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9"/>
  </p:notesMasterIdLst>
  <p:sldIdLst>
    <p:sldId id="1046" r:id="rId2"/>
    <p:sldId id="1042" r:id="rId3"/>
    <p:sldId id="542" r:id="rId4"/>
    <p:sldId id="544" r:id="rId5"/>
    <p:sldId id="543" r:id="rId6"/>
    <p:sldId id="545" r:id="rId7"/>
    <p:sldId id="546" r:id="rId8"/>
    <p:sldId id="547" r:id="rId9"/>
    <p:sldId id="548" r:id="rId10"/>
    <p:sldId id="549" r:id="rId11"/>
    <p:sldId id="550" r:id="rId12"/>
    <p:sldId id="551" r:id="rId13"/>
    <p:sldId id="552" r:id="rId14"/>
    <p:sldId id="553" r:id="rId15"/>
    <p:sldId id="554" r:id="rId16"/>
    <p:sldId id="555" r:id="rId17"/>
    <p:sldId id="556" r:id="rId18"/>
    <p:sldId id="557" r:id="rId19"/>
    <p:sldId id="558" r:id="rId20"/>
    <p:sldId id="559" r:id="rId21"/>
    <p:sldId id="560" r:id="rId22"/>
    <p:sldId id="524" r:id="rId23"/>
    <p:sldId id="525" r:id="rId24"/>
    <p:sldId id="526" r:id="rId25"/>
    <p:sldId id="541" r:id="rId26"/>
    <p:sldId id="561" r:id="rId27"/>
    <p:sldId id="562" r:id="rId28"/>
    <p:sldId id="567" r:id="rId29"/>
    <p:sldId id="563" r:id="rId30"/>
    <p:sldId id="564" r:id="rId31"/>
    <p:sldId id="565" r:id="rId32"/>
    <p:sldId id="566" r:id="rId33"/>
    <p:sldId id="1048" r:id="rId34"/>
    <p:sldId id="1047" r:id="rId35"/>
    <p:sldId id="1049" r:id="rId36"/>
    <p:sldId id="1050" r:id="rId37"/>
    <p:sldId id="1051" r:id="rId38"/>
    <p:sldId id="1053" r:id="rId39"/>
    <p:sldId id="568" r:id="rId40"/>
    <p:sldId id="569" r:id="rId41"/>
    <p:sldId id="570" r:id="rId42"/>
    <p:sldId id="571" r:id="rId43"/>
    <p:sldId id="572" r:id="rId44"/>
    <p:sldId id="573" r:id="rId45"/>
    <p:sldId id="574" r:id="rId46"/>
    <p:sldId id="575" r:id="rId47"/>
    <p:sldId id="585" r:id="rId48"/>
    <p:sldId id="586" r:id="rId49"/>
    <p:sldId id="587" r:id="rId50"/>
    <p:sldId id="588" r:id="rId51"/>
    <p:sldId id="589" r:id="rId52"/>
    <p:sldId id="590" r:id="rId53"/>
    <p:sldId id="591" r:id="rId54"/>
    <p:sldId id="592" r:id="rId55"/>
    <p:sldId id="593" r:id="rId56"/>
    <p:sldId id="594" r:id="rId57"/>
    <p:sldId id="595" r:id="rId58"/>
    <p:sldId id="596" r:id="rId59"/>
    <p:sldId id="597" r:id="rId60"/>
    <p:sldId id="598" r:id="rId61"/>
    <p:sldId id="599" r:id="rId62"/>
    <p:sldId id="936" r:id="rId63"/>
    <p:sldId id="601" r:id="rId64"/>
    <p:sldId id="602" r:id="rId65"/>
    <p:sldId id="605" r:id="rId66"/>
    <p:sldId id="603" r:id="rId67"/>
    <p:sldId id="606" r:id="rId68"/>
    <p:sldId id="604" r:id="rId69"/>
    <p:sldId id="607" r:id="rId70"/>
    <p:sldId id="608" r:id="rId71"/>
    <p:sldId id="609" r:id="rId72"/>
    <p:sldId id="611" r:id="rId73"/>
    <p:sldId id="612" r:id="rId74"/>
    <p:sldId id="613" r:id="rId75"/>
    <p:sldId id="935" r:id="rId76"/>
    <p:sldId id="911" r:id="rId77"/>
    <p:sldId id="615" r:id="rId78"/>
    <p:sldId id="616" r:id="rId79"/>
    <p:sldId id="617" r:id="rId80"/>
    <p:sldId id="618" r:id="rId81"/>
    <p:sldId id="619" r:id="rId82"/>
    <p:sldId id="620" r:id="rId83"/>
    <p:sldId id="621" r:id="rId84"/>
    <p:sldId id="622" r:id="rId85"/>
    <p:sldId id="623" r:id="rId86"/>
    <p:sldId id="624" r:id="rId87"/>
    <p:sldId id="912" r:id="rId88"/>
    <p:sldId id="913" r:id="rId89"/>
    <p:sldId id="914" r:id="rId90"/>
    <p:sldId id="915" r:id="rId91"/>
    <p:sldId id="916" r:id="rId92"/>
    <p:sldId id="917" r:id="rId93"/>
    <p:sldId id="918" r:id="rId94"/>
    <p:sldId id="919" r:id="rId95"/>
    <p:sldId id="920" r:id="rId96"/>
    <p:sldId id="921" r:id="rId97"/>
    <p:sldId id="922" r:id="rId98"/>
    <p:sldId id="923" r:id="rId99"/>
    <p:sldId id="924" r:id="rId100"/>
    <p:sldId id="925" r:id="rId101"/>
    <p:sldId id="926" r:id="rId102"/>
    <p:sldId id="927" r:id="rId103"/>
    <p:sldId id="928" r:id="rId104"/>
    <p:sldId id="929" r:id="rId105"/>
    <p:sldId id="930" r:id="rId106"/>
    <p:sldId id="931" r:id="rId107"/>
    <p:sldId id="932" r:id="rId108"/>
    <p:sldId id="933" r:id="rId109"/>
    <p:sldId id="934" r:id="rId110"/>
    <p:sldId id="625" r:id="rId111"/>
    <p:sldId id="626" r:id="rId112"/>
    <p:sldId id="627" r:id="rId113"/>
    <p:sldId id="628" r:id="rId114"/>
    <p:sldId id="629" r:id="rId115"/>
    <p:sldId id="630" r:id="rId116"/>
    <p:sldId id="631" r:id="rId117"/>
    <p:sldId id="937" r:id="rId118"/>
    <p:sldId id="632" r:id="rId119"/>
    <p:sldId id="633" r:id="rId120"/>
    <p:sldId id="634" r:id="rId121"/>
    <p:sldId id="635" r:id="rId122"/>
    <p:sldId id="636" r:id="rId123"/>
    <p:sldId id="637" r:id="rId124"/>
    <p:sldId id="638" r:id="rId125"/>
    <p:sldId id="639" r:id="rId126"/>
    <p:sldId id="1043" r:id="rId127"/>
    <p:sldId id="1045" r:id="rId128"/>
    <p:sldId id="1044" r:id="rId129"/>
    <p:sldId id="640" r:id="rId130"/>
    <p:sldId id="641" r:id="rId131"/>
    <p:sldId id="646" r:id="rId132"/>
    <p:sldId id="647" r:id="rId133"/>
    <p:sldId id="648" r:id="rId134"/>
    <p:sldId id="649" r:id="rId135"/>
    <p:sldId id="642" r:id="rId136"/>
    <p:sldId id="643" r:id="rId137"/>
    <p:sldId id="644" r:id="rId138"/>
    <p:sldId id="645" r:id="rId139"/>
    <p:sldId id="650" r:id="rId140"/>
    <p:sldId id="651" r:id="rId141"/>
    <p:sldId id="652" r:id="rId142"/>
    <p:sldId id="653" r:id="rId143"/>
    <p:sldId id="654" r:id="rId144"/>
    <p:sldId id="655" r:id="rId145"/>
    <p:sldId id="656" r:id="rId146"/>
    <p:sldId id="657" r:id="rId147"/>
    <p:sldId id="658" r:id="rId148"/>
    <p:sldId id="659" r:id="rId149"/>
    <p:sldId id="660" r:id="rId150"/>
    <p:sldId id="661" r:id="rId151"/>
    <p:sldId id="662" r:id="rId152"/>
    <p:sldId id="663" r:id="rId153"/>
    <p:sldId id="664" r:id="rId154"/>
    <p:sldId id="665" r:id="rId155"/>
    <p:sldId id="666" r:id="rId156"/>
    <p:sldId id="667" r:id="rId157"/>
    <p:sldId id="668" r:id="rId1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75882" autoAdjust="0"/>
  </p:normalViewPr>
  <p:slideViewPr>
    <p:cSldViewPr snapToGrid="0">
      <p:cViewPr varScale="1">
        <p:scale>
          <a:sx n="88" d="100"/>
          <a:sy n="88" d="100"/>
        </p:scale>
        <p:origin x="142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8D876-B2F8-473C-B87F-71971283F3EB}" type="datetimeFigureOut">
              <a:rPr lang="zh-CN" altLang="en-US" smtClean="0"/>
              <a:t>2020/9/16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28AC2-F9B1-418D-A21C-9C89F975ACC6}" type="slidenum">
              <a:rPr lang="zh-CN" altLang="en-US" smtClean="0"/>
              <a:t>‹#›</a:t>
            </a:fld>
            <a:endParaRPr lang="zh-CN" altLang="en-US"/>
          </a:p>
        </p:txBody>
      </p:sp>
    </p:spTree>
    <p:extLst>
      <p:ext uri="{BB962C8B-B14F-4D97-AF65-F5344CB8AC3E}">
        <p14:creationId xmlns:p14="http://schemas.microsoft.com/office/powerpoint/2010/main" val="746500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1</a:t>
            </a:fld>
            <a:endParaRPr lang="zh-CN" altLang="en-US"/>
          </a:p>
        </p:txBody>
      </p:sp>
    </p:spTree>
    <p:extLst>
      <p:ext uri="{BB962C8B-B14F-4D97-AF65-F5344CB8AC3E}">
        <p14:creationId xmlns:p14="http://schemas.microsoft.com/office/powerpoint/2010/main" val="299916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19</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0037522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131</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09262303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132</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62558849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133</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53742048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134</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8106328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135</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220798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136</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53945599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137</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54072135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138</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73989954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139</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3684538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140</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4150608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20</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8473482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141</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7952988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142</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57225468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143</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8496067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144</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47254603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145</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9761091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146</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71007713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147</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57369196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148</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2633851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149</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82358298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150</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165598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21</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6406484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151</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01304043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152</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63864404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153</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79761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154</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3336927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155</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74887771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156</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54815473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157</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992061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22</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09994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23</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07591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24</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30155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26</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4102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27</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38681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28</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20912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29</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0337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2</a:t>
            </a:fld>
            <a:endParaRPr lang="zh-CN" altLang="en-US"/>
          </a:p>
        </p:txBody>
      </p:sp>
    </p:spTree>
    <p:extLst>
      <p:ext uri="{BB962C8B-B14F-4D97-AF65-F5344CB8AC3E}">
        <p14:creationId xmlns:p14="http://schemas.microsoft.com/office/powerpoint/2010/main" val="1066009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30</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58498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31</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82437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32</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20670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33</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68291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34</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75530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35</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88359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36</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4216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37</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80308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38</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70909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39</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69460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7</a:t>
            </a:fld>
            <a:endParaRPr lang="zh-CN" altLang="en-US"/>
          </a:p>
        </p:txBody>
      </p:sp>
    </p:spTree>
    <p:extLst>
      <p:ext uri="{BB962C8B-B14F-4D97-AF65-F5344CB8AC3E}">
        <p14:creationId xmlns:p14="http://schemas.microsoft.com/office/powerpoint/2010/main" val="1646301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41</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61070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42</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56005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43</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07962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44</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621647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45</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256758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46</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40029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47</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94922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48</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836709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49</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r>
              <a:rPr lang="zh-CN" altLang="en-US" dirty="0"/>
              <a:t>项：包括常量、变量和函数，通常指常量</a:t>
            </a:r>
            <a:endParaRPr lang="zh-CN" altLang="zh-CN" dirty="0"/>
          </a:p>
        </p:txBody>
      </p:sp>
    </p:spTree>
    <p:extLst>
      <p:ext uri="{BB962C8B-B14F-4D97-AF65-F5344CB8AC3E}">
        <p14:creationId xmlns:p14="http://schemas.microsoft.com/office/powerpoint/2010/main" val="22617741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50</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6355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CF4D4-FD1F-4434-8B43-34506F978F19}" type="slidenum">
              <a:rPr lang="en-US" altLang="zh-CN"/>
              <a:pPr/>
              <a:t>9</a:t>
            </a:fld>
            <a:endParaRPr lang="en-US" altLang="zh-CN"/>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514603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53</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35561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54</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449994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796867-4FB8-49CD-98B8-46A2ABC4056A}" type="slidenum">
              <a:rPr lang="en-US" altLang="zh-CN"/>
              <a:pPr/>
              <a:t>63</a:t>
            </a:fld>
            <a:endParaRPr lang="en-US" altLang="zh-CN"/>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pPr eaLnBrk="1" hangingPunct="1"/>
            <a:r>
              <a:rPr lang="en-US" altLang="zh-CN" dirty="0"/>
              <a:t>T</a:t>
            </a:r>
            <a:r>
              <a:rPr lang="zh-CN" altLang="en-US" dirty="0"/>
              <a:t>规则：在推理时，如果前面步骤有一个或多个永真蕴涵公式</a:t>
            </a:r>
            <a:r>
              <a:rPr lang="en-US" altLang="zh-CN" dirty="0"/>
              <a:t>S</a:t>
            </a:r>
            <a:r>
              <a:rPr lang="zh-CN" altLang="en-US" dirty="0"/>
              <a:t>，则可把</a:t>
            </a:r>
            <a:r>
              <a:rPr lang="en-US" altLang="zh-CN" dirty="0"/>
              <a:t>S</a:t>
            </a:r>
            <a:r>
              <a:rPr lang="zh-CN" altLang="en-US" dirty="0"/>
              <a:t>引入推理过程。</a:t>
            </a:r>
          </a:p>
          <a:p>
            <a:pPr eaLnBrk="1" hangingPunct="1"/>
            <a:r>
              <a:rPr lang="en-US" altLang="zh-CN" dirty="0"/>
              <a:t>P</a:t>
            </a:r>
            <a:r>
              <a:rPr lang="zh-CN" altLang="en-US" dirty="0"/>
              <a:t>规则：在推理过程的任何步骤上都可以引入前提。</a:t>
            </a:r>
          </a:p>
          <a:p>
            <a:endParaRPr lang="zh-CN" altLang="en-US" dirty="0"/>
          </a:p>
        </p:txBody>
      </p:sp>
    </p:spTree>
    <p:extLst>
      <p:ext uri="{BB962C8B-B14F-4D97-AF65-F5344CB8AC3E}">
        <p14:creationId xmlns:p14="http://schemas.microsoft.com/office/powerpoint/2010/main" val="1021103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74</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940606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75</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r>
              <a:rPr lang="en-US" altLang="zh-CN" sz="1200" b="0" i="0" kern="1200" dirty="0" err="1">
                <a:solidFill>
                  <a:schemeClr val="tx1"/>
                </a:solidFill>
                <a:effectLst/>
                <a:latin typeface="+mn-lt"/>
                <a:ea typeface="+mn-ea"/>
                <a:cs typeface="+mn-cs"/>
              </a:rPr>
              <a:t>Skolem</a:t>
            </a:r>
            <a:r>
              <a:rPr lang="zh-CN" altLang="en-US" sz="1200" b="0" i="0" kern="1200" dirty="0">
                <a:solidFill>
                  <a:schemeClr val="tx1"/>
                </a:solidFill>
                <a:effectLst/>
                <a:latin typeface="+mn-lt"/>
                <a:ea typeface="+mn-ea"/>
                <a:cs typeface="+mn-cs"/>
              </a:rPr>
              <a:t>标准型是</a:t>
            </a:r>
            <a:r>
              <a:rPr lang="en-US" altLang="zh-CN" sz="1200" b="0" i="0" kern="1200" dirty="0" err="1">
                <a:solidFill>
                  <a:schemeClr val="tx1"/>
                </a:solidFill>
                <a:effectLst/>
                <a:latin typeface="+mn-lt"/>
                <a:ea typeface="+mn-ea"/>
                <a:cs typeface="+mn-cs"/>
              </a:rPr>
              <a:t>Skolem</a:t>
            </a:r>
            <a:r>
              <a:rPr lang="zh-CN" altLang="en-US" sz="1200" b="0" i="0" kern="1200" dirty="0">
                <a:solidFill>
                  <a:schemeClr val="tx1"/>
                </a:solidFill>
                <a:effectLst/>
                <a:latin typeface="+mn-lt"/>
                <a:ea typeface="+mn-ea"/>
                <a:cs typeface="+mn-cs"/>
              </a:rPr>
              <a:t>于</a:t>
            </a:r>
            <a:r>
              <a:rPr lang="en-US" altLang="zh-CN" sz="1200" b="0" i="0" kern="1200" dirty="0">
                <a:solidFill>
                  <a:schemeClr val="tx1"/>
                </a:solidFill>
                <a:effectLst/>
                <a:latin typeface="+mn-lt"/>
                <a:ea typeface="+mn-ea"/>
                <a:cs typeface="+mn-cs"/>
              </a:rPr>
              <a:t>1920</a:t>
            </a:r>
            <a:r>
              <a:rPr lang="zh-CN" altLang="en-US" sz="1200" b="0" i="0" kern="1200" dirty="0">
                <a:solidFill>
                  <a:schemeClr val="tx1"/>
                </a:solidFill>
                <a:effectLst/>
                <a:latin typeface="+mn-lt"/>
                <a:ea typeface="+mn-ea"/>
                <a:cs typeface="+mn-cs"/>
              </a:rPr>
              <a:t>年提出的一个使一阶公式标准化的方法，其定义如下：</a:t>
            </a:r>
            <a:r>
              <a:rPr lang="en-US" altLang="zh-CN" sz="1200" b="0" i="0" kern="1200" dirty="0" err="1">
                <a:solidFill>
                  <a:schemeClr val="tx1"/>
                </a:solidFill>
                <a:effectLst/>
                <a:latin typeface="+mn-lt"/>
                <a:ea typeface="+mn-ea"/>
                <a:cs typeface="+mn-cs"/>
              </a:rPr>
              <a:t>Skolem</a:t>
            </a:r>
            <a:r>
              <a:rPr lang="zh-CN" altLang="en-US" sz="1200" b="0" i="0" kern="1200" dirty="0">
                <a:solidFill>
                  <a:schemeClr val="tx1"/>
                </a:solidFill>
                <a:effectLst/>
                <a:latin typeface="+mn-lt"/>
                <a:ea typeface="+mn-ea"/>
                <a:cs typeface="+mn-cs"/>
              </a:rPr>
              <a:t>标准型是如下任意一种形式的一阶命题：</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(1)∀x</a:t>
            </a:r>
            <a:r>
              <a:rPr lang="en-US" altLang="zh-CN" sz="1200" b="0" i="0" kern="1200" baseline="-250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en-US" altLang="zh-CN" sz="1200" b="0" i="0" kern="1200" baseline="-25000" dirty="0">
                <a:solidFill>
                  <a:schemeClr val="tx1"/>
                </a:solidFill>
                <a:effectLst/>
                <a:latin typeface="+mn-lt"/>
                <a:ea typeface="+mn-ea"/>
                <a:cs typeface="+mn-cs"/>
              </a:rPr>
              <a:t>2</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x</a:t>
            </a:r>
            <a:r>
              <a:rPr lang="en-US" altLang="zh-CN" sz="1200" b="0" i="0" kern="1200" baseline="-25000" dirty="0" err="1">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y</a:t>
            </a:r>
            <a:r>
              <a:rPr lang="en-US" altLang="zh-CN" sz="1200" b="0" i="0" kern="1200" baseline="-250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y</a:t>
            </a:r>
            <a:r>
              <a:rPr lang="en-US" altLang="zh-CN" sz="1200" b="0" i="0" kern="1200" baseline="-25000" dirty="0">
                <a:solidFill>
                  <a:schemeClr val="tx1"/>
                </a:solidFill>
                <a:effectLst/>
                <a:latin typeface="+mn-lt"/>
                <a:ea typeface="+mn-ea"/>
                <a:cs typeface="+mn-cs"/>
              </a:rPr>
              <a:t>2</a:t>
            </a:r>
            <a:r>
              <a:rPr lang="en-US" altLang="zh-CN" sz="1200" b="0" i="0" kern="1200" dirty="0">
                <a:solidFill>
                  <a:schemeClr val="tx1"/>
                </a:solidFill>
                <a:effectLst/>
                <a:latin typeface="+mn-lt"/>
                <a:ea typeface="+mn-ea"/>
                <a:cs typeface="+mn-cs"/>
              </a:rPr>
              <a:t>...∃y</a:t>
            </a:r>
            <a:r>
              <a:rPr lang="en-US" altLang="zh-CN" sz="1200" b="0" i="0" kern="1200" baseline="-25000" dirty="0">
                <a:solidFill>
                  <a:schemeClr val="tx1"/>
                </a:solidFill>
                <a:effectLst/>
                <a:latin typeface="+mn-lt"/>
                <a:ea typeface="+mn-ea"/>
                <a:cs typeface="+mn-cs"/>
              </a:rPr>
              <a:t>n</a:t>
            </a:r>
            <a:r>
              <a:rPr lang="en-US" altLang="zh-CN" sz="1200" b="0" i="0" kern="1200" dirty="0">
                <a:solidFill>
                  <a:schemeClr val="tx1"/>
                </a:solidFill>
                <a:effectLst/>
                <a:latin typeface="+mn-lt"/>
                <a:ea typeface="+mn-ea"/>
                <a:cs typeface="+mn-cs"/>
              </a:rPr>
              <a:t>Ux</a:t>
            </a:r>
            <a:r>
              <a:rPr lang="en-US" altLang="zh-CN" sz="1200" b="0" i="0" kern="1200" baseline="-25000" dirty="0">
                <a:solidFill>
                  <a:schemeClr val="tx1"/>
                </a:solidFill>
                <a:effectLst/>
                <a:latin typeface="+mn-lt"/>
                <a:ea typeface="+mn-ea"/>
                <a:cs typeface="+mn-cs"/>
              </a:rPr>
              <a:t>1</a:t>
            </a:r>
            <a:r>
              <a:rPr lang="en-US" altLang="zh-CN" sz="1200" b="0" i="0" kern="1200" dirty="0">
                <a:solidFill>
                  <a:schemeClr val="tx1"/>
                </a:solidFill>
                <a:effectLst/>
                <a:latin typeface="+mn-lt"/>
                <a:ea typeface="+mn-ea"/>
                <a:cs typeface="+mn-cs"/>
              </a:rPr>
              <a:t>x</a:t>
            </a:r>
            <a:r>
              <a:rPr lang="en-US" altLang="zh-CN" sz="1200" b="0" i="0" kern="1200" baseline="-25000" dirty="0">
                <a:solidFill>
                  <a:schemeClr val="tx1"/>
                </a:solidFill>
                <a:effectLst/>
                <a:latin typeface="+mn-lt"/>
                <a:ea typeface="+mn-ea"/>
                <a:cs typeface="+mn-cs"/>
              </a:rPr>
              <a:t>2</a:t>
            </a:r>
            <a:r>
              <a:rPr lang="en-US" altLang="zh-CN" sz="1200" b="0" i="0" kern="1200" dirty="0">
                <a:solidFill>
                  <a:schemeClr val="tx1"/>
                </a:solidFill>
                <a:effectLst/>
                <a:latin typeface="+mn-lt"/>
                <a:ea typeface="+mn-ea"/>
                <a:cs typeface="+mn-cs"/>
              </a:rPr>
              <a:t>...x</a:t>
            </a:r>
            <a:r>
              <a:rPr lang="en-US" altLang="zh-CN" sz="1200" b="0" i="0" kern="1200" baseline="-25000" dirty="0">
                <a:solidFill>
                  <a:schemeClr val="tx1"/>
                </a:solidFill>
                <a:effectLst/>
                <a:latin typeface="+mn-lt"/>
                <a:ea typeface="+mn-ea"/>
                <a:cs typeface="+mn-cs"/>
              </a:rPr>
              <a:t>m</a:t>
            </a:r>
            <a:r>
              <a:rPr lang="en-US" altLang="zh-CN" sz="1200" b="0" i="0" kern="1200" dirty="0">
                <a:solidFill>
                  <a:schemeClr val="tx1"/>
                </a:solidFill>
                <a:effectLst/>
                <a:latin typeface="+mn-lt"/>
                <a:ea typeface="+mn-ea"/>
                <a:cs typeface="+mn-cs"/>
              </a:rPr>
              <a:t>y</a:t>
            </a:r>
            <a:r>
              <a:rPr lang="en-US" altLang="zh-CN" sz="1200" b="0" i="0" kern="1200" baseline="-25000" dirty="0">
                <a:solidFill>
                  <a:schemeClr val="tx1"/>
                </a:solidFill>
                <a:effectLst/>
                <a:latin typeface="+mn-lt"/>
                <a:ea typeface="+mn-ea"/>
                <a:cs typeface="+mn-cs"/>
              </a:rPr>
              <a:t>1</a:t>
            </a:r>
            <a:r>
              <a:rPr lang="en-US" altLang="zh-CN" sz="1200" b="0" i="0" kern="1200" dirty="0">
                <a:solidFill>
                  <a:schemeClr val="tx1"/>
                </a:solidFill>
                <a:effectLst/>
                <a:latin typeface="+mn-lt"/>
                <a:ea typeface="+mn-ea"/>
                <a:cs typeface="+mn-cs"/>
              </a:rPr>
              <a:t>y</a:t>
            </a:r>
            <a:r>
              <a:rPr lang="en-US" altLang="zh-CN" sz="1200" b="0" i="0" kern="1200" baseline="-25000" dirty="0">
                <a:solidFill>
                  <a:schemeClr val="tx1"/>
                </a:solidFill>
                <a:effectLst/>
                <a:latin typeface="+mn-lt"/>
                <a:ea typeface="+mn-ea"/>
                <a:cs typeface="+mn-cs"/>
              </a:rPr>
              <a:t>2</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y</a:t>
            </a:r>
            <a:r>
              <a:rPr lang="en-US" altLang="zh-CN" sz="1200" b="0" i="0" kern="1200" baseline="-25000" dirty="0" err="1">
                <a:solidFill>
                  <a:schemeClr val="tx1"/>
                </a:solidFill>
                <a:effectLst/>
                <a:latin typeface="+mn-lt"/>
                <a:ea typeface="+mn-ea"/>
                <a:cs typeface="+mn-cs"/>
              </a:rPr>
              <a:t>n</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ⅡΣ</a:t>
            </a:r>
            <a:r>
              <a:rPr lang="zh-CN" altLang="en-US" sz="1200" b="0" i="0" kern="1200" dirty="0">
                <a:solidFill>
                  <a:schemeClr val="tx1"/>
                </a:solidFill>
                <a:effectLst/>
                <a:latin typeface="+mn-lt"/>
                <a:ea typeface="+mn-ea"/>
                <a:cs typeface="+mn-cs"/>
              </a:rPr>
              <a:t>型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(2)∀x</a:t>
            </a:r>
            <a:r>
              <a:rPr lang="en-US" altLang="zh-CN" sz="1200" b="0" i="0" kern="1200" baseline="-250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en-US" altLang="zh-CN" sz="1200" b="0" i="0" kern="1200" baseline="-25000" dirty="0">
                <a:solidFill>
                  <a:schemeClr val="tx1"/>
                </a:solidFill>
                <a:effectLst/>
                <a:latin typeface="+mn-lt"/>
                <a:ea typeface="+mn-ea"/>
                <a:cs typeface="+mn-cs"/>
              </a:rPr>
              <a:t>2</a:t>
            </a:r>
            <a:r>
              <a:rPr lang="en-US" altLang="zh-CN" sz="1200" b="0" i="0" kern="1200" dirty="0">
                <a:solidFill>
                  <a:schemeClr val="tx1"/>
                </a:solidFill>
                <a:effectLst/>
                <a:latin typeface="+mn-lt"/>
                <a:ea typeface="+mn-ea"/>
                <a:cs typeface="+mn-cs"/>
              </a:rPr>
              <a:t>...∀x</a:t>
            </a:r>
            <a:r>
              <a:rPr lang="en-US" altLang="zh-CN" sz="1200" b="0" i="0" kern="1200" baseline="-25000" dirty="0">
                <a:solidFill>
                  <a:schemeClr val="tx1"/>
                </a:solidFill>
                <a:effectLst/>
                <a:latin typeface="+mn-lt"/>
                <a:ea typeface="+mn-ea"/>
                <a:cs typeface="+mn-cs"/>
              </a:rPr>
              <a:t>m</a:t>
            </a:r>
            <a:r>
              <a:rPr lang="en-US" altLang="zh-CN" sz="1200" b="0" i="0" kern="1200" dirty="0">
                <a:solidFill>
                  <a:schemeClr val="tx1"/>
                </a:solidFill>
                <a:effectLst/>
                <a:latin typeface="+mn-lt"/>
                <a:ea typeface="+mn-ea"/>
                <a:cs typeface="+mn-cs"/>
              </a:rPr>
              <a:t>Ux</a:t>
            </a:r>
            <a:r>
              <a:rPr lang="en-US" altLang="zh-CN" sz="1200" b="0" i="0" kern="1200" baseline="-25000" dirty="0">
                <a:solidFill>
                  <a:schemeClr val="tx1"/>
                </a:solidFill>
                <a:effectLst/>
                <a:latin typeface="+mn-lt"/>
                <a:ea typeface="+mn-ea"/>
                <a:cs typeface="+mn-cs"/>
              </a:rPr>
              <a:t>1</a:t>
            </a:r>
            <a:r>
              <a:rPr lang="en-US" altLang="zh-CN" sz="1200" b="0" i="0" kern="1200" dirty="0">
                <a:solidFill>
                  <a:schemeClr val="tx1"/>
                </a:solidFill>
                <a:effectLst/>
                <a:latin typeface="+mn-lt"/>
                <a:ea typeface="+mn-ea"/>
                <a:cs typeface="+mn-cs"/>
              </a:rPr>
              <a:t>x</a:t>
            </a:r>
            <a:r>
              <a:rPr lang="en-US" altLang="zh-CN" sz="1200" b="0" i="0" kern="1200" baseline="-25000" dirty="0">
                <a:solidFill>
                  <a:schemeClr val="tx1"/>
                </a:solidFill>
                <a:effectLst/>
                <a:latin typeface="+mn-lt"/>
                <a:ea typeface="+mn-ea"/>
                <a:cs typeface="+mn-cs"/>
              </a:rPr>
              <a:t>2</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x</a:t>
            </a:r>
            <a:r>
              <a:rPr lang="en-US" altLang="zh-CN" sz="1200" b="0" i="0" kern="1200" baseline="-25000" dirty="0" err="1">
                <a:solidFill>
                  <a:schemeClr val="tx1"/>
                </a:solidFill>
                <a:effectLst/>
                <a:latin typeface="+mn-lt"/>
                <a:ea typeface="+mn-ea"/>
                <a:cs typeface="+mn-cs"/>
              </a:rPr>
              <a:t>m</a:t>
            </a:r>
            <a:r>
              <a:rPr lang="en-US" altLang="zh-CN" sz="1200" b="0" i="0" kern="1200" dirty="0">
                <a:solidFill>
                  <a:schemeClr val="tx1"/>
                </a:solidFill>
                <a:effectLst/>
                <a:latin typeface="+mn-lt"/>
                <a:ea typeface="+mn-ea"/>
                <a:cs typeface="+mn-cs"/>
              </a:rPr>
              <a:t>(Ⅱ</a:t>
            </a:r>
            <a:r>
              <a:rPr lang="zh-CN" altLang="en-US" sz="1200" b="0" i="0" kern="1200" dirty="0">
                <a:solidFill>
                  <a:schemeClr val="tx1"/>
                </a:solidFill>
                <a:effectLst/>
                <a:latin typeface="+mn-lt"/>
                <a:ea typeface="+mn-ea"/>
                <a:cs typeface="+mn-cs"/>
              </a:rPr>
              <a:t>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(3)∃x</a:t>
            </a:r>
            <a:r>
              <a:rPr lang="en-US" altLang="zh-CN" sz="1200" b="0" i="0" kern="1200" baseline="-250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en-US" altLang="zh-CN" sz="1200" b="0" i="0" kern="1200" baseline="-25000" dirty="0">
                <a:solidFill>
                  <a:schemeClr val="tx1"/>
                </a:solidFill>
                <a:effectLst/>
                <a:latin typeface="+mn-lt"/>
                <a:ea typeface="+mn-ea"/>
                <a:cs typeface="+mn-cs"/>
              </a:rPr>
              <a:t>2</a:t>
            </a:r>
            <a:r>
              <a:rPr lang="en-US" altLang="zh-CN" sz="1200" b="0" i="0" kern="1200" dirty="0">
                <a:solidFill>
                  <a:schemeClr val="tx1"/>
                </a:solidFill>
                <a:effectLst/>
                <a:latin typeface="+mn-lt"/>
                <a:ea typeface="+mn-ea"/>
                <a:cs typeface="+mn-cs"/>
              </a:rPr>
              <a:t>...∃x</a:t>
            </a:r>
            <a:r>
              <a:rPr lang="en-US" altLang="zh-CN" sz="1200" b="0" i="0" kern="1200" baseline="-25000" dirty="0">
                <a:solidFill>
                  <a:schemeClr val="tx1"/>
                </a:solidFill>
                <a:effectLst/>
                <a:latin typeface="+mn-lt"/>
                <a:ea typeface="+mn-ea"/>
                <a:cs typeface="+mn-cs"/>
              </a:rPr>
              <a:t>m</a:t>
            </a:r>
            <a:r>
              <a:rPr lang="en-US" altLang="zh-CN" sz="1200" b="0" i="0" kern="1200" dirty="0">
                <a:solidFill>
                  <a:schemeClr val="tx1"/>
                </a:solidFill>
                <a:effectLst/>
                <a:latin typeface="+mn-lt"/>
                <a:ea typeface="+mn-ea"/>
                <a:cs typeface="+mn-cs"/>
              </a:rPr>
              <a:t>Ux</a:t>
            </a:r>
            <a:r>
              <a:rPr lang="en-US" altLang="zh-CN" sz="1200" b="0" i="0" kern="1200" baseline="-25000" dirty="0">
                <a:solidFill>
                  <a:schemeClr val="tx1"/>
                </a:solidFill>
                <a:effectLst/>
                <a:latin typeface="+mn-lt"/>
                <a:ea typeface="+mn-ea"/>
                <a:cs typeface="+mn-cs"/>
              </a:rPr>
              <a:t>1</a:t>
            </a:r>
            <a:r>
              <a:rPr lang="en-US" altLang="zh-CN" sz="1200" b="0" i="0" kern="1200" dirty="0">
                <a:solidFill>
                  <a:schemeClr val="tx1"/>
                </a:solidFill>
                <a:effectLst/>
                <a:latin typeface="+mn-lt"/>
                <a:ea typeface="+mn-ea"/>
                <a:cs typeface="+mn-cs"/>
              </a:rPr>
              <a:t>x</a:t>
            </a:r>
            <a:r>
              <a:rPr lang="en-US" altLang="zh-CN" sz="1200" b="0" i="0" kern="1200" baseline="-25000" dirty="0">
                <a:solidFill>
                  <a:schemeClr val="tx1"/>
                </a:solidFill>
                <a:effectLst/>
                <a:latin typeface="+mn-lt"/>
                <a:ea typeface="+mn-ea"/>
                <a:cs typeface="+mn-cs"/>
              </a:rPr>
              <a:t>2</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x</a:t>
            </a:r>
            <a:r>
              <a:rPr lang="en-US" altLang="zh-CN" sz="1200" b="0" i="0" kern="1200" baseline="-25000" dirty="0" err="1">
                <a:solidFill>
                  <a:schemeClr val="tx1"/>
                </a:solidFill>
                <a:effectLst/>
                <a:latin typeface="+mn-lt"/>
                <a:ea typeface="+mn-ea"/>
                <a:cs typeface="+mn-cs"/>
              </a:rPr>
              <a:t>m</a:t>
            </a:r>
            <a:r>
              <a:rPr lang="en-US" altLang="zh-CN" sz="1200" b="0" i="0" kern="1200" dirty="0">
                <a:solidFill>
                  <a:schemeClr val="tx1"/>
                </a:solidFill>
                <a:effectLst/>
                <a:latin typeface="+mn-lt"/>
                <a:ea typeface="+mn-ea"/>
                <a:cs typeface="+mn-cs"/>
              </a:rPr>
              <a:t>(Σ</a:t>
            </a:r>
            <a:r>
              <a:rPr lang="zh-CN" altLang="en-US" sz="1200" b="0" i="0" kern="1200" dirty="0">
                <a:solidFill>
                  <a:schemeClr val="tx1"/>
                </a:solidFill>
                <a:effectLst/>
                <a:latin typeface="+mn-lt"/>
                <a:ea typeface="+mn-ea"/>
                <a:cs typeface="+mn-cs"/>
              </a:rPr>
              <a:t>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是不包含量词且连接符仅仅为∧，∨，→的公式。</a:t>
            </a:r>
            <a:endParaRPr lang="zh-CN" altLang="zh-CN" dirty="0"/>
          </a:p>
        </p:txBody>
      </p:sp>
    </p:spTree>
    <p:extLst>
      <p:ext uri="{BB962C8B-B14F-4D97-AF65-F5344CB8AC3E}">
        <p14:creationId xmlns:p14="http://schemas.microsoft.com/office/powerpoint/2010/main" val="6335867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76</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4406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77</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861243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78</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911385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79</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420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80</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91523" name="Rectangle 3"/>
              <p:cNvSpPr>
                <a:spLocks noGrp="1" noChangeArrowheads="1"/>
              </p:cNvSpPr>
              <p:nvPr>
                <p:ph type="body" idx="1"/>
              </p:nvPr>
            </p:nvSpPr>
            <p:spPr/>
            <p:txBody>
              <a:bodyPr/>
              <a:lstStyle/>
              <a:p>
                <a:r>
                  <a:rPr lang="en-US" altLang="zh-CN" sz="1200" b="1" dirty="0" err="1">
                    <a:latin typeface="Times New Roman" panose="02020603050405020304" pitchFamily="18" charset="0"/>
                    <a:ea typeface="仿宋_GB2312" pitchFamily="49" charset="-122"/>
                    <a:cs typeface="Arial" panose="020B0604020202020204" pitchFamily="34" charset="0"/>
                    <a:sym typeface="Wingdings" panose="05000000000000000000" pitchFamily="2" charset="2"/>
                  </a:rPr>
                  <a:t>Skolem</a:t>
                </a:r>
                <a:r>
                  <a:rPr lang="zh-CN" altLang="en-US" sz="1200" b="1" dirty="0">
                    <a:latin typeface="仿宋_GB2312" pitchFamily="49" charset="-122"/>
                    <a:ea typeface="仿宋_GB2312" pitchFamily="49" charset="-122"/>
                    <a:cs typeface="Arial" panose="020B0604020202020204" pitchFamily="34" charset="0"/>
                    <a:sym typeface="Wingdings" panose="05000000000000000000" pitchFamily="2" charset="2"/>
                  </a:rPr>
                  <a:t>标准型的一般形式为：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1</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2</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𝑛</m:t>
                            </m:r>
                          </m:sub>
                        </m:sSub>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𝑀</m:t>
                        </m:r>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1</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2</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𝑛</m:t>
                            </m:r>
                          </m:sub>
                        </m:sSub>
                      </m:e>
                    </m:d>
                  </m:oMath>
                </a14:m>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其中</a:t>
                </a:r>
                <a:r>
                  <a:rPr lang="en-US" altLang="zh-CN" sz="1200" b="0" i="0" u="none" strike="noStrike" kern="1200" baseline="0" dirty="0">
                    <a:solidFill>
                      <a:schemeClr val="tx1"/>
                    </a:solidFill>
                    <a:latin typeface="+mn-lt"/>
                    <a:ea typeface="+mn-ea"/>
                    <a:cs typeface="+mn-cs"/>
                  </a:rPr>
                  <a:t>M(x1, x2, · · · , </a:t>
                </a:r>
                <a:r>
                  <a:rPr lang="en-US" altLang="zh-CN" sz="1200" b="0" i="0" u="none" strike="noStrike" kern="1200" baseline="0" dirty="0" err="1">
                    <a:solidFill>
                      <a:schemeClr val="tx1"/>
                    </a:solidFill>
                    <a:latin typeface="+mn-lt"/>
                    <a:ea typeface="+mn-ea"/>
                    <a:cs typeface="+mn-cs"/>
                  </a:rPr>
                  <a:t>xn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中不含有任何量词，且为合取范式。</a:t>
                </a:r>
                <a:endParaRPr lang="zh-CN" altLang="zh-CN" dirty="0"/>
              </a:p>
            </p:txBody>
          </p:sp>
        </mc:Choice>
        <mc:Fallback xmlns="">
          <p:sp>
            <p:nvSpPr>
              <p:cNvPr id="491523" name="Rectangle 3"/>
              <p:cNvSpPr>
                <a:spLocks noGrp="1" noChangeArrowheads="1"/>
              </p:cNvSpPr>
              <p:nvPr>
                <p:ph type="body" idx="1"/>
              </p:nvPr>
            </p:nvSpPr>
            <p:spPr/>
            <p:txBody>
              <a:bodyPr/>
              <a:lstStyle/>
              <a:p>
                <a:r>
                  <a:rPr lang="en-US" altLang="zh-CN" sz="1200" b="1" dirty="0" err="1">
                    <a:latin typeface="Times New Roman" panose="02020603050405020304" pitchFamily="18" charset="0"/>
                    <a:ea typeface="仿宋_GB2312" pitchFamily="49" charset="-122"/>
                    <a:cs typeface="Arial" panose="020B0604020202020204" pitchFamily="34" charset="0"/>
                    <a:sym typeface="Wingdings" panose="05000000000000000000" pitchFamily="2" charset="2"/>
                  </a:rPr>
                  <a:t>Skolem</a:t>
                </a:r>
                <a:r>
                  <a:rPr lang="zh-CN" altLang="en-US" sz="1200" b="1" dirty="0">
                    <a:latin typeface="仿宋_GB2312" pitchFamily="49" charset="-122"/>
                    <a:ea typeface="仿宋_GB2312" pitchFamily="49" charset="-122"/>
                    <a:cs typeface="Arial" panose="020B0604020202020204" pitchFamily="34" charset="0"/>
                    <a:sym typeface="Wingdings" panose="05000000000000000000" pitchFamily="2" charset="2"/>
                  </a:rPr>
                  <a:t>标准型的一般形式为：</a:t>
                </a:r>
                <a:r>
                  <a:rPr lang="zh-CN" altLang="en-US" sz="1200" i="0" kern="1200">
                    <a:solidFill>
                      <a:schemeClr val="tx1"/>
                    </a:solidFill>
                    <a:latin typeface="+mn-lt"/>
                    <a:ea typeface="+mn-ea"/>
                    <a:cs typeface="+mn-cs"/>
                  </a:rPr>
                  <a:t>(∀𝑥_1)(∀𝑥_2)⋅⋅⋅(∀𝑥_𝑛)𝑀(𝑥_1,𝑥_2,....,𝑥_𝑛 )</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其中</a:t>
                </a:r>
                <a:r>
                  <a:rPr lang="en-US" altLang="zh-CN" sz="1200" b="0" i="0" u="none" strike="noStrike" kern="1200" baseline="0" dirty="0">
                    <a:solidFill>
                      <a:schemeClr val="tx1"/>
                    </a:solidFill>
                    <a:latin typeface="+mn-lt"/>
                    <a:ea typeface="+mn-ea"/>
                    <a:cs typeface="+mn-cs"/>
                  </a:rPr>
                  <a:t>M(x1, x2, · · · , </a:t>
                </a:r>
                <a:r>
                  <a:rPr lang="en-US" altLang="zh-CN" sz="1200" b="0" i="0" u="none" strike="noStrike" kern="1200" baseline="0" dirty="0" err="1">
                    <a:solidFill>
                      <a:schemeClr val="tx1"/>
                    </a:solidFill>
                    <a:latin typeface="+mn-lt"/>
                    <a:ea typeface="+mn-ea"/>
                    <a:cs typeface="+mn-cs"/>
                  </a:rPr>
                  <a:t>xn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中不含有任何量词，且为合取范式。</a:t>
                </a:r>
                <a:endParaRPr lang="zh-CN" altLang="zh-CN" dirty="0"/>
              </a:p>
            </p:txBody>
          </p:sp>
        </mc:Fallback>
      </mc:AlternateContent>
    </p:spTree>
    <p:extLst>
      <p:ext uri="{BB962C8B-B14F-4D97-AF65-F5344CB8AC3E}">
        <p14:creationId xmlns:p14="http://schemas.microsoft.com/office/powerpoint/2010/main" val="612132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01DDA-BBE3-4103-ACC5-47128D139A8B}" type="slidenum">
              <a:rPr lang="en-US" altLang="zh-CN"/>
              <a:pPr/>
              <a:t>11</a:t>
            </a:fld>
            <a:endParaRPr lang="en-US" altLang="zh-CN"/>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r>
              <a:rPr lang="zh-CN" altLang="en-US" dirty="0"/>
              <a:t>对公司生产的每台计算机进行质量检查，并且都合格，则推理出结论“该公司生产的计算机质量合格”。</a:t>
            </a:r>
            <a:r>
              <a:rPr lang="en-US" altLang="zh-CN" dirty="0"/>
              <a:t>----</a:t>
            </a:r>
            <a:r>
              <a:rPr lang="zh-CN" altLang="en-US" dirty="0"/>
              <a:t>（完全归纳推理）</a:t>
            </a:r>
          </a:p>
          <a:p>
            <a:r>
              <a:rPr lang="zh-CN" altLang="en-US" dirty="0"/>
              <a:t>如果随机抽查检查合格。</a:t>
            </a:r>
            <a:r>
              <a:rPr lang="en-US" altLang="zh-CN" dirty="0"/>
              <a:t>-----</a:t>
            </a:r>
            <a:r>
              <a:rPr lang="zh-CN" altLang="en-US" dirty="0"/>
              <a:t>（不完全归纳推理）</a:t>
            </a:r>
          </a:p>
          <a:p>
            <a:r>
              <a:rPr lang="zh-CN" altLang="en-US" dirty="0"/>
              <a:t>如果已知某类事物的有限可数个具体事务都具有某种属性，则推出该类事物都具有此种属性。</a:t>
            </a:r>
            <a:r>
              <a:rPr lang="en-US" altLang="zh-CN" dirty="0"/>
              <a:t>-----</a:t>
            </a:r>
            <a:r>
              <a:rPr lang="zh-CN" altLang="en-US" dirty="0"/>
              <a:t>（枚举归纳推理）</a:t>
            </a:r>
          </a:p>
          <a:p>
            <a:r>
              <a:rPr lang="zh-CN" altLang="en-US" dirty="0"/>
              <a:t>在两个或两类事物有许多相同的或相似的基础上，推出他们在其他属性上也有相同或相似。</a:t>
            </a:r>
            <a:r>
              <a:rPr lang="en-US" altLang="zh-CN" dirty="0"/>
              <a:t>------</a:t>
            </a:r>
            <a:r>
              <a:rPr lang="zh-CN" altLang="en-US" dirty="0"/>
              <a:t>（类比归纳推理）</a:t>
            </a:r>
            <a:r>
              <a:rPr lang="en-US" altLang="zh-CN" sz="1200" b="1" i="0" u="none" strike="noStrike" kern="1200" baseline="0" dirty="0">
                <a:solidFill>
                  <a:schemeClr val="tx1"/>
                </a:solidFill>
                <a:latin typeface="+mn-lt"/>
                <a:ea typeface="+mn-ea"/>
                <a:cs typeface="+mn-cs"/>
              </a:rPr>
              <a:t>IF A</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err="1">
                <a:solidFill>
                  <a:schemeClr val="tx1"/>
                </a:solidFill>
                <a:latin typeface="+mn-lt"/>
                <a:ea typeface="+mn-ea"/>
                <a:cs typeface="+mn-cs"/>
              </a:rPr>
              <a:t>abc</a:t>
            </a:r>
            <a:r>
              <a:rPr lang="en-US" altLang="zh-CN" sz="1200" b="1" i="0" u="none" strike="noStrike" kern="1200" baseline="0" dirty="0">
                <a:solidFill>
                  <a:schemeClr val="tx1"/>
                </a:solidFill>
                <a:latin typeface="+mn-lt"/>
                <a:ea typeface="+mn-ea"/>
                <a:cs typeface="+mn-cs"/>
              </a:rPr>
              <a:t> AND B</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a:solidFill>
                  <a:schemeClr val="tx1"/>
                </a:solidFill>
                <a:latin typeface="+mn-lt"/>
                <a:ea typeface="+mn-ea"/>
                <a:cs typeface="+mn-cs"/>
              </a:rPr>
              <a:t>ab THEN B</a:t>
            </a:r>
            <a:r>
              <a:rPr lang="zh-CN" altLang="en-US" sz="1200" b="0" i="0" u="none" strike="noStrike" kern="1200" baseline="0" dirty="0">
                <a:solidFill>
                  <a:schemeClr val="tx1"/>
                </a:solidFill>
                <a:latin typeface="+mn-lt"/>
                <a:ea typeface="+mn-ea"/>
                <a:cs typeface="+mn-cs"/>
              </a:rPr>
              <a:t>可能有属性</a:t>
            </a:r>
            <a:r>
              <a:rPr lang="en-US" altLang="zh-CN" sz="1200" b="1" i="0" u="none" strike="noStrike" kern="1200" baseline="0" dirty="0">
                <a:solidFill>
                  <a:schemeClr val="tx1"/>
                </a:solidFill>
                <a:latin typeface="+mn-lt"/>
                <a:ea typeface="+mn-ea"/>
                <a:cs typeface="+mn-cs"/>
              </a:rPr>
              <a:t>c </a:t>
            </a:r>
            <a:endParaRPr lang="zh-CN" altLang="en-US" dirty="0"/>
          </a:p>
        </p:txBody>
      </p:sp>
    </p:spTree>
    <p:extLst>
      <p:ext uri="{BB962C8B-B14F-4D97-AF65-F5344CB8AC3E}">
        <p14:creationId xmlns:p14="http://schemas.microsoft.com/office/powerpoint/2010/main" val="29757404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81</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592072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82</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77604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83</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62150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84</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25344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85</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274428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86</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508364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6827406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39413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883502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26905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DDC89-69AF-4EDB-9B54-A971A63DB213}" type="slidenum">
              <a:rPr lang="en-US" altLang="zh-CN"/>
              <a:pPr/>
              <a:t>12</a:t>
            </a:fld>
            <a:endParaRPr lang="en-US" altLang="zh-CN"/>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dirty="0"/>
              <a:t>演绎推理只不过将已有事实揭示出来，它不能增殖新的知识。</a:t>
            </a:r>
          </a:p>
          <a:p>
            <a:r>
              <a:rPr lang="zh-CN" altLang="en-US" dirty="0"/>
              <a:t>归纳推理能够导致新知识的产生</a:t>
            </a:r>
          </a:p>
          <a:p>
            <a:r>
              <a:rPr lang="zh-CN" altLang="en-US" dirty="0"/>
              <a:t>所以从人工智能的知识获取角度来说，归纳推理比演绎推理重要。</a:t>
            </a:r>
          </a:p>
          <a:p>
            <a:r>
              <a:rPr lang="zh-CN" altLang="en-US" dirty="0"/>
              <a:t>维修人员实践积累经验（归纳推理）</a:t>
            </a:r>
            <a:r>
              <a:rPr lang="zh-CN" altLang="en-US" dirty="0">
                <a:sym typeface="Wingdings" panose="05000000000000000000" pitchFamily="2" charset="2"/>
              </a:rPr>
              <a:t>运用知识进行检修（演绎推理）</a:t>
            </a:r>
            <a:endParaRPr lang="zh-CN" altLang="en-US" dirty="0"/>
          </a:p>
        </p:txBody>
      </p:sp>
    </p:spTree>
    <p:extLst>
      <p:ext uri="{BB962C8B-B14F-4D97-AF65-F5344CB8AC3E}">
        <p14:creationId xmlns:p14="http://schemas.microsoft.com/office/powerpoint/2010/main" val="26998926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293997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13996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282587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363819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870946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112611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820891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064485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054965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98429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DDC89-69AF-4EDB-9B54-A971A63DB213}" type="slidenum">
              <a:rPr lang="en-US" altLang="zh-CN"/>
              <a:pPr/>
              <a:t>15</a:t>
            </a:fld>
            <a:endParaRPr lang="en-US" altLang="zh-CN"/>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p>
          <a:p>
            <a:r>
              <a:rPr lang="zh-CN" altLang="en-US"/>
              <a:t>归纳推理能够导致新知识的产生</a:t>
            </a:r>
          </a:p>
          <a:p>
            <a:r>
              <a:rPr lang="zh-CN" altLang="en-US"/>
              <a:t>所以从人工智能的知识获取来说归纳推理比演绎推理重要。</a:t>
            </a:r>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extLst>
      <p:ext uri="{BB962C8B-B14F-4D97-AF65-F5344CB8AC3E}">
        <p14:creationId xmlns:p14="http://schemas.microsoft.com/office/powerpoint/2010/main" val="30819597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717453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521054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869152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918192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163985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433638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116378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332844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13862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110</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r>
              <a:rPr lang="zh-CN" altLang="en-US" dirty="0"/>
              <a:t>命题逻辑：命题逻辑以逻辑运算符结合原子命题来构成代表“命题”的公式，以及允许某些公式建构成“定理”的一套形式“证明规则”。（相对于谓词逻辑，它是量化的并且它的原子公式是谓词函数；和模态逻辑不同，它可以是非真值泛函的。）</a:t>
            </a:r>
            <a:endParaRPr lang="zh-CN" altLang="zh-CN" dirty="0"/>
          </a:p>
        </p:txBody>
      </p:sp>
    </p:spTree>
    <p:extLst>
      <p:ext uri="{BB962C8B-B14F-4D97-AF65-F5344CB8AC3E}">
        <p14:creationId xmlns:p14="http://schemas.microsoft.com/office/powerpoint/2010/main" val="2326450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17</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601492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111</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pPr marR="56950"/>
            <a:r>
              <a:rPr lang="zh-CN" altLang="en-US" sz="1200" dirty="0">
                <a:solidFill>
                  <a:srgbClr val="630031"/>
                </a:solidFill>
                <a:ea typeface="仿宋_GB2312"/>
              </a:rPr>
              <a:t>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=P</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P</a:t>
            </a:r>
            <a:r>
              <a:rPr lang="zh-CN" altLang="en-US" sz="1200" dirty="0">
                <a:solidFill>
                  <a:srgbClr val="0000CC"/>
                </a:solidFill>
                <a:latin typeface="Times New Roman" panose="02020603050405020304" pitchFamily="18" charset="0"/>
                <a:ea typeface="仿宋_GB2312"/>
              </a:rPr>
              <a:t>，通过归结可以得到</a:t>
            </a: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Q</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R</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S</a:t>
            </a:r>
          </a:p>
          <a:p>
            <a:endParaRPr lang="en-US" altLang="zh-CN" sz="1200" b="1" dirty="0">
              <a:solidFill>
                <a:srgbClr val="0000CC"/>
              </a:solidFill>
              <a:latin typeface="Times New Roman" panose="02020603050405020304" pitchFamily="18" charset="0"/>
              <a:ea typeface="仿宋_GB2312"/>
            </a:endParaRPr>
          </a:p>
          <a:p>
            <a:pPr marR="55650"/>
            <a:r>
              <a:rPr lang="zh-CN" altLang="en-US" sz="1200" dirty="0">
                <a:solidFill>
                  <a:srgbClr val="630031"/>
                </a:solidFill>
                <a:ea typeface="仿宋_GB2312"/>
              </a:rPr>
              <a:t> 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Q</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=Q</a:t>
            </a:r>
            <a:r>
              <a:rPr lang="zh-CN" altLang="en-US" sz="1200" dirty="0">
                <a:solidFill>
                  <a:srgbClr val="0000CC"/>
                </a:solidFill>
                <a:latin typeface="Times New Roman" panose="02020603050405020304" pitchFamily="18" charset="0"/>
                <a:ea typeface="仿宋_GB2312"/>
              </a:rPr>
              <a:t>，通过归结可以得到</a:t>
            </a: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NIL </a:t>
            </a:r>
            <a:endParaRPr lang="en-US" altLang="zh-CN" sz="1200" dirty="0">
              <a:solidFill>
                <a:srgbClr val="0000CC"/>
              </a:solidFill>
              <a:latin typeface="Times New Roman" panose="02020603050405020304" pitchFamily="18" charset="0"/>
              <a:ea typeface="仿宋_GB2312"/>
            </a:endParaRPr>
          </a:p>
          <a:p>
            <a:endParaRPr lang="zh-CN" altLang="zh-CN" dirty="0"/>
          </a:p>
        </p:txBody>
      </p:sp>
    </p:spTree>
    <p:extLst>
      <p:ext uri="{BB962C8B-B14F-4D97-AF65-F5344CB8AC3E}">
        <p14:creationId xmlns:p14="http://schemas.microsoft.com/office/powerpoint/2010/main" val="250357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112</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7977184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113</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286584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114</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r>
              <a:rPr lang="en-US" altLang="zh-CN" dirty="0"/>
              <a:t>C</a:t>
            </a:r>
            <a:r>
              <a:rPr lang="en-US" altLang="zh-CN" baseline="-25000" dirty="0"/>
              <a:t>1</a:t>
            </a:r>
            <a:r>
              <a:rPr lang="en-US" altLang="zh-CN" dirty="0"/>
              <a:t>,</a:t>
            </a:r>
            <a:r>
              <a:rPr lang="en-US" altLang="zh-CN" baseline="0" dirty="0"/>
              <a:t> C</a:t>
            </a:r>
            <a:r>
              <a:rPr lang="en-US" altLang="zh-CN" baseline="-25000" dirty="0"/>
              <a:t>2</a:t>
            </a:r>
            <a:r>
              <a:rPr lang="en-US" altLang="zh-CN" baseline="0" dirty="0"/>
              <a:t> =&gt; C</a:t>
            </a:r>
            <a:r>
              <a:rPr lang="en-US" altLang="zh-CN" baseline="-25000" dirty="0"/>
              <a:t>12</a:t>
            </a:r>
            <a:r>
              <a:rPr lang="zh-CN" altLang="en-US" baseline="0" dirty="0"/>
              <a:t>的逆否命题</a:t>
            </a:r>
            <a:endParaRPr lang="zh-CN" altLang="zh-CN" dirty="0"/>
          </a:p>
        </p:txBody>
      </p:sp>
    </p:spTree>
    <p:extLst>
      <p:ext uri="{BB962C8B-B14F-4D97-AF65-F5344CB8AC3E}">
        <p14:creationId xmlns:p14="http://schemas.microsoft.com/office/powerpoint/2010/main" val="38382106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115</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t>
            </a:r>
            <a:r>
              <a:rPr lang="en-US" altLang="zh-CN" baseline="-25000" dirty="0"/>
              <a:t>1</a:t>
            </a:r>
            <a:r>
              <a:rPr lang="en-US" altLang="zh-CN" dirty="0"/>
              <a:t>,</a:t>
            </a:r>
            <a:r>
              <a:rPr lang="en-US" altLang="zh-CN" baseline="0" dirty="0"/>
              <a:t> C</a:t>
            </a:r>
            <a:r>
              <a:rPr lang="en-US" altLang="zh-CN" baseline="-25000" dirty="0"/>
              <a:t>2</a:t>
            </a:r>
            <a:r>
              <a:rPr lang="en-US" altLang="zh-CN" baseline="0" dirty="0"/>
              <a:t> =&gt; C</a:t>
            </a:r>
            <a:r>
              <a:rPr lang="en-US" altLang="zh-CN" baseline="-25000" dirty="0"/>
              <a:t>12</a:t>
            </a:r>
            <a:r>
              <a:rPr lang="zh-CN" altLang="en-US" baseline="0" dirty="0"/>
              <a:t>的逆否命题</a:t>
            </a:r>
            <a:endParaRPr lang="zh-CN" altLang="zh-CN" dirty="0"/>
          </a:p>
        </p:txBody>
      </p:sp>
    </p:spTree>
    <p:extLst>
      <p:ext uri="{BB962C8B-B14F-4D97-AF65-F5344CB8AC3E}">
        <p14:creationId xmlns:p14="http://schemas.microsoft.com/office/powerpoint/2010/main" val="205540756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116</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2180665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117</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8711374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118</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命题逻辑：命题逻辑以逻辑运算符结合原子命题来构成代表“命题”的公式，以及允许某些公式建构成“定理”的一套形式“证明规则”。（相对于谓词逻辑，它是量化的并且它的原子公式是谓词函数；和模态逻辑，它可以是非真值泛函的。）</a:t>
            </a:r>
            <a:endParaRPr lang="zh-CN" altLang="zh-CN" dirty="0"/>
          </a:p>
        </p:txBody>
      </p:sp>
    </p:spTree>
    <p:extLst>
      <p:ext uri="{BB962C8B-B14F-4D97-AF65-F5344CB8AC3E}">
        <p14:creationId xmlns:p14="http://schemas.microsoft.com/office/powerpoint/2010/main" val="190074562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119</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1127441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120</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7383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18</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0970476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121</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8260892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122</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8669423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123</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r>
              <a:rPr lang="zh-CN" altLang="en-US" dirty="0"/>
              <a:t>归结反演过程需要板书</a:t>
            </a:r>
            <a:endParaRPr lang="zh-CN" altLang="zh-CN" dirty="0"/>
          </a:p>
        </p:txBody>
      </p:sp>
    </p:spTree>
    <p:extLst>
      <p:ext uri="{BB962C8B-B14F-4D97-AF65-F5344CB8AC3E}">
        <p14:creationId xmlns:p14="http://schemas.microsoft.com/office/powerpoint/2010/main" val="1565637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124</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06925377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125</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r>
              <a:rPr lang="zh-CN" altLang="en-US" sz="1200" dirty="0">
                <a:solidFill>
                  <a:srgbClr val="CC0000"/>
                </a:solidFill>
                <a:ea typeface="仿宋_GB2312" panose="02010609030101010101"/>
              </a:rPr>
              <a:t>归结反演过程</a:t>
            </a:r>
          </a:p>
          <a:p>
            <a:pPr marR="33450"/>
            <a:r>
              <a:rPr lang="zh-CN" altLang="en-US" sz="1200" dirty="0">
                <a:solidFill>
                  <a:srgbClr val="00009A"/>
                </a:solidFill>
                <a:ea typeface="仿宋_GB2312" panose="02010609030101010101"/>
              </a:rPr>
              <a:t>    在命题逻辑中，已知</a:t>
            </a:r>
            <a:r>
              <a:rPr lang="en-US" altLang="zh-CN" sz="1200" b="1" dirty="0">
                <a:solidFill>
                  <a:srgbClr val="00009A"/>
                </a:solidFill>
                <a:latin typeface="Times New Roman" panose="02020603050405020304" pitchFamily="18" charset="0"/>
                <a:ea typeface="仿宋_GB2312" panose="02010609030101010101"/>
              </a:rPr>
              <a:t>F</a:t>
            </a:r>
            <a:r>
              <a:rPr lang="zh-CN" altLang="en-US" sz="1200" dirty="0">
                <a:solidFill>
                  <a:srgbClr val="00009A"/>
                </a:solidFill>
                <a:latin typeface="Times New Roman" panose="02020603050405020304" pitchFamily="18" charset="0"/>
                <a:ea typeface="仿宋_GB2312" panose="02010609030101010101"/>
              </a:rPr>
              <a:t>，证明</a:t>
            </a:r>
            <a:r>
              <a:rPr lang="en-US" altLang="zh-CN" sz="1200" b="1" dirty="0">
                <a:solidFill>
                  <a:srgbClr val="00009A"/>
                </a:solidFill>
                <a:latin typeface="Times New Roman" panose="02020603050405020304" pitchFamily="18" charset="0"/>
                <a:ea typeface="仿宋_GB2312" panose="02010609030101010101"/>
              </a:rPr>
              <a:t>G</a:t>
            </a:r>
            <a:r>
              <a:rPr lang="zh-CN" altLang="en-US" sz="1200" dirty="0">
                <a:solidFill>
                  <a:srgbClr val="00009A"/>
                </a:solidFill>
                <a:latin typeface="Times New Roman" panose="02020603050405020304" pitchFamily="18" charset="0"/>
                <a:ea typeface="仿宋_GB2312" panose="02010609030101010101"/>
              </a:rPr>
              <a:t>为真的归结反演过程如下：</a:t>
            </a:r>
          </a:p>
          <a:p>
            <a:pPr marR="8782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①否定目标公式</a:t>
            </a:r>
            <a:r>
              <a:rPr lang="en-US" altLang="zh-CN" sz="1200" b="1" dirty="0">
                <a:solidFill>
                  <a:srgbClr val="0000CC"/>
                </a:solidFill>
                <a:latin typeface="Times New Roman" panose="02020603050405020304" pitchFamily="18" charset="0"/>
                <a:ea typeface="仿宋_GB2312" panose="02010609030101010101"/>
              </a:rPr>
              <a:t>G</a:t>
            </a:r>
            <a:r>
              <a:rPr lang="zh-CN" altLang="en-US" sz="1200" dirty="0">
                <a:solidFill>
                  <a:srgbClr val="0000CC"/>
                </a:solidFill>
                <a:latin typeface="Times New Roman" panose="02020603050405020304" pitchFamily="18" charset="0"/>
                <a:ea typeface="仿宋_GB2312" panose="02010609030101010101"/>
              </a:rPr>
              <a:t>，得</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endParaRPr lang="zh-CN" altLang="en-US" sz="1200" dirty="0">
              <a:solidFill>
                <a:srgbClr val="0000CC"/>
              </a:solidFill>
              <a:latin typeface="Times New Roman" panose="02020603050405020304" pitchFamily="18" charset="0"/>
              <a:ea typeface="宋体" panose="02010600030101010101" pitchFamily="2" charset="-122"/>
            </a:endParaRPr>
          </a:p>
          <a:p>
            <a:pPr marR="5695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②把</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r>
              <a:rPr lang="zh-CN" altLang="en-US" sz="1200" dirty="0">
                <a:solidFill>
                  <a:srgbClr val="0000CC"/>
                </a:solidFill>
                <a:latin typeface="Times New Roman" panose="02020603050405020304" pitchFamily="18" charset="0"/>
                <a:ea typeface="仿宋_GB2312" panose="02010609030101010101"/>
              </a:rPr>
              <a:t>并入到公式集</a:t>
            </a:r>
            <a:r>
              <a:rPr lang="en-US" altLang="zh-CN" sz="1200" b="1" dirty="0">
                <a:solidFill>
                  <a:srgbClr val="0000CC"/>
                </a:solidFill>
                <a:latin typeface="Times New Roman" panose="02020603050405020304" pitchFamily="18" charset="0"/>
                <a:ea typeface="仿宋_GB2312" panose="02010609030101010101"/>
              </a:rPr>
              <a:t>F</a:t>
            </a:r>
            <a:r>
              <a:rPr lang="zh-CN" altLang="en-US" sz="1200" dirty="0">
                <a:solidFill>
                  <a:srgbClr val="0000CC"/>
                </a:solidFill>
                <a:latin typeface="Times New Roman" panose="02020603050405020304" pitchFamily="18" charset="0"/>
                <a:ea typeface="仿宋_GB2312" panose="02010609030101010101"/>
              </a:rPr>
              <a:t>中，得到</a:t>
            </a:r>
            <a:r>
              <a:rPr lang="en-US" altLang="zh-CN" sz="1200" b="1" dirty="0">
                <a:solidFill>
                  <a:srgbClr val="0000CC"/>
                </a:solidFill>
                <a:latin typeface="Times New Roman" panose="02020603050405020304" pitchFamily="18" charset="0"/>
                <a:ea typeface="仿宋_GB2312" panose="02010609030101010101"/>
              </a:rPr>
              <a:t>{F</a:t>
            </a:r>
            <a:r>
              <a:rPr lang="zh-CN" altLang="en-US" sz="1200" dirty="0">
                <a:solidFill>
                  <a:srgbClr val="0000CC"/>
                </a:solidFill>
                <a:latin typeface="Times New Roman" panose="02020603050405020304" pitchFamily="18" charset="0"/>
                <a:ea typeface="仿宋_GB2312" panose="02010609030101010101"/>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r>
              <a:rPr lang="zh-CN" altLang="en-US" sz="1200" dirty="0">
                <a:solidFill>
                  <a:srgbClr val="0000CC"/>
                </a:solidFill>
                <a:latin typeface="Times New Roman" panose="02020603050405020304" pitchFamily="18" charset="0"/>
                <a:ea typeface="仿宋_GB2312" panose="02010609030101010101"/>
              </a:rPr>
              <a:t>；</a:t>
            </a:r>
          </a:p>
          <a:p>
            <a:pPr marR="8442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③把</a:t>
            </a:r>
            <a:r>
              <a:rPr lang="en-US" altLang="zh-CN" sz="1200" b="1" dirty="0">
                <a:solidFill>
                  <a:srgbClr val="0000CC"/>
                </a:solidFill>
                <a:latin typeface="Times New Roman" panose="02020603050405020304" pitchFamily="18" charset="0"/>
                <a:ea typeface="仿宋_GB2312" panose="02010609030101010101"/>
              </a:rPr>
              <a:t>{F</a:t>
            </a:r>
            <a:r>
              <a:rPr lang="zh-CN" altLang="en-US" sz="1200" dirty="0">
                <a:solidFill>
                  <a:srgbClr val="0000CC"/>
                </a:solidFill>
                <a:latin typeface="Times New Roman" panose="02020603050405020304" pitchFamily="18" charset="0"/>
                <a:ea typeface="仿宋_GB2312" panose="02010609030101010101"/>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r>
              <a:rPr lang="zh-CN" altLang="en-US" sz="1200" dirty="0">
                <a:solidFill>
                  <a:srgbClr val="0000CC"/>
                </a:solidFill>
                <a:latin typeface="Times New Roman" panose="02020603050405020304" pitchFamily="18" charset="0"/>
                <a:ea typeface="仿宋_GB2312" panose="02010609030101010101"/>
              </a:rPr>
              <a:t>化为子句集</a:t>
            </a:r>
            <a:r>
              <a:rPr lang="en-US" altLang="zh-CN" sz="1200" b="1" dirty="0">
                <a:solidFill>
                  <a:srgbClr val="0000CC"/>
                </a:solidFill>
                <a:latin typeface="Times New Roman" panose="02020603050405020304" pitchFamily="18" charset="0"/>
                <a:ea typeface="仿宋_GB2312" panose="02010609030101010101"/>
              </a:rPr>
              <a:t>S</a:t>
            </a:r>
            <a:r>
              <a:rPr lang="zh-CN" altLang="en-US" sz="1200" dirty="0">
                <a:solidFill>
                  <a:srgbClr val="0000CC"/>
                </a:solidFill>
                <a:latin typeface="Times New Roman" panose="02020603050405020304" pitchFamily="18" charset="0"/>
                <a:ea typeface="仿宋_GB2312" panose="02010609030101010101"/>
              </a:rPr>
              <a:t>。</a:t>
            </a:r>
          </a:p>
          <a:p>
            <a:pPr marR="760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④应用归结原理对子句集</a:t>
            </a:r>
            <a:r>
              <a:rPr lang="en-US" altLang="zh-CN" sz="1200" b="1" dirty="0">
                <a:solidFill>
                  <a:srgbClr val="0000CC"/>
                </a:solidFill>
                <a:latin typeface="Times New Roman" panose="02020603050405020304" pitchFamily="18" charset="0"/>
                <a:ea typeface="仿宋_GB2312" panose="02010609030101010101"/>
              </a:rPr>
              <a:t>S</a:t>
            </a:r>
            <a:r>
              <a:rPr lang="zh-CN" altLang="en-US" sz="1200" dirty="0">
                <a:solidFill>
                  <a:srgbClr val="0000CC"/>
                </a:solidFill>
                <a:latin typeface="Times New Roman" panose="02020603050405020304" pitchFamily="18" charset="0"/>
                <a:ea typeface="仿宋_GB2312" panose="02010609030101010101"/>
              </a:rPr>
              <a:t>中的子句进行归结，并把每次得到的归结式并入</a:t>
            </a:r>
            <a:r>
              <a:rPr lang="en-US" altLang="zh-CN" sz="1200" b="1" dirty="0">
                <a:solidFill>
                  <a:srgbClr val="0000CC"/>
                </a:solidFill>
                <a:latin typeface="Times New Roman" panose="02020603050405020304" pitchFamily="18" charset="0"/>
                <a:ea typeface="仿宋_GB2312" panose="02010609030101010101"/>
              </a:rPr>
              <a:t>S</a:t>
            </a:r>
            <a:r>
              <a:rPr lang="zh-CN" altLang="en-US" sz="1200" dirty="0">
                <a:solidFill>
                  <a:srgbClr val="0000CC"/>
                </a:solidFill>
                <a:latin typeface="Times New Roman" panose="02020603050405020304" pitchFamily="18" charset="0"/>
                <a:ea typeface="仿宋_GB2312" panose="02010609030101010101"/>
              </a:rPr>
              <a:t>中。如此反复进行，若出现空子句，则停止归结，此时就证明了</a:t>
            </a:r>
            <a:r>
              <a:rPr lang="en-US" altLang="zh-CN" sz="1200" b="1" dirty="0">
                <a:solidFill>
                  <a:srgbClr val="0000CC"/>
                </a:solidFill>
                <a:latin typeface="Times New Roman" panose="02020603050405020304" pitchFamily="18" charset="0"/>
                <a:ea typeface="仿宋_GB2312" panose="02010609030101010101"/>
              </a:rPr>
              <a:t>G</a:t>
            </a:r>
            <a:r>
              <a:rPr lang="zh-CN" altLang="en-US" sz="1200" dirty="0">
                <a:solidFill>
                  <a:srgbClr val="0000CC"/>
                </a:solidFill>
                <a:latin typeface="Times New Roman" panose="02020603050405020304" pitchFamily="18" charset="0"/>
                <a:ea typeface="仿宋_GB2312" panose="02010609030101010101"/>
              </a:rPr>
              <a:t>为真。 </a:t>
            </a:r>
            <a:endParaRPr lang="en-US" altLang="zh-CN" sz="1100" b="1" dirty="0">
              <a:solidFill>
                <a:srgbClr val="0000CC"/>
              </a:solidFill>
              <a:latin typeface="黑体" panose="02010609060101010101" pitchFamily="49" charset="-122"/>
              <a:ea typeface="黑体" panose="02010609060101010101" pitchFamily="49" charset="-122"/>
            </a:endParaRPr>
          </a:p>
          <a:p>
            <a:endParaRPr lang="zh-CN" altLang="zh-CN" dirty="0"/>
          </a:p>
        </p:txBody>
      </p:sp>
    </p:spTree>
    <p:extLst>
      <p:ext uri="{BB962C8B-B14F-4D97-AF65-F5344CB8AC3E}">
        <p14:creationId xmlns:p14="http://schemas.microsoft.com/office/powerpoint/2010/main" val="398268274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126</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r>
              <a:rPr lang="zh-CN" altLang="en-US" sz="1200" dirty="0">
                <a:solidFill>
                  <a:srgbClr val="CC0000"/>
                </a:solidFill>
                <a:ea typeface="仿宋_GB2312" panose="02010609030101010101"/>
              </a:rPr>
              <a:t>归结反演过程</a:t>
            </a:r>
          </a:p>
          <a:p>
            <a:pPr marR="33450"/>
            <a:r>
              <a:rPr lang="zh-CN" altLang="en-US" sz="1200" dirty="0">
                <a:solidFill>
                  <a:srgbClr val="00009A"/>
                </a:solidFill>
                <a:ea typeface="仿宋_GB2312" panose="02010609030101010101"/>
              </a:rPr>
              <a:t>    在命题逻辑中，已知</a:t>
            </a:r>
            <a:r>
              <a:rPr lang="en-US" altLang="zh-CN" sz="1200" b="1" dirty="0">
                <a:solidFill>
                  <a:srgbClr val="00009A"/>
                </a:solidFill>
                <a:latin typeface="Times New Roman" panose="02020603050405020304" pitchFamily="18" charset="0"/>
                <a:ea typeface="仿宋_GB2312" panose="02010609030101010101"/>
              </a:rPr>
              <a:t>F</a:t>
            </a:r>
            <a:r>
              <a:rPr lang="zh-CN" altLang="en-US" sz="1200" dirty="0">
                <a:solidFill>
                  <a:srgbClr val="00009A"/>
                </a:solidFill>
                <a:latin typeface="Times New Roman" panose="02020603050405020304" pitchFamily="18" charset="0"/>
                <a:ea typeface="仿宋_GB2312" panose="02010609030101010101"/>
              </a:rPr>
              <a:t>，证明</a:t>
            </a:r>
            <a:r>
              <a:rPr lang="en-US" altLang="zh-CN" sz="1200" b="1" dirty="0">
                <a:solidFill>
                  <a:srgbClr val="00009A"/>
                </a:solidFill>
                <a:latin typeface="Times New Roman" panose="02020603050405020304" pitchFamily="18" charset="0"/>
                <a:ea typeface="仿宋_GB2312" panose="02010609030101010101"/>
              </a:rPr>
              <a:t>G</a:t>
            </a:r>
            <a:r>
              <a:rPr lang="zh-CN" altLang="en-US" sz="1200" dirty="0">
                <a:solidFill>
                  <a:srgbClr val="00009A"/>
                </a:solidFill>
                <a:latin typeface="Times New Roman" panose="02020603050405020304" pitchFamily="18" charset="0"/>
                <a:ea typeface="仿宋_GB2312" panose="02010609030101010101"/>
              </a:rPr>
              <a:t>为真的归结反演过程如下：</a:t>
            </a:r>
          </a:p>
          <a:p>
            <a:pPr marR="8782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①否定目标公式</a:t>
            </a:r>
            <a:r>
              <a:rPr lang="en-US" altLang="zh-CN" sz="1200" b="1" dirty="0">
                <a:solidFill>
                  <a:srgbClr val="0000CC"/>
                </a:solidFill>
                <a:latin typeface="Times New Roman" panose="02020603050405020304" pitchFamily="18" charset="0"/>
                <a:ea typeface="仿宋_GB2312" panose="02010609030101010101"/>
              </a:rPr>
              <a:t>G</a:t>
            </a:r>
            <a:r>
              <a:rPr lang="zh-CN" altLang="en-US" sz="1200" dirty="0">
                <a:solidFill>
                  <a:srgbClr val="0000CC"/>
                </a:solidFill>
                <a:latin typeface="Times New Roman" panose="02020603050405020304" pitchFamily="18" charset="0"/>
                <a:ea typeface="仿宋_GB2312" panose="02010609030101010101"/>
              </a:rPr>
              <a:t>，得</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endParaRPr lang="zh-CN" altLang="en-US" sz="1200" dirty="0">
              <a:solidFill>
                <a:srgbClr val="0000CC"/>
              </a:solidFill>
              <a:latin typeface="Times New Roman" panose="02020603050405020304" pitchFamily="18" charset="0"/>
              <a:ea typeface="宋体" panose="02010600030101010101" pitchFamily="2" charset="-122"/>
            </a:endParaRPr>
          </a:p>
          <a:p>
            <a:pPr marR="5695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②把</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r>
              <a:rPr lang="zh-CN" altLang="en-US" sz="1200" dirty="0">
                <a:solidFill>
                  <a:srgbClr val="0000CC"/>
                </a:solidFill>
                <a:latin typeface="Times New Roman" panose="02020603050405020304" pitchFamily="18" charset="0"/>
                <a:ea typeface="仿宋_GB2312" panose="02010609030101010101"/>
              </a:rPr>
              <a:t>并入到公式集</a:t>
            </a:r>
            <a:r>
              <a:rPr lang="en-US" altLang="zh-CN" sz="1200" b="1" dirty="0">
                <a:solidFill>
                  <a:srgbClr val="0000CC"/>
                </a:solidFill>
                <a:latin typeface="Times New Roman" panose="02020603050405020304" pitchFamily="18" charset="0"/>
                <a:ea typeface="仿宋_GB2312" panose="02010609030101010101"/>
              </a:rPr>
              <a:t>F</a:t>
            </a:r>
            <a:r>
              <a:rPr lang="zh-CN" altLang="en-US" sz="1200" dirty="0">
                <a:solidFill>
                  <a:srgbClr val="0000CC"/>
                </a:solidFill>
                <a:latin typeface="Times New Roman" panose="02020603050405020304" pitchFamily="18" charset="0"/>
                <a:ea typeface="仿宋_GB2312" panose="02010609030101010101"/>
              </a:rPr>
              <a:t>中，得到</a:t>
            </a:r>
            <a:r>
              <a:rPr lang="en-US" altLang="zh-CN" sz="1200" b="1" dirty="0">
                <a:solidFill>
                  <a:srgbClr val="0000CC"/>
                </a:solidFill>
                <a:latin typeface="Times New Roman" panose="02020603050405020304" pitchFamily="18" charset="0"/>
                <a:ea typeface="仿宋_GB2312" panose="02010609030101010101"/>
              </a:rPr>
              <a:t>{F</a:t>
            </a:r>
            <a:r>
              <a:rPr lang="zh-CN" altLang="en-US" sz="1200" dirty="0">
                <a:solidFill>
                  <a:srgbClr val="0000CC"/>
                </a:solidFill>
                <a:latin typeface="Times New Roman" panose="02020603050405020304" pitchFamily="18" charset="0"/>
                <a:ea typeface="仿宋_GB2312" panose="02010609030101010101"/>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r>
              <a:rPr lang="zh-CN" altLang="en-US" sz="1200" dirty="0">
                <a:solidFill>
                  <a:srgbClr val="0000CC"/>
                </a:solidFill>
                <a:latin typeface="Times New Roman" panose="02020603050405020304" pitchFamily="18" charset="0"/>
                <a:ea typeface="仿宋_GB2312" panose="02010609030101010101"/>
              </a:rPr>
              <a:t>；</a:t>
            </a:r>
          </a:p>
          <a:p>
            <a:pPr marR="8442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③把</a:t>
            </a:r>
            <a:r>
              <a:rPr lang="en-US" altLang="zh-CN" sz="1200" b="1" dirty="0">
                <a:solidFill>
                  <a:srgbClr val="0000CC"/>
                </a:solidFill>
                <a:latin typeface="Times New Roman" panose="02020603050405020304" pitchFamily="18" charset="0"/>
                <a:ea typeface="仿宋_GB2312" panose="02010609030101010101"/>
              </a:rPr>
              <a:t>{F</a:t>
            </a:r>
            <a:r>
              <a:rPr lang="zh-CN" altLang="en-US" sz="1200" dirty="0">
                <a:solidFill>
                  <a:srgbClr val="0000CC"/>
                </a:solidFill>
                <a:latin typeface="Times New Roman" panose="02020603050405020304" pitchFamily="18" charset="0"/>
                <a:ea typeface="仿宋_GB2312" panose="02010609030101010101"/>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r>
              <a:rPr lang="zh-CN" altLang="en-US" sz="1200" dirty="0">
                <a:solidFill>
                  <a:srgbClr val="0000CC"/>
                </a:solidFill>
                <a:latin typeface="Times New Roman" panose="02020603050405020304" pitchFamily="18" charset="0"/>
                <a:ea typeface="仿宋_GB2312" panose="02010609030101010101"/>
              </a:rPr>
              <a:t>化为子句集</a:t>
            </a:r>
            <a:r>
              <a:rPr lang="en-US" altLang="zh-CN" sz="1200" b="1" dirty="0">
                <a:solidFill>
                  <a:srgbClr val="0000CC"/>
                </a:solidFill>
                <a:latin typeface="Times New Roman" panose="02020603050405020304" pitchFamily="18" charset="0"/>
                <a:ea typeface="仿宋_GB2312" panose="02010609030101010101"/>
              </a:rPr>
              <a:t>S</a:t>
            </a:r>
            <a:r>
              <a:rPr lang="zh-CN" altLang="en-US" sz="1200" dirty="0">
                <a:solidFill>
                  <a:srgbClr val="0000CC"/>
                </a:solidFill>
                <a:latin typeface="Times New Roman" panose="02020603050405020304" pitchFamily="18" charset="0"/>
                <a:ea typeface="仿宋_GB2312" panose="02010609030101010101"/>
              </a:rPr>
              <a:t>。</a:t>
            </a:r>
          </a:p>
          <a:p>
            <a:pPr marR="760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④应用归结原理对子句集</a:t>
            </a:r>
            <a:r>
              <a:rPr lang="en-US" altLang="zh-CN" sz="1200" b="1" dirty="0">
                <a:solidFill>
                  <a:srgbClr val="0000CC"/>
                </a:solidFill>
                <a:latin typeface="Times New Roman" panose="02020603050405020304" pitchFamily="18" charset="0"/>
                <a:ea typeface="仿宋_GB2312" panose="02010609030101010101"/>
              </a:rPr>
              <a:t>S</a:t>
            </a:r>
            <a:r>
              <a:rPr lang="zh-CN" altLang="en-US" sz="1200" dirty="0">
                <a:solidFill>
                  <a:srgbClr val="0000CC"/>
                </a:solidFill>
                <a:latin typeface="Times New Roman" panose="02020603050405020304" pitchFamily="18" charset="0"/>
                <a:ea typeface="仿宋_GB2312" panose="02010609030101010101"/>
              </a:rPr>
              <a:t>中的子句进行归结，并把每次得到的归结式并入</a:t>
            </a:r>
            <a:r>
              <a:rPr lang="en-US" altLang="zh-CN" sz="1200" b="1" dirty="0">
                <a:solidFill>
                  <a:srgbClr val="0000CC"/>
                </a:solidFill>
                <a:latin typeface="Times New Roman" panose="02020603050405020304" pitchFamily="18" charset="0"/>
                <a:ea typeface="仿宋_GB2312" panose="02010609030101010101"/>
              </a:rPr>
              <a:t>S</a:t>
            </a:r>
            <a:r>
              <a:rPr lang="zh-CN" altLang="en-US" sz="1200" dirty="0">
                <a:solidFill>
                  <a:srgbClr val="0000CC"/>
                </a:solidFill>
                <a:latin typeface="Times New Roman" panose="02020603050405020304" pitchFamily="18" charset="0"/>
                <a:ea typeface="仿宋_GB2312" panose="02010609030101010101"/>
              </a:rPr>
              <a:t>中。如此反复进行，若出现空子句，则停止归结，此时就证明了</a:t>
            </a:r>
            <a:r>
              <a:rPr lang="en-US" altLang="zh-CN" sz="1200" b="1" dirty="0">
                <a:solidFill>
                  <a:srgbClr val="0000CC"/>
                </a:solidFill>
                <a:latin typeface="Times New Roman" panose="02020603050405020304" pitchFamily="18" charset="0"/>
                <a:ea typeface="仿宋_GB2312" panose="02010609030101010101"/>
              </a:rPr>
              <a:t>G</a:t>
            </a:r>
            <a:r>
              <a:rPr lang="zh-CN" altLang="en-US" sz="1200" dirty="0">
                <a:solidFill>
                  <a:srgbClr val="0000CC"/>
                </a:solidFill>
                <a:latin typeface="Times New Roman" panose="02020603050405020304" pitchFamily="18" charset="0"/>
                <a:ea typeface="仿宋_GB2312" panose="02010609030101010101"/>
              </a:rPr>
              <a:t>为真。 </a:t>
            </a:r>
            <a:endParaRPr lang="en-US" altLang="zh-CN" sz="1100" b="1" dirty="0">
              <a:solidFill>
                <a:srgbClr val="0000CC"/>
              </a:solidFill>
              <a:latin typeface="黑体" panose="02010609060101010101" pitchFamily="49" charset="-122"/>
              <a:ea typeface="黑体" panose="02010609060101010101" pitchFamily="49" charset="-122"/>
            </a:endParaRPr>
          </a:p>
          <a:p>
            <a:endParaRPr lang="zh-CN" altLang="zh-CN" dirty="0"/>
          </a:p>
        </p:txBody>
      </p:sp>
    </p:spTree>
    <p:extLst>
      <p:ext uri="{BB962C8B-B14F-4D97-AF65-F5344CB8AC3E}">
        <p14:creationId xmlns:p14="http://schemas.microsoft.com/office/powerpoint/2010/main" val="398268274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127</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r>
              <a:rPr lang="zh-CN" altLang="en-US" sz="1200" dirty="0">
                <a:solidFill>
                  <a:srgbClr val="CC0000"/>
                </a:solidFill>
                <a:ea typeface="仿宋_GB2312" panose="02010609030101010101"/>
              </a:rPr>
              <a:t>归结反演过程</a:t>
            </a:r>
          </a:p>
          <a:p>
            <a:pPr marR="33450"/>
            <a:r>
              <a:rPr lang="zh-CN" altLang="en-US" sz="1200" dirty="0">
                <a:solidFill>
                  <a:srgbClr val="00009A"/>
                </a:solidFill>
                <a:ea typeface="仿宋_GB2312" panose="02010609030101010101"/>
              </a:rPr>
              <a:t>    在命题逻辑中，已知</a:t>
            </a:r>
            <a:r>
              <a:rPr lang="en-US" altLang="zh-CN" sz="1200" b="1" dirty="0">
                <a:solidFill>
                  <a:srgbClr val="00009A"/>
                </a:solidFill>
                <a:latin typeface="Times New Roman" panose="02020603050405020304" pitchFamily="18" charset="0"/>
                <a:ea typeface="仿宋_GB2312" panose="02010609030101010101"/>
              </a:rPr>
              <a:t>F</a:t>
            </a:r>
            <a:r>
              <a:rPr lang="zh-CN" altLang="en-US" sz="1200" dirty="0">
                <a:solidFill>
                  <a:srgbClr val="00009A"/>
                </a:solidFill>
                <a:latin typeface="Times New Roman" panose="02020603050405020304" pitchFamily="18" charset="0"/>
                <a:ea typeface="仿宋_GB2312" panose="02010609030101010101"/>
              </a:rPr>
              <a:t>，证明</a:t>
            </a:r>
            <a:r>
              <a:rPr lang="en-US" altLang="zh-CN" sz="1200" b="1" dirty="0">
                <a:solidFill>
                  <a:srgbClr val="00009A"/>
                </a:solidFill>
                <a:latin typeface="Times New Roman" panose="02020603050405020304" pitchFamily="18" charset="0"/>
                <a:ea typeface="仿宋_GB2312" panose="02010609030101010101"/>
              </a:rPr>
              <a:t>G</a:t>
            </a:r>
            <a:r>
              <a:rPr lang="zh-CN" altLang="en-US" sz="1200" dirty="0">
                <a:solidFill>
                  <a:srgbClr val="00009A"/>
                </a:solidFill>
                <a:latin typeface="Times New Roman" panose="02020603050405020304" pitchFamily="18" charset="0"/>
                <a:ea typeface="仿宋_GB2312" panose="02010609030101010101"/>
              </a:rPr>
              <a:t>为真的归结反演过程如下：</a:t>
            </a:r>
          </a:p>
          <a:p>
            <a:pPr marR="8782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①否定目标公式</a:t>
            </a:r>
            <a:r>
              <a:rPr lang="en-US" altLang="zh-CN" sz="1200" b="1" dirty="0">
                <a:solidFill>
                  <a:srgbClr val="0000CC"/>
                </a:solidFill>
                <a:latin typeface="Times New Roman" panose="02020603050405020304" pitchFamily="18" charset="0"/>
                <a:ea typeface="仿宋_GB2312" panose="02010609030101010101"/>
              </a:rPr>
              <a:t>G</a:t>
            </a:r>
            <a:r>
              <a:rPr lang="zh-CN" altLang="en-US" sz="1200" dirty="0">
                <a:solidFill>
                  <a:srgbClr val="0000CC"/>
                </a:solidFill>
                <a:latin typeface="Times New Roman" panose="02020603050405020304" pitchFamily="18" charset="0"/>
                <a:ea typeface="仿宋_GB2312" panose="02010609030101010101"/>
              </a:rPr>
              <a:t>，得</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endParaRPr lang="zh-CN" altLang="en-US" sz="1200" dirty="0">
              <a:solidFill>
                <a:srgbClr val="0000CC"/>
              </a:solidFill>
              <a:latin typeface="Times New Roman" panose="02020603050405020304" pitchFamily="18" charset="0"/>
              <a:ea typeface="宋体" panose="02010600030101010101" pitchFamily="2" charset="-122"/>
            </a:endParaRPr>
          </a:p>
          <a:p>
            <a:pPr marR="5695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②把</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r>
              <a:rPr lang="zh-CN" altLang="en-US" sz="1200" dirty="0">
                <a:solidFill>
                  <a:srgbClr val="0000CC"/>
                </a:solidFill>
                <a:latin typeface="Times New Roman" panose="02020603050405020304" pitchFamily="18" charset="0"/>
                <a:ea typeface="仿宋_GB2312" panose="02010609030101010101"/>
              </a:rPr>
              <a:t>并入到公式集</a:t>
            </a:r>
            <a:r>
              <a:rPr lang="en-US" altLang="zh-CN" sz="1200" b="1" dirty="0">
                <a:solidFill>
                  <a:srgbClr val="0000CC"/>
                </a:solidFill>
                <a:latin typeface="Times New Roman" panose="02020603050405020304" pitchFamily="18" charset="0"/>
                <a:ea typeface="仿宋_GB2312" panose="02010609030101010101"/>
              </a:rPr>
              <a:t>F</a:t>
            </a:r>
            <a:r>
              <a:rPr lang="zh-CN" altLang="en-US" sz="1200" dirty="0">
                <a:solidFill>
                  <a:srgbClr val="0000CC"/>
                </a:solidFill>
                <a:latin typeface="Times New Roman" panose="02020603050405020304" pitchFamily="18" charset="0"/>
                <a:ea typeface="仿宋_GB2312" panose="02010609030101010101"/>
              </a:rPr>
              <a:t>中，得到</a:t>
            </a:r>
            <a:r>
              <a:rPr lang="en-US" altLang="zh-CN" sz="1200" b="1" dirty="0">
                <a:solidFill>
                  <a:srgbClr val="0000CC"/>
                </a:solidFill>
                <a:latin typeface="Times New Roman" panose="02020603050405020304" pitchFamily="18" charset="0"/>
                <a:ea typeface="仿宋_GB2312" panose="02010609030101010101"/>
              </a:rPr>
              <a:t>{F</a:t>
            </a:r>
            <a:r>
              <a:rPr lang="zh-CN" altLang="en-US" sz="1200" dirty="0">
                <a:solidFill>
                  <a:srgbClr val="0000CC"/>
                </a:solidFill>
                <a:latin typeface="Times New Roman" panose="02020603050405020304" pitchFamily="18" charset="0"/>
                <a:ea typeface="仿宋_GB2312" panose="02010609030101010101"/>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r>
              <a:rPr lang="zh-CN" altLang="en-US" sz="1200" dirty="0">
                <a:solidFill>
                  <a:srgbClr val="0000CC"/>
                </a:solidFill>
                <a:latin typeface="Times New Roman" panose="02020603050405020304" pitchFamily="18" charset="0"/>
                <a:ea typeface="仿宋_GB2312" panose="02010609030101010101"/>
              </a:rPr>
              <a:t>；</a:t>
            </a:r>
          </a:p>
          <a:p>
            <a:pPr marR="8442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③把</a:t>
            </a:r>
            <a:r>
              <a:rPr lang="en-US" altLang="zh-CN" sz="1200" b="1" dirty="0">
                <a:solidFill>
                  <a:srgbClr val="0000CC"/>
                </a:solidFill>
                <a:latin typeface="Times New Roman" panose="02020603050405020304" pitchFamily="18" charset="0"/>
                <a:ea typeface="仿宋_GB2312" panose="02010609030101010101"/>
              </a:rPr>
              <a:t>{F</a:t>
            </a:r>
            <a:r>
              <a:rPr lang="zh-CN" altLang="en-US" sz="1200" dirty="0">
                <a:solidFill>
                  <a:srgbClr val="0000CC"/>
                </a:solidFill>
                <a:latin typeface="Times New Roman" panose="02020603050405020304" pitchFamily="18" charset="0"/>
                <a:ea typeface="仿宋_GB2312" panose="02010609030101010101"/>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r>
              <a:rPr lang="zh-CN" altLang="en-US" sz="1200" dirty="0">
                <a:solidFill>
                  <a:srgbClr val="0000CC"/>
                </a:solidFill>
                <a:latin typeface="Times New Roman" panose="02020603050405020304" pitchFamily="18" charset="0"/>
                <a:ea typeface="仿宋_GB2312" panose="02010609030101010101"/>
              </a:rPr>
              <a:t>化为子句集</a:t>
            </a:r>
            <a:r>
              <a:rPr lang="en-US" altLang="zh-CN" sz="1200" b="1" dirty="0">
                <a:solidFill>
                  <a:srgbClr val="0000CC"/>
                </a:solidFill>
                <a:latin typeface="Times New Roman" panose="02020603050405020304" pitchFamily="18" charset="0"/>
                <a:ea typeface="仿宋_GB2312" panose="02010609030101010101"/>
              </a:rPr>
              <a:t>S</a:t>
            </a:r>
            <a:r>
              <a:rPr lang="zh-CN" altLang="en-US" sz="1200" dirty="0">
                <a:solidFill>
                  <a:srgbClr val="0000CC"/>
                </a:solidFill>
                <a:latin typeface="Times New Roman" panose="02020603050405020304" pitchFamily="18" charset="0"/>
                <a:ea typeface="仿宋_GB2312" panose="02010609030101010101"/>
              </a:rPr>
              <a:t>。</a:t>
            </a:r>
          </a:p>
          <a:p>
            <a:pPr marR="760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④应用归结原理对子句集</a:t>
            </a:r>
            <a:r>
              <a:rPr lang="en-US" altLang="zh-CN" sz="1200" b="1" dirty="0">
                <a:solidFill>
                  <a:srgbClr val="0000CC"/>
                </a:solidFill>
                <a:latin typeface="Times New Roman" panose="02020603050405020304" pitchFamily="18" charset="0"/>
                <a:ea typeface="仿宋_GB2312" panose="02010609030101010101"/>
              </a:rPr>
              <a:t>S</a:t>
            </a:r>
            <a:r>
              <a:rPr lang="zh-CN" altLang="en-US" sz="1200" dirty="0">
                <a:solidFill>
                  <a:srgbClr val="0000CC"/>
                </a:solidFill>
                <a:latin typeface="Times New Roman" panose="02020603050405020304" pitchFamily="18" charset="0"/>
                <a:ea typeface="仿宋_GB2312" panose="02010609030101010101"/>
              </a:rPr>
              <a:t>中的子句进行归结，并把每次得到的归结式并入</a:t>
            </a:r>
            <a:r>
              <a:rPr lang="en-US" altLang="zh-CN" sz="1200" b="1" dirty="0">
                <a:solidFill>
                  <a:srgbClr val="0000CC"/>
                </a:solidFill>
                <a:latin typeface="Times New Roman" panose="02020603050405020304" pitchFamily="18" charset="0"/>
                <a:ea typeface="仿宋_GB2312" panose="02010609030101010101"/>
              </a:rPr>
              <a:t>S</a:t>
            </a:r>
            <a:r>
              <a:rPr lang="zh-CN" altLang="en-US" sz="1200" dirty="0">
                <a:solidFill>
                  <a:srgbClr val="0000CC"/>
                </a:solidFill>
                <a:latin typeface="Times New Roman" panose="02020603050405020304" pitchFamily="18" charset="0"/>
                <a:ea typeface="仿宋_GB2312" panose="02010609030101010101"/>
              </a:rPr>
              <a:t>中。如此反复进行，若出现空子句，则停止归结，此时就证明了</a:t>
            </a:r>
            <a:r>
              <a:rPr lang="en-US" altLang="zh-CN" sz="1200" b="1" dirty="0">
                <a:solidFill>
                  <a:srgbClr val="0000CC"/>
                </a:solidFill>
                <a:latin typeface="Times New Roman" panose="02020603050405020304" pitchFamily="18" charset="0"/>
                <a:ea typeface="仿宋_GB2312" panose="02010609030101010101"/>
              </a:rPr>
              <a:t>G</a:t>
            </a:r>
            <a:r>
              <a:rPr lang="zh-CN" altLang="en-US" sz="1200" dirty="0">
                <a:solidFill>
                  <a:srgbClr val="0000CC"/>
                </a:solidFill>
                <a:latin typeface="Times New Roman" panose="02020603050405020304" pitchFamily="18" charset="0"/>
                <a:ea typeface="仿宋_GB2312" panose="02010609030101010101"/>
              </a:rPr>
              <a:t>为真。 </a:t>
            </a:r>
            <a:endParaRPr lang="en-US" altLang="zh-CN" sz="1100" b="1" dirty="0">
              <a:solidFill>
                <a:srgbClr val="0000CC"/>
              </a:solidFill>
              <a:latin typeface="黑体" panose="02010609060101010101" pitchFamily="49" charset="-122"/>
              <a:ea typeface="黑体" panose="02010609060101010101" pitchFamily="49" charset="-122"/>
            </a:endParaRPr>
          </a:p>
          <a:p>
            <a:endParaRPr lang="zh-CN" altLang="zh-CN" dirty="0"/>
          </a:p>
        </p:txBody>
      </p:sp>
    </p:spTree>
    <p:extLst>
      <p:ext uri="{BB962C8B-B14F-4D97-AF65-F5344CB8AC3E}">
        <p14:creationId xmlns:p14="http://schemas.microsoft.com/office/powerpoint/2010/main" val="398268274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128</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r>
              <a:rPr lang="zh-CN" altLang="en-US" sz="1200" dirty="0">
                <a:solidFill>
                  <a:srgbClr val="CC0000"/>
                </a:solidFill>
                <a:ea typeface="仿宋_GB2312" panose="02010609030101010101"/>
              </a:rPr>
              <a:t>归结反演过程</a:t>
            </a:r>
          </a:p>
          <a:p>
            <a:pPr marR="33450"/>
            <a:r>
              <a:rPr lang="zh-CN" altLang="en-US" sz="1200" dirty="0">
                <a:solidFill>
                  <a:srgbClr val="00009A"/>
                </a:solidFill>
                <a:ea typeface="仿宋_GB2312" panose="02010609030101010101"/>
              </a:rPr>
              <a:t>    在命题逻辑中，已知</a:t>
            </a:r>
            <a:r>
              <a:rPr lang="en-US" altLang="zh-CN" sz="1200" b="1" dirty="0">
                <a:solidFill>
                  <a:srgbClr val="00009A"/>
                </a:solidFill>
                <a:latin typeface="Times New Roman" panose="02020603050405020304" pitchFamily="18" charset="0"/>
                <a:ea typeface="仿宋_GB2312" panose="02010609030101010101"/>
              </a:rPr>
              <a:t>F</a:t>
            </a:r>
            <a:r>
              <a:rPr lang="zh-CN" altLang="en-US" sz="1200" dirty="0">
                <a:solidFill>
                  <a:srgbClr val="00009A"/>
                </a:solidFill>
                <a:latin typeface="Times New Roman" panose="02020603050405020304" pitchFamily="18" charset="0"/>
                <a:ea typeface="仿宋_GB2312" panose="02010609030101010101"/>
              </a:rPr>
              <a:t>，证明</a:t>
            </a:r>
            <a:r>
              <a:rPr lang="en-US" altLang="zh-CN" sz="1200" b="1" dirty="0">
                <a:solidFill>
                  <a:srgbClr val="00009A"/>
                </a:solidFill>
                <a:latin typeface="Times New Roman" panose="02020603050405020304" pitchFamily="18" charset="0"/>
                <a:ea typeface="仿宋_GB2312" panose="02010609030101010101"/>
              </a:rPr>
              <a:t>G</a:t>
            </a:r>
            <a:r>
              <a:rPr lang="zh-CN" altLang="en-US" sz="1200" dirty="0">
                <a:solidFill>
                  <a:srgbClr val="00009A"/>
                </a:solidFill>
                <a:latin typeface="Times New Roman" panose="02020603050405020304" pitchFamily="18" charset="0"/>
                <a:ea typeface="仿宋_GB2312" panose="02010609030101010101"/>
              </a:rPr>
              <a:t>为真的归结反演过程如下：</a:t>
            </a:r>
          </a:p>
          <a:p>
            <a:pPr marR="8782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①否定目标公式</a:t>
            </a:r>
            <a:r>
              <a:rPr lang="en-US" altLang="zh-CN" sz="1200" b="1" dirty="0">
                <a:solidFill>
                  <a:srgbClr val="0000CC"/>
                </a:solidFill>
                <a:latin typeface="Times New Roman" panose="02020603050405020304" pitchFamily="18" charset="0"/>
                <a:ea typeface="仿宋_GB2312" panose="02010609030101010101"/>
              </a:rPr>
              <a:t>G</a:t>
            </a:r>
            <a:r>
              <a:rPr lang="zh-CN" altLang="en-US" sz="1200" dirty="0">
                <a:solidFill>
                  <a:srgbClr val="0000CC"/>
                </a:solidFill>
                <a:latin typeface="Times New Roman" panose="02020603050405020304" pitchFamily="18" charset="0"/>
                <a:ea typeface="仿宋_GB2312" panose="02010609030101010101"/>
              </a:rPr>
              <a:t>，得</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endParaRPr lang="zh-CN" altLang="en-US" sz="1200" dirty="0">
              <a:solidFill>
                <a:srgbClr val="0000CC"/>
              </a:solidFill>
              <a:latin typeface="Times New Roman" panose="02020603050405020304" pitchFamily="18" charset="0"/>
              <a:ea typeface="宋体" panose="02010600030101010101" pitchFamily="2" charset="-122"/>
            </a:endParaRPr>
          </a:p>
          <a:p>
            <a:pPr marR="5695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②把</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r>
              <a:rPr lang="zh-CN" altLang="en-US" sz="1200" dirty="0">
                <a:solidFill>
                  <a:srgbClr val="0000CC"/>
                </a:solidFill>
                <a:latin typeface="Times New Roman" panose="02020603050405020304" pitchFamily="18" charset="0"/>
                <a:ea typeface="仿宋_GB2312" panose="02010609030101010101"/>
              </a:rPr>
              <a:t>并入到公式集</a:t>
            </a:r>
            <a:r>
              <a:rPr lang="en-US" altLang="zh-CN" sz="1200" b="1" dirty="0">
                <a:solidFill>
                  <a:srgbClr val="0000CC"/>
                </a:solidFill>
                <a:latin typeface="Times New Roman" panose="02020603050405020304" pitchFamily="18" charset="0"/>
                <a:ea typeface="仿宋_GB2312" panose="02010609030101010101"/>
              </a:rPr>
              <a:t>F</a:t>
            </a:r>
            <a:r>
              <a:rPr lang="zh-CN" altLang="en-US" sz="1200" dirty="0">
                <a:solidFill>
                  <a:srgbClr val="0000CC"/>
                </a:solidFill>
                <a:latin typeface="Times New Roman" panose="02020603050405020304" pitchFamily="18" charset="0"/>
                <a:ea typeface="仿宋_GB2312" panose="02010609030101010101"/>
              </a:rPr>
              <a:t>中，得到</a:t>
            </a:r>
            <a:r>
              <a:rPr lang="en-US" altLang="zh-CN" sz="1200" b="1" dirty="0">
                <a:solidFill>
                  <a:srgbClr val="0000CC"/>
                </a:solidFill>
                <a:latin typeface="Times New Roman" panose="02020603050405020304" pitchFamily="18" charset="0"/>
                <a:ea typeface="仿宋_GB2312" panose="02010609030101010101"/>
              </a:rPr>
              <a:t>{F</a:t>
            </a:r>
            <a:r>
              <a:rPr lang="zh-CN" altLang="en-US" sz="1200" dirty="0">
                <a:solidFill>
                  <a:srgbClr val="0000CC"/>
                </a:solidFill>
                <a:latin typeface="Times New Roman" panose="02020603050405020304" pitchFamily="18" charset="0"/>
                <a:ea typeface="仿宋_GB2312" panose="02010609030101010101"/>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r>
              <a:rPr lang="zh-CN" altLang="en-US" sz="1200" dirty="0">
                <a:solidFill>
                  <a:srgbClr val="0000CC"/>
                </a:solidFill>
                <a:latin typeface="Times New Roman" panose="02020603050405020304" pitchFamily="18" charset="0"/>
                <a:ea typeface="仿宋_GB2312" panose="02010609030101010101"/>
              </a:rPr>
              <a:t>；</a:t>
            </a:r>
          </a:p>
          <a:p>
            <a:pPr marR="8442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③把</a:t>
            </a:r>
            <a:r>
              <a:rPr lang="en-US" altLang="zh-CN" sz="1200" b="1" dirty="0">
                <a:solidFill>
                  <a:srgbClr val="0000CC"/>
                </a:solidFill>
                <a:latin typeface="Times New Roman" panose="02020603050405020304" pitchFamily="18" charset="0"/>
                <a:ea typeface="仿宋_GB2312" panose="02010609030101010101"/>
              </a:rPr>
              <a:t>{F</a:t>
            </a:r>
            <a:r>
              <a:rPr lang="zh-CN" altLang="en-US" sz="1200" dirty="0">
                <a:solidFill>
                  <a:srgbClr val="0000CC"/>
                </a:solidFill>
                <a:latin typeface="Times New Roman" panose="02020603050405020304" pitchFamily="18" charset="0"/>
                <a:ea typeface="仿宋_GB2312" panose="02010609030101010101"/>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G}</a:t>
            </a:r>
            <a:r>
              <a:rPr lang="zh-CN" altLang="en-US" sz="1200" dirty="0">
                <a:solidFill>
                  <a:srgbClr val="0000CC"/>
                </a:solidFill>
                <a:latin typeface="Times New Roman" panose="02020603050405020304" pitchFamily="18" charset="0"/>
                <a:ea typeface="仿宋_GB2312" panose="02010609030101010101"/>
              </a:rPr>
              <a:t>化为子句集</a:t>
            </a:r>
            <a:r>
              <a:rPr lang="en-US" altLang="zh-CN" sz="1200" b="1" dirty="0">
                <a:solidFill>
                  <a:srgbClr val="0000CC"/>
                </a:solidFill>
                <a:latin typeface="Times New Roman" panose="02020603050405020304" pitchFamily="18" charset="0"/>
                <a:ea typeface="仿宋_GB2312" panose="02010609030101010101"/>
              </a:rPr>
              <a:t>S</a:t>
            </a:r>
            <a:r>
              <a:rPr lang="zh-CN" altLang="en-US" sz="1200" dirty="0">
                <a:solidFill>
                  <a:srgbClr val="0000CC"/>
                </a:solidFill>
                <a:latin typeface="Times New Roman" panose="02020603050405020304" pitchFamily="18" charset="0"/>
                <a:ea typeface="仿宋_GB2312" panose="02010609030101010101"/>
              </a:rPr>
              <a:t>。</a:t>
            </a:r>
          </a:p>
          <a:p>
            <a:pPr marR="7600"/>
            <a:r>
              <a:rPr lang="en-US" altLang="zh-CN" sz="1200" dirty="0">
                <a:solidFill>
                  <a:srgbClr val="0000CC"/>
                </a:solidFill>
                <a:ea typeface="仿宋_GB2312" panose="02010609030101010101"/>
              </a:rPr>
              <a:t>	</a:t>
            </a:r>
            <a:r>
              <a:rPr lang="zh-CN" altLang="en-US" sz="1200" dirty="0">
                <a:solidFill>
                  <a:srgbClr val="0000CC"/>
                </a:solidFill>
                <a:ea typeface="仿宋_GB2312" panose="02010609030101010101"/>
              </a:rPr>
              <a:t>④应用归结原理对子句集</a:t>
            </a:r>
            <a:r>
              <a:rPr lang="en-US" altLang="zh-CN" sz="1200" b="1" dirty="0">
                <a:solidFill>
                  <a:srgbClr val="0000CC"/>
                </a:solidFill>
                <a:latin typeface="Times New Roman" panose="02020603050405020304" pitchFamily="18" charset="0"/>
                <a:ea typeface="仿宋_GB2312" panose="02010609030101010101"/>
              </a:rPr>
              <a:t>S</a:t>
            </a:r>
            <a:r>
              <a:rPr lang="zh-CN" altLang="en-US" sz="1200" dirty="0">
                <a:solidFill>
                  <a:srgbClr val="0000CC"/>
                </a:solidFill>
                <a:latin typeface="Times New Roman" panose="02020603050405020304" pitchFamily="18" charset="0"/>
                <a:ea typeface="仿宋_GB2312" panose="02010609030101010101"/>
              </a:rPr>
              <a:t>中的子句进行归结，并把每次得到的归结式并入</a:t>
            </a:r>
            <a:r>
              <a:rPr lang="en-US" altLang="zh-CN" sz="1200" b="1" dirty="0">
                <a:solidFill>
                  <a:srgbClr val="0000CC"/>
                </a:solidFill>
                <a:latin typeface="Times New Roman" panose="02020603050405020304" pitchFamily="18" charset="0"/>
                <a:ea typeface="仿宋_GB2312" panose="02010609030101010101"/>
              </a:rPr>
              <a:t>S</a:t>
            </a:r>
            <a:r>
              <a:rPr lang="zh-CN" altLang="en-US" sz="1200" dirty="0">
                <a:solidFill>
                  <a:srgbClr val="0000CC"/>
                </a:solidFill>
                <a:latin typeface="Times New Roman" panose="02020603050405020304" pitchFamily="18" charset="0"/>
                <a:ea typeface="仿宋_GB2312" panose="02010609030101010101"/>
              </a:rPr>
              <a:t>中。如此反复进行，若出现空子句，则停止归结，此时就证明了</a:t>
            </a:r>
            <a:r>
              <a:rPr lang="en-US" altLang="zh-CN" sz="1200" b="1" dirty="0">
                <a:solidFill>
                  <a:srgbClr val="0000CC"/>
                </a:solidFill>
                <a:latin typeface="Times New Roman" panose="02020603050405020304" pitchFamily="18" charset="0"/>
                <a:ea typeface="仿宋_GB2312" panose="02010609030101010101"/>
              </a:rPr>
              <a:t>G</a:t>
            </a:r>
            <a:r>
              <a:rPr lang="zh-CN" altLang="en-US" sz="1200" dirty="0">
                <a:solidFill>
                  <a:srgbClr val="0000CC"/>
                </a:solidFill>
                <a:latin typeface="Times New Roman" panose="02020603050405020304" pitchFamily="18" charset="0"/>
                <a:ea typeface="仿宋_GB2312" panose="02010609030101010101"/>
              </a:rPr>
              <a:t>为真。 </a:t>
            </a:r>
            <a:endParaRPr lang="en-US" altLang="zh-CN" sz="1100" b="1" dirty="0">
              <a:solidFill>
                <a:srgbClr val="0000CC"/>
              </a:solidFill>
              <a:latin typeface="黑体" panose="02010609060101010101" pitchFamily="49" charset="-122"/>
              <a:ea typeface="黑体" panose="02010609060101010101" pitchFamily="49" charset="-122"/>
            </a:endParaRPr>
          </a:p>
          <a:p>
            <a:endParaRPr lang="zh-CN" altLang="zh-CN" dirty="0"/>
          </a:p>
        </p:txBody>
      </p:sp>
    </p:spTree>
    <p:extLst>
      <p:ext uri="{BB962C8B-B14F-4D97-AF65-F5344CB8AC3E}">
        <p14:creationId xmlns:p14="http://schemas.microsoft.com/office/powerpoint/2010/main" val="398268274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129</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78601538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33349-D359-4266-B5EB-D9E9D6442183}" type="slidenum">
              <a:rPr lang="en-US" altLang="zh-CN"/>
              <a:pPr/>
              <a:t>130</a:t>
            </a:fld>
            <a:endParaRPr lang="en-US" altLang="zh-CN"/>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5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289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7919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31225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1323658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6119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18517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46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2020/9/16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60842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2020/9/16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20143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2020/9/16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31463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276699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36759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2020/9/16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2281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qinceli@hit.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qinceli@hit.edu.c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9.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21.png"/><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 Id="rId14" Type="http://schemas.openxmlformats.org/officeDocument/2006/relationships/image" Target="../media/image2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7.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9.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23.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24.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5.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bwMode="auto">
          <a:xfrm>
            <a:off x="10765970" y="6492875"/>
            <a:ext cx="142602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6BE19A-82AB-4C05-B274-B4C35A87C754}" type="datetime1">
              <a:rPr lang="zh-CN" altLang="en-US" sz="1800">
                <a:solidFill>
                  <a:srgbClr val="003399"/>
                </a:solidFill>
                <a:latin typeface="微软雅黑" panose="020B0503020204020204" pitchFamily="34" charset="-122"/>
                <a:ea typeface="微软雅黑" panose="020B0503020204020204" pitchFamily="34" charset="-122"/>
              </a:rPr>
              <a:t>2020/9/16</a:t>
            </a:fld>
            <a:endParaRPr lang="en-US" altLang="zh-CN" sz="1800" dirty="0">
              <a:solidFill>
                <a:srgbClr val="003399"/>
              </a:solidFill>
              <a:latin typeface="微软雅黑" panose="020B0503020204020204" pitchFamily="34" charset="-122"/>
              <a:ea typeface="微软雅黑" panose="020B0503020204020204" pitchFamily="34" charset="-122"/>
            </a:endParaRPr>
          </a:p>
        </p:txBody>
      </p:sp>
      <p:sp>
        <p:nvSpPr>
          <p:cNvPr id="6148" name="Text Box 2"/>
          <p:cNvSpPr txBox="1">
            <a:spLocks noChangeArrowheads="1"/>
          </p:cNvSpPr>
          <p:nvPr/>
        </p:nvSpPr>
        <p:spPr bwMode="auto">
          <a:xfrm>
            <a:off x="4393847" y="1773238"/>
            <a:ext cx="3331281"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6000" b="1" dirty="0">
                <a:solidFill>
                  <a:srgbClr val="3333FF"/>
                </a:solidFill>
                <a:ea typeface="楷体_GB2312" pitchFamily="49" charset="-122"/>
              </a:rPr>
              <a:t>人工智能</a:t>
            </a:r>
          </a:p>
        </p:txBody>
      </p:sp>
      <p:sp>
        <p:nvSpPr>
          <p:cNvPr id="6149" name="Rectangle 3"/>
          <p:cNvSpPr>
            <a:spLocks noChangeArrowheads="1"/>
          </p:cNvSpPr>
          <p:nvPr/>
        </p:nvSpPr>
        <p:spPr bwMode="auto">
          <a:xfrm>
            <a:off x="3071813" y="3573464"/>
            <a:ext cx="597535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solidFill>
                  <a:srgbClr val="000000"/>
                </a:solidFill>
                <a:latin typeface="隶书" panose="02010509060101010101" pitchFamily="49" charset="-122"/>
                <a:ea typeface="隶书" panose="02010509060101010101" pitchFamily="49" charset="-122"/>
              </a:rPr>
              <a:t>汤步洲、苏敬勇</a:t>
            </a:r>
            <a:endParaRPr lang="en-US" altLang="zh-CN" sz="2800" dirty="0">
              <a:solidFill>
                <a:srgbClr val="000000"/>
              </a:solidFill>
              <a:latin typeface="隶书" panose="02010509060101010101" pitchFamily="49" charset="-122"/>
              <a:ea typeface="隶书" panose="02010509060101010101" pitchFamily="49" charset="-122"/>
            </a:endParaRPr>
          </a:p>
          <a:p>
            <a:pPr eaLnBrk="1" hangingPunct="1">
              <a:spcBef>
                <a:spcPct val="50000"/>
              </a:spcBef>
            </a:pPr>
            <a:r>
              <a:rPr lang="zh-CN" altLang="en-US" sz="2800" dirty="0">
                <a:solidFill>
                  <a:srgbClr val="000000"/>
                </a:solidFill>
                <a:latin typeface="隶书" panose="02010509060101010101" pitchFamily="49" charset="-122"/>
                <a:ea typeface="隶书" panose="02010509060101010101" pitchFamily="49" charset="-122"/>
              </a:rPr>
              <a:t>哈尔滨工业大学（深圳）</a:t>
            </a:r>
            <a:endParaRPr lang="en-US" altLang="zh-CN" sz="2800" dirty="0">
              <a:solidFill>
                <a:srgbClr val="000000"/>
              </a:solidFill>
              <a:latin typeface="隶书" panose="02010509060101010101" pitchFamily="49" charset="-122"/>
              <a:ea typeface="隶书" panose="02010509060101010101" pitchFamily="49" charset="-122"/>
            </a:endParaRPr>
          </a:p>
          <a:p>
            <a:pPr eaLnBrk="1" hangingPunct="1">
              <a:spcBef>
                <a:spcPct val="50000"/>
              </a:spcBef>
            </a:pPr>
            <a:r>
              <a:rPr lang="zh-CN" altLang="en-US" sz="2800" dirty="0">
                <a:solidFill>
                  <a:srgbClr val="000000"/>
                </a:solidFill>
                <a:latin typeface="隶书" panose="02010509060101010101" pitchFamily="49" charset="-122"/>
                <a:ea typeface="隶书" panose="02010509060101010101" pitchFamily="49" charset="-122"/>
              </a:rPr>
              <a:t>计算机科学与技术学院</a:t>
            </a:r>
            <a:endParaRPr lang="en-US" altLang="zh-CN" sz="2800" dirty="0">
              <a:solidFill>
                <a:srgbClr val="000000"/>
              </a:solidFill>
              <a:latin typeface="隶书" panose="02010509060101010101" pitchFamily="49" charset="-122"/>
              <a:ea typeface="隶书" panose="02010509060101010101" pitchFamily="49" charset="-122"/>
            </a:endParaRPr>
          </a:p>
          <a:p>
            <a:pPr>
              <a:spcBef>
                <a:spcPct val="50000"/>
              </a:spcBef>
            </a:pPr>
            <a:r>
              <a:rPr lang="en-US" altLang="zh-CN" sz="2800" b="1" dirty="0">
                <a:solidFill>
                  <a:srgbClr val="000000"/>
                </a:solidFill>
                <a:latin typeface="隶书" panose="02010509060101010101" pitchFamily="49" charset="-122"/>
                <a:ea typeface="隶书" panose="02010509060101010101" pitchFamily="49" charset="-122"/>
                <a:hlinkClick r:id="rId3"/>
              </a:rPr>
              <a:t>tangbuzhou@hit.edu.cn</a:t>
            </a:r>
            <a:endParaRPr lang="en-US" altLang="zh-CN" sz="2800" b="1" dirty="0">
              <a:solidFill>
                <a:srgbClr val="00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215206705"/>
      </p:ext>
    </p:extLst>
  </p:cSld>
  <p:clrMapOvr>
    <a:masterClrMapping/>
  </p:clrMapOvr>
  <mc:AlternateContent xmlns:mc="http://schemas.openxmlformats.org/markup-compatibility/2006" xmlns:p14="http://schemas.microsoft.com/office/powerpoint/2010/main">
    <mc:Choice Requires="p14">
      <p:transition spd="slow" p14:dur="2000" advTm="27763"/>
    </mc:Choice>
    <mc:Fallback xmlns="">
      <p:transition spd="slow" advTm="277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p:cNvSpPr>
          <p:nvPr>
            <p:ph type="title"/>
          </p:nvPr>
        </p:nvSpPr>
        <p:spPr>
          <a:xfrm>
            <a:off x="1919288" y="8366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演绎推理实例</a:t>
            </a:r>
            <a:r>
              <a:rPr lang="en-US" altLang="zh-CN" sz="2800">
                <a:solidFill>
                  <a:srgbClr val="009900"/>
                </a:solidFill>
                <a:ea typeface="黑体" panose="02010609060101010101" pitchFamily="49" charset="-122"/>
              </a:rPr>
              <a:t>】</a:t>
            </a:r>
          </a:p>
        </p:txBody>
      </p:sp>
      <p:sp>
        <p:nvSpPr>
          <p:cNvPr id="509955" name="Rectangle 3"/>
          <p:cNvSpPr>
            <a:spLocks noGrp="1"/>
          </p:cNvSpPr>
          <p:nvPr>
            <p:ph type="body" idx="1"/>
          </p:nvPr>
        </p:nvSpPr>
        <p:spPr>
          <a:xfrm>
            <a:off x="2208214" y="1916113"/>
            <a:ext cx="8002587" cy="4525962"/>
          </a:xfrm>
        </p:spPr>
        <p:txBody>
          <a:bodyPr/>
          <a:lstStyle/>
          <a:p>
            <a:pPr marL="381000" indent="-381000">
              <a:buSzPct val="90000"/>
              <a:buFont typeface="Wingdings" panose="05000000000000000000" pitchFamily="2" charset="2"/>
              <a:buAutoNum type="circleNumDbPlain"/>
            </a:pPr>
            <a:r>
              <a:rPr lang="zh-CN" altLang="en-US" b="1" dirty="0">
                <a:ea typeface="楷体_GB2312" pitchFamily="49" charset="-122"/>
              </a:rPr>
              <a:t>音乐系的学生至少会演奏一种乐器；（大前提）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李聪是音乐系的一名学生；（小前提）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李聪至少会演奏一种乐器。（结论）</a:t>
            </a:r>
          </a:p>
        </p:txBody>
      </p:sp>
    </p:spTree>
    <p:extLst>
      <p:ext uri="{BB962C8B-B14F-4D97-AF65-F5344CB8AC3E}">
        <p14:creationId xmlns:p14="http://schemas.microsoft.com/office/powerpoint/2010/main" val="217853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289656" y="1007931"/>
                <a:ext cx="11612687" cy="4411272"/>
              </a:xfrm>
              <a:prstGeom prst="rect">
                <a:avLst/>
              </a:prstGeom>
            </p:spPr>
            <p:txBody>
              <a:bodyPr wrap="square">
                <a:spAutoFit/>
              </a:bodyPr>
              <a:lstStyle/>
              <a:p>
                <a:pPr marR="33920" lvl="0"/>
                <a:r>
                  <a:rPr lang="zh-CN" altLang="en-US" sz="2800" dirty="0">
                    <a:solidFill>
                      <a:srgbClr val="FF0000"/>
                    </a:solidFill>
                    <a:ea typeface="仿宋_GB2312"/>
                  </a:rPr>
                  <a:t>例：</a:t>
                </a:r>
                <a:r>
                  <a:rPr lang="zh-CN" altLang="en-US" sz="2800" dirty="0">
                    <a:solidFill>
                      <a:srgbClr val="0000CC"/>
                    </a:solidFill>
                    <a:ea typeface="仿宋_GB2312"/>
                  </a:rPr>
                  <a:t>称设</a:t>
                </a:r>
                <a:r>
                  <a:rPr lang="en-US" altLang="zh-CN" sz="2800" dirty="0">
                    <a:solidFill>
                      <a:srgbClr val="0000CC"/>
                    </a:solidFill>
                    <a:ea typeface="仿宋_GB2312"/>
                  </a:rPr>
                  <a:t>S={P(x) ∨ Q(x),R(f(x))}</a:t>
                </a:r>
                <a:r>
                  <a:rPr lang="zh-CN" altLang="en-US" sz="2800" dirty="0">
                    <a:solidFill>
                      <a:srgbClr val="0000CC"/>
                    </a:solidFill>
                    <a:ea typeface="仿宋_GB2312"/>
                  </a:rPr>
                  <a:t>，</a:t>
                </a:r>
                <a:r>
                  <a:rPr lang="en-US" altLang="zh-CN" sz="2800" dirty="0">
                    <a:solidFill>
                      <a:srgbClr val="0000CC"/>
                    </a:solidFill>
                    <a:ea typeface="仿宋_GB2312"/>
                  </a:rPr>
                  <a:t>H={</a:t>
                </a:r>
                <a:r>
                  <a:rPr lang="en-US" altLang="zh-CN" sz="2800" dirty="0" err="1">
                    <a:solidFill>
                      <a:srgbClr val="0000CC"/>
                    </a:solidFill>
                    <a:ea typeface="仿宋_GB2312"/>
                  </a:rPr>
                  <a:t>a,f</a:t>
                </a:r>
                <a:r>
                  <a:rPr lang="en-US" altLang="zh-CN" sz="2800" dirty="0">
                    <a:solidFill>
                      <a:srgbClr val="0000CC"/>
                    </a:solidFill>
                    <a:ea typeface="仿宋_GB2312"/>
                  </a:rPr>
                  <a:t>(a),f(f(a)),· · · }</a:t>
                </a:r>
                <a:r>
                  <a:rPr lang="zh-CN" altLang="en-US" sz="2800" dirty="0">
                    <a:solidFill>
                      <a:srgbClr val="0000CC"/>
                    </a:solidFill>
                    <a:ea typeface="仿宋_GB2312"/>
                  </a:rPr>
                  <a:t>，</a:t>
                </a:r>
                <a:r>
                  <a:rPr lang="en-US" altLang="zh-CN" sz="2800" dirty="0">
                    <a:solidFill>
                      <a:srgbClr val="0000CC"/>
                    </a:solidFill>
                    <a:ea typeface="仿宋_GB2312"/>
                  </a:rPr>
                  <a:t>U={1,2}</a:t>
                </a:r>
                <a:r>
                  <a:rPr lang="zh-CN" altLang="en-US" sz="2800" dirty="0">
                    <a:solidFill>
                      <a:srgbClr val="0000CC"/>
                    </a:solidFill>
                    <a:ea typeface="仿宋_GB2312"/>
                  </a:rPr>
                  <a:t>，</a:t>
                </a:r>
                <a:r>
                  <a:rPr lang="en-US" altLang="zh-CN" sz="2800" dirty="0">
                    <a:solidFill>
                      <a:srgbClr val="0000CC"/>
                    </a:solidFill>
                    <a:ea typeface="仿宋_GB2312"/>
                  </a:rPr>
                  <a:t>I(a)=1,</a:t>
                </a:r>
              </a:p>
              <a:p>
                <a:pPr marR="33920" lvl="0"/>
                <a:r>
                  <a:rPr lang="en-US" altLang="zh-CN" sz="2800" dirty="0">
                    <a:solidFill>
                      <a:srgbClr val="0000CC"/>
                    </a:solidFill>
                    <a:ea typeface="仿宋_GB2312"/>
                  </a:rPr>
                  <a:t>I(f)(1)=1,I(f)(2)=2</a:t>
                </a:r>
                <a:r>
                  <a:rPr lang="zh-CN" altLang="en-US" sz="2800" dirty="0">
                    <a:solidFill>
                      <a:srgbClr val="0000CC"/>
                    </a:solidFill>
                    <a:ea typeface="仿宋_GB2312"/>
                  </a:rPr>
                  <a:t>，</a:t>
                </a:r>
                <a:r>
                  <a:rPr lang="en-US" altLang="zh-CN" sz="2800" dirty="0">
                    <a:solidFill>
                      <a:srgbClr val="0000CC"/>
                    </a:solidFill>
                    <a:ea typeface="仿宋_GB2312"/>
                  </a:rPr>
                  <a:t>I(P)={1},I(Q)={2},I(R)={2}</a:t>
                </a:r>
                <a:r>
                  <a:rPr lang="zh-CN" altLang="en-US" sz="2800" dirty="0">
                    <a:solidFill>
                      <a:srgbClr val="0000CC"/>
                    </a:solidFill>
                    <a:ea typeface="仿宋_GB2312"/>
                  </a:rPr>
                  <a:t>，求</a:t>
                </a:r>
                <a:r>
                  <a:rPr lang="en-US" altLang="zh-CN" sz="2800" dirty="0">
                    <a:solidFill>
                      <a:srgbClr val="0000CC"/>
                    </a:solidFill>
                    <a:ea typeface="仿宋_GB2312"/>
                  </a:rPr>
                  <a:t>I</a:t>
                </a:r>
                <a:r>
                  <a:rPr lang="en-US" altLang="zh-CN" sz="2800" baseline="-25000" dirty="0">
                    <a:solidFill>
                      <a:srgbClr val="0000CC"/>
                    </a:solidFill>
                    <a:ea typeface="仿宋_GB2312"/>
                  </a:rPr>
                  <a:t>H</a:t>
                </a:r>
                <a:r>
                  <a:rPr lang="zh-CN" altLang="en-US" sz="2800" dirty="0">
                    <a:solidFill>
                      <a:srgbClr val="0000CC"/>
                    </a:solidFill>
                    <a:ea typeface="仿宋_GB2312"/>
                  </a:rPr>
                  <a:t>。</a:t>
                </a:r>
                <a:endParaRPr lang="en-US" altLang="zh-CN" sz="2800" dirty="0">
                  <a:solidFill>
                    <a:srgbClr val="0000CC"/>
                  </a:solidFill>
                  <a:ea typeface="仿宋_GB2312"/>
                </a:endParaRPr>
              </a:p>
              <a:p>
                <a:pPr marR="33920" lvl="0"/>
                <a:endParaRPr lang="en-US" altLang="zh-CN" sz="2800" dirty="0">
                  <a:solidFill>
                    <a:srgbClr val="0000CC"/>
                  </a:solidFill>
                  <a:ea typeface="仿宋_GB2312"/>
                </a:endParaRPr>
              </a:p>
              <a:p>
                <a:pPr marR="33920" lvl="0"/>
                <a:r>
                  <a:rPr lang="zh-CN" altLang="en-US" sz="2800" dirty="0">
                    <a:solidFill>
                      <a:srgbClr val="0000CC"/>
                    </a:solidFill>
                    <a:ea typeface="仿宋_GB2312"/>
                  </a:rPr>
                  <a:t>解：海伯伦基</a:t>
                </a:r>
                <a:endParaRPr lang="en-US" altLang="zh-CN" sz="2800" dirty="0">
                  <a:solidFill>
                    <a:srgbClr val="0000CC"/>
                  </a:solidFill>
                  <a:ea typeface="仿宋_GB2312"/>
                </a:endParaRPr>
              </a:p>
              <a:p>
                <a:pPr marR="33920" lvl="0"/>
                <a:r>
                  <a:rPr lang="en-US" altLang="zh-CN" sz="2800" dirty="0">
                    <a:solidFill>
                      <a:srgbClr val="0000CC"/>
                    </a:solidFill>
                    <a:ea typeface="仿宋_GB2312"/>
                  </a:rPr>
                  <a:t>	A={P(a),Q(a),R(a),P(f(a)),Q(f(a)),R(f(a)),P(f(f(a))),Q(f((a))),R(f((a)))· · · }</a:t>
                </a:r>
              </a:p>
              <a:p>
                <a:pPr marR="33920" lvl="0"/>
                <a:r>
                  <a:rPr lang="en-US" altLang="zh-CN" sz="2800" dirty="0">
                    <a:solidFill>
                      <a:srgbClr val="0000CC"/>
                    </a:solidFill>
                    <a:ea typeface="仿宋_GB2312"/>
                  </a:rPr>
                  <a:t>         </a:t>
                </a:r>
                <a:r>
                  <a:rPr lang="zh-CN" altLang="en-US" sz="2800" dirty="0">
                    <a:solidFill>
                      <a:srgbClr val="0000CC"/>
                    </a:solidFill>
                    <a:ea typeface="仿宋_GB2312"/>
                  </a:rPr>
                  <a:t>╞</a:t>
                </a:r>
                <a:r>
                  <a:rPr lang="en-US" altLang="zh-CN" sz="2800" baseline="-25000" dirty="0" err="1">
                    <a:solidFill>
                      <a:srgbClr val="0000CC"/>
                    </a:solidFill>
                    <a:ea typeface="仿宋_GB2312"/>
                  </a:rPr>
                  <a:t>u</a:t>
                </a:r>
                <a:r>
                  <a:rPr lang="en-US" altLang="zh-CN" sz="2800" dirty="0" err="1">
                    <a:solidFill>
                      <a:srgbClr val="0000CC"/>
                    </a:solidFill>
                    <a:ea typeface="仿宋_GB2312"/>
                  </a:rPr>
                  <a:t>P</a:t>
                </a:r>
                <a:r>
                  <a:rPr lang="en-US" altLang="zh-CN" sz="2800" dirty="0">
                    <a:solidFill>
                      <a:srgbClr val="0000CC"/>
                    </a:solidFill>
                    <a:ea typeface="仿宋_GB2312"/>
                  </a:rPr>
                  <a:t>(a)</a:t>
                </a:r>
                <a:r>
                  <a:rPr lang="zh-CN" altLang="en-US" sz="2800" dirty="0">
                    <a:solidFill>
                      <a:srgbClr val="0000CC"/>
                    </a:solidFill>
                    <a:ea typeface="仿宋_GB2312"/>
                  </a:rPr>
                  <a:t>因为</a:t>
                </a:r>
                <a:r>
                  <a:rPr lang="en-US" altLang="zh-CN" sz="2800" dirty="0">
                    <a:solidFill>
                      <a:srgbClr val="0000CC"/>
                    </a:solidFill>
                    <a:ea typeface="仿宋_GB2312"/>
                  </a:rPr>
                  <a:t>I(a) ∈ I(P)</a:t>
                </a:r>
                <a:r>
                  <a:rPr lang="zh-CN" altLang="en-US" sz="2800" dirty="0">
                    <a:solidFill>
                      <a:srgbClr val="0000CC"/>
                    </a:solidFill>
                    <a:ea typeface="仿宋_GB2312"/>
                  </a:rPr>
                  <a:t>，</a:t>
                </a:r>
                <a14:m>
                  <m:oMath xmlns:m="http://schemas.openxmlformats.org/officeDocument/2006/math">
                    <m:r>
                      <a:rPr lang="zh-CN" altLang="en-US" sz="2800" i="1" dirty="0" smtClean="0">
                        <a:solidFill>
                          <a:srgbClr val="0000CC"/>
                        </a:solidFill>
                        <a:latin typeface="Cambria Math" panose="02040503050406030204" pitchFamily="18" charset="0"/>
                        <a:ea typeface="仿宋_GB2312"/>
                      </a:rPr>
                      <m:t>╞</m:t>
                    </m:r>
                  </m:oMath>
                </a14:m>
                <a:r>
                  <a:rPr lang="en-US" altLang="zh-CN" sz="2800" baseline="-25000" dirty="0">
                    <a:solidFill>
                      <a:srgbClr val="0000CC"/>
                    </a:solidFill>
                    <a:ea typeface="仿宋_GB2312"/>
                  </a:rPr>
                  <a:t>u</a:t>
                </a:r>
                <a:r>
                  <a:rPr lang="en-US" altLang="zh-CN" sz="2800" dirty="0">
                    <a:solidFill>
                      <a:srgbClr val="0000CC"/>
                    </a:solidFill>
                    <a:ea typeface="仿宋_GB2312"/>
                  </a:rPr>
                  <a:t> Q(a)</a:t>
                </a:r>
                <a:r>
                  <a:rPr lang="zh-CN" altLang="en-US" sz="2800" dirty="0">
                    <a:solidFill>
                      <a:srgbClr val="0000CC"/>
                    </a:solidFill>
                    <a:ea typeface="仿宋_GB2312"/>
                  </a:rPr>
                  <a:t>因为</a:t>
                </a:r>
                <a:r>
                  <a:rPr lang="en-US" altLang="zh-CN" sz="2800" dirty="0">
                    <a:solidFill>
                      <a:srgbClr val="0000CC"/>
                    </a:solidFill>
                    <a:ea typeface="仿宋_GB2312"/>
                  </a:rPr>
                  <a:t>I(a)</a:t>
                </a:r>
                <a14:m>
                  <m:oMath xmlns:m="http://schemas.openxmlformats.org/officeDocument/2006/math">
                    <m:r>
                      <a:rPr lang="en-US" altLang="zh-CN" sz="2800" i="1" dirty="0" smtClean="0">
                        <a:solidFill>
                          <a:srgbClr val="0000CC"/>
                        </a:solidFill>
                        <a:latin typeface="Cambria Math" panose="02040503050406030204" pitchFamily="18" charset="0"/>
                        <a:ea typeface="仿宋_GB2312"/>
                      </a:rPr>
                      <m:t>∉</m:t>
                    </m:r>
                  </m:oMath>
                </a14:m>
                <a:r>
                  <a:rPr lang="en-US" altLang="zh-CN" sz="2800" dirty="0">
                    <a:solidFill>
                      <a:srgbClr val="0000CC"/>
                    </a:solidFill>
                    <a:ea typeface="仿宋_GB2312"/>
                  </a:rPr>
                  <a:t>I(Q)</a:t>
                </a:r>
                <a:r>
                  <a:rPr lang="zh-CN" altLang="en-US" sz="2800" dirty="0">
                    <a:solidFill>
                      <a:srgbClr val="0000CC"/>
                    </a:solidFill>
                    <a:ea typeface="仿宋_GB2312"/>
                  </a:rPr>
                  <a:t>，╞</a:t>
                </a:r>
                <a:r>
                  <a:rPr lang="en-US" altLang="zh-CN" sz="2800" baseline="-25000" dirty="0" err="1">
                    <a:solidFill>
                      <a:srgbClr val="0000CC"/>
                    </a:solidFill>
                    <a:ea typeface="仿宋_GB2312"/>
                  </a:rPr>
                  <a:t>u</a:t>
                </a:r>
                <a:r>
                  <a:rPr lang="en-US" altLang="zh-CN" sz="2800" dirty="0" err="1">
                    <a:solidFill>
                      <a:srgbClr val="0000CC"/>
                    </a:solidFill>
                    <a:ea typeface="仿宋_GB2312"/>
                  </a:rPr>
                  <a:t>R</a:t>
                </a:r>
                <a:r>
                  <a:rPr lang="en-US" altLang="zh-CN" sz="2800" dirty="0">
                    <a:solidFill>
                      <a:srgbClr val="0000CC"/>
                    </a:solidFill>
                    <a:ea typeface="仿宋_GB2312"/>
                  </a:rPr>
                  <a:t>(a)</a:t>
                </a:r>
                <a:r>
                  <a:rPr lang="zh-CN" altLang="en-US" sz="2800" dirty="0">
                    <a:solidFill>
                      <a:srgbClr val="0000CC"/>
                    </a:solidFill>
                    <a:ea typeface="仿宋_GB2312"/>
                  </a:rPr>
                  <a:t>因为</a:t>
                </a:r>
                <a:r>
                  <a:rPr lang="en-US" altLang="zh-CN" sz="2800" dirty="0">
                    <a:solidFill>
                      <a:srgbClr val="0000CC"/>
                    </a:solidFill>
                    <a:ea typeface="仿宋_GB2312"/>
                  </a:rPr>
                  <a:t>I(a) </a:t>
                </a:r>
                <a14:m>
                  <m:oMath xmlns:m="http://schemas.openxmlformats.org/officeDocument/2006/math">
                    <m:r>
                      <a:rPr lang="en-US" altLang="zh-CN" sz="2800" i="1" dirty="0" smtClean="0">
                        <a:solidFill>
                          <a:srgbClr val="0000CC"/>
                        </a:solidFill>
                        <a:latin typeface="Cambria Math" panose="02040503050406030204" pitchFamily="18" charset="0"/>
                        <a:ea typeface="仿宋_GB2312"/>
                      </a:rPr>
                      <m:t>∉ </m:t>
                    </m:r>
                  </m:oMath>
                </a14:m>
                <a:r>
                  <a:rPr lang="en-US" altLang="zh-CN" sz="2800" dirty="0">
                    <a:solidFill>
                      <a:srgbClr val="0000CC"/>
                    </a:solidFill>
                    <a:ea typeface="仿宋_GB2312"/>
                  </a:rPr>
                  <a:t>I(R)</a:t>
                </a:r>
                <a:r>
                  <a:rPr lang="zh-CN" altLang="en-US" sz="2800" dirty="0">
                    <a:solidFill>
                      <a:srgbClr val="0000CC"/>
                    </a:solidFill>
                    <a:ea typeface="仿宋_GB2312"/>
                  </a:rPr>
                  <a:t>，</a:t>
                </a:r>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zh-CN" altLang="en-US" sz="2800" dirty="0">
                    <a:solidFill>
                      <a:srgbClr val="0000CC"/>
                    </a:solidFill>
                    <a:ea typeface="仿宋_GB2312"/>
                  </a:rPr>
                  <a:t>╞</a:t>
                </a:r>
                <a:r>
                  <a:rPr lang="en-US" altLang="zh-CN" sz="2800" baseline="-25000" dirty="0" err="1">
                    <a:solidFill>
                      <a:srgbClr val="0000CC"/>
                    </a:solidFill>
                    <a:ea typeface="仿宋_GB2312"/>
                  </a:rPr>
                  <a:t>u</a:t>
                </a:r>
                <a:r>
                  <a:rPr lang="en-US" altLang="zh-CN" sz="2800" dirty="0" err="1">
                    <a:solidFill>
                      <a:srgbClr val="0000CC"/>
                    </a:solidFill>
                    <a:ea typeface="仿宋_GB2312"/>
                  </a:rPr>
                  <a:t>P</a:t>
                </a:r>
                <a:r>
                  <a:rPr lang="en-US" altLang="zh-CN" sz="2800" dirty="0">
                    <a:solidFill>
                      <a:srgbClr val="0000CC"/>
                    </a:solidFill>
                    <a:ea typeface="仿宋_GB2312"/>
                  </a:rPr>
                  <a:t>(f (a))</a:t>
                </a:r>
                <a:r>
                  <a:rPr lang="zh-CN" altLang="en-US" sz="2800" dirty="0">
                    <a:solidFill>
                      <a:srgbClr val="0000CC"/>
                    </a:solidFill>
                    <a:ea typeface="仿宋_GB2312"/>
                  </a:rPr>
                  <a:t>因为</a:t>
                </a:r>
                <a:r>
                  <a:rPr lang="en-US" altLang="zh-CN" sz="2800" dirty="0">
                    <a:solidFill>
                      <a:srgbClr val="0000CC"/>
                    </a:solidFill>
                    <a:ea typeface="仿宋_GB2312"/>
                  </a:rPr>
                  <a:t>I(f(a)) ∈ I(P)</a:t>
                </a:r>
                <a:r>
                  <a:rPr lang="zh-CN" altLang="en-US" sz="2800" dirty="0">
                    <a:solidFill>
                      <a:srgbClr val="0000CC"/>
                    </a:solidFill>
                    <a:ea typeface="仿宋_GB2312"/>
                  </a:rPr>
                  <a:t>，╞</a:t>
                </a:r>
                <a:r>
                  <a:rPr lang="en-US" altLang="zh-CN" sz="2800" baseline="-25000" dirty="0">
                    <a:solidFill>
                      <a:srgbClr val="0000CC"/>
                    </a:solidFill>
                    <a:ea typeface="仿宋_GB2312"/>
                  </a:rPr>
                  <a:t>u</a:t>
                </a:r>
                <a:r>
                  <a:rPr lang="en-US" altLang="zh-CN" sz="2800" dirty="0">
                    <a:solidFill>
                      <a:srgbClr val="0000CC"/>
                    </a:solidFill>
                    <a:ea typeface="仿宋_GB2312"/>
                  </a:rPr>
                  <a:t> Q(f (a))</a:t>
                </a:r>
                <a:r>
                  <a:rPr lang="zh-CN" altLang="en-US" sz="2800" dirty="0">
                    <a:solidFill>
                      <a:srgbClr val="0000CC"/>
                    </a:solidFill>
                    <a:ea typeface="仿宋_GB2312"/>
                  </a:rPr>
                  <a:t>因为</a:t>
                </a:r>
                <a:r>
                  <a:rPr lang="en-US" altLang="zh-CN" sz="2800" dirty="0">
                    <a:solidFill>
                      <a:srgbClr val="0000CC"/>
                    </a:solidFill>
                    <a:ea typeface="仿宋_GB2312"/>
                  </a:rPr>
                  <a:t>I(f(a)) </a:t>
                </a:r>
                <a14:m>
                  <m:oMath xmlns:m="http://schemas.openxmlformats.org/officeDocument/2006/math">
                    <m:r>
                      <a:rPr lang="en-US" altLang="zh-CN" sz="2800" i="1" dirty="0" smtClean="0">
                        <a:solidFill>
                          <a:srgbClr val="0000CC"/>
                        </a:solidFill>
                        <a:latin typeface="Cambria Math" panose="02040503050406030204" pitchFamily="18" charset="0"/>
                        <a:ea typeface="仿宋_GB2312"/>
                      </a:rPr>
                      <m:t>∉ </m:t>
                    </m:r>
                  </m:oMath>
                </a14:m>
                <a:r>
                  <a:rPr lang="en-US" altLang="zh-CN" sz="2800" dirty="0">
                    <a:solidFill>
                      <a:srgbClr val="0000CC"/>
                    </a:solidFill>
                    <a:ea typeface="仿宋_GB2312"/>
                  </a:rPr>
                  <a:t>I(Q)</a:t>
                </a:r>
                <a:r>
                  <a:rPr lang="zh-CN" altLang="en-US" sz="2800" dirty="0">
                    <a:solidFill>
                      <a:srgbClr val="0000CC"/>
                    </a:solidFill>
                    <a:ea typeface="仿宋_GB2312"/>
                  </a:rPr>
                  <a:t>，</a:t>
                </a:r>
              </a:p>
              <a:p>
                <a:pPr marR="33920" lvl="0"/>
                <a:r>
                  <a:rPr lang="en-US" altLang="zh-CN" sz="2800" dirty="0">
                    <a:solidFill>
                      <a:srgbClr val="0000CC"/>
                    </a:solidFill>
                    <a:ea typeface="仿宋_GB2312"/>
                  </a:rPr>
                  <a:t>          </a:t>
                </a:r>
                <a:r>
                  <a:rPr lang="zh-CN" altLang="en-US" sz="2800" dirty="0">
                    <a:solidFill>
                      <a:srgbClr val="0000CC"/>
                    </a:solidFill>
                    <a:ea typeface="仿宋_GB2312"/>
                  </a:rPr>
                  <a:t>╞</a:t>
                </a:r>
                <a:r>
                  <a:rPr lang="en-US" altLang="zh-CN" sz="2800" baseline="-25000" dirty="0" err="1">
                    <a:solidFill>
                      <a:srgbClr val="0000CC"/>
                    </a:solidFill>
                    <a:ea typeface="仿宋_GB2312"/>
                  </a:rPr>
                  <a:t>u</a:t>
                </a:r>
                <a:r>
                  <a:rPr lang="en-US" altLang="zh-CN" sz="2800" dirty="0" err="1">
                    <a:solidFill>
                      <a:srgbClr val="0000CC"/>
                    </a:solidFill>
                    <a:ea typeface="仿宋_GB2312"/>
                  </a:rPr>
                  <a:t>R</a:t>
                </a:r>
                <a:r>
                  <a:rPr lang="en-US" altLang="zh-CN" sz="2800" dirty="0">
                    <a:solidFill>
                      <a:srgbClr val="0000CC"/>
                    </a:solidFill>
                    <a:ea typeface="仿宋_GB2312"/>
                  </a:rPr>
                  <a:t>(f (a))</a:t>
                </a:r>
                <a:r>
                  <a:rPr lang="zh-CN" altLang="en-US" sz="2800" dirty="0">
                    <a:solidFill>
                      <a:srgbClr val="0000CC"/>
                    </a:solidFill>
                    <a:ea typeface="仿宋_GB2312"/>
                  </a:rPr>
                  <a:t>因为</a:t>
                </a:r>
                <a:r>
                  <a:rPr lang="en-US" altLang="zh-CN" sz="2800" dirty="0">
                    <a:solidFill>
                      <a:srgbClr val="0000CC"/>
                    </a:solidFill>
                    <a:ea typeface="仿宋_GB2312"/>
                  </a:rPr>
                  <a:t>I(f(a)) </a:t>
                </a:r>
                <a14:m>
                  <m:oMath xmlns:m="http://schemas.openxmlformats.org/officeDocument/2006/math">
                    <m:r>
                      <a:rPr lang="en-US" altLang="zh-CN" sz="2800" i="1" dirty="0" smtClean="0">
                        <a:solidFill>
                          <a:srgbClr val="0000CC"/>
                        </a:solidFill>
                        <a:latin typeface="Cambria Math" panose="02040503050406030204" pitchFamily="18" charset="0"/>
                        <a:ea typeface="仿宋_GB2312"/>
                      </a:rPr>
                      <m:t>∉</m:t>
                    </m:r>
                  </m:oMath>
                </a14:m>
                <a:r>
                  <a:rPr lang="en-US" altLang="zh-CN" sz="2800" dirty="0">
                    <a:solidFill>
                      <a:srgbClr val="0000CC"/>
                    </a:solidFill>
                    <a:ea typeface="仿宋_GB2312"/>
                  </a:rPr>
                  <a:t> I(R)</a:t>
                </a:r>
                <a:r>
                  <a:rPr lang="zh-CN" altLang="en-US" sz="2800" dirty="0">
                    <a:solidFill>
                      <a:srgbClr val="0000CC"/>
                    </a:solidFill>
                    <a:ea typeface="仿宋_GB2312"/>
                  </a:rPr>
                  <a:t>，</a:t>
                </a:r>
                <a:r>
                  <a:rPr lang="en-US" altLang="zh-CN" sz="2800" dirty="0">
                    <a:solidFill>
                      <a:srgbClr val="0000CC"/>
                    </a:solidFill>
                    <a:ea typeface="仿宋_GB2312"/>
                  </a:rPr>
                  <a:t>· · ·</a:t>
                </a:r>
              </a:p>
              <a:p>
                <a:pPr marR="33920" lvl="0"/>
                <a:r>
                  <a:rPr lang="en-US" altLang="zh-CN" sz="2800" dirty="0">
                    <a:solidFill>
                      <a:srgbClr val="0000CC"/>
                    </a:solidFill>
                    <a:ea typeface="仿宋_GB2312"/>
                  </a:rPr>
                  <a:t>	</a:t>
                </a:r>
              </a:p>
              <a:p>
                <a:pPr marR="33920" lvl="0"/>
                <a:r>
                  <a:rPr lang="en-US" altLang="zh-CN" sz="2800" dirty="0">
                    <a:solidFill>
                      <a:srgbClr val="0000CC"/>
                    </a:solidFill>
                    <a:ea typeface="仿宋_GB2312"/>
                  </a:rPr>
                  <a:t>	I</a:t>
                </a:r>
                <a:r>
                  <a:rPr lang="en-US" altLang="zh-CN" sz="2800" baseline="-25000" dirty="0">
                    <a:solidFill>
                      <a:srgbClr val="0000CC"/>
                    </a:solidFill>
                    <a:ea typeface="仿宋_GB2312"/>
                  </a:rPr>
                  <a:t>H</a:t>
                </a:r>
                <a:r>
                  <a:rPr lang="en-US" altLang="zh-CN" sz="2800" dirty="0">
                    <a:solidFill>
                      <a:srgbClr val="0000CC"/>
                    </a:solidFill>
                    <a:ea typeface="仿宋_GB2312"/>
                  </a:rPr>
                  <a:t>={P(a),P(f(a)),P(f(f(a))),· · · }</a:t>
                </a:r>
                <a:endParaRPr lang="zh-CN" altLang="en-US" sz="2800" dirty="0">
                  <a:solidFill>
                    <a:srgbClr val="0000CC"/>
                  </a:solidFill>
                  <a:ea typeface="仿宋_GB2312"/>
                </a:endParaRPr>
              </a:p>
            </p:txBody>
          </p:sp>
        </mc:Choice>
        <mc:Fallback xmlns="">
          <p:sp>
            <p:nvSpPr>
              <p:cNvPr id="4" name="矩形 3"/>
              <p:cNvSpPr>
                <a:spLocks noRot="1" noChangeAspect="1" noMove="1" noResize="1" noEditPoints="1" noAdjustHandles="1" noChangeArrowheads="1" noChangeShapeType="1" noTextEdit="1"/>
              </p:cNvSpPr>
              <p:nvPr/>
            </p:nvSpPr>
            <p:spPr>
              <a:xfrm>
                <a:off x="289656" y="1007931"/>
                <a:ext cx="11612687" cy="4411272"/>
              </a:xfrm>
              <a:prstGeom prst="rect">
                <a:avLst/>
              </a:prstGeom>
              <a:blipFill>
                <a:blip r:embed="rId3"/>
                <a:stretch>
                  <a:fillRect l="-1103" t="-1519" r="-3887" b="-2762"/>
                </a:stretch>
              </a:blipFill>
            </p:spPr>
            <p:txBody>
              <a:bodyPr/>
              <a:lstStyle/>
              <a:p>
                <a:r>
                  <a:rPr lang="zh-CN" altLang="en-US">
                    <a:noFill/>
                  </a:rPr>
                  <a:t> </a:t>
                </a:r>
              </a:p>
            </p:txBody>
          </p:sp>
        </mc:Fallback>
      </mc:AlternateContent>
      <p:cxnSp>
        <p:nvCxnSpPr>
          <p:cNvPr id="9" name="直接连接符 8">
            <a:extLst>
              <a:ext uri="{FF2B5EF4-FFF2-40B4-BE49-F238E27FC236}">
                <a16:creationId xmlns:a16="http://schemas.microsoft.com/office/drawing/2014/main" xmlns="" id="{B937663E-1FD7-49A6-A007-953E68C15A63}"/>
              </a:ext>
            </a:extLst>
          </p:cNvPr>
          <p:cNvCxnSpPr>
            <a:cxnSpLocks/>
          </p:cNvCxnSpPr>
          <p:nvPr/>
        </p:nvCxnSpPr>
        <p:spPr>
          <a:xfrm flipH="1">
            <a:off x="5121516" y="3233828"/>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1111D7D2-004B-4CFB-822A-EC037BBD3DDF}"/>
              </a:ext>
            </a:extLst>
          </p:cNvPr>
          <p:cNvCxnSpPr>
            <a:cxnSpLocks/>
          </p:cNvCxnSpPr>
          <p:nvPr/>
        </p:nvCxnSpPr>
        <p:spPr>
          <a:xfrm flipH="1">
            <a:off x="8756859" y="3233828"/>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BD013190-F31D-4B16-9361-2C1F1467F7B0}"/>
              </a:ext>
            </a:extLst>
          </p:cNvPr>
          <p:cNvCxnSpPr>
            <a:cxnSpLocks/>
          </p:cNvCxnSpPr>
          <p:nvPr/>
        </p:nvCxnSpPr>
        <p:spPr>
          <a:xfrm flipH="1">
            <a:off x="5899697" y="3658043"/>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688DE559-D0BC-4D69-B986-29F892C27C55}"/>
              </a:ext>
            </a:extLst>
          </p:cNvPr>
          <p:cNvCxnSpPr>
            <a:cxnSpLocks/>
          </p:cNvCxnSpPr>
          <p:nvPr/>
        </p:nvCxnSpPr>
        <p:spPr>
          <a:xfrm flipH="1">
            <a:off x="1527759" y="4120979"/>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110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子句集合的语义</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xmlns="" id="{89797252-5AE4-474F-B729-BC293D848795}"/>
              </a:ext>
            </a:extLst>
          </p:cNvPr>
          <p:cNvSpPr/>
          <p:nvPr/>
        </p:nvSpPr>
        <p:spPr>
          <a:xfrm>
            <a:off x="902027" y="1164283"/>
            <a:ext cx="10013576" cy="4832092"/>
          </a:xfrm>
          <a:prstGeom prst="rect">
            <a:avLst/>
          </a:prstGeom>
        </p:spPr>
        <p:txBody>
          <a:bodyPr wrap="square">
            <a:spAutoFit/>
          </a:bodyPr>
          <a:lstStyle/>
          <a:p>
            <a:pPr marR="33920" lvl="0"/>
            <a:r>
              <a:rPr lang="zh-CN" altLang="en-US" sz="2800" dirty="0">
                <a:solidFill>
                  <a:srgbClr val="FF0000"/>
                </a:solidFill>
                <a:ea typeface="仿宋_GB2312"/>
              </a:rPr>
              <a:t>定理</a:t>
            </a:r>
            <a:r>
              <a:rPr lang="en-US" altLang="zh-CN" sz="2800" dirty="0">
                <a:solidFill>
                  <a:srgbClr val="FF0000"/>
                </a:solidFill>
                <a:ea typeface="仿宋_GB2312"/>
              </a:rPr>
              <a:t>3.3</a:t>
            </a:r>
            <a:r>
              <a:rPr lang="zh-CN" altLang="en-US" sz="2800" dirty="0">
                <a:solidFill>
                  <a:srgbClr val="FF0000"/>
                </a:solidFill>
                <a:ea typeface="仿宋_GB2312"/>
              </a:rPr>
              <a:t>：</a:t>
            </a:r>
            <a:r>
              <a:rPr lang="zh-CN" altLang="en-US" sz="2800" dirty="0">
                <a:solidFill>
                  <a:srgbClr val="0000CC"/>
                </a:solidFill>
                <a:ea typeface="仿宋_GB2312"/>
              </a:rPr>
              <a:t>如果结构</a:t>
            </a:r>
            <a:r>
              <a:rPr lang="en-US" altLang="zh-CN" sz="2800" dirty="0">
                <a:solidFill>
                  <a:srgbClr val="0000CC"/>
                </a:solidFill>
                <a:ea typeface="仿宋_GB2312"/>
              </a:rPr>
              <a:t>u =&lt; U, I &gt;</a:t>
            </a:r>
            <a:r>
              <a:rPr lang="zh-CN" altLang="en-US" sz="2800" dirty="0">
                <a:solidFill>
                  <a:srgbClr val="0000CC"/>
                </a:solidFill>
                <a:ea typeface="仿宋_GB2312"/>
              </a:rPr>
              <a:t>满足子句集合</a:t>
            </a:r>
            <a:r>
              <a:rPr lang="en-US" altLang="zh-CN" sz="2800" dirty="0">
                <a:solidFill>
                  <a:srgbClr val="0000CC"/>
                </a:solidFill>
                <a:ea typeface="仿宋_GB2312"/>
              </a:rPr>
              <a:t>S</a:t>
            </a:r>
            <a:r>
              <a:rPr lang="zh-CN" altLang="en-US" sz="2800" dirty="0">
                <a:solidFill>
                  <a:srgbClr val="0000CC"/>
                </a:solidFill>
                <a:ea typeface="仿宋_GB2312"/>
              </a:rPr>
              <a:t>，那么对应于</a:t>
            </a:r>
            <a:r>
              <a:rPr lang="en-US" altLang="zh-CN" sz="2800" dirty="0">
                <a:solidFill>
                  <a:srgbClr val="0000CC"/>
                </a:solidFill>
                <a:ea typeface="仿宋_GB2312"/>
              </a:rPr>
              <a:t>u</a:t>
            </a:r>
            <a:r>
              <a:rPr lang="zh-CN" altLang="en-US" sz="2800" dirty="0">
                <a:solidFill>
                  <a:srgbClr val="0000CC"/>
                </a:solidFill>
                <a:ea typeface="仿宋_GB2312"/>
              </a:rPr>
              <a:t>的任意</a:t>
            </a:r>
            <a:r>
              <a:rPr lang="en-US" altLang="zh-CN" sz="2800" dirty="0">
                <a:solidFill>
                  <a:srgbClr val="0000CC"/>
                </a:solidFill>
                <a:ea typeface="仿宋_GB2312"/>
              </a:rPr>
              <a:t>H-</a:t>
            </a:r>
            <a:r>
              <a:rPr lang="zh-CN" altLang="en-US" sz="2800" dirty="0">
                <a:solidFill>
                  <a:srgbClr val="0000CC"/>
                </a:solidFill>
                <a:ea typeface="仿宋_GB2312"/>
              </a:rPr>
              <a:t>结构</a:t>
            </a:r>
            <a:r>
              <a:rPr lang="en-US" altLang="zh-CN" sz="2800" dirty="0">
                <a:solidFill>
                  <a:srgbClr val="0000CC"/>
                </a:solidFill>
                <a:ea typeface="仿宋_GB2312"/>
              </a:rPr>
              <a:t>u</a:t>
            </a:r>
            <a:r>
              <a:rPr lang="en-US" altLang="zh-CN" sz="2800" baseline="30000" dirty="0">
                <a:solidFill>
                  <a:srgbClr val="0000CC"/>
                </a:solidFill>
                <a:ea typeface="仿宋_GB2312"/>
              </a:rPr>
              <a:t>*</a:t>
            </a:r>
            <a:r>
              <a:rPr lang="zh-CN" altLang="en-US" sz="2800" dirty="0">
                <a:solidFill>
                  <a:srgbClr val="0000CC"/>
                </a:solidFill>
                <a:ea typeface="仿宋_GB2312"/>
              </a:rPr>
              <a:t>也满足子句集合</a:t>
            </a:r>
            <a:r>
              <a:rPr lang="en-US" altLang="zh-CN" sz="2800" dirty="0">
                <a:solidFill>
                  <a:srgbClr val="0000CC"/>
                </a:solidFill>
                <a:ea typeface="仿宋_GB2312"/>
              </a:rPr>
              <a:t>S</a:t>
            </a:r>
            <a:r>
              <a:rPr lang="zh-CN" altLang="en-US" sz="2800" dirty="0">
                <a:solidFill>
                  <a:srgbClr val="0000CC"/>
                </a:solidFill>
                <a:ea typeface="仿宋_GB2312"/>
              </a:rPr>
              <a:t>。</a:t>
            </a:r>
            <a:endParaRPr lang="en-US" altLang="zh-CN" sz="2800" dirty="0">
              <a:solidFill>
                <a:srgbClr val="0000CC"/>
              </a:solidFill>
              <a:ea typeface="仿宋_GB2312"/>
            </a:endParaRPr>
          </a:p>
          <a:p>
            <a:pPr marR="33920" lvl="0"/>
            <a:endParaRPr lang="en-US" altLang="zh-CN" sz="2800" dirty="0">
              <a:solidFill>
                <a:srgbClr val="0000CC"/>
              </a:solidFill>
              <a:ea typeface="仿宋_GB2312"/>
            </a:endParaRPr>
          </a:p>
          <a:p>
            <a:pPr marR="33920" lvl="0"/>
            <a:endParaRPr lang="en-US" altLang="zh-CN" sz="2800" dirty="0">
              <a:solidFill>
                <a:srgbClr val="0000CC"/>
              </a:solidFill>
              <a:ea typeface="仿宋_GB2312"/>
            </a:endParaRPr>
          </a:p>
          <a:p>
            <a:pPr marR="33920" lvl="0"/>
            <a:r>
              <a:rPr lang="zh-CN" altLang="en-US" sz="2800" dirty="0">
                <a:solidFill>
                  <a:srgbClr val="0000CC"/>
                </a:solidFill>
                <a:ea typeface="仿宋_GB2312"/>
              </a:rPr>
              <a:t>证明：设</a:t>
            </a:r>
            <a:r>
              <a:rPr lang="en-US" altLang="zh-CN" sz="2800" dirty="0">
                <a:solidFill>
                  <a:srgbClr val="0000CC"/>
                </a:solidFill>
                <a:ea typeface="仿宋_GB2312"/>
              </a:rPr>
              <a:t>u =&lt; U, I &gt;</a:t>
            </a:r>
            <a:r>
              <a:rPr lang="zh-CN" altLang="en-US" sz="2800" dirty="0">
                <a:solidFill>
                  <a:srgbClr val="0000CC"/>
                </a:solidFill>
                <a:ea typeface="仿宋_GB2312"/>
              </a:rPr>
              <a:t>满足子句集合</a:t>
            </a:r>
            <a:r>
              <a:rPr lang="en-US" altLang="zh-CN" sz="2800" dirty="0">
                <a:solidFill>
                  <a:srgbClr val="0000CC"/>
                </a:solidFill>
                <a:ea typeface="仿宋_GB2312"/>
              </a:rPr>
              <a:t>S</a:t>
            </a:r>
            <a:r>
              <a:rPr lang="zh-CN" altLang="en-US" sz="2800" dirty="0">
                <a:solidFill>
                  <a:srgbClr val="0000CC"/>
                </a:solidFill>
                <a:ea typeface="仿宋_GB2312"/>
              </a:rPr>
              <a:t>，而对应的</a:t>
            </a:r>
            <a:r>
              <a:rPr lang="en-US" altLang="zh-CN" sz="2800" dirty="0">
                <a:solidFill>
                  <a:srgbClr val="0000CC"/>
                </a:solidFill>
                <a:ea typeface="仿宋_GB2312"/>
              </a:rPr>
              <a:t>u</a:t>
            </a:r>
            <a:r>
              <a:rPr lang="zh-CN" altLang="en-US" sz="2800" baseline="30000" dirty="0">
                <a:solidFill>
                  <a:srgbClr val="0000CC"/>
                </a:solidFill>
                <a:ea typeface="仿宋_GB2312"/>
              </a:rPr>
              <a:t>*</a:t>
            </a:r>
            <a:r>
              <a:rPr lang="zh-CN" altLang="en-US" sz="2800" dirty="0">
                <a:solidFill>
                  <a:srgbClr val="0000CC"/>
                </a:solidFill>
                <a:ea typeface="仿宋_GB2312"/>
              </a:rPr>
              <a:t>却不满足</a:t>
            </a:r>
            <a:r>
              <a:rPr lang="en-US" altLang="zh-CN" sz="2800" dirty="0">
                <a:solidFill>
                  <a:srgbClr val="0000CC"/>
                </a:solidFill>
                <a:ea typeface="仿宋_GB2312"/>
              </a:rPr>
              <a:t>S</a:t>
            </a:r>
            <a:r>
              <a:rPr lang="zh-CN" altLang="en-US" sz="2800" dirty="0">
                <a:solidFill>
                  <a:srgbClr val="0000CC"/>
                </a:solidFill>
                <a:ea typeface="仿宋_GB2312"/>
              </a:rPr>
              <a:t>，从而弄假</a:t>
            </a:r>
            <a:r>
              <a:rPr lang="en-US" altLang="zh-CN" sz="2800" dirty="0">
                <a:solidFill>
                  <a:srgbClr val="0000CC"/>
                </a:solidFill>
                <a:ea typeface="仿宋_GB2312"/>
              </a:rPr>
              <a:t>S</a:t>
            </a:r>
            <a:r>
              <a:rPr lang="zh-CN" altLang="en-US" sz="2800" dirty="0">
                <a:solidFill>
                  <a:srgbClr val="0000CC"/>
                </a:solidFill>
                <a:ea typeface="仿宋_GB2312"/>
              </a:rPr>
              <a:t>中的一个子句</a:t>
            </a:r>
            <a:r>
              <a:rPr lang="en-US" altLang="zh-CN" sz="2800" dirty="0">
                <a:solidFill>
                  <a:srgbClr val="0000CC"/>
                </a:solidFill>
                <a:ea typeface="仿宋_GB2312"/>
              </a:rPr>
              <a:t>C</a:t>
            </a:r>
            <a:r>
              <a:rPr lang="zh-CN" altLang="en-US" sz="2800" dirty="0">
                <a:solidFill>
                  <a:srgbClr val="0000CC"/>
                </a:solidFill>
                <a:ea typeface="仿宋_GB2312"/>
              </a:rPr>
              <a:t>，进而弄假</a:t>
            </a:r>
            <a:r>
              <a:rPr lang="en-US" altLang="zh-CN" sz="2800" dirty="0">
                <a:solidFill>
                  <a:srgbClr val="0000CC"/>
                </a:solidFill>
                <a:ea typeface="仿宋_GB2312"/>
              </a:rPr>
              <a:t>C</a:t>
            </a:r>
            <a:r>
              <a:rPr lang="zh-CN" altLang="en-US" sz="2800" dirty="0">
                <a:solidFill>
                  <a:srgbClr val="0000CC"/>
                </a:solidFill>
                <a:ea typeface="仿宋_GB2312"/>
              </a:rPr>
              <a:t>中的每一个文字</a:t>
            </a:r>
            <a:r>
              <a:rPr lang="en-US" altLang="zh-CN" sz="2800" dirty="0">
                <a:solidFill>
                  <a:srgbClr val="0000CC"/>
                </a:solidFill>
                <a:ea typeface="仿宋_GB2312"/>
              </a:rPr>
              <a:t>L</a:t>
            </a:r>
            <a:r>
              <a:rPr lang="zh-CN" altLang="en-US" sz="2800" dirty="0">
                <a:solidFill>
                  <a:srgbClr val="0000CC"/>
                </a:solidFill>
                <a:ea typeface="仿宋_GB2312"/>
              </a:rPr>
              <a:t>。</a:t>
            </a:r>
          </a:p>
          <a:p>
            <a:pPr marR="33920" lvl="0"/>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zh-CN" altLang="en-US" sz="2800" dirty="0">
                <a:solidFill>
                  <a:srgbClr val="0000CC"/>
                </a:solidFill>
                <a:ea typeface="仿宋_GB2312"/>
              </a:rPr>
              <a:t>设</a:t>
            </a:r>
            <a:r>
              <a:rPr lang="en-US" altLang="zh-CN" sz="2800" dirty="0">
                <a:solidFill>
                  <a:srgbClr val="0000CC"/>
                </a:solidFill>
                <a:ea typeface="仿宋_GB2312"/>
              </a:rPr>
              <a:t>L=P</a:t>
            </a:r>
            <a:r>
              <a:rPr lang="en-US" altLang="zh-CN" sz="2800" baseline="30000" dirty="0">
                <a:solidFill>
                  <a:srgbClr val="0000CC"/>
                </a:solidFill>
                <a:ea typeface="仿宋_GB2312"/>
              </a:rPr>
              <a:t>(n)</a:t>
            </a:r>
            <a:r>
              <a:rPr lang="en-US" altLang="zh-CN" sz="2800" dirty="0">
                <a:solidFill>
                  <a:srgbClr val="0000CC"/>
                </a:solidFill>
                <a:ea typeface="仿宋_GB2312"/>
              </a:rPr>
              <a:t>t</a:t>
            </a:r>
            <a:r>
              <a:rPr lang="en-US" altLang="zh-CN" sz="2800" baseline="-25000" dirty="0">
                <a:solidFill>
                  <a:srgbClr val="0000CC"/>
                </a:solidFill>
                <a:ea typeface="仿宋_GB2312"/>
              </a:rPr>
              <a:t>1</a:t>
            </a:r>
            <a:r>
              <a:rPr lang="en-US" altLang="zh-CN" sz="2800" dirty="0">
                <a:solidFill>
                  <a:srgbClr val="0000CC"/>
                </a:solidFill>
                <a:ea typeface="仿宋_GB2312"/>
              </a:rPr>
              <a:t>, ·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en-US" altLang="zh-CN" sz="2800" dirty="0">
                <a:solidFill>
                  <a:srgbClr val="0000CC"/>
                </a:solidFill>
                <a:ea typeface="仿宋_GB2312"/>
              </a:rPr>
              <a:t>(</a:t>
            </a:r>
            <a:r>
              <a:rPr lang="zh-CN" altLang="en-US" sz="2800" dirty="0">
                <a:solidFill>
                  <a:srgbClr val="0000CC"/>
                </a:solidFill>
                <a:ea typeface="仿宋_GB2312"/>
              </a:rPr>
              <a:t>或</a:t>
            </a:r>
            <a:r>
              <a:rPr lang="en-US" altLang="zh-CN" sz="2800" dirty="0">
                <a:solidFill>
                  <a:srgbClr val="0000CC"/>
                </a:solidFill>
                <a:ea typeface="仿宋_GB2312"/>
              </a:rPr>
              <a:t>¬P</a:t>
            </a:r>
            <a:r>
              <a:rPr lang="en-US" altLang="zh-CN" sz="2800" baseline="30000" dirty="0">
                <a:solidFill>
                  <a:srgbClr val="0000CC"/>
                </a:solidFill>
                <a:ea typeface="仿宋_GB2312"/>
              </a:rPr>
              <a:t>(n)</a:t>
            </a:r>
            <a:r>
              <a:rPr lang="en-US" altLang="zh-CN" sz="2800" dirty="0">
                <a:solidFill>
                  <a:srgbClr val="0000CC"/>
                </a:solidFill>
                <a:ea typeface="仿宋_GB2312"/>
              </a:rPr>
              <a:t>t</a:t>
            </a:r>
            <a:r>
              <a:rPr lang="en-US" altLang="zh-CN" sz="2800" baseline="-25000" dirty="0">
                <a:solidFill>
                  <a:srgbClr val="0000CC"/>
                </a:solidFill>
                <a:ea typeface="仿宋_GB2312"/>
              </a:rPr>
              <a:t>1</a:t>
            </a:r>
            <a:r>
              <a:rPr lang="en-US" altLang="zh-CN" sz="2800" dirty="0">
                <a:solidFill>
                  <a:srgbClr val="0000CC"/>
                </a:solidFill>
                <a:ea typeface="仿宋_GB2312"/>
              </a:rPr>
              <a:t>, ·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en-US" altLang="zh-CN" sz="2800" dirty="0">
                <a:solidFill>
                  <a:srgbClr val="0000CC"/>
                </a:solidFill>
                <a:ea typeface="仿宋_GB2312"/>
              </a:rPr>
              <a:t>) </a:t>
            </a:r>
            <a:r>
              <a:rPr lang="zh-CN" altLang="en-US" sz="2800" dirty="0">
                <a:solidFill>
                  <a:srgbClr val="0000CC"/>
                </a:solidFill>
                <a:ea typeface="仿宋_GB2312"/>
              </a:rPr>
              <a:t>，</a:t>
            </a:r>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zh-CN" altLang="en-US" sz="2800" dirty="0">
                <a:solidFill>
                  <a:srgbClr val="0000CC"/>
                </a:solidFill>
                <a:ea typeface="仿宋_GB2312"/>
              </a:rPr>
              <a:t>所以╞</a:t>
            </a:r>
            <a:r>
              <a:rPr lang="en-US" altLang="zh-CN" sz="2800" baseline="-25000" dirty="0">
                <a:solidFill>
                  <a:srgbClr val="0000CC"/>
                </a:solidFill>
                <a:ea typeface="仿宋_GB2312"/>
              </a:rPr>
              <a:t>u</a:t>
            </a:r>
            <a:r>
              <a:rPr lang="zh-CN" altLang="en-US" sz="2800" baseline="-25000" dirty="0">
                <a:solidFill>
                  <a:srgbClr val="0000CC"/>
                </a:solidFill>
                <a:ea typeface="仿宋_GB2312"/>
              </a:rPr>
              <a:t>* </a:t>
            </a:r>
            <a:r>
              <a:rPr lang="en-US" altLang="zh-CN" sz="2800" dirty="0">
                <a:solidFill>
                  <a:srgbClr val="0000CC"/>
                </a:solidFill>
                <a:ea typeface="仿宋_GB2312"/>
              </a:rPr>
              <a:t>P</a:t>
            </a:r>
            <a:r>
              <a:rPr lang="en-US" altLang="zh-CN" sz="2800" baseline="30000" dirty="0">
                <a:solidFill>
                  <a:srgbClr val="0000CC"/>
                </a:solidFill>
                <a:ea typeface="仿宋_GB2312"/>
              </a:rPr>
              <a:t>(n)</a:t>
            </a:r>
            <a:r>
              <a:rPr lang="en-US" altLang="zh-CN" sz="2800" dirty="0">
                <a:solidFill>
                  <a:srgbClr val="0000CC"/>
                </a:solidFill>
                <a:ea typeface="仿宋_GB2312"/>
              </a:rPr>
              <a:t>t</a:t>
            </a:r>
            <a:r>
              <a:rPr lang="en-US" altLang="zh-CN" sz="2800" baseline="-25000" dirty="0">
                <a:solidFill>
                  <a:srgbClr val="0000CC"/>
                </a:solidFill>
                <a:ea typeface="仿宋_GB2312"/>
              </a:rPr>
              <a:t>1</a:t>
            </a:r>
            <a:r>
              <a:rPr lang="en-US" altLang="zh-CN" sz="2800" dirty="0">
                <a:solidFill>
                  <a:srgbClr val="0000CC"/>
                </a:solidFill>
                <a:ea typeface="仿宋_GB2312"/>
              </a:rPr>
              <a:t>, ·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en-US" altLang="zh-CN" sz="2800" dirty="0">
                <a:solidFill>
                  <a:srgbClr val="0000CC"/>
                </a:solidFill>
                <a:ea typeface="仿宋_GB2312"/>
              </a:rPr>
              <a:t>(</a:t>
            </a:r>
            <a:r>
              <a:rPr lang="zh-CN" altLang="en-US" sz="2800" dirty="0">
                <a:solidFill>
                  <a:srgbClr val="0000CC"/>
                </a:solidFill>
                <a:ea typeface="仿宋_GB2312"/>
              </a:rPr>
              <a:t>或╞</a:t>
            </a:r>
            <a:r>
              <a:rPr lang="en-US" altLang="zh-CN" sz="2800" baseline="-25000" dirty="0">
                <a:solidFill>
                  <a:srgbClr val="0000CC"/>
                </a:solidFill>
                <a:ea typeface="仿宋_GB2312"/>
              </a:rPr>
              <a:t>u</a:t>
            </a:r>
            <a:r>
              <a:rPr lang="zh-CN" altLang="en-US" sz="2800" baseline="-25000" dirty="0">
                <a:solidFill>
                  <a:srgbClr val="0000CC"/>
                </a:solidFill>
                <a:ea typeface="仿宋_GB2312"/>
              </a:rPr>
              <a:t>*</a:t>
            </a:r>
            <a:r>
              <a:rPr lang="en-US" altLang="zh-CN" sz="2800" dirty="0">
                <a:solidFill>
                  <a:srgbClr val="0000CC"/>
                </a:solidFill>
                <a:ea typeface="仿宋_GB2312"/>
              </a:rPr>
              <a:t> ¬P</a:t>
            </a:r>
            <a:r>
              <a:rPr lang="en-US" altLang="zh-CN" sz="2800" baseline="30000" dirty="0">
                <a:solidFill>
                  <a:srgbClr val="0000CC"/>
                </a:solidFill>
                <a:ea typeface="仿宋_GB2312"/>
              </a:rPr>
              <a:t>(n)</a:t>
            </a:r>
            <a:r>
              <a:rPr lang="en-US" altLang="zh-CN" sz="2800" dirty="0">
                <a:solidFill>
                  <a:srgbClr val="0000CC"/>
                </a:solidFill>
                <a:ea typeface="仿宋_GB2312"/>
              </a:rPr>
              <a:t>t</a:t>
            </a:r>
            <a:r>
              <a:rPr lang="en-US" altLang="zh-CN" sz="2800" baseline="-25000" dirty="0">
                <a:solidFill>
                  <a:srgbClr val="0000CC"/>
                </a:solidFill>
                <a:ea typeface="仿宋_GB2312"/>
              </a:rPr>
              <a:t>1</a:t>
            </a:r>
            <a:r>
              <a:rPr lang="en-US" altLang="zh-CN" sz="2800" dirty="0">
                <a:solidFill>
                  <a:srgbClr val="0000CC"/>
                </a:solidFill>
                <a:ea typeface="仿宋_GB2312"/>
              </a:rPr>
              <a:t>, ·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en-US" altLang="zh-CN" sz="2800" dirty="0">
                <a:solidFill>
                  <a:srgbClr val="0000CC"/>
                </a:solidFill>
                <a:ea typeface="仿宋_GB2312"/>
              </a:rPr>
              <a:t>) </a:t>
            </a:r>
            <a:r>
              <a:rPr lang="zh-CN" altLang="en-US" sz="2800" dirty="0">
                <a:solidFill>
                  <a:srgbClr val="0000CC"/>
                </a:solidFill>
                <a:ea typeface="仿宋_GB2312"/>
              </a:rPr>
              <a:t>，</a:t>
            </a:r>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zh-CN" altLang="en-US" sz="2800" dirty="0">
                <a:solidFill>
                  <a:srgbClr val="0000CC"/>
                </a:solidFill>
                <a:ea typeface="仿宋_GB2312"/>
              </a:rPr>
              <a:t>从而╞</a:t>
            </a:r>
            <a:r>
              <a:rPr lang="en-US" altLang="zh-CN" sz="2800" baseline="-25000" dirty="0">
                <a:solidFill>
                  <a:srgbClr val="0000CC"/>
                </a:solidFill>
                <a:ea typeface="仿宋_GB2312"/>
              </a:rPr>
              <a:t>u</a:t>
            </a:r>
            <a:r>
              <a:rPr lang="en-US" altLang="zh-CN" sz="2800" dirty="0">
                <a:solidFill>
                  <a:srgbClr val="0000CC"/>
                </a:solidFill>
                <a:ea typeface="仿宋_GB2312"/>
              </a:rPr>
              <a:t> P</a:t>
            </a:r>
            <a:r>
              <a:rPr lang="en-US" altLang="zh-CN" sz="2800" baseline="30000" dirty="0">
                <a:solidFill>
                  <a:srgbClr val="0000CC"/>
                </a:solidFill>
                <a:ea typeface="仿宋_GB2312"/>
              </a:rPr>
              <a:t>(n)</a:t>
            </a:r>
            <a:r>
              <a:rPr lang="en-US" altLang="zh-CN" sz="2800" dirty="0">
                <a:solidFill>
                  <a:srgbClr val="0000CC"/>
                </a:solidFill>
                <a:ea typeface="仿宋_GB2312"/>
              </a:rPr>
              <a:t>t</a:t>
            </a:r>
            <a:r>
              <a:rPr lang="en-US" altLang="zh-CN" sz="2800" baseline="-25000" dirty="0">
                <a:solidFill>
                  <a:srgbClr val="0000CC"/>
                </a:solidFill>
                <a:ea typeface="仿宋_GB2312"/>
              </a:rPr>
              <a:t>1</a:t>
            </a:r>
            <a:r>
              <a:rPr lang="en-US" altLang="zh-CN" sz="2800" dirty="0">
                <a:solidFill>
                  <a:srgbClr val="0000CC"/>
                </a:solidFill>
                <a:ea typeface="仿宋_GB2312"/>
              </a:rPr>
              <a:t>, ·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en-US" altLang="zh-CN" sz="2800" dirty="0">
                <a:solidFill>
                  <a:srgbClr val="0000CC"/>
                </a:solidFill>
                <a:ea typeface="仿宋_GB2312"/>
              </a:rPr>
              <a:t>(</a:t>
            </a:r>
            <a:r>
              <a:rPr lang="zh-CN" altLang="en-US" sz="2800" dirty="0">
                <a:solidFill>
                  <a:srgbClr val="0000CC"/>
                </a:solidFill>
                <a:ea typeface="仿宋_GB2312"/>
              </a:rPr>
              <a:t>或╞</a:t>
            </a:r>
            <a:r>
              <a:rPr lang="en-US" altLang="zh-CN" sz="2800" baseline="-25000" dirty="0">
                <a:solidFill>
                  <a:srgbClr val="0000CC"/>
                </a:solidFill>
                <a:ea typeface="仿宋_GB2312"/>
              </a:rPr>
              <a:t>u </a:t>
            </a:r>
            <a:r>
              <a:rPr lang="en-US" altLang="zh-CN" sz="2800" dirty="0">
                <a:solidFill>
                  <a:srgbClr val="0000CC"/>
                </a:solidFill>
                <a:ea typeface="仿宋_GB2312"/>
              </a:rPr>
              <a:t>¬P</a:t>
            </a:r>
            <a:r>
              <a:rPr lang="en-US" altLang="zh-CN" sz="2800" baseline="30000" dirty="0">
                <a:solidFill>
                  <a:srgbClr val="0000CC"/>
                </a:solidFill>
                <a:ea typeface="仿宋_GB2312"/>
              </a:rPr>
              <a:t>(n)</a:t>
            </a:r>
            <a:r>
              <a:rPr lang="en-US" altLang="zh-CN" sz="2800" dirty="0">
                <a:solidFill>
                  <a:srgbClr val="0000CC"/>
                </a:solidFill>
                <a:ea typeface="仿宋_GB2312"/>
              </a:rPr>
              <a:t>t</a:t>
            </a:r>
            <a:r>
              <a:rPr lang="en-US" altLang="zh-CN" sz="2800" baseline="-25000" dirty="0">
                <a:solidFill>
                  <a:srgbClr val="0000CC"/>
                </a:solidFill>
                <a:ea typeface="仿宋_GB2312"/>
              </a:rPr>
              <a:t>1</a:t>
            </a:r>
            <a:r>
              <a:rPr lang="en-US" altLang="zh-CN" sz="2800" dirty="0">
                <a:solidFill>
                  <a:srgbClr val="0000CC"/>
                </a:solidFill>
                <a:ea typeface="仿宋_GB2312"/>
              </a:rPr>
              <a:t>, ·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en-US" altLang="zh-CN" sz="2800" dirty="0">
                <a:solidFill>
                  <a:srgbClr val="0000CC"/>
                </a:solidFill>
                <a:ea typeface="仿宋_GB2312"/>
              </a:rPr>
              <a:t>)</a:t>
            </a:r>
            <a:r>
              <a:rPr lang="zh-CN" altLang="en-US" sz="2800" dirty="0">
                <a:solidFill>
                  <a:srgbClr val="0000CC"/>
                </a:solidFill>
                <a:ea typeface="仿宋_GB2312"/>
              </a:rPr>
              <a:t>，</a:t>
            </a:r>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zh-CN" altLang="en-US" sz="2800" dirty="0">
                <a:solidFill>
                  <a:srgbClr val="0000CC"/>
                </a:solidFill>
                <a:ea typeface="仿宋_GB2312"/>
              </a:rPr>
              <a:t>也就是</a:t>
            </a:r>
            <a:r>
              <a:rPr lang="en-US" altLang="zh-CN" sz="2800" dirty="0">
                <a:solidFill>
                  <a:srgbClr val="0000CC"/>
                </a:solidFill>
                <a:ea typeface="仿宋_GB2312"/>
              </a:rPr>
              <a:t>u</a:t>
            </a:r>
            <a:r>
              <a:rPr lang="zh-CN" altLang="en-US" sz="2800" dirty="0">
                <a:solidFill>
                  <a:srgbClr val="0000CC"/>
                </a:solidFill>
                <a:ea typeface="仿宋_GB2312"/>
              </a:rPr>
              <a:t>弄假</a:t>
            </a:r>
            <a:r>
              <a:rPr lang="en-US" altLang="zh-CN" sz="2800" dirty="0">
                <a:solidFill>
                  <a:srgbClr val="0000CC"/>
                </a:solidFill>
                <a:ea typeface="仿宋_GB2312"/>
              </a:rPr>
              <a:t>C</a:t>
            </a:r>
            <a:r>
              <a:rPr lang="zh-CN" altLang="en-US" sz="2800" dirty="0">
                <a:solidFill>
                  <a:srgbClr val="0000CC"/>
                </a:solidFill>
                <a:ea typeface="仿宋_GB2312"/>
              </a:rPr>
              <a:t>，导致</a:t>
            </a:r>
            <a:r>
              <a:rPr lang="en-US" altLang="zh-CN" sz="2800" dirty="0">
                <a:solidFill>
                  <a:srgbClr val="0000CC"/>
                </a:solidFill>
                <a:ea typeface="仿宋_GB2312"/>
              </a:rPr>
              <a:t>u</a:t>
            </a:r>
            <a:r>
              <a:rPr lang="zh-CN" altLang="en-US" sz="2800" dirty="0">
                <a:solidFill>
                  <a:srgbClr val="0000CC"/>
                </a:solidFill>
                <a:ea typeface="仿宋_GB2312"/>
              </a:rPr>
              <a:t>弄假</a:t>
            </a:r>
            <a:r>
              <a:rPr lang="en-US" altLang="zh-CN" sz="2800" dirty="0">
                <a:solidFill>
                  <a:srgbClr val="0000CC"/>
                </a:solidFill>
                <a:ea typeface="仿宋_GB2312"/>
              </a:rPr>
              <a:t>S</a:t>
            </a:r>
            <a:r>
              <a:rPr lang="zh-CN" altLang="en-US" sz="2800" dirty="0">
                <a:solidFill>
                  <a:srgbClr val="0000CC"/>
                </a:solidFill>
                <a:ea typeface="仿宋_GB2312"/>
              </a:rPr>
              <a:t>，矛盾。</a:t>
            </a:r>
          </a:p>
        </p:txBody>
      </p:sp>
      <p:cxnSp>
        <p:nvCxnSpPr>
          <p:cNvPr id="7" name="直接连接符 6">
            <a:extLst>
              <a:ext uri="{FF2B5EF4-FFF2-40B4-BE49-F238E27FC236}">
                <a16:creationId xmlns:a16="http://schemas.microsoft.com/office/drawing/2014/main" xmlns="" id="{713E51D0-E2FF-49D2-8D79-D5454843CD73}"/>
              </a:ext>
            </a:extLst>
          </p:cNvPr>
          <p:cNvCxnSpPr>
            <a:cxnSpLocks/>
          </p:cNvCxnSpPr>
          <p:nvPr/>
        </p:nvCxnSpPr>
        <p:spPr>
          <a:xfrm flipH="1">
            <a:off x="2236108" y="4703889"/>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145348D1-8865-44F7-BB39-77328E39F1C2}"/>
              </a:ext>
            </a:extLst>
          </p:cNvPr>
          <p:cNvCxnSpPr>
            <a:cxnSpLocks/>
          </p:cNvCxnSpPr>
          <p:nvPr/>
        </p:nvCxnSpPr>
        <p:spPr>
          <a:xfrm flipH="1">
            <a:off x="2236108" y="5086948"/>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1BC1C681-4B79-40EE-B025-14678004D9E3}"/>
              </a:ext>
            </a:extLst>
          </p:cNvPr>
          <p:cNvCxnSpPr>
            <a:cxnSpLocks/>
          </p:cNvCxnSpPr>
          <p:nvPr/>
        </p:nvCxnSpPr>
        <p:spPr>
          <a:xfrm flipH="1">
            <a:off x="5143426" y="5086948"/>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00868359-826C-4953-ABD2-BD5185ABBD9A}"/>
              </a:ext>
            </a:extLst>
          </p:cNvPr>
          <p:cNvCxnSpPr>
            <a:cxnSpLocks/>
          </p:cNvCxnSpPr>
          <p:nvPr/>
        </p:nvCxnSpPr>
        <p:spPr>
          <a:xfrm flipH="1">
            <a:off x="5217413" y="4703889"/>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7747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突破性定理</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xmlns="" id="{89797252-5AE4-474F-B729-BC293D848795}"/>
              </a:ext>
            </a:extLst>
          </p:cNvPr>
          <p:cNvSpPr/>
          <p:nvPr/>
        </p:nvSpPr>
        <p:spPr>
          <a:xfrm>
            <a:off x="902027" y="1164283"/>
            <a:ext cx="10013576" cy="3970318"/>
          </a:xfrm>
          <a:prstGeom prst="rect">
            <a:avLst/>
          </a:prstGeom>
        </p:spPr>
        <p:txBody>
          <a:bodyPr wrap="square">
            <a:spAutoFit/>
          </a:bodyPr>
          <a:lstStyle/>
          <a:p>
            <a:pPr marR="33920" lvl="0"/>
            <a:r>
              <a:rPr lang="zh-CN" altLang="en-US" sz="2800" dirty="0">
                <a:solidFill>
                  <a:srgbClr val="FF0000"/>
                </a:solidFill>
                <a:ea typeface="仿宋_GB2312"/>
              </a:rPr>
              <a:t>定理</a:t>
            </a:r>
            <a:r>
              <a:rPr lang="en-US" altLang="zh-CN" sz="2800" dirty="0">
                <a:solidFill>
                  <a:srgbClr val="FF0000"/>
                </a:solidFill>
                <a:ea typeface="仿宋_GB2312"/>
              </a:rPr>
              <a:t>3.4</a:t>
            </a:r>
            <a:r>
              <a:rPr lang="zh-CN" altLang="en-US" sz="2800" dirty="0">
                <a:solidFill>
                  <a:srgbClr val="FF0000"/>
                </a:solidFill>
                <a:ea typeface="仿宋_GB2312"/>
              </a:rPr>
              <a:t>：</a:t>
            </a:r>
            <a:r>
              <a:rPr lang="zh-CN" altLang="en-US" sz="2800" dirty="0">
                <a:solidFill>
                  <a:srgbClr val="0000CC"/>
                </a:solidFill>
                <a:ea typeface="仿宋_GB2312"/>
              </a:rPr>
              <a:t>子句集合</a:t>
            </a:r>
            <a:r>
              <a:rPr lang="en-US" altLang="zh-CN" sz="2800" dirty="0">
                <a:solidFill>
                  <a:srgbClr val="0000CC"/>
                </a:solidFill>
                <a:ea typeface="仿宋_GB2312"/>
              </a:rPr>
              <a:t>S</a:t>
            </a:r>
            <a:r>
              <a:rPr lang="zh-CN" altLang="en-US" sz="2800" dirty="0">
                <a:solidFill>
                  <a:srgbClr val="0000CC"/>
                </a:solidFill>
                <a:ea typeface="仿宋_GB2312"/>
              </a:rPr>
              <a:t>是不可满足的当且仅当</a:t>
            </a:r>
            <a:r>
              <a:rPr lang="en-US" altLang="zh-CN" sz="2800" dirty="0">
                <a:solidFill>
                  <a:srgbClr val="0000CC"/>
                </a:solidFill>
                <a:ea typeface="仿宋_GB2312"/>
              </a:rPr>
              <a:t>S</a:t>
            </a:r>
            <a:r>
              <a:rPr lang="zh-CN" altLang="en-US" sz="2800" dirty="0">
                <a:solidFill>
                  <a:srgbClr val="0000CC"/>
                </a:solidFill>
                <a:ea typeface="仿宋_GB2312"/>
              </a:rPr>
              <a:t>是</a:t>
            </a:r>
            <a:r>
              <a:rPr lang="en-US" altLang="zh-CN" sz="2800" dirty="0">
                <a:solidFill>
                  <a:srgbClr val="0000CC"/>
                </a:solidFill>
                <a:ea typeface="仿宋_GB2312"/>
              </a:rPr>
              <a:t>H-</a:t>
            </a:r>
            <a:r>
              <a:rPr lang="zh-CN" altLang="en-US" sz="2800" dirty="0">
                <a:solidFill>
                  <a:srgbClr val="0000CC"/>
                </a:solidFill>
                <a:ea typeface="仿宋_GB2312"/>
              </a:rPr>
              <a:t>不可满足（海伯伦不可满足）的。</a:t>
            </a:r>
            <a:endParaRPr lang="en-US" altLang="zh-CN" sz="2800" dirty="0">
              <a:solidFill>
                <a:srgbClr val="0000CC"/>
              </a:solidFill>
              <a:ea typeface="仿宋_GB2312"/>
            </a:endParaRPr>
          </a:p>
          <a:p>
            <a:pPr marR="33920" lvl="0"/>
            <a:endParaRPr lang="en-US" altLang="zh-CN" sz="2800" dirty="0">
              <a:solidFill>
                <a:srgbClr val="0000CC"/>
              </a:solidFill>
              <a:ea typeface="仿宋_GB2312"/>
            </a:endParaRPr>
          </a:p>
          <a:p>
            <a:pPr marR="33920" lvl="0"/>
            <a:r>
              <a:rPr lang="zh-CN" altLang="en-US" sz="2800" dirty="0">
                <a:solidFill>
                  <a:srgbClr val="0000CC"/>
                </a:solidFill>
                <a:ea typeface="仿宋_GB2312"/>
              </a:rPr>
              <a:t>证明：必要性：设子句集</a:t>
            </a:r>
            <a:r>
              <a:rPr lang="en-US" altLang="zh-CN" sz="2800" dirty="0">
                <a:solidFill>
                  <a:srgbClr val="0000CC"/>
                </a:solidFill>
                <a:ea typeface="仿宋_GB2312"/>
              </a:rPr>
              <a:t>S</a:t>
            </a:r>
            <a:r>
              <a:rPr lang="zh-CN" altLang="en-US" sz="2800" dirty="0">
                <a:solidFill>
                  <a:srgbClr val="0000CC"/>
                </a:solidFill>
                <a:ea typeface="仿宋_GB2312"/>
              </a:rPr>
              <a:t>是不可满足的，由定义，所有论域上的所有解释都不能满足</a:t>
            </a:r>
            <a:r>
              <a:rPr lang="en-US" altLang="zh-CN" sz="2800" dirty="0">
                <a:solidFill>
                  <a:srgbClr val="0000CC"/>
                </a:solidFill>
                <a:ea typeface="仿宋_GB2312"/>
              </a:rPr>
              <a:t>S </a:t>
            </a:r>
            <a:r>
              <a:rPr lang="zh-CN" altLang="en-US" sz="2800" dirty="0">
                <a:solidFill>
                  <a:srgbClr val="0000CC"/>
                </a:solidFill>
                <a:ea typeface="仿宋_GB2312"/>
              </a:rPr>
              <a:t>。所以</a:t>
            </a:r>
            <a:r>
              <a:rPr lang="en-US" altLang="zh-CN" sz="2800" dirty="0">
                <a:solidFill>
                  <a:srgbClr val="0000CC"/>
                </a:solidFill>
                <a:ea typeface="仿宋_GB2312"/>
              </a:rPr>
              <a:t>S</a:t>
            </a:r>
            <a:r>
              <a:rPr lang="zh-CN" altLang="en-US" sz="2800" dirty="0">
                <a:solidFill>
                  <a:srgbClr val="0000CC"/>
                </a:solidFill>
                <a:ea typeface="仿宋_GB2312"/>
              </a:rPr>
              <a:t>在</a:t>
            </a:r>
            <a:r>
              <a:rPr lang="en-US" altLang="zh-CN" sz="2800" dirty="0">
                <a:solidFill>
                  <a:srgbClr val="0000CC"/>
                </a:solidFill>
                <a:ea typeface="仿宋_GB2312"/>
              </a:rPr>
              <a:t>H</a:t>
            </a:r>
            <a:r>
              <a:rPr lang="zh-CN" altLang="en-US" sz="2800" dirty="0">
                <a:solidFill>
                  <a:srgbClr val="0000CC"/>
                </a:solidFill>
                <a:ea typeface="仿宋_GB2312"/>
              </a:rPr>
              <a:t>域的所有解释下都取值</a:t>
            </a:r>
            <a:r>
              <a:rPr lang="en-US" altLang="zh-CN" sz="2800" dirty="0">
                <a:solidFill>
                  <a:srgbClr val="0000CC"/>
                </a:solidFill>
                <a:ea typeface="仿宋_GB2312"/>
              </a:rPr>
              <a:t>F</a:t>
            </a:r>
            <a:r>
              <a:rPr lang="zh-CN" altLang="en-US" sz="2800" dirty="0">
                <a:solidFill>
                  <a:srgbClr val="0000CC"/>
                </a:solidFill>
                <a:ea typeface="仿宋_GB2312"/>
              </a:rPr>
              <a:t>。</a:t>
            </a:r>
            <a:endParaRPr lang="en-US" altLang="zh-CN" sz="2800" dirty="0">
              <a:solidFill>
                <a:srgbClr val="0000CC"/>
              </a:solidFill>
              <a:ea typeface="仿宋_GB2312"/>
            </a:endParaRPr>
          </a:p>
          <a:p>
            <a:pPr marR="33920" lvl="0"/>
            <a:r>
              <a:rPr lang="en-US" altLang="zh-CN" sz="2800" dirty="0">
                <a:solidFill>
                  <a:srgbClr val="0000CC"/>
                </a:solidFill>
                <a:ea typeface="仿宋_GB2312"/>
              </a:rPr>
              <a:t>	</a:t>
            </a:r>
          </a:p>
          <a:p>
            <a:pPr marR="33920" lvl="0"/>
            <a:r>
              <a:rPr lang="en-US" altLang="zh-CN" sz="2800" dirty="0">
                <a:solidFill>
                  <a:srgbClr val="0000CC"/>
                </a:solidFill>
                <a:ea typeface="仿宋_GB2312"/>
              </a:rPr>
              <a:t>	</a:t>
            </a:r>
            <a:r>
              <a:rPr lang="zh-CN" altLang="en-US" sz="2800" dirty="0">
                <a:solidFill>
                  <a:srgbClr val="0000CC"/>
                </a:solidFill>
                <a:ea typeface="仿宋_GB2312"/>
              </a:rPr>
              <a:t>充分性，设</a:t>
            </a:r>
            <a:r>
              <a:rPr lang="en-US" altLang="zh-CN" sz="2800" dirty="0">
                <a:solidFill>
                  <a:srgbClr val="0000CC"/>
                </a:solidFill>
                <a:ea typeface="仿宋_GB2312"/>
              </a:rPr>
              <a:t>S</a:t>
            </a:r>
            <a:r>
              <a:rPr lang="zh-CN" altLang="en-US" sz="2800" dirty="0">
                <a:solidFill>
                  <a:srgbClr val="0000CC"/>
                </a:solidFill>
                <a:ea typeface="仿宋_GB2312"/>
              </a:rPr>
              <a:t>是</a:t>
            </a:r>
            <a:r>
              <a:rPr lang="en-US" altLang="zh-CN" sz="2800" dirty="0">
                <a:solidFill>
                  <a:srgbClr val="0000CC"/>
                </a:solidFill>
                <a:ea typeface="仿宋_GB2312"/>
              </a:rPr>
              <a:t>H-</a:t>
            </a:r>
            <a:r>
              <a:rPr lang="zh-CN" altLang="en-US" sz="2800" dirty="0">
                <a:solidFill>
                  <a:srgbClr val="0000CC"/>
                </a:solidFill>
                <a:ea typeface="仿宋_GB2312"/>
              </a:rPr>
              <a:t>不可满足（海伯伦不可满足）的，如果子句集合</a:t>
            </a:r>
            <a:r>
              <a:rPr lang="en-US" altLang="zh-CN" sz="2800" dirty="0">
                <a:solidFill>
                  <a:srgbClr val="0000CC"/>
                </a:solidFill>
                <a:ea typeface="仿宋_GB2312"/>
              </a:rPr>
              <a:t>S</a:t>
            </a:r>
            <a:r>
              <a:rPr lang="zh-CN" altLang="en-US" sz="2800" dirty="0">
                <a:solidFill>
                  <a:srgbClr val="0000CC"/>
                </a:solidFill>
                <a:ea typeface="仿宋_GB2312"/>
              </a:rPr>
              <a:t>可满足，那么由前面的定理知有一个</a:t>
            </a:r>
            <a:r>
              <a:rPr lang="en-US" altLang="zh-CN" sz="2800" dirty="0">
                <a:solidFill>
                  <a:srgbClr val="0000CC"/>
                </a:solidFill>
                <a:ea typeface="仿宋_GB2312"/>
              </a:rPr>
              <a:t>H-</a:t>
            </a:r>
            <a:r>
              <a:rPr lang="zh-CN" altLang="en-US" sz="2800" dirty="0">
                <a:solidFill>
                  <a:srgbClr val="0000CC"/>
                </a:solidFill>
                <a:ea typeface="仿宋_GB2312"/>
              </a:rPr>
              <a:t>结构使</a:t>
            </a:r>
            <a:r>
              <a:rPr lang="en-US" altLang="zh-CN" sz="2800" dirty="0">
                <a:solidFill>
                  <a:srgbClr val="0000CC"/>
                </a:solidFill>
                <a:ea typeface="仿宋_GB2312"/>
              </a:rPr>
              <a:t>u</a:t>
            </a:r>
            <a:r>
              <a:rPr lang="zh-CN" altLang="en-US" sz="2800" baseline="30000" dirty="0">
                <a:solidFill>
                  <a:srgbClr val="0000CC"/>
                </a:solidFill>
                <a:ea typeface="仿宋_GB2312"/>
              </a:rPr>
              <a:t>*</a:t>
            </a:r>
            <a:r>
              <a:rPr lang="zh-CN" altLang="en-US" sz="2800" dirty="0">
                <a:solidFill>
                  <a:srgbClr val="0000CC"/>
                </a:solidFill>
                <a:ea typeface="仿宋_GB2312"/>
              </a:rPr>
              <a:t>也将满足</a:t>
            </a:r>
            <a:r>
              <a:rPr lang="en-US" altLang="zh-CN" sz="2800" dirty="0">
                <a:solidFill>
                  <a:srgbClr val="0000CC"/>
                </a:solidFill>
                <a:ea typeface="仿宋_GB2312"/>
              </a:rPr>
              <a:t>S</a:t>
            </a:r>
            <a:r>
              <a:rPr lang="zh-CN" altLang="en-US" sz="2800" dirty="0">
                <a:solidFill>
                  <a:srgbClr val="0000CC"/>
                </a:solidFill>
                <a:ea typeface="仿宋_GB2312"/>
              </a:rPr>
              <a:t>，与</a:t>
            </a:r>
            <a:r>
              <a:rPr lang="en-US" altLang="zh-CN" sz="2800" dirty="0">
                <a:solidFill>
                  <a:srgbClr val="0000CC"/>
                </a:solidFill>
                <a:ea typeface="仿宋_GB2312"/>
              </a:rPr>
              <a:t>S</a:t>
            </a:r>
            <a:r>
              <a:rPr lang="zh-CN" altLang="en-US" sz="2800" dirty="0">
                <a:solidFill>
                  <a:srgbClr val="0000CC"/>
                </a:solidFill>
                <a:ea typeface="仿宋_GB2312"/>
              </a:rPr>
              <a:t>是</a:t>
            </a:r>
            <a:r>
              <a:rPr lang="en-US" altLang="zh-CN" sz="2800" dirty="0">
                <a:solidFill>
                  <a:srgbClr val="0000CC"/>
                </a:solidFill>
                <a:ea typeface="仿宋_GB2312"/>
              </a:rPr>
              <a:t>H-</a:t>
            </a:r>
            <a:r>
              <a:rPr lang="zh-CN" altLang="en-US" sz="2800" dirty="0">
                <a:solidFill>
                  <a:srgbClr val="0000CC"/>
                </a:solidFill>
                <a:ea typeface="仿宋_GB2312"/>
              </a:rPr>
              <a:t>不可满足的相矛盾。</a:t>
            </a:r>
          </a:p>
        </p:txBody>
      </p:sp>
    </p:spTree>
    <p:extLst>
      <p:ext uri="{BB962C8B-B14F-4D97-AF65-F5344CB8AC3E}">
        <p14:creationId xmlns:p14="http://schemas.microsoft.com/office/powerpoint/2010/main" val="2482908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62091" y="293713"/>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语义树</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xmlns="" id="{89797252-5AE4-474F-B729-BC293D848795}"/>
              </a:ext>
            </a:extLst>
          </p:cNvPr>
          <p:cNvSpPr/>
          <p:nvPr/>
        </p:nvSpPr>
        <p:spPr>
          <a:xfrm>
            <a:off x="1132741" y="1093371"/>
            <a:ext cx="9644597" cy="5262979"/>
          </a:xfrm>
          <a:prstGeom prst="rect">
            <a:avLst/>
          </a:prstGeom>
        </p:spPr>
        <p:txBody>
          <a:bodyPr wrap="square">
            <a:spAutoFit/>
          </a:bodyPr>
          <a:lstStyle/>
          <a:p>
            <a:pPr marR="33920" lvl="0"/>
            <a:r>
              <a:rPr lang="zh-CN" altLang="en-US" sz="2800" dirty="0">
                <a:solidFill>
                  <a:srgbClr val="FF0000"/>
                </a:solidFill>
                <a:ea typeface="仿宋_GB2312"/>
              </a:rPr>
              <a:t>定义</a:t>
            </a:r>
            <a:r>
              <a:rPr lang="en-US" altLang="zh-CN" sz="2800" dirty="0">
                <a:solidFill>
                  <a:srgbClr val="FF0000"/>
                </a:solidFill>
                <a:ea typeface="仿宋_GB2312"/>
              </a:rPr>
              <a:t>21</a:t>
            </a:r>
            <a:r>
              <a:rPr lang="zh-CN" altLang="en-US" sz="2800" dirty="0">
                <a:solidFill>
                  <a:srgbClr val="FF0000"/>
                </a:solidFill>
                <a:ea typeface="仿宋_GB2312"/>
              </a:rPr>
              <a:t>：</a:t>
            </a:r>
            <a:r>
              <a:rPr lang="zh-CN" altLang="en-US" sz="2800" dirty="0">
                <a:solidFill>
                  <a:srgbClr val="0000CC"/>
                </a:solidFill>
                <a:ea typeface="仿宋_GB2312"/>
              </a:rPr>
              <a:t>设</a:t>
            </a:r>
            <a:r>
              <a:rPr lang="en-US" altLang="zh-CN" sz="2800" dirty="0">
                <a:solidFill>
                  <a:srgbClr val="0000CC"/>
                </a:solidFill>
                <a:ea typeface="仿宋_GB2312"/>
              </a:rPr>
              <a:t>S</a:t>
            </a:r>
            <a:r>
              <a:rPr lang="zh-CN" altLang="en-US" sz="2800" dirty="0">
                <a:solidFill>
                  <a:srgbClr val="0000CC"/>
                </a:solidFill>
                <a:ea typeface="仿宋_GB2312"/>
              </a:rPr>
              <a:t>为子句集，</a:t>
            </a:r>
            <a:r>
              <a:rPr lang="en-US" altLang="zh-CN" sz="2800" dirty="0">
                <a:solidFill>
                  <a:srgbClr val="0000CC"/>
                </a:solidFill>
                <a:ea typeface="仿宋_GB2312"/>
              </a:rPr>
              <a:t>A</a:t>
            </a:r>
            <a:r>
              <a:rPr lang="zh-CN" altLang="en-US" sz="2800" dirty="0">
                <a:solidFill>
                  <a:srgbClr val="0000CC"/>
                </a:solidFill>
                <a:ea typeface="仿宋_GB2312"/>
              </a:rPr>
              <a:t>是它的</a:t>
            </a:r>
            <a:r>
              <a:rPr lang="en-US" altLang="zh-CN" sz="2800" dirty="0">
                <a:solidFill>
                  <a:srgbClr val="0000CC"/>
                </a:solidFill>
                <a:ea typeface="仿宋_GB2312"/>
              </a:rPr>
              <a:t>H</a:t>
            </a:r>
            <a:r>
              <a:rPr lang="zh-CN" altLang="en-US" sz="2800" dirty="0">
                <a:solidFill>
                  <a:srgbClr val="0000CC"/>
                </a:solidFill>
                <a:ea typeface="仿宋_GB2312"/>
              </a:rPr>
              <a:t>基，</a:t>
            </a:r>
            <a:r>
              <a:rPr lang="en-US" altLang="zh-CN" sz="2800" dirty="0">
                <a:solidFill>
                  <a:srgbClr val="0000CC"/>
                </a:solidFill>
                <a:ea typeface="仿宋_GB2312"/>
              </a:rPr>
              <a:t>S</a:t>
            </a:r>
            <a:r>
              <a:rPr lang="zh-CN" altLang="en-US" sz="2800" dirty="0">
                <a:solidFill>
                  <a:srgbClr val="0000CC"/>
                </a:solidFill>
                <a:ea typeface="仿宋_GB2312"/>
              </a:rPr>
              <a:t>的一棵语义树是一棵向下生长的二叉树，每一非终节点向下生长的两条边上分别对应</a:t>
            </a:r>
            <a:r>
              <a:rPr lang="en-US" altLang="zh-CN" sz="2800" dirty="0">
                <a:solidFill>
                  <a:srgbClr val="0000CC"/>
                </a:solidFill>
                <a:ea typeface="仿宋_GB2312"/>
              </a:rPr>
              <a:t>A</a:t>
            </a:r>
            <a:r>
              <a:rPr lang="zh-CN" altLang="en-US" sz="2800" dirty="0">
                <a:solidFill>
                  <a:srgbClr val="0000CC"/>
                </a:solidFill>
                <a:ea typeface="仿宋_GB2312"/>
              </a:rPr>
              <a:t>中某个基原子和它的否定。但从根节点到任一节点的路径上不存在这样的互补对。</a:t>
            </a:r>
            <a:endParaRPr lang="en-US" altLang="zh-CN" sz="2800" dirty="0">
              <a:solidFill>
                <a:srgbClr val="0000CC"/>
              </a:solidFill>
              <a:ea typeface="仿宋_GB2312"/>
            </a:endParaRPr>
          </a:p>
          <a:p>
            <a:pPr marR="33920" lvl="0"/>
            <a:endParaRPr lang="en-US" altLang="zh-CN" sz="2800" dirty="0">
              <a:solidFill>
                <a:srgbClr val="0000CC"/>
              </a:solidFill>
              <a:ea typeface="仿宋_GB2312"/>
            </a:endParaRPr>
          </a:p>
          <a:p>
            <a:pPr marR="33920" lvl="0"/>
            <a:endParaRPr lang="en-US" altLang="zh-CN" sz="2800" dirty="0">
              <a:solidFill>
                <a:srgbClr val="0000CC"/>
              </a:solidFill>
              <a:ea typeface="仿宋_GB2312"/>
            </a:endParaRPr>
          </a:p>
          <a:p>
            <a:pPr marR="33920" lvl="0"/>
            <a:r>
              <a:rPr lang="zh-CN" altLang="en-US" sz="2800" dirty="0">
                <a:solidFill>
                  <a:srgbClr val="FF0000"/>
                </a:solidFill>
                <a:ea typeface="仿宋_GB2312"/>
              </a:rPr>
              <a:t>定义</a:t>
            </a:r>
            <a:r>
              <a:rPr lang="en-US" altLang="zh-CN" sz="2800" dirty="0">
                <a:solidFill>
                  <a:srgbClr val="FF0000"/>
                </a:solidFill>
                <a:ea typeface="仿宋_GB2312"/>
              </a:rPr>
              <a:t>22</a:t>
            </a:r>
            <a:r>
              <a:rPr lang="zh-CN" altLang="en-US" sz="2800" dirty="0">
                <a:solidFill>
                  <a:srgbClr val="FF0000"/>
                </a:solidFill>
                <a:ea typeface="仿宋_GB2312"/>
              </a:rPr>
              <a:t>：</a:t>
            </a:r>
            <a:r>
              <a:rPr lang="zh-CN" altLang="en-US" sz="2800" dirty="0">
                <a:solidFill>
                  <a:srgbClr val="0000CC"/>
                </a:solidFill>
                <a:ea typeface="仿宋_GB2312"/>
              </a:rPr>
              <a:t>语义树是一棵完全语义树当且仅当从根节点至每一终节点的路径上出现</a:t>
            </a:r>
            <a:r>
              <a:rPr lang="en-US" altLang="zh-CN" sz="2800" dirty="0">
                <a:solidFill>
                  <a:srgbClr val="0000CC"/>
                </a:solidFill>
                <a:ea typeface="仿宋_GB2312"/>
              </a:rPr>
              <a:t>A</a:t>
            </a:r>
            <a:r>
              <a:rPr lang="zh-CN" altLang="en-US" sz="2800" dirty="0">
                <a:solidFill>
                  <a:srgbClr val="0000CC"/>
                </a:solidFill>
                <a:ea typeface="仿宋_GB2312"/>
              </a:rPr>
              <a:t>中每一个基原子所对应的正文字或负文字。</a:t>
            </a:r>
            <a:endParaRPr lang="en-US" altLang="zh-CN" sz="2800" dirty="0">
              <a:solidFill>
                <a:srgbClr val="0000CC"/>
              </a:solidFill>
              <a:ea typeface="仿宋_GB2312"/>
            </a:endParaRPr>
          </a:p>
          <a:p>
            <a:pPr marR="33920" lvl="0"/>
            <a:endParaRPr lang="en-US" altLang="zh-CN" sz="2800" dirty="0">
              <a:solidFill>
                <a:srgbClr val="0000CC"/>
              </a:solidFill>
              <a:ea typeface="仿宋_GB2312"/>
            </a:endParaRPr>
          </a:p>
          <a:p>
            <a:pPr marL="342900" marR="33920" lvl="0" indent="-342900">
              <a:buFont typeface="Wingdings" panose="05000000000000000000" pitchFamily="2" charset="2"/>
              <a:buChar char="u"/>
            </a:pPr>
            <a:r>
              <a:rPr lang="zh-CN" altLang="en-US" sz="2800" dirty="0">
                <a:solidFill>
                  <a:srgbClr val="0000CC"/>
                </a:solidFill>
                <a:ea typeface="仿宋_GB2312"/>
              </a:rPr>
              <a:t>基原子代表</a:t>
            </a:r>
            <a:r>
              <a:rPr lang="en-US" altLang="zh-CN" sz="2800" dirty="0">
                <a:solidFill>
                  <a:srgbClr val="0000CC"/>
                </a:solidFill>
                <a:ea typeface="仿宋_GB2312"/>
              </a:rPr>
              <a:t>"</a:t>
            </a:r>
            <a:r>
              <a:rPr lang="zh-CN" altLang="en-US" sz="2800" dirty="0">
                <a:solidFill>
                  <a:srgbClr val="0000CC"/>
                </a:solidFill>
                <a:ea typeface="仿宋_GB2312"/>
              </a:rPr>
              <a:t>真</a:t>
            </a:r>
            <a:r>
              <a:rPr lang="en-US" altLang="zh-CN" sz="2800" dirty="0">
                <a:solidFill>
                  <a:srgbClr val="0000CC"/>
                </a:solidFill>
                <a:ea typeface="仿宋_GB2312"/>
              </a:rPr>
              <a:t>"</a:t>
            </a:r>
            <a:r>
              <a:rPr lang="zh-CN" altLang="en-US" sz="2800" dirty="0">
                <a:solidFill>
                  <a:srgbClr val="0000CC"/>
                </a:solidFill>
                <a:ea typeface="仿宋_GB2312"/>
              </a:rPr>
              <a:t>，基原子之非代表</a:t>
            </a:r>
            <a:r>
              <a:rPr lang="en-US" altLang="zh-CN" sz="2800" dirty="0">
                <a:solidFill>
                  <a:srgbClr val="0000CC"/>
                </a:solidFill>
                <a:ea typeface="仿宋_GB2312"/>
              </a:rPr>
              <a:t>"</a:t>
            </a:r>
            <a:r>
              <a:rPr lang="zh-CN" altLang="en-US" sz="2800" dirty="0">
                <a:solidFill>
                  <a:srgbClr val="0000CC"/>
                </a:solidFill>
                <a:ea typeface="仿宋_GB2312"/>
              </a:rPr>
              <a:t>假</a:t>
            </a:r>
            <a:r>
              <a:rPr lang="en-US" altLang="zh-CN" sz="2800" dirty="0">
                <a:solidFill>
                  <a:srgbClr val="0000CC"/>
                </a:solidFill>
                <a:ea typeface="仿宋_GB2312"/>
              </a:rPr>
              <a:t>“</a:t>
            </a:r>
          </a:p>
          <a:p>
            <a:pPr marL="342900" marR="33920" lvl="0" indent="-342900">
              <a:buFont typeface="Wingdings" panose="05000000000000000000" pitchFamily="2" charset="2"/>
              <a:buChar char="u"/>
            </a:pPr>
            <a:r>
              <a:rPr lang="zh-CN" altLang="en-US" sz="2800" dirty="0">
                <a:solidFill>
                  <a:srgbClr val="0000CC"/>
                </a:solidFill>
                <a:ea typeface="仿宋_GB2312"/>
              </a:rPr>
              <a:t>每一分支都代表了一个</a:t>
            </a:r>
            <a:r>
              <a:rPr lang="en-US" altLang="zh-CN" sz="2800" dirty="0">
                <a:solidFill>
                  <a:srgbClr val="0000CC"/>
                </a:solidFill>
                <a:ea typeface="仿宋_GB2312"/>
              </a:rPr>
              <a:t>H </a:t>
            </a:r>
            <a:r>
              <a:rPr lang="zh-CN" altLang="en-US" sz="2800" dirty="0">
                <a:solidFill>
                  <a:srgbClr val="0000CC"/>
                </a:solidFill>
                <a:ea typeface="仿宋_GB2312"/>
              </a:rPr>
              <a:t>解释</a:t>
            </a:r>
          </a:p>
        </p:txBody>
      </p:sp>
    </p:spTree>
    <p:extLst>
      <p:ext uri="{BB962C8B-B14F-4D97-AF65-F5344CB8AC3E}">
        <p14:creationId xmlns:p14="http://schemas.microsoft.com/office/powerpoint/2010/main" val="3454365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65111" y="333260"/>
            <a:ext cx="11661778" cy="1384995"/>
          </a:xfrm>
          <a:prstGeom prst="rect">
            <a:avLst/>
          </a:prstGeom>
        </p:spPr>
        <p:txBody>
          <a:bodyPr wrap="square">
            <a:spAutoFit/>
          </a:bodyPr>
          <a:lstStyle/>
          <a:p>
            <a:pPr marR="33920" lvl="0"/>
            <a:r>
              <a:rPr lang="zh-CN" altLang="en-US" sz="2800" dirty="0">
                <a:solidFill>
                  <a:srgbClr val="FF0000"/>
                </a:solidFill>
                <a:ea typeface="仿宋_GB2312"/>
              </a:rPr>
              <a:t>例：</a:t>
            </a:r>
            <a:r>
              <a:rPr lang="pt-BR" altLang="zh-CN" sz="2800" dirty="0">
                <a:solidFill>
                  <a:srgbClr val="0000CC"/>
                </a:solidFill>
                <a:ea typeface="仿宋_GB2312"/>
              </a:rPr>
              <a:t>S={P(x),¬Q(a)</a:t>
            </a:r>
            <a:r>
              <a:rPr lang="en-US" altLang="zh-CN" sz="2800" dirty="0">
                <a:solidFill>
                  <a:srgbClr val="0000CC"/>
                </a:solidFill>
                <a:ea typeface="仿宋_GB2312"/>
              </a:rPr>
              <a:t> ∨ </a:t>
            </a:r>
            <a:r>
              <a:rPr lang="pt-BR" altLang="zh-CN" sz="2800" dirty="0">
                <a:solidFill>
                  <a:srgbClr val="0000CC"/>
                </a:solidFill>
                <a:ea typeface="仿宋_GB2312"/>
              </a:rPr>
              <a:t>¬P(f(y)),Q(z)</a:t>
            </a:r>
            <a:r>
              <a:rPr lang="zh-CN" altLang="en-US" sz="2800" dirty="0">
                <a:solidFill>
                  <a:srgbClr val="0000CC"/>
                </a:solidFill>
                <a:ea typeface="仿宋_GB2312"/>
              </a:rPr>
              <a:t>，</a:t>
            </a:r>
            <a:r>
              <a:rPr lang="pt-BR" altLang="zh-CN" sz="2800" dirty="0">
                <a:solidFill>
                  <a:srgbClr val="0000CC"/>
                </a:solidFill>
                <a:ea typeface="仿宋_GB2312"/>
              </a:rPr>
              <a:t>P(f(y))}, </a:t>
            </a:r>
            <a:r>
              <a:rPr lang="zh-CN" altLang="en-US" sz="2800" dirty="0">
                <a:solidFill>
                  <a:srgbClr val="0000CC"/>
                </a:solidFill>
                <a:ea typeface="仿宋_GB2312"/>
              </a:rPr>
              <a:t>的语义树为：</a:t>
            </a:r>
            <a:endParaRPr lang="pt-BR" altLang="zh-CN" sz="2800" dirty="0">
              <a:solidFill>
                <a:srgbClr val="0000CC"/>
              </a:solidFill>
              <a:ea typeface="仿宋_GB2312"/>
            </a:endParaRPr>
          </a:p>
          <a:p>
            <a:pPr marR="33920" lvl="0"/>
            <a:r>
              <a:rPr lang="pt-BR" altLang="zh-CN" sz="2800" dirty="0">
                <a:solidFill>
                  <a:srgbClr val="0000CC"/>
                </a:solidFill>
                <a:ea typeface="仿宋_GB2312"/>
              </a:rPr>
              <a:t>       H={a,f(a),f(f(a)),· · · }; A={P(a),Q(a),P(f(a)),Q(f(a)),P(f(f(a))),Q(f(f(a))),· · · }</a:t>
            </a:r>
          </a:p>
          <a:p>
            <a:pPr marR="33920" lvl="0"/>
            <a:endParaRPr lang="pt-BR" altLang="zh-CN" sz="2800" dirty="0">
              <a:solidFill>
                <a:srgbClr val="0000CC"/>
              </a:solidFill>
              <a:ea typeface="仿宋_GB2312"/>
            </a:endParaRPr>
          </a:p>
        </p:txBody>
      </p:sp>
      <p:pic>
        <p:nvPicPr>
          <p:cNvPr id="2" name="图片 1">
            <a:extLst>
              <a:ext uri="{FF2B5EF4-FFF2-40B4-BE49-F238E27FC236}">
                <a16:creationId xmlns:a16="http://schemas.microsoft.com/office/drawing/2014/main" xmlns="" id="{A0538309-9AF5-437B-8B89-6886EB57B64D}"/>
              </a:ext>
            </a:extLst>
          </p:cNvPr>
          <p:cNvPicPr>
            <a:picLocks noChangeAspect="1"/>
          </p:cNvPicPr>
          <p:nvPr/>
        </p:nvPicPr>
        <p:blipFill>
          <a:blip r:embed="rId3"/>
          <a:stretch>
            <a:fillRect/>
          </a:stretch>
        </p:blipFill>
        <p:spPr>
          <a:xfrm>
            <a:off x="2464798" y="1718255"/>
            <a:ext cx="6742857" cy="4638095"/>
          </a:xfrm>
          <a:prstGeom prst="rect">
            <a:avLst/>
          </a:prstGeom>
        </p:spPr>
      </p:pic>
    </p:spTree>
    <p:extLst>
      <p:ext uri="{BB962C8B-B14F-4D97-AF65-F5344CB8AC3E}">
        <p14:creationId xmlns:p14="http://schemas.microsoft.com/office/powerpoint/2010/main" val="4727177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138729" y="168842"/>
            <a:ext cx="917448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封闭语义树</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xmlns="" id="{89797252-5AE4-474F-B729-BC293D848795}"/>
              </a:ext>
            </a:extLst>
          </p:cNvPr>
          <p:cNvSpPr/>
          <p:nvPr/>
        </p:nvSpPr>
        <p:spPr>
          <a:xfrm>
            <a:off x="679622" y="833775"/>
            <a:ext cx="11145794" cy="2246769"/>
          </a:xfrm>
          <a:prstGeom prst="rect">
            <a:avLst/>
          </a:prstGeom>
        </p:spPr>
        <p:txBody>
          <a:bodyPr wrap="square">
            <a:spAutoFit/>
          </a:bodyPr>
          <a:lstStyle/>
          <a:p>
            <a:pPr marR="33920" lvl="0"/>
            <a:r>
              <a:rPr lang="zh-CN" altLang="en-US" sz="2800" dirty="0">
                <a:solidFill>
                  <a:srgbClr val="FF0000"/>
                </a:solidFill>
                <a:ea typeface="仿宋_GB2312"/>
              </a:rPr>
              <a:t>定义</a:t>
            </a:r>
            <a:r>
              <a:rPr lang="en-US" altLang="zh-CN" sz="2800" dirty="0">
                <a:solidFill>
                  <a:srgbClr val="FF0000"/>
                </a:solidFill>
                <a:ea typeface="仿宋_GB2312"/>
              </a:rPr>
              <a:t>23</a:t>
            </a:r>
            <a:r>
              <a:rPr lang="zh-CN" altLang="en-US" sz="2800" dirty="0">
                <a:solidFill>
                  <a:srgbClr val="FF0000"/>
                </a:solidFill>
                <a:ea typeface="仿宋_GB2312"/>
              </a:rPr>
              <a:t>：</a:t>
            </a:r>
            <a:r>
              <a:rPr lang="zh-CN" altLang="en-US" sz="2800" dirty="0">
                <a:solidFill>
                  <a:srgbClr val="0000CC"/>
                </a:solidFill>
                <a:ea typeface="仿宋_GB2312"/>
              </a:rPr>
              <a:t>子句集</a:t>
            </a:r>
            <a:r>
              <a:rPr lang="en-US" altLang="zh-CN" sz="2800" dirty="0">
                <a:solidFill>
                  <a:srgbClr val="0000CC"/>
                </a:solidFill>
                <a:ea typeface="仿宋_GB2312"/>
              </a:rPr>
              <a:t>S</a:t>
            </a:r>
            <a:r>
              <a:rPr lang="zh-CN" altLang="en-US" sz="2800" dirty="0">
                <a:solidFill>
                  <a:srgbClr val="0000CC"/>
                </a:solidFill>
                <a:ea typeface="仿宋_GB2312"/>
              </a:rPr>
              <a:t>的语义树中，若节点</a:t>
            </a:r>
            <a:r>
              <a:rPr lang="en-US" altLang="zh-CN" sz="2800" dirty="0">
                <a:solidFill>
                  <a:srgbClr val="0000CC"/>
                </a:solidFill>
                <a:ea typeface="仿宋_GB2312"/>
              </a:rPr>
              <a:t>N</a:t>
            </a:r>
            <a:r>
              <a:rPr lang="zh-CN" altLang="en-US" sz="2800" dirty="0">
                <a:solidFill>
                  <a:srgbClr val="0000CC"/>
                </a:solidFill>
                <a:ea typeface="仿宋_GB2312"/>
              </a:rPr>
              <a:t>对应的部分解释可以使</a:t>
            </a:r>
            <a:r>
              <a:rPr lang="en-US" altLang="zh-CN" sz="2800" dirty="0">
                <a:solidFill>
                  <a:srgbClr val="0000CC"/>
                </a:solidFill>
                <a:ea typeface="仿宋_GB2312"/>
              </a:rPr>
              <a:t>S</a:t>
            </a:r>
            <a:r>
              <a:rPr lang="zh-CN" altLang="en-US" sz="2800" dirty="0">
                <a:solidFill>
                  <a:srgbClr val="0000CC"/>
                </a:solidFill>
                <a:ea typeface="仿宋_GB2312"/>
              </a:rPr>
              <a:t>的某个子句的某个基例为假，而对</a:t>
            </a:r>
            <a:r>
              <a:rPr lang="en-US" altLang="zh-CN" sz="2800" dirty="0">
                <a:solidFill>
                  <a:srgbClr val="0000CC"/>
                </a:solidFill>
                <a:ea typeface="仿宋_GB2312"/>
              </a:rPr>
              <a:t>N</a:t>
            </a:r>
            <a:r>
              <a:rPr lang="zh-CN" altLang="en-US" sz="2800" dirty="0">
                <a:solidFill>
                  <a:srgbClr val="0000CC"/>
                </a:solidFill>
                <a:ea typeface="仿宋_GB2312"/>
              </a:rPr>
              <a:t>的前辈节点不能，则称</a:t>
            </a:r>
            <a:r>
              <a:rPr lang="en-US" altLang="zh-CN" sz="2800" dirty="0">
                <a:solidFill>
                  <a:srgbClr val="0000CC"/>
                </a:solidFill>
                <a:ea typeface="仿宋_GB2312"/>
              </a:rPr>
              <a:t>N</a:t>
            </a:r>
            <a:r>
              <a:rPr lang="zh-CN" altLang="en-US" sz="2800" dirty="0">
                <a:solidFill>
                  <a:srgbClr val="0000CC"/>
                </a:solidFill>
                <a:ea typeface="仿宋_GB2312"/>
              </a:rPr>
              <a:t>为</a:t>
            </a:r>
            <a:r>
              <a:rPr lang="zh-CN" altLang="en-US" sz="2800" dirty="0">
                <a:solidFill>
                  <a:srgbClr val="FF0000"/>
                </a:solidFill>
                <a:ea typeface="仿宋_GB2312"/>
              </a:rPr>
              <a:t>失败节点</a:t>
            </a:r>
            <a:r>
              <a:rPr lang="zh-CN" altLang="en-US" sz="2800" dirty="0">
                <a:solidFill>
                  <a:srgbClr val="0000CC"/>
                </a:solidFill>
                <a:ea typeface="仿宋_GB2312"/>
              </a:rPr>
              <a:t>，若语义树的每一条分支的终点都是失败节点，则称该语义树为</a:t>
            </a:r>
            <a:r>
              <a:rPr lang="zh-CN" altLang="en-US" sz="2800" dirty="0">
                <a:solidFill>
                  <a:srgbClr val="FF0000"/>
                </a:solidFill>
                <a:ea typeface="仿宋_GB2312"/>
              </a:rPr>
              <a:t>封闭语义树</a:t>
            </a:r>
            <a:r>
              <a:rPr lang="zh-CN" altLang="en-US" sz="2800" dirty="0">
                <a:solidFill>
                  <a:srgbClr val="0000CC"/>
                </a:solidFill>
                <a:ea typeface="仿宋_GB2312"/>
              </a:rPr>
              <a:t>。</a:t>
            </a:r>
            <a:endParaRPr lang="en-US" altLang="zh-CN" sz="2800" dirty="0">
              <a:solidFill>
                <a:srgbClr val="0000CC"/>
              </a:solidFill>
              <a:ea typeface="仿宋_GB2312"/>
            </a:endParaRPr>
          </a:p>
          <a:p>
            <a:pPr marR="33920" lvl="0"/>
            <a:endParaRPr lang="en-US" altLang="zh-CN" sz="2800" dirty="0">
              <a:solidFill>
                <a:srgbClr val="0000CC"/>
              </a:solidFill>
              <a:ea typeface="仿宋_GB2312"/>
            </a:endParaRPr>
          </a:p>
        </p:txBody>
      </p:sp>
      <p:pic>
        <p:nvPicPr>
          <p:cNvPr id="2" name="图片 1">
            <a:extLst>
              <a:ext uri="{FF2B5EF4-FFF2-40B4-BE49-F238E27FC236}">
                <a16:creationId xmlns:a16="http://schemas.microsoft.com/office/drawing/2014/main" xmlns="" id="{C0A4C3AD-C1C9-4118-AF23-59ED62783555}"/>
              </a:ext>
            </a:extLst>
          </p:cNvPr>
          <p:cNvPicPr>
            <a:picLocks noChangeAspect="1"/>
          </p:cNvPicPr>
          <p:nvPr/>
        </p:nvPicPr>
        <p:blipFill>
          <a:blip r:embed="rId3"/>
          <a:stretch>
            <a:fillRect/>
          </a:stretch>
        </p:blipFill>
        <p:spPr>
          <a:xfrm>
            <a:off x="2331709" y="2364571"/>
            <a:ext cx="7528581" cy="3976134"/>
          </a:xfrm>
          <a:prstGeom prst="rect">
            <a:avLst/>
          </a:prstGeom>
        </p:spPr>
      </p:pic>
    </p:spTree>
    <p:extLst>
      <p:ext uri="{BB962C8B-B14F-4D97-AF65-F5344CB8AC3E}">
        <p14:creationId xmlns:p14="http://schemas.microsoft.com/office/powerpoint/2010/main" val="20837913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a:t>
            </a:r>
            <a:r>
              <a:rPr lang="en-US" altLang="zh-CN" sz="3200" dirty="0">
                <a:solidFill>
                  <a:srgbClr val="0000FF"/>
                </a:solidFill>
                <a:latin typeface="黑体" panose="02010609060101010101" pitchFamily="49" charset="-122"/>
                <a:ea typeface="黑体" panose="02010609060101010101" pitchFamily="49" charset="-122"/>
              </a:rPr>
              <a:t>I</a:t>
            </a:r>
            <a:r>
              <a:rPr lang="zh-CN" altLang="en-US" sz="3200" dirty="0">
                <a:solidFill>
                  <a:srgbClr val="0000FF"/>
                </a:solidFill>
                <a:latin typeface="黑体" panose="02010609060101010101" pitchFamily="49" charset="-122"/>
                <a:ea typeface="黑体" panose="02010609060101010101" pitchFamily="49" charset="-122"/>
              </a:rPr>
              <a:t>）</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xmlns="" id="{89797252-5AE4-474F-B729-BC293D848795}"/>
              </a:ext>
            </a:extLst>
          </p:cNvPr>
          <p:cNvSpPr/>
          <p:nvPr/>
        </p:nvSpPr>
        <p:spPr>
          <a:xfrm>
            <a:off x="979404" y="1027609"/>
            <a:ext cx="9997889" cy="5693866"/>
          </a:xfrm>
          <a:prstGeom prst="rect">
            <a:avLst/>
          </a:prstGeom>
        </p:spPr>
        <p:txBody>
          <a:bodyPr wrap="square">
            <a:spAutoFit/>
          </a:bodyPr>
          <a:lstStyle/>
          <a:p>
            <a:pPr marR="33920" lvl="0"/>
            <a:r>
              <a:rPr lang="zh-CN" altLang="en-US" sz="2800" dirty="0">
                <a:solidFill>
                  <a:srgbClr val="FF0000"/>
                </a:solidFill>
                <a:ea typeface="仿宋_GB2312"/>
              </a:rPr>
              <a:t>定理</a:t>
            </a:r>
            <a:r>
              <a:rPr lang="en-US" altLang="zh-CN" sz="2800" dirty="0">
                <a:solidFill>
                  <a:srgbClr val="FF0000"/>
                </a:solidFill>
                <a:ea typeface="仿宋_GB2312"/>
              </a:rPr>
              <a:t>3.5</a:t>
            </a:r>
            <a:r>
              <a:rPr lang="zh-CN" altLang="en-US" sz="2800" dirty="0">
                <a:solidFill>
                  <a:srgbClr val="FF0000"/>
                </a:solidFill>
                <a:ea typeface="仿宋_GB2312"/>
              </a:rPr>
              <a:t>：</a:t>
            </a:r>
            <a:r>
              <a:rPr lang="zh-CN" altLang="en-US" sz="2800" dirty="0">
                <a:solidFill>
                  <a:srgbClr val="0000CC"/>
                </a:solidFill>
                <a:ea typeface="仿宋_GB2312"/>
              </a:rPr>
              <a:t>一个子句集</a:t>
            </a:r>
            <a:r>
              <a:rPr lang="en-US" altLang="zh-CN" sz="2800" dirty="0">
                <a:solidFill>
                  <a:srgbClr val="0000CC"/>
                </a:solidFill>
                <a:ea typeface="仿宋_GB2312"/>
              </a:rPr>
              <a:t>S</a:t>
            </a:r>
            <a:r>
              <a:rPr lang="zh-CN" altLang="en-US" sz="2800" dirty="0">
                <a:solidFill>
                  <a:srgbClr val="0000CC"/>
                </a:solidFill>
                <a:ea typeface="仿宋_GB2312"/>
              </a:rPr>
              <a:t>是不可满足的，当且仅当从</a:t>
            </a:r>
            <a:r>
              <a:rPr lang="en-US" altLang="zh-CN" sz="2800" dirty="0">
                <a:solidFill>
                  <a:srgbClr val="0000CC"/>
                </a:solidFill>
                <a:ea typeface="仿宋_GB2312"/>
              </a:rPr>
              <a:t>S</a:t>
            </a:r>
            <a:r>
              <a:rPr lang="zh-CN" altLang="en-US" sz="2800" dirty="0">
                <a:solidFill>
                  <a:srgbClr val="0000CC"/>
                </a:solidFill>
                <a:ea typeface="仿宋_GB2312"/>
              </a:rPr>
              <a:t>的完全语义树能导出一棵有限的封闭语义树。</a:t>
            </a:r>
            <a:endParaRPr lang="en-US" altLang="zh-CN" sz="2800" dirty="0">
              <a:solidFill>
                <a:srgbClr val="0000CC"/>
              </a:solidFill>
              <a:ea typeface="仿宋_GB2312"/>
            </a:endParaRPr>
          </a:p>
          <a:p>
            <a:pPr marR="33920" lvl="0"/>
            <a:endParaRPr lang="en-US" altLang="zh-CN" sz="2800" dirty="0">
              <a:solidFill>
                <a:srgbClr val="0000CC"/>
              </a:solidFill>
              <a:ea typeface="仿宋_GB2312"/>
            </a:endParaRPr>
          </a:p>
          <a:p>
            <a:pPr marR="33920" lvl="0"/>
            <a:r>
              <a:rPr lang="zh-CN" altLang="en-US" sz="2800" dirty="0">
                <a:solidFill>
                  <a:srgbClr val="0000CC"/>
                </a:solidFill>
                <a:ea typeface="仿宋_GB2312"/>
              </a:rPr>
              <a:t>证明：</a:t>
            </a:r>
            <a:endParaRPr lang="en-US" altLang="zh-CN" sz="2800" dirty="0">
              <a:solidFill>
                <a:srgbClr val="0000CC"/>
              </a:solidFill>
              <a:ea typeface="仿宋_GB2312"/>
            </a:endParaRPr>
          </a:p>
          <a:p>
            <a:pPr marR="33920" lvl="0"/>
            <a:r>
              <a:rPr lang="zh-CN" altLang="en-US" sz="2800" dirty="0">
                <a:solidFill>
                  <a:srgbClr val="0000CC"/>
                </a:solidFill>
                <a:ea typeface="仿宋_GB2312"/>
              </a:rPr>
              <a:t>    必要性：设</a:t>
            </a:r>
            <a:r>
              <a:rPr lang="en-US" altLang="zh-CN" sz="2800" dirty="0">
                <a:solidFill>
                  <a:srgbClr val="0000CC"/>
                </a:solidFill>
                <a:ea typeface="仿宋_GB2312"/>
              </a:rPr>
              <a:t>S</a:t>
            </a:r>
            <a:r>
              <a:rPr lang="zh-CN" altLang="en-US" sz="2800" dirty="0">
                <a:solidFill>
                  <a:srgbClr val="0000CC"/>
                </a:solidFill>
                <a:ea typeface="仿宋_GB2312"/>
              </a:rPr>
              <a:t>是不可满足的，则对任一</a:t>
            </a:r>
            <a:r>
              <a:rPr lang="en-US" altLang="zh-CN" sz="2800" dirty="0">
                <a:solidFill>
                  <a:srgbClr val="0000CC"/>
                </a:solidFill>
                <a:ea typeface="仿宋_GB2312"/>
              </a:rPr>
              <a:t>H-</a:t>
            </a:r>
            <a:r>
              <a:rPr lang="zh-CN" altLang="en-US" sz="2800" dirty="0">
                <a:solidFill>
                  <a:srgbClr val="0000CC"/>
                </a:solidFill>
                <a:ea typeface="仿宋_GB2312"/>
              </a:rPr>
              <a:t>解释否定</a:t>
            </a:r>
            <a:r>
              <a:rPr lang="en-US" altLang="zh-CN" sz="2800" dirty="0">
                <a:solidFill>
                  <a:srgbClr val="0000CC"/>
                </a:solidFill>
                <a:ea typeface="仿宋_GB2312"/>
              </a:rPr>
              <a:t>S</a:t>
            </a:r>
            <a:r>
              <a:rPr lang="zh-CN" altLang="en-US" sz="2800" dirty="0">
                <a:solidFill>
                  <a:srgbClr val="0000CC"/>
                </a:solidFill>
                <a:ea typeface="仿宋_GB2312"/>
              </a:rPr>
              <a:t>的某个基例，而</a:t>
            </a:r>
            <a:r>
              <a:rPr lang="en-US" altLang="zh-CN" sz="2800" dirty="0">
                <a:solidFill>
                  <a:srgbClr val="0000CC"/>
                </a:solidFill>
                <a:ea typeface="仿宋_GB2312"/>
              </a:rPr>
              <a:t>S</a:t>
            </a:r>
            <a:r>
              <a:rPr lang="zh-CN" altLang="en-US" sz="2800" dirty="0">
                <a:solidFill>
                  <a:srgbClr val="0000CC"/>
                </a:solidFill>
                <a:ea typeface="仿宋_GB2312"/>
              </a:rPr>
              <a:t>的完全语义树的每个分支对应一个</a:t>
            </a:r>
            <a:r>
              <a:rPr lang="en-US" altLang="zh-CN" sz="2800" dirty="0">
                <a:solidFill>
                  <a:srgbClr val="0000CC"/>
                </a:solidFill>
                <a:ea typeface="仿宋_GB2312"/>
              </a:rPr>
              <a:t>H-</a:t>
            </a:r>
            <a:r>
              <a:rPr lang="zh-CN" altLang="en-US" sz="2800" dirty="0">
                <a:solidFill>
                  <a:srgbClr val="0000CC"/>
                </a:solidFill>
                <a:ea typeface="仿宋_GB2312"/>
              </a:rPr>
              <a:t>解释，所以，语义树的每个分支中都有失败节点。所以从</a:t>
            </a:r>
            <a:r>
              <a:rPr lang="en-US" altLang="zh-CN" sz="2800" dirty="0">
                <a:solidFill>
                  <a:srgbClr val="0000CC"/>
                </a:solidFill>
                <a:ea typeface="仿宋_GB2312"/>
              </a:rPr>
              <a:t>S</a:t>
            </a:r>
            <a:r>
              <a:rPr lang="zh-CN" altLang="en-US" sz="2800" dirty="0">
                <a:solidFill>
                  <a:srgbClr val="0000CC"/>
                </a:solidFill>
                <a:ea typeface="仿宋_GB2312"/>
              </a:rPr>
              <a:t>的完全语义树能导出一棵封闭语义树。</a:t>
            </a:r>
          </a:p>
          <a:p>
            <a:pPr marR="33920" lvl="0"/>
            <a:endParaRPr lang="en-US" altLang="zh-CN" sz="2800" dirty="0">
              <a:solidFill>
                <a:srgbClr val="0000CC"/>
              </a:solidFill>
              <a:ea typeface="仿宋_GB2312"/>
            </a:endParaRPr>
          </a:p>
          <a:p>
            <a:pPr marR="33920" lvl="0"/>
            <a:r>
              <a:rPr lang="zh-CN" altLang="en-US" sz="2800" dirty="0">
                <a:solidFill>
                  <a:srgbClr val="0000CC"/>
                </a:solidFill>
                <a:ea typeface="仿宋_GB2312"/>
              </a:rPr>
              <a:t>    充分性：如果从</a:t>
            </a:r>
            <a:r>
              <a:rPr lang="en-US" altLang="zh-CN" sz="2800" dirty="0">
                <a:solidFill>
                  <a:srgbClr val="0000CC"/>
                </a:solidFill>
                <a:ea typeface="仿宋_GB2312"/>
              </a:rPr>
              <a:t>S</a:t>
            </a:r>
            <a:r>
              <a:rPr lang="zh-CN" altLang="en-US" sz="2800" dirty="0">
                <a:solidFill>
                  <a:srgbClr val="0000CC"/>
                </a:solidFill>
                <a:ea typeface="仿宋_GB2312"/>
              </a:rPr>
              <a:t>的完全语义树能导出一棵有限的封闭语义树，那么</a:t>
            </a:r>
            <a:r>
              <a:rPr lang="en-US" altLang="zh-CN" sz="2800" dirty="0">
                <a:solidFill>
                  <a:srgbClr val="0000CC"/>
                </a:solidFill>
                <a:ea typeface="仿宋_GB2312"/>
              </a:rPr>
              <a:t>S</a:t>
            </a:r>
            <a:r>
              <a:rPr lang="zh-CN" altLang="en-US" sz="2800" dirty="0">
                <a:solidFill>
                  <a:srgbClr val="0000CC"/>
                </a:solidFill>
                <a:ea typeface="仿宋_GB2312"/>
              </a:rPr>
              <a:t>的所有</a:t>
            </a:r>
            <a:r>
              <a:rPr lang="en-US" altLang="zh-CN" sz="2800" dirty="0">
                <a:solidFill>
                  <a:srgbClr val="0000CC"/>
                </a:solidFill>
                <a:ea typeface="仿宋_GB2312"/>
              </a:rPr>
              <a:t>H-</a:t>
            </a:r>
            <a:r>
              <a:rPr lang="zh-CN" altLang="en-US" sz="2800" dirty="0">
                <a:solidFill>
                  <a:srgbClr val="0000CC"/>
                </a:solidFill>
                <a:ea typeface="仿宋_GB2312"/>
              </a:rPr>
              <a:t>解释都要至少弄假</a:t>
            </a:r>
            <a:r>
              <a:rPr lang="en-US" altLang="zh-CN" sz="2800" dirty="0">
                <a:solidFill>
                  <a:srgbClr val="0000CC"/>
                </a:solidFill>
                <a:ea typeface="仿宋_GB2312"/>
              </a:rPr>
              <a:t>S</a:t>
            </a:r>
            <a:r>
              <a:rPr lang="zh-CN" altLang="en-US" sz="2800" dirty="0">
                <a:solidFill>
                  <a:srgbClr val="0000CC"/>
                </a:solidFill>
                <a:ea typeface="仿宋_GB2312"/>
              </a:rPr>
              <a:t>的一个子句，从而弄假</a:t>
            </a:r>
            <a:r>
              <a:rPr lang="en-US" altLang="zh-CN" sz="2800" dirty="0">
                <a:solidFill>
                  <a:srgbClr val="0000CC"/>
                </a:solidFill>
                <a:ea typeface="仿宋_GB2312"/>
              </a:rPr>
              <a:t>S</a:t>
            </a:r>
            <a:r>
              <a:rPr lang="zh-CN" altLang="en-US" sz="2800" dirty="0">
                <a:solidFill>
                  <a:srgbClr val="0000CC"/>
                </a:solidFill>
                <a:ea typeface="仿宋_GB2312"/>
              </a:rPr>
              <a:t>。从而所有的海伯伦解释不能满足</a:t>
            </a:r>
            <a:r>
              <a:rPr lang="en-US" altLang="zh-CN" sz="2800" dirty="0">
                <a:solidFill>
                  <a:srgbClr val="0000CC"/>
                </a:solidFill>
                <a:ea typeface="仿宋_GB2312"/>
              </a:rPr>
              <a:t>S</a:t>
            </a:r>
            <a:r>
              <a:rPr lang="zh-CN" altLang="en-US" sz="2800" dirty="0">
                <a:solidFill>
                  <a:srgbClr val="0000CC"/>
                </a:solidFill>
                <a:ea typeface="仿宋_GB2312"/>
              </a:rPr>
              <a:t>。由前面的定理知，</a:t>
            </a:r>
            <a:r>
              <a:rPr lang="en-US" altLang="zh-CN" sz="2800" dirty="0">
                <a:solidFill>
                  <a:srgbClr val="0000CC"/>
                </a:solidFill>
                <a:ea typeface="仿宋_GB2312"/>
              </a:rPr>
              <a:t>S</a:t>
            </a:r>
            <a:r>
              <a:rPr lang="zh-CN" altLang="en-US" sz="2800" dirty="0">
                <a:solidFill>
                  <a:srgbClr val="0000CC"/>
                </a:solidFill>
                <a:ea typeface="仿宋_GB2312"/>
              </a:rPr>
              <a:t>不可满足。</a:t>
            </a:r>
            <a:endParaRPr lang="en-US" altLang="zh-CN" sz="2800" dirty="0">
              <a:solidFill>
                <a:srgbClr val="0000CC"/>
              </a:solidFill>
              <a:ea typeface="仿宋_GB2312"/>
            </a:endParaRPr>
          </a:p>
        </p:txBody>
      </p:sp>
    </p:spTree>
    <p:extLst>
      <p:ext uri="{BB962C8B-B14F-4D97-AF65-F5344CB8AC3E}">
        <p14:creationId xmlns:p14="http://schemas.microsoft.com/office/powerpoint/2010/main" val="1343637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a:t>
            </a:r>
            <a:r>
              <a:rPr lang="en-US" altLang="zh-CN" sz="3200" dirty="0">
                <a:solidFill>
                  <a:srgbClr val="0000FF"/>
                </a:solidFill>
                <a:latin typeface="黑体" panose="02010609060101010101" pitchFamily="49" charset="-122"/>
                <a:ea typeface="黑体" panose="02010609060101010101" pitchFamily="49" charset="-122"/>
              </a:rPr>
              <a:t>II</a:t>
            </a:r>
            <a:r>
              <a:rPr lang="zh-CN" altLang="en-US" sz="3200" dirty="0">
                <a:solidFill>
                  <a:srgbClr val="0000FF"/>
                </a:solidFill>
                <a:latin typeface="黑体" panose="02010609060101010101" pitchFamily="49" charset="-122"/>
                <a:ea typeface="黑体" panose="02010609060101010101" pitchFamily="49" charset="-122"/>
              </a:rPr>
              <a:t>）</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xmlns="" id="{89797252-5AE4-474F-B729-BC293D848795}"/>
              </a:ext>
            </a:extLst>
          </p:cNvPr>
          <p:cNvSpPr/>
          <p:nvPr/>
        </p:nvSpPr>
        <p:spPr>
          <a:xfrm>
            <a:off x="1097055" y="845046"/>
            <a:ext cx="9997889" cy="5693866"/>
          </a:xfrm>
          <a:prstGeom prst="rect">
            <a:avLst/>
          </a:prstGeom>
        </p:spPr>
        <p:txBody>
          <a:bodyPr wrap="square">
            <a:spAutoFit/>
          </a:bodyPr>
          <a:lstStyle/>
          <a:p>
            <a:pPr marR="33920" lvl="0"/>
            <a:r>
              <a:rPr lang="zh-CN" altLang="en-US" sz="2800" dirty="0">
                <a:solidFill>
                  <a:srgbClr val="FF0000"/>
                </a:solidFill>
                <a:ea typeface="仿宋_GB2312"/>
              </a:rPr>
              <a:t>定理</a:t>
            </a:r>
            <a:r>
              <a:rPr lang="en-US" altLang="zh-CN" sz="2800" dirty="0">
                <a:solidFill>
                  <a:srgbClr val="FF0000"/>
                </a:solidFill>
                <a:ea typeface="仿宋_GB2312"/>
              </a:rPr>
              <a:t>3.6</a:t>
            </a:r>
            <a:r>
              <a:rPr lang="zh-CN" altLang="en-US" sz="2800" dirty="0">
                <a:solidFill>
                  <a:srgbClr val="FF0000"/>
                </a:solidFill>
                <a:ea typeface="仿宋_GB2312"/>
              </a:rPr>
              <a:t>：</a:t>
            </a:r>
            <a:r>
              <a:rPr lang="zh-CN" altLang="en-US" sz="2800" dirty="0">
                <a:solidFill>
                  <a:srgbClr val="0000CC"/>
                </a:solidFill>
                <a:ea typeface="仿宋_GB2312"/>
              </a:rPr>
              <a:t>一个子句集</a:t>
            </a:r>
            <a:r>
              <a:rPr lang="en-US" altLang="zh-CN" sz="2800" dirty="0">
                <a:solidFill>
                  <a:srgbClr val="0000CC"/>
                </a:solidFill>
                <a:ea typeface="仿宋_GB2312"/>
              </a:rPr>
              <a:t>S</a:t>
            </a:r>
            <a:r>
              <a:rPr lang="zh-CN" altLang="en-US" sz="2800" dirty="0">
                <a:solidFill>
                  <a:srgbClr val="0000CC"/>
                </a:solidFill>
                <a:ea typeface="仿宋_GB2312"/>
              </a:rPr>
              <a:t>是不可满足的当且仅当存在</a:t>
            </a:r>
            <a:r>
              <a:rPr lang="en-US" altLang="zh-CN" sz="2800" dirty="0">
                <a:solidFill>
                  <a:srgbClr val="0000CC"/>
                </a:solidFill>
                <a:ea typeface="仿宋_GB2312"/>
              </a:rPr>
              <a:t>S</a:t>
            </a:r>
            <a:r>
              <a:rPr lang="zh-CN" altLang="en-US" sz="2800" dirty="0">
                <a:solidFill>
                  <a:srgbClr val="0000CC"/>
                </a:solidFill>
                <a:ea typeface="仿宋_GB2312"/>
              </a:rPr>
              <a:t>的有限基例集合是不可满足的。</a:t>
            </a:r>
            <a:endParaRPr lang="en-US" altLang="zh-CN" sz="2800" dirty="0">
              <a:solidFill>
                <a:srgbClr val="0000CC"/>
              </a:solidFill>
              <a:ea typeface="仿宋_GB2312"/>
            </a:endParaRPr>
          </a:p>
          <a:p>
            <a:pPr marR="33920" lvl="0"/>
            <a:endParaRPr lang="en-US" altLang="zh-CN" sz="2800" dirty="0">
              <a:solidFill>
                <a:srgbClr val="0000CC"/>
              </a:solidFill>
              <a:ea typeface="仿宋_GB2312"/>
            </a:endParaRPr>
          </a:p>
          <a:p>
            <a:pPr marR="33920" lvl="0"/>
            <a:r>
              <a:rPr lang="zh-CN" altLang="en-US" sz="2800" dirty="0">
                <a:solidFill>
                  <a:srgbClr val="0000CC"/>
                </a:solidFill>
                <a:ea typeface="仿宋_GB2312"/>
              </a:rPr>
              <a:t>证明：</a:t>
            </a:r>
            <a:endParaRPr lang="en-US" altLang="zh-CN" sz="2800" dirty="0">
              <a:solidFill>
                <a:srgbClr val="0000CC"/>
              </a:solidFill>
              <a:ea typeface="仿宋_GB2312"/>
            </a:endParaRPr>
          </a:p>
          <a:p>
            <a:pPr marR="33920" lvl="0"/>
            <a:r>
              <a:rPr lang="zh-CN" altLang="en-US" sz="2800" dirty="0">
                <a:solidFill>
                  <a:srgbClr val="0000CC"/>
                </a:solidFill>
                <a:ea typeface="仿宋_GB2312"/>
              </a:rPr>
              <a:t>    必要性：由前面的定理知，一定存在一棵封闭语义树，由其失败节点对应的</a:t>
            </a:r>
            <a:r>
              <a:rPr lang="en-US" altLang="zh-CN" sz="2800" dirty="0">
                <a:solidFill>
                  <a:srgbClr val="0000CC"/>
                </a:solidFill>
                <a:ea typeface="仿宋_GB2312"/>
              </a:rPr>
              <a:t>S</a:t>
            </a:r>
            <a:r>
              <a:rPr lang="zh-CN" altLang="en-US" sz="2800" dirty="0">
                <a:solidFill>
                  <a:srgbClr val="0000CC"/>
                </a:solidFill>
                <a:ea typeface="仿宋_GB2312"/>
              </a:rPr>
              <a:t>的子句的基例构成的集合是有限的，而且是不可满足的。</a:t>
            </a:r>
            <a:endParaRPr lang="en-US" altLang="zh-CN" sz="2800" dirty="0">
              <a:solidFill>
                <a:srgbClr val="0000CC"/>
              </a:solidFill>
              <a:ea typeface="仿宋_GB2312"/>
            </a:endParaRPr>
          </a:p>
          <a:p>
            <a:pPr marR="33920" lvl="0"/>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zh-CN" altLang="en-US" sz="2800" dirty="0">
                <a:solidFill>
                  <a:srgbClr val="0000CC"/>
                </a:solidFill>
                <a:ea typeface="仿宋_GB2312"/>
              </a:rPr>
              <a:t>充分性：设</a:t>
            </a:r>
            <a:r>
              <a:rPr lang="en-US" altLang="zh-CN" sz="2800" dirty="0">
                <a:solidFill>
                  <a:srgbClr val="0000CC"/>
                </a:solidFill>
                <a:ea typeface="仿宋_GB2312"/>
              </a:rPr>
              <a:t>S</a:t>
            </a:r>
            <a:r>
              <a:rPr lang="zh-CN" altLang="en-US" sz="2800" dirty="0">
                <a:solidFill>
                  <a:srgbClr val="0000CC"/>
                </a:solidFill>
                <a:ea typeface="仿宋_GB2312"/>
              </a:rPr>
              <a:t>的子句集有一个不可满足的基例集</a:t>
            </a:r>
            <a:r>
              <a:rPr lang="en-US" altLang="zh-CN" sz="2800" dirty="0">
                <a:solidFill>
                  <a:srgbClr val="0000CC"/>
                </a:solidFill>
                <a:ea typeface="仿宋_GB2312"/>
              </a:rPr>
              <a:t>S’</a:t>
            </a:r>
            <a:r>
              <a:rPr lang="zh-CN" altLang="en-US" sz="2800" dirty="0">
                <a:solidFill>
                  <a:srgbClr val="0000CC"/>
                </a:solidFill>
                <a:ea typeface="仿宋_GB2312"/>
              </a:rPr>
              <a:t>，因为</a:t>
            </a:r>
            <a:r>
              <a:rPr lang="en-US" altLang="zh-CN" sz="2800" dirty="0">
                <a:solidFill>
                  <a:srgbClr val="0000CC"/>
                </a:solidFill>
                <a:ea typeface="仿宋_GB2312"/>
              </a:rPr>
              <a:t>S</a:t>
            </a:r>
            <a:r>
              <a:rPr lang="zh-CN" altLang="en-US" sz="2800" dirty="0">
                <a:solidFill>
                  <a:srgbClr val="0000CC"/>
                </a:solidFill>
                <a:ea typeface="仿宋_GB2312"/>
              </a:rPr>
              <a:t>的每一个</a:t>
            </a:r>
            <a:r>
              <a:rPr lang="en-US" altLang="zh-CN" sz="2800" dirty="0">
                <a:solidFill>
                  <a:srgbClr val="0000CC"/>
                </a:solidFill>
                <a:ea typeface="仿宋_GB2312"/>
              </a:rPr>
              <a:t>H-</a:t>
            </a:r>
            <a:r>
              <a:rPr lang="zh-CN" altLang="en-US" sz="2800" dirty="0">
                <a:solidFill>
                  <a:srgbClr val="0000CC"/>
                </a:solidFill>
                <a:ea typeface="仿宋_GB2312"/>
              </a:rPr>
              <a:t>解释</a:t>
            </a:r>
            <a:r>
              <a:rPr lang="en-US" altLang="zh-CN" sz="2800" dirty="0">
                <a:solidFill>
                  <a:srgbClr val="0000CC"/>
                </a:solidFill>
                <a:ea typeface="仿宋_GB2312"/>
              </a:rPr>
              <a:t>I</a:t>
            </a:r>
            <a:r>
              <a:rPr lang="en-US" altLang="zh-CN" sz="2800" baseline="-25000" dirty="0">
                <a:solidFill>
                  <a:srgbClr val="0000CC"/>
                </a:solidFill>
                <a:ea typeface="仿宋_GB2312"/>
              </a:rPr>
              <a:t>H</a:t>
            </a:r>
            <a:r>
              <a:rPr lang="zh-CN" altLang="en-US" sz="2800" dirty="0">
                <a:solidFill>
                  <a:srgbClr val="0000CC"/>
                </a:solidFill>
                <a:ea typeface="仿宋_GB2312"/>
              </a:rPr>
              <a:t>都包含一个</a:t>
            </a:r>
            <a:r>
              <a:rPr lang="en-US" altLang="zh-CN" sz="2800" dirty="0">
                <a:solidFill>
                  <a:srgbClr val="0000CC"/>
                </a:solidFill>
                <a:ea typeface="仿宋_GB2312"/>
              </a:rPr>
              <a:t>S’</a:t>
            </a:r>
            <a:r>
              <a:rPr lang="zh-CN" altLang="en-US" sz="2800" dirty="0">
                <a:solidFill>
                  <a:srgbClr val="0000CC"/>
                </a:solidFill>
                <a:ea typeface="仿宋_GB2312"/>
              </a:rPr>
              <a:t>的解释</a:t>
            </a:r>
            <a:r>
              <a:rPr lang="en-US" altLang="zh-CN" sz="2800" dirty="0">
                <a:solidFill>
                  <a:srgbClr val="0000CC"/>
                </a:solidFill>
                <a:ea typeface="仿宋_GB2312"/>
              </a:rPr>
              <a:t>I</a:t>
            </a:r>
            <a:r>
              <a:rPr lang="en-US" altLang="zh-CN" sz="2800" baseline="-25000" dirty="0">
                <a:solidFill>
                  <a:srgbClr val="0000CC"/>
                </a:solidFill>
                <a:ea typeface="仿宋_GB2312"/>
              </a:rPr>
              <a:t>H</a:t>
            </a:r>
            <a:r>
              <a:rPr lang="en-US" altLang="zh-CN" sz="2800" dirty="0">
                <a:solidFill>
                  <a:srgbClr val="0000CC"/>
                </a:solidFill>
                <a:ea typeface="仿宋_GB2312"/>
              </a:rPr>
              <a:t>’</a:t>
            </a:r>
            <a:r>
              <a:rPr lang="zh-CN" altLang="en-US" sz="2800" dirty="0">
                <a:solidFill>
                  <a:srgbClr val="0000CC"/>
                </a:solidFill>
                <a:ea typeface="仿宋_GB2312"/>
              </a:rPr>
              <a:t>，而</a:t>
            </a:r>
            <a:r>
              <a:rPr lang="en-US" altLang="zh-CN" sz="2800" dirty="0">
                <a:solidFill>
                  <a:srgbClr val="0000CC"/>
                </a:solidFill>
                <a:ea typeface="仿宋_GB2312"/>
              </a:rPr>
              <a:t>I</a:t>
            </a:r>
            <a:r>
              <a:rPr lang="en-US" altLang="zh-CN" sz="2800" baseline="-25000" dirty="0">
                <a:solidFill>
                  <a:srgbClr val="0000CC"/>
                </a:solidFill>
                <a:ea typeface="仿宋_GB2312"/>
              </a:rPr>
              <a:t>H</a:t>
            </a:r>
            <a:r>
              <a:rPr lang="en-US" altLang="zh-CN" sz="2800" dirty="0">
                <a:solidFill>
                  <a:srgbClr val="0000CC"/>
                </a:solidFill>
                <a:ea typeface="仿宋_GB2312"/>
              </a:rPr>
              <a:t>’</a:t>
            </a:r>
            <a:r>
              <a:rPr lang="zh-CN" altLang="en-US" sz="2800" dirty="0">
                <a:solidFill>
                  <a:srgbClr val="0000CC"/>
                </a:solidFill>
                <a:ea typeface="仿宋_GB2312"/>
              </a:rPr>
              <a:t>不满足</a:t>
            </a:r>
            <a:r>
              <a:rPr lang="en-US" altLang="zh-CN" sz="2800" dirty="0">
                <a:solidFill>
                  <a:srgbClr val="0000CC"/>
                </a:solidFill>
                <a:ea typeface="仿宋_GB2312"/>
              </a:rPr>
              <a:t>S’</a:t>
            </a:r>
            <a:r>
              <a:rPr lang="zh-CN" altLang="en-US" sz="2800" dirty="0">
                <a:solidFill>
                  <a:srgbClr val="0000CC"/>
                </a:solidFill>
                <a:ea typeface="仿宋_GB2312"/>
              </a:rPr>
              <a:t>，所以</a:t>
            </a:r>
            <a:r>
              <a:rPr lang="en-US" altLang="zh-CN" sz="2800" dirty="0">
                <a:solidFill>
                  <a:srgbClr val="0000CC"/>
                </a:solidFill>
                <a:ea typeface="仿宋_GB2312"/>
              </a:rPr>
              <a:t>I</a:t>
            </a:r>
            <a:r>
              <a:rPr lang="en-US" altLang="zh-CN" sz="2800" baseline="-25000" dirty="0">
                <a:solidFill>
                  <a:srgbClr val="0000CC"/>
                </a:solidFill>
                <a:ea typeface="仿宋_GB2312"/>
              </a:rPr>
              <a:t>H</a:t>
            </a:r>
            <a:r>
              <a:rPr lang="zh-CN" altLang="en-US" sz="2800" dirty="0">
                <a:solidFill>
                  <a:srgbClr val="0000CC"/>
                </a:solidFill>
                <a:ea typeface="仿宋_GB2312"/>
              </a:rPr>
              <a:t>也不满足</a:t>
            </a:r>
            <a:r>
              <a:rPr lang="en-US" altLang="zh-CN" sz="2800" dirty="0">
                <a:solidFill>
                  <a:srgbClr val="0000CC"/>
                </a:solidFill>
                <a:ea typeface="仿宋_GB2312"/>
              </a:rPr>
              <a:t>S’</a:t>
            </a:r>
            <a:r>
              <a:rPr lang="zh-CN" altLang="en-US" sz="2800" dirty="0">
                <a:solidFill>
                  <a:srgbClr val="0000CC"/>
                </a:solidFill>
                <a:ea typeface="仿宋_GB2312"/>
              </a:rPr>
              <a:t>，即所以</a:t>
            </a:r>
            <a:r>
              <a:rPr lang="en-US" altLang="zh-CN" sz="2800" dirty="0">
                <a:solidFill>
                  <a:srgbClr val="0000CC"/>
                </a:solidFill>
                <a:ea typeface="仿宋_GB2312"/>
              </a:rPr>
              <a:t>I</a:t>
            </a:r>
            <a:r>
              <a:rPr lang="en-US" altLang="zh-CN" sz="2800" baseline="-25000" dirty="0">
                <a:solidFill>
                  <a:srgbClr val="0000CC"/>
                </a:solidFill>
                <a:ea typeface="仿宋_GB2312"/>
              </a:rPr>
              <a:t>H</a:t>
            </a:r>
            <a:r>
              <a:rPr lang="zh-CN" altLang="en-US" sz="2800" dirty="0">
                <a:solidFill>
                  <a:srgbClr val="0000CC"/>
                </a:solidFill>
                <a:ea typeface="仿宋_GB2312"/>
              </a:rPr>
              <a:t>不满足</a:t>
            </a:r>
            <a:r>
              <a:rPr lang="en-US" altLang="zh-CN" sz="2800" dirty="0">
                <a:solidFill>
                  <a:srgbClr val="0000CC"/>
                </a:solidFill>
                <a:ea typeface="仿宋_GB2312"/>
              </a:rPr>
              <a:t>S</a:t>
            </a:r>
            <a:r>
              <a:rPr lang="zh-CN" altLang="en-US" sz="2800" dirty="0">
                <a:solidFill>
                  <a:srgbClr val="0000CC"/>
                </a:solidFill>
                <a:ea typeface="仿宋_GB2312"/>
              </a:rPr>
              <a:t>。换句话说，如果</a:t>
            </a:r>
            <a:r>
              <a:rPr lang="en-US" altLang="zh-CN" sz="2800" dirty="0">
                <a:solidFill>
                  <a:srgbClr val="0000CC"/>
                </a:solidFill>
                <a:ea typeface="仿宋_GB2312"/>
              </a:rPr>
              <a:t>S</a:t>
            </a:r>
            <a:r>
              <a:rPr lang="zh-CN" altLang="en-US" sz="2800" dirty="0">
                <a:solidFill>
                  <a:srgbClr val="0000CC"/>
                </a:solidFill>
                <a:ea typeface="仿宋_GB2312"/>
              </a:rPr>
              <a:t>可满足则有</a:t>
            </a:r>
            <a:r>
              <a:rPr lang="en-US" altLang="zh-CN" sz="2800" dirty="0">
                <a:solidFill>
                  <a:srgbClr val="0000CC"/>
                </a:solidFill>
                <a:ea typeface="仿宋_GB2312"/>
              </a:rPr>
              <a:t>H-</a:t>
            </a:r>
            <a:r>
              <a:rPr lang="zh-CN" altLang="en-US" sz="2800" dirty="0">
                <a:solidFill>
                  <a:srgbClr val="0000CC"/>
                </a:solidFill>
                <a:ea typeface="仿宋_GB2312"/>
              </a:rPr>
              <a:t>解释满足</a:t>
            </a:r>
            <a:r>
              <a:rPr lang="en-US" altLang="zh-CN" sz="2800" dirty="0">
                <a:solidFill>
                  <a:srgbClr val="0000CC"/>
                </a:solidFill>
                <a:ea typeface="仿宋_GB2312"/>
              </a:rPr>
              <a:t>S</a:t>
            </a:r>
            <a:r>
              <a:rPr lang="zh-CN" altLang="en-US" sz="2800" dirty="0">
                <a:solidFill>
                  <a:srgbClr val="0000CC"/>
                </a:solidFill>
                <a:ea typeface="仿宋_GB2312"/>
              </a:rPr>
              <a:t>的任一子句，从而满足</a:t>
            </a:r>
            <a:r>
              <a:rPr lang="en-US" altLang="zh-CN" sz="2800" dirty="0">
                <a:solidFill>
                  <a:srgbClr val="0000CC"/>
                </a:solidFill>
                <a:ea typeface="仿宋_GB2312"/>
              </a:rPr>
              <a:t>S</a:t>
            </a:r>
            <a:r>
              <a:rPr lang="zh-CN" altLang="en-US" sz="2800" dirty="0">
                <a:solidFill>
                  <a:srgbClr val="0000CC"/>
                </a:solidFill>
                <a:ea typeface="仿宋_GB2312"/>
              </a:rPr>
              <a:t>的所有基例，而</a:t>
            </a:r>
            <a:r>
              <a:rPr lang="en-US" altLang="zh-CN" sz="2800" dirty="0">
                <a:solidFill>
                  <a:srgbClr val="0000CC"/>
                </a:solidFill>
                <a:ea typeface="仿宋_GB2312"/>
              </a:rPr>
              <a:t>S’</a:t>
            </a:r>
            <a:r>
              <a:rPr lang="zh-CN" altLang="en-US" sz="2800" dirty="0">
                <a:solidFill>
                  <a:srgbClr val="0000CC"/>
                </a:solidFill>
                <a:ea typeface="仿宋_GB2312"/>
              </a:rPr>
              <a:t>不可满足，所以</a:t>
            </a:r>
            <a:r>
              <a:rPr lang="en-US" altLang="zh-CN" sz="2800" dirty="0">
                <a:solidFill>
                  <a:srgbClr val="0000CC"/>
                </a:solidFill>
                <a:ea typeface="仿宋_GB2312"/>
              </a:rPr>
              <a:t>S</a:t>
            </a:r>
            <a:r>
              <a:rPr lang="zh-CN" altLang="en-US" sz="2800" dirty="0">
                <a:solidFill>
                  <a:srgbClr val="0000CC"/>
                </a:solidFill>
                <a:ea typeface="仿宋_GB2312"/>
              </a:rPr>
              <a:t>不可满足。</a:t>
            </a:r>
            <a:endParaRPr lang="en-US" altLang="zh-CN" sz="2800" dirty="0">
              <a:solidFill>
                <a:srgbClr val="0000CC"/>
              </a:solidFill>
              <a:ea typeface="仿宋_GB2312"/>
            </a:endParaRPr>
          </a:p>
        </p:txBody>
      </p:sp>
    </p:spTree>
    <p:extLst>
      <p:ext uri="{BB962C8B-B14F-4D97-AF65-F5344CB8AC3E}">
        <p14:creationId xmlns:p14="http://schemas.microsoft.com/office/powerpoint/2010/main" val="4095794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海伯伦定理的实现方法</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xmlns="" id="{89797252-5AE4-474F-B729-BC293D848795}"/>
              </a:ext>
            </a:extLst>
          </p:cNvPr>
          <p:cNvSpPr/>
          <p:nvPr/>
        </p:nvSpPr>
        <p:spPr>
          <a:xfrm>
            <a:off x="868455" y="845046"/>
            <a:ext cx="10455089" cy="5693866"/>
          </a:xfrm>
          <a:prstGeom prst="rect">
            <a:avLst/>
          </a:prstGeom>
        </p:spPr>
        <p:txBody>
          <a:bodyPr wrap="square">
            <a:spAutoFit/>
          </a:bodyPr>
          <a:lstStyle/>
          <a:p>
            <a:pPr marR="33920" lvl="0"/>
            <a:r>
              <a:rPr lang="en-US" altLang="zh-CN" sz="2800" dirty="0">
                <a:solidFill>
                  <a:srgbClr val="0000CC"/>
                </a:solidFill>
                <a:ea typeface="仿宋_GB2312"/>
              </a:rPr>
              <a:t>1.</a:t>
            </a:r>
            <a:r>
              <a:rPr lang="zh-CN" altLang="en-US" sz="2800" dirty="0">
                <a:solidFill>
                  <a:srgbClr val="0000CC"/>
                </a:solidFill>
                <a:ea typeface="仿宋_GB2312"/>
              </a:rPr>
              <a:t>重言式规则</a:t>
            </a:r>
            <a:r>
              <a:rPr lang="en-US" altLang="zh-CN" sz="2800" dirty="0">
                <a:solidFill>
                  <a:srgbClr val="0000CC"/>
                </a:solidFill>
                <a:ea typeface="仿宋_GB2312"/>
              </a:rPr>
              <a:t>:</a:t>
            </a:r>
          </a:p>
          <a:p>
            <a:pPr marR="33920" lvl="0"/>
            <a:r>
              <a:rPr lang="zh-CN" altLang="en-US" sz="2800" dirty="0">
                <a:solidFill>
                  <a:srgbClr val="0000CC"/>
                </a:solidFill>
                <a:ea typeface="仿宋_GB2312"/>
              </a:rPr>
              <a:t>    从</a:t>
            </a:r>
            <a:r>
              <a:rPr lang="en-US" altLang="zh-CN" sz="2800" dirty="0">
                <a:solidFill>
                  <a:srgbClr val="0000CC"/>
                </a:solidFill>
                <a:ea typeface="仿宋_GB2312"/>
              </a:rPr>
              <a:t>S </a:t>
            </a:r>
            <a:r>
              <a:rPr lang="zh-CN" altLang="en-US" sz="2800" dirty="0">
                <a:solidFill>
                  <a:srgbClr val="0000CC"/>
                </a:solidFill>
                <a:ea typeface="仿宋_GB2312"/>
              </a:rPr>
              <a:t>中删除所有含有互补文字的子句</a:t>
            </a:r>
            <a:r>
              <a:rPr lang="en-US" altLang="zh-CN" sz="2800" dirty="0">
                <a:solidFill>
                  <a:srgbClr val="0000CC"/>
                </a:solidFill>
                <a:ea typeface="仿宋_GB2312"/>
              </a:rPr>
              <a:t>(</a:t>
            </a:r>
            <a:r>
              <a:rPr lang="zh-CN" altLang="en-US" sz="2800" dirty="0">
                <a:solidFill>
                  <a:srgbClr val="0000CC"/>
                </a:solidFill>
                <a:ea typeface="仿宋_GB2312"/>
              </a:rPr>
              <a:t>称为重言式</a:t>
            </a:r>
            <a:r>
              <a:rPr lang="en-US" altLang="zh-CN" sz="2800" dirty="0">
                <a:solidFill>
                  <a:srgbClr val="0000CC"/>
                </a:solidFill>
                <a:ea typeface="仿宋_GB2312"/>
              </a:rPr>
              <a:t>) </a:t>
            </a:r>
            <a:r>
              <a:rPr lang="zh-CN" altLang="en-US" sz="2800" dirty="0">
                <a:solidFill>
                  <a:srgbClr val="0000CC"/>
                </a:solidFill>
                <a:ea typeface="仿宋_GB2312"/>
              </a:rPr>
              <a:t>，得到的子句集</a:t>
            </a:r>
            <a:r>
              <a:rPr lang="en-US" altLang="zh-CN" sz="2800" dirty="0">
                <a:solidFill>
                  <a:srgbClr val="0000CC"/>
                </a:solidFill>
                <a:ea typeface="仿宋_GB2312"/>
              </a:rPr>
              <a:t>S'</a:t>
            </a:r>
            <a:r>
              <a:rPr lang="zh-CN" altLang="en-US" sz="2800" dirty="0">
                <a:solidFill>
                  <a:srgbClr val="0000CC"/>
                </a:solidFill>
                <a:ea typeface="仿宋_GB2312"/>
              </a:rPr>
              <a:t>不可满足，当且仅当</a:t>
            </a:r>
            <a:r>
              <a:rPr lang="en-US" altLang="zh-CN" sz="2800" dirty="0">
                <a:solidFill>
                  <a:srgbClr val="0000CC"/>
                </a:solidFill>
                <a:ea typeface="仿宋_GB2312"/>
              </a:rPr>
              <a:t>S</a:t>
            </a:r>
            <a:r>
              <a:rPr lang="zh-CN" altLang="en-US" sz="2800" dirty="0">
                <a:solidFill>
                  <a:srgbClr val="0000CC"/>
                </a:solidFill>
                <a:ea typeface="仿宋_GB2312"/>
              </a:rPr>
              <a:t>不可满足。</a:t>
            </a:r>
            <a:endParaRPr lang="en-US" altLang="zh-CN" sz="2800" dirty="0">
              <a:solidFill>
                <a:srgbClr val="0000CC"/>
              </a:solidFill>
              <a:ea typeface="仿宋_GB2312"/>
            </a:endParaRPr>
          </a:p>
          <a:p>
            <a:pPr marR="33920" lvl="0"/>
            <a:endParaRPr lang="zh-CN" altLang="en-US" sz="2800" dirty="0">
              <a:solidFill>
                <a:srgbClr val="0000CC"/>
              </a:solidFill>
              <a:ea typeface="仿宋_GB2312"/>
            </a:endParaRPr>
          </a:p>
          <a:p>
            <a:pPr marR="33920" lvl="0"/>
            <a:r>
              <a:rPr lang="en-US" altLang="zh-CN" sz="2800" dirty="0">
                <a:solidFill>
                  <a:srgbClr val="0000CC"/>
                </a:solidFill>
                <a:ea typeface="仿宋_GB2312"/>
              </a:rPr>
              <a:t>2.</a:t>
            </a:r>
            <a:r>
              <a:rPr lang="zh-CN" altLang="en-US" sz="2800" dirty="0">
                <a:solidFill>
                  <a:srgbClr val="0000CC"/>
                </a:solidFill>
                <a:ea typeface="仿宋_GB2312"/>
              </a:rPr>
              <a:t>单文字规则</a:t>
            </a:r>
          </a:p>
          <a:p>
            <a:pPr marR="33920" lvl="0"/>
            <a:r>
              <a:rPr lang="zh-CN" altLang="en-US" sz="2800" dirty="0">
                <a:solidFill>
                  <a:srgbClr val="0000CC"/>
                </a:solidFill>
                <a:ea typeface="仿宋_GB2312"/>
              </a:rPr>
              <a:t>    若</a:t>
            </a:r>
            <a:r>
              <a:rPr lang="en-US" altLang="zh-CN" sz="2800" dirty="0">
                <a:solidFill>
                  <a:srgbClr val="0000CC"/>
                </a:solidFill>
                <a:ea typeface="仿宋_GB2312"/>
              </a:rPr>
              <a:t>S</a:t>
            </a:r>
            <a:r>
              <a:rPr lang="zh-CN" altLang="en-US" sz="2800" dirty="0">
                <a:solidFill>
                  <a:srgbClr val="0000CC"/>
                </a:solidFill>
                <a:ea typeface="仿宋_GB2312"/>
              </a:rPr>
              <a:t>中含有单位基子句</a:t>
            </a:r>
            <a:r>
              <a:rPr lang="en-US" altLang="zh-CN" sz="2800" dirty="0">
                <a:solidFill>
                  <a:srgbClr val="0000CC"/>
                </a:solidFill>
                <a:ea typeface="仿宋_GB2312"/>
              </a:rPr>
              <a:t>L</a:t>
            </a:r>
            <a:r>
              <a:rPr lang="zh-CN" altLang="en-US" sz="2800" dirty="0">
                <a:solidFill>
                  <a:srgbClr val="0000CC"/>
                </a:solidFill>
                <a:ea typeface="仿宋_GB2312"/>
              </a:rPr>
              <a:t>，则从</a:t>
            </a:r>
            <a:r>
              <a:rPr lang="en-US" altLang="zh-CN" sz="2800" dirty="0">
                <a:solidFill>
                  <a:srgbClr val="0000CC"/>
                </a:solidFill>
                <a:ea typeface="仿宋_GB2312"/>
              </a:rPr>
              <a:t>S </a:t>
            </a:r>
            <a:r>
              <a:rPr lang="zh-CN" altLang="en-US" sz="2800" dirty="0">
                <a:solidFill>
                  <a:srgbClr val="0000CC"/>
                </a:solidFill>
                <a:ea typeface="仿宋_GB2312"/>
              </a:rPr>
              <a:t>中删除包含</a:t>
            </a:r>
            <a:r>
              <a:rPr lang="en-US" altLang="zh-CN" sz="2800" dirty="0">
                <a:solidFill>
                  <a:srgbClr val="0000CC"/>
                </a:solidFill>
                <a:ea typeface="仿宋_GB2312"/>
              </a:rPr>
              <a:t>L</a:t>
            </a:r>
            <a:r>
              <a:rPr lang="zh-CN" altLang="en-US" sz="2800" dirty="0">
                <a:solidFill>
                  <a:srgbClr val="0000CC"/>
                </a:solidFill>
                <a:ea typeface="仿宋_GB2312"/>
              </a:rPr>
              <a:t>的所有基子句。若得到的子句集</a:t>
            </a:r>
            <a:r>
              <a:rPr lang="en-US" altLang="zh-CN" sz="2800" dirty="0">
                <a:solidFill>
                  <a:srgbClr val="0000CC"/>
                </a:solidFill>
                <a:ea typeface="仿宋_GB2312"/>
              </a:rPr>
              <a:t>S’</a:t>
            </a:r>
            <a:r>
              <a:rPr lang="zh-CN" altLang="en-US" sz="2800" dirty="0">
                <a:solidFill>
                  <a:srgbClr val="0000CC"/>
                </a:solidFill>
                <a:ea typeface="仿宋_GB2312"/>
              </a:rPr>
              <a:t>为空，则</a:t>
            </a:r>
            <a:r>
              <a:rPr lang="en-US" altLang="zh-CN" sz="2800" dirty="0">
                <a:solidFill>
                  <a:srgbClr val="0000CC"/>
                </a:solidFill>
                <a:ea typeface="仿宋_GB2312"/>
              </a:rPr>
              <a:t>S</a:t>
            </a:r>
            <a:r>
              <a:rPr lang="zh-CN" altLang="en-US" sz="2800" dirty="0">
                <a:solidFill>
                  <a:srgbClr val="0000CC"/>
                </a:solidFill>
                <a:ea typeface="仿宋_GB2312"/>
              </a:rPr>
              <a:t>是可满足的。否则，再从</a:t>
            </a:r>
            <a:r>
              <a:rPr lang="en-US" altLang="zh-CN" sz="2800" dirty="0">
                <a:solidFill>
                  <a:srgbClr val="0000CC"/>
                </a:solidFill>
                <a:ea typeface="仿宋_GB2312"/>
              </a:rPr>
              <a:t>S'</a:t>
            </a:r>
            <a:r>
              <a:rPr lang="zh-CN" altLang="en-US" sz="2800" dirty="0">
                <a:solidFill>
                  <a:srgbClr val="0000CC"/>
                </a:solidFill>
                <a:ea typeface="仿宋_GB2312"/>
              </a:rPr>
              <a:t>的子句中删除</a:t>
            </a:r>
            <a:r>
              <a:rPr lang="en-US" altLang="zh-CN" sz="2800" b="1" dirty="0">
                <a:solidFill>
                  <a:srgbClr val="0000CC"/>
                </a:solidFill>
                <a:latin typeface="Times New Roman" panose="02020603050405020304" pitchFamily="18" charset="0"/>
                <a:ea typeface="楷体_GB2312" panose="02010609030101010101"/>
              </a:rPr>
              <a:t>¬ </a:t>
            </a:r>
            <a:r>
              <a:rPr lang="en-US" altLang="zh-CN" sz="2800" dirty="0">
                <a:solidFill>
                  <a:srgbClr val="0000CC"/>
                </a:solidFill>
                <a:ea typeface="仿宋_GB2312"/>
              </a:rPr>
              <a:t>L</a:t>
            </a:r>
            <a:r>
              <a:rPr lang="zh-CN" altLang="en-US" sz="2800" dirty="0">
                <a:solidFill>
                  <a:srgbClr val="0000CC"/>
                </a:solidFill>
                <a:ea typeface="仿宋_GB2312"/>
              </a:rPr>
              <a:t>而得到基子句集</a:t>
            </a:r>
            <a:r>
              <a:rPr lang="en-US" altLang="zh-CN" sz="2800" dirty="0">
                <a:solidFill>
                  <a:srgbClr val="0000CC"/>
                </a:solidFill>
                <a:ea typeface="仿宋_GB2312"/>
              </a:rPr>
              <a:t>S" </a:t>
            </a:r>
            <a:r>
              <a:rPr lang="zh-CN" altLang="en-US" sz="2800" dirty="0">
                <a:solidFill>
                  <a:srgbClr val="0000CC"/>
                </a:solidFill>
                <a:ea typeface="仿宋_GB2312"/>
              </a:rPr>
              <a:t>。若</a:t>
            </a:r>
            <a:r>
              <a:rPr lang="en-US" altLang="zh-CN" sz="2800" dirty="0">
                <a:solidFill>
                  <a:srgbClr val="0000CC"/>
                </a:solidFill>
                <a:ea typeface="仿宋_GB2312"/>
              </a:rPr>
              <a:t>S"</a:t>
            </a:r>
            <a:r>
              <a:rPr lang="zh-CN" altLang="en-US" sz="2800" dirty="0">
                <a:solidFill>
                  <a:srgbClr val="0000CC"/>
                </a:solidFill>
                <a:ea typeface="仿宋_GB2312"/>
              </a:rPr>
              <a:t>不可满足，当且仅当</a:t>
            </a:r>
            <a:r>
              <a:rPr lang="en-US" altLang="zh-CN" sz="2800" dirty="0">
                <a:solidFill>
                  <a:srgbClr val="0000CC"/>
                </a:solidFill>
                <a:ea typeface="仿宋_GB2312"/>
              </a:rPr>
              <a:t>S</a:t>
            </a:r>
            <a:r>
              <a:rPr lang="zh-CN" altLang="en-US" sz="2800" dirty="0">
                <a:solidFill>
                  <a:srgbClr val="0000CC"/>
                </a:solidFill>
                <a:ea typeface="仿宋_GB2312"/>
              </a:rPr>
              <a:t>不可满足。</a:t>
            </a:r>
            <a:endParaRPr lang="en-US" altLang="zh-CN" sz="2800" dirty="0">
              <a:solidFill>
                <a:srgbClr val="0000CC"/>
              </a:solidFill>
              <a:ea typeface="仿宋_GB2312"/>
            </a:endParaRPr>
          </a:p>
          <a:p>
            <a:pPr marR="33920" lvl="0"/>
            <a:endParaRPr lang="zh-CN" altLang="en-US" sz="2800" dirty="0">
              <a:solidFill>
                <a:srgbClr val="0000CC"/>
              </a:solidFill>
              <a:ea typeface="仿宋_GB2312"/>
            </a:endParaRPr>
          </a:p>
          <a:p>
            <a:pPr marR="33920" lvl="0"/>
            <a:r>
              <a:rPr lang="en-US" altLang="zh-CN" sz="2800" dirty="0">
                <a:solidFill>
                  <a:srgbClr val="0000CC"/>
                </a:solidFill>
                <a:ea typeface="仿宋_GB2312"/>
              </a:rPr>
              <a:t>3.</a:t>
            </a:r>
            <a:r>
              <a:rPr lang="zh-CN" altLang="en-US" sz="2800" dirty="0">
                <a:solidFill>
                  <a:srgbClr val="0000CC"/>
                </a:solidFill>
                <a:ea typeface="仿宋_GB2312"/>
              </a:rPr>
              <a:t>纯文字规则</a:t>
            </a:r>
          </a:p>
          <a:p>
            <a:pPr marR="33920" lvl="0"/>
            <a:r>
              <a:rPr lang="zh-CN" altLang="en-US" sz="2800" dirty="0">
                <a:solidFill>
                  <a:srgbClr val="0000CC"/>
                </a:solidFill>
                <a:ea typeface="仿宋_GB2312"/>
              </a:rPr>
              <a:t>    基子句集</a:t>
            </a:r>
            <a:r>
              <a:rPr lang="en-US" altLang="zh-CN" sz="2800" dirty="0">
                <a:solidFill>
                  <a:srgbClr val="0000CC"/>
                </a:solidFill>
                <a:ea typeface="仿宋_GB2312"/>
              </a:rPr>
              <a:t>S</a:t>
            </a:r>
            <a:r>
              <a:rPr lang="zh-CN" altLang="en-US" sz="2800" dirty="0">
                <a:solidFill>
                  <a:srgbClr val="0000CC"/>
                </a:solidFill>
                <a:ea typeface="仿宋_GB2312"/>
              </a:rPr>
              <a:t>中的一个文字</a:t>
            </a:r>
            <a:r>
              <a:rPr lang="en-US" altLang="zh-CN" sz="2800" dirty="0">
                <a:solidFill>
                  <a:srgbClr val="0000CC"/>
                </a:solidFill>
                <a:ea typeface="仿宋_GB2312"/>
              </a:rPr>
              <a:t>L</a:t>
            </a:r>
            <a:r>
              <a:rPr lang="zh-CN" altLang="en-US" sz="2800" dirty="0">
                <a:solidFill>
                  <a:srgbClr val="0000CC"/>
                </a:solidFill>
                <a:ea typeface="仿宋_GB2312"/>
              </a:rPr>
              <a:t>称为纯文字，当且仅当文字</a:t>
            </a:r>
            <a:r>
              <a:rPr lang="en-US" altLang="zh-CN" sz="2800" b="1" dirty="0">
                <a:solidFill>
                  <a:srgbClr val="0000CC"/>
                </a:solidFill>
                <a:latin typeface="Times New Roman" panose="02020603050405020304" pitchFamily="18" charset="0"/>
                <a:ea typeface="楷体_GB2312" panose="02010609030101010101"/>
              </a:rPr>
              <a:t>¬ </a:t>
            </a:r>
            <a:r>
              <a:rPr lang="en-US" altLang="zh-CN" sz="2800" dirty="0">
                <a:solidFill>
                  <a:srgbClr val="0000CC"/>
                </a:solidFill>
                <a:ea typeface="仿宋_GB2312"/>
              </a:rPr>
              <a:t>L</a:t>
            </a:r>
            <a:r>
              <a:rPr lang="zh-CN" altLang="en-US" sz="2800" dirty="0">
                <a:solidFill>
                  <a:srgbClr val="0000CC"/>
                </a:solidFill>
                <a:ea typeface="仿宋_GB2312"/>
              </a:rPr>
              <a:t>不出现在</a:t>
            </a:r>
            <a:r>
              <a:rPr lang="en-US" altLang="zh-CN" sz="2800" dirty="0">
                <a:solidFill>
                  <a:srgbClr val="0000CC"/>
                </a:solidFill>
                <a:ea typeface="仿宋_GB2312"/>
              </a:rPr>
              <a:t>S </a:t>
            </a:r>
            <a:r>
              <a:rPr lang="zh-CN" altLang="en-US" sz="2800" dirty="0">
                <a:solidFill>
                  <a:srgbClr val="0000CC"/>
                </a:solidFill>
                <a:ea typeface="仿宋_GB2312"/>
              </a:rPr>
              <a:t>中。从</a:t>
            </a:r>
            <a:r>
              <a:rPr lang="en-US" altLang="zh-CN" sz="2800" dirty="0">
                <a:solidFill>
                  <a:srgbClr val="0000CC"/>
                </a:solidFill>
                <a:ea typeface="仿宋_GB2312"/>
              </a:rPr>
              <a:t>S </a:t>
            </a:r>
            <a:r>
              <a:rPr lang="zh-CN" altLang="en-US" sz="2800" dirty="0">
                <a:solidFill>
                  <a:srgbClr val="0000CC"/>
                </a:solidFill>
                <a:ea typeface="仿宋_GB2312"/>
              </a:rPr>
              <a:t>中删除所有包含纯文字的基子句而得到子句集</a:t>
            </a:r>
            <a:r>
              <a:rPr lang="en-US" altLang="zh-CN" sz="2800" dirty="0">
                <a:solidFill>
                  <a:srgbClr val="0000CC"/>
                </a:solidFill>
                <a:ea typeface="仿宋_GB2312"/>
              </a:rPr>
              <a:t>S‘</a:t>
            </a:r>
            <a:r>
              <a:rPr lang="zh-CN" altLang="en-US" sz="2800" dirty="0">
                <a:solidFill>
                  <a:srgbClr val="0000CC"/>
                </a:solidFill>
                <a:ea typeface="仿宋_GB2312"/>
              </a:rPr>
              <a:t>。</a:t>
            </a:r>
            <a:r>
              <a:rPr lang="en-US" altLang="zh-CN" sz="2800" dirty="0">
                <a:solidFill>
                  <a:srgbClr val="0000CC"/>
                </a:solidFill>
                <a:ea typeface="仿宋_GB2312"/>
              </a:rPr>
              <a:t>S'</a:t>
            </a:r>
            <a:r>
              <a:rPr lang="zh-CN" altLang="en-US" sz="2800" dirty="0">
                <a:solidFill>
                  <a:srgbClr val="0000CC"/>
                </a:solidFill>
                <a:ea typeface="仿宋_GB2312"/>
              </a:rPr>
              <a:t>不可满足当且仅当</a:t>
            </a:r>
            <a:r>
              <a:rPr lang="en-US" altLang="zh-CN" sz="2800" dirty="0">
                <a:solidFill>
                  <a:srgbClr val="0000CC"/>
                </a:solidFill>
                <a:ea typeface="仿宋_GB2312"/>
              </a:rPr>
              <a:t>S</a:t>
            </a:r>
            <a:r>
              <a:rPr lang="zh-CN" altLang="en-US" sz="2800" dirty="0">
                <a:solidFill>
                  <a:srgbClr val="0000CC"/>
                </a:solidFill>
                <a:ea typeface="仿宋_GB2312"/>
              </a:rPr>
              <a:t>不可满足。</a:t>
            </a:r>
            <a:endParaRPr lang="en-US" altLang="zh-CN" sz="2800" dirty="0">
              <a:solidFill>
                <a:srgbClr val="0000CC"/>
              </a:solidFill>
              <a:ea typeface="仿宋_GB2312"/>
            </a:endParaRPr>
          </a:p>
        </p:txBody>
      </p:sp>
    </p:spTree>
    <p:extLst>
      <p:ext uri="{BB962C8B-B14F-4D97-AF65-F5344CB8AC3E}">
        <p14:creationId xmlns:p14="http://schemas.microsoft.com/office/powerpoint/2010/main" val="4070524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764852" y="771520"/>
            <a:ext cx="10838329" cy="5262979"/>
          </a:xfrm>
          <a:prstGeom prst="rect">
            <a:avLst/>
          </a:prstGeom>
        </p:spPr>
        <p:txBody>
          <a:bodyPr wrap="square">
            <a:spAutoFit/>
          </a:bodyPr>
          <a:lstStyle/>
          <a:p>
            <a:pPr marR="33920" lvl="0"/>
            <a:r>
              <a:rPr lang="zh-CN" altLang="en-US" sz="2800" dirty="0">
                <a:solidFill>
                  <a:srgbClr val="FF0000"/>
                </a:solidFill>
                <a:ea typeface="仿宋_GB2312"/>
              </a:rPr>
              <a:t>例：</a:t>
            </a:r>
            <a:r>
              <a:rPr lang="zh-CN" altLang="en-US" sz="2800" dirty="0">
                <a:solidFill>
                  <a:srgbClr val="0000CC"/>
                </a:solidFill>
                <a:ea typeface="仿宋_GB2312"/>
              </a:rPr>
              <a:t>子句集</a:t>
            </a:r>
            <a:r>
              <a:rPr lang="en-US" altLang="zh-CN" sz="2800" dirty="0">
                <a:solidFill>
                  <a:srgbClr val="0000CC"/>
                </a:solidFill>
                <a:ea typeface="仿宋_GB2312"/>
              </a:rPr>
              <a:t>S</a:t>
            </a:r>
            <a:r>
              <a:rPr lang="zh-CN" altLang="en-US" sz="2800" dirty="0">
                <a:solidFill>
                  <a:srgbClr val="0000CC"/>
                </a:solidFill>
                <a:ea typeface="仿宋_GB2312"/>
              </a:rPr>
              <a:t>的有限基例集合为</a:t>
            </a:r>
            <a:r>
              <a:rPr lang="en-US" altLang="zh-CN" sz="2800" dirty="0">
                <a:solidFill>
                  <a:srgbClr val="0000CC"/>
                </a:solidFill>
                <a:ea typeface="仿宋_GB2312"/>
              </a:rPr>
              <a:t>{P(a), Q(a), P(f(a)), </a:t>
            </a:r>
            <a:r>
              <a:rPr lang="en-US" altLang="zh-CN" sz="2800" b="1" dirty="0">
                <a:solidFill>
                  <a:srgbClr val="0000CC"/>
                </a:solidFill>
                <a:latin typeface="Times New Roman" panose="02020603050405020304" pitchFamily="18" charset="0"/>
                <a:ea typeface="楷体_GB2312" panose="02010609030101010101"/>
              </a:rPr>
              <a:t>¬ </a:t>
            </a:r>
            <a:r>
              <a:rPr lang="en-US" altLang="zh-CN" sz="2800" dirty="0">
                <a:solidFill>
                  <a:srgbClr val="0000CC"/>
                </a:solidFill>
                <a:ea typeface="仿宋_GB2312"/>
              </a:rPr>
              <a:t>Q(a) ∨</a:t>
            </a:r>
            <a:r>
              <a:rPr lang="en-US" altLang="zh-CN" sz="2800" b="1" dirty="0">
                <a:solidFill>
                  <a:srgbClr val="0000CC"/>
                </a:solidFill>
                <a:latin typeface="Times New Roman" panose="02020603050405020304" pitchFamily="18" charset="0"/>
                <a:ea typeface="楷体_GB2312" panose="02010609030101010101"/>
              </a:rPr>
              <a:t> ¬ </a:t>
            </a:r>
            <a:r>
              <a:rPr lang="en-US" altLang="zh-CN" sz="2800" dirty="0">
                <a:solidFill>
                  <a:srgbClr val="0000CC"/>
                </a:solidFill>
                <a:ea typeface="仿宋_GB2312"/>
              </a:rPr>
              <a:t>P(f(a))}</a:t>
            </a:r>
            <a:r>
              <a:rPr lang="zh-CN" altLang="en-US" sz="2800" dirty="0">
                <a:solidFill>
                  <a:srgbClr val="0000CC"/>
                </a:solidFill>
                <a:ea typeface="仿宋_GB2312"/>
              </a:rPr>
              <a:t> ，求证子句集</a:t>
            </a:r>
            <a:r>
              <a:rPr lang="en-US" altLang="zh-CN" sz="2800" dirty="0">
                <a:solidFill>
                  <a:srgbClr val="0000CC"/>
                </a:solidFill>
                <a:ea typeface="仿宋_GB2312"/>
              </a:rPr>
              <a:t>S</a:t>
            </a:r>
            <a:r>
              <a:rPr lang="zh-CN" altLang="en-US" sz="2800" dirty="0">
                <a:solidFill>
                  <a:srgbClr val="0000CC"/>
                </a:solidFill>
                <a:ea typeface="仿宋_GB2312"/>
              </a:rPr>
              <a:t>是不可满足的。</a:t>
            </a:r>
            <a:endParaRPr lang="pt-BR" altLang="zh-CN" sz="2800" dirty="0">
              <a:solidFill>
                <a:srgbClr val="0000CC"/>
              </a:solidFill>
              <a:ea typeface="仿宋_GB2312"/>
            </a:endParaRPr>
          </a:p>
          <a:p>
            <a:pPr marR="33920" lvl="0"/>
            <a:endParaRPr lang="pt-BR" altLang="zh-CN" sz="2800" dirty="0">
              <a:solidFill>
                <a:srgbClr val="0000CC"/>
              </a:solidFill>
              <a:ea typeface="仿宋_GB2312"/>
            </a:endParaRPr>
          </a:p>
          <a:p>
            <a:pPr marR="33920" lvl="0"/>
            <a:r>
              <a:rPr lang="zh-CN" altLang="en-US" sz="2800" dirty="0">
                <a:solidFill>
                  <a:srgbClr val="0000CC"/>
                </a:solidFill>
                <a:ea typeface="仿宋_GB2312"/>
              </a:rPr>
              <a:t>证明：</a:t>
            </a:r>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zh-CN" altLang="en-US" sz="2800" dirty="0">
                <a:solidFill>
                  <a:srgbClr val="0000CC"/>
                </a:solidFill>
                <a:ea typeface="仿宋_GB2312"/>
              </a:rPr>
              <a:t>利用纯文字规则得</a:t>
            </a:r>
            <a:r>
              <a:rPr lang="en-US" altLang="zh-CN" sz="2800" dirty="0">
                <a:solidFill>
                  <a:srgbClr val="0000CC"/>
                </a:solidFill>
                <a:ea typeface="仿宋_GB2312"/>
              </a:rPr>
              <a:t>:</a:t>
            </a:r>
          </a:p>
          <a:p>
            <a:pPr marR="33920" lvl="0"/>
            <a:r>
              <a:rPr lang="en-US" altLang="zh-CN" sz="2800" dirty="0">
                <a:solidFill>
                  <a:srgbClr val="0000CC"/>
                </a:solidFill>
                <a:ea typeface="仿宋_GB2312"/>
              </a:rPr>
              <a:t>	S1= {Q(a), P(f(a)), </a:t>
            </a:r>
            <a:r>
              <a:rPr lang="en-US" altLang="zh-CN" sz="2800" b="1" dirty="0">
                <a:solidFill>
                  <a:srgbClr val="0000CC"/>
                </a:solidFill>
                <a:latin typeface="Times New Roman" panose="02020603050405020304" pitchFamily="18" charset="0"/>
                <a:ea typeface="楷体_GB2312" panose="02010609030101010101"/>
              </a:rPr>
              <a:t>¬ </a:t>
            </a:r>
            <a:r>
              <a:rPr lang="en-US" altLang="zh-CN" sz="2800" dirty="0">
                <a:solidFill>
                  <a:srgbClr val="0000CC"/>
                </a:solidFill>
                <a:ea typeface="仿宋_GB2312"/>
              </a:rPr>
              <a:t>Q(a) ∨</a:t>
            </a:r>
            <a:r>
              <a:rPr lang="en-US" altLang="zh-CN" sz="2800" b="1" dirty="0">
                <a:solidFill>
                  <a:srgbClr val="0000CC"/>
                </a:solidFill>
                <a:latin typeface="Times New Roman" panose="02020603050405020304" pitchFamily="18" charset="0"/>
                <a:ea typeface="楷体_GB2312" panose="02010609030101010101"/>
              </a:rPr>
              <a:t> ¬ </a:t>
            </a:r>
            <a:r>
              <a:rPr lang="en-US" altLang="zh-CN" sz="2800" dirty="0">
                <a:solidFill>
                  <a:srgbClr val="0000CC"/>
                </a:solidFill>
                <a:ea typeface="仿宋_GB2312"/>
              </a:rPr>
              <a:t>P(f(a))}</a:t>
            </a:r>
            <a:r>
              <a:rPr lang="zh-CN" altLang="en-US" sz="2800" dirty="0">
                <a:solidFill>
                  <a:srgbClr val="0000CC"/>
                </a:solidFill>
                <a:ea typeface="仿宋_GB2312"/>
              </a:rPr>
              <a:t> </a:t>
            </a:r>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zh-CN" altLang="en-US" sz="2800" dirty="0">
                <a:solidFill>
                  <a:srgbClr val="0000CC"/>
                </a:solidFill>
                <a:ea typeface="仿宋_GB2312"/>
              </a:rPr>
              <a:t>利用单文字规则得</a:t>
            </a:r>
            <a:r>
              <a:rPr lang="en-US" altLang="zh-CN" sz="2800" dirty="0">
                <a:solidFill>
                  <a:srgbClr val="0000CC"/>
                </a:solidFill>
                <a:ea typeface="仿宋_GB2312"/>
              </a:rPr>
              <a:t>:</a:t>
            </a:r>
          </a:p>
          <a:p>
            <a:pPr marR="33920" lvl="0"/>
            <a:r>
              <a:rPr lang="en-US" altLang="zh-CN" sz="2800" dirty="0">
                <a:solidFill>
                  <a:srgbClr val="0000CC"/>
                </a:solidFill>
                <a:ea typeface="仿宋_GB2312"/>
              </a:rPr>
              <a:t>           S2= {P(f(a)), </a:t>
            </a:r>
            <a:r>
              <a:rPr lang="en-US" altLang="zh-CN" sz="2800" b="1" dirty="0">
                <a:solidFill>
                  <a:srgbClr val="0000CC"/>
                </a:solidFill>
                <a:latin typeface="Times New Roman" panose="02020603050405020304" pitchFamily="18" charset="0"/>
                <a:ea typeface="楷体_GB2312" panose="02010609030101010101"/>
              </a:rPr>
              <a:t>¬ </a:t>
            </a:r>
            <a:r>
              <a:rPr lang="en-US" altLang="zh-CN" sz="2800" dirty="0">
                <a:solidFill>
                  <a:srgbClr val="0000CC"/>
                </a:solidFill>
                <a:ea typeface="仿宋_GB2312"/>
              </a:rPr>
              <a:t>P(f(a))}</a:t>
            </a:r>
            <a:r>
              <a:rPr lang="zh-CN" altLang="en-US" sz="2800" dirty="0">
                <a:solidFill>
                  <a:srgbClr val="0000CC"/>
                </a:solidFill>
                <a:ea typeface="仿宋_GB2312"/>
              </a:rPr>
              <a:t> </a:t>
            </a:r>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zh-CN" altLang="en-US" sz="2800" dirty="0">
                <a:solidFill>
                  <a:srgbClr val="0000CC"/>
                </a:solidFill>
                <a:ea typeface="仿宋_GB2312"/>
              </a:rPr>
              <a:t>利用重言式规则得</a:t>
            </a:r>
            <a:r>
              <a:rPr lang="en-US" altLang="zh-CN" sz="2800" dirty="0">
                <a:solidFill>
                  <a:srgbClr val="0000CC"/>
                </a:solidFill>
                <a:ea typeface="仿宋_GB2312"/>
              </a:rPr>
              <a:t>:</a:t>
            </a:r>
          </a:p>
          <a:p>
            <a:pPr marR="33920" lvl="0"/>
            <a:r>
              <a:rPr lang="en-US" altLang="zh-CN" sz="2800" dirty="0">
                <a:solidFill>
                  <a:srgbClr val="0000CC"/>
                </a:solidFill>
                <a:ea typeface="仿宋_GB2312"/>
              </a:rPr>
              <a:t>           S3= </a:t>
            </a:r>
            <a:r>
              <a:rPr lang="zh-CN" altLang="en-US" sz="2800" dirty="0">
                <a:solidFill>
                  <a:srgbClr val="0000CC"/>
                </a:solidFill>
                <a:latin typeface="黑体" panose="02010609060101010101" pitchFamily="49" charset="-122"/>
                <a:ea typeface="黑体" panose="02010609060101010101" pitchFamily="49" charset="-122"/>
              </a:rPr>
              <a:t>□</a:t>
            </a:r>
            <a:endParaRPr lang="en-US" altLang="zh-CN" sz="2800" dirty="0">
              <a:solidFill>
                <a:srgbClr val="0000CC"/>
              </a:solidFill>
              <a:latin typeface="黑体" panose="02010609060101010101" pitchFamily="49" charset="-122"/>
              <a:ea typeface="黑体" panose="02010609060101010101" pitchFamily="49" charset="-122"/>
            </a:endParaRPr>
          </a:p>
          <a:p>
            <a:pPr marR="33920"/>
            <a:r>
              <a:rPr lang="en-US" altLang="zh-CN" sz="2800" dirty="0">
                <a:solidFill>
                  <a:srgbClr val="0000CC"/>
                </a:solidFill>
                <a:latin typeface="黑体" panose="02010609060101010101" pitchFamily="49" charset="-122"/>
                <a:ea typeface="黑体" panose="02010609060101010101" pitchFamily="49" charset="-122"/>
              </a:rPr>
              <a:t>  </a:t>
            </a:r>
            <a:r>
              <a:rPr lang="zh-CN" altLang="en-US" sz="2800" dirty="0">
                <a:solidFill>
                  <a:srgbClr val="0000CC"/>
                </a:solidFill>
                <a:latin typeface="黑体" panose="02010609060101010101" pitchFamily="49" charset="-122"/>
                <a:ea typeface="黑体" panose="02010609060101010101" pitchFamily="49" charset="-122"/>
              </a:rPr>
              <a:t>因此，</a:t>
            </a:r>
            <a:r>
              <a:rPr lang="zh-CN" altLang="en-US" sz="2800" dirty="0">
                <a:solidFill>
                  <a:srgbClr val="0000CC"/>
                </a:solidFill>
                <a:ea typeface="仿宋_GB2312"/>
              </a:rPr>
              <a:t>子句集</a:t>
            </a:r>
            <a:r>
              <a:rPr lang="en-US" altLang="zh-CN" sz="2800" dirty="0">
                <a:solidFill>
                  <a:srgbClr val="0000CC"/>
                </a:solidFill>
                <a:ea typeface="仿宋_GB2312"/>
              </a:rPr>
              <a:t>S</a:t>
            </a:r>
            <a:r>
              <a:rPr lang="zh-CN" altLang="en-US" sz="2800" dirty="0">
                <a:solidFill>
                  <a:srgbClr val="0000CC"/>
                </a:solidFill>
                <a:ea typeface="仿宋_GB2312"/>
              </a:rPr>
              <a:t>是不可满足的。</a:t>
            </a:r>
            <a:endParaRPr lang="pt-BR" altLang="zh-CN" sz="2800" dirty="0">
              <a:solidFill>
                <a:srgbClr val="0000CC"/>
              </a:solidFill>
              <a:ea typeface="仿宋_GB2312"/>
            </a:endParaRPr>
          </a:p>
          <a:p>
            <a:pPr marR="33920" lvl="0"/>
            <a:endParaRPr lang="pt-BR" altLang="zh-CN" sz="2800" dirty="0">
              <a:solidFill>
                <a:srgbClr val="0000CC"/>
              </a:solidFill>
              <a:ea typeface="仿宋_GB2312"/>
            </a:endParaRPr>
          </a:p>
        </p:txBody>
      </p:sp>
    </p:spTree>
    <p:extLst>
      <p:ext uri="{BB962C8B-B14F-4D97-AF65-F5344CB8AC3E}">
        <p14:creationId xmlns:p14="http://schemas.microsoft.com/office/powerpoint/2010/main" val="1704250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p:cNvSpPr>
          <p:nvPr>
            <p:ph type="title"/>
          </p:nvPr>
        </p:nvSpPr>
        <p:spPr>
          <a:xfrm>
            <a:off x="1919288" y="620714"/>
            <a:ext cx="8229600" cy="649287"/>
          </a:xfrm>
        </p:spPr>
        <p:txBody>
          <a:bodyPr/>
          <a:lstStyle/>
          <a:p>
            <a:r>
              <a:rPr lang="en-US" altLang="zh-CN" sz="2800">
                <a:solidFill>
                  <a:schemeClr val="accent1"/>
                </a:solidFill>
                <a:latin typeface="楷体_GB2312" pitchFamily="49" charset="-122"/>
                <a:ea typeface="楷体_GB2312" pitchFamily="49" charset="-122"/>
                <a:cs typeface="Arial" panose="020B0604020202020204" pitchFamily="34" charset="0"/>
              </a:rPr>
              <a:t>2</a:t>
            </a:r>
            <a:r>
              <a:rPr lang="zh-CN" altLang="en-US" sz="2800">
                <a:solidFill>
                  <a:schemeClr val="accent1"/>
                </a:solidFill>
                <a:latin typeface="楷体_GB2312" pitchFamily="49" charset="-122"/>
                <a:ea typeface="楷体_GB2312" pitchFamily="49" charset="-122"/>
                <a:cs typeface="Arial" panose="020B0604020202020204" pitchFamily="34" charset="0"/>
              </a:rPr>
              <a:t>）归纳推理：</a:t>
            </a:r>
          </a:p>
        </p:txBody>
      </p:sp>
      <p:sp>
        <p:nvSpPr>
          <p:cNvPr id="510979" name="Rectangle 3"/>
          <p:cNvSpPr>
            <a:spLocks noGrp="1"/>
          </p:cNvSpPr>
          <p:nvPr>
            <p:ph type="body" idx="1"/>
          </p:nvPr>
        </p:nvSpPr>
        <p:spPr>
          <a:xfrm>
            <a:off x="1992314" y="1557338"/>
            <a:ext cx="7761287" cy="4310062"/>
          </a:xfrm>
        </p:spPr>
        <p:txBody>
          <a:bodyPr/>
          <a:lstStyle/>
          <a:p>
            <a:pPr>
              <a:buFont typeface="Wingdings" panose="05000000000000000000" pitchFamily="2" charset="2"/>
              <a:buNone/>
            </a:pPr>
            <a:r>
              <a:rPr lang="en-US" altLang="zh-CN" b="1">
                <a:latin typeface="楷体_GB2312" pitchFamily="49" charset="-122"/>
                <a:ea typeface="楷体_GB2312" pitchFamily="49" charset="-122"/>
                <a:cs typeface="Arial" panose="020B0604020202020204" pitchFamily="34" charset="0"/>
              </a:rPr>
              <a:t>      </a:t>
            </a:r>
            <a:r>
              <a:rPr lang="zh-CN" altLang="en-US" b="1">
                <a:latin typeface="楷体_GB2312" pitchFamily="49" charset="-122"/>
                <a:ea typeface="楷体_GB2312" pitchFamily="49" charset="-122"/>
                <a:cs typeface="Arial" panose="020B0604020202020204" pitchFamily="34" charset="0"/>
              </a:rPr>
              <a:t>从大量特殊事例出发，归纳出一般性结论的推理过程。</a:t>
            </a:r>
          </a:p>
          <a:p>
            <a:pPr>
              <a:buFont typeface="Wingdings" panose="05000000000000000000" pitchFamily="2" charset="2"/>
              <a:buNone/>
            </a:pPr>
            <a:r>
              <a:rPr lang="zh-CN" altLang="en-US" b="1">
                <a:latin typeface="楷体_GB2312" pitchFamily="49" charset="-122"/>
                <a:ea typeface="楷体_GB2312" pitchFamily="49" charset="-122"/>
                <a:cs typeface="Arial" panose="020B0604020202020204" pitchFamily="34" charset="0"/>
              </a:rPr>
              <a:t>      即从</a:t>
            </a:r>
            <a:r>
              <a:rPr lang="zh-CN" altLang="en-US" b="1">
                <a:solidFill>
                  <a:srgbClr val="CC0000"/>
                </a:solidFill>
                <a:latin typeface="楷体_GB2312" pitchFamily="49" charset="-122"/>
                <a:ea typeface="楷体_GB2312" pitchFamily="49" charset="-122"/>
                <a:cs typeface="Arial" panose="020B0604020202020204" pitchFamily="34" charset="0"/>
              </a:rPr>
              <a:t>个别到一般</a:t>
            </a:r>
            <a:r>
              <a:rPr lang="zh-CN" altLang="en-US" b="1">
                <a:latin typeface="楷体_GB2312" pitchFamily="49" charset="-122"/>
                <a:ea typeface="楷体_GB2312" pitchFamily="49" charset="-122"/>
                <a:cs typeface="Arial" panose="020B0604020202020204" pitchFamily="34" charset="0"/>
              </a:rPr>
              <a:t>的推理过程。</a:t>
            </a:r>
          </a:p>
        </p:txBody>
      </p:sp>
      <p:grpSp>
        <p:nvGrpSpPr>
          <p:cNvPr id="510995" name="Group 19"/>
          <p:cNvGrpSpPr>
            <a:grpSpLocks/>
          </p:cNvGrpSpPr>
          <p:nvPr/>
        </p:nvGrpSpPr>
        <p:grpSpPr bwMode="auto">
          <a:xfrm>
            <a:off x="1992313" y="3213101"/>
            <a:ext cx="8266112" cy="2855913"/>
            <a:chOff x="385" y="1888"/>
            <a:chExt cx="5207" cy="1799"/>
          </a:xfrm>
        </p:grpSpPr>
        <p:sp>
          <p:nvSpPr>
            <p:cNvPr id="510980" name="Text Box 4"/>
            <p:cNvSpPr txBox="1">
              <a:spLocks noChangeArrowheads="1"/>
            </p:cNvSpPr>
            <p:nvPr/>
          </p:nvSpPr>
          <p:spPr bwMode="auto">
            <a:xfrm>
              <a:off x="2562" y="1888"/>
              <a:ext cx="1025" cy="33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ea typeface="楷体_GB2312" pitchFamily="49" charset="-122"/>
                </a:rPr>
                <a:t>归纳推理</a:t>
              </a:r>
            </a:p>
          </p:txBody>
        </p:sp>
        <p:sp>
          <p:nvSpPr>
            <p:cNvPr id="510981" name="Text Box 5"/>
            <p:cNvSpPr txBox="1">
              <a:spLocks noChangeArrowheads="1"/>
            </p:cNvSpPr>
            <p:nvPr/>
          </p:nvSpPr>
          <p:spPr bwMode="auto">
            <a:xfrm>
              <a:off x="385"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a:ea typeface="楷体_GB2312" pitchFamily="49" charset="-122"/>
                </a:rPr>
                <a:t>完全</a:t>
              </a:r>
            </a:p>
            <a:p>
              <a:pPr algn="ctr"/>
              <a:r>
                <a:rPr lang="zh-CN" altLang="en-US" sz="2800" b="1">
                  <a:ea typeface="楷体_GB2312" pitchFamily="49" charset="-122"/>
                </a:rPr>
                <a:t>归纳推理</a:t>
              </a:r>
            </a:p>
          </p:txBody>
        </p:sp>
        <p:sp>
          <p:nvSpPr>
            <p:cNvPr id="510982" name="Text Box 6"/>
            <p:cNvSpPr txBox="1">
              <a:spLocks noChangeArrowheads="1"/>
            </p:cNvSpPr>
            <p:nvPr/>
          </p:nvSpPr>
          <p:spPr bwMode="auto">
            <a:xfrm>
              <a:off x="1610"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a:ea typeface="楷体_GB2312" pitchFamily="49" charset="-122"/>
                </a:rPr>
                <a:t>不完全</a:t>
              </a:r>
            </a:p>
            <a:p>
              <a:pPr algn="ctr"/>
              <a:r>
                <a:rPr lang="zh-CN" altLang="en-US" sz="2800" b="1">
                  <a:ea typeface="楷体_GB2312" pitchFamily="49" charset="-122"/>
                </a:rPr>
                <a:t>归纳推理</a:t>
              </a:r>
            </a:p>
          </p:txBody>
        </p:sp>
        <p:sp>
          <p:nvSpPr>
            <p:cNvPr id="510983" name="Text Box 7"/>
            <p:cNvSpPr txBox="1">
              <a:spLocks noChangeArrowheads="1"/>
            </p:cNvSpPr>
            <p:nvPr/>
          </p:nvSpPr>
          <p:spPr bwMode="auto">
            <a:xfrm>
              <a:off x="3379"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a:ea typeface="楷体_GB2312" pitchFamily="49" charset="-122"/>
                </a:rPr>
                <a:t>枚举</a:t>
              </a:r>
            </a:p>
            <a:p>
              <a:pPr algn="ctr"/>
              <a:r>
                <a:rPr lang="zh-CN" altLang="en-US" sz="2800" b="1">
                  <a:ea typeface="楷体_GB2312" pitchFamily="49" charset="-122"/>
                </a:rPr>
                <a:t>归纳推理</a:t>
              </a:r>
            </a:p>
          </p:txBody>
        </p:sp>
        <p:sp>
          <p:nvSpPr>
            <p:cNvPr id="510984" name="Text Box 8"/>
            <p:cNvSpPr txBox="1">
              <a:spLocks noChangeArrowheads="1"/>
            </p:cNvSpPr>
            <p:nvPr/>
          </p:nvSpPr>
          <p:spPr bwMode="auto">
            <a:xfrm>
              <a:off x="4558"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a:ea typeface="楷体_GB2312" pitchFamily="49" charset="-122"/>
                </a:rPr>
                <a:t>类比</a:t>
              </a:r>
            </a:p>
            <a:p>
              <a:pPr algn="ctr"/>
              <a:r>
                <a:rPr lang="zh-CN" altLang="en-US" sz="2800" b="1">
                  <a:ea typeface="楷体_GB2312" pitchFamily="49" charset="-122"/>
                </a:rPr>
                <a:t>归纳推理</a:t>
              </a:r>
            </a:p>
          </p:txBody>
        </p:sp>
        <p:cxnSp>
          <p:nvCxnSpPr>
            <p:cNvPr id="510985" name="AutoShape 9"/>
            <p:cNvCxnSpPr>
              <a:cxnSpLocks noChangeShapeType="1"/>
            </p:cNvCxnSpPr>
            <p:nvPr/>
          </p:nvCxnSpPr>
          <p:spPr bwMode="auto">
            <a:xfrm rot="5400000" flipV="1">
              <a:off x="1496" y="2455"/>
              <a:ext cx="1" cy="1225"/>
            </a:xfrm>
            <a:prstGeom prst="bentConnector3">
              <a:avLst>
                <a:gd name="adj1" fmla="val -143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86" name="AutoShape 10"/>
            <p:cNvCxnSpPr>
              <a:cxnSpLocks noChangeShapeType="1"/>
            </p:cNvCxnSpPr>
            <p:nvPr/>
          </p:nvCxnSpPr>
          <p:spPr bwMode="auto">
            <a:xfrm rot="5400000" flipV="1">
              <a:off x="4490" y="2446"/>
              <a:ext cx="1" cy="1225"/>
            </a:xfrm>
            <a:prstGeom prst="bentConnector3">
              <a:avLst>
                <a:gd name="adj1" fmla="val -135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0989" name="Line 13"/>
            <p:cNvSpPr>
              <a:spLocks noChangeShapeType="1"/>
            </p:cNvSpPr>
            <p:nvPr/>
          </p:nvSpPr>
          <p:spPr bwMode="auto">
            <a:xfrm flipV="1">
              <a:off x="1429" y="2614"/>
              <a:ext cx="0" cy="272"/>
            </a:xfrm>
            <a:prstGeom prst="line">
              <a:avLst/>
            </a:prstGeom>
            <a:noFill/>
            <a:ln w="38100">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0990" name="Line 14"/>
            <p:cNvSpPr>
              <a:spLocks noChangeShapeType="1"/>
            </p:cNvSpPr>
            <p:nvPr/>
          </p:nvSpPr>
          <p:spPr bwMode="auto">
            <a:xfrm>
              <a:off x="1429" y="2614"/>
              <a:ext cx="3039"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0991" name="Line 15"/>
            <p:cNvSpPr>
              <a:spLocks noChangeShapeType="1"/>
            </p:cNvSpPr>
            <p:nvPr/>
          </p:nvSpPr>
          <p:spPr bwMode="auto">
            <a:xfrm>
              <a:off x="4468" y="2614"/>
              <a:ext cx="0" cy="272"/>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0992" name="Line 16"/>
            <p:cNvSpPr>
              <a:spLocks noChangeShapeType="1"/>
            </p:cNvSpPr>
            <p:nvPr/>
          </p:nvSpPr>
          <p:spPr bwMode="auto">
            <a:xfrm>
              <a:off x="3061" y="2205"/>
              <a:ext cx="0" cy="409"/>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0993" name="Text Box 17"/>
            <p:cNvSpPr txBox="1">
              <a:spLocks noChangeArrowheads="1"/>
            </p:cNvSpPr>
            <p:nvPr/>
          </p:nvSpPr>
          <p:spPr bwMode="auto">
            <a:xfrm>
              <a:off x="431" y="2296"/>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ea typeface="楷体_GB2312" pitchFamily="49" charset="-122"/>
                </a:rPr>
                <a:t>特殊事例考察范围</a:t>
              </a:r>
            </a:p>
          </p:txBody>
        </p:sp>
        <p:sp>
          <p:nvSpPr>
            <p:cNvPr id="510994" name="Text Box 18"/>
            <p:cNvSpPr txBox="1">
              <a:spLocks noChangeArrowheads="1"/>
            </p:cNvSpPr>
            <p:nvPr/>
          </p:nvSpPr>
          <p:spPr bwMode="auto">
            <a:xfrm>
              <a:off x="3969" y="229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ea typeface="楷体_GB2312" pitchFamily="49" charset="-122"/>
                </a:rPr>
                <a:t>推理使用方法</a:t>
              </a:r>
            </a:p>
          </p:txBody>
        </p:sp>
      </p:grpSp>
    </p:spTree>
    <p:extLst>
      <p:ext uri="{BB962C8B-B14F-4D97-AF65-F5344CB8AC3E}">
        <p14:creationId xmlns:p14="http://schemas.microsoft.com/office/powerpoint/2010/main" val="344362562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693866"/>
          </a:xfrm>
          <a:prstGeom prst="rect">
            <a:avLst/>
          </a:prstGeom>
        </p:spPr>
        <p:txBody>
          <a:bodyPr wrap="square">
            <a:spAutoFit/>
          </a:bodyPr>
          <a:lstStyle/>
          <a:p>
            <a:pPr marR="33920" algn="ctr"/>
            <a:r>
              <a:rPr lang="zh-CN" altLang="en-US" sz="2800" dirty="0">
                <a:solidFill>
                  <a:srgbClr val="FF0000"/>
                </a:solidFill>
                <a:latin typeface="黑体" panose="02010609060101010101" pitchFamily="49" charset="-122"/>
                <a:ea typeface="黑体" panose="02010609060101010101" pitchFamily="49" charset="-122"/>
              </a:rPr>
              <a:t>基本思想</a:t>
            </a:r>
            <a:endParaRPr lang="en-US" altLang="zh-CN" sz="2800" dirty="0">
              <a:solidFill>
                <a:srgbClr val="FF0000"/>
              </a:solidFill>
              <a:latin typeface="黑体" panose="02010609060101010101" pitchFamily="49" charset="-122"/>
              <a:ea typeface="黑体" panose="02010609060101010101" pitchFamily="49" charset="-122"/>
            </a:endParaRPr>
          </a:p>
          <a:p>
            <a:r>
              <a:rPr lang="zh-CN" altLang="en-US" sz="2400" dirty="0">
                <a:solidFill>
                  <a:srgbClr val="A4001F"/>
                </a:solidFill>
                <a:ea typeface="仿宋_GB2312"/>
              </a:rPr>
              <a:t>注意以下两个关键</a:t>
            </a:r>
          </a:p>
          <a:p>
            <a:pPr marR="8820"/>
            <a:r>
              <a:rPr lang="zh-CN" altLang="en-US" sz="2400" dirty="0">
                <a:solidFill>
                  <a:srgbClr val="630031"/>
                </a:solidFill>
                <a:ea typeface="仿宋_GB2312"/>
              </a:rPr>
              <a:t>    第一，</a:t>
            </a:r>
            <a:r>
              <a:rPr lang="zh-CN" altLang="en-US" sz="2400" dirty="0">
                <a:solidFill>
                  <a:srgbClr val="0000CC"/>
                </a:solidFill>
                <a:ea typeface="仿宋_GB2312"/>
              </a:rPr>
              <a:t>子句集中的子句之间是</a:t>
            </a:r>
            <a:r>
              <a:rPr lang="zh-CN" altLang="en-US" sz="2400" dirty="0">
                <a:solidFill>
                  <a:srgbClr val="FF0000"/>
                </a:solidFill>
                <a:ea typeface="仿宋_GB2312"/>
              </a:rPr>
              <a:t>合取</a:t>
            </a:r>
            <a:r>
              <a:rPr lang="zh-CN" altLang="en-US" sz="2400" dirty="0">
                <a:solidFill>
                  <a:srgbClr val="0000CC"/>
                </a:solidFill>
                <a:ea typeface="仿宋_GB2312"/>
              </a:rPr>
              <a:t>关系。因此，子句集中只要有一个子句为不可满足，则整个子句集就是不可满足的；</a:t>
            </a:r>
          </a:p>
          <a:p>
            <a:pPr marR="8820"/>
            <a:r>
              <a:rPr lang="zh-CN" altLang="en-US" sz="2400" dirty="0">
                <a:solidFill>
                  <a:srgbClr val="630031"/>
                </a:solidFill>
                <a:ea typeface="仿宋_GB2312"/>
              </a:rPr>
              <a:t>    第二，</a:t>
            </a:r>
            <a:r>
              <a:rPr lang="zh-CN" altLang="en-US" sz="2400" dirty="0">
                <a:solidFill>
                  <a:srgbClr val="0000CC"/>
                </a:solidFill>
                <a:ea typeface="仿宋_GB2312"/>
              </a:rPr>
              <a:t>空子句是不可满足的。因此，一个子句集中如果包含有空子句， 则此子句集就一定是不可满足的。</a:t>
            </a:r>
          </a:p>
          <a:p>
            <a:pPr marR="89320"/>
            <a:endParaRPr lang="en-US" altLang="zh-CN" sz="2400" dirty="0">
              <a:solidFill>
                <a:srgbClr val="A4001F"/>
              </a:solidFill>
              <a:ea typeface="仿宋_GB2312"/>
            </a:endParaRPr>
          </a:p>
          <a:p>
            <a:pPr marR="89320"/>
            <a:r>
              <a:rPr lang="zh-CN" altLang="en-US" sz="2400" dirty="0">
                <a:solidFill>
                  <a:srgbClr val="A4001F"/>
                </a:solidFill>
                <a:ea typeface="仿宋_GB2312"/>
              </a:rPr>
              <a:t>鲁滨逊归结原理基本思想</a:t>
            </a:r>
          </a:p>
          <a:p>
            <a:pPr marR="7870"/>
            <a:r>
              <a:rPr lang="zh-CN" altLang="en-US" sz="2400" dirty="0">
                <a:solidFill>
                  <a:srgbClr val="0000CC"/>
                </a:solidFill>
                <a:ea typeface="仿宋_GB2312"/>
              </a:rPr>
              <a:t>    首先把欲证明问题的结论否定，并加入子句集，得到一个扩充的子句集</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。然后设法检验子句集</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是否含有空子句，若含有空子句，则表明</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是不可满足的；若不含有空子句，则继续使用归结法，在子句集中选择合适的子句进行归结，直至导出空子句或不能继续归结为止。</a:t>
            </a:r>
          </a:p>
          <a:p>
            <a:pPr marR="96370"/>
            <a:r>
              <a:rPr lang="zh-CN" altLang="en-US" sz="2400" dirty="0">
                <a:solidFill>
                  <a:srgbClr val="A4001F"/>
                </a:solidFill>
                <a:ea typeface="仿宋_GB2312"/>
              </a:rPr>
              <a:t>鲁滨逊归结原理包括</a:t>
            </a:r>
          </a:p>
          <a:p>
            <a:r>
              <a:rPr lang="zh-CN" altLang="en-US" sz="2400" dirty="0">
                <a:solidFill>
                  <a:srgbClr val="0000CC"/>
                </a:solidFill>
                <a:ea typeface="仿宋_GB2312"/>
              </a:rPr>
              <a:t>    命题逻辑归结原理</a:t>
            </a:r>
          </a:p>
          <a:p>
            <a:r>
              <a:rPr lang="zh-CN" altLang="en-US" sz="2400" dirty="0">
                <a:solidFill>
                  <a:srgbClr val="0000CC"/>
                </a:solidFill>
                <a:ea typeface="仿宋_GB2312"/>
              </a:rPr>
              <a:t>    谓词逻辑归结原理 </a:t>
            </a:r>
            <a:endParaRPr lang="en-US" altLang="zh-CN" sz="24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624292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4585871"/>
          </a:xfrm>
          <a:prstGeom prst="rect">
            <a:avLst/>
          </a:prstGeom>
        </p:spPr>
        <p:txBody>
          <a:bodyPr wrap="square">
            <a:spAutoFit/>
          </a:bodyPr>
          <a:lstStyle/>
          <a:p>
            <a:pPr marR="33920" algn="ctr"/>
            <a:r>
              <a:rPr lang="zh-CN" altLang="en-US" sz="2800" dirty="0">
                <a:solidFill>
                  <a:srgbClr val="FF0000"/>
                </a:solidFill>
                <a:ea typeface="仿宋_GB2312"/>
              </a:rPr>
              <a:t>命题逻辑的归结</a:t>
            </a:r>
            <a:endParaRPr lang="en-US" altLang="zh-CN" sz="2800" dirty="0">
              <a:solidFill>
                <a:srgbClr val="FF0000"/>
              </a:solidFill>
              <a:ea typeface="仿宋_GB2312"/>
            </a:endParaRPr>
          </a:p>
          <a:p>
            <a:pPr marR="70300"/>
            <a:r>
              <a:rPr lang="zh-CN" altLang="en-US" sz="2400" dirty="0">
                <a:solidFill>
                  <a:srgbClr val="0000CC"/>
                </a:solidFill>
                <a:ea typeface="仿宋_GB2312"/>
              </a:rPr>
              <a:t>归结推理的核心是求两个子句的归结式</a:t>
            </a:r>
          </a:p>
          <a:p>
            <a:pPr marR="92850"/>
            <a:r>
              <a:rPr lang="en-US" altLang="zh-CN" sz="2400" b="1" dirty="0">
                <a:solidFill>
                  <a:srgbClr val="A4001F"/>
                </a:solidFill>
                <a:latin typeface="Times New Roman" panose="02020603050405020304" pitchFamily="18" charset="0"/>
                <a:ea typeface="仿宋_GB2312"/>
              </a:rPr>
              <a:t>    (1) </a:t>
            </a:r>
            <a:r>
              <a:rPr lang="zh-CN" altLang="en-US" sz="2400" dirty="0">
                <a:solidFill>
                  <a:srgbClr val="A4001F"/>
                </a:solidFill>
                <a:latin typeface="Times New Roman" panose="02020603050405020304" pitchFamily="18" charset="0"/>
                <a:ea typeface="仿宋_GB2312"/>
              </a:rPr>
              <a:t>归结式的定义及性质</a:t>
            </a:r>
          </a:p>
          <a:p>
            <a:pPr marR="35850"/>
            <a:r>
              <a:rPr lang="zh-CN" altLang="en-US" sz="2400" dirty="0">
                <a:solidFill>
                  <a:srgbClr val="630031"/>
                </a:solidFill>
                <a:ea typeface="仿宋_GB2312"/>
              </a:rPr>
              <a:t>    定义</a:t>
            </a:r>
            <a:r>
              <a:rPr lang="en-US" altLang="zh-CN" sz="2400" b="1" dirty="0">
                <a:solidFill>
                  <a:srgbClr val="630031"/>
                </a:solidFill>
                <a:latin typeface="Times New Roman" panose="02020603050405020304" pitchFamily="18" charset="0"/>
                <a:ea typeface="仿宋_GB2312"/>
              </a:rPr>
              <a:t>23 </a:t>
            </a:r>
            <a:r>
              <a:rPr lang="zh-CN" altLang="en-US" sz="2400" dirty="0">
                <a:solidFill>
                  <a:srgbClr val="0000CC"/>
                </a:solidFill>
                <a:latin typeface="Times New Roman" panose="02020603050405020304" pitchFamily="18" charset="0"/>
                <a:ea typeface="仿宋_GB2312"/>
              </a:rPr>
              <a:t>若</a:t>
            </a:r>
            <a:r>
              <a:rPr lang="en-US" altLang="zh-CN" sz="2400" b="1" dirty="0">
                <a:solidFill>
                  <a:srgbClr val="0000CC"/>
                </a:solidFill>
                <a:latin typeface="Times New Roman" panose="02020603050405020304" pitchFamily="18" charset="0"/>
                <a:ea typeface="仿宋_GB2312"/>
              </a:rPr>
              <a:t>P</a:t>
            </a:r>
            <a:r>
              <a:rPr lang="zh-CN" altLang="en-US" sz="2400" dirty="0">
                <a:solidFill>
                  <a:srgbClr val="0000CC"/>
                </a:solidFill>
                <a:latin typeface="Times New Roman" panose="02020603050405020304" pitchFamily="18" charset="0"/>
                <a:ea typeface="仿宋_GB2312"/>
              </a:rPr>
              <a:t>是原子谓词公式，则称</a:t>
            </a:r>
            <a:r>
              <a:rPr lang="en-US" altLang="zh-CN" sz="2400" b="1" dirty="0">
                <a:solidFill>
                  <a:srgbClr val="0000CC"/>
                </a:solidFill>
                <a:latin typeface="Times New Roman" panose="02020603050405020304" pitchFamily="18" charset="0"/>
                <a:ea typeface="仿宋_GB2312"/>
              </a:rPr>
              <a:t>P</a:t>
            </a:r>
            <a:r>
              <a:rPr lang="zh-CN" altLang="en-US" sz="2400" dirty="0">
                <a:solidFill>
                  <a:srgbClr val="0000CC"/>
                </a:solidFill>
                <a:latin typeface="Times New Roman" panose="02020603050405020304" pitchFamily="18" charset="0"/>
                <a:ea typeface="仿宋_GB2312"/>
              </a:rPr>
              <a:t>与</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a:t>
            </a:r>
            <a:r>
              <a:rPr lang="zh-CN" altLang="en-US" sz="2400" dirty="0">
                <a:solidFill>
                  <a:srgbClr val="0000CC"/>
                </a:solidFill>
                <a:latin typeface="Times New Roman" panose="02020603050405020304" pitchFamily="18" charset="0"/>
                <a:ea typeface="仿宋_GB2312"/>
              </a:rPr>
              <a:t>为</a:t>
            </a:r>
            <a:r>
              <a:rPr lang="zh-CN" altLang="en-US" sz="2400" dirty="0">
                <a:solidFill>
                  <a:srgbClr val="FF0000"/>
                </a:solidFill>
                <a:latin typeface="Times New Roman" panose="02020603050405020304" pitchFamily="18" charset="0"/>
                <a:ea typeface="仿宋_GB2312"/>
              </a:rPr>
              <a:t>互补文字</a:t>
            </a:r>
            <a:r>
              <a:rPr lang="zh-CN" altLang="en-US" sz="2400" dirty="0">
                <a:solidFill>
                  <a:srgbClr val="0000CC"/>
                </a:solidFill>
                <a:latin typeface="Times New Roman" panose="02020603050405020304" pitchFamily="18" charset="0"/>
                <a:ea typeface="仿宋_GB2312"/>
              </a:rPr>
              <a:t>。</a:t>
            </a:r>
          </a:p>
          <a:p>
            <a:pPr marR="6350"/>
            <a:r>
              <a:rPr lang="zh-CN" altLang="en-US" sz="2400" dirty="0">
                <a:solidFill>
                  <a:srgbClr val="630031"/>
                </a:solidFill>
                <a:ea typeface="仿宋_GB2312"/>
              </a:rPr>
              <a:t>    定义</a:t>
            </a:r>
            <a:r>
              <a:rPr lang="en-US" altLang="zh-CN" sz="2400" b="1" dirty="0">
                <a:solidFill>
                  <a:srgbClr val="630031"/>
                </a:solidFill>
                <a:latin typeface="Times New Roman" panose="02020603050405020304" pitchFamily="18" charset="0"/>
                <a:ea typeface="仿宋_GB2312"/>
              </a:rPr>
              <a:t>24 </a:t>
            </a:r>
            <a:r>
              <a:rPr lang="zh-CN" altLang="en-US" sz="2400" dirty="0">
                <a:solidFill>
                  <a:srgbClr val="0000CC"/>
                </a:solidFill>
                <a:latin typeface="Times New Roman" panose="02020603050405020304" pitchFamily="18" charset="0"/>
                <a:ea typeface="仿宋_GB2312"/>
              </a:rPr>
              <a:t>设</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是子句集中的任意两个子句，如果</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中的文字</a:t>
            </a:r>
            <a:r>
              <a:rPr lang="en-US" altLang="zh-CN" sz="2400" b="1" dirty="0">
                <a:solidFill>
                  <a:srgbClr val="0000CC"/>
                </a:solidFill>
                <a:latin typeface="Times New Roman" panose="02020603050405020304" pitchFamily="18" charset="0"/>
                <a:ea typeface="仿宋_GB2312"/>
              </a:rPr>
              <a:t>L</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与</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中的文字</a:t>
            </a:r>
            <a:r>
              <a:rPr lang="en-US" altLang="zh-CN" sz="2400" b="1" dirty="0">
                <a:solidFill>
                  <a:srgbClr val="0000CC"/>
                </a:solidFill>
                <a:latin typeface="Times New Roman" panose="02020603050405020304" pitchFamily="18" charset="0"/>
                <a:ea typeface="仿宋_GB2312"/>
              </a:rPr>
              <a:t>L</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互补，那么可从</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中分别消去</a:t>
            </a:r>
            <a:r>
              <a:rPr lang="en-US" altLang="zh-CN" sz="2400" b="1" dirty="0">
                <a:solidFill>
                  <a:srgbClr val="0000CC"/>
                </a:solidFill>
                <a:latin typeface="Times New Roman" panose="02020603050405020304" pitchFamily="18" charset="0"/>
                <a:ea typeface="仿宋_GB2312"/>
              </a:rPr>
              <a:t>L</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L</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，并将</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中余下的部分按析取关系构成一个新的子句</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，则称这一过程为</a:t>
            </a:r>
            <a:r>
              <a:rPr lang="zh-CN" altLang="en-US" sz="2400" dirty="0">
                <a:solidFill>
                  <a:srgbClr val="FF0000"/>
                </a:solidFill>
                <a:latin typeface="Times New Roman" panose="02020603050405020304" pitchFamily="18" charset="0"/>
                <a:ea typeface="仿宋_GB2312"/>
              </a:rPr>
              <a:t>归结</a:t>
            </a:r>
            <a:r>
              <a:rPr lang="zh-CN" altLang="en-US" sz="2400" dirty="0">
                <a:solidFill>
                  <a:srgbClr val="0000CC"/>
                </a:solidFill>
                <a:latin typeface="Times New Roman" panose="02020603050405020304" pitchFamily="18" charset="0"/>
                <a:ea typeface="仿宋_GB2312"/>
              </a:rPr>
              <a:t>，称</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为</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的</a:t>
            </a:r>
            <a:r>
              <a:rPr lang="zh-CN" altLang="en-US" sz="2400" dirty="0">
                <a:solidFill>
                  <a:srgbClr val="FF0000"/>
                </a:solidFill>
                <a:latin typeface="Times New Roman" panose="02020603050405020304" pitchFamily="18" charset="0"/>
                <a:ea typeface="仿宋_GB2312"/>
              </a:rPr>
              <a:t>归结式</a:t>
            </a:r>
            <a:r>
              <a:rPr lang="zh-CN" altLang="en-US" sz="2400" dirty="0">
                <a:solidFill>
                  <a:srgbClr val="0000CC"/>
                </a:solidFill>
                <a:latin typeface="Times New Roman" panose="02020603050405020304" pitchFamily="18" charset="0"/>
                <a:ea typeface="仿宋_GB2312"/>
              </a:rPr>
              <a:t>，称</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为</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的</a:t>
            </a:r>
            <a:r>
              <a:rPr lang="zh-CN" altLang="en-US" sz="2400" dirty="0">
                <a:solidFill>
                  <a:srgbClr val="FF0000"/>
                </a:solidFill>
                <a:latin typeface="Times New Roman" panose="02020603050405020304" pitchFamily="18" charset="0"/>
                <a:ea typeface="仿宋_GB2312"/>
              </a:rPr>
              <a:t>亲本子句</a:t>
            </a:r>
            <a:r>
              <a:rPr lang="zh-CN" altLang="en-US" sz="2400" dirty="0">
                <a:solidFill>
                  <a:srgbClr val="0000CC"/>
                </a:solidFill>
                <a:latin typeface="Times New Roman" panose="02020603050405020304" pitchFamily="18" charset="0"/>
                <a:ea typeface="仿宋_GB2312"/>
              </a:rPr>
              <a:t>。</a:t>
            </a:r>
          </a:p>
          <a:p>
            <a:pPr marR="28370"/>
            <a:r>
              <a:rPr lang="zh-CN" altLang="en-US" sz="2400" dirty="0">
                <a:solidFill>
                  <a:srgbClr val="630031"/>
                </a:solidFill>
                <a:ea typeface="仿宋_GB2312"/>
              </a:rPr>
              <a:t>    </a:t>
            </a:r>
            <a:endParaRPr lang="en-US" altLang="zh-CN" sz="2400" dirty="0">
              <a:solidFill>
                <a:srgbClr val="630031"/>
              </a:solidFill>
              <a:ea typeface="仿宋_GB2312"/>
            </a:endParaRPr>
          </a:p>
          <a:p>
            <a:pPr marR="28370"/>
            <a:r>
              <a:rPr lang="en-US" altLang="zh-CN" sz="2400" dirty="0">
                <a:solidFill>
                  <a:srgbClr val="630031"/>
                </a:solidFill>
                <a:ea typeface="仿宋_GB2312"/>
              </a:rPr>
              <a:t>    </a:t>
            </a:r>
            <a:r>
              <a:rPr lang="zh-CN" altLang="en-US" sz="2400" dirty="0">
                <a:solidFill>
                  <a:srgbClr val="630031"/>
                </a:solidFill>
                <a:ea typeface="仿宋_GB2312"/>
              </a:rPr>
              <a:t>例</a:t>
            </a:r>
            <a:r>
              <a:rPr lang="en-US" altLang="zh-CN" sz="2400" b="1" dirty="0">
                <a:solidFill>
                  <a:srgbClr val="630031"/>
                </a:solidFill>
                <a:latin typeface="Times New Roman" panose="02020603050405020304" pitchFamily="18" charset="0"/>
                <a:ea typeface="仿宋_GB2312"/>
              </a:rPr>
              <a:t> </a:t>
            </a:r>
            <a:r>
              <a:rPr lang="zh-CN" altLang="en-US" sz="2400" dirty="0">
                <a:solidFill>
                  <a:srgbClr val="0000CC"/>
                </a:solidFill>
                <a:latin typeface="Times New Roman" panose="02020603050405020304" pitchFamily="18" charset="0"/>
                <a:ea typeface="仿宋_GB2312"/>
              </a:rPr>
              <a:t>设</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en-US" altLang="zh-CN" sz="2400" b="1" dirty="0">
                <a:solidFill>
                  <a:srgbClr val="0000CC"/>
                </a:solidFill>
                <a:latin typeface="Times New Roman" panose="02020603050405020304" pitchFamily="18" charset="0"/>
                <a:ea typeface="仿宋_GB2312"/>
              </a:rPr>
              <a:t>=P</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Q</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R</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en-US" altLang="zh-CN" sz="2400" b="1" dirty="0">
                <a:solidFill>
                  <a:srgbClr val="0000CC"/>
                </a:solidFill>
                <a:latin typeface="Times New Roman" panose="02020603050405020304" pitchFamily="18" charset="0"/>
                <a:ea typeface="仿宋_GB2312"/>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，求</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的归结式</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a:t>
            </a:r>
          </a:p>
          <a:p>
            <a:pPr marR="56950"/>
            <a:r>
              <a:rPr lang="zh-CN" altLang="en-US" sz="2400" dirty="0">
                <a:solidFill>
                  <a:srgbClr val="630031"/>
                </a:solidFill>
                <a:ea typeface="仿宋_GB2312"/>
              </a:rPr>
              <a:t>    </a:t>
            </a:r>
            <a:endParaRPr lang="en-US" altLang="zh-CN" sz="2400" dirty="0">
              <a:solidFill>
                <a:srgbClr val="630031"/>
              </a:solidFill>
              <a:ea typeface="仿宋_GB2312"/>
            </a:endParaRPr>
          </a:p>
          <a:p>
            <a:pPr marR="56950"/>
            <a:r>
              <a:rPr lang="en-US" altLang="zh-CN" sz="2400" dirty="0">
                <a:solidFill>
                  <a:srgbClr val="630031"/>
                </a:solidFill>
                <a:ea typeface="仿宋_GB2312"/>
              </a:rPr>
              <a:t>    </a:t>
            </a:r>
            <a:r>
              <a:rPr lang="zh-CN" altLang="en-US" sz="2400" dirty="0">
                <a:solidFill>
                  <a:srgbClr val="630031"/>
                </a:solidFill>
                <a:ea typeface="仿宋_GB2312"/>
              </a:rPr>
              <a:t>例</a:t>
            </a:r>
            <a:r>
              <a:rPr lang="en-US" altLang="zh-CN" sz="2400" b="1" dirty="0">
                <a:solidFill>
                  <a:srgbClr val="630031"/>
                </a:solidFill>
                <a:latin typeface="Times New Roman" panose="02020603050405020304" pitchFamily="18" charset="0"/>
                <a:ea typeface="仿宋_GB2312"/>
              </a:rPr>
              <a:t> </a:t>
            </a:r>
            <a:r>
              <a:rPr lang="zh-CN" altLang="en-US" sz="2400" dirty="0">
                <a:solidFill>
                  <a:srgbClr val="0000CC"/>
                </a:solidFill>
                <a:latin typeface="Times New Roman" panose="02020603050405020304" pitchFamily="18" charset="0"/>
                <a:ea typeface="仿宋_GB2312"/>
              </a:rPr>
              <a:t>设</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en-US" altLang="zh-CN" sz="2400" b="1" dirty="0">
                <a:solidFill>
                  <a:srgbClr val="0000CC"/>
                </a:solidFill>
                <a:latin typeface="Times New Roman" panose="02020603050405020304" pitchFamily="18" charset="0"/>
                <a:ea typeface="仿宋_GB2312"/>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Q</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en-US" altLang="zh-CN" sz="2400" b="1" dirty="0">
                <a:solidFill>
                  <a:srgbClr val="0000CC"/>
                </a:solidFill>
                <a:latin typeface="Times New Roman" panose="02020603050405020304" pitchFamily="18" charset="0"/>
                <a:ea typeface="仿宋_GB2312"/>
              </a:rPr>
              <a:t>=Q</a:t>
            </a:r>
            <a:r>
              <a:rPr lang="zh-CN" altLang="en-US" sz="2400" dirty="0">
                <a:solidFill>
                  <a:srgbClr val="0000CC"/>
                </a:solidFill>
                <a:latin typeface="Times New Roman" panose="02020603050405020304" pitchFamily="18" charset="0"/>
                <a:ea typeface="仿宋_GB2312"/>
              </a:rPr>
              <a:t>，求</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的归结式</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a:t>
            </a:r>
          </a:p>
        </p:txBody>
      </p:sp>
    </p:spTree>
    <p:extLst>
      <p:ext uri="{BB962C8B-B14F-4D97-AF65-F5344CB8AC3E}">
        <p14:creationId xmlns:p14="http://schemas.microsoft.com/office/powerpoint/2010/main" val="6080525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R="33920" algn="ctr"/>
            <a:r>
              <a:rPr lang="zh-CN" altLang="en-US" sz="2800" dirty="0">
                <a:solidFill>
                  <a:srgbClr val="FF0000"/>
                </a:solidFill>
                <a:ea typeface="仿宋_GB2312"/>
              </a:rPr>
              <a:t>命题逻辑的归结</a:t>
            </a:r>
            <a:endParaRPr lang="en-US" altLang="zh-CN" sz="2800" dirty="0">
              <a:solidFill>
                <a:srgbClr val="FF0000"/>
              </a:solidFill>
              <a:ea typeface="仿宋_GB2312"/>
            </a:endParaRPr>
          </a:p>
        </p:txBody>
      </p:sp>
      <p:sp>
        <p:nvSpPr>
          <p:cNvPr id="3" name="矩形 2"/>
          <p:cNvSpPr/>
          <p:nvPr/>
        </p:nvSpPr>
        <p:spPr>
          <a:xfrm>
            <a:off x="1263292" y="1758125"/>
            <a:ext cx="5004619" cy="4154984"/>
          </a:xfrm>
          <a:prstGeom prst="rect">
            <a:avLst/>
          </a:prstGeom>
        </p:spPr>
        <p:txBody>
          <a:bodyPr wrap="square">
            <a:spAutoFit/>
          </a:bodyPr>
          <a:lstStyle/>
          <a:p>
            <a:pPr marR="80220" lvl="0"/>
            <a:r>
              <a:rPr lang="zh-CN" altLang="en-US" sz="2400" dirty="0">
                <a:solidFill>
                  <a:srgbClr val="A4001F"/>
                </a:solidFill>
                <a:ea typeface="仿宋_GB2312"/>
              </a:rPr>
              <a:t>    例</a:t>
            </a:r>
            <a:r>
              <a:rPr lang="en-US" altLang="zh-CN" sz="2400" b="1" dirty="0">
                <a:solidFill>
                  <a:srgbClr val="A4001F"/>
                </a:solidFill>
                <a:latin typeface="Times New Roman" panose="02020603050405020304" pitchFamily="18" charset="0"/>
                <a:ea typeface="仿宋_GB2312"/>
              </a:rPr>
              <a:t> </a:t>
            </a:r>
            <a:r>
              <a:rPr lang="zh-CN" altLang="en-US" sz="2400" dirty="0">
                <a:solidFill>
                  <a:srgbClr val="0000CC"/>
                </a:solidFill>
                <a:latin typeface="Times New Roman" panose="02020603050405020304" pitchFamily="18" charset="0"/>
                <a:ea typeface="仿宋_GB2312"/>
              </a:rPr>
              <a:t>设</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en-US" altLang="zh-CN" sz="2400" b="1" dirty="0">
                <a:solidFill>
                  <a:srgbClr val="0000CC"/>
                </a:solidFill>
                <a:latin typeface="Times New Roman" panose="02020603050405020304" pitchFamily="18" charset="0"/>
                <a:ea typeface="仿宋_GB2312"/>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dirty="0">
                <a:solidFill>
                  <a:srgbClr val="0000CC"/>
                </a:solidFill>
                <a:latin typeface="Times New Roman" panose="02020603050405020304" pitchFamily="18" charset="0"/>
                <a:ea typeface="宋体" panose="02010600030101010101" pitchFamily="2" charset="-122"/>
              </a:rPr>
              <a:t>P </a:t>
            </a:r>
            <a:r>
              <a:rPr lang="zh-CN" altLang="en-US" sz="2400" dirty="0">
                <a:solidFill>
                  <a:srgbClr val="0000CC"/>
                </a:solidFill>
                <a:latin typeface="Times New Roman" panose="02020603050405020304" pitchFamily="18" charset="0"/>
                <a:ea typeface="仿宋_GB2312"/>
              </a:rPr>
              <a:t>∨</a:t>
            </a:r>
            <a:r>
              <a:rPr lang="en-US" altLang="zh-CN" sz="2400" dirty="0">
                <a:solidFill>
                  <a:srgbClr val="0000CC"/>
                </a:solidFill>
                <a:latin typeface="Times New Roman" panose="02020603050405020304" pitchFamily="18" charset="0"/>
                <a:ea typeface="仿宋_GB2312"/>
              </a:rPr>
              <a:t>Q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en-US" altLang="zh-CN" sz="2400" b="1" dirty="0">
                <a:solidFill>
                  <a:srgbClr val="0000CC"/>
                </a:solidFill>
                <a:latin typeface="Times New Roman" panose="02020603050405020304" pitchFamily="18" charset="0"/>
                <a:ea typeface="仿宋_GB2312"/>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Q</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3 </a:t>
            </a:r>
            <a:r>
              <a:rPr lang="en-US" altLang="zh-CN" sz="2400" b="1" dirty="0">
                <a:solidFill>
                  <a:srgbClr val="0000CC"/>
                </a:solidFill>
                <a:latin typeface="Times New Roman" panose="02020603050405020304" pitchFamily="18" charset="0"/>
                <a:ea typeface="仿宋_GB2312"/>
              </a:rPr>
              <a:t>=P</a:t>
            </a:r>
            <a:r>
              <a:rPr lang="zh-CN" altLang="en-US" sz="2400" dirty="0">
                <a:solidFill>
                  <a:srgbClr val="0000CC"/>
                </a:solidFill>
                <a:latin typeface="Times New Roman" panose="02020603050405020304" pitchFamily="18" charset="0"/>
                <a:ea typeface="仿宋_GB2312"/>
              </a:rPr>
              <a:t>，求</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3 </a:t>
            </a:r>
            <a:r>
              <a:rPr lang="zh-CN" altLang="en-US" sz="2400" dirty="0">
                <a:solidFill>
                  <a:srgbClr val="0000CC"/>
                </a:solidFill>
                <a:latin typeface="Times New Roman" panose="02020603050405020304" pitchFamily="18" charset="0"/>
                <a:ea typeface="仿宋_GB2312"/>
              </a:rPr>
              <a:t>的归结式</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123 </a:t>
            </a:r>
            <a:r>
              <a:rPr lang="zh-CN" altLang="en-US" sz="2400" dirty="0">
                <a:solidFill>
                  <a:srgbClr val="0000CC"/>
                </a:solidFill>
                <a:latin typeface="Times New Roman" panose="02020603050405020304" pitchFamily="18" charset="0"/>
                <a:ea typeface="仿宋_GB2312"/>
              </a:rPr>
              <a:t>。</a:t>
            </a:r>
          </a:p>
          <a:p>
            <a:pPr marR="80770" lvl="0"/>
            <a:r>
              <a:rPr lang="zh-CN" altLang="en-US" sz="2400" dirty="0">
                <a:solidFill>
                  <a:srgbClr val="A4001F"/>
                </a:solidFill>
                <a:ea typeface="仿宋_GB2312"/>
              </a:rPr>
              <a:t>    解：</a:t>
            </a:r>
            <a:r>
              <a:rPr lang="zh-CN" altLang="en-US" sz="2400" dirty="0">
                <a:solidFill>
                  <a:srgbClr val="0000CC"/>
                </a:solidFill>
                <a:ea typeface="仿宋_GB2312"/>
              </a:rPr>
              <a:t>若先对</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归结，可得到</a:t>
            </a:r>
          </a:p>
          <a:p>
            <a:pPr lvl="0"/>
            <a:r>
              <a:rPr lang="en-US" altLang="zh-CN" sz="2400" b="1" dirty="0">
                <a:solidFill>
                  <a:srgbClr val="0000CC"/>
                </a:solidFill>
                <a:latin typeface="Times New Roman" panose="02020603050405020304" pitchFamily="18" charset="0"/>
                <a:ea typeface="仿宋_GB2312"/>
              </a:rPr>
              <a:t>	C</a:t>
            </a:r>
            <a:r>
              <a:rPr lang="en-US" altLang="zh-CN" sz="1600" b="1" dirty="0">
                <a:solidFill>
                  <a:srgbClr val="0000CC"/>
                </a:solidFill>
                <a:latin typeface="Times New Roman" panose="02020603050405020304" pitchFamily="18" charset="0"/>
                <a:ea typeface="仿宋_GB2312"/>
              </a:rPr>
              <a:t>12 </a:t>
            </a:r>
            <a:r>
              <a:rPr lang="en-US" altLang="zh-CN" sz="2400" b="1" dirty="0">
                <a:solidFill>
                  <a:srgbClr val="0000CC"/>
                </a:solidFill>
                <a:latin typeface="Times New Roman" panose="02020603050405020304" pitchFamily="18" charset="0"/>
                <a:ea typeface="仿宋_GB2312"/>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a:t>
            </a:r>
            <a:endParaRPr lang="en-US" altLang="zh-CN" sz="2400" dirty="0">
              <a:solidFill>
                <a:srgbClr val="0000CC"/>
              </a:solidFill>
              <a:latin typeface="Times New Roman" panose="02020603050405020304" pitchFamily="18" charset="0"/>
              <a:ea typeface="宋体" panose="02010600030101010101" pitchFamily="2" charset="-122"/>
            </a:endParaRPr>
          </a:p>
          <a:p>
            <a:pPr marR="87500" lvl="0"/>
            <a:r>
              <a:rPr lang="zh-CN" altLang="en-US" sz="2400" dirty="0">
                <a:solidFill>
                  <a:srgbClr val="0000CC"/>
                </a:solidFill>
                <a:ea typeface="仿宋_GB2312"/>
              </a:rPr>
              <a:t>    然后再对</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3 </a:t>
            </a:r>
            <a:r>
              <a:rPr lang="zh-CN" altLang="en-US" sz="2400" dirty="0">
                <a:solidFill>
                  <a:srgbClr val="0000CC"/>
                </a:solidFill>
                <a:latin typeface="Times New Roman" panose="02020603050405020304" pitchFamily="18" charset="0"/>
                <a:ea typeface="仿宋_GB2312"/>
              </a:rPr>
              <a:t>归结，得到</a:t>
            </a:r>
          </a:p>
          <a:p>
            <a:pPr lvl="0"/>
            <a:r>
              <a:rPr lang="en-US" altLang="zh-CN" sz="2400" b="1" dirty="0">
                <a:solidFill>
                  <a:srgbClr val="0000CC"/>
                </a:solidFill>
                <a:latin typeface="Times New Roman" panose="02020603050405020304" pitchFamily="18" charset="0"/>
                <a:ea typeface="仿宋_GB2312"/>
              </a:rPr>
              <a:t>	C</a:t>
            </a:r>
            <a:r>
              <a:rPr lang="en-US" altLang="zh-CN" sz="1600" b="1" dirty="0">
                <a:solidFill>
                  <a:srgbClr val="0000CC"/>
                </a:solidFill>
                <a:latin typeface="Times New Roman" panose="02020603050405020304" pitchFamily="18" charset="0"/>
                <a:ea typeface="仿宋_GB2312"/>
              </a:rPr>
              <a:t>123 </a:t>
            </a:r>
            <a:r>
              <a:rPr lang="en-US" altLang="zh-CN" sz="2400" b="1" dirty="0">
                <a:solidFill>
                  <a:srgbClr val="0000CC"/>
                </a:solidFill>
                <a:latin typeface="Times New Roman" panose="02020603050405020304" pitchFamily="18" charset="0"/>
                <a:ea typeface="仿宋_GB2312"/>
              </a:rPr>
              <a:t>=NIL</a:t>
            </a:r>
            <a:endParaRPr lang="en-US" altLang="zh-CN" sz="2400" dirty="0">
              <a:solidFill>
                <a:srgbClr val="0000CC"/>
              </a:solidFill>
              <a:latin typeface="Times New Roman" panose="02020603050405020304" pitchFamily="18" charset="0"/>
              <a:ea typeface="仿宋_GB2312"/>
            </a:endParaRPr>
          </a:p>
          <a:p>
            <a:pPr marR="77070" lvl="0"/>
            <a:r>
              <a:rPr lang="zh-CN" altLang="en-US" sz="2400" dirty="0">
                <a:solidFill>
                  <a:srgbClr val="006300"/>
                </a:solidFill>
                <a:ea typeface="仿宋_GB2312"/>
              </a:rPr>
              <a:t>    </a:t>
            </a:r>
            <a:r>
              <a:rPr lang="zh-CN" altLang="en-US" sz="2400" dirty="0">
                <a:solidFill>
                  <a:srgbClr val="FF0000"/>
                </a:solidFill>
                <a:ea typeface="仿宋_GB2312"/>
              </a:rPr>
              <a:t>如果改变归结顺序</a:t>
            </a:r>
            <a:r>
              <a:rPr lang="zh-CN" altLang="en-US" sz="2400" dirty="0">
                <a:solidFill>
                  <a:srgbClr val="0000CC"/>
                </a:solidFill>
                <a:ea typeface="仿宋_GB2312"/>
              </a:rPr>
              <a:t>，同样可以得到相同的结果，即其归结过程是不 唯一的。</a:t>
            </a:r>
          </a:p>
          <a:p>
            <a:pPr marR="81120" lvl="0"/>
            <a:r>
              <a:rPr lang="zh-CN" altLang="en-US" sz="2400" dirty="0">
                <a:solidFill>
                  <a:srgbClr val="0000CC"/>
                </a:solidFill>
                <a:ea typeface="仿宋_GB2312"/>
              </a:rPr>
              <a:t>    其归结归结过程可用右图来表示，该树称为</a:t>
            </a:r>
            <a:r>
              <a:rPr lang="zh-CN" altLang="en-US" sz="2400" dirty="0">
                <a:solidFill>
                  <a:srgbClr val="FF0000"/>
                </a:solidFill>
                <a:ea typeface="仿宋_GB2312"/>
              </a:rPr>
              <a:t>归结树</a:t>
            </a:r>
            <a:r>
              <a:rPr lang="zh-CN" altLang="en-US" sz="2400" dirty="0">
                <a:solidFill>
                  <a:srgbClr val="0000CC"/>
                </a:solidFill>
                <a:ea typeface="仿宋_GB2312"/>
              </a:rPr>
              <a:t>。 </a:t>
            </a:r>
            <a:endParaRPr lang="en-US" altLang="zh-CN" sz="2400" b="1" dirty="0">
              <a:solidFill>
                <a:srgbClr val="0000CC"/>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7293233" y="1402401"/>
            <a:ext cx="3935712" cy="5222224"/>
          </a:xfrm>
          <a:prstGeom prst="rect">
            <a:avLst/>
          </a:prstGeom>
        </p:spPr>
      </p:pic>
    </p:spTree>
    <p:extLst>
      <p:ext uri="{BB962C8B-B14F-4D97-AF65-F5344CB8AC3E}">
        <p14:creationId xmlns:p14="http://schemas.microsoft.com/office/powerpoint/2010/main" val="24272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R="33920" algn="ctr"/>
            <a:r>
              <a:rPr lang="zh-CN" altLang="en-US" sz="2800" dirty="0">
                <a:solidFill>
                  <a:srgbClr val="FF0000"/>
                </a:solidFill>
                <a:ea typeface="仿宋_GB2312"/>
              </a:rPr>
              <a:t>命题逻辑的归结</a:t>
            </a:r>
            <a:endParaRPr lang="en-US" altLang="zh-CN" sz="2800" dirty="0">
              <a:solidFill>
                <a:srgbClr val="FF0000"/>
              </a:solidFill>
              <a:ea typeface="仿宋_GB2312"/>
            </a:endParaRPr>
          </a:p>
        </p:txBody>
      </p:sp>
      <p:sp>
        <p:nvSpPr>
          <p:cNvPr id="3" name="矩形 2"/>
          <p:cNvSpPr/>
          <p:nvPr/>
        </p:nvSpPr>
        <p:spPr>
          <a:xfrm>
            <a:off x="1263292" y="1758125"/>
            <a:ext cx="9237560" cy="4154984"/>
          </a:xfrm>
          <a:prstGeom prst="rect">
            <a:avLst/>
          </a:prstGeom>
        </p:spPr>
        <p:txBody>
          <a:bodyPr wrap="square">
            <a:spAutoFit/>
          </a:bodyPr>
          <a:lstStyle/>
          <a:p>
            <a:pPr marR="35720"/>
            <a:r>
              <a:rPr lang="zh-CN" altLang="en-US" sz="2400" dirty="0">
                <a:solidFill>
                  <a:srgbClr val="A4001F"/>
                </a:solidFill>
                <a:ea typeface="仿宋_GB2312"/>
              </a:rPr>
              <a:t>    定理</a:t>
            </a:r>
            <a:r>
              <a:rPr lang="en-US" altLang="zh-CN" sz="2400" b="1" dirty="0">
                <a:solidFill>
                  <a:srgbClr val="A4001F"/>
                </a:solidFill>
                <a:latin typeface="Times New Roman" panose="02020603050405020304" pitchFamily="18" charset="0"/>
                <a:ea typeface="仿宋_GB2312"/>
              </a:rPr>
              <a:t>3.7 </a:t>
            </a:r>
            <a:r>
              <a:rPr lang="zh-CN" altLang="en-US" sz="2400" dirty="0">
                <a:solidFill>
                  <a:srgbClr val="0000CC"/>
                </a:solidFill>
                <a:latin typeface="Times New Roman" panose="02020603050405020304" pitchFamily="18" charset="0"/>
                <a:ea typeface="仿宋_GB2312"/>
              </a:rPr>
              <a:t>归结式</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a:t>
            </a:r>
            <a:r>
              <a:rPr lang="zh-CN" altLang="en-US" sz="2400" dirty="0">
                <a:solidFill>
                  <a:srgbClr val="0000CC"/>
                </a:solidFill>
                <a:latin typeface="Times New Roman" panose="02020603050405020304" pitchFamily="18" charset="0"/>
                <a:ea typeface="仿宋_GB2312"/>
              </a:rPr>
              <a:t>是其亲本子句</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a:t>
            </a:r>
            <a:r>
              <a:rPr lang="zh-CN" altLang="en-US" sz="2400" dirty="0">
                <a:solidFill>
                  <a:srgbClr val="0000CC"/>
                </a:solidFill>
                <a:latin typeface="Times New Roman" panose="02020603050405020304" pitchFamily="18" charset="0"/>
                <a:ea typeface="仿宋_GB2312"/>
              </a:rPr>
              <a:t>的逻辑结论。</a:t>
            </a:r>
          </a:p>
          <a:p>
            <a:pPr marR="6850"/>
            <a:r>
              <a:rPr lang="zh-CN" altLang="en-US" sz="2400" dirty="0">
                <a:solidFill>
                  <a:srgbClr val="A4001F"/>
                </a:solidFill>
                <a:ea typeface="仿宋_GB2312"/>
              </a:rPr>
              <a:t>    </a:t>
            </a:r>
            <a:endParaRPr lang="en-US" altLang="zh-CN" sz="2400" dirty="0">
              <a:solidFill>
                <a:srgbClr val="A4001F"/>
              </a:solidFill>
              <a:ea typeface="仿宋_GB2312"/>
            </a:endParaRPr>
          </a:p>
          <a:p>
            <a:pPr marR="6850"/>
            <a:r>
              <a:rPr lang="en-US" altLang="zh-CN" sz="2400" dirty="0">
                <a:solidFill>
                  <a:srgbClr val="A4001F"/>
                </a:solidFill>
                <a:ea typeface="仿宋_GB2312"/>
              </a:rPr>
              <a:t>    </a:t>
            </a:r>
            <a:r>
              <a:rPr lang="zh-CN" altLang="en-US" sz="2400" dirty="0">
                <a:solidFill>
                  <a:srgbClr val="A4001F"/>
                </a:solidFill>
                <a:ea typeface="仿宋_GB2312"/>
              </a:rPr>
              <a:t>证明：</a:t>
            </a:r>
            <a:r>
              <a:rPr lang="zh-CN" altLang="en-US" sz="2400" dirty="0">
                <a:solidFill>
                  <a:srgbClr val="0000CC"/>
                </a:solidFill>
                <a:ea typeface="仿宋_GB2312"/>
              </a:rPr>
              <a:t>（按定义）设</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en-US" altLang="zh-CN" sz="2400" b="1" dirty="0">
                <a:solidFill>
                  <a:srgbClr val="0000CC"/>
                </a:solidFill>
                <a:latin typeface="Times New Roman" panose="02020603050405020304" pitchFamily="18" charset="0"/>
                <a:ea typeface="仿宋_GB2312"/>
              </a:rPr>
              <a:t>=L</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en-US" altLang="zh-CN" sz="2400" b="1" dirty="0">
                <a:solidFill>
                  <a:srgbClr val="0000CC"/>
                </a:solidFill>
                <a:latin typeface="Times New Roman" panose="02020603050405020304" pitchFamily="18" charset="0"/>
                <a:ea typeface="仿宋_GB2312"/>
              </a:rPr>
              <a:t>'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en-US" altLang="zh-CN" sz="2400" b="1" dirty="0">
                <a:solidFill>
                  <a:srgbClr val="0000CC"/>
                </a:solidFill>
                <a:latin typeface="Times New Roman" panose="02020603050405020304" pitchFamily="18" charset="0"/>
                <a:ea typeface="仿宋_GB2312"/>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L</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关于解释</a:t>
            </a:r>
            <a:r>
              <a:rPr lang="en-US" altLang="zh-CN" sz="2400" b="1" dirty="0">
                <a:solidFill>
                  <a:srgbClr val="0000CC"/>
                </a:solidFill>
                <a:latin typeface="Times New Roman" panose="02020603050405020304" pitchFamily="18" charset="0"/>
                <a:ea typeface="仿宋_GB2312"/>
              </a:rPr>
              <a:t>I</a:t>
            </a:r>
            <a:r>
              <a:rPr lang="zh-CN" altLang="en-US" sz="2400" dirty="0">
                <a:solidFill>
                  <a:srgbClr val="0000CC"/>
                </a:solidFill>
                <a:latin typeface="Times New Roman" panose="02020603050405020304" pitchFamily="18" charset="0"/>
                <a:ea typeface="仿宋_GB2312"/>
              </a:rPr>
              <a:t>为真， 则只需证明</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en-US" altLang="zh-CN" sz="2400" b="1" dirty="0">
                <a:solidFill>
                  <a:srgbClr val="0000CC"/>
                </a:solidFill>
                <a:latin typeface="Times New Roman" panose="02020603050405020304" pitchFamily="18" charset="0"/>
                <a:ea typeface="仿宋_GB2312"/>
              </a:rPr>
              <a:t>= C</a:t>
            </a:r>
            <a:r>
              <a:rPr lang="en-US" altLang="zh-CN" sz="1600" b="1" dirty="0">
                <a:solidFill>
                  <a:srgbClr val="0000CC"/>
                </a:solidFill>
                <a:latin typeface="Times New Roman" panose="02020603050405020304" pitchFamily="18" charset="0"/>
                <a:ea typeface="仿宋_GB2312"/>
              </a:rPr>
              <a:t>1 </a:t>
            </a:r>
            <a:r>
              <a:rPr lang="en-US" altLang="zh-CN" sz="2400" b="1" dirty="0">
                <a:solidFill>
                  <a:srgbClr val="0000CC"/>
                </a:solidFill>
                <a:latin typeface="Times New Roman" panose="02020603050405020304" pitchFamily="18" charset="0"/>
                <a:ea typeface="仿宋_GB2312"/>
              </a:rPr>
              <a:t>'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关于解释</a:t>
            </a:r>
            <a:r>
              <a:rPr lang="en-US" altLang="zh-CN" sz="2400" b="1" dirty="0">
                <a:solidFill>
                  <a:srgbClr val="0000CC"/>
                </a:solidFill>
                <a:latin typeface="Times New Roman" panose="02020603050405020304" pitchFamily="18" charset="0"/>
                <a:ea typeface="仿宋_GB2312"/>
              </a:rPr>
              <a:t>I</a:t>
            </a:r>
            <a:r>
              <a:rPr lang="zh-CN" altLang="en-US" sz="2400" dirty="0">
                <a:solidFill>
                  <a:srgbClr val="0000CC"/>
                </a:solidFill>
                <a:latin typeface="Times New Roman" panose="02020603050405020304" pitchFamily="18" charset="0"/>
                <a:ea typeface="仿宋_GB2312"/>
              </a:rPr>
              <a:t>也为真。</a:t>
            </a:r>
          </a:p>
          <a:p>
            <a:pPr marR="59170"/>
            <a:r>
              <a:rPr lang="zh-CN" altLang="en-US" sz="2400" dirty="0">
                <a:solidFill>
                  <a:srgbClr val="0000CC"/>
                </a:solidFill>
                <a:ea typeface="仿宋_GB2312"/>
              </a:rPr>
              <a:t>    对于解释</a:t>
            </a:r>
            <a:r>
              <a:rPr lang="en-US" altLang="zh-CN" sz="2400" b="1" dirty="0">
                <a:solidFill>
                  <a:srgbClr val="0000CC"/>
                </a:solidFill>
                <a:latin typeface="Times New Roman" panose="02020603050405020304" pitchFamily="18" charset="0"/>
                <a:ea typeface="仿宋_GB2312"/>
              </a:rPr>
              <a:t>I</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L</a:t>
            </a:r>
            <a:r>
              <a:rPr lang="zh-CN" altLang="en-US" sz="2400" dirty="0">
                <a:solidFill>
                  <a:srgbClr val="0000CC"/>
                </a:solidFill>
                <a:latin typeface="Times New Roman" panose="02020603050405020304" pitchFamily="18" charset="0"/>
                <a:ea typeface="仿宋_GB2312"/>
              </a:rPr>
              <a:t>和</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L</a:t>
            </a:r>
            <a:r>
              <a:rPr lang="zh-CN" altLang="en-US" sz="2400" dirty="0">
                <a:solidFill>
                  <a:srgbClr val="0000CC"/>
                </a:solidFill>
                <a:latin typeface="Times New Roman" panose="02020603050405020304" pitchFamily="18" charset="0"/>
                <a:ea typeface="仿宋_GB2312"/>
              </a:rPr>
              <a:t>中必有一个为假。</a:t>
            </a:r>
          </a:p>
          <a:p>
            <a:pPr marR="8970"/>
            <a:r>
              <a:rPr lang="zh-CN" altLang="en-US" sz="2400" dirty="0">
                <a:solidFill>
                  <a:srgbClr val="630031"/>
                </a:solidFill>
                <a:ea typeface="仿宋_GB2312"/>
              </a:rPr>
              <a:t>    </a:t>
            </a:r>
            <a:endParaRPr lang="en-US" altLang="zh-CN" sz="2400" dirty="0">
              <a:solidFill>
                <a:srgbClr val="630031"/>
              </a:solidFill>
              <a:ea typeface="仿宋_GB2312"/>
            </a:endParaRPr>
          </a:p>
          <a:p>
            <a:pPr marR="8970"/>
            <a:r>
              <a:rPr lang="en-US" altLang="zh-CN" sz="2400" dirty="0">
                <a:solidFill>
                  <a:srgbClr val="630031"/>
                </a:solidFill>
                <a:ea typeface="仿宋_GB2312"/>
              </a:rPr>
              <a:t>    </a:t>
            </a:r>
            <a:r>
              <a:rPr lang="zh-CN" altLang="en-US" sz="2400" dirty="0">
                <a:solidFill>
                  <a:srgbClr val="630031"/>
                </a:solidFill>
                <a:ea typeface="仿宋_GB2312"/>
              </a:rPr>
              <a:t>若</a:t>
            </a:r>
            <a:r>
              <a:rPr lang="en-US" altLang="zh-CN" sz="2400" b="1" dirty="0">
                <a:solidFill>
                  <a:srgbClr val="630031"/>
                </a:solidFill>
                <a:latin typeface="Times New Roman" panose="02020603050405020304" pitchFamily="18" charset="0"/>
                <a:ea typeface="仿宋_GB2312"/>
              </a:rPr>
              <a:t>L</a:t>
            </a:r>
            <a:r>
              <a:rPr lang="zh-CN" altLang="en-US" sz="2400" dirty="0">
                <a:solidFill>
                  <a:srgbClr val="630031"/>
                </a:solidFill>
                <a:latin typeface="Times New Roman" panose="02020603050405020304" pitchFamily="18" charset="0"/>
                <a:ea typeface="仿宋_GB2312"/>
              </a:rPr>
              <a:t>为假，</a:t>
            </a:r>
            <a:r>
              <a:rPr lang="zh-CN" altLang="en-US" sz="2400" dirty="0">
                <a:solidFill>
                  <a:srgbClr val="0000CC"/>
                </a:solidFill>
                <a:latin typeface="Times New Roman" panose="02020603050405020304" pitchFamily="18" charset="0"/>
                <a:ea typeface="仿宋_GB2312"/>
              </a:rPr>
              <a:t>则必有</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为真，不然就会使</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a:t>
            </a:r>
            <a:r>
              <a:rPr lang="zh-CN" altLang="en-US" sz="2400" dirty="0">
                <a:solidFill>
                  <a:srgbClr val="0000CC"/>
                </a:solidFill>
                <a:latin typeface="Times New Roman" panose="02020603050405020304" pitchFamily="18" charset="0"/>
                <a:ea typeface="仿宋_GB2312"/>
              </a:rPr>
              <a:t>为假，这将与前提假设</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a:t>
            </a:r>
            <a:r>
              <a:rPr lang="zh-CN" altLang="en-US" sz="2400" dirty="0">
                <a:solidFill>
                  <a:srgbClr val="0000CC"/>
                </a:solidFill>
                <a:latin typeface="Times New Roman" panose="02020603050405020304" pitchFamily="18" charset="0"/>
                <a:ea typeface="仿宋_GB2312"/>
              </a:rPr>
              <a:t>为真矛盾，因此只能有</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为真。</a:t>
            </a:r>
          </a:p>
          <a:p>
            <a:pPr marR="62320"/>
            <a:r>
              <a:rPr lang="zh-CN" altLang="en-US" sz="2400" dirty="0">
                <a:solidFill>
                  <a:srgbClr val="0000CC"/>
                </a:solidFill>
                <a:ea typeface="仿宋_GB2312"/>
              </a:rPr>
              <a:t>    同理，</a:t>
            </a:r>
            <a:r>
              <a:rPr lang="zh-CN" altLang="en-US" sz="2400" dirty="0">
                <a:solidFill>
                  <a:srgbClr val="630031"/>
                </a:solidFill>
                <a:ea typeface="仿宋_GB2312"/>
              </a:rPr>
              <a:t>若</a:t>
            </a:r>
            <a:r>
              <a:rPr lang="en-US" altLang="zh-CN" sz="2400" dirty="0">
                <a:solidFill>
                  <a:srgbClr val="630031"/>
                </a:solidFill>
                <a:latin typeface="宋体" panose="02010600030101010101" pitchFamily="2" charset="-122"/>
                <a:ea typeface="宋体" panose="02010600030101010101" pitchFamily="2" charset="-122"/>
              </a:rPr>
              <a:t>﹁</a:t>
            </a:r>
            <a:r>
              <a:rPr lang="en-US" altLang="zh-CN" sz="2400" b="1" dirty="0">
                <a:solidFill>
                  <a:srgbClr val="630031"/>
                </a:solidFill>
                <a:latin typeface="Times New Roman" panose="02020603050405020304" pitchFamily="18" charset="0"/>
                <a:ea typeface="宋体" panose="02010600030101010101" pitchFamily="2" charset="-122"/>
              </a:rPr>
              <a:t>L</a:t>
            </a:r>
            <a:r>
              <a:rPr lang="zh-CN" altLang="en-US" sz="2400" dirty="0">
                <a:solidFill>
                  <a:srgbClr val="630031"/>
                </a:solidFill>
                <a:latin typeface="Times New Roman" panose="02020603050405020304" pitchFamily="18" charset="0"/>
                <a:ea typeface="仿宋_GB2312"/>
              </a:rPr>
              <a:t>为假</a:t>
            </a:r>
            <a:r>
              <a:rPr lang="zh-CN" altLang="en-US" sz="2400" dirty="0">
                <a:solidFill>
                  <a:srgbClr val="0000CC"/>
                </a:solidFill>
                <a:latin typeface="Times New Roman" panose="02020603050405020304" pitchFamily="18" charset="0"/>
                <a:ea typeface="仿宋_GB2312"/>
              </a:rPr>
              <a:t>，则必有</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为真。</a:t>
            </a:r>
          </a:p>
          <a:p>
            <a:pPr marR="5800"/>
            <a:r>
              <a:rPr lang="zh-CN" altLang="en-US" sz="2400" dirty="0">
                <a:solidFill>
                  <a:srgbClr val="0000CC"/>
                </a:solidFill>
                <a:ea typeface="仿宋_GB2312"/>
              </a:rPr>
              <a:t>    因此，必有</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en-US" altLang="zh-CN" sz="2400" b="1" dirty="0">
                <a:solidFill>
                  <a:srgbClr val="0000CC"/>
                </a:solidFill>
                <a:latin typeface="Times New Roman" panose="02020603050405020304" pitchFamily="18" charset="0"/>
                <a:ea typeface="仿宋_GB2312"/>
              </a:rPr>
              <a:t>= C</a:t>
            </a:r>
            <a:r>
              <a:rPr lang="en-US" altLang="zh-CN" sz="1600" b="1" dirty="0">
                <a:solidFill>
                  <a:srgbClr val="0000CC"/>
                </a:solidFill>
                <a:latin typeface="Times New Roman" panose="02020603050405020304" pitchFamily="18" charset="0"/>
                <a:ea typeface="仿宋_GB2312"/>
              </a:rPr>
              <a:t>1 </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关于解释</a:t>
            </a:r>
            <a:r>
              <a:rPr lang="en-US" altLang="zh-CN" sz="2400" b="1" dirty="0">
                <a:solidFill>
                  <a:srgbClr val="0000CC"/>
                </a:solidFill>
                <a:latin typeface="Times New Roman" panose="02020603050405020304" pitchFamily="18" charset="0"/>
                <a:ea typeface="仿宋_GB2312"/>
              </a:rPr>
              <a:t>I</a:t>
            </a:r>
            <a:r>
              <a:rPr lang="zh-CN" altLang="en-US" sz="2400" dirty="0">
                <a:solidFill>
                  <a:srgbClr val="0000CC"/>
                </a:solidFill>
                <a:latin typeface="Times New Roman" panose="02020603050405020304" pitchFamily="18" charset="0"/>
                <a:ea typeface="仿宋_GB2312"/>
              </a:rPr>
              <a:t>也为真。即</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a:t>
            </a:r>
            <a:r>
              <a:rPr lang="zh-CN" altLang="en-US" sz="2400" dirty="0">
                <a:solidFill>
                  <a:srgbClr val="0000CC"/>
                </a:solidFill>
                <a:latin typeface="Times New Roman" panose="02020603050405020304" pitchFamily="18" charset="0"/>
                <a:ea typeface="仿宋_GB2312"/>
              </a:rPr>
              <a:t>是</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a:t>
            </a:r>
            <a:r>
              <a:rPr lang="zh-CN" altLang="en-US" sz="2400" dirty="0">
                <a:solidFill>
                  <a:srgbClr val="0000CC"/>
                </a:solidFill>
                <a:latin typeface="Times New Roman" panose="02020603050405020304" pitchFamily="18" charset="0"/>
                <a:ea typeface="仿宋_GB2312"/>
              </a:rPr>
              <a:t>的逻辑结论。 </a:t>
            </a:r>
            <a:endParaRPr lang="en-US" altLang="zh-CN" sz="24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973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R="33920" algn="ctr"/>
            <a:r>
              <a:rPr lang="zh-CN" altLang="en-US" sz="2800" dirty="0">
                <a:solidFill>
                  <a:srgbClr val="FF0000"/>
                </a:solidFill>
                <a:ea typeface="仿宋_GB2312"/>
              </a:rPr>
              <a:t>命题逻辑的归结</a:t>
            </a:r>
            <a:endParaRPr lang="en-US" altLang="zh-CN" sz="2800" dirty="0">
              <a:solidFill>
                <a:srgbClr val="FF0000"/>
              </a:solidFill>
              <a:ea typeface="仿宋_GB2312"/>
            </a:endParaRPr>
          </a:p>
        </p:txBody>
      </p:sp>
      <p:sp>
        <p:nvSpPr>
          <p:cNvPr id="3" name="矩形 2"/>
          <p:cNvSpPr/>
          <p:nvPr/>
        </p:nvSpPr>
        <p:spPr>
          <a:xfrm>
            <a:off x="647006" y="1187184"/>
            <a:ext cx="10980635" cy="5262979"/>
          </a:xfrm>
          <a:prstGeom prst="rect">
            <a:avLst/>
          </a:prstGeom>
        </p:spPr>
        <p:txBody>
          <a:bodyPr wrap="square">
            <a:spAutoFit/>
          </a:bodyPr>
          <a:lstStyle/>
          <a:p>
            <a:pPr marR="17970"/>
            <a:r>
              <a:rPr lang="zh-CN" altLang="en-US" sz="2400" dirty="0">
                <a:solidFill>
                  <a:srgbClr val="0000CC"/>
                </a:solidFill>
                <a:ea typeface="仿宋_GB2312"/>
              </a:rPr>
              <a:t>上述定理是归结原理中的一个重要定理，由它可得到以下两个推论：</a:t>
            </a:r>
          </a:p>
          <a:p>
            <a:pPr marR="6070"/>
            <a:r>
              <a:rPr lang="zh-CN" altLang="en-US" sz="2400" dirty="0">
                <a:solidFill>
                  <a:srgbClr val="630031"/>
                </a:solidFill>
                <a:ea typeface="仿宋_GB2312"/>
              </a:rPr>
              <a:t>    推论</a:t>
            </a:r>
            <a:r>
              <a:rPr lang="en-US" altLang="zh-CN" sz="2400" b="1" dirty="0">
                <a:solidFill>
                  <a:srgbClr val="630031"/>
                </a:solidFill>
                <a:latin typeface="Times New Roman" panose="02020603050405020304" pitchFamily="18" charset="0"/>
                <a:ea typeface="仿宋_GB2312"/>
              </a:rPr>
              <a:t>1</a:t>
            </a:r>
            <a:r>
              <a:rPr lang="zh-CN" altLang="en-US" sz="2400" dirty="0">
                <a:solidFill>
                  <a:srgbClr val="630031"/>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设</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是子句集</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中的两个子句，</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是</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的归结式，若用</a:t>
            </a:r>
            <a:r>
              <a:rPr lang="en-US" altLang="zh-CN" sz="2400" b="1" dirty="0">
                <a:solidFill>
                  <a:srgbClr val="FF0000"/>
                </a:solidFill>
                <a:latin typeface="Times New Roman" panose="02020603050405020304" pitchFamily="18" charset="0"/>
                <a:ea typeface="仿宋_GB2312"/>
              </a:rPr>
              <a:t>C</a:t>
            </a:r>
            <a:r>
              <a:rPr lang="en-US" altLang="zh-CN" sz="1600" b="1" dirty="0">
                <a:solidFill>
                  <a:srgbClr val="FF0000"/>
                </a:solidFill>
                <a:latin typeface="Times New Roman" panose="02020603050405020304" pitchFamily="18" charset="0"/>
                <a:ea typeface="仿宋_GB2312"/>
              </a:rPr>
              <a:t>12 </a:t>
            </a:r>
            <a:r>
              <a:rPr lang="zh-CN" altLang="en-US" sz="2400" dirty="0">
                <a:solidFill>
                  <a:srgbClr val="FF0000"/>
                </a:solidFill>
                <a:latin typeface="Times New Roman" panose="02020603050405020304" pitchFamily="18" charset="0"/>
                <a:ea typeface="仿宋_GB2312"/>
              </a:rPr>
              <a:t>代替</a:t>
            </a:r>
            <a:r>
              <a:rPr lang="en-US" altLang="zh-CN" sz="2400" b="1" dirty="0">
                <a:solidFill>
                  <a:srgbClr val="FF0000"/>
                </a:solidFill>
                <a:latin typeface="Times New Roman" panose="02020603050405020304" pitchFamily="18" charset="0"/>
                <a:ea typeface="仿宋_GB2312"/>
              </a:rPr>
              <a:t>C</a:t>
            </a:r>
            <a:r>
              <a:rPr lang="en-US" altLang="zh-CN" sz="1600" b="1" dirty="0">
                <a:solidFill>
                  <a:srgbClr val="FF0000"/>
                </a:solidFill>
                <a:latin typeface="Times New Roman" panose="02020603050405020304" pitchFamily="18" charset="0"/>
                <a:ea typeface="仿宋_GB2312"/>
              </a:rPr>
              <a:t>1 </a:t>
            </a:r>
            <a:r>
              <a:rPr lang="zh-CN" altLang="en-US" sz="2400" dirty="0">
                <a:solidFill>
                  <a:srgbClr val="FF0000"/>
                </a:solidFill>
                <a:latin typeface="Times New Roman" panose="02020603050405020304" pitchFamily="18" charset="0"/>
                <a:ea typeface="仿宋_GB2312"/>
              </a:rPr>
              <a:t>和</a:t>
            </a:r>
            <a:r>
              <a:rPr lang="en-US" altLang="zh-CN" sz="2400" b="1" dirty="0">
                <a:solidFill>
                  <a:srgbClr val="FF0000"/>
                </a:solidFill>
                <a:latin typeface="Times New Roman" panose="02020603050405020304" pitchFamily="18" charset="0"/>
                <a:ea typeface="仿宋_GB2312"/>
              </a:rPr>
              <a:t>C</a:t>
            </a:r>
            <a:r>
              <a:rPr lang="en-US" altLang="zh-CN" sz="1600" b="1" dirty="0">
                <a:solidFill>
                  <a:srgbClr val="FF0000"/>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后得到新的子句集</a:t>
            </a:r>
            <a:r>
              <a:rPr lang="en-US" altLang="zh-CN" sz="2400" b="1" dirty="0">
                <a:solidFill>
                  <a:srgbClr val="0000CC"/>
                </a:solidFill>
                <a:latin typeface="Times New Roman" panose="02020603050405020304" pitchFamily="18" charset="0"/>
                <a:ea typeface="仿宋_GB2312"/>
              </a:rPr>
              <a:t>S</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，则由</a:t>
            </a:r>
            <a:r>
              <a:rPr lang="en-US" altLang="zh-CN" sz="2400" b="1" dirty="0">
                <a:solidFill>
                  <a:srgbClr val="0000CC"/>
                </a:solidFill>
                <a:latin typeface="Times New Roman" panose="02020603050405020304" pitchFamily="18" charset="0"/>
                <a:ea typeface="仿宋_GB2312"/>
              </a:rPr>
              <a:t>S</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的不可满足性可以推出原子句集</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的不可满足性。即：</a:t>
            </a:r>
          </a:p>
          <a:p>
            <a:pPr marR="64650"/>
            <a:r>
              <a:rPr lang="en-US" altLang="zh-CN" sz="2400" b="1" dirty="0">
                <a:solidFill>
                  <a:srgbClr val="006300"/>
                </a:solidFill>
                <a:latin typeface="Times New Roman" panose="02020603050405020304" pitchFamily="18" charset="0"/>
                <a:ea typeface="仿宋_GB2312"/>
              </a:rPr>
              <a:t>	S</a:t>
            </a:r>
            <a:r>
              <a:rPr lang="en-US" altLang="zh-CN" sz="1600" b="1" dirty="0">
                <a:solidFill>
                  <a:srgbClr val="006300"/>
                </a:solidFill>
                <a:latin typeface="Times New Roman" panose="02020603050405020304" pitchFamily="18" charset="0"/>
                <a:ea typeface="仿宋_GB2312"/>
              </a:rPr>
              <a:t>1 </a:t>
            </a:r>
            <a:r>
              <a:rPr lang="zh-CN" altLang="en-US" sz="2400" dirty="0">
                <a:solidFill>
                  <a:srgbClr val="006300"/>
                </a:solidFill>
                <a:latin typeface="Times New Roman" panose="02020603050405020304" pitchFamily="18" charset="0"/>
                <a:ea typeface="仿宋_GB2312"/>
              </a:rPr>
              <a:t>的不可满足性</a:t>
            </a:r>
            <a:r>
              <a:rPr lang="zh-CN" altLang="en-US" sz="2400" dirty="0">
                <a:solidFill>
                  <a:srgbClr val="006300"/>
                </a:solidFill>
                <a:latin typeface="MS Gothic" panose="020B0609070205080204" pitchFamily="49" charset="-128"/>
                <a:ea typeface="MS Gothic" panose="020B0609070205080204" pitchFamily="49" charset="-128"/>
              </a:rPr>
              <a:t>⇒</a:t>
            </a:r>
            <a:r>
              <a:rPr lang="en-US" altLang="zh-CN" sz="2400" b="1" dirty="0">
                <a:solidFill>
                  <a:srgbClr val="006300"/>
                </a:solidFill>
                <a:latin typeface="Times New Roman" panose="02020603050405020304" pitchFamily="18" charset="0"/>
                <a:ea typeface="MS Gothic" panose="020B0609070205080204" pitchFamily="49" charset="-128"/>
              </a:rPr>
              <a:t>S</a:t>
            </a:r>
            <a:r>
              <a:rPr lang="zh-CN" altLang="en-US" sz="2400" dirty="0">
                <a:solidFill>
                  <a:srgbClr val="006300"/>
                </a:solidFill>
                <a:latin typeface="Times New Roman" panose="02020603050405020304" pitchFamily="18" charset="0"/>
                <a:ea typeface="仿宋_GB2312"/>
              </a:rPr>
              <a:t>的不可满足性</a:t>
            </a:r>
          </a:p>
          <a:p>
            <a:pPr marR="8270"/>
            <a:r>
              <a:rPr lang="zh-CN" altLang="en-US" sz="2400" dirty="0">
                <a:solidFill>
                  <a:srgbClr val="630031"/>
                </a:solidFill>
                <a:ea typeface="仿宋_GB2312"/>
              </a:rPr>
              <a:t>    证明：</a:t>
            </a:r>
            <a:r>
              <a:rPr lang="zh-CN" altLang="en-US" sz="2400" dirty="0">
                <a:solidFill>
                  <a:srgbClr val="0000CC"/>
                </a:solidFill>
                <a:ea typeface="仿宋_GB2312"/>
              </a:rPr>
              <a:t>设</a:t>
            </a:r>
            <a:r>
              <a:rPr lang="en-US" altLang="zh-CN" sz="2400" b="1" dirty="0">
                <a:solidFill>
                  <a:srgbClr val="0000CC"/>
                </a:solidFill>
                <a:latin typeface="Times New Roman" panose="02020603050405020304" pitchFamily="18" charset="0"/>
                <a:ea typeface="仿宋_GB2312"/>
              </a:rPr>
              <a:t>S={ 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3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n </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是</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的归结式，则用</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代替</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后可得到一个新的子句集</a:t>
            </a:r>
          </a:p>
          <a:p>
            <a:pPr marR="86670"/>
            <a:r>
              <a:rPr lang="en-US" altLang="zh-CN" sz="2400" b="1" dirty="0">
                <a:solidFill>
                  <a:srgbClr val="0000CC"/>
                </a:solidFill>
                <a:latin typeface="Times New Roman" panose="02020603050405020304" pitchFamily="18" charset="0"/>
                <a:ea typeface="仿宋_GB2312"/>
              </a:rPr>
              <a:t>	S</a:t>
            </a:r>
            <a:r>
              <a:rPr lang="en-US" altLang="zh-CN" sz="1600" b="1" dirty="0">
                <a:solidFill>
                  <a:srgbClr val="0000CC"/>
                </a:solidFill>
                <a:latin typeface="Times New Roman" panose="02020603050405020304" pitchFamily="18" charset="0"/>
                <a:ea typeface="仿宋_GB2312"/>
              </a:rPr>
              <a:t>1 </a:t>
            </a:r>
            <a:r>
              <a:rPr lang="en-US" altLang="zh-CN" sz="2400" b="1" dirty="0">
                <a:solidFill>
                  <a:srgbClr val="0000CC"/>
                </a:solidFill>
                <a:latin typeface="Times New Roman" panose="02020603050405020304" pitchFamily="18" charset="0"/>
                <a:ea typeface="仿宋_GB2312"/>
              </a:rPr>
              <a:t>={ 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3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 C</a:t>
            </a:r>
            <a:r>
              <a:rPr lang="en-US" altLang="zh-CN" sz="1600" b="1" dirty="0">
                <a:solidFill>
                  <a:srgbClr val="0000CC"/>
                </a:solidFill>
                <a:latin typeface="Times New Roman" panose="02020603050405020304" pitchFamily="18" charset="0"/>
                <a:ea typeface="仿宋_GB2312"/>
              </a:rPr>
              <a:t>n </a:t>
            </a:r>
            <a:r>
              <a:rPr lang="en-US" altLang="zh-CN" sz="2400" b="1" dirty="0">
                <a:solidFill>
                  <a:srgbClr val="0000CC"/>
                </a:solidFill>
                <a:latin typeface="Times New Roman" panose="02020603050405020304" pitchFamily="18" charset="0"/>
                <a:ea typeface="仿宋_GB2312"/>
              </a:rPr>
              <a:t>}</a:t>
            </a:r>
            <a:endParaRPr lang="en-US" altLang="zh-CN" sz="2400" dirty="0">
              <a:solidFill>
                <a:srgbClr val="0000CC"/>
              </a:solidFill>
              <a:latin typeface="Times New Roman" panose="02020603050405020304" pitchFamily="18" charset="0"/>
              <a:ea typeface="仿宋_GB2312"/>
            </a:endParaRPr>
          </a:p>
          <a:p>
            <a:pPr marR="10370"/>
            <a:r>
              <a:rPr lang="zh-CN" altLang="en-US" sz="2400" dirty="0">
                <a:solidFill>
                  <a:srgbClr val="0000CC"/>
                </a:solidFill>
                <a:ea typeface="仿宋_GB2312"/>
              </a:rPr>
              <a:t>    设</a:t>
            </a:r>
            <a:r>
              <a:rPr lang="en-US" altLang="zh-CN" sz="2400" b="1" dirty="0">
                <a:solidFill>
                  <a:srgbClr val="0000CC"/>
                </a:solidFill>
                <a:latin typeface="Times New Roman" panose="02020603050405020304" pitchFamily="18" charset="0"/>
                <a:ea typeface="仿宋_GB2312"/>
              </a:rPr>
              <a:t>S</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是不可满足的，则对不满足</a:t>
            </a:r>
            <a:r>
              <a:rPr lang="en-US" altLang="zh-CN" sz="2400" b="1" dirty="0">
                <a:solidFill>
                  <a:srgbClr val="0000CC"/>
                </a:solidFill>
                <a:latin typeface="Times New Roman" panose="02020603050405020304" pitchFamily="18" charset="0"/>
                <a:ea typeface="仿宋_GB2312"/>
              </a:rPr>
              <a:t>S</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的任一解释</a:t>
            </a:r>
            <a:r>
              <a:rPr lang="en-US" altLang="zh-CN" sz="2400" b="1" dirty="0">
                <a:solidFill>
                  <a:srgbClr val="0000CC"/>
                </a:solidFill>
                <a:latin typeface="Times New Roman" panose="02020603050405020304" pitchFamily="18" charset="0"/>
                <a:ea typeface="仿宋_GB2312"/>
              </a:rPr>
              <a:t>I</a:t>
            </a:r>
            <a:r>
              <a:rPr lang="zh-CN" altLang="en-US" sz="2400" dirty="0">
                <a:solidFill>
                  <a:srgbClr val="0000CC"/>
                </a:solidFill>
                <a:latin typeface="Times New Roman" panose="02020603050405020304" pitchFamily="18" charset="0"/>
                <a:ea typeface="仿宋_GB2312"/>
              </a:rPr>
              <a:t>，都可能有以下两种情况：</a:t>
            </a:r>
          </a:p>
          <a:p>
            <a:pPr marR="10300"/>
            <a:r>
              <a:rPr lang="zh-CN" altLang="en-US" sz="2400" dirty="0">
                <a:solidFill>
                  <a:srgbClr val="0000CC"/>
                </a:solidFill>
                <a:ea typeface="仿宋_GB2312"/>
              </a:rPr>
              <a:t>    ①解释</a:t>
            </a:r>
            <a:r>
              <a:rPr lang="en-US" altLang="zh-CN" sz="2400" b="1" dirty="0">
                <a:solidFill>
                  <a:srgbClr val="0000CC"/>
                </a:solidFill>
                <a:latin typeface="Times New Roman" panose="02020603050405020304" pitchFamily="18" charset="0"/>
                <a:ea typeface="仿宋_GB2312"/>
              </a:rPr>
              <a:t>I</a:t>
            </a:r>
            <a:r>
              <a:rPr lang="zh-CN" altLang="en-US" sz="2400" dirty="0">
                <a:solidFill>
                  <a:srgbClr val="0000CC"/>
                </a:solidFill>
                <a:latin typeface="Times New Roman" panose="02020603050405020304" pitchFamily="18" charset="0"/>
                <a:ea typeface="仿宋_GB2312"/>
              </a:rPr>
              <a:t>使</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为真，则</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3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n </a:t>
            </a:r>
            <a:r>
              <a:rPr lang="zh-CN" altLang="en-US" sz="2400" dirty="0">
                <a:solidFill>
                  <a:srgbClr val="0000CC"/>
                </a:solidFill>
                <a:latin typeface="Times New Roman" panose="02020603050405020304" pitchFamily="18" charset="0"/>
                <a:ea typeface="仿宋_GB2312"/>
              </a:rPr>
              <a:t>中必有一个为假，即</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是不可满足的。</a:t>
            </a:r>
          </a:p>
          <a:p>
            <a:pPr marR="6520"/>
            <a:r>
              <a:rPr lang="zh-CN" altLang="en-US" sz="2400" dirty="0">
                <a:solidFill>
                  <a:srgbClr val="0000CC"/>
                </a:solidFill>
                <a:ea typeface="仿宋_GB2312"/>
              </a:rPr>
              <a:t>    ②解释</a:t>
            </a:r>
            <a:r>
              <a:rPr lang="en-US" altLang="zh-CN" sz="2400" b="1" dirty="0">
                <a:solidFill>
                  <a:srgbClr val="0000CC"/>
                </a:solidFill>
                <a:latin typeface="Times New Roman" panose="02020603050405020304" pitchFamily="18" charset="0"/>
                <a:ea typeface="仿宋_GB2312"/>
              </a:rPr>
              <a:t>I</a:t>
            </a:r>
            <a:r>
              <a:rPr lang="zh-CN" altLang="en-US" sz="2400" dirty="0">
                <a:solidFill>
                  <a:srgbClr val="0000CC"/>
                </a:solidFill>
                <a:latin typeface="Times New Roman" panose="02020603050405020304" pitchFamily="18" charset="0"/>
                <a:ea typeface="仿宋_GB2312"/>
              </a:rPr>
              <a:t>使</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为假，即</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C</a:t>
            </a:r>
            <a:r>
              <a:rPr lang="en-US" altLang="zh-CN" sz="1600" b="1" dirty="0">
                <a:solidFill>
                  <a:srgbClr val="0000CC"/>
                </a:solidFill>
                <a:latin typeface="Times New Roman" panose="02020603050405020304" pitchFamily="18" charset="0"/>
                <a:ea typeface="宋体" panose="02010600030101010101" pitchFamily="2" charset="-122"/>
              </a:rPr>
              <a:t>12 </a:t>
            </a:r>
            <a:r>
              <a:rPr lang="zh-CN" altLang="en-US" sz="2400" dirty="0">
                <a:solidFill>
                  <a:srgbClr val="0000CC"/>
                </a:solidFill>
                <a:latin typeface="Times New Roman" panose="02020603050405020304" pitchFamily="18" charset="0"/>
                <a:ea typeface="仿宋_GB2312"/>
              </a:rPr>
              <a:t>为真，</a:t>
            </a:r>
            <a:r>
              <a:rPr lang="zh-CN" altLang="en-US" sz="2400" strike="dblStrike" dirty="0">
                <a:solidFill>
                  <a:srgbClr val="0000CC"/>
                </a:solidFill>
                <a:latin typeface="Times New Roman" panose="02020603050405020304" pitchFamily="18" charset="0"/>
                <a:ea typeface="仿宋_GB2312"/>
              </a:rPr>
              <a:t>根据定理</a:t>
            </a:r>
            <a:r>
              <a:rPr lang="en-US" altLang="zh-CN" sz="2400" b="1" strike="dblStrike" dirty="0">
                <a:solidFill>
                  <a:srgbClr val="0000CC"/>
                </a:solidFill>
                <a:latin typeface="Times New Roman" panose="02020603050405020304" pitchFamily="18" charset="0"/>
                <a:ea typeface="仿宋_GB2312"/>
              </a:rPr>
              <a:t>3.2</a:t>
            </a:r>
            <a:r>
              <a:rPr lang="zh-CN" altLang="en-US" sz="2400" strike="dblStrike" dirty="0">
                <a:solidFill>
                  <a:srgbClr val="0000CC"/>
                </a:solidFill>
                <a:latin typeface="Times New Roman" panose="02020603050405020304" pitchFamily="18" charset="0"/>
                <a:ea typeface="仿宋_GB2312"/>
              </a:rPr>
              <a:t>有</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(C</a:t>
            </a:r>
            <a:r>
              <a:rPr lang="en-US" altLang="zh-CN" sz="1600" b="1" dirty="0">
                <a:solidFill>
                  <a:srgbClr val="0000CC"/>
                </a:solidFill>
                <a:latin typeface="Times New Roman" panose="02020603050405020304" pitchFamily="18" charset="0"/>
                <a:ea typeface="宋体" panose="02010600030101010101" pitchFamily="2" charset="-122"/>
              </a:rPr>
              <a:t>1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永真，即</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C</a:t>
            </a:r>
            <a:r>
              <a:rPr lang="en-US" altLang="zh-CN" sz="1600" b="1" dirty="0">
                <a:solidFill>
                  <a:srgbClr val="0000CC"/>
                </a:solidFill>
                <a:latin typeface="Times New Roman" panose="02020603050405020304" pitchFamily="18" charset="0"/>
                <a:ea typeface="宋体" panose="02010600030101010101" pitchFamily="2" charset="-122"/>
              </a:rPr>
              <a:t>1 </a:t>
            </a:r>
            <a:r>
              <a:rPr lang="zh-CN" altLang="en-US" sz="2400" dirty="0">
                <a:solidFill>
                  <a:srgbClr val="0000CC"/>
                </a:solidFill>
                <a:latin typeface="Times New Roman" panose="02020603050405020304" pitchFamily="18" charset="0"/>
                <a:ea typeface="仿宋_GB2312"/>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C</a:t>
            </a:r>
            <a:r>
              <a:rPr lang="en-US" altLang="zh-CN" sz="1600" b="1" dirty="0">
                <a:solidFill>
                  <a:srgbClr val="0000CC"/>
                </a:solidFill>
                <a:latin typeface="Times New Roman" panose="02020603050405020304" pitchFamily="18" charset="0"/>
                <a:ea typeface="宋体" panose="02010600030101010101" pitchFamily="2" charset="-122"/>
              </a:rPr>
              <a:t>2 </a:t>
            </a:r>
            <a:r>
              <a:rPr lang="zh-CN" altLang="en-US" sz="2400" dirty="0">
                <a:solidFill>
                  <a:srgbClr val="0000CC"/>
                </a:solidFill>
                <a:latin typeface="Times New Roman" panose="02020603050405020304" pitchFamily="18" charset="0"/>
                <a:ea typeface="仿宋_GB2312"/>
              </a:rPr>
              <a:t>永真，它说明解释</a:t>
            </a:r>
            <a:r>
              <a:rPr lang="en-US" altLang="zh-CN" sz="2400" b="1" dirty="0">
                <a:solidFill>
                  <a:srgbClr val="0000CC"/>
                </a:solidFill>
                <a:latin typeface="Times New Roman" panose="02020603050405020304" pitchFamily="18" charset="0"/>
                <a:ea typeface="仿宋_GB2312"/>
              </a:rPr>
              <a:t>I</a:t>
            </a:r>
            <a:r>
              <a:rPr lang="zh-CN" altLang="en-US" sz="2400" dirty="0">
                <a:solidFill>
                  <a:srgbClr val="0000CC"/>
                </a:solidFill>
                <a:latin typeface="Times New Roman" panose="02020603050405020304" pitchFamily="18" charset="0"/>
                <a:ea typeface="仿宋_GB2312"/>
              </a:rPr>
              <a:t>使</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为假，或</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为假。即</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也是不可满足的。</a:t>
            </a:r>
          </a:p>
          <a:p>
            <a:r>
              <a:rPr lang="zh-CN" altLang="en-US" sz="2400" dirty="0">
                <a:solidFill>
                  <a:srgbClr val="0000CC"/>
                </a:solidFill>
                <a:ea typeface="仿宋_GB2312"/>
              </a:rPr>
              <a:t>    因此可以得出</a:t>
            </a:r>
          </a:p>
          <a:p>
            <a:pPr marR="77650"/>
            <a:r>
              <a:rPr lang="en-US" altLang="zh-CN" sz="2400" b="1" dirty="0">
                <a:solidFill>
                  <a:srgbClr val="0000CC"/>
                </a:solidFill>
                <a:latin typeface="Times New Roman" panose="02020603050405020304" pitchFamily="18" charset="0"/>
                <a:ea typeface="仿宋_GB2312"/>
              </a:rPr>
              <a:t>    S</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的不可满足性</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S</a:t>
            </a:r>
            <a:r>
              <a:rPr lang="zh-CN" altLang="en-US" sz="2400" dirty="0">
                <a:solidFill>
                  <a:srgbClr val="0000CC"/>
                </a:solidFill>
                <a:latin typeface="Times New Roman" panose="02020603050405020304" pitchFamily="18" charset="0"/>
                <a:ea typeface="仿宋_GB2312"/>
              </a:rPr>
              <a:t>的不可满足性</a:t>
            </a:r>
            <a:endParaRPr lang="en-US" altLang="zh-CN" sz="24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0847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R="33920" algn="ctr"/>
            <a:r>
              <a:rPr lang="zh-CN" altLang="en-US" sz="2800" dirty="0">
                <a:solidFill>
                  <a:srgbClr val="FF0000"/>
                </a:solidFill>
                <a:ea typeface="仿宋_GB2312"/>
              </a:rPr>
              <a:t>命题逻辑的归结</a:t>
            </a:r>
            <a:endParaRPr lang="en-US" altLang="zh-CN" sz="2800" dirty="0">
              <a:solidFill>
                <a:srgbClr val="FF0000"/>
              </a:solidFill>
              <a:ea typeface="仿宋_GB2312"/>
            </a:endParaRPr>
          </a:p>
        </p:txBody>
      </p:sp>
      <p:sp>
        <p:nvSpPr>
          <p:cNvPr id="3" name="矩形 2"/>
          <p:cNvSpPr/>
          <p:nvPr/>
        </p:nvSpPr>
        <p:spPr>
          <a:xfrm>
            <a:off x="432620" y="1187184"/>
            <a:ext cx="11346426" cy="4893647"/>
          </a:xfrm>
          <a:prstGeom prst="rect">
            <a:avLst/>
          </a:prstGeom>
        </p:spPr>
        <p:txBody>
          <a:bodyPr wrap="square">
            <a:spAutoFit/>
          </a:bodyPr>
          <a:lstStyle/>
          <a:p>
            <a:pPr marR="8570"/>
            <a:r>
              <a:rPr lang="zh-CN" altLang="en-US" sz="2400" dirty="0">
                <a:solidFill>
                  <a:srgbClr val="A4001F"/>
                </a:solidFill>
                <a:ea typeface="仿宋_GB2312"/>
              </a:rPr>
              <a:t>    推论</a:t>
            </a:r>
            <a:r>
              <a:rPr lang="en-US" altLang="zh-CN" sz="2400" b="1" dirty="0">
                <a:solidFill>
                  <a:srgbClr val="A4001F"/>
                </a:solidFill>
                <a:latin typeface="Times New Roman" panose="02020603050405020304" pitchFamily="18" charset="0"/>
                <a:ea typeface="仿宋_GB2312"/>
              </a:rPr>
              <a:t>2</a:t>
            </a:r>
            <a:r>
              <a:rPr lang="zh-CN" altLang="en-US" sz="2400" dirty="0">
                <a:solidFill>
                  <a:srgbClr val="A4001F"/>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设</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是子句集</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中的两个子句，</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是</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和</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的归结式，若把</a:t>
            </a:r>
            <a:r>
              <a:rPr lang="en-US" altLang="zh-CN" sz="2400" b="1" dirty="0">
                <a:solidFill>
                  <a:srgbClr val="FF0000"/>
                </a:solidFill>
                <a:latin typeface="Times New Roman" panose="02020603050405020304" pitchFamily="18" charset="0"/>
                <a:ea typeface="仿宋_GB2312"/>
              </a:rPr>
              <a:t>C</a:t>
            </a:r>
            <a:r>
              <a:rPr lang="en-US" altLang="zh-CN" sz="1600" b="1" dirty="0">
                <a:solidFill>
                  <a:srgbClr val="FF0000"/>
                </a:solidFill>
                <a:latin typeface="Times New Roman" panose="02020603050405020304" pitchFamily="18" charset="0"/>
                <a:ea typeface="仿宋_GB2312"/>
              </a:rPr>
              <a:t>12 </a:t>
            </a:r>
            <a:r>
              <a:rPr lang="zh-CN" altLang="en-US" sz="2400" dirty="0">
                <a:solidFill>
                  <a:srgbClr val="FF0000"/>
                </a:solidFill>
                <a:latin typeface="Times New Roman" panose="02020603050405020304" pitchFamily="18" charset="0"/>
                <a:ea typeface="仿宋_GB2312"/>
              </a:rPr>
              <a:t>加入</a:t>
            </a:r>
            <a:r>
              <a:rPr lang="en-US" altLang="zh-CN" sz="2400" b="1" dirty="0">
                <a:solidFill>
                  <a:srgbClr val="FF0000"/>
                </a:solidFill>
                <a:latin typeface="Times New Roman" panose="02020603050405020304" pitchFamily="18" charset="0"/>
                <a:ea typeface="仿宋_GB2312"/>
              </a:rPr>
              <a:t>S</a:t>
            </a:r>
            <a:r>
              <a:rPr lang="zh-CN" altLang="en-US" sz="2400" dirty="0">
                <a:solidFill>
                  <a:srgbClr val="FF0000"/>
                </a:solidFill>
                <a:latin typeface="Times New Roman" panose="02020603050405020304" pitchFamily="18" charset="0"/>
                <a:ea typeface="仿宋_GB2312"/>
              </a:rPr>
              <a:t>中</a:t>
            </a:r>
            <a:r>
              <a:rPr lang="zh-CN" altLang="en-US" sz="2400" dirty="0">
                <a:solidFill>
                  <a:srgbClr val="0000CC"/>
                </a:solidFill>
                <a:latin typeface="Times New Roman" panose="02020603050405020304" pitchFamily="18" charset="0"/>
                <a:ea typeface="仿宋_GB2312"/>
              </a:rPr>
              <a:t>得到新的子句集</a:t>
            </a:r>
            <a:r>
              <a:rPr lang="en-US" altLang="zh-CN" sz="2400" b="1" dirty="0">
                <a:solidFill>
                  <a:srgbClr val="0000CC"/>
                </a:solidFill>
                <a:latin typeface="Times New Roman" panose="02020603050405020304" pitchFamily="18" charset="0"/>
                <a:ea typeface="仿宋_GB2312"/>
              </a:rPr>
              <a:t>S</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，则</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与</a:t>
            </a:r>
            <a:r>
              <a:rPr lang="en-US" altLang="zh-CN" sz="2400" b="1" dirty="0">
                <a:solidFill>
                  <a:srgbClr val="0000CC"/>
                </a:solidFill>
                <a:latin typeface="Times New Roman" panose="02020603050405020304" pitchFamily="18" charset="0"/>
                <a:ea typeface="仿宋_GB2312"/>
              </a:rPr>
              <a:t>S</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的不可满足性是等价的。即：</a:t>
            </a:r>
          </a:p>
          <a:p>
            <a:pPr marR="66650"/>
            <a:r>
              <a:rPr lang="en-US" altLang="zh-CN" sz="2400" b="1" dirty="0">
                <a:solidFill>
                  <a:srgbClr val="006300"/>
                </a:solidFill>
                <a:latin typeface="Times New Roman" panose="02020603050405020304" pitchFamily="18" charset="0"/>
                <a:ea typeface="仿宋_GB2312"/>
              </a:rPr>
              <a:t>S</a:t>
            </a:r>
            <a:r>
              <a:rPr lang="en-US" altLang="zh-CN" sz="1600" b="1" dirty="0">
                <a:solidFill>
                  <a:srgbClr val="006300"/>
                </a:solidFill>
                <a:latin typeface="Times New Roman" panose="02020603050405020304" pitchFamily="18" charset="0"/>
                <a:ea typeface="仿宋_GB2312"/>
              </a:rPr>
              <a:t>2 </a:t>
            </a:r>
            <a:r>
              <a:rPr lang="zh-CN" altLang="en-US" sz="2400" dirty="0">
                <a:solidFill>
                  <a:srgbClr val="006300"/>
                </a:solidFill>
                <a:latin typeface="Times New Roman" panose="02020603050405020304" pitchFamily="18" charset="0"/>
                <a:ea typeface="仿宋_GB2312"/>
              </a:rPr>
              <a:t>的不可满足性</a:t>
            </a:r>
            <a:r>
              <a:rPr lang="zh-CN" altLang="en-US" sz="2400" dirty="0">
                <a:solidFill>
                  <a:srgbClr val="006300"/>
                </a:solidFill>
                <a:latin typeface="MS Gothic" panose="020B0609070205080204" pitchFamily="49" charset="-128"/>
                <a:ea typeface="MS Gothic" panose="020B0609070205080204" pitchFamily="49" charset="-128"/>
              </a:rPr>
              <a:t>⇔</a:t>
            </a:r>
            <a:r>
              <a:rPr lang="en-US" altLang="zh-CN" sz="2400" b="1" dirty="0">
                <a:solidFill>
                  <a:srgbClr val="006300"/>
                </a:solidFill>
                <a:latin typeface="Times New Roman" panose="02020603050405020304" pitchFamily="18" charset="0"/>
                <a:ea typeface="MS Gothic" panose="020B0609070205080204" pitchFamily="49" charset="-128"/>
              </a:rPr>
              <a:t>S</a:t>
            </a:r>
            <a:r>
              <a:rPr lang="zh-CN" altLang="en-US" sz="2400" dirty="0">
                <a:solidFill>
                  <a:srgbClr val="006300"/>
                </a:solidFill>
                <a:latin typeface="Times New Roman" panose="02020603050405020304" pitchFamily="18" charset="0"/>
                <a:ea typeface="仿宋_GB2312"/>
              </a:rPr>
              <a:t>的不可满足性</a:t>
            </a:r>
          </a:p>
          <a:p>
            <a:pPr lvl="0"/>
            <a:r>
              <a:rPr lang="zh-CN" altLang="en-US" sz="2400" dirty="0">
                <a:solidFill>
                  <a:srgbClr val="630031"/>
                </a:solidFill>
                <a:ea typeface="仿宋_GB2312"/>
              </a:rPr>
              <a:t>先证明</a:t>
            </a:r>
            <a:r>
              <a:rPr lang="zh-CN" altLang="en-US" sz="2000" b="1" dirty="0">
                <a:solidFill>
                  <a:srgbClr val="C00000"/>
                </a:solidFill>
                <a:latin typeface="Symbol" panose="05050102010706020507" pitchFamily="18" charset="2"/>
              </a:rPr>
              <a:t></a:t>
            </a:r>
            <a:endParaRPr lang="zh-CN" altLang="en-US" sz="2400" dirty="0">
              <a:solidFill>
                <a:srgbClr val="C00000"/>
              </a:solidFill>
              <a:ea typeface="仿宋_GB2312"/>
            </a:endParaRPr>
          </a:p>
          <a:p>
            <a:pPr marR="7700"/>
            <a:r>
              <a:rPr lang="zh-CN" altLang="en-US" sz="2400" dirty="0">
                <a:solidFill>
                  <a:srgbClr val="0000CC"/>
                </a:solidFill>
                <a:ea typeface="仿宋_GB2312"/>
              </a:rPr>
              <a:t>    设</a:t>
            </a:r>
            <a:r>
              <a:rPr lang="en-US" altLang="zh-CN" sz="2400" b="1" dirty="0">
                <a:solidFill>
                  <a:srgbClr val="0000CC"/>
                </a:solidFill>
                <a:latin typeface="Times New Roman" panose="02020603050405020304" pitchFamily="18" charset="0"/>
                <a:ea typeface="仿宋_GB2312"/>
              </a:rPr>
              <a:t>S={ 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3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n </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是不可满足的，则</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3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n </a:t>
            </a:r>
            <a:r>
              <a:rPr lang="zh-CN" altLang="en-US" sz="2400" dirty="0">
                <a:solidFill>
                  <a:srgbClr val="0000CC"/>
                </a:solidFill>
                <a:latin typeface="Times New Roman" panose="02020603050405020304" pitchFamily="18" charset="0"/>
                <a:ea typeface="仿宋_GB2312"/>
              </a:rPr>
              <a:t>中必有一子句为假，因而</a:t>
            </a:r>
            <a:r>
              <a:rPr lang="en-US" altLang="zh-CN" sz="2400" b="1" dirty="0">
                <a:solidFill>
                  <a:srgbClr val="0000CC"/>
                </a:solidFill>
                <a:latin typeface="Times New Roman" panose="02020603050405020304" pitchFamily="18" charset="0"/>
                <a:ea typeface="仿宋_GB2312"/>
              </a:rPr>
              <a:t>S</a:t>
            </a:r>
            <a:r>
              <a:rPr lang="en-US" altLang="zh-CN" sz="1600" b="1" dirty="0">
                <a:solidFill>
                  <a:srgbClr val="0000CC"/>
                </a:solidFill>
                <a:latin typeface="Times New Roman" panose="02020603050405020304" pitchFamily="18" charset="0"/>
                <a:ea typeface="仿宋_GB2312"/>
              </a:rPr>
              <a:t>2 </a:t>
            </a:r>
            <a:r>
              <a:rPr lang="en-US" altLang="zh-CN" sz="2400" b="1" dirty="0">
                <a:solidFill>
                  <a:srgbClr val="0000CC"/>
                </a:solidFill>
                <a:latin typeface="Times New Roman" panose="02020603050405020304" pitchFamily="18" charset="0"/>
                <a:ea typeface="仿宋_GB2312"/>
              </a:rPr>
              <a:t>={ 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3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n </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必为不可满足。</a:t>
            </a:r>
          </a:p>
          <a:p>
            <a:r>
              <a:rPr lang="zh-CN" altLang="en-US" sz="2400" dirty="0">
                <a:solidFill>
                  <a:srgbClr val="630031"/>
                </a:solidFill>
                <a:ea typeface="仿宋_GB2312"/>
              </a:rPr>
              <a:t>   </a:t>
            </a:r>
            <a:endParaRPr lang="en-US" altLang="zh-CN" sz="2400" dirty="0">
              <a:solidFill>
                <a:srgbClr val="630031"/>
              </a:solidFill>
              <a:ea typeface="仿宋_GB2312"/>
            </a:endParaRPr>
          </a:p>
          <a:p>
            <a:r>
              <a:rPr lang="zh-CN" altLang="en-US" sz="2400" dirty="0">
                <a:solidFill>
                  <a:srgbClr val="630031"/>
                </a:solidFill>
                <a:ea typeface="仿宋_GB2312"/>
              </a:rPr>
              <a:t>再证明</a:t>
            </a:r>
            <a:r>
              <a:rPr lang="zh-CN" altLang="en-US" sz="2400" dirty="0">
                <a:solidFill>
                  <a:srgbClr val="630031"/>
                </a:solidFill>
                <a:latin typeface="MS Gothic" panose="020B0609070205080204" pitchFamily="49" charset="-128"/>
                <a:ea typeface="MS Gothic" panose="020B0609070205080204" pitchFamily="49" charset="-128"/>
              </a:rPr>
              <a:t>⇒</a:t>
            </a:r>
          </a:p>
          <a:p>
            <a:pPr marR="11420"/>
            <a:r>
              <a:rPr lang="zh-CN" altLang="en-US" sz="2400" dirty="0">
                <a:solidFill>
                  <a:srgbClr val="0000CC"/>
                </a:solidFill>
                <a:ea typeface="仿宋_GB2312"/>
              </a:rPr>
              <a:t>    设</a:t>
            </a:r>
            <a:r>
              <a:rPr lang="en-US" altLang="zh-CN" sz="2400" b="1" dirty="0">
                <a:solidFill>
                  <a:srgbClr val="0000CC"/>
                </a:solidFill>
                <a:latin typeface="Times New Roman" panose="02020603050405020304" pitchFamily="18" charset="0"/>
                <a:ea typeface="仿宋_GB2312"/>
              </a:rPr>
              <a:t>S</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是不可满足的</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则对不满足</a:t>
            </a:r>
            <a:r>
              <a:rPr lang="en-US" altLang="zh-CN" sz="2400" b="1" dirty="0">
                <a:solidFill>
                  <a:srgbClr val="0000CC"/>
                </a:solidFill>
                <a:latin typeface="Times New Roman" panose="02020603050405020304" pitchFamily="18" charset="0"/>
                <a:ea typeface="仿宋_GB2312"/>
              </a:rPr>
              <a:t>S</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的任一解释</a:t>
            </a:r>
            <a:r>
              <a:rPr lang="en-US" altLang="zh-CN" sz="2400" b="1" dirty="0">
                <a:solidFill>
                  <a:srgbClr val="0000CC"/>
                </a:solidFill>
                <a:latin typeface="Times New Roman" panose="02020603050405020304" pitchFamily="18" charset="0"/>
                <a:ea typeface="仿宋_GB2312"/>
              </a:rPr>
              <a:t>I,</a:t>
            </a:r>
            <a:r>
              <a:rPr lang="zh-CN" altLang="en-US" sz="2400" dirty="0">
                <a:solidFill>
                  <a:srgbClr val="0000CC"/>
                </a:solidFill>
                <a:latin typeface="Times New Roman" panose="02020603050405020304" pitchFamily="18" charset="0"/>
                <a:ea typeface="仿宋_GB2312"/>
              </a:rPr>
              <a:t>都可能有以下两种情况：</a:t>
            </a:r>
          </a:p>
          <a:p>
            <a:pPr marR="6900"/>
            <a:r>
              <a:rPr lang="zh-CN" altLang="en-US" sz="2400" dirty="0">
                <a:solidFill>
                  <a:srgbClr val="0000CC"/>
                </a:solidFill>
                <a:ea typeface="仿宋_GB2312"/>
              </a:rPr>
              <a:t>    ①解释</a:t>
            </a:r>
            <a:r>
              <a:rPr lang="en-US" altLang="zh-CN" sz="2400" b="1" dirty="0">
                <a:solidFill>
                  <a:srgbClr val="0000CC"/>
                </a:solidFill>
                <a:latin typeface="Times New Roman" panose="02020603050405020304" pitchFamily="18" charset="0"/>
                <a:ea typeface="仿宋_GB2312"/>
              </a:rPr>
              <a:t>I</a:t>
            </a:r>
            <a:r>
              <a:rPr lang="zh-CN" altLang="en-US" sz="2400" dirty="0">
                <a:solidFill>
                  <a:srgbClr val="0000CC"/>
                </a:solidFill>
                <a:latin typeface="Times New Roman" panose="02020603050405020304" pitchFamily="18" charset="0"/>
                <a:ea typeface="仿宋_GB2312"/>
              </a:rPr>
              <a:t>使</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为真，则</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3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n </a:t>
            </a:r>
            <a:r>
              <a:rPr lang="zh-CN" altLang="en-US" sz="2400" dirty="0">
                <a:solidFill>
                  <a:srgbClr val="0000CC"/>
                </a:solidFill>
                <a:latin typeface="Times New Roman" panose="02020603050405020304" pitchFamily="18" charset="0"/>
                <a:ea typeface="仿宋_GB2312"/>
              </a:rPr>
              <a:t>中必有一个为假，即</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是不可满足的。</a:t>
            </a:r>
          </a:p>
          <a:p>
            <a:pPr marR="7520"/>
            <a:r>
              <a:rPr lang="zh-CN" altLang="en-US" sz="2400" dirty="0">
                <a:solidFill>
                  <a:srgbClr val="0000CC"/>
                </a:solidFill>
                <a:ea typeface="仿宋_GB2312"/>
              </a:rPr>
              <a:t>    ②解释</a:t>
            </a:r>
            <a:r>
              <a:rPr lang="en-US" altLang="zh-CN" sz="2400" b="1" dirty="0">
                <a:solidFill>
                  <a:srgbClr val="0000CC"/>
                </a:solidFill>
                <a:latin typeface="Times New Roman" panose="02020603050405020304" pitchFamily="18" charset="0"/>
                <a:ea typeface="仿宋_GB2312"/>
              </a:rPr>
              <a:t>I</a:t>
            </a:r>
            <a:r>
              <a:rPr lang="zh-CN" altLang="en-US" sz="2400" dirty="0">
                <a:solidFill>
                  <a:srgbClr val="0000CC"/>
                </a:solidFill>
                <a:latin typeface="Times New Roman" panose="02020603050405020304" pitchFamily="18" charset="0"/>
                <a:ea typeface="仿宋_GB2312"/>
              </a:rPr>
              <a:t>使</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12 </a:t>
            </a:r>
            <a:r>
              <a:rPr lang="zh-CN" altLang="en-US" sz="2400" dirty="0">
                <a:solidFill>
                  <a:srgbClr val="0000CC"/>
                </a:solidFill>
                <a:latin typeface="Times New Roman" panose="02020603050405020304" pitchFamily="18" charset="0"/>
                <a:ea typeface="仿宋_GB2312"/>
              </a:rPr>
              <a:t>为假，即</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C</a:t>
            </a:r>
            <a:r>
              <a:rPr lang="en-US" altLang="zh-CN" sz="1600" b="1" dirty="0">
                <a:solidFill>
                  <a:srgbClr val="0000CC"/>
                </a:solidFill>
                <a:latin typeface="Times New Roman" panose="02020603050405020304" pitchFamily="18" charset="0"/>
                <a:ea typeface="宋体" panose="02010600030101010101" pitchFamily="2" charset="-122"/>
              </a:rPr>
              <a:t>12 </a:t>
            </a:r>
            <a:r>
              <a:rPr lang="zh-CN" altLang="en-US" sz="2400" dirty="0">
                <a:solidFill>
                  <a:srgbClr val="0000CC"/>
                </a:solidFill>
                <a:latin typeface="Times New Roman" panose="02020603050405020304" pitchFamily="18" charset="0"/>
                <a:ea typeface="仿宋_GB2312"/>
              </a:rPr>
              <a:t>为真，</a:t>
            </a:r>
            <a:r>
              <a:rPr lang="zh-CN" altLang="en-US" sz="2400" strike="dblStrike" dirty="0">
                <a:solidFill>
                  <a:srgbClr val="0000CC"/>
                </a:solidFill>
                <a:latin typeface="Times New Roman" panose="02020603050405020304" pitchFamily="18" charset="0"/>
                <a:ea typeface="仿宋_GB2312"/>
              </a:rPr>
              <a:t>根据定理</a:t>
            </a:r>
            <a:r>
              <a:rPr lang="en-US" altLang="zh-CN" sz="2400" b="1" strike="dblStrike" dirty="0">
                <a:solidFill>
                  <a:srgbClr val="0000CC"/>
                </a:solidFill>
                <a:latin typeface="Times New Roman" panose="02020603050405020304" pitchFamily="18" charset="0"/>
                <a:ea typeface="仿宋_GB2312"/>
              </a:rPr>
              <a:t>3.2</a:t>
            </a:r>
            <a:r>
              <a:rPr lang="zh-CN" altLang="en-US" sz="2400" strike="dblStrike" dirty="0">
                <a:solidFill>
                  <a:srgbClr val="0000CC"/>
                </a:solidFill>
                <a:latin typeface="Times New Roman" panose="02020603050405020304" pitchFamily="18" charset="0"/>
                <a:ea typeface="仿宋_GB2312"/>
              </a:rPr>
              <a:t>有</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(C</a:t>
            </a:r>
            <a:r>
              <a:rPr lang="en-US" altLang="zh-CN" sz="1600" b="1" dirty="0">
                <a:solidFill>
                  <a:srgbClr val="0000CC"/>
                </a:solidFill>
                <a:latin typeface="Times New Roman" panose="02020603050405020304" pitchFamily="18" charset="0"/>
                <a:ea typeface="宋体" panose="02010600030101010101" pitchFamily="2" charset="-122"/>
              </a:rPr>
              <a:t>1 </a:t>
            </a:r>
            <a:r>
              <a:rPr lang="zh-CN" altLang="en-US" sz="2400" dirty="0">
                <a:solidFill>
                  <a:srgbClr val="0000CC"/>
                </a:solidFill>
                <a:latin typeface="Times New Roman" panose="02020603050405020304" pitchFamily="18" charset="0"/>
                <a:ea typeface="仿宋_GB2312"/>
              </a:rPr>
              <a:t>∧</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en-US" altLang="zh-CN" sz="2400" b="1" dirty="0">
                <a:solidFill>
                  <a:srgbClr val="0000CC"/>
                </a:solidFill>
                <a:latin typeface="Times New Roman" panose="02020603050405020304" pitchFamily="18" charset="0"/>
                <a:ea typeface="仿宋_GB2312"/>
              </a:rPr>
              <a:t>)</a:t>
            </a:r>
            <a:r>
              <a:rPr lang="zh-CN" altLang="en-US" sz="2400" dirty="0">
                <a:solidFill>
                  <a:srgbClr val="0000CC"/>
                </a:solidFill>
                <a:latin typeface="Times New Roman" panose="02020603050405020304" pitchFamily="18" charset="0"/>
                <a:ea typeface="仿宋_GB2312"/>
              </a:rPr>
              <a:t>永真，即</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C</a:t>
            </a:r>
            <a:r>
              <a:rPr lang="en-US" altLang="zh-CN" sz="1600" b="1" dirty="0">
                <a:solidFill>
                  <a:srgbClr val="0000CC"/>
                </a:solidFill>
                <a:latin typeface="Times New Roman" panose="02020603050405020304" pitchFamily="18" charset="0"/>
                <a:ea typeface="宋体" panose="02010600030101010101" pitchFamily="2" charset="-122"/>
              </a:rPr>
              <a:t>1 </a:t>
            </a:r>
            <a:r>
              <a:rPr lang="zh-CN" altLang="en-US" sz="2400" dirty="0">
                <a:solidFill>
                  <a:srgbClr val="0000CC"/>
                </a:solidFill>
                <a:latin typeface="Times New Roman" panose="02020603050405020304" pitchFamily="18" charset="0"/>
                <a:ea typeface="仿宋_GB2312"/>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C</a:t>
            </a:r>
            <a:r>
              <a:rPr lang="en-US" altLang="zh-CN" sz="1600" b="1" dirty="0">
                <a:solidFill>
                  <a:srgbClr val="0000CC"/>
                </a:solidFill>
                <a:latin typeface="Times New Roman" panose="02020603050405020304" pitchFamily="18" charset="0"/>
                <a:ea typeface="宋体" panose="02010600030101010101" pitchFamily="2" charset="-122"/>
              </a:rPr>
              <a:t>2 </a:t>
            </a:r>
            <a:r>
              <a:rPr lang="zh-CN" altLang="en-US" sz="2400" dirty="0">
                <a:solidFill>
                  <a:srgbClr val="0000CC"/>
                </a:solidFill>
                <a:latin typeface="Times New Roman" panose="02020603050405020304" pitchFamily="18" charset="0"/>
                <a:ea typeface="仿宋_GB2312"/>
              </a:rPr>
              <a:t>永真，它说明解释</a:t>
            </a:r>
            <a:r>
              <a:rPr lang="en-US" altLang="zh-CN" sz="2400" b="1" dirty="0">
                <a:solidFill>
                  <a:srgbClr val="0000CC"/>
                </a:solidFill>
                <a:latin typeface="Times New Roman" panose="02020603050405020304" pitchFamily="18" charset="0"/>
                <a:ea typeface="仿宋_GB2312"/>
              </a:rPr>
              <a:t>I</a:t>
            </a:r>
            <a:r>
              <a:rPr lang="zh-CN" altLang="en-US" sz="2400" dirty="0">
                <a:solidFill>
                  <a:srgbClr val="0000CC"/>
                </a:solidFill>
                <a:latin typeface="Times New Roman" panose="02020603050405020304" pitchFamily="18" charset="0"/>
                <a:ea typeface="仿宋_GB2312"/>
              </a:rPr>
              <a:t>使</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1 </a:t>
            </a:r>
            <a:r>
              <a:rPr lang="zh-CN" altLang="en-US" sz="2400" dirty="0">
                <a:solidFill>
                  <a:srgbClr val="0000CC"/>
                </a:solidFill>
                <a:latin typeface="Times New Roman" panose="02020603050405020304" pitchFamily="18" charset="0"/>
                <a:ea typeface="仿宋_GB2312"/>
              </a:rPr>
              <a:t>为假，或</a:t>
            </a:r>
            <a:r>
              <a:rPr lang="en-US" altLang="zh-CN" sz="2400" b="1" dirty="0">
                <a:solidFill>
                  <a:srgbClr val="0000CC"/>
                </a:solidFill>
                <a:latin typeface="Times New Roman" panose="02020603050405020304" pitchFamily="18" charset="0"/>
                <a:ea typeface="仿宋_GB2312"/>
              </a:rPr>
              <a:t>C</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为假。即</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也是不可满足的。</a:t>
            </a:r>
          </a:p>
          <a:p>
            <a:pPr marR="60550"/>
            <a:r>
              <a:rPr lang="zh-CN" altLang="en-US" sz="2400" dirty="0">
                <a:solidFill>
                  <a:srgbClr val="0000CC"/>
                </a:solidFill>
                <a:ea typeface="仿宋_GB2312"/>
              </a:rPr>
              <a:t>    由此可见</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与</a:t>
            </a:r>
            <a:r>
              <a:rPr lang="en-US" altLang="zh-CN" sz="2400" b="1" dirty="0">
                <a:solidFill>
                  <a:srgbClr val="0000CC"/>
                </a:solidFill>
                <a:latin typeface="Times New Roman" panose="02020603050405020304" pitchFamily="18" charset="0"/>
                <a:ea typeface="仿宋_GB2312"/>
              </a:rPr>
              <a:t>S</a:t>
            </a:r>
            <a:r>
              <a:rPr lang="en-US" altLang="zh-CN" sz="1600" b="1" dirty="0">
                <a:solidFill>
                  <a:srgbClr val="0000CC"/>
                </a:solidFill>
                <a:latin typeface="Times New Roman" panose="02020603050405020304" pitchFamily="18" charset="0"/>
                <a:ea typeface="仿宋_GB2312"/>
              </a:rPr>
              <a:t>2 </a:t>
            </a:r>
            <a:r>
              <a:rPr lang="zh-CN" altLang="en-US" sz="2400" dirty="0">
                <a:solidFill>
                  <a:srgbClr val="0000CC"/>
                </a:solidFill>
                <a:latin typeface="Times New Roman" panose="02020603050405020304" pitchFamily="18" charset="0"/>
                <a:ea typeface="仿宋_GB2312"/>
              </a:rPr>
              <a:t>的不可满足性是等价的。即</a:t>
            </a:r>
            <a:r>
              <a:rPr lang="en-US" altLang="zh-CN" sz="2400" b="1" dirty="0">
                <a:solidFill>
                  <a:srgbClr val="0000CC"/>
                </a:solidFill>
                <a:latin typeface="Times New Roman" panose="02020603050405020304" pitchFamily="18" charset="0"/>
                <a:ea typeface="仿宋_GB2312"/>
              </a:rPr>
              <a:t>S</a:t>
            </a:r>
            <a:r>
              <a:rPr lang="zh-CN" altLang="en-US" sz="2400" dirty="0">
                <a:solidFill>
                  <a:srgbClr val="0000CC"/>
                </a:solidFill>
                <a:latin typeface="Times New Roman" panose="02020603050405020304" pitchFamily="18" charset="0"/>
                <a:ea typeface="仿宋_GB2312"/>
              </a:rPr>
              <a:t>的不可满足性</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S</a:t>
            </a:r>
            <a:r>
              <a:rPr lang="en-US" altLang="zh-CN" sz="1600" b="1" dirty="0">
                <a:solidFill>
                  <a:srgbClr val="0000CC"/>
                </a:solidFill>
                <a:latin typeface="Times New Roman" panose="02020603050405020304" pitchFamily="18" charset="0"/>
                <a:ea typeface="MS Gothic" panose="020B0609070205080204" pitchFamily="49" charset="-128"/>
              </a:rPr>
              <a:t>2 </a:t>
            </a:r>
            <a:r>
              <a:rPr lang="zh-CN" altLang="en-US" sz="2400" dirty="0">
                <a:solidFill>
                  <a:srgbClr val="0000CC"/>
                </a:solidFill>
                <a:latin typeface="Times New Roman" panose="02020603050405020304" pitchFamily="18" charset="0"/>
                <a:ea typeface="仿宋_GB2312"/>
              </a:rPr>
              <a:t>的不可满足性 </a:t>
            </a:r>
            <a:endParaRPr lang="en-US" altLang="zh-CN" sz="24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5734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925574"/>
            <a:ext cx="11700387" cy="523220"/>
          </a:xfrm>
          <a:prstGeom prst="rect">
            <a:avLst/>
          </a:prstGeom>
        </p:spPr>
        <p:txBody>
          <a:bodyPr wrap="square">
            <a:spAutoFit/>
          </a:bodyPr>
          <a:lstStyle/>
          <a:p>
            <a:pPr marR="33920" algn="ctr"/>
            <a:r>
              <a:rPr lang="zh-CN" altLang="en-US" sz="2800" dirty="0">
                <a:solidFill>
                  <a:srgbClr val="FF0000"/>
                </a:solidFill>
                <a:ea typeface="仿宋_GB2312"/>
              </a:rPr>
              <a:t>命题逻辑的归结</a:t>
            </a:r>
            <a:endParaRPr lang="en-US" altLang="zh-CN" sz="2800" dirty="0">
              <a:solidFill>
                <a:srgbClr val="FF0000"/>
              </a:solidFill>
              <a:ea typeface="仿宋_GB2312"/>
            </a:endParaRPr>
          </a:p>
        </p:txBody>
      </p:sp>
      <p:sp>
        <p:nvSpPr>
          <p:cNvPr id="3" name="矩形 2"/>
          <p:cNvSpPr/>
          <p:nvPr/>
        </p:nvSpPr>
        <p:spPr>
          <a:xfrm>
            <a:off x="717756" y="1841736"/>
            <a:ext cx="10373032" cy="3785652"/>
          </a:xfrm>
          <a:prstGeom prst="rect">
            <a:avLst/>
          </a:prstGeom>
        </p:spPr>
        <p:txBody>
          <a:bodyPr wrap="square">
            <a:spAutoFit/>
          </a:bodyPr>
          <a:lstStyle/>
          <a:p>
            <a:pPr marR="6670"/>
            <a:r>
              <a:rPr lang="zh-CN" altLang="en-US" sz="2400" dirty="0">
                <a:solidFill>
                  <a:srgbClr val="0000CC"/>
                </a:solidFill>
                <a:ea typeface="仿宋_GB2312" panose="02010609030101010101"/>
              </a:rPr>
              <a:t>    上述两个推论说明，为证明子句集</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的不可满足性，只要对其中可进行归结的子句进行归结，并把归结式加入到子句集</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中，或者用归结式代替他的亲本子句，然后对新的子句集证明其不可满足性就可 以了。</a:t>
            </a:r>
          </a:p>
          <a:p>
            <a:pPr marR="9150"/>
            <a:r>
              <a:rPr lang="zh-CN" altLang="en-US" sz="2400" dirty="0">
                <a:solidFill>
                  <a:srgbClr val="0000CC"/>
                </a:solidFill>
                <a:ea typeface="仿宋_GB2312" panose="02010609030101010101"/>
              </a:rPr>
              <a:t>    如果经归结能得到空子句，根据空子句的不可满足性，即可得到原子句集</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是不可满足的结论。</a:t>
            </a:r>
          </a:p>
          <a:p>
            <a:pPr marR="11120"/>
            <a:r>
              <a:rPr lang="zh-CN" altLang="en-US" sz="2400" dirty="0">
                <a:solidFill>
                  <a:srgbClr val="0000CC"/>
                </a:solidFill>
                <a:ea typeface="仿宋_GB2312" panose="02010609030101010101"/>
              </a:rPr>
              <a:t>    </a:t>
            </a:r>
            <a:endParaRPr lang="en-US" altLang="zh-CN" sz="2400" dirty="0">
              <a:solidFill>
                <a:srgbClr val="0000CC"/>
              </a:solidFill>
              <a:ea typeface="仿宋_GB2312" panose="02010609030101010101"/>
            </a:endParaRPr>
          </a:p>
          <a:p>
            <a:pPr marR="11120"/>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在命题逻辑中，对不可满足的子句集</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，其归结原理是</a:t>
            </a:r>
            <a:r>
              <a:rPr lang="zh-CN" altLang="en-US" sz="2400" dirty="0">
                <a:solidFill>
                  <a:srgbClr val="006300"/>
                </a:solidFill>
                <a:latin typeface="Times New Roman" panose="02020603050405020304" pitchFamily="18" charset="0"/>
                <a:ea typeface="仿宋_GB2312" panose="02010609030101010101"/>
              </a:rPr>
              <a:t>完备的</a:t>
            </a:r>
            <a:r>
              <a:rPr lang="zh-CN" altLang="en-US" sz="2400" dirty="0">
                <a:solidFill>
                  <a:srgbClr val="0000CC"/>
                </a:solidFill>
                <a:latin typeface="Times New Roman" panose="02020603050405020304" pitchFamily="18" charset="0"/>
                <a:ea typeface="仿宋_GB2312" panose="02010609030101010101"/>
              </a:rPr>
              <a:t>。</a:t>
            </a:r>
          </a:p>
          <a:p>
            <a:pPr marR="62250"/>
            <a:r>
              <a:rPr lang="zh-CN" altLang="en-US" sz="2400" dirty="0">
                <a:solidFill>
                  <a:srgbClr val="0000CC"/>
                </a:solidFill>
                <a:ea typeface="仿宋_GB2312" panose="02010609030101010101"/>
              </a:rPr>
              <a:t>    这种不可满足性可用如下定理描述：</a:t>
            </a:r>
          </a:p>
          <a:p>
            <a:pPr marR="10920"/>
            <a:r>
              <a:rPr lang="zh-CN" altLang="en-US" sz="2400" dirty="0">
                <a:solidFill>
                  <a:srgbClr val="A4001F"/>
                </a:solidFill>
                <a:ea typeface="仿宋_GB2312" panose="02010609030101010101"/>
              </a:rPr>
              <a:t>    定理</a:t>
            </a:r>
            <a:r>
              <a:rPr lang="en-US" altLang="zh-CN" sz="2400" b="1" dirty="0">
                <a:solidFill>
                  <a:srgbClr val="A4001F"/>
                </a:solidFill>
                <a:latin typeface="Times New Roman" panose="02020603050405020304" pitchFamily="18" charset="0"/>
                <a:ea typeface="仿宋_GB2312" panose="02010609030101010101"/>
              </a:rPr>
              <a:t>3.8 </a:t>
            </a:r>
            <a:r>
              <a:rPr lang="zh-CN" altLang="en-US" sz="2400" dirty="0">
                <a:solidFill>
                  <a:srgbClr val="006300"/>
                </a:solidFill>
                <a:latin typeface="Times New Roman" panose="02020603050405020304" pitchFamily="18" charset="0"/>
                <a:ea typeface="仿宋_GB2312" panose="02010609030101010101"/>
              </a:rPr>
              <a:t>子句集</a:t>
            </a:r>
            <a:r>
              <a:rPr lang="en-US" altLang="zh-CN" sz="2400" b="1" dirty="0">
                <a:solidFill>
                  <a:srgbClr val="006300"/>
                </a:solidFill>
                <a:latin typeface="Times New Roman" panose="02020603050405020304" pitchFamily="18" charset="0"/>
                <a:ea typeface="仿宋_GB2312" panose="02010609030101010101"/>
              </a:rPr>
              <a:t>S</a:t>
            </a:r>
            <a:r>
              <a:rPr lang="zh-CN" altLang="en-US" sz="2400" dirty="0">
                <a:solidFill>
                  <a:srgbClr val="006300"/>
                </a:solidFill>
                <a:latin typeface="Times New Roman" panose="02020603050405020304" pitchFamily="18" charset="0"/>
                <a:ea typeface="仿宋_GB2312" panose="02010609030101010101"/>
              </a:rPr>
              <a:t>是不可满足的，当且仅当存在一个从</a:t>
            </a:r>
            <a:r>
              <a:rPr lang="en-US" altLang="zh-CN" sz="2400" b="1" dirty="0">
                <a:solidFill>
                  <a:srgbClr val="006300"/>
                </a:solidFill>
                <a:latin typeface="Times New Roman" panose="02020603050405020304" pitchFamily="18" charset="0"/>
                <a:ea typeface="仿宋_GB2312" panose="02010609030101010101"/>
              </a:rPr>
              <a:t>S</a:t>
            </a:r>
            <a:r>
              <a:rPr lang="zh-CN" altLang="en-US" sz="2400" dirty="0">
                <a:solidFill>
                  <a:srgbClr val="006300"/>
                </a:solidFill>
                <a:latin typeface="Times New Roman" panose="02020603050405020304" pitchFamily="18" charset="0"/>
                <a:ea typeface="仿宋_GB2312" panose="02010609030101010101"/>
              </a:rPr>
              <a:t>到空子句的归结过程。    </a:t>
            </a:r>
            <a:endParaRPr lang="en-US" altLang="zh-CN" sz="24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304106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22752"/>
            <a:ext cx="11700387" cy="523220"/>
          </a:xfrm>
          <a:prstGeom prst="rect">
            <a:avLst/>
          </a:prstGeom>
        </p:spPr>
        <p:txBody>
          <a:bodyPr wrap="square">
            <a:spAutoFit/>
          </a:bodyPr>
          <a:lstStyle/>
          <a:p>
            <a:pPr marR="33920" algn="ctr"/>
            <a:r>
              <a:rPr lang="zh-CN" altLang="en-US" sz="2800" dirty="0">
                <a:solidFill>
                  <a:srgbClr val="FF0000"/>
                </a:solidFill>
                <a:ea typeface="仿宋_GB2312"/>
              </a:rPr>
              <a:t>命题逻辑的归结</a:t>
            </a:r>
            <a:endParaRPr lang="en-US" altLang="zh-CN" sz="2800" dirty="0">
              <a:solidFill>
                <a:srgbClr val="FF0000"/>
              </a:solidFill>
              <a:ea typeface="仿宋_GB2312"/>
            </a:endParaRPr>
          </a:p>
        </p:txBody>
      </p:sp>
      <p:sp>
        <p:nvSpPr>
          <p:cNvPr id="3" name="矩形 2"/>
          <p:cNvSpPr/>
          <p:nvPr/>
        </p:nvSpPr>
        <p:spPr>
          <a:xfrm>
            <a:off x="950809" y="1207674"/>
            <a:ext cx="10713969" cy="830997"/>
          </a:xfrm>
          <a:prstGeom prst="rect">
            <a:avLst/>
          </a:prstGeom>
        </p:spPr>
        <p:txBody>
          <a:bodyPr wrap="square">
            <a:spAutoFit/>
          </a:bodyPr>
          <a:lstStyle/>
          <a:p>
            <a:pPr marR="6670"/>
            <a:r>
              <a:rPr lang="zh-CN" altLang="en-US" sz="2400" dirty="0">
                <a:solidFill>
                  <a:srgbClr val="0000CC"/>
                </a:solidFill>
                <a:ea typeface="仿宋_GB2312" panose="02010609030101010101"/>
              </a:rPr>
              <a:t>充分性</a:t>
            </a:r>
            <a:r>
              <a:rPr lang="zh-CN" altLang="en-US" sz="2400" dirty="0">
                <a:solidFill>
                  <a:srgbClr val="0000CC"/>
                </a:solidFill>
                <a:ea typeface="仿宋_GB2312" panose="02010609030101010101"/>
                <a:sym typeface="Symbol"/>
              </a:rPr>
              <a:t></a:t>
            </a:r>
            <a:r>
              <a:rPr lang="zh-CN" altLang="en-US" sz="2400" dirty="0">
                <a:solidFill>
                  <a:srgbClr val="0000CC"/>
                </a:solidFill>
                <a:ea typeface="仿宋_GB2312" panose="02010609030101010101"/>
              </a:rPr>
              <a:t>：假设存在一个从</a:t>
            </a:r>
            <a:r>
              <a:rPr lang="en-US" altLang="zh-CN" sz="2400" dirty="0">
                <a:solidFill>
                  <a:srgbClr val="0000CC"/>
                </a:solidFill>
                <a:ea typeface="仿宋_GB2312" panose="02010609030101010101"/>
              </a:rPr>
              <a:t>S</a:t>
            </a:r>
            <a:r>
              <a:rPr lang="zh-CN" altLang="en-US" sz="2400" dirty="0">
                <a:solidFill>
                  <a:srgbClr val="0000CC"/>
                </a:solidFill>
                <a:ea typeface="仿宋_GB2312" panose="02010609030101010101"/>
              </a:rPr>
              <a:t>到空子句的归结过程，归结得到的子句集</a:t>
            </a:r>
            <a:r>
              <a:rPr lang="en-US" altLang="zh-CN" sz="2400" dirty="0">
                <a:solidFill>
                  <a:srgbClr val="0000CC"/>
                </a:solidFill>
                <a:ea typeface="仿宋_GB2312" panose="02010609030101010101"/>
              </a:rPr>
              <a:t>S</a:t>
            </a:r>
            <a:r>
              <a:rPr lang="en-US" altLang="zh-CN" sz="2400" baseline="-25000" dirty="0">
                <a:solidFill>
                  <a:srgbClr val="0000CC"/>
                </a:solidFill>
                <a:ea typeface="仿宋_GB2312" panose="02010609030101010101"/>
              </a:rPr>
              <a:t>n</a:t>
            </a:r>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的不可满足性，</a:t>
            </a:r>
            <a:r>
              <a:rPr lang="en-US" altLang="zh-CN" sz="2400" dirty="0">
                <a:solidFill>
                  <a:srgbClr val="0000CC"/>
                </a:solidFill>
                <a:ea typeface="仿宋_GB2312" panose="02010609030101010101"/>
              </a:rPr>
              <a:t>S</a:t>
            </a:r>
            <a:r>
              <a:rPr lang="en-US" altLang="zh-CN" sz="2400" baseline="-25000" dirty="0">
                <a:solidFill>
                  <a:srgbClr val="0000CC"/>
                </a:solidFill>
                <a:ea typeface="仿宋_GB2312" panose="02010609030101010101"/>
              </a:rPr>
              <a:t>n</a:t>
            </a:r>
            <a:r>
              <a:rPr lang="zh-CN" altLang="en-US" sz="2400" dirty="0">
                <a:solidFill>
                  <a:srgbClr val="0000CC"/>
                </a:solidFill>
                <a:ea typeface="仿宋_GB2312" panose="02010609030101010101"/>
              </a:rPr>
              <a:t>的不可满足性，从而</a:t>
            </a:r>
            <a:r>
              <a:rPr lang="en-US" altLang="zh-CN" sz="2400" dirty="0">
                <a:solidFill>
                  <a:srgbClr val="0000CC"/>
                </a:solidFill>
                <a:ea typeface="仿宋_GB2312" panose="02010609030101010101"/>
              </a:rPr>
              <a:t>S</a:t>
            </a:r>
            <a:r>
              <a:rPr lang="zh-CN" altLang="en-US" sz="2400" dirty="0">
                <a:solidFill>
                  <a:srgbClr val="0000CC"/>
                </a:solidFill>
                <a:ea typeface="仿宋_GB2312" panose="02010609030101010101"/>
              </a:rPr>
              <a:t>不可满足。</a:t>
            </a:r>
            <a:endParaRPr lang="en-US" altLang="zh-CN" sz="2400" b="1" dirty="0">
              <a:solidFill>
                <a:srgbClr val="0000CC"/>
              </a:solidFill>
              <a:latin typeface="黑体" panose="02010609060101010101" pitchFamily="49" charset="-122"/>
              <a:ea typeface="黑体" panose="02010609060101010101" pitchFamily="49" charset="-122"/>
            </a:endParaRPr>
          </a:p>
        </p:txBody>
      </p:sp>
      <p:sp>
        <p:nvSpPr>
          <p:cNvPr id="7" name="矩形 6"/>
          <p:cNvSpPr/>
          <p:nvPr/>
        </p:nvSpPr>
        <p:spPr>
          <a:xfrm>
            <a:off x="950811" y="2038671"/>
            <a:ext cx="10713968" cy="3785652"/>
          </a:xfrm>
          <a:prstGeom prst="rect">
            <a:avLst/>
          </a:prstGeom>
        </p:spPr>
        <p:txBody>
          <a:bodyPr wrap="square">
            <a:spAutoFit/>
          </a:bodyPr>
          <a:lstStyle/>
          <a:p>
            <a:pPr lvl="0"/>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必要性</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sym typeface="Symbol"/>
              </a:rPr>
              <a:t></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：由</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S</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不可满足知，它一定有一棵封闭语义树，如果这棵树中只有一个节点，则空子句在</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S</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中。否则有三个节点</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N</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N</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N</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2</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，使得</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N</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N</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2</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是失败节点，</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N</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是它们的父节点。设</a:t>
            </a:r>
          </a:p>
          <a:p>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	I(N)={m</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,m</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2</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 · · · , </a:t>
            </a:r>
            <a:r>
              <a:rPr lang="en-US" altLang="zh-CN" sz="2400" dirty="0" err="1">
                <a:solidFill>
                  <a:srgbClr val="0000CC"/>
                </a:solidFill>
                <a:latin typeface="Times New Roman" panose="02020603050405020304" pitchFamily="18" charset="0"/>
                <a:ea typeface="仿宋_GB2312" panose="02010609030101010101"/>
                <a:cs typeface="Times New Roman" panose="02020603050405020304" pitchFamily="18" charset="0"/>
              </a:rPr>
              <a:t>m</a:t>
            </a:r>
            <a:r>
              <a:rPr lang="en-US" altLang="zh-CN" sz="2400" baseline="-25000" dirty="0" err="1">
                <a:solidFill>
                  <a:srgbClr val="0000CC"/>
                </a:solidFill>
                <a:latin typeface="Times New Roman" panose="02020603050405020304" pitchFamily="18" charset="0"/>
                <a:ea typeface="仿宋_GB2312" panose="02010609030101010101"/>
                <a:cs typeface="Times New Roman" panose="02020603050405020304" pitchFamily="18" charset="0"/>
              </a:rPr>
              <a:t>n</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p>
          <a:p>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	I(N</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)={m</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,m</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2</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 · · ·, </a:t>
            </a:r>
            <a:r>
              <a:rPr lang="en-US" altLang="zh-CN" sz="2400" dirty="0" err="1">
                <a:solidFill>
                  <a:srgbClr val="0000CC"/>
                </a:solidFill>
                <a:latin typeface="Times New Roman" panose="02020603050405020304" pitchFamily="18" charset="0"/>
                <a:ea typeface="仿宋_GB2312" panose="02010609030101010101"/>
                <a:cs typeface="Times New Roman" panose="02020603050405020304" pitchFamily="18" charset="0"/>
              </a:rPr>
              <a:t>m</a:t>
            </a:r>
            <a:r>
              <a:rPr lang="en-US" altLang="zh-CN" sz="2400" baseline="-25000" dirty="0" err="1">
                <a:solidFill>
                  <a:srgbClr val="0000CC"/>
                </a:solidFill>
                <a:latin typeface="Times New Roman" panose="02020603050405020304" pitchFamily="18" charset="0"/>
                <a:ea typeface="仿宋_GB2312" panose="02010609030101010101"/>
                <a:cs typeface="Times New Roman" panose="02020603050405020304" pitchFamily="18" charset="0"/>
              </a:rPr>
              <a:t>n</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 m</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n+1</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p>
          <a:p>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	I(N</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2</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)={m</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,m</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2</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 · · ·, </a:t>
            </a:r>
            <a:r>
              <a:rPr lang="en-US" altLang="zh-CN" sz="2400" dirty="0" err="1">
                <a:solidFill>
                  <a:srgbClr val="0000CC"/>
                </a:solidFill>
                <a:latin typeface="Times New Roman" panose="02020603050405020304" pitchFamily="18" charset="0"/>
                <a:ea typeface="仿宋_GB2312" panose="02010609030101010101"/>
                <a:cs typeface="Times New Roman" panose="02020603050405020304" pitchFamily="18" charset="0"/>
              </a:rPr>
              <a:t>m</a:t>
            </a:r>
            <a:r>
              <a:rPr lang="en-US" altLang="zh-CN" sz="2400" baseline="-25000" dirty="0" err="1">
                <a:solidFill>
                  <a:srgbClr val="0000CC"/>
                </a:solidFill>
                <a:latin typeface="Times New Roman" panose="02020603050405020304" pitchFamily="18" charset="0"/>
                <a:ea typeface="仿宋_GB2312" panose="02010609030101010101"/>
                <a:cs typeface="Times New Roman" panose="02020603050405020304" pitchFamily="18" charset="0"/>
              </a:rPr>
              <a:t>n</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 ¬m</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n+1</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p>
          <a:p>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    I(N</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和</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I(N</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2</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分别否定</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C</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和</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C</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2</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p>
          <a:p>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    	C</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=C</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¬m</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n+1</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C</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2</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=C</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2</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m</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n+1</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 I(N)</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否定</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C</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12</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=C</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∨C</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2</a:t>
            </a:r>
          </a:p>
          <a:p>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    将</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C</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12</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加入到</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S</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中得到</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S</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于是</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S</a:t>
            </a:r>
            <a:r>
              <a:rPr lang="en-US" altLang="zh-CN" sz="2400" baseline="-25000" dirty="0">
                <a:solidFill>
                  <a:srgbClr val="0000CC"/>
                </a:solidFill>
                <a:latin typeface="Times New Roman" panose="02020603050405020304" pitchFamily="18" charset="0"/>
                <a:ea typeface="仿宋_GB2312" panose="02010609030101010101"/>
                <a:cs typeface="Times New Roman" panose="02020603050405020304" pitchFamily="18" charset="0"/>
              </a:rPr>
              <a:t>1</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的封闭语义树比</a:t>
            </a:r>
            <a:r>
              <a:rPr lang="en-US" altLang="zh-CN" sz="2400" dirty="0">
                <a:solidFill>
                  <a:srgbClr val="0000CC"/>
                </a:solidFill>
                <a:latin typeface="Times New Roman" panose="02020603050405020304" pitchFamily="18" charset="0"/>
                <a:ea typeface="仿宋_GB2312" panose="02010609030101010101"/>
                <a:cs typeface="Times New Roman" panose="02020603050405020304" pitchFamily="18" charset="0"/>
              </a:rPr>
              <a:t>S</a:t>
            </a:r>
            <a:r>
              <a:rPr lang="zh-CN" altLang="en-US" sz="2400" dirty="0">
                <a:solidFill>
                  <a:srgbClr val="0000CC"/>
                </a:solidFill>
                <a:latin typeface="Times New Roman" panose="02020603050405020304" pitchFamily="18" charset="0"/>
                <a:ea typeface="仿宋_GB2312" panose="02010609030101010101"/>
                <a:cs typeface="Times New Roman" panose="02020603050405020304" pitchFamily="18" charset="0"/>
              </a:rPr>
              <a:t>的封闭语义树的节点数目减少。这一过程持续下去，直到空子句出现在子句集中。</a:t>
            </a:r>
          </a:p>
        </p:txBody>
      </p:sp>
    </p:spTree>
    <p:extLst>
      <p:ext uri="{BB962C8B-B14F-4D97-AF65-F5344CB8AC3E}">
        <p14:creationId xmlns:p14="http://schemas.microsoft.com/office/powerpoint/2010/main" val="2127448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925574"/>
            <a:ext cx="11700387" cy="523220"/>
          </a:xfrm>
          <a:prstGeom prst="rect">
            <a:avLst/>
          </a:prstGeom>
        </p:spPr>
        <p:txBody>
          <a:bodyPr wrap="square">
            <a:spAutoFit/>
          </a:bodyPr>
          <a:lstStyle/>
          <a:p>
            <a:pPr marR="33920" algn="ctr"/>
            <a:r>
              <a:rPr lang="zh-CN" altLang="en-US" sz="2800" dirty="0">
                <a:solidFill>
                  <a:srgbClr val="FF0000"/>
                </a:solidFill>
                <a:ea typeface="仿宋_GB2312"/>
              </a:rPr>
              <a:t>谓词逻辑的归结</a:t>
            </a:r>
            <a:endParaRPr lang="en-US" altLang="zh-CN" sz="2800" dirty="0">
              <a:solidFill>
                <a:srgbClr val="FF0000"/>
              </a:solidFill>
              <a:ea typeface="仿宋_GB2312"/>
            </a:endParaRPr>
          </a:p>
        </p:txBody>
      </p:sp>
      <p:sp>
        <p:nvSpPr>
          <p:cNvPr id="3" name="矩形 2"/>
          <p:cNvSpPr/>
          <p:nvPr/>
        </p:nvSpPr>
        <p:spPr>
          <a:xfrm>
            <a:off x="717756" y="1851784"/>
            <a:ext cx="10373032" cy="3785652"/>
          </a:xfrm>
          <a:prstGeom prst="rect">
            <a:avLst/>
          </a:prstGeom>
        </p:spPr>
        <p:txBody>
          <a:bodyPr wrap="square">
            <a:spAutoFit/>
          </a:bodyPr>
          <a:lstStyle/>
          <a:p>
            <a:pPr marR="9200"/>
            <a:r>
              <a:rPr lang="zh-CN" altLang="en-US" sz="2400" dirty="0">
                <a:solidFill>
                  <a:srgbClr val="0000CC"/>
                </a:solidFill>
                <a:ea typeface="仿宋_GB2312" panose="02010609030101010101"/>
              </a:rPr>
              <a:t>    在谓词逻辑中，由于子句集中的谓词一般都含有变元，因此不能象命题逻辑那样直接消去互补文字。而需要先用一个合一对变元进行代换，然后才能进行归结。可见，谓词逻辑的归结要比命题逻辑的归结麻烦一些。</a:t>
            </a:r>
          </a:p>
          <a:p>
            <a:endParaRPr lang="en-US" altLang="zh-CN" sz="2400" dirty="0">
              <a:solidFill>
                <a:srgbClr val="CC0000"/>
              </a:solidFill>
              <a:ea typeface="仿宋_GB2312" panose="02010609030101010101"/>
            </a:endParaRPr>
          </a:p>
          <a:p>
            <a:r>
              <a:rPr lang="zh-CN" altLang="en-US" sz="2400" dirty="0">
                <a:solidFill>
                  <a:srgbClr val="CC0000"/>
                </a:solidFill>
                <a:ea typeface="仿宋_GB2312" panose="02010609030101010101"/>
              </a:rPr>
              <a:t>谓词逻辑的归结原理</a:t>
            </a:r>
          </a:p>
          <a:p>
            <a:pPr marR="47920"/>
            <a:r>
              <a:rPr lang="zh-CN" altLang="en-US" sz="2400" dirty="0">
                <a:solidFill>
                  <a:srgbClr val="0000CC"/>
                </a:solidFill>
                <a:ea typeface="仿宋_GB2312" panose="02010609030101010101"/>
              </a:rPr>
              <a:t>    谓词逻辑中的归结式可用如下定义来描述：</a:t>
            </a:r>
          </a:p>
          <a:p>
            <a:pPr marR="10970"/>
            <a:r>
              <a:rPr lang="zh-CN" altLang="en-US" sz="2400" dirty="0">
                <a:solidFill>
                  <a:srgbClr val="630031"/>
                </a:solidFill>
                <a:ea typeface="仿宋_GB2312" panose="02010609030101010101"/>
              </a:rPr>
              <a:t>    定义</a:t>
            </a:r>
            <a:r>
              <a:rPr lang="en-US" altLang="zh-CN" sz="2400" b="1" dirty="0">
                <a:solidFill>
                  <a:srgbClr val="630031"/>
                </a:solidFill>
                <a:latin typeface="Times New Roman" panose="02020603050405020304" pitchFamily="18" charset="0"/>
                <a:ea typeface="仿宋_GB2312" panose="02010609030101010101"/>
              </a:rPr>
              <a:t>25 </a:t>
            </a:r>
            <a:r>
              <a:rPr lang="zh-CN" altLang="en-US" sz="2400" dirty="0">
                <a:solidFill>
                  <a:srgbClr val="0000CC"/>
                </a:solidFill>
                <a:latin typeface="Times New Roman" panose="02020603050405020304" pitchFamily="18" charset="0"/>
                <a:ea typeface="仿宋_GB2312" panose="02010609030101010101"/>
              </a:rPr>
              <a:t>设</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a:t>
            </a:r>
            <a:r>
              <a:rPr lang="zh-CN" altLang="en-US" sz="2400" dirty="0">
                <a:solidFill>
                  <a:srgbClr val="0000CC"/>
                </a:solidFill>
                <a:latin typeface="Times New Roman" panose="02020603050405020304" pitchFamily="18" charset="0"/>
                <a:ea typeface="仿宋_GB2312" panose="02010609030101010101"/>
              </a:rPr>
              <a:t>是两个</a:t>
            </a:r>
            <a:r>
              <a:rPr lang="zh-CN" altLang="en-US" sz="2400" dirty="0">
                <a:solidFill>
                  <a:srgbClr val="FF0000"/>
                </a:solidFill>
                <a:latin typeface="Times New Roman" panose="02020603050405020304" pitchFamily="18" charset="0"/>
                <a:ea typeface="仿宋_GB2312" panose="02010609030101010101"/>
              </a:rPr>
              <a:t>没有公共变元</a:t>
            </a:r>
            <a:r>
              <a:rPr lang="zh-CN" altLang="en-US" sz="2400" dirty="0">
                <a:solidFill>
                  <a:srgbClr val="0000CC"/>
                </a:solidFill>
                <a:latin typeface="Times New Roman" panose="02020603050405020304" pitchFamily="18" charset="0"/>
                <a:ea typeface="仿宋_GB2312" panose="02010609030101010101"/>
              </a:rPr>
              <a:t>的子句，</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1</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2</a:t>
            </a:r>
            <a:r>
              <a:rPr lang="zh-CN" altLang="en-US" sz="2400" dirty="0">
                <a:solidFill>
                  <a:srgbClr val="0000CC"/>
                </a:solidFill>
                <a:latin typeface="Times New Roman" panose="02020603050405020304" pitchFamily="18" charset="0"/>
                <a:ea typeface="仿宋_GB2312" panose="02010609030101010101"/>
              </a:rPr>
              <a:t>分别是</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a:t>
            </a:r>
            <a:r>
              <a:rPr lang="zh-CN" altLang="en-US" sz="2400" dirty="0">
                <a:solidFill>
                  <a:srgbClr val="0000CC"/>
                </a:solidFill>
                <a:latin typeface="Times New Roman" panose="02020603050405020304" pitchFamily="18" charset="0"/>
                <a:ea typeface="仿宋_GB2312" panose="02010609030101010101"/>
              </a:rPr>
              <a:t>中的文字。如果</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1</a:t>
            </a:r>
            <a:r>
              <a:rPr lang="zh-CN" altLang="en-US" sz="2400" dirty="0">
                <a:solidFill>
                  <a:srgbClr val="0000CC"/>
                </a:solidFill>
                <a:latin typeface="Times New Roman" panose="02020603050405020304" pitchFamily="18" charset="0"/>
                <a:ea typeface="仿宋_GB2312" panose="02010609030101010101"/>
              </a:rPr>
              <a:t>和</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2</a:t>
            </a:r>
            <a:r>
              <a:rPr lang="zh-CN" altLang="en-US" sz="2400" dirty="0">
                <a:solidFill>
                  <a:srgbClr val="0000CC"/>
                </a:solidFill>
                <a:latin typeface="Times New Roman" panose="02020603050405020304" pitchFamily="18" charset="0"/>
                <a:ea typeface="仿宋_GB2312" panose="02010609030101010101"/>
              </a:rPr>
              <a:t>存在一个最一般合一</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，则称</a:t>
            </a:r>
          </a:p>
          <a:p>
            <a:pPr marR="51550"/>
            <a:r>
              <a:rPr lang="en-US" altLang="zh-CN" sz="2400" b="1" dirty="0">
                <a:solidFill>
                  <a:srgbClr val="0000CC"/>
                </a:solidFill>
                <a:latin typeface="Times New Roman" panose="02020603050405020304" pitchFamily="18" charset="0"/>
                <a:ea typeface="仿宋_GB2312" panose="02010609030101010101"/>
              </a:rPr>
              <a:t>	C</a:t>
            </a:r>
            <a:r>
              <a:rPr lang="en-US" altLang="zh-CN" sz="1600" b="1" dirty="0">
                <a:solidFill>
                  <a:srgbClr val="0000CC"/>
                </a:solidFill>
                <a:latin typeface="Times New Roman" panose="02020603050405020304" pitchFamily="18" charset="0"/>
                <a:ea typeface="仿宋_GB2312" panose="02010609030101010101"/>
              </a:rPr>
              <a:t>12 </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 </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1</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r>
              <a:rPr lang="el-GR" altLang="zh-CN" sz="2400" dirty="0">
                <a:solidFill>
                  <a:srgbClr val="0000CC"/>
                </a:solidFill>
                <a:latin typeface="Times New Roman" panose="02020603050405020304" pitchFamily="18" charset="0"/>
                <a:ea typeface="仿宋_GB2312" panose="02010609030101010101"/>
              </a:rPr>
              <a:t>∪</a:t>
            </a:r>
            <a:r>
              <a:rPr lang="el-GR" altLang="zh-CN" sz="2400" b="1" dirty="0">
                <a:solidFill>
                  <a:srgbClr val="0000CC"/>
                </a:solidFill>
                <a:latin typeface="Times New Roman" panose="02020603050405020304" pitchFamily="18" charset="0"/>
                <a:ea typeface="仿宋_GB2312" panose="02010609030101010101"/>
              </a:rPr>
              <a:t>({ </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 </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2</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endParaRPr lang="el-GR" altLang="zh-CN" sz="2400" dirty="0">
              <a:solidFill>
                <a:srgbClr val="0000CC"/>
              </a:solidFill>
              <a:latin typeface="Times New Roman" panose="02020603050405020304" pitchFamily="18" charset="0"/>
              <a:ea typeface="仿宋_GB2312" panose="02010609030101010101"/>
            </a:endParaRPr>
          </a:p>
          <a:p>
            <a:pPr marR="31900"/>
            <a:r>
              <a:rPr lang="zh-CN" altLang="en-US" sz="2400" dirty="0">
                <a:solidFill>
                  <a:srgbClr val="0000CC"/>
                </a:solidFill>
                <a:ea typeface="仿宋_GB2312" panose="02010609030101010101"/>
              </a:rPr>
              <a:t>为</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a:t>
            </a:r>
            <a:r>
              <a:rPr lang="zh-CN" altLang="en-US" sz="2400" dirty="0">
                <a:solidFill>
                  <a:srgbClr val="0000CC"/>
                </a:solidFill>
                <a:latin typeface="Times New Roman" panose="02020603050405020304" pitchFamily="18" charset="0"/>
                <a:ea typeface="仿宋_GB2312" panose="02010609030101010101"/>
              </a:rPr>
              <a:t>的二元归结式，而</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1</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2</a:t>
            </a:r>
            <a:r>
              <a:rPr lang="zh-CN" altLang="en-US" sz="2400" dirty="0">
                <a:solidFill>
                  <a:srgbClr val="0000CC"/>
                </a:solidFill>
                <a:latin typeface="Times New Roman" panose="02020603050405020304" pitchFamily="18" charset="0"/>
                <a:ea typeface="仿宋_GB2312" panose="02010609030101010101"/>
              </a:rPr>
              <a:t>为归结式上的文字。 </a:t>
            </a:r>
            <a:endParaRPr lang="en-US" altLang="zh-CN" sz="24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669453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R="33920" algn="ctr"/>
            <a:r>
              <a:rPr lang="zh-CN" altLang="en-US" sz="2800" dirty="0">
                <a:solidFill>
                  <a:srgbClr val="FF0000"/>
                </a:solidFill>
                <a:ea typeface="仿宋_GB2312"/>
              </a:rPr>
              <a:t>谓词逻辑的归结</a:t>
            </a:r>
            <a:endParaRPr lang="en-US" altLang="zh-CN" sz="2800" dirty="0">
              <a:solidFill>
                <a:srgbClr val="FF0000"/>
              </a:solidFill>
              <a:ea typeface="仿宋_GB2312"/>
            </a:endParaRPr>
          </a:p>
        </p:txBody>
      </p:sp>
      <p:sp>
        <p:nvSpPr>
          <p:cNvPr id="3" name="矩形 2"/>
          <p:cNvSpPr/>
          <p:nvPr/>
        </p:nvSpPr>
        <p:spPr>
          <a:xfrm>
            <a:off x="757085" y="1275933"/>
            <a:ext cx="10373032" cy="5262979"/>
          </a:xfrm>
          <a:prstGeom prst="rect">
            <a:avLst/>
          </a:prstGeom>
        </p:spPr>
        <p:txBody>
          <a:bodyPr wrap="square">
            <a:spAutoFit/>
          </a:bodyPr>
          <a:lstStyle/>
          <a:p>
            <a:pPr marR="86820"/>
            <a:r>
              <a:rPr lang="zh-CN" altLang="en-US" sz="2400" dirty="0">
                <a:solidFill>
                  <a:srgbClr val="A4001F"/>
                </a:solidFill>
                <a:ea typeface="仿宋_GB2312" panose="02010609030101010101"/>
              </a:rPr>
              <a:t>对以上讨论做以下两点说明</a:t>
            </a:r>
            <a:r>
              <a:rPr lang="en-US" altLang="zh-CN" sz="2400" b="1" dirty="0">
                <a:solidFill>
                  <a:srgbClr val="A4001F"/>
                </a:solidFill>
                <a:latin typeface="Times New Roman" panose="02020603050405020304" pitchFamily="18" charset="0"/>
                <a:ea typeface="仿宋_GB2312" panose="02010609030101010101"/>
              </a:rPr>
              <a:t>: </a:t>
            </a:r>
            <a:endParaRPr lang="zh-CN" altLang="en-US" sz="2400" dirty="0">
              <a:solidFill>
                <a:srgbClr val="A4001F"/>
              </a:solidFill>
              <a:latin typeface="Times New Roman" panose="02020603050405020304" pitchFamily="18" charset="0"/>
              <a:ea typeface="仿宋_GB2312" panose="02010609030101010101"/>
            </a:endParaRPr>
          </a:p>
          <a:p>
            <a:pPr marR="9070"/>
            <a:r>
              <a:rPr lang="en-US" altLang="zh-CN" sz="2400" b="1" dirty="0">
                <a:solidFill>
                  <a:srgbClr val="A4001F"/>
                </a:solidFill>
                <a:latin typeface="Times New Roman" panose="02020603050405020304" pitchFamily="18" charset="0"/>
                <a:ea typeface="仿宋_GB2312" panose="02010609030101010101"/>
              </a:rPr>
              <a:t>    (1) </a:t>
            </a:r>
            <a:r>
              <a:rPr lang="zh-CN" altLang="en-US" sz="2400" dirty="0">
                <a:solidFill>
                  <a:srgbClr val="0000CC"/>
                </a:solidFill>
                <a:latin typeface="Times New Roman" panose="02020603050405020304" pitchFamily="18" charset="0"/>
                <a:ea typeface="仿宋_GB2312" panose="02010609030101010101"/>
              </a:rPr>
              <a:t>这里之所以使用</a:t>
            </a:r>
            <a:r>
              <a:rPr lang="zh-CN" altLang="en-US" sz="2400" dirty="0">
                <a:solidFill>
                  <a:srgbClr val="FF0000"/>
                </a:solidFill>
                <a:latin typeface="Times New Roman" panose="02020603050405020304" pitchFamily="18" charset="0"/>
                <a:ea typeface="仿宋_GB2312" panose="02010609030101010101"/>
              </a:rPr>
              <a:t>集合符号和集合的运算</a:t>
            </a:r>
            <a:r>
              <a:rPr lang="zh-CN" altLang="en-US" sz="2400" dirty="0">
                <a:solidFill>
                  <a:srgbClr val="0000CC"/>
                </a:solidFill>
                <a:latin typeface="Times New Roman" panose="02020603050405020304" pitchFamily="18" charset="0"/>
                <a:ea typeface="仿宋_GB2312" panose="02010609030101010101"/>
              </a:rPr>
              <a:t>，目的是为了说明问题的方便。</a:t>
            </a:r>
          </a:p>
          <a:p>
            <a:pPr marR="6700"/>
            <a:r>
              <a:rPr lang="zh-CN" altLang="en-US" sz="2400" dirty="0">
                <a:solidFill>
                  <a:srgbClr val="0000CC"/>
                </a:solidFill>
                <a:ea typeface="仿宋_GB2312" panose="02010609030101010101"/>
              </a:rPr>
              <a:t>即先将子句</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i </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i </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写成集合的形式，在集合表示下做减法和并集运算，然后再写成子句集的形式。</a:t>
            </a:r>
          </a:p>
          <a:p>
            <a:pPr marR="35900"/>
            <a:r>
              <a:rPr lang="en-US" altLang="zh-CN" sz="2400" b="1" dirty="0">
                <a:solidFill>
                  <a:srgbClr val="A4001F"/>
                </a:solidFill>
                <a:latin typeface="Times New Roman" panose="02020603050405020304" pitchFamily="18" charset="0"/>
                <a:ea typeface="仿宋_GB2312" panose="02010609030101010101"/>
              </a:rPr>
              <a:t>    (2) </a:t>
            </a:r>
            <a:r>
              <a:rPr lang="zh-CN" altLang="en-US" sz="2400" dirty="0">
                <a:solidFill>
                  <a:srgbClr val="0000CC"/>
                </a:solidFill>
                <a:latin typeface="Times New Roman" panose="02020603050405020304" pitchFamily="18" charset="0"/>
                <a:ea typeface="仿宋_GB2312" panose="02010609030101010101"/>
              </a:rPr>
              <a:t>定义中还</a:t>
            </a:r>
            <a:r>
              <a:rPr lang="zh-CN" altLang="en-US" sz="2400" dirty="0">
                <a:solidFill>
                  <a:srgbClr val="FF0000"/>
                </a:solidFill>
                <a:latin typeface="Times New Roman" panose="02020603050405020304" pitchFamily="18" charset="0"/>
                <a:ea typeface="仿宋_GB2312" panose="02010609030101010101"/>
              </a:rPr>
              <a:t>要求</a:t>
            </a:r>
            <a:r>
              <a:rPr lang="en-US" altLang="zh-CN" sz="2400" b="1" dirty="0">
                <a:solidFill>
                  <a:srgbClr val="FF0000"/>
                </a:solidFill>
                <a:latin typeface="Times New Roman" panose="02020603050405020304" pitchFamily="18" charset="0"/>
                <a:ea typeface="仿宋_GB2312" panose="02010609030101010101"/>
              </a:rPr>
              <a:t>C</a:t>
            </a:r>
            <a:r>
              <a:rPr lang="en-US" altLang="zh-CN" sz="1600" b="1" dirty="0">
                <a:solidFill>
                  <a:srgbClr val="FF0000"/>
                </a:solidFill>
                <a:latin typeface="Times New Roman" panose="02020603050405020304" pitchFamily="18" charset="0"/>
                <a:ea typeface="仿宋_GB2312" panose="02010609030101010101"/>
              </a:rPr>
              <a:t>1 </a:t>
            </a:r>
            <a:r>
              <a:rPr lang="zh-CN" altLang="en-US" sz="2400" dirty="0">
                <a:solidFill>
                  <a:srgbClr val="FF0000"/>
                </a:solidFill>
                <a:latin typeface="Times New Roman" panose="02020603050405020304" pitchFamily="18" charset="0"/>
                <a:ea typeface="仿宋_GB2312" panose="02010609030101010101"/>
              </a:rPr>
              <a:t>和</a:t>
            </a:r>
            <a:r>
              <a:rPr lang="en-US" altLang="zh-CN" sz="2400" b="1" dirty="0">
                <a:solidFill>
                  <a:srgbClr val="FF0000"/>
                </a:solidFill>
                <a:latin typeface="Times New Roman" panose="02020603050405020304" pitchFamily="18" charset="0"/>
                <a:ea typeface="仿宋_GB2312" panose="02010609030101010101"/>
              </a:rPr>
              <a:t>C</a:t>
            </a:r>
            <a:r>
              <a:rPr lang="en-US" altLang="zh-CN" sz="1600" b="1" dirty="0">
                <a:solidFill>
                  <a:srgbClr val="FF0000"/>
                </a:solidFill>
                <a:latin typeface="Times New Roman" panose="02020603050405020304" pitchFamily="18" charset="0"/>
                <a:ea typeface="仿宋_GB2312" panose="02010609030101010101"/>
              </a:rPr>
              <a:t>2 </a:t>
            </a:r>
            <a:r>
              <a:rPr lang="zh-CN" altLang="en-US" sz="2400" dirty="0">
                <a:solidFill>
                  <a:srgbClr val="FF0000"/>
                </a:solidFill>
                <a:latin typeface="Times New Roman" panose="02020603050405020304" pitchFamily="18" charset="0"/>
                <a:ea typeface="仿宋_GB2312" panose="02010609030101010101"/>
              </a:rPr>
              <a:t>无公共变元</a:t>
            </a:r>
            <a:r>
              <a:rPr lang="zh-CN" altLang="en-US" sz="2400" dirty="0">
                <a:solidFill>
                  <a:srgbClr val="0000CC"/>
                </a:solidFill>
                <a:latin typeface="Times New Roman" panose="02020603050405020304" pitchFamily="18" charset="0"/>
                <a:ea typeface="仿宋_GB2312" panose="02010609030101010101"/>
              </a:rPr>
              <a:t>，这也是合理的。</a:t>
            </a:r>
          </a:p>
          <a:p>
            <a:pPr marR="7650"/>
            <a:r>
              <a:rPr lang="zh-CN" altLang="en-US" sz="2400" dirty="0">
                <a:solidFill>
                  <a:srgbClr val="0000CC"/>
                </a:solidFill>
                <a:ea typeface="仿宋_GB2312" panose="02010609030101010101"/>
              </a:rPr>
              <a:t>    </a:t>
            </a:r>
            <a:endParaRPr lang="en-US" altLang="zh-CN" sz="2400" dirty="0">
              <a:solidFill>
                <a:srgbClr val="0000CC"/>
              </a:solidFill>
              <a:ea typeface="仿宋_GB2312" panose="02010609030101010101"/>
            </a:endParaRPr>
          </a:p>
          <a:p>
            <a:pPr marR="7650"/>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例如</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en-US" altLang="zh-CN" sz="2400" b="1" dirty="0">
                <a:solidFill>
                  <a:srgbClr val="0000CC"/>
                </a:solidFill>
                <a:latin typeface="Times New Roman" panose="02020603050405020304" pitchFamily="18" charset="0"/>
                <a:ea typeface="仿宋_GB2312" panose="02010609030101010101"/>
              </a:rPr>
              <a:t>=P(x)</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en-U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P(f(x))</a:t>
            </a:r>
            <a:r>
              <a:rPr lang="zh-CN" altLang="en-US" sz="2400" dirty="0">
                <a:solidFill>
                  <a:srgbClr val="0000CC"/>
                </a:solidFill>
                <a:latin typeface="Times New Roman" panose="02020603050405020304" pitchFamily="18" charset="0"/>
                <a:ea typeface="仿宋_GB2312" panose="02010609030101010101"/>
              </a:rPr>
              <a:t>，而</a:t>
            </a:r>
            <a:r>
              <a:rPr lang="en-US" altLang="zh-CN" sz="2400" b="1" dirty="0">
                <a:solidFill>
                  <a:srgbClr val="0000CC"/>
                </a:solidFill>
                <a:latin typeface="Times New Roman" panose="02020603050405020304" pitchFamily="18" charset="0"/>
                <a:ea typeface="仿宋_GB2312" panose="02010609030101010101"/>
              </a:rPr>
              <a:t>S={ C</a:t>
            </a:r>
            <a:r>
              <a:rPr lang="en-US" altLang="zh-CN" sz="1600" b="1" dirty="0">
                <a:solidFill>
                  <a:srgbClr val="0000CC"/>
                </a:solidFill>
                <a:latin typeface="Times New Roman" panose="02020603050405020304" pitchFamily="18" charset="0"/>
                <a:ea typeface="仿宋_GB2312" panose="02010609030101010101"/>
              </a:rPr>
              <a:t>1 </a:t>
            </a:r>
            <a:r>
              <a:rPr lang="en-US" altLang="zh-CN" sz="2400" b="1" dirty="0">
                <a:solidFill>
                  <a:srgbClr val="0000CC"/>
                </a:solidFill>
                <a:latin typeface="Times New Roman" panose="02020603050405020304" pitchFamily="18" charset="0"/>
                <a:ea typeface="仿宋_GB2312" panose="02010609030101010101"/>
              </a:rPr>
              <a:t>, C</a:t>
            </a:r>
            <a:r>
              <a:rPr lang="en-US" altLang="zh-CN" sz="1600" b="1" dirty="0">
                <a:solidFill>
                  <a:srgbClr val="0000CC"/>
                </a:solidFill>
                <a:latin typeface="Times New Roman" panose="02020603050405020304" pitchFamily="18" charset="0"/>
                <a:ea typeface="仿宋_GB2312" panose="02010609030101010101"/>
              </a:rPr>
              <a:t>2 </a:t>
            </a:r>
            <a:r>
              <a:rPr lang="en-US" altLang="zh-CN" sz="2400" b="1" dirty="0">
                <a:solidFill>
                  <a:srgbClr val="0000CC"/>
                </a:solidFill>
                <a:latin typeface="Times New Roman" panose="02020603050405020304" pitchFamily="18" charset="0"/>
                <a:ea typeface="仿宋_GB2312" panose="02010609030101010101"/>
              </a:rPr>
              <a:t>}</a:t>
            </a:r>
            <a:r>
              <a:rPr lang="zh-CN" altLang="en-US" sz="2400" dirty="0">
                <a:solidFill>
                  <a:srgbClr val="0000CC"/>
                </a:solidFill>
                <a:latin typeface="Times New Roman" panose="02020603050405020304" pitchFamily="18" charset="0"/>
                <a:ea typeface="仿宋_GB2312" panose="02010609030101010101"/>
              </a:rPr>
              <a:t>是不可满足的。但由于</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的变元相同，就无法合一了。没有归结式，就不能用归结法证明</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的不可满足性，这就限制了归结法的使用范围。</a:t>
            </a:r>
          </a:p>
          <a:p>
            <a:pPr marR="6670"/>
            <a:r>
              <a:rPr lang="zh-CN" altLang="en-US" sz="2400" dirty="0">
                <a:solidFill>
                  <a:srgbClr val="0000CC"/>
                </a:solidFill>
                <a:ea typeface="仿宋_GB2312" panose="02010609030101010101"/>
              </a:rPr>
              <a:t>    如果对</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或</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的变元进行换名，便可通过合一，对</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进行归结。如上例，若先对</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进行换名，即</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en-U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P(f(y))</a:t>
            </a:r>
            <a:r>
              <a:rPr lang="zh-CN" altLang="en-US" sz="2400" dirty="0">
                <a:solidFill>
                  <a:srgbClr val="0000CC"/>
                </a:solidFill>
                <a:latin typeface="Times New Roman" panose="02020603050405020304" pitchFamily="18" charset="0"/>
                <a:ea typeface="仿宋_GB2312" panose="02010609030101010101"/>
              </a:rPr>
              <a:t>，则可对</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进行归结，得到一个空子句，从而证明了</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是不可满足的。</a:t>
            </a:r>
          </a:p>
          <a:p>
            <a:pPr marR="10700"/>
            <a:r>
              <a:rPr lang="zh-CN" altLang="en-US" sz="2400" dirty="0">
                <a:solidFill>
                  <a:srgbClr val="0000CC"/>
                </a:solidFill>
                <a:ea typeface="仿宋_GB2312" panose="02010609030101010101"/>
              </a:rPr>
              <a:t>    事实上，在由公式集化为子句集的过程中，其最后一步就是做换名处理。因此，定义中假设</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没有相同变元是可以的。 </a:t>
            </a:r>
            <a:r>
              <a:rPr lang="en-US" altLang="zh-CN" sz="2400" b="1" dirty="0">
                <a:solidFill>
                  <a:srgbClr val="0000CC"/>
                </a:solidFill>
                <a:latin typeface="Times New Roman" panose="02020603050405020304" pitchFamily="18" charset="0"/>
                <a:ea typeface="仿宋_GB2312" panose="02010609030101010101"/>
              </a:rPr>
              <a:t> </a:t>
            </a:r>
            <a:endParaRPr lang="en-US" altLang="zh-CN" sz="24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25243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0"/>
              </a:spcBef>
              <a:buClr>
                <a:srgbClr val="0000FF"/>
              </a:buClr>
              <a:buFont typeface="Wingdings" panose="05000000000000000000" pitchFamily="2" charset="2"/>
              <a:buNone/>
            </a:pPr>
            <a:r>
              <a:rPr lang="en-US" altLang="zh-CN" sz="2800" b="1">
                <a:ea typeface="仿宋_GB2312" pitchFamily="49" charset="-122"/>
              </a:rPr>
              <a:t>   </a:t>
            </a:r>
            <a:endParaRPr lang="en-US" altLang="zh-CN" sz="2800" b="1">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1484056" y="532615"/>
            <a:ext cx="8229600" cy="649288"/>
          </a:xfrm>
        </p:spPr>
        <p:txBody>
          <a:bodyPr/>
          <a:lstStyle/>
          <a:p>
            <a:pPr marR="90300" lvl="0">
              <a:lnSpc>
                <a:spcPct val="100000"/>
              </a:lnSpc>
              <a:spcBef>
                <a:spcPts val="0"/>
              </a:spcBef>
            </a:pPr>
            <a:r>
              <a:rPr lang="zh-CN" altLang="en-US" sz="2800" dirty="0">
                <a:solidFill>
                  <a:srgbClr val="A4001F"/>
                </a:solidFill>
                <a:latin typeface="等线" panose="020F0502020204030204"/>
                <a:ea typeface="楷体_GB2312"/>
                <a:cs typeface="+mn-cs"/>
              </a:rPr>
              <a:t>推理的分类</a:t>
            </a:r>
          </a:p>
        </p:txBody>
      </p:sp>
      <p:sp>
        <p:nvSpPr>
          <p:cNvPr id="171075" name="Rectangle 67"/>
          <p:cNvSpPr>
            <a:spLocks noChangeArrowheads="1"/>
          </p:cNvSpPr>
          <p:nvPr/>
        </p:nvSpPr>
        <p:spPr bwMode="auto">
          <a:xfrm>
            <a:off x="1743743" y="1351950"/>
            <a:ext cx="93685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5770"/>
            <a:r>
              <a:rPr lang="zh-CN" altLang="en-US" sz="2800" dirty="0">
                <a:solidFill>
                  <a:srgbClr val="006300"/>
                </a:solidFill>
                <a:ea typeface="楷体_GB2312"/>
              </a:rPr>
              <a:t>    演绎推理</a:t>
            </a:r>
            <a:r>
              <a:rPr lang="zh-CN" altLang="en-US" sz="2800" dirty="0">
                <a:solidFill>
                  <a:srgbClr val="0000CC"/>
                </a:solidFill>
                <a:ea typeface="楷体_GB2312"/>
              </a:rPr>
              <a:t>是在已知领域内的一般性知识的前提下，通过演绎求解一个具体问题或者证明一个结论的正确性。它所得出的结论实际上早已蕴含在一般性知识的前提中，演绎推理只不过是将已有事实揭露出来，因此它</a:t>
            </a:r>
            <a:r>
              <a:rPr lang="zh-CN" altLang="en-US" sz="2800" dirty="0">
                <a:solidFill>
                  <a:srgbClr val="006300"/>
                </a:solidFill>
                <a:ea typeface="楷体_GB2312"/>
              </a:rPr>
              <a:t>不能增殖新知识</a:t>
            </a:r>
            <a:r>
              <a:rPr lang="zh-CN" altLang="en-US" sz="2800" dirty="0">
                <a:solidFill>
                  <a:srgbClr val="0000CC"/>
                </a:solidFill>
                <a:ea typeface="楷体_GB2312"/>
              </a:rPr>
              <a:t>。</a:t>
            </a:r>
            <a:endParaRPr lang="en-US" altLang="zh-CN" sz="2800" dirty="0">
              <a:solidFill>
                <a:srgbClr val="0000CC"/>
              </a:solidFill>
              <a:ea typeface="楷体_GB2312"/>
            </a:endParaRPr>
          </a:p>
          <a:p>
            <a:pPr marR="5770"/>
            <a:endParaRPr lang="zh-CN" altLang="en-US" sz="2800" dirty="0">
              <a:solidFill>
                <a:srgbClr val="0000CC"/>
              </a:solidFill>
              <a:ea typeface="楷体_GB2312"/>
            </a:endParaRPr>
          </a:p>
          <a:p>
            <a:pPr marR="5800"/>
            <a:r>
              <a:rPr lang="zh-CN" altLang="en-US" sz="2800" dirty="0">
                <a:solidFill>
                  <a:srgbClr val="006300"/>
                </a:solidFill>
                <a:ea typeface="楷体_GB2312"/>
              </a:rPr>
              <a:t>    归纳推理</a:t>
            </a:r>
            <a:r>
              <a:rPr lang="zh-CN" altLang="en-US" sz="2800" dirty="0">
                <a:solidFill>
                  <a:srgbClr val="0000CC"/>
                </a:solidFill>
                <a:ea typeface="楷体_GB2312"/>
              </a:rPr>
              <a:t>所推出的结论是没有包含在前提内容中的。这种由个别事物或现象推出一般性知识的过程，</a:t>
            </a:r>
            <a:r>
              <a:rPr lang="zh-CN" altLang="en-US" sz="2800" dirty="0">
                <a:solidFill>
                  <a:srgbClr val="006300"/>
                </a:solidFill>
                <a:ea typeface="楷体_GB2312"/>
              </a:rPr>
              <a:t>是增殖新知识</a:t>
            </a:r>
            <a:r>
              <a:rPr lang="zh-CN" altLang="en-US" sz="2800" dirty="0">
                <a:solidFill>
                  <a:srgbClr val="0000CC"/>
                </a:solidFill>
                <a:ea typeface="楷体_GB2312"/>
              </a:rPr>
              <a:t>的过程。</a:t>
            </a:r>
          </a:p>
          <a:p>
            <a:pPr marR="5770"/>
            <a:r>
              <a:rPr lang="zh-CN" altLang="en-US" sz="2800" dirty="0">
                <a:solidFill>
                  <a:srgbClr val="006300"/>
                </a:solidFill>
                <a:ea typeface="楷体_GB2312"/>
              </a:rPr>
              <a:t>    例如，</a:t>
            </a:r>
            <a:r>
              <a:rPr lang="zh-CN" altLang="en-US" sz="2800" dirty="0">
                <a:solidFill>
                  <a:srgbClr val="0000CC"/>
                </a:solidFill>
                <a:ea typeface="楷体_GB2312"/>
              </a:rPr>
              <a:t>一位计算机维修员，从书本知识，到通过大量实例积累经验，是一种</a:t>
            </a:r>
            <a:r>
              <a:rPr lang="zh-CN" altLang="en-US" sz="2800" dirty="0">
                <a:solidFill>
                  <a:srgbClr val="006300"/>
                </a:solidFill>
                <a:ea typeface="楷体_GB2312"/>
              </a:rPr>
              <a:t>归纳</a:t>
            </a:r>
            <a:r>
              <a:rPr lang="zh-CN" altLang="en-US" sz="2800" dirty="0">
                <a:solidFill>
                  <a:srgbClr val="0000CC"/>
                </a:solidFill>
                <a:ea typeface="楷体_GB2312"/>
              </a:rPr>
              <a:t>推理方式。运用这些一般性知识去维修计算机的过程则是</a:t>
            </a:r>
            <a:r>
              <a:rPr lang="zh-CN" altLang="en-US" sz="2800" dirty="0">
                <a:solidFill>
                  <a:srgbClr val="006300"/>
                </a:solidFill>
                <a:ea typeface="楷体_GB2312"/>
              </a:rPr>
              <a:t>演绎</a:t>
            </a:r>
            <a:r>
              <a:rPr lang="zh-CN" altLang="en-US" sz="2800" dirty="0">
                <a:solidFill>
                  <a:srgbClr val="0000CC"/>
                </a:solidFill>
                <a:ea typeface="楷体_GB2312"/>
              </a:rPr>
              <a:t>推理。 </a:t>
            </a:r>
            <a:endParaRPr lang="zh-CN" altLang="en-US" sz="2800" b="1" dirty="0">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4042872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R="33920" algn="ctr"/>
            <a:r>
              <a:rPr lang="zh-CN" altLang="en-US" sz="2800" dirty="0">
                <a:solidFill>
                  <a:srgbClr val="FF0000"/>
                </a:solidFill>
                <a:ea typeface="仿宋_GB2312"/>
              </a:rPr>
              <a:t>谓词逻辑的归结</a:t>
            </a:r>
            <a:endParaRPr lang="en-US" altLang="zh-CN" sz="2800" dirty="0">
              <a:solidFill>
                <a:srgbClr val="FF0000"/>
              </a:solidFill>
              <a:ea typeface="仿宋_GB2312"/>
            </a:endParaRPr>
          </a:p>
        </p:txBody>
      </p:sp>
      <p:sp>
        <p:nvSpPr>
          <p:cNvPr id="3" name="矩形 2"/>
          <p:cNvSpPr/>
          <p:nvPr/>
        </p:nvSpPr>
        <p:spPr>
          <a:xfrm>
            <a:off x="757085" y="1275933"/>
            <a:ext cx="10373032" cy="5262979"/>
          </a:xfrm>
          <a:prstGeom prst="rect">
            <a:avLst/>
          </a:prstGeom>
        </p:spPr>
        <p:txBody>
          <a:bodyPr wrap="square">
            <a:spAutoFit/>
          </a:bodyPr>
          <a:lstStyle/>
          <a:p>
            <a:pPr marR="45770"/>
            <a:r>
              <a:rPr lang="zh-CN" altLang="en-US" sz="2400" dirty="0">
                <a:solidFill>
                  <a:srgbClr val="630031"/>
                </a:solidFill>
                <a:ea typeface="仿宋_GB2312" panose="02010609030101010101"/>
              </a:rPr>
              <a:t>例</a:t>
            </a:r>
            <a:r>
              <a:rPr lang="en-US" altLang="zh-CN" sz="2400" b="1" dirty="0">
                <a:solidFill>
                  <a:srgbClr val="630031"/>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设</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en-US" altLang="zh-CN" sz="2400" b="1" dirty="0">
                <a:solidFill>
                  <a:srgbClr val="0000CC"/>
                </a:solidFill>
                <a:latin typeface="Times New Roman" panose="02020603050405020304" pitchFamily="18" charset="0"/>
                <a:ea typeface="仿宋_GB2312" panose="02010609030101010101"/>
              </a:rPr>
              <a:t>=P(a)</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R(x)</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en-U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P(y)</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Q(b)</a:t>
            </a:r>
            <a:r>
              <a:rPr lang="zh-CN" altLang="en-US" sz="2400" dirty="0">
                <a:solidFill>
                  <a:srgbClr val="0000CC"/>
                </a:solidFill>
                <a:latin typeface="Times New Roman" panose="02020603050405020304" pitchFamily="18" charset="0"/>
                <a:ea typeface="仿宋_GB2312" panose="02010609030101010101"/>
              </a:rPr>
              <a:t>，求</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12</a:t>
            </a:r>
            <a:endParaRPr lang="en-US" altLang="zh-CN" sz="1600" dirty="0">
              <a:solidFill>
                <a:srgbClr val="0000CC"/>
              </a:solidFill>
              <a:latin typeface="Times New Roman" panose="02020603050405020304" pitchFamily="18" charset="0"/>
              <a:ea typeface="仿宋_GB2312" panose="02010609030101010101"/>
            </a:endParaRPr>
          </a:p>
          <a:p>
            <a:pPr marR="9500"/>
            <a:r>
              <a:rPr lang="zh-CN" altLang="en-US" sz="2400" dirty="0">
                <a:solidFill>
                  <a:srgbClr val="630031"/>
                </a:solidFill>
                <a:ea typeface="仿宋_GB2312" panose="02010609030101010101"/>
              </a:rPr>
              <a:t>解：</a:t>
            </a:r>
            <a:r>
              <a:rPr lang="zh-CN" altLang="en-US" sz="2400" dirty="0">
                <a:solidFill>
                  <a:srgbClr val="0000CC"/>
                </a:solidFill>
                <a:ea typeface="仿宋_GB2312" panose="02010609030101010101"/>
              </a:rPr>
              <a:t>取</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1 </a:t>
            </a:r>
            <a:r>
              <a:rPr lang="en-US" altLang="zh-CN" sz="2400" b="1" dirty="0">
                <a:solidFill>
                  <a:srgbClr val="0000CC"/>
                </a:solidFill>
                <a:latin typeface="Times New Roman" panose="02020603050405020304" pitchFamily="18" charset="0"/>
                <a:ea typeface="仿宋_GB2312" panose="02010609030101010101"/>
              </a:rPr>
              <a:t>= P(a), L</a:t>
            </a:r>
            <a:r>
              <a:rPr lang="en-US" altLang="zh-CN" sz="1600" b="1" dirty="0">
                <a:solidFill>
                  <a:srgbClr val="0000CC"/>
                </a:solidFill>
                <a:latin typeface="Times New Roman" panose="02020603050405020304" pitchFamily="18" charset="0"/>
                <a:ea typeface="仿宋_GB2312" panose="02010609030101010101"/>
              </a:rPr>
              <a:t>2 </a:t>
            </a:r>
            <a:r>
              <a:rPr lang="en-U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P(y)</a:t>
            </a:r>
            <a:r>
              <a:rPr lang="zh-CN" altLang="en-US" sz="2400" dirty="0">
                <a:solidFill>
                  <a:srgbClr val="0000CC"/>
                </a:solidFill>
                <a:latin typeface="Times New Roman" panose="02020603050405020304" pitchFamily="18" charset="0"/>
                <a:ea typeface="仿宋_GB2312" panose="02010609030101010101"/>
              </a:rPr>
              <a:t>，则</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的合一是</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a/y}</a:t>
            </a:r>
            <a:r>
              <a:rPr lang="zh-CN" altLang="en-US" sz="2400" dirty="0">
                <a:solidFill>
                  <a:srgbClr val="0000CC"/>
                </a:solidFill>
                <a:latin typeface="Times New Roman" panose="02020603050405020304" pitchFamily="18" charset="0"/>
                <a:ea typeface="仿宋_GB2312" panose="02010609030101010101"/>
              </a:rPr>
              <a:t>。根据定义可得</a:t>
            </a:r>
          </a:p>
          <a:p>
            <a:pPr marR="63350"/>
            <a:r>
              <a:rPr lang="en-US" altLang="zh-CN" sz="2400" b="1" dirty="0">
                <a:solidFill>
                  <a:srgbClr val="0000CC"/>
                </a:solidFill>
                <a:latin typeface="Times New Roman" panose="02020603050405020304" pitchFamily="18" charset="0"/>
                <a:ea typeface="仿宋_GB2312" panose="02010609030101010101"/>
              </a:rPr>
              <a:t>	C</a:t>
            </a:r>
            <a:r>
              <a:rPr lang="en-US" altLang="zh-CN" sz="1600" b="1" dirty="0">
                <a:solidFill>
                  <a:srgbClr val="0000CC"/>
                </a:solidFill>
                <a:latin typeface="Times New Roman" panose="02020603050405020304" pitchFamily="18" charset="0"/>
                <a:ea typeface="仿宋_GB2312" panose="02010609030101010101"/>
              </a:rPr>
              <a:t>12 </a:t>
            </a:r>
            <a:r>
              <a:rPr lang="en-US" altLang="zh-CN" sz="2400" b="1" dirty="0">
                <a:solidFill>
                  <a:srgbClr val="0000CC"/>
                </a:solidFill>
                <a:latin typeface="Times New Roman" panose="02020603050405020304" pitchFamily="18" charset="0"/>
                <a:ea typeface="仿宋_GB2312" panose="02010609030101010101"/>
              </a:rPr>
              <a:t>=( {C</a:t>
            </a:r>
            <a:r>
              <a:rPr lang="en-US" altLang="zh-CN" sz="1600" b="1" dirty="0">
                <a:solidFill>
                  <a:srgbClr val="0000CC"/>
                </a:solidFill>
                <a:latin typeface="Times New Roman" panose="02020603050405020304" pitchFamily="18" charset="0"/>
                <a:ea typeface="仿宋_GB2312" panose="02010609030101010101"/>
              </a:rPr>
              <a:t>1 </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1 </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 </a:t>
            </a:r>
            <a:r>
              <a:rPr lang="el-GR" altLang="zh-CN" sz="2400" dirty="0">
                <a:solidFill>
                  <a:srgbClr val="0000CC"/>
                </a:solidFill>
                <a:latin typeface="Times New Roman" panose="02020603050405020304" pitchFamily="18" charset="0"/>
                <a:ea typeface="仿宋_GB2312" panose="02010609030101010101"/>
              </a:rPr>
              <a:t>∪</a:t>
            </a:r>
            <a:r>
              <a:rPr lang="el-GR" altLang="zh-CN" sz="2400" b="1"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2 </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endParaRPr lang="el-GR" altLang="zh-CN" sz="2400" dirty="0">
              <a:solidFill>
                <a:srgbClr val="0000CC"/>
              </a:solidFill>
              <a:latin typeface="Times New Roman" panose="02020603050405020304" pitchFamily="18" charset="0"/>
              <a:ea typeface="仿宋_GB2312" panose="02010609030101010101"/>
            </a:endParaRPr>
          </a:p>
          <a:p>
            <a:pPr marR="42320"/>
            <a:r>
              <a:rPr lang="pt-BR" altLang="zh-CN" sz="2400" b="1" dirty="0">
                <a:solidFill>
                  <a:srgbClr val="0000CC"/>
                </a:solidFill>
                <a:latin typeface="Times New Roman" panose="02020603050405020304" pitchFamily="18" charset="0"/>
                <a:ea typeface="仿宋_GB2312" panose="02010609030101010101"/>
              </a:rPr>
              <a:t>	      =({P(a), R(x)}-{P(a)})</a:t>
            </a:r>
            <a:r>
              <a:rPr lang="pt-BR" altLang="zh-CN" sz="2400" dirty="0">
                <a:solidFill>
                  <a:srgbClr val="0000CC"/>
                </a:solidFill>
                <a:latin typeface="Times New Roman" panose="02020603050405020304" pitchFamily="18" charset="0"/>
                <a:ea typeface="仿宋_GB2312" panose="02010609030101010101"/>
              </a:rPr>
              <a:t>∪</a:t>
            </a:r>
            <a:r>
              <a:rPr lang="pt-BR" altLang="zh-CN" sz="2400" b="1" dirty="0">
                <a:solidFill>
                  <a:srgbClr val="0000CC"/>
                </a:solidFill>
                <a:latin typeface="Times New Roman" panose="02020603050405020304" pitchFamily="18" charset="0"/>
                <a:ea typeface="仿宋_GB2312" panose="02010609030101010101"/>
              </a:rPr>
              <a:t>({</a:t>
            </a:r>
            <a:r>
              <a:rPr lang="pt-BR" altLang="zh-CN" sz="2400" dirty="0">
                <a:solidFill>
                  <a:srgbClr val="0000CC"/>
                </a:solidFill>
                <a:latin typeface="宋体" panose="02010600030101010101" pitchFamily="2" charset="-122"/>
                <a:ea typeface="宋体" panose="02010600030101010101" pitchFamily="2" charset="-122"/>
              </a:rPr>
              <a:t>﹁</a:t>
            </a:r>
            <a:r>
              <a:rPr lang="pt-BR" altLang="zh-CN" sz="2400" b="1" dirty="0">
                <a:solidFill>
                  <a:srgbClr val="0000CC"/>
                </a:solidFill>
                <a:latin typeface="Times New Roman" panose="02020603050405020304" pitchFamily="18" charset="0"/>
                <a:ea typeface="宋体" panose="02010600030101010101" pitchFamily="2" charset="-122"/>
              </a:rPr>
              <a:t>P(a), Q(b)}-{</a:t>
            </a:r>
            <a:r>
              <a:rPr lang="pt-BR" altLang="zh-CN" sz="2400" dirty="0">
                <a:solidFill>
                  <a:srgbClr val="0000CC"/>
                </a:solidFill>
                <a:latin typeface="宋体" panose="02010600030101010101" pitchFamily="2" charset="-122"/>
                <a:ea typeface="宋体" panose="02010600030101010101" pitchFamily="2" charset="-122"/>
              </a:rPr>
              <a:t>﹁</a:t>
            </a:r>
            <a:r>
              <a:rPr lang="pt-BR" altLang="zh-CN" sz="2400" b="1" dirty="0">
                <a:solidFill>
                  <a:srgbClr val="0000CC"/>
                </a:solidFill>
                <a:latin typeface="Times New Roman" panose="02020603050405020304" pitchFamily="18" charset="0"/>
                <a:ea typeface="宋体" panose="02010600030101010101" pitchFamily="2" charset="-122"/>
              </a:rPr>
              <a:t>P(a)})</a:t>
            </a:r>
            <a:endParaRPr lang="pt-BR" altLang="zh-CN" sz="2400" dirty="0">
              <a:solidFill>
                <a:srgbClr val="0000CC"/>
              </a:solidFill>
              <a:latin typeface="Times New Roman" panose="02020603050405020304" pitchFamily="18" charset="0"/>
              <a:ea typeface="宋体" panose="02010600030101010101" pitchFamily="2" charset="-122"/>
            </a:endParaRPr>
          </a:p>
          <a:p>
            <a:pPr marR="67770"/>
            <a:r>
              <a:rPr lang="en-US" altLang="zh-CN" sz="2400" b="1" dirty="0">
                <a:solidFill>
                  <a:srgbClr val="0000CC"/>
                </a:solidFill>
                <a:latin typeface="Times New Roman" panose="02020603050405020304" pitchFamily="18" charset="0"/>
                <a:ea typeface="宋体" panose="02010600030101010101" pitchFamily="2" charset="-122"/>
              </a:rPr>
              <a:t>                  =({R(x)})</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({Q(b)})= {R(x), Q(b)} </a:t>
            </a:r>
            <a:endParaRPr lang="en-US" altLang="zh-CN" sz="2400" dirty="0">
              <a:solidFill>
                <a:srgbClr val="0000CC"/>
              </a:solidFill>
              <a:latin typeface="Times New Roman" panose="02020603050405020304" pitchFamily="18" charset="0"/>
              <a:ea typeface="仿宋_GB2312" panose="02010609030101010101"/>
            </a:endParaRPr>
          </a:p>
          <a:p>
            <a:r>
              <a:rPr lang="en-US" altLang="zh-CN" sz="2400" b="1" dirty="0">
                <a:solidFill>
                  <a:srgbClr val="0000CC"/>
                </a:solidFill>
                <a:latin typeface="Times New Roman" panose="02020603050405020304" pitchFamily="18" charset="0"/>
                <a:ea typeface="仿宋_GB2312" panose="02010609030101010101"/>
              </a:rPr>
              <a:t>	      =R(x)</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Q(b)</a:t>
            </a:r>
            <a:endParaRPr lang="en-US" altLang="zh-CN" sz="2400" dirty="0">
              <a:solidFill>
                <a:srgbClr val="0000CC"/>
              </a:solidFill>
              <a:latin typeface="Times New Roman" panose="02020603050405020304" pitchFamily="18" charset="0"/>
              <a:ea typeface="仿宋_GB2312" panose="02010609030101010101"/>
            </a:endParaRPr>
          </a:p>
          <a:p>
            <a:pPr marR="43770"/>
            <a:r>
              <a:rPr lang="zh-CN" altLang="en-US" sz="2400" dirty="0">
                <a:solidFill>
                  <a:srgbClr val="630031"/>
                </a:solidFill>
                <a:ea typeface="仿宋_GB2312" panose="02010609030101010101"/>
              </a:rPr>
              <a:t>例</a:t>
            </a:r>
            <a:r>
              <a:rPr lang="en-US" altLang="zh-CN" sz="2400" b="1" dirty="0">
                <a:solidFill>
                  <a:srgbClr val="630031"/>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设</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en-US" altLang="zh-CN" sz="2400" b="1" dirty="0">
                <a:solidFill>
                  <a:srgbClr val="0000CC"/>
                </a:solidFill>
                <a:latin typeface="Times New Roman" panose="02020603050405020304" pitchFamily="18" charset="0"/>
                <a:ea typeface="仿宋_GB2312" panose="02010609030101010101"/>
              </a:rPr>
              <a:t>=P(x)</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Q(a)</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en-U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P(b)</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R(x) </a:t>
            </a:r>
            <a:r>
              <a:rPr lang="zh-CN" altLang="en-US" sz="2400" dirty="0">
                <a:solidFill>
                  <a:srgbClr val="0000CC"/>
                </a:solidFill>
                <a:latin typeface="Times New Roman" panose="02020603050405020304" pitchFamily="18" charset="0"/>
                <a:ea typeface="仿宋_GB2312" panose="02010609030101010101"/>
              </a:rPr>
              <a:t>，求</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12</a:t>
            </a:r>
            <a:endParaRPr lang="en-US" altLang="zh-CN" sz="1600" dirty="0">
              <a:solidFill>
                <a:srgbClr val="0000CC"/>
              </a:solidFill>
              <a:latin typeface="Times New Roman" panose="02020603050405020304" pitchFamily="18" charset="0"/>
              <a:ea typeface="仿宋_GB2312" panose="02010609030101010101"/>
            </a:endParaRPr>
          </a:p>
          <a:p>
            <a:pPr marR="7020"/>
            <a:r>
              <a:rPr lang="zh-CN" altLang="en-US" sz="2400" dirty="0">
                <a:solidFill>
                  <a:srgbClr val="630031"/>
                </a:solidFill>
                <a:ea typeface="仿宋_GB2312" panose="02010609030101010101"/>
              </a:rPr>
              <a:t>解：</a:t>
            </a:r>
            <a:r>
              <a:rPr lang="zh-CN" altLang="en-US" sz="2400" dirty="0">
                <a:solidFill>
                  <a:srgbClr val="0000CC"/>
                </a:solidFill>
                <a:ea typeface="仿宋_GB2312" panose="02010609030101010101"/>
              </a:rPr>
              <a:t>由于</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FF0000"/>
                </a:solidFill>
                <a:latin typeface="Times New Roman" panose="02020603050405020304" pitchFamily="18" charset="0"/>
                <a:ea typeface="仿宋_GB2312" panose="02010609030101010101"/>
              </a:rPr>
              <a:t>有相同的变元</a:t>
            </a:r>
            <a:r>
              <a:rPr lang="en-US" altLang="zh-CN" sz="2400" b="1" dirty="0">
                <a:solidFill>
                  <a:srgbClr val="0000CC"/>
                </a:solidFill>
                <a:latin typeface="Times New Roman" panose="02020603050405020304" pitchFamily="18" charset="0"/>
                <a:ea typeface="仿宋_GB2312" panose="02010609030101010101"/>
              </a:rPr>
              <a:t>x</a:t>
            </a:r>
            <a:r>
              <a:rPr lang="zh-CN" altLang="en-US" sz="2400" dirty="0">
                <a:solidFill>
                  <a:srgbClr val="0000CC"/>
                </a:solidFill>
                <a:latin typeface="Times New Roman" panose="02020603050405020304" pitchFamily="18" charset="0"/>
                <a:ea typeface="仿宋_GB2312" panose="02010609030101010101"/>
              </a:rPr>
              <a:t>，不符合谓词逻辑归结定义的要求。为了进行归结，需要修改</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中变元</a:t>
            </a:r>
            <a:r>
              <a:rPr lang="en-US" altLang="zh-CN" sz="2400" b="1" dirty="0">
                <a:solidFill>
                  <a:srgbClr val="0000CC"/>
                </a:solidFill>
                <a:latin typeface="Times New Roman" panose="02020603050405020304" pitchFamily="18" charset="0"/>
                <a:ea typeface="仿宋_GB2312" panose="02010609030101010101"/>
              </a:rPr>
              <a:t>x</a:t>
            </a:r>
            <a:r>
              <a:rPr lang="zh-CN" altLang="en-US" sz="2400" dirty="0">
                <a:solidFill>
                  <a:srgbClr val="0000CC"/>
                </a:solidFill>
                <a:latin typeface="Times New Roman" panose="02020603050405020304" pitchFamily="18" charset="0"/>
                <a:ea typeface="仿宋_GB2312" panose="02010609030101010101"/>
              </a:rPr>
              <a:t>的名字为，令</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en-U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P(b)</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R(y)</a:t>
            </a:r>
            <a:r>
              <a:rPr lang="zh-CN" altLang="en-US" sz="2400" dirty="0">
                <a:solidFill>
                  <a:srgbClr val="0000CC"/>
                </a:solidFill>
                <a:latin typeface="Times New Roman" panose="02020603050405020304" pitchFamily="18" charset="0"/>
                <a:ea typeface="仿宋_GB2312" panose="02010609030101010101"/>
              </a:rPr>
              <a:t>。此时</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1 </a:t>
            </a:r>
            <a:r>
              <a:rPr lang="en-US" altLang="zh-CN" sz="2400" b="1" dirty="0">
                <a:solidFill>
                  <a:srgbClr val="0000CC"/>
                </a:solidFill>
                <a:latin typeface="Times New Roman" panose="02020603050405020304" pitchFamily="18" charset="0"/>
                <a:ea typeface="仿宋_GB2312" panose="02010609030101010101"/>
              </a:rPr>
              <a:t>= P(x), L</a:t>
            </a:r>
            <a:r>
              <a:rPr lang="en-US" altLang="zh-CN" sz="1600" b="1" dirty="0">
                <a:solidFill>
                  <a:srgbClr val="0000CC"/>
                </a:solidFill>
                <a:latin typeface="Times New Roman" panose="02020603050405020304" pitchFamily="18" charset="0"/>
                <a:ea typeface="仿宋_GB2312" panose="02010609030101010101"/>
              </a:rPr>
              <a:t>2 </a:t>
            </a:r>
            <a:r>
              <a:rPr lang="en-U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P(b)</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的合一是</a:t>
            </a:r>
            <a:r>
              <a:rPr lang="en-US" altLang="zh-CN" sz="2400" dirty="0">
                <a:solidFill>
                  <a:srgbClr val="0000CC"/>
                </a:solidFill>
                <a:latin typeface="Times New Roman" panose="02020603050405020304" pitchFamily="18" charset="0"/>
                <a:ea typeface="仿宋_GB2312" panose="02010609030101010101"/>
              </a:rPr>
              <a:t>σ</a:t>
            </a:r>
            <a:r>
              <a:rPr lang="en-US" altLang="zh-CN" sz="2400" b="1" dirty="0">
                <a:solidFill>
                  <a:srgbClr val="0000CC"/>
                </a:solidFill>
                <a:latin typeface="Times New Roman" panose="02020603050405020304" pitchFamily="18" charset="0"/>
                <a:ea typeface="仿宋_GB2312" panose="02010609030101010101"/>
              </a:rPr>
              <a:t>={b/x}</a:t>
            </a:r>
            <a:r>
              <a:rPr lang="zh-CN" altLang="en-US" sz="2400" dirty="0">
                <a:solidFill>
                  <a:srgbClr val="0000CC"/>
                </a:solidFill>
                <a:latin typeface="Times New Roman" panose="02020603050405020304" pitchFamily="18" charset="0"/>
                <a:ea typeface="仿宋_GB2312" panose="02010609030101010101"/>
              </a:rPr>
              <a:t>。则有</a:t>
            </a:r>
          </a:p>
          <a:p>
            <a:pPr marR="66350"/>
            <a:r>
              <a:rPr lang="en-US" altLang="zh-CN" sz="2400" b="1" dirty="0">
                <a:solidFill>
                  <a:srgbClr val="0000CC"/>
                </a:solidFill>
                <a:latin typeface="Times New Roman" panose="02020603050405020304" pitchFamily="18" charset="0"/>
                <a:ea typeface="仿宋_GB2312" panose="02010609030101010101"/>
              </a:rPr>
              <a:t>	C</a:t>
            </a:r>
            <a:r>
              <a:rPr lang="en-US" altLang="zh-CN" sz="1600" b="1" dirty="0">
                <a:solidFill>
                  <a:srgbClr val="0000CC"/>
                </a:solidFill>
                <a:latin typeface="Times New Roman" panose="02020603050405020304" pitchFamily="18" charset="0"/>
                <a:ea typeface="仿宋_GB2312" panose="02010609030101010101"/>
              </a:rPr>
              <a:t>12 </a:t>
            </a:r>
            <a:r>
              <a:rPr lang="en-US" altLang="zh-CN" sz="2400" b="1" dirty="0">
                <a:solidFill>
                  <a:srgbClr val="0000CC"/>
                </a:solidFill>
                <a:latin typeface="Times New Roman" panose="02020603050405020304" pitchFamily="18" charset="0"/>
                <a:ea typeface="仿宋_GB2312" panose="02010609030101010101"/>
              </a:rPr>
              <a:t>=( {C</a:t>
            </a:r>
            <a:r>
              <a:rPr lang="en-US" altLang="zh-CN" sz="1600" b="1" dirty="0">
                <a:solidFill>
                  <a:srgbClr val="0000CC"/>
                </a:solidFill>
                <a:latin typeface="Times New Roman" panose="02020603050405020304" pitchFamily="18" charset="0"/>
                <a:ea typeface="仿宋_GB2312" panose="02010609030101010101"/>
              </a:rPr>
              <a:t>1 </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1 </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r>
              <a:rPr lang="el-GR" altLang="zh-CN" sz="2400" dirty="0">
                <a:solidFill>
                  <a:srgbClr val="0000CC"/>
                </a:solidFill>
                <a:latin typeface="Times New Roman" panose="02020603050405020304" pitchFamily="18" charset="0"/>
                <a:ea typeface="仿宋_GB2312" panose="02010609030101010101"/>
              </a:rPr>
              <a:t>∪</a:t>
            </a:r>
            <a:r>
              <a:rPr lang="el-GR" altLang="zh-CN" sz="2400" b="1"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2 </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endParaRPr lang="el-GR" altLang="zh-CN" sz="2400" dirty="0">
              <a:solidFill>
                <a:srgbClr val="0000CC"/>
              </a:solidFill>
              <a:latin typeface="Times New Roman" panose="02020603050405020304" pitchFamily="18" charset="0"/>
              <a:ea typeface="仿宋_GB2312" panose="02010609030101010101"/>
            </a:endParaRPr>
          </a:p>
          <a:p>
            <a:pPr marR="41650"/>
            <a:r>
              <a:rPr lang="en-US" altLang="zh-CN" sz="2400" b="1" dirty="0">
                <a:solidFill>
                  <a:srgbClr val="0000CC"/>
                </a:solidFill>
                <a:latin typeface="Times New Roman" panose="02020603050405020304" pitchFamily="18" charset="0"/>
                <a:ea typeface="仿宋_GB2312" panose="02010609030101010101"/>
              </a:rPr>
              <a:t>	      =({P(b), Q(a)}-{P(b)}) </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P(b), R(y)}-{</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P(b)})</a:t>
            </a:r>
            <a:endParaRPr lang="en-US" altLang="zh-CN" sz="2400" dirty="0">
              <a:solidFill>
                <a:srgbClr val="0000CC"/>
              </a:solidFill>
              <a:latin typeface="Times New Roman" panose="02020603050405020304" pitchFamily="18" charset="0"/>
              <a:ea typeface="宋体" panose="02010600030101010101" pitchFamily="2" charset="-122"/>
            </a:endParaRPr>
          </a:p>
          <a:p>
            <a:pPr marR="68220"/>
            <a:r>
              <a:rPr lang="es-ES" altLang="zh-CN" sz="2400" b="1" dirty="0">
                <a:solidFill>
                  <a:srgbClr val="0000CC"/>
                </a:solidFill>
                <a:latin typeface="Times New Roman" panose="02020603050405020304" pitchFamily="18" charset="0"/>
                <a:ea typeface="宋体" panose="02010600030101010101" pitchFamily="2" charset="-122"/>
              </a:rPr>
              <a:t>	      =({Q(a)}) </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({R(y)})= {Q(a), R(y)}</a:t>
            </a:r>
            <a:endParaRPr lang="es-ES" altLang="zh-CN" sz="2400" dirty="0">
              <a:solidFill>
                <a:srgbClr val="0000CC"/>
              </a:solidFill>
              <a:latin typeface="Times New Roman" panose="02020603050405020304" pitchFamily="18" charset="0"/>
              <a:ea typeface="仿宋_GB2312" panose="02010609030101010101"/>
            </a:endParaRPr>
          </a:p>
          <a:p>
            <a:r>
              <a:rPr lang="en-US" altLang="zh-CN" sz="2400" b="1" dirty="0">
                <a:solidFill>
                  <a:srgbClr val="0000CC"/>
                </a:solidFill>
                <a:latin typeface="Times New Roman" panose="02020603050405020304" pitchFamily="18" charset="0"/>
                <a:ea typeface="仿宋_GB2312" panose="02010609030101010101"/>
              </a:rPr>
              <a:t>	      =Q(a)</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R(y) </a:t>
            </a:r>
            <a:endParaRPr lang="en-US" altLang="zh-CN" sz="24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40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R="33920" algn="ctr"/>
            <a:r>
              <a:rPr lang="zh-CN" altLang="en-US" sz="2800" dirty="0">
                <a:solidFill>
                  <a:srgbClr val="FF0000"/>
                </a:solidFill>
                <a:ea typeface="仿宋_GB2312"/>
              </a:rPr>
              <a:t>谓词逻辑的归结</a:t>
            </a:r>
            <a:endParaRPr lang="en-US" altLang="zh-CN" sz="2800" dirty="0">
              <a:solidFill>
                <a:srgbClr val="FF0000"/>
              </a:solidFill>
              <a:ea typeface="仿宋_GB2312"/>
            </a:endParaRPr>
          </a:p>
        </p:txBody>
      </p:sp>
      <p:sp>
        <p:nvSpPr>
          <p:cNvPr id="3" name="矩形 2"/>
          <p:cNvSpPr/>
          <p:nvPr/>
        </p:nvSpPr>
        <p:spPr>
          <a:xfrm>
            <a:off x="766917" y="1089164"/>
            <a:ext cx="10373032" cy="5632311"/>
          </a:xfrm>
          <a:prstGeom prst="rect">
            <a:avLst/>
          </a:prstGeom>
        </p:spPr>
        <p:txBody>
          <a:bodyPr wrap="square">
            <a:spAutoFit/>
          </a:bodyPr>
          <a:lstStyle/>
          <a:p>
            <a:pPr marR="44750"/>
            <a:r>
              <a:rPr lang="zh-CN" altLang="en-US" sz="2400" dirty="0">
                <a:solidFill>
                  <a:srgbClr val="630031"/>
                </a:solidFill>
                <a:ea typeface="仿宋_GB2312" panose="02010609030101010101"/>
              </a:rPr>
              <a:t>    例</a:t>
            </a:r>
            <a:r>
              <a:rPr lang="en-US" altLang="zh-CN" sz="2400" b="1" dirty="0">
                <a:solidFill>
                  <a:srgbClr val="630031"/>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设</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en-US" altLang="zh-CN" sz="2400" b="1" dirty="0">
                <a:solidFill>
                  <a:srgbClr val="0000CC"/>
                </a:solidFill>
                <a:latin typeface="Times New Roman" panose="02020603050405020304" pitchFamily="18" charset="0"/>
                <a:ea typeface="仿宋_GB2312" panose="02010609030101010101"/>
              </a:rPr>
              <a:t>=P(x)</a:t>
            </a:r>
            <a:r>
              <a:rPr lang="en-US" altLang="zh-CN"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Q(b)</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en-U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P(a)</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Q(y)</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R(z)</a:t>
            </a:r>
            <a:endParaRPr lang="en-US" altLang="zh-CN" sz="2400" dirty="0">
              <a:solidFill>
                <a:srgbClr val="0000CC"/>
              </a:solidFill>
              <a:latin typeface="Times New Roman" panose="02020603050405020304" pitchFamily="18" charset="0"/>
              <a:ea typeface="仿宋_GB2312" panose="02010609030101010101"/>
            </a:endParaRPr>
          </a:p>
          <a:p>
            <a:pPr marR="22620"/>
            <a:r>
              <a:rPr lang="zh-CN" altLang="en-US" sz="2400" dirty="0">
                <a:solidFill>
                  <a:srgbClr val="630031"/>
                </a:solidFill>
                <a:ea typeface="仿宋_GB2312" panose="02010609030101010101"/>
              </a:rPr>
              <a:t>    解：</a:t>
            </a:r>
            <a:r>
              <a:rPr lang="zh-CN" altLang="en-US" sz="2400" dirty="0">
                <a:solidFill>
                  <a:srgbClr val="0000CC"/>
                </a:solidFill>
                <a:ea typeface="仿宋_GB2312" panose="02010609030101010101"/>
              </a:rPr>
              <a:t>对</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通过合一</a:t>
            </a:r>
            <a:r>
              <a:rPr lang="en-US" altLang="zh-CN" sz="2400" b="1" dirty="0">
                <a:solidFill>
                  <a:srgbClr val="0000CC"/>
                </a:solidFill>
                <a:latin typeface="Times New Roman" panose="02020603050405020304" pitchFamily="18" charset="0"/>
                <a:ea typeface="仿宋_GB2312" panose="02010609030101010101"/>
              </a:rPr>
              <a:t>{a/x, b/y}</a:t>
            </a:r>
            <a:r>
              <a:rPr lang="zh-CN" altLang="en-US" sz="2400" dirty="0">
                <a:solidFill>
                  <a:srgbClr val="0000CC"/>
                </a:solidFill>
                <a:latin typeface="Times New Roman" panose="02020603050405020304" pitchFamily="18" charset="0"/>
                <a:ea typeface="仿宋_GB2312" panose="02010609030101010101"/>
              </a:rPr>
              <a:t>的作用，可以得到两个互补对。</a:t>
            </a:r>
          </a:p>
          <a:p>
            <a:pPr marR="6350"/>
            <a:r>
              <a:rPr lang="zh-CN" altLang="en-US" sz="2400" dirty="0">
                <a:solidFill>
                  <a:srgbClr val="FF0000"/>
                </a:solidFill>
                <a:ea typeface="仿宋_GB2312" panose="02010609030101010101"/>
              </a:rPr>
              <a:t>注意：求归结式不能同时消去两个互补对</a:t>
            </a:r>
            <a:r>
              <a:rPr lang="zh-CN" altLang="en-US" sz="2400" dirty="0">
                <a:solidFill>
                  <a:srgbClr val="0000CC"/>
                </a:solidFill>
                <a:ea typeface="仿宋_GB2312" panose="02010609030101010101"/>
              </a:rPr>
              <a:t>，其结果不是二元归结式。如在</a:t>
            </a:r>
            <a:r>
              <a:rPr lang="en-US" altLang="zh-CN" sz="2400" dirty="0">
                <a:solidFill>
                  <a:srgbClr val="0000CC"/>
                </a:solidFill>
                <a:ea typeface="仿宋_GB2312" panose="02010609030101010101"/>
              </a:rPr>
              <a:t>σ</a:t>
            </a:r>
            <a:r>
              <a:rPr lang="en-US" altLang="zh-CN" sz="2400" b="1" dirty="0">
                <a:solidFill>
                  <a:srgbClr val="0000CC"/>
                </a:solidFill>
                <a:latin typeface="Times New Roman" panose="02020603050405020304" pitchFamily="18" charset="0"/>
                <a:ea typeface="仿宋_GB2312" panose="02010609030101010101"/>
              </a:rPr>
              <a:t>={a/x, b/y}</a:t>
            </a:r>
            <a:r>
              <a:rPr lang="zh-CN" altLang="en-US" sz="2400" dirty="0">
                <a:solidFill>
                  <a:srgbClr val="0000CC"/>
                </a:solidFill>
                <a:latin typeface="Times New Roman" panose="02020603050405020304" pitchFamily="18" charset="0"/>
                <a:ea typeface="仿宋_GB2312" panose="02010609030101010101"/>
              </a:rPr>
              <a:t>下，若同时消去两个互补对所得</a:t>
            </a:r>
            <a:r>
              <a:rPr lang="en-US" altLang="zh-CN" sz="2400" b="1" dirty="0">
                <a:solidFill>
                  <a:srgbClr val="0000CC"/>
                </a:solidFill>
                <a:latin typeface="Times New Roman" panose="02020603050405020304" pitchFamily="18" charset="0"/>
                <a:ea typeface="仿宋_GB2312" panose="02010609030101010101"/>
              </a:rPr>
              <a:t>R(z)</a:t>
            </a:r>
            <a:r>
              <a:rPr lang="zh-CN" altLang="en-US" sz="2400" dirty="0">
                <a:solidFill>
                  <a:srgbClr val="0000CC"/>
                </a:solidFill>
                <a:latin typeface="Times New Roman" panose="02020603050405020304" pitchFamily="18" charset="0"/>
                <a:ea typeface="仿宋_GB2312" panose="02010609030101010101"/>
              </a:rPr>
              <a:t>不是</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的二元归结式。</a:t>
            </a:r>
          </a:p>
          <a:p>
            <a:pPr marR="30670"/>
            <a:r>
              <a:rPr lang="zh-CN" altLang="en-US" sz="2400" dirty="0">
                <a:solidFill>
                  <a:srgbClr val="630031"/>
                </a:solidFill>
                <a:ea typeface="仿宋_GB2312" panose="02010609030101010101"/>
              </a:rPr>
              <a:t>    例</a:t>
            </a:r>
            <a:r>
              <a:rPr lang="en-US" altLang="zh-CN" sz="2400" b="1" dirty="0">
                <a:solidFill>
                  <a:srgbClr val="630031"/>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设</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en-US" altLang="zh-CN" sz="2400" b="1" dirty="0">
                <a:solidFill>
                  <a:srgbClr val="0000CC"/>
                </a:solidFill>
                <a:latin typeface="Times New Roman" panose="02020603050405020304" pitchFamily="18" charset="0"/>
                <a:ea typeface="仿宋_GB2312" panose="02010609030101010101"/>
              </a:rPr>
              <a:t>=P(x)</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P(f(a))</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Q(x) </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en-U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P(y)</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R(b)</a:t>
            </a:r>
            <a:r>
              <a:rPr lang="zh-CN" altLang="en-US" sz="2400" dirty="0">
                <a:solidFill>
                  <a:srgbClr val="0000CC"/>
                </a:solidFill>
                <a:latin typeface="Times New Roman" panose="02020603050405020304" pitchFamily="18" charset="0"/>
                <a:ea typeface="仿宋_GB2312" panose="02010609030101010101"/>
              </a:rPr>
              <a:t>，求</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12</a:t>
            </a:r>
            <a:endParaRPr lang="en-US" altLang="zh-CN" sz="1600" dirty="0">
              <a:solidFill>
                <a:srgbClr val="0000CC"/>
              </a:solidFill>
              <a:latin typeface="Times New Roman" panose="02020603050405020304" pitchFamily="18" charset="0"/>
              <a:ea typeface="仿宋_GB2312" panose="02010609030101010101"/>
            </a:endParaRPr>
          </a:p>
          <a:p>
            <a:pPr marR="6350"/>
            <a:r>
              <a:rPr lang="zh-CN" altLang="en-US" sz="2400" dirty="0">
                <a:solidFill>
                  <a:srgbClr val="630031"/>
                </a:solidFill>
                <a:ea typeface="仿宋_GB2312" panose="02010609030101010101"/>
              </a:rPr>
              <a:t>    解：</a:t>
            </a:r>
            <a:r>
              <a:rPr lang="zh-CN" altLang="en-US" sz="2400" dirty="0">
                <a:solidFill>
                  <a:srgbClr val="0000CC"/>
                </a:solidFill>
                <a:ea typeface="仿宋_GB2312" panose="02010609030101010101"/>
              </a:rPr>
              <a:t>对参加归结的某个子句，若其内部有可合一的文字，则在进行归结之前应先进行合一。本例</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中有</a:t>
            </a:r>
            <a:r>
              <a:rPr lang="en-US" altLang="zh-CN" sz="2400" b="1" dirty="0">
                <a:solidFill>
                  <a:srgbClr val="0000CC"/>
                </a:solidFill>
                <a:latin typeface="Times New Roman" panose="02020603050405020304" pitchFamily="18" charset="0"/>
                <a:ea typeface="仿宋_GB2312" panose="02010609030101010101"/>
              </a:rPr>
              <a:t>P(x)</a:t>
            </a:r>
            <a:r>
              <a:rPr lang="zh-CN" altLang="en-US" sz="2400" dirty="0">
                <a:solidFill>
                  <a:srgbClr val="0000CC"/>
                </a:solidFill>
                <a:latin typeface="Times New Roman" panose="02020603050405020304" pitchFamily="18" charset="0"/>
                <a:ea typeface="仿宋_GB2312" panose="02010609030101010101"/>
              </a:rPr>
              <a:t>与</a:t>
            </a:r>
            <a:r>
              <a:rPr lang="en-US" altLang="zh-CN" sz="2400" b="1" dirty="0">
                <a:solidFill>
                  <a:srgbClr val="0000CC"/>
                </a:solidFill>
                <a:latin typeface="Times New Roman" panose="02020603050405020304" pitchFamily="18" charset="0"/>
                <a:ea typeface="仿宋_GB2312" panose="02010609030101010101"/>
              </a:rPr>
              <a:t>P(f(a))</a:t>
            </a:r>
            <a:r>
              <a:rPr lang="zh-CN" altLang="en-US" sz="2400" dirty="0">
                <a:solidFill>
                  <a:srgbClr val="0000CC"/>
                </a:solidFill>
                <a:latin typeface="Times New Roman" panose="02020603050405020304" pitchFamily="18" charset="0"/>
                <a:ea typeface="仿宋_GB2312" panose="02010609030101010101"/>
              </a:rPr>
              <a:t>，若它用们的合一</a:t>
            </a:r>
            <a:r>
              <a:rPr lang="en-US" altLang="zh-CN" sz="2400" dirty="0">
                <a:solidFill>
                  <a:srgbClr val="0000CC"/>
                </a:solidFill>
                <a:latin typeface="Times New Roman" panose="02020603050405020304" pitchFamily="18" charset="0"/>
                <a:ea typeface="仿宋_GB2312" panose="02010609030101010101"/>
              </a:rPr>
              <a:t>σ</a:t>
            </a:r>
            <a:r>
              <a:rPr lang="en-US" altLang="zh-CN" sz="2400" b="1" dirty="0">
                <a:solidFill>
                  <a:srgbClr val="0000CC"/>
                </a:solidFill>
                <a:latin typeface="Times New Roman" panose="02020603050405020304" pitchFamily="18" charset="0"/>
                <a:ea typeface="仿宋_GB2312" panose="02010609030101010101"/>
              </a:rPr>
              <a:t>={f(a)/x}</a:t>
            </a:r>
            <a:r>
              <a:rPr lang="zh-CN" altLang="en-US" sz="2400" dirty="0">
                <a:solidFill>
                  <a:srgbClr val="0000CC"/>
                </a:solidFill>
                <a:latin typeface="Times New Roman" panose="02020603050405020304" pitchFamily="18" charset="0"/>
                <a:ea typeface="仿宋_GB2312" panose="02010609030101010101"/>
              </a:rPr>
              <a:t>进行代换，可得到</a:t>
            </a:r>
          </a:p>
          <a:p>
            <a:pPr marR="89820"/>
            <a:r>
              <a:rPr lang="en-US" altLang="zh-CN" sz="2400" b="1" dirty="0">
                <a:solidFill>
                  <a:srgbClr val="0000CC"/>
                </a:solidFill>
                <a:latin typeface="Times New Roman" panose="02020603050405020304" pitchFamily="18" charset="0"/>
                <a:ea typeface="仿宋_GB2312" panose="02010609030101010101"/>
              </a:rPr>
              <a:t>	C</a:t>
            </a:r>
            <a:r>
              <a:rPr lang="en-US" altLang="zh-CN" sz="1600" b="1" dirty="0">
                <a:solidFill>
                  <a:srgbClr val="0000CC"/>
                </a:solidFill>
                <a:latin typeface="Times New Roman" panose="02020603050405020304" pitchFamily="18" charset="0"/>
                <a:ea typeface="仿宋_GB2312" panose="02010609030101010101"/>
              </a:rPr>
              <a:t>1 </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P(f(a))</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Q(f(a))</a:t>
            </a:r>
            <a:endParaRPr lang="en-US" altLang="zh-CN" sz="2400" dirty="0">
              <a:solidFill>
                <a:srgbClr val="0000CC"/>
              </a:solidFill>
              <a:latin typeface="Times New Roman" panose="02020603050405020304" pitchFamily="18" charset="0"/>
              <a:ea typeface="仿宋_GB2312" panose="02010609030101010101"/>
            </a:endParaRPr>
          </a:p>
          <a:p>
            <a:pPr marR="12000"/>
            <a:r>
              <a:rPr lang="zh-CN" altLang="en-US" sz="2400" dirty="0">
                <a:solidFill>
                  <a:srgbClr val="0000CC"/>
                </a:solidFill>
                <a:ea typeface="仿宋_GB2312" panose="02010609030101010101"/>
              </a:rPr>
              <a:t>    此时可对</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与</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进行归结。选</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1 </a:t>
            </a:r>
            <a:r>
              <a:rPr lang="en-US" altLang="zh-CN" sz="2400" b="1" dirty="0">
                <a:solidFill>
                  <a:srgbClr val="0000CC"/>
                </a:solidFill>
                <a:latin typeface="Times New Roman" panose="02020603050405020304" pitchFamily="18" charset="0"/>
                <a:ea typeface="仿宋_GB2312" panose="02010609030101010101"/>
              </a:rPr>
              <a:t>= P(f(a)), L</a:t>
            </a:r>
            <a:r>
              <a:rPr lang="en-US" altLang="zh-CN" sz="1600" b="1" dirty="0">
                <a:solidFill>
                  <a:srgbClr val="0000CC"/>
                </a:solidFill>
                <a:latin typeface="Times New Roman" panose="02020603050405020304" pitchFamily="18" charset="0"/>
                <a:ea typeface="仿宋_GB2312" panose="02010609030101010101"/>
              </a:rPr>
              <a:t>2 </a:t>
            </a:r>
            <a:r>
              <a:rPr lang="en-U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P(y)</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的合一是</a:t>
            </a:r>
            <a:r>
              <a:rPr lang="en-US" altLang="zh-CN" sz="2400" dirty="0">
                <a:solidFill>
                  <a:srgbClr val="0000CC"/>
                </a:solidFill>
                <a:latin typeface="Times New Roman" panose="02020603050405020304" pitchFamily="18" charset="0"/>
                <a:ea typeface="仿宋_GB2312" panose="02010609030101010101"/>
              </a:rPr>
              <a:t>σ’</a:t>
            </a:r>
            <a:r>
              <a:rPr lang="en-US" altLang="zh-CN" sz="2400" b="1" dirty="0">
                <a:solidFill>
                  <a:srgbClr val="0000CC"/>
                </a:solidFill>
                <a:latin typeface="Times New Roman" panose="02020603050405020304" pitchFamily="18" charset="0"/>
                <a:ea typeface="仿宋_GB2312" panose="02010609030101010101"/>
              </a:rPr>
              <a:t>={f(a)/y}</a:t>
            </a:r>
            <a:r>
              <a:rPr lang="zh-CN" altLang="en-US" sz="2400" dirty="0">
                <a:solidFill>
                  <a:srgbClr val="0000CC"/>
                </a:solidFill>
                <a:latin typeface="Times New Roman" panose="02020603050405020304" pitchFamily="18" charset="0"/>
                <a:ea typeface="仿宋_GB2312" panose="02010609030101010101"/>
              </a:rPr>
              <a:t>，则可得到</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的二元归结式为</a:t>
            </a:r>
          </a:p>
          <a:p>
            <a:pPr marR="95850"/>
            <a:r>
              <a:rPr lang="pt-BR" altLang="zh-CN" sz="2400" b="1" dirty="0">
                <a:solidFill>
                  <a:srgbClr val="0000CC"/>
                </a:solidFill>
                <a:latin typeface="Times New Roman" panose="02020603050405020304" pitchFamily="18" charset="0"/>
                <a:ea typeface="仿宋_GB2312" panose="02010609030101010101"/>
              </a:rPr>
              <a:t>	C</a:t>
            </a:r>
            <a:r>
              <a:rPr lang="pt-BR" altLang="zh-CN" sz="1600" b="1" dirty="0">
                <a:solidFill>
                  <a:srgbClr val="0000CC"/>
                </a:solidFill>
                <a:latin typeface="Times New Roman" panose="02020603050405020304" pitchFamily="18" charset="0"/>
                <a:ea typeface="仿宋_GB2312" panose="02010609030101010101"/>
              </a:rPr>
              <a:t>12 </a:t>
            </a:r>
            <a:r>
              <a:rPr lang="pt-BR" altLang="zh-CN" sz="2400" b="1" dirty="0">
                <a:solidFill>
                  <a:srgbClr val="0000CC"/>
                </a:solidFill>
                <a:latin typeface="Times New Roman" panose="02020603050405020304" pitchFamily="18" charset="0"/>
                <a:ea typeface="仿宋_GB2312" panose="02010609030101010101"/>
              </a:rPr>
              <a:t>=R(b)</a:t>
            </a:r>
            <a:r>
              <a:rPr lang="pt-BR" altLang="zh-CN" sz="2400" dirty="0">
                <a:solidFill>
                  <a:srgbClr val="0000CC"/>
                </a:solidFill>
                <a:latin typeface="Times New Roman" panose="02020603050405020304" pitchFamily="18" charset="0"/>
                <a:ea typeface="仿宋_GB2312" panose="02010609030101010101"/>
              </a:rPr>
              <a:t>∨</a:t>
            </a:r>
            <a:r>
              <a:rPr lang="pt-BR" altLang="zh-CN" sz="2400" b="1" dirty="0">
                <a:solidFill>
                  <a:srgbClr val="0000CC"/>
                </a:solidFill>
                <a:latin typeface="Times New Roman" panose="02020603050405020304" pitchFamily="18" charset="0"/>
                <a:ea typeface="仿宋_GB2312" panose="02010609030101010101"/>
              </a:rPr>
              <a:t>Q(f(a))</a:t>
            </a:r>
            <a:endParaRPr lang="pt-BR" altLang="zh-CN" sz="2400" dirty="0">
              <a:solidFill>
                <a:srgbClr val="0000CC"/>
              </a:solidFill>
              <a:latin typeface="Times New Roman" panose="02020603050405020304" pitchFamily="18" charset="0"/>
              <a:ea typeface="仿宋_GB2312" panose="02010609030101010101"/>
            </a:endParaRPr>
          </a:p>
          <a:p>
            <a:pPr marR="7100"/>
            <a:r>
              <a:rPr lang="zh-CN" altLang="en-US" sz="2400" dirty="0">
                <a:solidFill>
                  <a:srgbClr val="0000CC"/>
                </a:solidFill>
                <a:ea typeface="仿宋_GB2312" panose="02010609030101010101"/>
              </a:rPr>
              <a:t>    其中，</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为</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的</a:t>
            </a:r>
            <a:r>
              <a:rPr lang="zh-CN" altLang="en-US" sz="2400" dirty="0">
                <a:solidFill>
                  <a:srgbClr val="FF0000"/>
                </a:solidFill>
                <a:latin typeface="Times New Roman" panose="02020603050405020304" pitchFamily="18" charset="0"/>
                <a:ea typeface="仿宋_GB2312" panose="02010609030101010101"/>
              </a:rPr>
              <a:t>因子</a:t>
            </a:r>
            <a:r>
              <a:rPr lang="zh-CN" altLang="en-US" sz="2400" dirty="0">
                <a:solidFill>
                  <a:srgbClr val="0000CC"/>
                </a:solidFill>
                <a:latin typeface="Times New Roman" panose="02020603050405020304" pitchFamily="18" charset="0"/>
                <a:ea typeface="仿宋_GB2312" panose="02010609030101010101"/>
              </a:rPr>
              <a:t>。若</a:t>
            </a:r>
            <a:r>
              <a:rPr lang="en-US" altLang="zh-CN" sz="2400" b="1" dirty="0">
                <a:solidFill>
                  <a:srgbClr val="0000CC"/>
                </a:solidFill>
                <a:latin typeface="Times New Roman" panose="02020603050405020304" pitchFamily="18" charset="0"/>
                <a:ea typeface="仿宋_GB2312" panose="02010609030101010101"/>
              </a:rPr>
              <a:t>C</a:t>
            </a:r>
            <a:r>
              <a:rPr lang="zh-CN" altLang="en-US" sz="2400" dirty="0">
                <a:solidFill>
                  <a:srgbClr val="0000CC"/>
                </a:solidFill>
                <a:latin typeface="Times New Roman" panose="02020603050405020304" pitchFamily="18" charset="0"/>
                <a:ea typeface="仿宋_GB2312" panose="02010609030101010101"/>
              </a:rPr>
              <a:t>中有两个或两个以上的文字具有合一</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，则称</a:t>
            </a:r>
            <a:r>
              <a:rPr lang="en-US" altLang="zh-CN" sz="2400" b="1" dirty="0" err="1">
                <a:solidFill>
                  <a:srgbClr val="0000CC"/>
                </a:solidFill>
                <a:latin typeface="Times New Roman" panose="02020603050405020304" pitchFamily="18" charset="0"/>
                <a:ea typeface="仿宋_GB2312" panose="02010609030101010101"/>
              </a:rPr>
              <a:t>C</a:t>
            </a:r>
            <a:r>
              <a:rPr lang="en-US" altLang="zh-CN" sz="2400" dirty="0" err="1">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为子句</a:t>
            </a:r>
            <a:r>
              <a:rPr lang="en-US" altLang="zh-CN" sz="2400" b="1" dirty="0">
                <a:solidFill>
                  <a:srgbClr val="0000CC"/>
                </a:solidFill>
                <a:latin typeface="Times New Roman" panose="02020603050405020304" pitchFamily="18" charset="0"/>
                <a:ea typeface="仿宋_GB2312" panose="02010609030101010101"/>
              </a:rPr>
              <a:t>C</a:t>
            </a:r>
            <a:r>
              <a:rPr lang="zh-CN" altLang="en-US" sz="2400" dirty="0">
                <a:solidFill>
                  <a:srgbClr val="0000CC"/>
                </a:solidFill>
                <a:latin typeface="Times New Roman" panose="02020603050405020304" pitchFamily="18" charset="0"/>
                <a:ea typeface="仿宋_GB2312" panose="02010609030101010101"/>
              </a:rPr>
              <a:t>的</a:t>
            </a:r>
            <a:r>
              <a:rPr lang="zh-CN" altLang="en-US" sz="2400" dirty="0">
                <a:solidFill>
                  <a:srgbClr val="FF0000"/>
                </a:solidFill>
                <a:latin typeface="Times New Roman" panose="02020603050405020304" pitchFamily="18" charset="0"/>
                <a:ea typeface="仿宋_GB2312" panose="02010609030101010101"/>
              </a:rPr>
              <a:t>因子</a:t>
            </a:r>
            <a:r>
              <a:rPr lang="zh-CN" altLang="en-US" sz="2400" dirty="0">
                <a:solidFill>
                  <a:srgbClr val="0000CC"/>
                </a:solidFill>
                <a:latin typeface="Times New Roman" panose="02020603050405020304" pitchFamily="18" charset="0"/>
                <a:ea typeface="仿宋_GB2312" panose="02010609030101010101"/>
              </a:rPr>
              <a:t>。若</a:t>
            </a:r>
            <a:r>
              <a:rPr lang="en-US" altLang="zh-CN" sz="2400" b="1" dirty="0" err="1">
                <a:solidFill>
                  <a:srgbClr val="0000CC"/>
                </a:solidFill>
                <a:latin typeface="Times New Roman" panose="02020603050405020304" pitchFamily="18" charset="0"/>
                <a:ea typeface="仿宋_GB2312" panose="02010609030101010101"/>
              </a:rPr>
              <a:t>C</a:t>
            </a:r>
            <a:r>
              <a:rPr lang="en-US" altLang="zh-CN" sz="2400" dirty="0" err="1">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是一个单文字，则称它为</a:t>
            </a:r>
            <a:r>
              <a:rPr lang="en-US" altLang="zh-CN" sz="2400" b="1" dirty="0">
                <a:solidFill>
                  <a:srgbClr val="0000CC"/>
                </a:solidFill>
                <a:latin typeface="Times New Roman" panose="02020603050405020304" pitchFamily="18" charset="0"/>
                <a:ea typeface="仿宋_GB2312" panose="02010609030101010101"/>
              </a:rPr>
              <a:t>C</a:t>
            </a:r>
            <a:r>
              <a:rPr lang="zh-CN" altLang="en-US" sz="2400" dirty="0">
                <a:solidFill>
                  <a:srgbClr val="0000CC"/>
                </a:solidFill>
                <a:latin typeface="Times New Roman" panose="02020603050405020304" pitchFamily="18" charset="0"/>
                <a:ea typeface="仿宋_GB2312" panose="02010609030101010101"/>
              </a:rPr>
              <a:t>的</a:t>
            </a:r>
            <a:r>
              <a:rPr lang="zh-CN" altLang="en-US" sz="2400" dirty="0">
                <a:solidFill>
                  <a:srgbClr val="FF0000"/>
                </a:solidFill>
                <a:latin typeface="Times New Roman" panose="02020603050405020304" pitchFamily="18" charset="0"/>
                <a:ea typeface="仿宋_GB2312" panose="02010609030101010101"/>
              </a:rPr>
              <a:t>单元因子</a:t>
            </a:r>
            <a:r>
              <a:rPr lang="zh-CN" altLang="en-US" sz="2400" dirty="0">
                <a:solidFill>
                  <a:srgbClr val="0000CC"/>
                </a:solidFill>
                <a:latin typeface="Times New Roman" panose="02020603050405020304" pitchFamily="18" charset="0"/>
                <a:ea typeface="仿宋_GB2312" panose="02010609030101010101"/>
              </a:rPr>
              <a:t>。</a:t>
            </a:r>
          </a:p>
          <a:p>
            <a:pPr marR="29500"/>
            <a:r>
              <a:rPr lang="zh-CN" altLang="en-US" sz="2400" dirty="0">
                <a:solidFill>
                  <a:srgbClr val="0000CC"/>
                </a:solidFill>
                <a:ea typeface="仿宋_GB2312" panose="02010609030101010101"/>
              </a:rPr>
              <a:t>    应用因子概念，可对</a:t>
            </a:r>
            <a:r>
              <a:rPr lang="zh-CN" altLang="en-US" sz="2400" dirty="0">
                <a:solidFill>
                  <a:srgbClr val="FF0000"/>
                </a:solidFill>
                <a:ea typeface="仿宋_GB2312" panose="02010609030101010101"/>
              </a:rPr>
              <a:t>谓词逻辑中的归结原理给出如下定义</a:t>
            </a:r>
            <a:r>
              <a:rPr lang="zh-CN" altLang="en-US" sz="2400" dirty="0">
                <a:solidFill>
                  <a:srgbClr val="006300"/>
                </a:solidFill>
                <a:ea typeface="仿宋_GB2312" panose="02010609030101010101"/>
              </a:rPr>
              <a:t>： </a:t>
            </a:r>
            <a:endParaRPr lang="en-US" altLang="zh-CN" sz="24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4617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R="33920" algn="ctr"/>
            <a:r>
              <a:rPr lang="zh-CN" altLang="en-US" sz="2800" dirty="0">
                <a:solidFill>
                  <a:srgbClr val="FF0000"/>
                </a:solidFill>
                <a:ea typeface="仿宋_GB2312"/>
              </a:rPr>
              <a:t>谓词逻辑的归结</a:t>
            </a:r>
            <a:endParaRPr lang="en-US" altLang="zh-CN" sz="2800" dirty="0">
              <a:solidFill>
                <a:srgbClr val="FF0000"/>
              </a:solidFill>
              <a:ea typeface="仿宋_GB2312"/>
            </a:endParaRPr>
          </a:p>
        </p:txBody>
      </p:sp>
      <p:sp>
        <p:nvSpPr>
          <p:cNvPr id="3" name="矩形 2"/>
          <p:cNvSpPr/>
          <p:nvPr/>
        </p:nvSpPr>
        <p:spPr>
          <a:xfrm>
            <a:off x="766917" y="1089164"/>
            <a:ext cx="10373032" cy="5693866"/>
          </a:xfrm>
          <a:prstGeom prst="rect">
            <a:avLst/>
          </a:prstGeom>
        </p:spPr>
        <p:txBody>
          <a:bodyPr wrap="square">
            <a:spAutoFit/>
          </a:bodyPr>
          <a:lstStyle/>
          <a:p>
            <a:pPr marR="57370"/>
            <a:r>
              <a:rPr lang="zh-CN" altLang="en-US" sz="2400" dirty="0">
                <a:solidFill>
                  <a:srgbClr val="630031"/>
                </a:solidFill>
                <a:ea typeface="仿宋_GB2312" panose="02010609030101010101"/>
              </a:rPr>
              <a:t>    定义</a:t>
            </a:r>
            <a:r>
              <a:rPr lang="en-US" altLang="zh-CN" sz="2400" b="1" dirty="0">
                <a:solidFill>
                  <a:srgbClr val="630031"/>
                </a:solidFill>
                <a:latin typeface="Times New Roman" panose="02020603050405020304" pitchFamily="18" charset="0"/>
                <a:ea typeface="仿宋_GB2312" panose="02010609030101010101"/>
              </a:rPr>
              <a:t>26 </a:t>
            </a:r>
            <a:r>
              <a:rPr lang="zh-CN" altLang="en-US" sz="2400" dirty="0">
                <a:solidFill>
                  <a:srgbClr val="0000CC"/>
                </a:solidFill>
                <a:latin typeface="Times New Roman" panose="02020603050405020304" pitchFamily="18" charset="0"/>
                <a:ea typeface="仿宋_GB2312" panose="02010609030101010101"/>
              </a:rPr>
              <a:t>若</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是无公共变元的子句，则</a:t>
            </a:r>
          </a:p>
          <a:p>
            <a:pPr marR="90220"/>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① </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的二元归结式</a:t>
            </a:r>
            <a:r>
              <a:rPr lang="en-US" altLang="zh-CN" sz="2400" b="1" dirty="0">
                <a:solidFill>
                  <a:srgbClr val="0000CC"/>
                </a:solidFill>
                <a:latin typeface="Times New Roman" panose="02020603050405020304" pitchFamily="18" charset="0"/>
                <a:ea typeface="仿宋_GB2312" panose="02010609030101010101"/>
              </a:rPr>
              <a:t>;</a:t>
            </a:r>
            <a:endParaRPr lang="zh-CN" altLang="en-US" sz="2400" dirty="0">
              <a:solidFill>
                <a:srgbClr val="0000CC"/>
              </a:solidFill>
              <a:latin typeface="Times New Roman" panose="02020603050405020304" pitchFamily="18" charset="0"/>
              <a:ea typeface="仿宋_GB2312" panose="02010609030101010101"/>
            </a:endParaRPr>
          </a:p>
          <a:p>
            <a:pPr marR="65920"/>
            <a:r>
              <a:rPr lang="en-US" altLang="zh-CN" sz="2400" dirty="0">
                <a:solidFill>
                  <a:srgbClr val="0000CC"/>
                </a:solidFill>
                <a:ea typeface="仿宋_GB2312" panose="02010609030101010101"/>
              </a:rPr>
              <a:t>	② </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的因子</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el-GR" altLang="zh-CN" sz="2400" dirty="0">
                <a:solidFill>
                  <a:srgbClr val="0000CC"/>
                </a:solidFill>
                <a:latin typeface="Times New Roman" panose="02020603050405020304" pitchFamily="18" charset="0"/>
                <a:ea typeface="仿宋_GB2312" panose="02010609030101010101"/>
              </a:rPr>
              <a:t>σ</a:t>
            </a:r>
            <a:r>
              <a:rPr lang="el-GR"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的二元归结式；</a:t>
            </a:r>
          </a:p>
          <a:p>
            <a:pPr marR="65920"/>
            <a:r>
              <a:rPr lang="en-US" altLang="zh-CN" sz="2400" dirty="0">
                <a:solidFill>
                  <a:srgbClr val="0000CC"/>
                </a:solidFill>
                <a:ea typeface="仿宋_GB2312" panose="02010609030101010101"/>
              </a:rPr>
              <a:t>	③ </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的因子</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el-GR" altLang="zh-CN" sz="2400" dirty="0">
                <a:solidFill>
                  <a:srgbClr val="0000CC"/>
                </a:solidFill>
                <a:latin typeface="Times New Roman" panose="02020603050405020304" pitchFamily="18" charset="0"/>
                <a:ea typeface="仿宋_GB2312" panose="02010609030101010101"/>
              </a:rPr>
              <a:t>σ</a:t>
            </a:r>
            <a:r>
              <a:rPr lang="el-GR"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的二元归结式；</a:t>
            </a:r>
          </a:p>
          <a:p>
            <a:pPr marR="44320"/>
            <a:r>
              <a:rPr lang="en-US" altLang="zh-CN" sz="2400" dirty="0">
                <a:solidFill>
                  <a:srgbClr val="0000CC"/>
                </a:solidFill>
                <a:ea typeface="仿宋_GB2312" panose="02010609030101010101"/>
              </a:rPr>
              <a:t>	④ </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的因子</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el-GR" altLang="zh-CN" sz="2400" dirty="0">
                <a:solidFill>
                  <a:srgbClr val="0000CC"/>
                </a:solidFill>
                <a:latin typeface="Times New Roman" panose="02020603050405020304" pitchFamily="18" charset="0"/>
                <a:ea typeface="仿宋_GB2312" panose="02010609030101010101"/>
              </a:rPr>
              <a:t>σ</a:t>
            </a:r>
            <a:r>
              <a:rPr lang="el-GR"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的因子</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el-GR" altLang="zh-CN" sz="2400" dirty="0">
                <a:solidFill>
                  <a:srgbClr val="0000CC"/>
                </a:solidFill>
                <a:latin typeface="Times New Roman" panose="02020603050405020304" pitchFamily="18" charset="0"/>
                <a:ea typeface="仿宋_GB2312" panose="02010609030101010101"/>
              </a:rPr>
              <a:t>σ</a:t>
            </a:r>
            <a:r>
              <a:rPr lang="el-GR"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的二元归结式。</a:t>
            </a:r>
          </a:p>
          <a:p>
            <a:pPr marR="32670"/>
            <a:r>
              <a:rPr lang="zh-CN" altLang="en-US" sz="2400" dirty="0">
                <a:solidFill>
                  <a:srgbClr val="0000CC"/>
                </a:solidFill>
                <a:ea typeface="仿宋_GB2312" panose="02010609030101010101"/>
              </a:rPr>
              <a:t>    这四种二元归结式都是子句</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的二元归结式，记为</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12 </a:t>
            </a:r>
            <a:r>
              <a:rPr lang="zh-CN" altLang="en-US" sz="2400" dirty="0">
                <a:solidFill>
                  <a:srgbClr val="0000CC"/>
                </a:solidFill>
                <a:latin typeface="Times New Roman" panose="02020603050405020304" pitchFamily="18" charset="0"/>
                <a:ea typeface="仿宋_GB2312" panose="02010609030101010101"/>
              </a:rPr>
              <a:t>。</a:t>
            </a:r>
          </a:p>
          <a:p>
            <a:pPr marR="12170"/>
            <a:r>
              <a:rPr lang="zh-CN" altLang="en-US" sz="2400" dirty="0">
                <a:solidFill>
                  <a:srgbClr val="630031"/>
                </a:solidFill>
                <a:ea typeface="仿宋_GB2312" panose="02010609030101010101"/>
              </a:rPr>
              <a:t>    例</a:t>
            </a:r>
            <a:r>
              <a:rPr lang="en-US" altLang="zh-CN" sz="2400" b="1" dirty="0">
                <a:solidFill>
                  <a:srgbClr val="630031"/>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设</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en-US" altLang="zh-CN" sz="2400" b="1" dirty="0">
                <a:solidFill>
                  <a:srgbClr val="0000CC"/>
                </a:solidFill>
                <a:latin typeface="Times New Roman" panose="02020603050405020304" pitchFamily="18" charset="0"/>
                <a:ea typeface="仿宋_GB2312" panose="02010609030101010101"/>
              </a:rPr>
              <a:t>=P(y)</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P(f(x))</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Q(g(x)) </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en-U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P(f(g(a)))</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Q(b)</a:t>
            </a:r>
            <a:r>
              <a:rPr lang="zh-CN" altLang="en-US" sz="2400" dirty="0">
                <a:solidFill>
                  <a:srgbClr val="0000CC"/>
                </a:solidFill>
                <a:latin typeface="Times New Roman" panose="02020603050405020304" pitchFamily="18" charset="0"/>
                <a:ea typeface="仿宋_GB2312" panose="02010609030101010101"/>
              </a:rPr>
              <a:t>，求</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12 </a:t>
            </a:r>
            <a:r>
              <a:rPr lang="zh-CN" altLang="en-US" sz="2400" dirty="0">
                <a:solidFill>
                  <a:srgbClr val="0000CC"/>
                </a:solidFill>
                <a:latin typeface="Times New Roman" panose="02020603050405020304" pitchFamily="18" charset="0"/>
                <a:ea typeface="仿宋_GB2312" panose="02010609030101010101"/>
              </a:rPr>
              <a:t>。</a:t>
            </a:r>
          </a:p>
          <a:p>
            <a:pPr marR="57920"/>
            <a:r>
              <a:rPr lang="zh-CN" altLang="en-US" sz="2400" dirty="0">
                <a:solidFill>
                  <a:srgbClr val="630031"/>
                </a:solidFill>
                <a:ea typeface="仿宋_GB2312" panose="02010609030101010101"/>
              </a:rPr>
              <a:t>    解：</a:t>
            </a:r>
            <a:r>
              <a:rPr lang="zh-CN" altLang="en-US" sz="2400" dirty="0">
                <a:solidFill>
                  <a:srgbClr val="0000CC"/>
                </a:solidFill>
                <a:ea typeface="仿宋_GB2312" panose="02010609030101010101"/>
              </a:rPr>
              <a:t>对</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，取合一</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f(x)/y}</a:t>
            </a:r>
            <a:r>
              <a:rPr lang="zh-CN" altLang="en-US" sz="2400" dirty="0">
                <a:solidFill>
                  <a:srgbClr val="0000CC"/>
                </a:solidFill>
                <a:latin typeface="Times New Roman" panose="02020603050405020304" pitchFamily="18" charset="0"/>
                <a:ea typeface="仿宋_GB2312" panose="02010609030101010101"/>
              </a:rPr>
              <a:t>，得</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的因子</a:t>
            </a:r>
          </a:p>
          <a:p>
            <a:pPr marR="87150"/>
            <a:r>
              <a:rPr lang="en-US" altLang="zh-CN" sz="2400" b="1" dirty="0">
                <a:solidFill>
                  <a:srgbClr val="0000CC"/>
                </a:solidFill>
                <a:latin typeface="Times New Roman" panose="02020603050405020304" pitchFamily="18" charset="0"/>
                <a:ea typeface="仿宋_GB2312" panose="02010609030101010101"/>
              </a:rPr>
              <a:t>	</a:t>
            </a:r>
            <a:r>
              <a:rPr lang="el-GR" altLang="zh-CN" sz="2400" b="1" dirty="0">
                <a:solidFill>
                  <a:srgbClr val="0000CC"/>
                </a:solidFill>
                <a:latin typeface="Times New Roman" panose="02020603050405020304" pitchFamily="18" charset="0"/>
                <a:ea typeface="仿宋_GB2312" panose="02010609030101010101"/>
              </a:rPr>
              <a:t>C</a:t>
            </a:r>
            <a:r>
              <a:rPr lang="el-GR" altLang="zh-CN" sz="1600" b="1" dirty="0">
                <a:solidFill>
                  <a:srgbClr val="0000CC"/>
                </a:solidFill>
                <a:latin typeface="Times New Roman" panose="02020603050405020304" pitchFamily="18" charset="0"/>
                <a:ea typeface="仿宋_GB2312" panose="02010609030101010101"/>
              </a:rPr>
              <a:t>1 </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=P(f(x))</a:t>
            </a:r>
            <a:r>
              <a:rPr lang="el-GR" altLang="zh-CN" sz="2400" dirty="0">
                <a:solidFill>
                  <a:srgbClr val="0000CC"/>
                </a:solidFill>
                <a:latin typeface="Times New Roman" panose="02020603050405020304" pitchFamily="18" charset="0"/>
                <a:ea typeface="仿宋_GB2312" panose="02010609030101010101"/>
              </a:rPr>
              <a:t>∨</a:t>
            </a:r>
            <a:r>
              <a:rPr lang="el-GR" altLang="zh-CN" sz="2400" b="1" dirty="0">
                <a:solidFill>
                  <a:srgbClr val="0000CC"/>
                </a:solidFill>
                <a:latin typeface="Times New Roman" panose="02020603050405020304" pitchFamily="18" charset="0"/>
                <a:ea typeface="仿宋_GB2312" panose="02010609030101010101"/>
              </a:rPr>
              <a:t>Q(g(x))</a:t>
            </a:r>
            <a:endParaRPr lang="el-GR" altLang="zh-CN" sz="2400" dirty="0">
              <a:solidFill>
                <a:srgbClr val="0000CC"/>
              </a:solidFill>
              <a:latin typeface="Times New Roman" panose="02020603050405020304" pitchFamily="18" charset="0"/>
              <a:ea typeface="仿宋_GB2312" panose="02010609030101010101"/>
            </a:endParaRPr>
          </a:p>
          <a:p>
            <a:pPr marR="21650"/>
            <a:r>
              <a:rPr lang="zh-CN" altLang="en-US" sz="2400" dirty="0">
                <a:solidFill>
                  <a:srgbClr val="0000CC"/>
                </a:solidFill>
                <a:ea typeface="仿宋_GB2312" panose="02010609030101010101"/>
              </a:rPr>
              <a:t>    对</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的因子和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归结（</a:t>
            </a:r>
            <a:r>
              <a:rPr lang="en-US" altLang="zh-CN" sz="2400" dirty="0">
                <a:solidFill>
                  <a:srgbClr val="0000CC"/>
                </a:solidFill>
                <a:latin typeface="Times New Roman" panose="02020603050405020304" pitchFamily="18" charset="0"/>
                <a:ea typeface="仿宋_GB2312" panose="02010609030101010101"/>
              </a:rPr>
              <a:t>σ</a:t>
            </a:r>
            <a:r>
              <a:rPr lang="en-US" altLang="zh-CN" sz="2400" b="1" dirty="0">
                <a:solidFill>
                  <a:srgbClr val="0000CC"/>
                </a:solidFill>
                <a:latin typeface="Times New Roman" panose="02020603050405020304" pitchFamily="18" charset="0"/>
                <a:ea typeface="仿宋_GB2312" panose="02010609030101010101"/>
              </a:rPr>
              <a:t>={g(a)/x }</a:t>
            </a:r>
            <a:r>
              <a:rPr lang="zh-CN" altLang="en-US" sz="2400" dirty="0">
                <a:solidFill>
                  <a:srgbClr val="0000CC"/>
                </a:solidFill>
                <a:latin typeface="Times New Roman" panose="02020603050405020304" pitchFamily="18" charset="0"/>
                <a:ea typeface="仿宋_GB2312" panose="02010609030101010101"/>
              </a:rPr>
              <a:t>），可得到</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的二元归结式</a:t>
            </a:r>
          </a:p>
          <a:p>
            <a:pPr marR="88320"/>
            <a:r>
              <a:rPr lang="en-US" altLang="zh-CN" sz="2400" b="1" dirty="0">
                <a:solidFill>
                  <a:srgbClr val="0000CC"/>
                </a:solidFill>
                <a:latin typeface="Times New Roman" panose="02020603050405020304" pitchFamily="18" charset="0"/>
                <a:ea typeface="仿宋_GB2312" panose="02010609030101010101"/>
              </a:rPr>
              <a:t>	C</a:t>
            </a:r>
            <a:r>
              <a:rPr lang="en-US" altLang="zh-CN" sz="1600" b="1" dirty="0">
                <a:solidFill>
                  <a:srgbClr val="0000CC"/>
                </a:solidFill>
                <a:latin typeface="Times New Roman" panose="02020603050405020304" pitchFamily="18" charset="0"/>
                <a:ea typeface="仿宋_GB2312" panose="02010609030101010101"/>
              </a:rPr>
              <a:t>12 </a:t>
            </a:r>
            <a:r>
              <a:rPr lang="en-US" altLang="zh-CN" sz="2400" b="1" dirty="0">
                <a:solidFill>
                  <a:srgbClr val="0000CC"/>
                </a:solidFill>
                <a:latin typeface="Times New Roman" panose="02020603050405020304" pitchFamily="18" charset="0"/>
                <a:ea typeface="仿宋_GB2312" panose="02010609030101010101"/>
              </a:rPr>
              <a:t>=Q(g(g(a)))</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Q(b)</a:t>
            </a:r>
            <a:endParaRPr lang="en-US" altLang="zh-CN" sz="2400" dirty="0">
              <a:solidFill>
                <a:srgbClr val="0000CC"/>
              </a:solidFill>
              <a:latin typeface="Times New Roman" panose="02020603050405020304" pitchFamily="18" charset="0"/>
              <a:ea typeface="仿宋_GB2312" panose="02010609030101010101"/>
            </a:endParaRPr>
          </a:p>
          <a:p>
            <a:r>
              <a:rPr lang="zh-CN" altLang="en-US" sz="2000" dirty="0">
                <a:solidFill>
                  <a:srgbClr val="A4001F"/>
                </a:solidFill>
                <a:ea typeface="仿宋_GB2312" panose="02010609030101010101"/>
              </a:rPr>
              <a:t>说明：</a:t>
            </a:r>
          </a:p>
          <a:p>
            <a:pPr marR="7570"/>
            <a:r>
              <a:rPr lang="zh-CN" altLang="en-US" sz="2000" dirty="0">
                <a:solidFill>
                  <a:srgbClr val="0000CC"/>
                </a:solidFill>
                <a:ea typeface="仿宋_GB2312" panose="02010609030101010101"/>
              </a:rPr>
              <a:t>     对谓词逻辑，</a:t>
            </a:r>
            <a:r>
              <a:rPr lang="zh-CN" altLang="en-US" sz="2000" dirty="0">
                <a:solidFill>
                  <a:srgbClr val="006300"/>
                </a:solidFill>
                <a:ea typeface="仿宋_GB2312" panose="02010609030101010101"/>
              </a:rPr>
              <a:t>定理</a:t>
            </a:r>
            <a:r>
              <a:rPr lang="en-US" altLang="zh-CN" sz="2000" b="1" dirty="0">
                <a:solidFill>
                  <a:srgbClr val="006300"/>
                </a:solidFill>
                <a:latin typeface="Times New Roman" panose="02020603050405020304" pitchFamily="18" charset="0"/>
                <a:ea typeface="仿宋_GB2312" panose="02010609030101010101"/>
              </a:rPr>
              <a:t>3.7</a:t>
            </a:r>
            <a:r>
              <a:rPr lang="zh-CN" altLang="en-US" sz="2000" dirty="0">
                <a:solidFill>
                  <a:srgbClr val="0000CC"/>
                </a:solidFill>
                <a:latin typeface="Times New Roman" panose="02020603050405020304" pitchFamily="18" charset="0"/>
                <a:ea typeface="仿宋_GB2312" panose="02010609030101010101"/>
              </a:rPr>
              <a:t>仍然适用，即归结式</a:t>
            </a:r>
            <a:r>
              <a:rPr lang="en-US" altLang="zh-CN" sz="2000" b="1" dirty="0">
                <a:solidFill>
                  <a:srgbClr val="0000CC"/>
                </a:solidFill>
                <a:latin typeface="Times New Roman" panose="02020603050405020304" pitchFamily="18" charset="0"/>
                <a:ea typeface="仿宋_GB2312" panose="02010609030101010101"/>
              </a:rPr>
              <a:t>C</a:t>
            </a:r>
            <a:r>
              <a:rPr lang="en-US" altLang="zh-CN" sz="1400" b="1" dirty="0">
                <a:solidFill>
                  <a:srgbClr val="0000CC"/>
                </a:solidFill>
                <a:latin typeface="Times New Roman" panose="02020603050405020304" pitchFamily="18" charset="0"/>
                <a:ea typeface="仿宋_GB2312" panose="02010609030101010101"/>
              </a:rPr>
              <a:t>12 </a:t>
            </a:r>
            <a:r>
              <a:rPr lang="zh-CN" altLang="en-US" sz="2000" dirty="0">
                <a:solidFill>
                  <a:srgbClr val="0000CC"/>
                </a:solidFill>
                <a:latin typeface="Times New Roman" panose="02020603050405020304" pitchFamily="18" charset="0"/>
                <a:ea typeface="仿宋_GB2312" panose="02010609030101010101"/>
              </a:rPr>
              <a:t>是其亲本子句</a:t>
            </a:r>
            <a:r>
              <a:rPr lang="en-US" altLang="zh-CN" sz="2000" b="1" dirty="0">
                <a:solidFill>
                  <a:srgbClr val="0000CC"/>
                </a:solidFill>
                <a:latin typeface="Times New Roman" panose="02020603050405020304" pitchFamily="18" charset="0"/>
                <a:ea typeface="仿宋_GB2312" panose="02010609030101010101"/>
              </a:rPr>
              <a:t>C</a:t>
            </a:r>
            <a:r>
              <a:rPr lang="en-US" altLang="zh-CN" sz="1400" b="1" dirty="0">
                <a:solidFill>
                  <a:srgbClr val="0000CC"/>
                </a:solidFill>
                <a:latin typeface="Times New Roman" panose="02020603050405020304" pitchFamily="18" charset="0"/>
                <a:ea typeface="仿宋_GB2312" panose="02010609030101010101"/>
              </a:rPr>
              <a:t>1 </a:t>
            </a:r>
            <a:r>
              <a:rPr lang="zh-CN" altLang="en-US" sz="2000" dirty="0">
                <a:solidFill>
                  <a:srgbClr val="0000CC"/>
                </a:solidFill>
                <a:latin typeface="Times New Roman" panose="02020603050405020304" pitchFamily="18" charset="0"/>
                <a:ea typeface="仿宋_GB2312" panose="02010609030101010101"/>
              </a:rPr>
              <a:t>和</a:t>
            </a:r>
            <a:r>
              <a:rPr lang="en-US" altLang="zh-CN" sz="2000" b="1" dirty="0">
                <a:solidFill>
                  <a:srgbClr val="0000CC"/>
                </a:solidFill>
                <a:latin typeface="Times New Roman" panose="02020603050405020304" pitchFamily="18" charset="0"/>
                <a:ea typeface="仿宋_GB2312" panose="02010609030101010101"/>
              </a:rPr>
              <a:t>C</a:t>
            </a:r>
            <a:r>
              <a:rPr lang="en-US" altLang="zh-CN" sz="1400" b="1" dirty="0">
                <a:solidFill>
                  <a:srgbClr val="0000CC"/>
                </a:solidFill>
                <a:latin typeface="Times New Roman" panose="02020603050405020304" pitchFamily="18" charset="0"/>
                <a:ea typeface="仿宋_GB2312" panose="02010609030101010101"/>
              </a:rPr>
              <a:t>2 </a:t>
            </a:r>
            <a:r>
              <a:rPr lang="zh-CN" altLang="en-US" sz="2000" dirty="0">
                <a:solidFill>
                  <a:srgbClr val="0000CC"/>
                </a:solidFill>
                <a:latin typeface="Times New Roman" panose="02020603050405020304" pitchFamily="18" charset="0"/>
                <a:ea typeface="仿宋_GB2312" panose="02010609030101010101"/>
              </a:rPr>
              <a:t>的逻辑结论。用归结式取代它在子句集</a:t>
            </a:r>
            <a:r>
              <a:rPr lang="en-US" altLang="zh-CN" sz="2000" b="1" dirty="0">
                <a:solidFill>
                  <a:srgbClr val="0000CC"/>
                </a:solidFill>
                <a:latin typeface="Times New Roman" panose="02020603050405020304" pitchFamily="18" charset="0"/>
                <a:ea typeface="仿宋_GB2312" panose="02010609030101010101"/>
              </a:rPr>
              <a:t>S</a:t>
            </a:r>
            <a:r>
              <a:rPr lang="zh-CN" altLang="en-US" sz="2000" dirty="0">
                <a:solidFill>
                  <a:srgbClr val="0000CC"/>
                </a:solidFill>
                <a:latin typeface="Times New Roman" panose="02020603050405020304" pitchFamily="18" charset="0"/>
                <a:ea typeface="仿宋_GB2312" panose="02010609030101010101"/>
              </a:rPr>
              <a:t>中的亲本子句，所得到的子句集仍然保持着原子句集</a:t>
            </a:r>
            <a:r>
              <a:rPr lang="en-US" altLang="zh-CN" sz="2000" b="1" dirty="0">
                <a:solidFill>
                  <a:srgbClr val="0000CC"/>
                </a:solidFill>
                <a:latin typeface="Times New Roman" panose="02020603050405020304" pitchFamily="18" charset="0"/>
                <a:ea typeface="仿宋_GB2312" panose="02010609030101010101"/>
              </a:rPr>
              <a:t>S</a:t>
            </a:r>
            <a:r>
              <a:rPr lang="zh-CN" altLang="en-US" sz="2000" dirty="0">
                <a:solidFill>
                  <a:srgbClr val="0000CC"/>
                </a:solidFill>
                <a:latin typeface="Times New Roman" panose="02020603050405020304" pitchFamily="18" charset="0"/>
                <a:ea typeface="仿宋_GB2312" panose="02010609030101010101"/>
              </a:rPr>
              <a:t>的不可满足性。</a:t>
            </a:r>
          </a:p>
          <a:p>
            <a:pPr marR="8400"/>
            <a:r>
              <a:rPr lang="zh-CN" altLang="en-US" sz="2000" dirty="0">
                <a:solidFill>
                  <a:srgbClr val="0000CC"/>
                </a:solidFill>
                <a:ea typeface="仿宋_GB2312" panose="02010609030101010101"/>
              </a:rPr>
              <a:t>     此外，对谓词逻辑</a:t>
            </a:r>
            <a:r>
              <a:rPr lang="zh-CN" altLang="en-US" sz="2000" dirty="0">
                <a:solidFill>
                  <a:srgbClr val="006300"/>
                </a:solidFill>
                <a:ea typeface="仿宋_GB2312" panose="02010609030101010101"/>
              </a:rPr>
              <a:t>定理</a:t>
            </a:r>
            <a:r>
              <a:rPr lang="en-US" altLang="zh-CN" sz="2000" b="1" dirty="0">
                <a:solidFill>
                  <a:srgbClr val="006300"/>
                </a:solidFill>
                <a:latin typeface="Times New Roman" panose="02020603050405020304" pitchFamily="18" charset="0"/>
                <a:ea typeface="仿宋_GB2312" panose="02010609030101010101"/>
              </a:rPr>
              <a:t>3.8</a:t>
            </a:r>
            <a:r>
              <a:rPr lang="zh-CN" altLang="en-US" sz="2000" dirty="0">
                <a:solidFill>
                  <a:srgbClr val="0000CC"/>
                </a:solidFill>
                <a:latin typeface="Times New Roman" panose="02020603050405020304" pitchFamily="18" charset="0"/>
                <a:ea typeface="仿宋_GB2312" panose="02010609030101010101"/>
              </a:rPr>
              <a:t>也仍然适用，即从不可满足的意义上说，一阶谓词逻辑的归结原理也是完备的 </a:t>
            </a:r>
            <a:endParaRPr lang="en-US" altLang="zh-CN" sz="20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872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11392" y="705922"/>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命题逻辑的归结反演</a:t>
            </a:r>
            <a:endParaRPr lang="en-US" altLang="zh-CN" sz="2800" dirty="0">
              <a:solidFill>
                <a:srgbClr val="FF0000"/>
              </a:solidFill>
              <a:ea typeface="仿宋_GB2312"/>
            </a:endParaRPr>
          </a:p>
        </p:txBody>
      </p:sp>
      <p:sp>
        <p:nvSpPr>
          <p:cNvPr id="3" name="矩形 2"/>
          <p:cNvSpPr/>
          <p:nvPr/>
        </p:nvSpPr>
        <p:spPr>
          <a:xfrm>
            <a:off x="766916" y="1089164"/>
            <a:ext cx="10589341" cy="5262979"/>
          </a:xfrm>
          <a:prstGeom prst="rect">
            <a:avLst/>
          </a:prstGeom>
        </p:spPr>
        <p:txBody>
          <a:bodyPr wrap="square">
            <a:spAutoFit/>
          </a:bodyPr>
          <a:lstStyle/>
          <a:p>
            <a:r>
              <a:rPr lang="zh-CN" altLang="en-US" sz="2400" dirty="0">
                <a:solidFill>
                  <a:srgbClr val="CC0000"/>
                </a:solidFill>
                <a:ea typeface="仿宋_GB2312" panose="02010609030101010101"/>
              </a:rPr>
              <a:t>归结原理</a:t>
            </a:r>
          </a:p>
          <a:p>
            <a:pPr marR="6770"/>
            <a:r>
              <a:rPr lang="zh-CN" altLang="en-US" sz="2400" dirty="0">
                <a:solidFill>
                  <a:srgbClr val="0000CC"/>
                </a:solidFill>
                <a:ea typeface="仿宋_GB2312" panose="02010609030101010101"/>
              </a:rPr>
              <a:t>    假设</a:t>
            </a:r>
            <a:r>
              <a:rPr lang="en-US" altLang="zh-CN" sz="2400" b="1" dirty="0">
                <a:solidFill>
                  <a:srgbClr val="0000CC"/>
                </a:solidFill>
                <a:latin typeface="Times New Roman" panose="02020603050405020304" pitchFamily="18" charset="0"/>
                <a:ea typeface="仿宋_GB2312" panose="02010609030101010101"/>
              </a:rPr>
              <a:t>F</a:t>
            </a:r>
            <a:r>
              <a:rPr lang="zh-CN" altLang="en-US" sz="2400" dirty="0">
                <a:solidFill>
                  <a:srgbClr val="0000CC"/>
                </a:solidFill>
                <a:latin typeface="Times New Roman" panose="02020603050405020304" pitchFamily="18" charset="0"/>
                <a:ea typeface="仿宋_GB2312" panose="02010609030101010101"/>
              </a:rPr>
              <a:t>为已知前提，</a:t>
            </a:r>
            <a:r>
              <a:rPr lang="en-US" altLang="zh-CN" sz="2400" b="1" dirty="0">
                <a:solidFill>
                  <a:srgbClr val="0000CC"/>
                </a:solidFill>
                <a:latin typeface="Times New Roman" panose="02020603050405020304" pitchFamily="18" charset="0"/>
                <a:ea typeface="仿宋_GB2312" panose="02010609030101010101"/>
              </a:rPr>
              <a:t>G</a:t>
            </a:r>
            <a:r>
              <a:rPr lang="zh-CN" altLang="en-US" sz="2400" dirty="0">
                <a:solidFill>
                  <a:srgbClr val="0000CC"/>
                </a:solidFill>
                <a:latin typeface="Times New Roman" panose="02020603050405020304" pitchFamily="18" charset="0"/>
                <a:ea typeface="仿宋_GB2312" panose="02010609030101010101"/>
              </a:rPr>
              <a:t>为欲证明的结论，归结原理把证明</a:t>
            </a:r>
            <a:r>
              <a:rPr lang="en-US" altLang="zh-CN" sz="2400" b="1" dirty="0">
                <a:solidFill>
                  <a:srgbClr val="0000CC"/>
                </a:solidFill>
                <a:latin typeface="Times New Roman" panose="02020603050405020304" pitchFamily="18" charset="0"/>
                <a:ea typeface="仿宋_GB2312" panose="02010609030101010101"/>
              </a:rPr>
              <a:t>G</a:t>
            </a:r>
            <a:r>
              <a:rPr lang="zh-CN" altLang="en-US" sz="2400" dirty="0">
                <a:solidFill>
                  <a:srgbClr val="0000CC"/>
                </a:solidFill>
                <a:latin typeface="Times New Roman" panose="02020603050405020304" pitchFamily="18" charset="0"/>
                <a:ea typeface="仿宋_GB2312" panose="02010609030101010101"/>
              </a:rPr>
              <a:t>为</a:t>
            </a:r>
            <a:r>
              <a:rPr lang="en-US" altLang="zh-CN" sz="2400" b="1" dirty="0">
                <a:solidFill>
                  <a:srgbClr val="0000CC"/>
                </a:solidFill>
                <a:latin typeface="Times New Roman" panose="02020603050405020304" pitchFamily="18" charset="0"/>
                <a:ea typeface="仿宋_GB2312" panose="02010609030101010101"/>
              </a:rPr>
              <a:t>F</a:t>
            </a:r>
            <a:r>
              <a:rPr lang="zh-CN" altLang="en-US" sz="2400" dirty="0">
                <a:solidFill>
                  <a:srgbClr val="0000CC"/>
                </a:solidFill>
                <a:latin typeface="Times New Roman" panose="02020603050405020304" pitchFamily="18" charset="0"/>
                <a:ea typeface="仿宋_GB2312" panose="02010609030101010101"/>
              </a:rPr>
              <a:t>的逻辑结论转化为证明</a:t>
            </a:r>
            <a:r>
              <a:rPr lang="en-US" altLang="zh-CN" sz="2400" b="1" dirty="0">
                <a:solidFill>
                  <a:srgbClr val="0000CC"/>
                </a:solidFill>
                <a:latin typeface="Times New Roman" panose="02020603050405020304" pitchFamily="18" charset="0"/>
                <a:ea typeface="仿宋_GB2312" panose="02010609030101010101"/>
              </a:rPr>
              <a:t>F</a:t>
            </a:r>
            <a:r>
              <a:rPr lang="zh-CN" altLang="en-US"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G</a:t>
            </a:r>
            <a:r>
              <a:rPr lang="zh-CN" altLang="en-US" sz="2400" dirty="0">
                <a:solidFill>
                  <a:srgbClr val="0000CC"/>
                </a:solidFill>
                <a:latin typeface="Times New Roman" panose="02020603050405020304" pitchFamily="18" charset="0"/>
                <a:ea typeface="仿宋_GB2312" panose="02010609030101010101"/>
              </a:rPr>
              <a:t>为不可满足。</a:t>
            </a:r>
          </a:p>
          <a:p>
            <a:pPr marR="8320"/>
            <a:r>
              <a:rPr lang="zh-CN" altLang="en-US" sz="2400" dirty="0">
                <a:solidFill>
                  <a:srgbClr val="0000CC"/>
                </a:solidFill>
                <a:ea typeface="仿宋_GB2312" panose="02010609030101010101"/>
              </a:rPr>
              <a:t>    再根据定理</a:t>
            </a:r>
            <a:r>
              <a:rPr lang="en-US" altLang="zh-CN" sz="2400" b="1" dirty="0">
                <a:solidFill>
                  <a:srgbClr val="0000CC"/>
                </a:solidFill>
                <a:latin typeface="Times New Roman" panose="02020603050405020304" pitchFamily="18" charset="0"/>
                <a:ea typeface="仿宋_GB2312" panose="02010609030101010101"/>
              </a:rPr>
              <a:t>3.1</a:t>
            </a:r>
            <a:r>
              <a:rPr lang="zh-CN" altLang="en-US" sz="2400" dirty="0">
                <a:solidFill>
                  <a:srgbClr val="0000CC"/>
                </a:solidFill>
                <a:latin typeface="Times New Roman" panose="02020603050405020304" pitchFamily="18" charset="0"/>
                <a:ea typeface="仿宋_GB2312" panose="02010609030101010101"/>
              </a:rPr>
              <a:t>，在不可满足的意义上，公式集</a:t>
            </a:r>
            <a:r>
              <a:rPr lang="en-US" altLang="zh-CN" sz="2400" b="1" dirty="0">
                <a:solidFill>
                  <a:srgbClr val="0000CC"/>
                </a:solidFill>
                <a:latin typeface="Times New Roman" panose="02020603050405020304" pitchFamily="18" charset="0"/>
                <a:ea typeface="仿宋_GB2312" panose="02010609030101010101"/>
              </a:rPr>
              <a:t>F</a:t>
            </a:r>
            <a:r>
              <a:rPr lang="zh-CN" altLang="en-US"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G</a:t>
            </a:r>
            <a:r>
              <a:rPr lang="zh-CN" altLang="en-US" sz="2400" dirty="0">
                <a:solidFill>
                  <a:srgbClr val="0000CC"/>
                </a:solidFill>
                <a:latin typeface="Times New Roman" panose="02020603050405020304" pitchFamily="18" charset="0"/>
                <a:ea typeface="仿宋_GB2312" panose="02010609030101010101"/>
              </a:rPr>
              <a:t>与其子句集是等价的，即把公式集上的不可满足转化为子句集上的不可满足。</a:t>
            </a:r>
          </a:p>
          <a:p>
            <a:r>
              <a:rPr lang="zh-CN" altLang="en-US" sz="2400" dirty="0">
                <a:solidFill>
                  <a:srgbClr val="CC0000"/>
                </a:solidFill>
                <a:ea typeface="仿宋_GB2312" panose="02010609030101010101"/>
              </a:rPr>
              <a:t>归结反演</a:t>
            </a:r>
          </a:p>
          <a:p>
            <a:pPr marR="55100"/>
            <a:r>
              <a:rPr lang="zh-CN" altLang="en-US" sz="2400" dirty="0">
                <a:solidFill>
                  <a:srgbClr val="0000CC"/>
                </a:solidFill>
                <a:ea typeface="仿宋_GB2312" panose="02010609030101010101"/>
              </a:rPr>
              <a:t>    应用归结原理证明定理的过程称为</a:t>
            </a:r>
            <a:r>
              <a:rPr lang="zh-CN" altLang="en-US" sz="2400" dirty="0">
                <a:solidFill>
                  <a:srgbClr val="00009A"/>
                </a:solidFill>
                <a:ea typeface="仿宋_GB2312" panose="02010609030101010101"/>
              </a:rPr>
              <a:t>归结反演</a:t>
            </a:r>
            <a:r>
              <a:rPr lang="zh-CN" altLang="en-US" sz="2400" dirty="0">
                <a:solidFill>
                  <a:srgbClr val="0000CC"/>
                </a:solidFill>
                <a:ea typeface="仿宋_GB2312" panose="02010609030101010101"/>
              </a:rPr>
              <a:t>。</a:t>
            </a:r>
          </a:p>
          <a:p>
            <a:r>
              <a:rPr lang="zh-CN" altLang="en-US" sz="2400" dirty="0">
                <a:solidFill>
                  <a:srgbClr val="CC0000"/>
                </a:solidFill>
                <a:ea typeface="仿宋_GB2312" panose="02010609030101010101"/>
              </a:rPr>
              <a:t>归结反演过程</a:t>
            </a:r>
          </a:p>
          <a:p>
            <a:pPr marR="33450"/>
            <a:r>
              <a:rPr lang="zh-CN" altLang="en-US" sz="2400" dirty="0">
                <a:solidFill>
                  <a:srgbClr val="00009A"/>
                </a:solidFill>
                <a:ea typeface="仿宋_GB2312" panose="02010609030101010101"/>
              </a:rPr>
              <a:t>    在命题逻辑中，已知</a:t>
            </a:r>
            <a:r>
              <a:rPr lang="en-US" altLang="zh-CN" sz="2400" b="1" dirty="0">
                <a:solidFill>
                  <a:srgbClr val="00009A"/>
                </a:solidFill>
                <a:latin typeface="Times New Roman" panose="02020603050405020304" pitchFamily="18" charset="0"/>
                <a:ea typeface="仿宋_GB2312" panose="02010609030101010101"/>
              </a:rPr>
              <a:t>F</a:t>
            </a:r>
            <a:r>
              <a:rPr lang="zh-CN" altLang="en-US" sz="2400" dirty="0">
                <a:solidFill>
                  <a:srgbClr val="00009A"/>
                </a:solidFill>
                <a:latin typeface="Times New Roman" panose="02020603050405020304" pitchFamily="18" charset="0"/>
                <a:ea typeface="仿宋_GB2312" panose="02010609030101010101"/>
              </a:rPr>
              <a:t>，证明</a:t>
            </a:r>
            <a:r>
              <a:rPr lang="en-US" altLang="zh-CN" sz="2400" b="1" dirty="0">
                <a:solidFill>
                  <a:srgbClr val="00009A"/>
                </a:solidFill>
                <a:latin typeface="Times New Roman" panose="02020603050405020304" pitchFamily="18" charset="0"/>
                <a:ea typeface="仿宋_GB2312" panose="02010609030101010101"/>
              </a:rPr>
              <a:t>G</a:t>
            </a:r>
            <a:r>
              <a:rPr lang="zh-CN" altLang="en-US" sz="2400" dirty="0">
                <a:solidFill>
                  <a:srgbClr val="00009A"/>
                </a:solidFill>
                <a:latin typeface="Times New Roman" panose="02020603050405020304" pitchFamily="18" charset="0"/>
                <a:ea typeface="仿宋_GB2312" panose="02010609030101010101"/>
              </a:rPr>
              <a:t>为真的归结反演过程如下：</a:t>
            </a:r>
          </a:p>
          <a:p>
            <a:pPr marR="87820"/>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①否定目标公式</a:t>
            </a:r>
            <a:r>
              <a:rPr lang="en-US" altLang="zh-CN" sz="2400" b="1" dirty="0">
                <a:solidFill>
                  <a:srgbClr val="0000CC"/>
                </a:solidFill>
                <a:latin typeface="Times New Roman" panose="02020603050405020304" pitchFamily="18" charset="0"/>
                <a:ea typeface="仿宋_GB2312" panose="02010609030101010101"/>
              </a:rPr>
              <a:t>G</a:t>
            </a:r>
            <a:r>
              <a:rPr lang="zh-CN" altLang="en-US" sz="2400" dirty="0">
                <a:solidFill>
                  <a:srgbClr val="0000CC"/>
                </a:solidFill>
                <a:latin typeface="Times New Roman" panose="02020603050405020304" pitchFamily="18" charset="0"/>
                <a:ea typeface="仿宋_GB2312" panose="02010609030101010101"/>
              </a:rPr>
              <a:t>，得</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G;</a:t>
            </a:r>
            <a:endParaRPr lang="zh-CN" altLang="en-US" sz="2400" dirty="0">
              <a:solidFill>
                <a:srgbClr val="0000CC"/>
              </a:solidFill>
              <a:latin typeface="Times New Roman" panose="02020603050405020304" pitchFamily="18" charset="0"/>
              <a:ea typeface="宋体" panose="02010600030101010101" pitchFamily="2" charset="-122"/>
            </a:endParaRPr>
          </a:p>
          <a:p>
            <a:pPr marR="56950"/>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②把</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G</a:t>
            </a:r>
            <a:r>
              <a:rPr lang="zh-CN" altLang="en-US" sz="2400" dirty="0">
                <a:solidFill>
                  <a:srgbClr val="0000CC"/>
                </a:solidFill>
                <a:latin typeface="Times New Roman" panose="02020603050405020304" pitchFamily="18" charset="0"/>
                <a:ea typeface="仿宋_GB2312" panose="02010609030101010101"/>
              </a:rPr>
              <a:t>并入到公式集</a:t>
            </a:r>
            <a:r>
              <a:rPr lang="en-US" altLang="zh-CN" sz="2400" b="1" dirty="0">
                <a:solidFill>
                  <a:srgbClr val="0000CC"/>
                </a:solidFill>
                <a:latin typeface="Times New Roman" panose="02020603050405020304" pitchFamily="18" charset="0"/>
                <a:ea typeface="仿宋_GB2312" panose="02010609030101010101"/>
              </a:rPr>
              <a:t>F</a:t>
            </a:r>
            <a:r>
              <a:rPr lang="zh-CN" altLang="en-US" sz="2400" dirty="0">
                <a:solidFill>
                  <a:srgbClr val="0000CC"/>
                </a:solidFill>
                <a:latin typeface="Times New Roman" panose="02020603050405020304" pitchFamily="18" charset="0"/>
                <a:ea typeface="仿宋_GB2312" panose="02010609030101010101"/>
              </a:rPr>
              <a:t>中，得到</a:t>
            </a:r>
            <a:r>
              <a:rPr lang="en-US" altLang="zh-CN" sz="2400" b="1" dirty="0">
                <a:solidFill>
                  <a:srgbClr val="0000CC"/>
                </a:solidFill>
                <a:latin typeface="Times New Roman" panose="02020603050405020304" pitchFamily="18" charset="0"/>
                <a:ea typeface="仿宋_GB2312" panose="02010609030101010101"/>
              </a:rPr>
              <a:t>{F</a:t>
            </a:r>
            <a:r>
              <a:rPr lang="zh-CN" altLang="en-US"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G}</a:t>
            </a:r>
            <a:r>
              <a:rPr lang="zh-CN" altLang="en-US" sz="2400" dirty="0">
                <a:solidFill>
                  <a:srgbClr val="0000CC"/>
                </a:solidFill>
                <a:latin typeface="Times New Roman" panose="02020603050405020304" pitchFamily="18" charset="0"/>
                <a:ea typeface="仿宋_GB2312" panose="02010609030101010101"/>
              </a:rPr>
              <a:t>；</a:t>
            </a:r>
          </a:p>
          <a:p>
            <a:pPr marR="84420"/>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③把</a:t>
            </a:r>
            <a:r>
              <a:rPr lang="en-US" altLang="zh-CN" sz="2400" b="1" dirty="0">
                <a:solidFill>
                  <a:srgbClr val="0000CC"/>
                </a:solidFill>
                <a:latin typeface="Times New Roman" panose="02020603050405020304" pitchFamily="18" charset="0"/>
                <a:ea typeface="仿宋_GB2312" panose="02010609030101010101"/>
              </a:rPr>
              <a:t>{F</a:t>
            </a:r>
            <a:r>
              <a:rPr lang="zh-CN" altLang="en-US"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G}</a:t>
            </a:r>
            <a:r>
              <a:rPr lang="zh-CN" altLang="en-US" sz="2400" dirty="0">
                <a:solidFill>
                  <a:srgbClr val="0000CC"/>
                </a:solidFill>
                <a:latin typeface="Times New Roman" panose="02020603050405020304" pitchFamily="18" charset="0"/>
                <a:ea typeface="仿宋_GB2312" panose="02010609030101010101"/>
              </a:rPr>
              <a:t>化为子句集</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a:t>
            </a:r>
          </a:p>
          <a:p>
            <a:pPr marR="7600"/>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④应用归结原理对子句集</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中的子句进行归结，并把每次得到的归结式并入</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中。如此反复进行，若出现空子句，则停止归结，此时就证明了</a:t>
            </a:r>
            <a:r>
              <a:rPr lang="en-US" altLang="zh-CN" sz="2400" b="1" dirty="0">
                <a:solidFill>
                  <a:srgbClr val="0000CC"/>
                </a:solidFill>
                <a:latin typeface="Times New Roman" panose="02020603050405020304" pitchFamily="18" charset="0"/>
                <a:ea typeface="仿宋_GB2312" panose="02010609030101010101"/>
              </a:rPr>
              <a:t>G</a:t>
            </a:r>
            <a:r>
              <a:rPr lang="zh-CN" altLang="en-US" sz="2400" dirty="0">
                <a:solidFill>
                  <a:srgbClr val="0000CC"/>
                </a:solidFill>
                <a:latin typeface="Times New Roman" panose="02020603050405020304" pitchFamily="18" charset="0"/>
                <a:ea typeface="仿宋_GB2312" panose="02010609030101010101"/>
              </a:rPr>
              <a:t>为真。 </a:t>
            </a:r>
            <a:endParaRPr lang="en-US" altLang="zh-CN" sz="20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9302991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命题逻辑的归结反演</a:t>
            </a:r>
            <a:endParaRPr lang="en-US" altLang="zh-CN" sz="2800" dirty="0">
              <a:solidFill>
                <a:srgbClr val="FF0000"/>
              </a:solidFill>
              <a:ea typeface="仿宋_GB2312"/>
            </a:endParaRPr>
          </a:p>
        </p:txBody>
      </p:sp>
      <p:sp>
        <p:nvSpPr>
          <p:cNvPr id="3" name="矩形 2"/>
          <p:cNvSpPr/>
          <p:nvPr/>
        </p:nvSpPr>
        <p:spPr>
          <a:xfrm>
            <a:off x="766916" y="1089164"/>
            <a:ext cx="6204155" cy="4524315"/>
          </a:xfrm>
          <a:prstGeom prst="rect">
            <a:avLst/>
          </a:prstGeom>
        </p:spPr>
        <p:txBody>
          <a:bodyPr wrap="square">
            <a:spAutoFit/>
          </a:bodyPr>
          <a:lstStyle/>
          <a:p>
            <a:pPr marR="68900"/>
            <a:r>
              <a:rPr lang="zh-CN" altLang="en-US" sz="2400" dirty="0">
                <a:solidFill>
                  <a:srgbClr val="A4001F"/>
                </a:solidFill>
                <a:ea typeface="仿宋_GB2312" panose="02010609030101010101"/>
              </a:rPr>
              <a:t>    例</a:t>
            </a:r>
            <a:r>
              <a:rPr lang="en-US" altLang="zh-CN" sz="2400" b="1" dirty="0">
                <a:solidFill>
                  <a:srgbClr val="A4001F"/>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设已知的公式集为</a:t>
            </a:r>
            <a:r>
              <a:rPr lang="en-US" altLang="zh-CN" sz="2400" b="1" dirty="0">
                <a:solidFill>
                  <a:srgbClr val="0000CC"/>
                </a:solidFill>
                <a:latin typeface="Times New Roman" panose="02020603050405020304" pitchFamily="18" charset="0"/>
                <a:ea typeface="仿宋_GB2312" panose="02010609030101010101"/>
              </a:rPr>
              <a:t>{P, (P</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R, (S</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T)</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 T}</a:t>
            </a:r>
            <a:r>
              <a:rPr lang="zh-CN" altLang="en-US" sz="2400" dirty="0">
                <a:solidFill>
                  <a:srgbClr val="0000CC"/>
                </a:solidFill>
                <a:latin typeface="Times New Roman" panose="02020603050405020304" pitchFamily="18" charset="0"/>
                <a:ea typeface="仿宋_GB2312" panose="02010609030101010101"/>
              </a:rPr>
              <a:t>，求证结论</a:t>
            </a:r>
            <a:r>
              <a:rPr lang="en-US" altLang="zh-CN" sz="2400" b="1" dirty="0">
                <a:solidFill>
                  <a:srgbClr val="0000CC"/>
                </a:solidFill>
                <a:latin typeface="Times New Roman" panose="02020603050405020304" pitchFamily="18" charset="0"/>
                <a:ea typeface="仿宋_GB2312" panose="02010609030101010101"/>
              </a:rPr>
              <a:t>R</a:t>
            </a:r>
            <a:endParaRPr lang="zh-CN" altLang="en-US" sz="2400" dirty="0">
              <a:solidFill>
                <a:srgbClr val="0000CC"/>
              </a:solidFill>
              <a:latin typeface="Times New Roman" panose="02020603050405020304" pitchFamily="18" charset="0"/>
              <a:ea typeface="仿宋_GB2312" panose="02010609030101010101"/>
            </a:endParaRPr>
          </a:p>
          <a:p>
            <a:pPr marR="68870"/>
            <a:r>
              <a:rPr lang="zh-CN" altLang="en-US" sz="2400" dirty="0">
                <a:solidFill>
                  <a:srgbClr val="A4001F"/>
                </a:solidFill>
                <a:ea typeface="仿宋_GB2312" panose="02010609030101010101"/>
              </a:rPr>
              <a:t>    解：</a:t>
            </a:r>
            <a:r>
              <a:rPr lang="zh-CN" altLang="en-US" sz="2400" dirty="0">
                <a:solidFill>
                  <a:srgbClr val="0000CC"/>
                </a:solidFill>
                <a:ea typeface="仿宋_GB2312" panose="02010609030101010101"/>
              </a:rPr>
              <a:t>假设结论</a:t>
            </a:r>
            <a:r>
              <a:rPr lang="en-US" altLang="zh-CN" sz="2400" b="1" dirty="0">
                <a:solidFill>
                  <a:srgbClr val="0000CC"/>
                </a:solidFill>
                <a:latin typeface="Times New Roman" panose="02020603050405020304" pitchFamily="18" charset="0"/>
                <a:ea typeface="仿宋_GB2312" panose="02010609030101010101"/>
              </a:rPr>
              <a:t>R</a:t>
            </a:r>
            <a:r>
              <a:rPr lang="zh-CN" altLang="en-US" sz="2400" dirty="0">
                <a:solidFill>
                  <a:srgbClr val="0000CC"/>
                </a:solidFill>
                <a:latin typeface="Times New Roman" panose="02020603050405020304" pitchFamily="18" charset="0"/>
                <a:ea typeface="仿宋_GB2312" panose="02010609030101010101"/>
              </a:rPr>
              <a:t>为假</a:t>
            </a:r>
            <a:r>
              <a:rPr lang="en-US" altLang="zh-CN" sz="2400" b="1" dirty="0">
                <a:solidFill>
                  <a:srgbClr val="0000CC"/>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将</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R</a:t>
            </a:r>
            <a:r>
              <a:rPr lang="zh-CN" altLang="en-US" sz="2400" dirty="0">
                <a:solidFill>
                  <a:srgbClr val="0000CC"/>
                </a:solidFill>
                <a:latin typeface="Times New Roman" panose="02020603050405020304" pitchFamily="18" charset="0"/>
                <a:ea typeface="仿宋_GB2312" panose="02010609030101010101"/>
              </a:rPr>
              <a:t>加入公式集，并化为子句集</a:t>
            </a:r>
          </a:p>
          <a:p>
            <a:pPr marR="65750"/>
            <a:r>
              <a:rPr lang="en-US" altLang="zh-CN" sz="2400" b="1" dirty="0">
                <a:solidFill>
                  <a:srgbClr val="0000CC"/>
                </a:solidFill>
                <a:latin typeface="Times New Roman" panose="02020603050405020304" pitchFamily="18" charset="0"/>
                <a:ea typeface="仿宋_GB2312" panose="02010609030101010101"/>
              </a:rPr>
              <a:t>S={P,</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a:t>
            </a:r>
            <a:r>
              <a:rPr lang="en-US" altLang="zh-CN"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Q</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R,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S</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T</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Q, T,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R}</a:t>
            </a:r>
            <a:endParaRPr lang="en-US" altLang="zh-CN" sz="2400" dirty="0">
              <a:solidFill>
                <a:srgbClr val="0000CC"/>
              </a:solidFill>
              <a:latin typeface="Times New Roman" panose="02020603050405020304" pitchFamily="18" charset="0"/>
              <a:ea typeface="宋体" panose="02010600030101010101" pitchFamily="2" charset="-122"/>
            </a:endParaRPr>
          </a:p>
          <a:p>
            <a:pPr marR="73650"/>
            <a:r>
              <a:rPr lang="zh-CN" altLang="en-US" sz="2400" dirty="0">
                <a:solidFill>
                  <a:srgbClr val="0000CC"/>
                </a:solidFill>
                <a:ea typeface="仿宋_GB2312" panose="02010609030101010101"/>
              </a:rPr>
              <a:t>    其归结过程如右图的归结树所示。</a:t>
            </a:r>
          </a:p>
          <a:p>
            <a:pPr marR="65570"/>
            <a:r>
              <a:rPr lang="zh-CN" altLang="en-US" sz="2400" dirty="0">
                <a:solidFill>
                  <a:srgbClr val="A4001F"/>
                </a:solidFill>
                <a:ea typeface="仿宋_GB2312" panose="02010609030101010101"/>
              </a:rPr>
              <a:t>    </a:t>
            </a:r>
            <a:endParaRPr lang="en-US" altLang="zh-CN" sz="2400" dirty="0">
              <a:solidFill>
                <a:srgbClr val="A4001F"/>
              </a:solidFill>
              <a:ea typeface="仿宋_GB2312" panose="02010609030101010101"/>
            </a:endParaRPr>
          </a:p>
          <a:p>
            <a:pPr marR="65570"/>
            <a:r>
              <a:rPr lang="en-US" altLang="zh-CN" sz="2400" dirty="0">
                <a:solidFill>
                  <a:srgbClr val="A4001F"/>
                </a:solidFill>
                <a:ea typeface="仿宋_GB2312" panose="02010609030101010101"/>
              </a:rPr>
              <a:t>    </a:t>
            </a:r>
            <a:r>
              <a:rPr lang="zh-CN" altLang="en-US" sz="2400" dirty="0">
                <a:solidFill>
                  <a:srgbClr val="A4001F"/>
                </a:solidFill>
                <a:ea typeface="仿宋_GB2312" panose="02010609030101010101"/>
              </a:rPr>
              <a:t>其含义为：</a:t>
            </a:r>
            <a:r>
              <a:rPr lang="zh-CN" altLang="en-US" sz="2400" dirty="0">
                <a:solidFill>
                  <a:srgbClr val="0000CC"/>
                </a:solidFill>
                <a:latin typeface="Times New Roman" panose="02020603050405020304" pitchFamily="18" charset="0"/>
                <a:ea typeface="仿宋_GB2312" panose="02010609030101010101"/>
              </a:rPr>
              <a:t>利用归结原理，对子句集进行归结， 并把所得的归结式并入子句集中；重复这 一过程，最后归结出了空子句。</a:t>
            </a:r>
          </a:p>
          <a:p>
            <a:pPr marR="66700"/>
            <a:r>
              <a:rPr lang="zh-CN" altLang="en-US" sz="2400" dirty="0">
                <a:solidFill>
                  <a:srgbClr val="0000CC"/>
                </a:solidFill>
                <a:ea typeface="仿宋_GB2312" panose="02010609030101010101"/>
              </a:rPr>
              <a:t>    根据归结原理的完备性，可知子句集</a:t>
            </a:r>
            <a:r>
              <a:rPr lang="en-US" altLang="zh-CN" sz="2400" b="1" dirty="0">
                <a:solidFill>
                  <a:srgbClr val="0000CC"/>
                </a:solidFill>
                <a:latin typeface="Times New Roman" panose="02020603050405020304" pitchFamily="18" charset="0"/>
                <a:ea typeface="仿宋_GB2312" panose="02010609030101010101"/>
              </a:rPr>
              <a:t>S </a:t>
            </a:r>
            <a:r>
              <a:rPr lang="zh-CN" altLang="en-US" sz="2400" dirty="0">
                <a:solidFill>
                  <a:srgbClr val="0000CC"/>
                </a:solidFill>
                <a:latin typeface="Times New Roman" panose="02020603050405020304" pitchFamily="18" charset="0"/>
                <a:ea typeface="仿宋_GB2312" panose="02010609030101010101"/>
              </a:rPr>
              <a:t>是不可满足的，即</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R</a:t>
            </a:r>
            <a:r>
              <a:rPr lang="zh-CN" altLang="en-US" sz="2400" dirty="0">
                <a:solidFill>
                  <a:srgbClr val="0000CC"/>
                </a:solidFill>
                <a:latin typeface="Times New Roman" panose="02020603050405020304" pitchFamily="18" charset="0"/>
                <a:ea typeface="仿宋_GB2312" panose="02010609030101010101"/>
              </a:rPr>
              <a:t>为假，这就证明了</a:t>
            </a:r>
            <a:r>
              <a:rPr lang="en-US" altLang="zh-CN" sz="2400" b="1" dirty="0">
                <a:solidFill>
                  <a:srgbClr val="0000CC"/>
                </a:solidFill>
                <a:latin typeface="Times New Roman" panose="02020603050405020304" pitchFamily="18" charset="0"/>
                <a:ea typeface="仿宋_GB2312" panose="02010609030101010101"/>
              </a:rPr>
              <a:t>R</a:t>
            </a:r>
            <a:r>
              <a:rPr lang="zh-CN" altLang="en-US" sz="2400" dirty="0">
                <a:solidFill>
                  <a:srgbClr val="0000CC"/>
                </a:solidFill>
                <a:latin typeface="Times New Roman" panose="02020603050405020304" pitchFamily="18" charset="0"/>
                <a:ea typeface="仿宋_GB2312" panose="02010609030101010101"/>
              </a:rPr>
              <a:t>为真。 </a:t>
            </a:r>
            <a:endParaRPr lang="en-US" altLang="zh-CN" sz="2000" b="1" dirty="0">
              <a:solidFill>
                <a:srgbClr val="0000CC"/>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7652262" y="1107510"/>
            <a:ext cx="3975777" cy="5515630"/>
          </a:xfrm>
          <a:prstGeom prst="rect">
            <a:avLst/>
          </a:prstGeom>
        </p:spPr>
      </p:pic>
    </p:spTree>
    <p:extLst>
      <p:ext uri="{BB962C8B-B14F-4D97-AF65-F5344CB8AC3E}">
        <p14:creationId xmlns:p14="http://schemas.microsoft.com/office/powerpoint/2010/main" val="42364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谓词逻辑的归结演绎推理</a:t>
            </a:r>
            <a:endParaRPr lang="en-US" altLang="zh-CN" sz="2800" dirty="0">
              <a:solidFill>
                <a:srgbClr val="FF0000"/>
              </a:solidFill>
              <a:ea typeface="仿宋_GB2312"/>
            </a:endParaRPr>
          </a:p>
        </p:txBody>
      </p:sp>
      <p:sp>
        <p:nvSpPr>
          <p:cNvPr id="3" name="矩形 2"/>
          <p:cNvSpPr/>
          <p:nvPr/>
        </p:nvSpPr>
        <p:spPr>
          <a:xfrm>
            <a:off x="766916" y="1089164"/>
            <a:ext cx="10746658" cy="4893647"/>
          </a:xfrm>
          <a:prstGeom prst="rect">
            <a:avLst/>
          </a:prstGeom>
        </p:spPr>
        <p:txBody>
          <a:bodyPr wrap="square">
            <a:spAutoFit/>
          </a:bodyPr>
          <a:lstStyle/>
          <a:p>
            <a:r>
              <a:rPr lang="zh-CN" altLang="en-US" sz="2400" dirty="0">
                <a:solidFill>
                  <a:srgbClr val="A4001F"/>
                </a:solidFill>
                <a:ea typeface="仿宋_GB2312" panose="02010609030101010101"/>
              </a:rPr>
              <a:t>谓词逻辑的归结反演</a:t>
            </a:r>
          </a:p>
          <a:p>
            <a:pPr marR="5700"/>
            <a:r>
              <a:rPr lang="zh-CN" altLang="en-US" sz="2400" dirty="0">
                <a:solidFill>
                  <a:srgbClr val="0000CC"/>
                </a:solidFill>
                <a:ea typeface="仿宋_GB2312" panose="02010609030101010101"/>
              </a:rPr>
              <a:t>    谓词逻辑的归结反演过程与命题逻辑的归结反演过程相比，其步骤基本相同，但每步的处理对象不同。例如，在步骤</a:t>
            </a:r>
            <a:r>
              <a:rPr lang="en-US" altLang="zh-CN" sz="2400" b="1" dirty="0">
                <a:solidFill>
                  <a:srgbClr val="0000CC"/>
                </a:solidFill>
                <a:latin typeface="Times New Roman" panose="02020603050405020304" pitchFamily="18" charset="0"/>
                <a:ea typeface="仿宋_GB2312" panose="02010609030101010101"/>
              </a:rPr>
              <a:t>(3)</a:t>
            </a:r>
            <a:r>
              <a:rPr lang="zh-CN" altLang="en-US" sz="2400" dirty="0">
                <a:solidFill>
                  <a:srgbClr val="0000CC"/>
                </a:solidFill>
                <a:latin typeface="Times New Roman" panose="02020603050405020304" pitchFamily="18" charset="0"/>
                <a:ea typeface="仿宋_GB2312" panose="02010609030101010101"/>
              </a:rPr>
              <a:t>化简子句集时，谓词逻辑需要把由谓词构成的公式集化为子句集；在步骤</a:t>
            </a:r>
            <a:r>
              <a:rPr lang="en-US" altLang="zh-CN" sz="2400" b="1" dirty="0">
                <a:solidFill>
                  <a:srgbClr val="0000CC"/>
                </a:solidFill>
                <a:latin typeface="Times New Roman" panose="02020603050405020304" pitchFamily="18" charset="0"/>
                <a:ea typeface="仿宋_GB2312" panose="02010609030101010101"/>
              </a:rPr>
              <a:t>(4)</a:t>
            </a:r>
            <a:r>
              <a:rPr lang="zh-CN" altLang="en-US" sz="2400" dirty="0">
                <a:solidFill>
                  <a:srgbClr val="0000CC"/>
                </a:solidFill>
                <a:latin typeface="Times New Roman" panose="02020603050405020304" pitchFamily="18" charset="0"/>
                <a:ea typeface="仿宋_GB2312" panose="02010609030101010101"/>
              </a:rPr>
              <a:t>按归结原理进行归结时，谓词逻辑的归结原理需要考虑两个亲本子句的合一。</a:t>
            </a:r>
          </a:p>
          <a:p>
            <a:endParaRPr lang="en-US" altLang="zh-CN" sz="2400" dirty="0">
              <a:solidFill>
                <a:srgbClr val="630031"/>
              </a:solidFill>
              <a:ea typeface="仿宋_GB2312" panose="02010609030101010101"/>
            </a:endParaRPr>
          </a:p>
          <a:p>
            <a:r>
              <a:rPr lang="zh-CN" altLang="en-US" sz="2400" dirty="0">
                <a:solidFill>
                  <a:srgbClr val="630031"/>
                </a:solidFill>
                <a:ea typeface="仿宋_GB2312" panose="02010609030101010101"/>
              </a:rPr>
              <a:t>    例</a:t>
            </a:r>
            <a:r>
              <a:rPr lang="en-US" altLang="zh-CN" sz="2400" b="1" dirty="0">
                <a:solidFill>
                  <a:srgbClr val="630031"/>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已知</a:t>
            </a:r>
          </a:p>
          <a:p>
            <a:pPr marR="39350"/>
            <a:r>
              <a:rPr lang="es-ES" altLang="zh-CN" sz="2400" b="1" dirty="0">
                <a:solidFill>
                  <a:srgbClr val="0000CC"/>
                </a:solidFill>
                <a:latin typeface="Times New Roman" panose="02020603050405020304" pitchFamily="18" charset="0"/>
                <a:ea typeface="仿宋_GB2312" panose="02010609030101010101"/>
              </a:rPr>
              <a:t>	F: (</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y)(A(x, 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B(y))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y)(C(y)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D(x, y)))</a:t>
            </a:r>
            <a:endParaRPr lang="es-ES" altLang="zh-CN" sz="2400" dirty="0">
              <a:solidFill>
                <a:srgbClr val="0000CC"/>
              </a:solidFill>
              <a:latin typeface="Times New Roman" panose="02020603050405020304" pitchFamily="18" charset="0"/>
              <a:ea typeface="仿宋_GB2312" panose="02010609030101010101"/>
            </a:endParaRPr>
          </a:p>
          <a:p>
            <a:pPr marR="52520"/>
            <a:r>
              <a:rPr lang="es-ES" altLang="zh-CN" sz="2400" b="1" dirty="0">
                <a:solidFill>
                  <a:srgbClr val="0000CC"/>
                </a:solidFill>
                <a:latin typeface="Times New Roman" panose="02020603050405020304" pitchFamily="18" charset="0"/>
                <a:ea typeface="仿宋_GB2312" panose="02010609030101010101"/>
              </a:rPr>
              <a:t>	G: </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x)C(x)</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y)(A(x, y)</a:t>
            </a:r>
            <a:r>
              <a:rPr lang="es-ES" altLang="zh-CN" sz="2400"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B(y))</a:t>
            </a:r>
            <a:endParaRPr lang="es-ES" altLang="zh-CN" sz="2400" dirty="0">
              <a:solidFill>
                <a:srgbClr val="0000CC"/>
              </a:solidFill>
              <a:latin typeface="Times New Roman" panose="02020603050405020304" pitchFamily="18" charset="0"/>
              <a:ea typeface="宋体" panose="02010600030101010101" pitchFamily="2" charset="-122"/>
            </a:endParaRPr>
          </a:p>
          <a:p>
            <a:pPr marR="97370"/>
            <a:r>
              <a:rPr lang="zh-CN" altLang="en-US" sz="2400" dirty="0">
                <a:solidFill>
                  <a:srgbClr val="0000CC"/>
                </a:solidFill>
                <a:ea typeface="仿宋_GB2312" panose="02010609030101010101"/>
              </a:rPr>
              <a:t>    求证</a:t>
            </a:r>
            <a:r>
              <a:rPr lang="en-US" altLang="zh-CN" sz="2400" b="1" dirty="0">
                <a:solidFill>
                  <a:srgbClr val="0000CC"/>
                </a:solidFill>
                <a:latin typeface="Times New Roman" panose="02020603050405020304" pitchFamily="18" charset="0"/>
                <a:ea typeface="仿宋_GB2312" panose="02010609030101010101"/>
              </a:rPr>
              <a:t>G</a:t>
            </a:r>
            <a:r>
              <a:rPr lang="zh-CN" altLang="en-US" sz="2400" dirty="0">
                <a:solidFill>
                  <a:srgbClr val="0000CC"/>
                </a:solidFill>
                <a:latin typeface="Times New Roman" panose="02020603050405020304" pitchFamily="18" charset="0"/>
                <a:ea typeface="仿宋_GB2312" panose="02010609030101010101"/>
              </a:rPr>
              <a:t>是</a:t>
            </a:r>
            <a:r>
              <a:rPr lang="en-US" altLang="zh-CN" sz="2400" b="1" dirty="0">
                <a:solidFill>
                  <a:srgbClr val="0000CC"/>
                </a:solidFill>
                <a:latin typeface="Times New Roman" panose="02020603050405020304" pitchFamily="18" charset="0"/>
                <a:ea typeface="仿宋_GB2312" panose="02010609030101010101"/>
              </a:rPr>
              <a:t>F</a:t>
            </a:r>
            <a:r>
              <a:rPr lang="zh-CN" altLang="en-US" sz="2400" dirty="0">
                <a:solidFill>
                  <a:srgbClr val="0000CC"/>
                </a:solidFill>
                <a:latin typeface="Times New Roman" panose="02020603050405020304" pitchFamily="18" charset="0"/>
                <a:ea typeface="仿宋_GB2312" panose="02010609030101010101"/>
              </a:rPr>
              <a:t>的逻辑结论。</a:t>
            </a:r>
          </a:p>
          <a:p>
            <a:pPr marR="44450"/>
            <a:r>
              <a:rPr lang="zh-CN" altLang="en-US" sz="2400" dirty="0">
                <a:solidFill>
                  <a:srgbClr val="630031"/>
                </a:solidFill>
                <a:ea typeface="仿宋_GB2312" panose="02010609030101010101"/>
              </a:rPr>
              <a:t>    证明：</a:t>
            </a:r>
            <a:r>
              <a:rPr lang="zh-CN" altLang="en-US" sz="2400" dirty="0">
                <a:solidFill>
                  <a:srgbClr val="0000CC"/>
                </a:solidFill>
                <a:ea typeface="仿宋_GB2312" panose="02010609030101010101"/>
              </a:rPr>
              <a:t>先把</a:t>
            </a:r>
            <a:r>
              <a:rPr lang="en-US" altLang="zh-CN" sz="2400" b="1" dirty="0">
                <a:solidFill>
                  <a:srgbClr val="0000CC"/>
                </a:solidFill>
                <a:latin typeface="Times New Roman" panose="02020603050405020304" pitchFamily="18" charset="0"/>
                <a:ea typeface="仿宋_GB2312" panose="02010609030101010101"/>
              </a:rPr>
              <a:t>G</a:t>
            </a:r>
            <a:r>
              <a:rPr lang="zh-CN" altLang="en-US" sz="2400" dirty="0">
                <a:solidFill>
                  <a:srgbClr val="0000CC"/>
                </a:solidFill>
                <a:latin typeface="Times New Roman" panose="02020603050405020304" pitchFamily="18" charset="0"/>
                <a:ea typeface="仿宋_GB2312" panose="02010609030101010101"/>
              </a:rPr>
              <a:t>否定，并放入</a:t>
            </a:r>
            <a:r>
              <a:rPr lang="en-US" altLang="zh-CN" sz="2400" b="1" dirty="0">
                <a:solidFill>
                  <a:srgbClr val="0000CC"/>
                </a:solidFill>
                <a:latin typeface="Times New Roman" panose="02020603050405020304" pitchFamily="18" charset="0"/>
                <a:ea typeface="仿宋_GB2312" panose="02010609030101010101"/>
              </a:rPr>
              <a:t>F</a:t>
            </a:r>
            <a:r>
              <a:rPr lang="zh-CN" altLang="en-US" sz="2400" dirty="0">
                <a:solidFill>
                  <a:srgbClr val="0000CC"/>
                </a:solidFill>
                <a:latin typeface="Times New Roman" panose="02020603050405020304" pitchFamily="18" charset="0"/>
                <a:ea typeface="仿宋_GB2312" panose="02010609030101010101"/>
              </a:rPr>
              <a:t>中，得到的</a:t>
            </a:r>
            <a:r>
              <a:rPr lang="en-US" altLang="zh-CN" sz="2400" b="1" dirty="0">
                <a:solidFill>
                  <a:srgbClr val="0000CC"/>
                </a:solidFill>
                <a:latin typeface="Times New Roman" panose="02020603050405020304" pitchFamily="18" charset="0"/>
                <a:ea typeface="仿宋_GB2312" panose="02010609030101010101"/>
              </a:rPr>
              <a:t>{F,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G}</a:t>
            </a:r>
            <a:r>
              <a:rPr lang="zh-CN" altLang="en-US" sz="2400" dirty="0">
                <a:solidFill>
                  <a:srgbClr val="0000CC"/>
                </a:solidFill>
                <a:latin typeface="Times New Roman" panose="02020603050405020304" pitchFamily="18" charset="0"/>
                <a:ea typeface="仿宋_GB2312" panose="02010609030101010101"/>
              </a:rPr>
              <a:t>为</a:t>
            </a:r>
          </a:p>
          <a:p>
            <a:pPr marR="40550"/>
            <a:r>
              <a:rPr lang="es-ES" altLang="zh-CN" sz="2400" b="1" dirty="0">
                <a:solidFill>
                  <a:srgbClr val="0000CC"/>
                </a:solidFill>
                <a:latin typeface="Times New Roman" panose="02020603050405020304" pitchFamily="18" charset="0"/>
                <a:ea typeface="仿宋_GB2312" panose="02010609030101010101"/>
              </a:rPr>
              <a:t>	{(</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y)(A(x,y)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B(y))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y)(C(y)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D(x,y))),</a:t>
            </a:r>
            <a:endParaRPr lang="es-ES" altLang="zh-CN" sz="2400" dirty="0">
              <a:solidFill>
                <a:srgbClr val="0000CC"/>
              </a:solidFill>
              <a:latin typeface="Times New Roman" panose="02020603050405020304" pitchFamily="18" charset="0"/>
              <a:ea typeface="仿宋_GB2312" panose="02010609030101010101"/>
            </a:endParaRPr>
          </a:p>
          <a:p>
            <a:pPr marR="43700"/>
            <a:r>
              <a:rPr lang="es-ES" altLang="zh-CN" sz="2400" dirty="0">
                <a:solidFill>
                  <a:srgbClr val="0000CC"/>
                </a:solidFill>
                <a:latin typeface="宋体" panose="02010600030101010101" pitchFamily="2" charset="-122"/>
                <a:ea typeface="宋体" panose="02010600030101010101" pitchFamily="2" charset="-122"/>
              </a:rPr>
              <a:t>	﹁</a:t>
            </a:r>
            <a:r>
              <a:rPr lang="es-ES" altLang="zh-CN" sz="2400" b="1" dirty="0">
                <a:solidFill>
                  <a:srgbClr val="0000CC"/>
                </a:solidFill>
                <a:latin typeface="Times New Roman" panose="02020603050405020304" pitchFamily="18" charset="0"/>
                <a:ea typeface="宋体" panose="02010600030101010101" pitchFamily="2" charset="-122"/>
              </a:rPr>
              <a:t>(</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x)C(x)</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y)(A(x,y)</a:t>
            </a:r>
            <a:r>
              <a:rPr lang="es-ES" altLang="zh-CN" sz="2400"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B(y)))} </a:t>
            </a:r>
            <a:endParaRPr lang="en-US" altLang="zh-CN" sz="20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80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谓词逻辑的归结演绎推理</a:t>
            </a:r>
            <a:endParaRPr lang="en-US" altLang="zh-CN" sz="2800" dirty="0">
              <a:solidFill>
                <a:srgbClr val="FF0000"/>
              </a:solidFill>
              <a:ea typeface="仿宋_GB2312"/>
            </a:endParaRPr>
          </a:p>
        </p:txBody>
      </p:sp>
      <p:sp>
        <p:nvSpPr>
          <p:cNvPr id="3" name="矩形 2"/>
          <p:cNvSpPr/>
          <p:nvPr/>
        </p:nvSpPr>
        <p:spPr>
          <a:xfrm>
            <a:off x="766916" y="1089164"/>
            <a:ext cx="10746658" cy="5262979"/>
          </a:xfrm>
          <a:prstGeom prst="rect">
            <a:avLst/>
          </a:prstGeom>
        </p:spPr>
        <p:txBody>
          <a:bodyPr wrap="square">
            <a:spAutoFit/>
          </a:bodyPr>
          <a:lstStyle/>
          <a:p>
            <a:r>
              <a:rPr lang="zh-CN" altLang="en-US" sz="2400" b="1" dirty="0">
                <a:solidFill>
                  <a:srgbClr val="0000CC"/>
                </a:solidFill>
                <a:latin typeface="Times New Roman" panose="02020603050405020304" pitchFamily="18" charset="0"/>
                <a:ea typeface="仿宋_GB2312" panose="02010609030101010101"/>
              </a:rPr>
              <a:t>将公式集</a:t>
            </a:r>
            <a:r>
              <a:rPr lang="en-US" altLang="zh-CN" sz="2400" b="1" dirty="0">
                <a:solidFill>
                  <a:srgbClr val="0000CC"/>
                </a:solidFill>
                <a:latin typeface="Times New Roman" panose="02020603050405020304" pitchFamily="18" charset="0"/>
                <a:ea typeface="仿宋_GB2312" panose="02010609030101010101"/>
              </a:rPr>
              <a:t>{F,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G} </a:t>
            </a:r>
            <a:r>
              <a:rPr lang="en-US" altLang="zh-CN" sz="2400" dirty="0">
                <a:solidFill>
                  <a:srgbClr val="0000CC"/>
                </a:solidFill>
                <a:latin typeface="Times New Roman" panose="02020603050405020304" pitchFamily="18" charset="0"/>
                <a:ea typeface="仿宋_GB2312" panose="02010609030101010101"/>
              </a:rPr>
              <a:t>= </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y)(A(x,y)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B(y))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y)(C(y)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D(x,y))),</a:t>
            </a:r>
            <a:endParaRPr lang="es-ES" altLang="zh-CN" sz="2400" dirty="0">
              <a:solidFill>
                <a:srgbClr val="0000CC"/>
              </a:solidFill>
              <a:latin typeface="Times New Roman" panose="02020603050405020304" pitchFamily="18" charset="0"/>
              <a:ea typeface="仿宋_GB2312" panose="02010609030101010101"/>
            </a:endParaRPr>
          </a:p>
          <a:p>
            <a:pPr marR="43700"/>
            <a:r>
              <a:rPr lang="es-ES" altLang="zh-CN" sz="2400" dirty="0">
                <a:solidFill>
                  <a:srgbClr val="0000CC"/>
                </a:solidFill>
                <a:latin typeface="宋体" panose="02010600030101010101" pitchFamily="2" charset="-122"/>
                <a:ea typeface="宋体" panose="02010600030101010101" pitchFamily="2" charset="-122"/>
              </a:rPr>
              <a:t>	﹁</a:t>
            </a:r>
            <a:r>
              <a:rPr lang="es-ES" altLang="zh-CN" sz="2400" b="1" dirty="0">
                <a:solidFill>
                  <a:srgbClr val="0000CC"/>
                </a:solidFill>
                <a:latin typeface="Times New Roman" panose="02020603050405020304" pitchFamily="18" charset="0"/>
                <a:ea typeface="宋体" panose="02010600030101010101" pitchFamily="2" charset="-122"/>
              </a:rPr>
              <a:t>(</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x)C(x)</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y)(A(x,y)</a:t>
            </a:r>
            <a:r>
              <a:rPr lang="es-ES" altLang="zh-CN" sz="2400"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B(y)))}</a:t>
            </a:r>
            <a:r>
              <a:rPr lang="zh-CN" altLang="en-US" sz="2400" b="1" dirty="0">
                <a:solidFill>
                  <a:srgbClr val="0000CC"/>
                </a:solidFill>
                <a:latin typeface="Times New Roman" panose="02020603050405020304" pitchFamily="18" charset="0"/>
                <a:ea typeface="宋体" panose="02010600030101010101" pitchFamily="2" charset="-122"/>
              </a:rPr>
              <a:t>转化成子句集</a:t>
            </a:r>
            <a:endParaRPr lang="en-US" altLang="zh-CN" sz="2400" b="1" dirty="0">
              <a:solidFill>
                <a:srgbClr val="0000CC"/>
              </a:solidFill>
              <a:latin typeface="Times New Roman" panose="02020603050405020304" pitchFamily="18" charset="0"/>
              <a:ea typeface="宋体" panose="02010600030101010101" pitchFamily="2" charset="-122"/>
            </a:endParaRPr>
          </a:p>
          <a:p>
            <a:pPr marR="43700"/>
            <a:r>
              <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消去连接词</a:t>
            </a:r>
            <a:r>
              <a:rPr lang="zh-CN" altLang="en-US"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和</a:t>
            </a:r>
            <a:r>
              <a:rPr lang="zh-CN" altLang="en-US"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cs typeface="Times New Roman" panose="02020603050405020304" pitchFamily="18" charset="0"/>
              </a:rPr>
              <a:t>↔</a:t>
            </a:r>
            <a:r>
              <a:rPr lang="zh-CN" altLang="en-US"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a:p>
            <a:pPr marR="43700"/>
            <a:r>
              <a:rPr lang="en-US" altLang="zh-CN" sz="2400" b="1" dirty="0">
                <a:solidFill>
                  <a:srgbClr val="0000CC"/>
                </a:solidFill>
                <a:latin typeface="Times New Roman" panose="02020603050405020304" pitchFamily="18" charset="0"/>
                <a:ea typeface="仿宋_GB2312" panose="02010609030101010101"/>
              </a:rPr>
              <a:t>F: </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y)(A(x,y)</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s-E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y)(C(y)</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D(x,y))</a:t>
            </a:r>
            <a:r>
              <a:rPr lang="es-ES" altLang="zh-CN" sz="2400" b="1" dirty="0">
                <a:solidFill>
                  <a:srgbClr val="0000CC"/>
                </a:solidFill>
                <a:latin typeface="Times New Roman" panose="02020603050405020304" pitchFamily="18" charset="0"/>
                <a:ea typeface="仿宋_GB2312" panose="02010609030101010101"/>
              </a:rPr>
              <a:t>)</a:t>
            </a:r>
          </a:p>
          <a:p>
            <a:pPr marR="43700"/>
            <a:r>
              <a:rPr lang="en-US" altLang="zh-CN" sz="2400" b="1" dirty="0">
                <a:solidFill>
                  <a:srgbClr val="0000CC"/>
                </a:solidFill>
                <a:latin typeface="Times New Roman" panose="02020603050405020304" pitchFamily="18" charset="0"/>
                <a:ea typeface="仿宋_GB2312" panose="02010609030101010101"/>
              </a:rPr>
              <a:t>G: </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宋体" panose="02010600030101010101" pitchFamily="2" charset="-122"/>
              </a:rPr>
              <a:t>(</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x)C(x)</a:t>
            </a:r>
            <a:r>
              <a:rPr lang="en-US" altLang="zh-CN" sz="2400" dirty="0">
                <a:solidFill>
                  <a:srgbClr val="0000CC"/>
                </a:solid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x)(</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y)(</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宋体" panose="02010600030101010101" pitchFamily="2" charset="-122"/>
              </a:rPr>
              <a:t>B(y))</a:t>
            </a:r>
            <a:r>
              <a:rPr lang="es-ES" altLang="zh-CN" sz="2400" b="1" dirty="0">
                <a:solidFill>
                  <a:srgbClr val="0000CC"/>
                </a:solidFill>
                <a:latin typeface="Times New Roman" panose="02020603050405020304" pitchFamily="18" charset="0"/>
                <a:ea typeface="宋体" panose="02010600030101010101" pitchFamily="2" charset="-122"/>
              </a:rPr>
              <a:t>))</a:t>
            </a:r>
            <a:endParaRPr lang="en-US" altLang="zh-CN"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a:p>
            <a:pPr marR="43700"/>
            <a:r>
              <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减少否定符号的辖域</a:t>
            </a:r>
          </a:p>
          <a:p>
            <a:pPr marR="43700"/>
            <a:r>
              <a:rPr lang="en-US" altLang="zh-CN" sz="2400" b="1" dirty="0">
                <a:solidFill>
                  <a:srgbClr val="0000CC"/>
                </a:solidFill>
                <a:latin typeface="Times New Roman" panose="02020603050405020304" pitchFamily="18" charset="0"/>
                <a:ea typeface="仿宋_GB2312" panose="02010609030101010101"/>
              </a:rPr>
              <a:t>F: </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y)(</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s-E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y)(C(y)</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D(x,y))</a:t>
            </a:r>
            <a:r>
              <a:rPr lang="es-ES" altLang="zh-CN" sz="2400" b="1" dirty="0">
                <a:solidFill>
                  <a:srgbClr val="0000CC"/>
                </a:solidFill>
                <a:latin typeface="Times New Roman" panose="02020603050405020304" pitchFamily="18" charset="0"/>
                <a:ea typeface="仿宋_GB2312" panose="02010609030101010101"/>
              </a:rPr>
              <a:t>)</a:t>
            </a:r>
          </a:p>
          <a:p>
            <a:pPr marR="43700"/>
            <a:r>
              <a:rPr lang="en-US" altLang="zh-CN" sz="2400" b="1" dirty="0">
                <a:solidFill>
                  <a:srgbClr val="0000CC"/>
                </a:solidFill>
                <a:latin typeface="Times New Roman" panose="02020603050405020304" pitchFamily="18" charset="0"/>
                <a:ea typeface="仿宋_GB2312" panose="02010609030101010101"/>
              </a:rPr>
              <a:t>G: </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x)</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C(x)</a:t>
            </a:r>
            <a:r>
              <a:rPr lang="es-ES" altLang="zh-CN" sz="2400" dirty="0">
                <a:solidFill>
                  <a:srgbClr val="0000CC"/>
                </a:solidFill>
                <a:uFill>
                  <a:solidFill>
                    <a:srgbClr val="C00000"/>
                  </a:solidFill>
                </a:uFill>
                <a:latin typeface="Times New Roman" panose="02020603050405020304" pitchFamily="18" charset="0"/>
                <a:ea typeface="仿宋_GB2312" panose="02010609030101010101"/>
              </a:rPr>
              <a:t>∧</a:t>
            </a:r>
            <a:r>
              <a:rPr lang="en-U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x)(</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y)(A(x,y)</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B(y))</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p>
          <a:p>
            <a:pPr marR="43700"/>
            <a:r>
              <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对变元标准化</a:t>
            </a:r>
            <a:endPar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a:p>
            <a:pPr marR="43700"/>
            <a:r>
              <a:rPr lang="en-US" altLang="zh-CN" sz="2400" b="1" dirty="0">
                <a:solidFill>
                  <a:srgbClr val="0000CC"/>
                </a:solidFill>
                <a:latin typeface="Times New Roman" panose="02020603050405020304" pitchFamily="18" charset="0"/>
                <a:ea typeface="仿宋_GB2312" panose="02010609030101010101"/>
              </a:rPr>
              <a:t>F: </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y)</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s-E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z)(C(z)</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D(x,z))</a:t>
            </a:r>
            <a:r>
              <a:rPr lang="es-ES" altLang="zh-CN" sz="2400" b="1" dirty="0">
                <a:solidFill>
                  <a:srgbClr val="0000CC"/>
                </a:solidFill>
                <a:latin typeface="Times New Roman" panose="02020603050405020304" pitchFamily="18" charset="0"/>
                <a:ea typeface="仿宋_GB2312" panose="02010609030101010101"/>
              </a:rPr>
              <a:t>)</a:t>
            </a:r>
          </a:p>
          <a:p>
            <a:pPr marR="43700"/>
            <a:r>
              <a:rPr lang="en-US" altLang="zh-CN" sz="2400" b="1" dirty="0">
                <a:solidFill>
                  <a:srgbClr val="0000CC"/>
                </a:solidFill>
                <a:latin typeface="Times New Roman" panose="02020603050405020304" pitchFamily="18" charset="0"/>
                <a:ea typeface="仿宋_GB2312" panose="02010609030101010101"/>
              </a:rPr>
              <a:t>G: </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x)</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C(x)</a:t>
            </a:r>
            <a:r>
              <a:rPr lang="es-ES" altLang="zh-CN" sz="2400" dirty="0">
                <a:solidFill>
                  <a:srgbClr val="0000CC"/>
                </a:solidFill>
                <a:uFill>
                  <a:solidFill>
                    <a:srgbClr val="C00000"/>
                  </a:solidFill>
                </a:uFill>
                <a:latin typeface="Times New Roman" panose="02020603050405020304" pitchFamily="18" charset="0"/>
                <a:ea typeface="仿宋_GB2312" panose="02010609030101010101"/>
              </a:rPr>
              <a:t>∧</a:t>
            </a:r>
            <a:r>
              <a:rPr lang="en-U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z)(</a:t>
            </a:r>
            <a:r>
              <a:rPr lang="es-ES" altLang="zh-CN" sz="2400" u="dbl"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y)(A(z,y)</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B(y))</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p>
          <a:p>
            <a:pPr marR="43700"/>
            <a:r>
              <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化为前束范式</a:t>
            </a:r>
            <a:endPar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a:p>
            <a:pPr marR="43700"/>
            <a:r>
              <a:rPr lang="en-US" altLang="zh-CN" sz="2400" b="1" dirty="0">
                <a:solidFill>
                  <a:srgbClr val="0000CC"/>
                </a:solidFill>
                <a:latin typeface="Times New Roman" panose="02020603050405020304" pitchFamily="18" charset="0"/>
                <a:ea typeface="仿宋_GB2312" panose="02010609030101010101"/>
              </a:rPr>
              <a:t>F: </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y)</a:t>
            </a:r>
            <a:r>
              <a:rPr lang="es-ES" altLang="zh-CN" sz="2400" b="1"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z)</a:t>
            </a:r>
            <a:r>
              <a:rPr lang="es-ES" altLang="zh-CN" sz="2400" b="1" dirty="0">
                <a:solidFill>
                  <a:srgbClr val="0000CC"/>
                </a:solid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s-E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(C(z)</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D(x,z))</a:t>
            </a:r>
            <a:r>
              <a:rPr lang="es-ES" altLang="zh-CN" sz="2400" b="1" dirty="0">
                <a:solidFill>
                  <a:srgbClr val="0000CC"/>
                </a:solidFill>
                <a:latin typeface="Times New Roman" panose="02020603050405020304" pitchFamily="18" charset="0"/>
                <a:ea typeface="仿宋_GB2312" panose="02010609030101010101"/>
              </a:rPr>
              <a:t>)</a:t>
            </a:r>
          </a:p>
          <a:p>
            <a:pPr marR="43700"/>
            <a:r>
              <a:rPr lang="en-US" altLang="zh-CN" sz="2400" b="1" dirty="0">
                <a:solidFill>
                  <a:srgbClr val="0000CC"/>
                </a:solidFill>
                <a:latin typeface="Times New Roman" panose="02020603050405020304" pitchFamily="18" charset="0"/>
                <a:ea typeface="仿宋_GB2312" panose="02010609030101010101"/>
              </a:rPr>
              <a:t>G: </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x)(</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z)(</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y)(</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C(x)</a:t>
            </a:r>
            <a:r>
              <a:rPr lang="es-ES" altLang="zh-CN" sz="2400"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A(z,y) </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 B(y)</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p>
        </p:txBody>
      </p:sp>
    </p:spTree>
    <p:extLst>
      <p:ext uri="{BB962C8B-B14F-4D97-AF65-F5344CB8AC3E}">
        <p14:creationId xmlns:p14="http://schemas.microsoft.com/office/powerpoint/2010/main" val="146052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谓词逻辑的归结演绎推理</a:t>
            </a:r>
            <a:endParaRPr lang="en-US" altLang="zh-CN" sz="2800" dirty="0">
              <a:solidFill>
                <a:srgbClr val="FF0000"/>
              </a:solidFill>
              <a:ea typeface="仿宋_GB2312"/>
            </a:endParaRPr>
          </a:p>
        </p:txBody>
      </p:sp>
      <p:sp>
        <p:nvSpPr>
          <p:cNvPr id="3" name="矩形 2"/>
          <p:cNvSpPr/>
          <p:nvPr/>
        </p:nvSpPr>
        <p:spPr>
          <a:xfrm>
            <a:off x="766915" y="1089164"/>
            <a:ext cx="11010116" cy="5262979"/>
          </a:xfrm>
          <a:prstGeom prst="rect">
            <a:avLst/>
          </a:prstGeom>
        </p:spPr>
        <p:txBody>
          <a:bodyPr wrap="square">
            <a:spAutoFit/>
          </a:bodyPr>
          <a:lstStyle/>
          <a:p>
            <a:r>
              <a:rPr lang="zh-CN" altLang="en-US" sz="2400" b="1" dirty="0">
                <a:solidFill>
                  <a:srgbClr val="0000CC"/>
                </a:solidFill>
                <a:latin typeface="Times New Roman" panose="02020603050405020304" pitchFamily="18" charset="0"/>
                <a:ea typeface="仿宋_GB2312" panose="02010609030101010101"/>
              </a:rPr>
              <a:t>将公式集</a:t>
            </a:r>
            <a:r>
              <a:rPr lang="en-US" altLang="zh-CN" sz="2400" b="1" dirty="0">
                <a:solidFill>
                  <a:srgbClr val="0000CC"/>
                </a:solidFill>
                <a:latin typeface="Times New Roman" panose="02020603050405020304" pitchFamily="18" charset="0"/>
                <a:ea typeface="仿宋_GB2312" panose="02010609030101010101"/>
              </a:rPr>
              <a:t>{F,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G} </a:t>
            </a:r>
            <a:r>
              <a:rPr lang="en-US" altLang="zh-CN" sz="2400" dirty="0">
                <a:solidFill>
                  <a:srgbClr val="0000CC"/>
                </a:solidFill>
                <a:latin typeface="Times New Roman" panose="02020603050405020304" pitchFamily="18" charset="0"/>
                <a:ea typeface="仿宋_GB2312" panose="02010609030101010101"/>
              </a:rPr>
              <a:t>= </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y)(A(x,y)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B(y))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y)(C(y)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D(x,y))),</a:t>
            </a:r>
            <a:endParaRPr lang="es-ES" altLang="zh-CN" sz="2400" dirty="0">
              <a:solidFill>
                <a:srgbClr val="0000CC"/>
              </a:solidFill>
              <a:latin typeface="Times New Roman" panose="02020603050405020304" pitchFamily="18" charset="0"/>
              <a:ea typeface="仿宋_GB2312" panose="02010609030101010101"/>
            </a:endParaRPr>
          </a:p>
          <a:p>
            <a:pPr marR="43700"/>
            <a:r>
              <a:rPr lang="es-ES" altLang="zh-CN" sz="2400" dirty="0">
                <a:solidFill>
                  <a:srgbClr val="0000CC"/>
                </a:solidFill>
                <a:latin typeface="宋体" panose="02010600030101010101" pitchFamily="2" charset="-122"/>
                <a:ea typeface="宋体" panose="02010600030101010101" pitchFamily="2" charset="-122"/>
              </a:rPr>
              <a:t>	﹁</a:t>
            </a:r>
            <a:r>
              <a:rPr lang="es-ES" altLang="zh-CN" sz="2400" b="1" dirty="0">
                <a:solidFill>
                  <a:srgbClr val="0000CC"/>
                </a:solidFill>
                <a:latin typeface="Times New Roman" panose="02020603050405020304" pitchFamily="18" charset="0"/>
                <a:ea typeface="宋体" panose="02010600030101010101" pitchFamily="2" charset="-122"/>
              </a:rPr>
              <a:t>(</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x)C(x)</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y)(A(x,y)</a:t>
            </a:r>
            <a:r>
              <a:rPr lang="es-ES" altLang="zh-CN" sz="2400"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B(y)))}</a:t>
            </a:r>
            <a:r>
              <a:rPr lang="zh-CN" altLang="en-US" sz="2400" b="1" dirty="0">
                <a:solidFill>
                  <a:srgbClr val="0000CC"/>
                </a:solidFill>
                <a:latin typeface="Times New Roman" panose="02020603050405020304" pitchFamily="18" charset="0"/>
                <a:ea typeface="宋体" panose="02010600030101010101" pitchFamily="2" charset="-122"/>
              </a:rPr>
              <a:t>转化成子句集</a:t>
            </a:r>
            <a:endParaRPr lang="en-US" altLang="zh-CN" sz="2400" b="1" dirty="0">
              <a:solidFill>
                <a:srgbClr val="0000CC"/>
              </a:solidFill>
              <a:latin typeface="Times New Roman" panose="02020603050405020304" pitchFamily="18" charset="0"/>
              <a:ea typeface="宋体" panose="02010600030101010101" pitchFamily="2" charset="-122"/>
            </a:endParaRPr>
          </a:p>
          <a:p>
            <a:pPr marR="43700"/>
            <a:r>
              <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化为前束范式</a:t>
            </a:r>
            <a:endPar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a:p>
            <a:pPr marR="43700"/>
            <a:r>
              <a:rPr lang="en-US" altLang="zh-CN" sz="2400" b="1" dirty="0">
                <a:solidFill>
                  <a:srgbClr val="0000CC"/>
                </a:solidFill>
                <a:latin typeface="Times New Roman" panose="02020603050405020304" pitchFamily="18" charset="0"/>
                <a:ea typeface="仿宋_GB2312" panose="02010609030101010101"/>
              </a:rPr>
              <a:t>F: </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y)</a:t>
            </a:r>
            <a:r>
              <a:rPr lang="es-ES" altLang="zh-CN" sz="2400" b="1"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z)</a:t>
            </a:r>
            <a:r>
              <a:rPr lang="es-ES" altLang="zh-CN" sz="2400" b="1" dirty="0">
                <a:solidFill>
                  <a:srgbClr val="0000CC"/>
                </a:solid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s-E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(C(z)</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D(x,z))</a:t>
            </a:r>
            <a:r>
              <a:rPr lang="es-ES" altLang="zh-CN" sz="2400" b="1" dirty="0">
                <a:solidFill>
                  <a:srgbClr val="0000CC"/>
                </a:solidFill>
                <a:latin typeface="Times New Roman" panose="02020603050405020304" pitchFamily="18" charset="0"/>
                <a:ea typeface="仿宋_GB2312" panose="02010609030101010101"/>
              </a:rPr>
              <a:t>)</a:t>
            </a:r>
          </a:p>
          <a:p>
            <a:pPr marR="43700"/>
            <a:r>
              <a:rPr lang="en-US" altLang="zh-CN" sz="2400" b="1" dirty="0">
                <a:solidFill>
                  <a:srgbClr val="0000CC"/>
                </a:solidFill>
                <a:latin typeface="Times New Roman" panose="02020603050405020304" pitchFamily="18" charset="0"/>
                <a:ea typeface="仿宋_GB2312" panose="02010609030101010101"/>
              </a:rPr>
              <a:t>G: </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x)(</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z)(</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y)(</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C(x)</a:t>
            </a:r>
            <a:r>
              <a:rPr lang="es-ES" altLang="zh-CN" sz="2400"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A(z,y) </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 B(y)</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p>
          <a:p>
            <a:pPr marR="43700"/>
            <a:r>
              <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消去存在量词</a:t>
            </a:r>
            <a:endPar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a:p>
            <a:pPr marR="43700"/>
            <a:r>
              <a:rPr lang="en-US" altLang="zh-CN" sz="2400" b="1" dirty="0">
                <a:solidFill>
                  <a:srgbClr val="0000CC"/>
                </a:solidFill>
                <a:latin typeface="Times New Roman" panose="02020603050405020304" pitchFamily="18" charset="0"/>
                <a:ea typeface="仿宋_GB2312" panose="02010609030101010101"/>
              </a:rPr>
              <a:t>F: </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y)</a:t>
            </a:r>
            <a:r>
              <a:rPr lang="es-ES" altLang="zh-CN" sz="2400" b="1" dirty="0">
                <a:solidFill>
                  <a:srgbClr val="0000CC"/>
                </a:solid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s-ES" altLang="zh-CN" sz="2400" b="1"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a:t>
            </a:r>
            <a:r>
              <a:rPr lang="en-U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f(x)</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D(x,f(x)))</a:t>
            </a:r>
            <a:r>
              <a:rPr lang="es-ES" altLang="zh-CN" sz="2400" b="1" dirty="0">
                <a:solidFill>
                  <a:srgbClr val="0000CC"/>
                </a:solidFill>
                <a:latin typeface="Times New Roman" panose="02020603050405020304" pitchFamily="18" charset="0"/>
                <a:ea typeface="仿宋_GB2312" panose="02010609030101010101"/>
              </a:rPr>
              <a:t>)</a:t>
            </a:r>
          </a:p>
          <a:p>
            <a:pPr marR="43700"/>
            <a:r>
              <a:rPr lang="en-US" altLang="zh-CN" sz="2400" b="1" dirty="0">
                <a:solidFill>
                  <a:srgbClr val="0000CC"/>
                </a:solidFill>
                <a:latin typeface="Times New Roman" panose="02020603050405020304" pitchFamily="18" charset="0"/>
                <a:ea typeface="仿宋_GB2312" panose="02010609030101010101"/>
              </a:rPr>
              <a:t>G: </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x)(</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C(x)</a:t>
            </a:r>
            <a:r>
              <a:rPr lang="es-ES" altLang="zh-CN" sz="2400"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A(m,n) </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 B(n)</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p>
          <a:p>
            <a:pPr marR="43700"/>
            <a:r>
              <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(6) </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化为</a:t>
            </a:r>
            <a:r>
              <a:rPr lang="es-E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Skolem</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标准形（合取范式）</a:t>
            </a:r>
            <a:endPar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a:p>
            <a:pPr marR="43700"/>
            <a:r>
              <a:rPr lang="en-US" altLang="zh-CN" sz="2400" b="1" dirty="0">
                <a:solidFill>
                  <a:srgbClr val="0000CC"/>
                </a:solidFill>
                <a:latin typeface="Times New Roman" panose="02020603050405020304" pitchFamily="18" charset="0"/>
                <a:ea typeface="仿宋_GB2312" panose="02010609030101010101"/>
              </a:rPr>
              <a:t>F: </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y)</a:t>
            </a:r>
            <a:r>
              <a:rPr lang="es-ES" altLang="zh-CN" sz="2400" b="1" dirty="0">
                <a:solidFill>
                  <a:srgbClr val="0000CC"/>
                </a:solidFill>
                <a:latin typeface="Times New Roman" panose="02020603050405020304" pitchFamily="18" charset="0"/>
                <a:ea typeface="MS Gothic" panose="020B0609070205080204" pitchFamily="49" charset="-128"/>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C(f(x)))</a:t>
            </a:r>
            <a:r>
              <a:rPr lang="es-ES" altLang="zh-CN" sz="2400"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n-US" altLang="zh-CN" sz="2400" dirty="0">
                <a:solidFill>
                  <a:srgbClr val="0000CC"/>
                </a:solid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D(x,f(x)))</a:t>
            </a:r>
            <a:r>
              <a:rPr lang="es-ES" altLang="zh-CN" sz="2400" b="1" dirty="0">
                <a:solidFill>
                  <a:srgbClr val="0000CC"/>
                </a:solidFill>
                <a:latin typeface="Times New Roman" panose="02020603050405020304" pitchFamily="18" charset="0"/>
                <a:ea typeface="仿宋_GB2312" panose="02010609030101010101"/>
              </a:rPr>
              <a:t>)</a:t>
            </a:r>
          </a:p>
          <a:p>
            <a:pPr marR="43700"/>
            <a:r>
              <a:rPr lang="en-US" altLang="zh-CN" sz="2400" b="1" dirty="0">
                <a:solidFill>
                  <a:srgbClr val="0000CC"/>
                </a:solidFill>
                <a:latin typeface="Times New Roman" panose="02020603050405020304" pitchFamily="18" charset="0"/>
                <a:ea typeface="仿宋_GB2312" panose="02010609030101010101"/>
              </a:rPr>
              <a:t>G: </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dirty="0">
                <a:solidFill>
                  <a:srgbClr val="0000CC"/>
                </a:solidFill>
                <a:uFill>
                  <a:solidFill>
                    <a:srgbClr val="C00000"/>
                  </a:solidFill>
                </a:uFill>
                <a:latin typeface="MS Gothic" panose="020B0609070205080204" pitchFamily="49" charset="-128"/>
                <a:ea typeface="MS Gothic" panose="020B0609070205080204" pitchFamily="49" charset="-128"/>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x)(</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C(x)</a:t>
            </a:r>
            <a:r>
              <a:rPr lang="es-ES" altLang="zh-CN" sz="2400"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A(m,n) </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 B(n)</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p>
          <a:p>
            <a:pPr marR="43700"/>
            <a:r>
              <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(7) </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消去全称量词</a:t>
            </a:r>
            <a:endPar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a:p>
            <a:pPr marR="43700"/>
            <a:r>
              <a:rPr lang="en-US" altLang="zh-CN" sz="2400" b="1" dirty="0">
                <a:solidFill>
                  <a:srgbClr val="0000CC"/>
                </a:solidFill>
                <a:latin typeface="Times New Roman" panose="02020603050405020304" pitchFamily="18" charset="0"/>
                <a:ea typeface="仿宋_GB2312" panose="02010609030101010101"/>
              </a:rPr>
              <a:t>F: </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C(f(x)))</a:t>
            </a:r>
            <a:r>
              <a:rPr lang="es-ES" altLang="zh-CN" sz="2400"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n-US" altLang="zh-CN" sz="2400" dirty="0">
                <a:solidFill>
                  <a:srgbClr val="0000CC"/>
                </a:solid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D(x,f(x)))</a:t>
            </a:r>
            <a:endParaRPr lang="es-ES" altLang="zh-CN" sz="2400" b="1" dirty="0">
              <a:solidFill>
                <a:srgbClr val="0000CC"/>
              </a:solidFill>
              <a:latin typeface="Times New Roman" panose="02020603050405020304" pitchFamily="18" charset="0"/>
              <a:ea typeface="仿宋_GB2312" panose="02010609030101010101"/>
            </a:endParaRPr>
          </a:p>
          <a:p>
            <a:pPr marR="43700"/>
            <a:r>
              <a:rPr lang="en-US" altLang="zh-CN" sz="2400" b="1" dirty="0">
                <a:solidFill>
                  <a:srgbClr val="0000CC"/>
                </a:solidFill>
                <a:latin typeface="Times New Roman" panose="02020603050405020304" pitchFamily="18" charset="0"/>
                <a:ea typeface="仿宋_GB2312" panose="02010609030101010101"/>
              </a:rPr>
              <a:t>G: </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C(x)</a:t>
            </a:r>
            <a:r>
              <a:rPr lang="es-ES" altLang="zh-CN" sz="2400"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A(m,n) </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 B(n)</a:t>
            </a:r>
            <a:endPar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endParaRPr>
          </a:p>
        </p:txBody>
      </p:sp>
    </p:spTree>
    <p:extLst>
      <p:ext uri="{BB962C8B-B14F-4D97-AF65-F5344CB8AC3E}">
        <p14:creationId xmlns:p14="http://schemas.microsoft.com/office/powerpoint/2010/main" val="374623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谓词逻辑的归结演绎推理</a:t>
            </a:r>
            <a:endParaRPr lang="en-US" altLang="zh-CN" sz="2800" dirty="0">
              <a:solidFill>
                <a:srgbClr val="FF0000"/>
              </a:solidFill>
              <a:ea typeface="仿宋_GB2312"/>
            </a:endParaRPr>
          </a:p>
        </p:txBody>
      </p:sp>
      <p:sp>
        <p:nvSpPr>
          <p:cNvPr id="3" name="矩形 2"/>
          <p:cNvSpPr/>
          <p:nvPr/>
        </p:nvSpPr>
        <p:spPr>
          <a:xfrm>
            <a:off x="766915" y="1089164"/>
            <a:ext cx="11010116" cy="4893647"/>
          </a:xfrm>
          <a:prstGeom prst="rect">
            <a:avLst/>
          </a:prstGeom>
        </p:spPr>
        <p:txBody>
          <a:bodyPr wrap="square">
            <a:spAutoFit/>
          </a:bodyPr>
          <a:lstStyle/>
          <a:p>
            <a:r>
              <a:rPr lang="zh-CN" altLang="en-US" sz="2400" b="1" dirty="0">
                <a:solidFill>
                  <a:srgbClr val="0000CC"/>
                </a:solidFill>
                <a:latin typeface="Times New Roman" panose="02020603050405020304" pitchFamily="18" charset="0"/>
                <a:ea typeface="仿宋_GB2312" panose="02010609030101010101"/>
              </a:rPr>
              <a:t>将公式集</a:t>
            </a:r>
            <a:r>
              <a:rPr lang="en-US" altLang="zh-CN" sz="2400" b="1" dirty="0">
                <a:solidFill>
                  <a:srgbClr val="0000CC"/>
                </a:solidFill>
                <a:latin typeface="Times New Roman" panose="02020603050405020304" pitchFamily="18" charset="0"/>
                <a:ea typeface="仿宋_GB2312" panose="02010609030101010101"/>
              </a:rPr>
              <a:t>{F,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G} </a:t>
            </a:r>
            <a:r>
              <a:rPr lang="en-US" altLang="zh-CN" sz="2400" dirty="0">
                <a:solidFill>
                  <a:srgbClr val="0000CC"/>
                </a:solidFill>
                <a:latin typeface="Times New Roman" panose="02020603050405020304" pitchFamily="18" charset="0"/>
                <a:ea typeface="仿宋_GB2312" panose="02010609030101010101"/>
              </a:rPr>
              <a:t>= </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y)(A(x,y)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B(y))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y)(C(y)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D(x,y))),</a:t>
            </a:r>
            <a:endParaRPr lang="es-ES" altLang="zh-CN" sz="2400" dirty="0">
              <a:solidFill>
                <a:srgbClr val="0000CC"/>
              </a:solidFill>
              <a:latin typeface="Times New Roman" panose="02020603050405020304" pitchFamily="18" charset="0"/>
              <a:ea typeface="仿宋_GB2312" panose="02010609030101010101"/>
            </a:endParaRPr>
          </a:p>
          <a:p>
            <a:pPr marR="43700"/>
            <a:r>
              <a:rPr lang="es-ES" altLang="zh-CN" sz="2400" dirty="0">
                <a:solidFill>
                  <a:srgbClr val="0000CC"/>
                </a:solidFill>
                <a:latin typeface="宋体" panose="02010600030101010101" pitchFamily="2" charset="-122"/>
                <a:ea typeface="宋体" panose="02010600030101010101" pitchFamily="2" charset="-122"/>
              </a:rPr>
              <a:t>	﹁</a:t>
            </a:r>
            <a:r>
              <a:rPr lang="es-ES" altLang="zh-CN" sz="2400" b="1" dirty="0">
                <a:solidFill>
                  <a:srgbClr val="0000CC"/>
                </a:solidFill>
                <a:latin typeface="Times New Roman" panose="02020603050405020304" pitchFamily="18" charset="0"/>
                <a:ea typeface="宋体" panose="02010600030101010101" pitchFamily="2" charset="-122"/>
              </a:rPr>
              <a:t>(</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x)C(x)</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x)(</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y)(A(x,y)</a:t>
            </a:r>
            <a:r>
              <a:rPr lang="es-ES" altLang="zh-CN" sz="2400"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B(y)))}</a:t>
            </a:r>
            <a:r>
              <a:rPr lang="zh-CN" altLang="en-US" sz="2400" b="1" dirty="0">
                <a:solidFill>
                  <a:srgbClr val="0000CC"/>
                </a:solidFill>
                <a:latin typeface="Times New Roman" panose="02020603050405020304" pitchFamily="18" charset="0"/>
                <a:ea typeface="宋体" panose="02010600030101010101" pitchFamily="2" charset="-122"/>
              </a:rPr>
              <a:t>转化成子句集</a:t>
            </a:r>
            <a:endParaRPr lang="en-US" altLang="zh-CN" sz="2400" b="1" dirty="0">
              <a:solidFill>
                <a:srgbClr val="0000CC"/>
              </a:solidFill>
              <a:latin typeface="Times New Roman" panose="02020603050405020304" pitchFamily="18" charset="0"/>
              <a:ea typeface="宋体" panose="02010600030101010101" pitchFamily="2" charset="-122"/>
            </a:endParaRPr>
          </a:p>
          <a:p>
            <a:pPr marR="43700"/>
            <a:r>
              <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(7) </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消去全称量词</a:t>
            </a:r>
            <a:endPar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a:p>
            <a:pPr marR="43700"/>
            <a:r>
              <a:rPr lang="en-US" altLang="zh-CN" sz="2400" b="1" dirty="0">
                <a:solidFill>
                  <a:srgbClr val="0000CC"/>
                </a:solidFill>
                <a:latin typeface="Times New Roman" panose="02020603050405020304" pitchFamily="18" charset="0"/>
                <a:ea typeface="仿宋_GB2312" panose="02010609030101010101"/>
              </a:rPr>
              <a:t>F: </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C(f(x)))</a:t>
            </a:r>
            <a:r>
              <a:rPr lang="es-ES" altLang="zh-CN" sz="2400"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n-US" altLang="zh-CN" sz="2400" dirty="0">
                <a:solidFill>
                  <a:srgbClr val="0000CC"/>
                </a:solid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D(x,f(x)))</a:t>
            </a:r>
            <a:endParaRPr lang="es-ES" altLang="zh-CN" sz="2400" b="1" dirty="0">
              <a:solidFill>
                <a:srgbClr val="0000CC"/>
              </a:solidFill>
              <a:latin typeface="Times New Roman" panose="02020603050405020304" pitchFamily="18" charset="0"/>
              <a:ea typeface="仿宋_GB2312" panose="02010609030101010101"/>
            </a:endParaRPr>
          </a:p>
          <a:p>
            <a:pPr marR="43700"/>
            <a:r>
              <a:rPr lang="en-US" altLang="zh-CN" sz="2400" b="1" dirty="0">
                <a:solidFill>
                  <a:srgbClr val="0000CC"/>
                </a:solidFill>
                <a:latin typeface="Times New Roman" panose="02020603050405020304" pitchFamily="18" charset="0"/>
                <a:ea typeface="仿宋_GB2312" panose="02010609030101010101"/>
              </a:rPr>
              <a:t>G: </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C(x)</a:t>
            </a:r>
            <a:r>
              <a:rPr lang="es-ES" altLang="zh-CN" sz="2400"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A(m,n) </a:t>
            </a:r>
            <a:r>
              <a:rPr lang="es-E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 B(n)</a:t>
            </a:r>
            <a:endPar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endParaRPr>
          </a:p>
          <a:p>
            <a:pPr marR="43700"/>
            <a:r>
              <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(8) </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消去合取词</a:t>
            </a:r>
            <a:endPar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a:p>
            <a:pPr marR="43700"/>
            <a:r>
              <a:rPr lang="en-US" altLang="zh-CN" sz="2400" b="1" dirty="0">
                <a:solidFill>
                  <a:srgbClr val="0000CC"/>
                </a:solidFill>
                <a:latin typeface="Times New Roman" panose="02020603050405020304" pitchFamily="18" charset="0"/>
                <a:ea typeface="仿宋_GB2312" panose="02010609030101010101"/>
              </a:rPr>
              <a:t>F: </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C(f(x))</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 </a:t>
            </a:r>
            <a:r>
              <a:rPr lang="es-ES" altLang="zh-CN" sz="2400"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dirty="0">
                <a:solidFill>
                  <a:srgbClr val="0000CC"/>
                </a:solidFill>
                <a:uFill>
                  <a:solidFill>
                    <a:srgbClr val="C00000"/>
                  </a:solidFill>
                </a:uFill>
                <a:latin typeface="Times New Roman" panose="02020603050405020304" pitchFamily="18" charset="0"/>
                <a:ea typeface="仿宋_GB2312" panose="02010609030101010101"/>
              </a:rPr>
              <a:t>B(y)</a:t>
            </a:r>
            <a:r>
              <a:rPr lang="en-U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uFill>
                  <a:solidFill>
                    <a:srgbClr val="C00000"/>
                  </a:solidFill>
                </a:uFill>
                <a:latin typeface="Times New Roman" panose="02020603050405020304" pitchFamily="18" charset="0"/>
                <a:ea typeface="仿宋_GB2312" panose="02010609030101010101"/>
              </a:rPr>
              <a:t>D(x,f(x))</a:t>
            </a:r>
            <a:endParaRPr lang="es-ES" altLang="zh-CN" sz="2400" b="1" dirty="0">
              <a:solidFill>
                <a:srgbClr val="0000CC"/>
              </a:solidFill>
              <a:latin typeface="Times New Roman" panose="02020603050405020304" pitchFamily="18" charset="0"/>
              <a:ea typeface="仿宋_GB2312" panose="02010609030101010101"/>
            </a:endParaRPr>
          </a:p>
          <a:p>
            <a:pPr marR="43700"/>
            <a:r>
              <a:rPr lang="en-US" altLang="zh-CN" sz="2400" b="1" dirty="0">
                <a:solidFill>
                  <a:srgbClr val="0000CC"/>
                </a:solidFill>
                <a:latin typeface="Times New Roman" panose="02020603050405020304" pitchFamily="18" charset="0"/>
                <a:ea typeface="仿宋_GB2312" panose="02010609030101010101"/>
              </a:rPr>
              <a:t>G: </a:t>
            </a:r>
            <a:r>
              <a:rPr lang="es-ES" altLang="zh-CN" sz="2400"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C(x), A(m,n), B(n)</a:t>
            </a:r>
          </a:p>
          <a:p>
            <a:pPr marR="43700"/>
            <a:r>
              <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(9) </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更换变量名称</a:t>
            </a:r>
            <a:endParaRPr lang="en-U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a:p>
            <a:pPr marR="43700"/>
            <a:r>
              <a:rPr lang="zh-CN" altLang="en-US" sz="2400" b="1" dirty="0">
                <a:solidFill>
                  <a:srgbClr val="0000CC"/>
                </a:solidFill>
                <a:latin typeface="Times New Roman" panose="02020603050405020304" pitchFamily="18" charset="0"/>
                <a:ea typeface="宋体" panose="02010600030101010101" pitchFamily="2" charset="-122"/>
              </a:rPr>
              <a:t>子句集</a:t>
            </a:r>
            <a:r>
              <a:rPr lang="en-US" altLang="zh-CN" sz="2400" b="1" dirty="0">
                <a:solidFill>
                  <a:srgbClr val="0000CC"/>
                </a:solidFill>
                <a:latin typeface="Times New Roman" panose="02020603050405020304" pitchFamily="18" charset="0"/>
                <a:ea typeface="宋体" panose="02010600030101010101" pitchFamily="2" charset="-122"/>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A(x,y)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u="dbl"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u="dbl" dirty="0">
                <a:solidFill>
                  <a:srgbClr val="0000CC"/>
                </a:solidFill>
                <a:uFill>
                  <a:solidFill>
                    <a:srgbClr val="C00000"/>
                  </a:solidFill>
                </a:uFill>
                <a:latin typeface="Times New Roman" panose="02020603050405020304" pitchFamily="18" charset="0"/>
                <a:ea typeface="仿宋_GB2312" panose="02010609030101010101"/>
              </a:rPr>
              <a:t>B(y)</a:t>
            </a:r>
            <a:r>
              <a:rPr lang="en-US" altLang="zh-CN" sz="2400" u="dbl"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b="1" u="dbl" dirty="0">
                <a:solidFill>
                  <a:srgbClr val="0000CC"/>
                </a:solidFill>
                <a:uFill>
                  <a:solidFill>
                    <a:srgbClr val="C00000"/>
                  </a:solidFill>
                </a:uFill>
                <a:latin typeface="Times New Roman" panose="02020603050405020304" pitchFamily="18" charset="0"/>
                <a:ea typeface="MS Gothic" panose="020B0609070205080204" pitchFamily="49" charset="-128"/>
              </a:rPr>
              <a:t>C(f(x))</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 </a:t>
            </a:r>
            <a:r>
              <a:rPr lang="es-ES" altLang="zh-CN" sz="2400"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a:t>
            </a:r>
            <a:r>
              <a:rPr lang="en-U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u</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n-U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v</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a:t>
            </a:r>
            <a:r>
              <a:rPr lang="en-US" altLang="zh-CN" sz="2400" dirty="0">
                <a:solidFill>
                  <a:srgbClr val="0000CC"/>
                </a:solidFill>
                <a:uFill>
                  <a:solidFill>
                    <a:srgbClr val="C00000"/>
                  </a:solidFill>
                </a:uFill>
                <a:latin typeface="Times New Roman" panose="02020603050405020304" pitchFamily="18" charset="0"/>
                <a:ea typeface="仿宋_GB2312" panose="02010609030101010101"/>
              </a:rPr>
              <a:t>∨</a:t>
            </a:r>
            <a:r>
              <a:rPr lang="es-ES" altLang="zh-CN" sz="2400"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dirty="0">
                <a:solidFill>
                  <a:srgbClr val="0000CC"/>
                </a:solidFill>
                <a:uFill>
                  <a:solidFill>
                    <a:srgbClr val="C00000"/>
                  </a:solidFill>
                </a:uFill>
                <a:latin typeface="Times New Roman" panose="02020603050405020304" pitchFamily="18" charset="0"/>
                <a:ea typeface="仿宋_GB2312" panose="02010609030101010101"/>
              </a:rPr>
              <a:t>B(</a:t>
            </a:r>
            <a:r>
              <a:rPr lang="en-US" altLang="zh-CN" sz="2400" b="1" dirty="0">
                <a:solidFill>
                  <a:srgbClr val="0000CC"/>
                </a:solidFill>
                <a:uFill>
                  <a:solidFill>
                    <a:srgbClr val="C00000"/>
                  </a:solidFill>
                </a:uFill>
                <a:latin typeface="Times New Roman" panose="02020603050405020304" pitchFamily="18" charset="0"/>
                <a:ea typeface="仿宋_GB2312" panose="02010609030101010101"/>
              </a:rPr>
              <a:t>v</a:t>
            </a:r>
            <a:r>
              <a:rPr lang="es-ES" altLang="zh-CN" sz="2400" b="1" dirty="0">
                <a:solidFill>
                  <a:srgbClr val="0000CC"/>
                </a:solidFill>
                <a:uFill>
                  <a:solidFill>
                    <a:srgbClr val="C00000"/>
                  </a:solidFill>
                </a:uFill>
                <a:latin typeface="Times New Roman" panose="02020603050405020304" pitchFamily="18" charset="0"/>
                <a:ea typeface="仿宋_GB2312" panose="02010609030101010101"/>
              </a:rPr>
              <a:t>)</a:t>
            </a:r>
            <a:r>
              <a:rPr lang="en-U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uFill>
                  <a:solidFill>
                    <a:srgbClr val="C00000"/>
                  </a:solidFill>
                </a:uFill>
                <a:latin typeface="Times New Roman" panose="02020603050405020304" pitchFamily="18" charset="0"/>
                <a:ea typeface="仿宋_GB2312" panose="02010609030101010101"/>
              </a:rPr>
              <a:t>D(</a:t>
            </a:r>
            <a:r>
              <a:rPr lang="en-US" altLang="zh-CN" sz="2400" b="1" dirty="0">
                <a:solidFill>
                  <a:srgbClr val="0000CC"/>
                </a:solidFill>
                <a:uFill>
                  <a:solidFill>
                    <a:srgbClr val="C00000"/>
                  </a:solidFill>
                </a:uFill>
                <a:latin typeface="Times New Roman" panose="02020603050405020304" pitchFamily="18" charset="0"/>
                <a:ea typeface="仿宋_GB2312" panose="02010609030101010101"/>
              </a:rPr>
              <a:t>u</a:t>
            </a:r>
            <a:r>
              <a:rPr lang="es-ES" altLang="zh-CN" sz="2400" b="1" dirty="0">
                <a:solidFill>
                  <a:srgbClr val="0000CC"/>
                </a:solidFill>
                <a:uFill>
                  <a:solidFill>
                    <a:srgbClr val="C00000"/>
                  </a:solidFill>
                </a:uFill>
                <a:latin typeface="Times New Roman" panose="02020603050405020304" pitchFamily="18" charset="0"/>
                <a:ea typeface="仿宋_GB2312" panose="02010609030101010101"/>
              </a:rPr>
              <a:t>,f(</a:t>
            </a:r>
            <a:r>
              <a:rPr lang="en-US" altLang="zh-CN" sz="2400" b="1" dirty="0">
                <a:solidFill>
                  <a:srgbClr val="0000CC"/>
                </a:solidFill>
                <a:uFill>
                  <a:solidFill>
                    <a:srgbClr val="C00000"/>
                  </a:solidFill>
                </a:uFill>
                <a:latin typeface="Times New Roman" panose="02020603050405020304" pitchFamily="18" charset="0"/>
                <a:ea typeface="仿宋_GB2312" panose="02010609030101010101"/>
              </a:rPr>
              <a:t>u</a:t>
            </a:r>
            <a:r>
              <a:rPr lang="es-ES" altLang="zh-CN" sz="2400" b="1" dirty="0">
                <a:solidFill>
                  <a:srgbClr val="0000CC"/>
                </a:solidFill>
                <a:uFill>
                  <a:solidFill>
                    <a:srgbClr val="C00000"/>
                  </a:solidFill>
                </a:uFill>
                <a:latin typeface="Times New Roman" panose="02020603050405020304" pitchFamily="18" charset="0"/>
                <a:ea typeface="仿宋_GB2312" panose="02010609030101010101"/>
              </a:rPr>
              <a:t>))</a:t>
            </a:r>
          </a:p>
          <a:p>
            <a:pPr marR="43700"/>
            <a:r>
              <a:rPr lang="es-ES" altLang="zh-CN" sz="2400" dirty="0">
                <a:solidFill>
                  <a:srgbClr val="0000CC"/>
                </a:solidFill>
                <a:uFill>
                  <a:solidFill>
                    <a:srgbClr val="C00000"/>
                  </a:solidFill>
                </a:uFill>
                <a:latin typeface="宋体" panose="02010600030101010101" pitchFamily="2" charset="-122"/>
                <a:ea typeface="宋体" panose="02010600030101010101" pitchFamily="2" charset="-122"/>
              </a:rPr>
              <a:t>﹁</a:t>
            </a:r>
            <a:r>
              <a:rPr lang="es-ES" altLang="zh-CN" sz="2400" b="1" dirty="0">
                <a:solidFill>
                  <a:srgbClr val="0000CC"/>
                </a:solidFill>
                <a:uFill>
                  <a:solidFill>
                    <a:srgbClr val="C00000"/>
                  </a:solidFill>
                </a:uFill>
                <a:latin typeface="Times New Roman" panose="02020603050405020304" pitchFamily="18" charset="0"/>
                <a:ea typeface="MS Gothic" panose="020B0609070205080204" pitchFamily="49" charset="-128"/>
              </a:rPr>
              <a:t>C(z), A(m,n), B(n)</a:t>
            </a:r>
            <a:endParaRPr lang="es-ES" altLang="zh-CN" sz="2400" b="1" dirty="0">
              <a:solidFill>
                <a:srgbClr val="0000CC"/>
              </a:solidFill>
              <a:latin typeface="Times New Roman" panose="02020603050405020304" pitchFamily="18" charset="0"/>
              <a:ea typeface="仿宋_GB2312" panose="02010609030101010101"/>
            </a:endParaRPr>
          </a:p>
          <a:p>
            <a:pPr marR="43700"/>
            <a:r>
              <a:rPr lang="en-US" altLang="zh-CN" sz="2400" b="1" dirty="0">
                <a:solidFill>
                  <a:srgbClr val="0000CC"/>
                </a:solidFill>
                <a:latin typeface="Times New Roman" panose="02020603050405020304" pitchFamily="18" charset="0"/>
                <a:ea typeface="宋体" panose="02010600030101010101" pitchFamily="2" charset="-122"/>
              </a:rPr>
              <a:t>}</a:t>
            </a:r>
            <a:endParaRPr lang="zh-CN" altLang="en-US" sz="2400" b="1" dirty="0">
              <a:solidFill>
                <a:srgbClr val="0000CC"/>
              </a:solidFill>
              <a:latin typeface="Times New Roman" panose="02020603050405020304" pitchFamily="18" charset="0"/>
              <a:ea typeface="宋体" panose="02010600030101010101" pitchFamily="2" charset="-122"/>
            </a:endParaRPr>
          </a:p>
          <a:p>
            <a:pPr marR="43700"/>
            <a:endParaRPr lang="es-ES" altLang="zh-CN"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9731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谓词逻辑的归结演绎推理</a:t>
            </a:r>
            <a:endParaRPr lang="en-US" altLang="zh-CN" sz="2800" dirty="0">
              <a:solidFill>
                <a:srgbClr val="FF0000"/>
              </a:solidFill>
              <a:ea typeface="仿宋_GB2312"/>
            </a:endParaRPr>
          </a:p>
        </p:txBody>
      </p:sp>
      <p:sp>
        <p:nvSpPr>
          <p:cNvPr id="3" name="矩形 2"/>
          <p:cNvSpPr/>
          <p:nvPr/>
        </p:nvSpPr>
        <p:spPr>
          <a:xfrm>
            <a:off x="766916" y="1089164"/>
            <a:ext cx="10746658" cy="4893647"/>
          </a:xfrm>
          <a:prstGeom prst="rect">
            <a:avLst/>
          </a:prstGeom>
        </p:spPr>
        <p:txBody>
          <a:bodyPr wrap="square">
            <a:spAutoFit/>
          </a:bodyPr>
          <a:lstStyle/>
          <a:p>
            <a:pPr marR="83620"/>
            <a:r>
              <a:rPr lang="zh-CN" altLang="en-US" sz="2400" dirty="0">
                <a:solidFill>
                  <a:srgbClr val="0000CC"/>
                </a:solidFill>
                <a:ea typeface="仿宋_GB2312" panose="02010609030101010101"/>
              </a:rPr>
              <a:t>再把</a:t>
            </a:r>
            <a:r>
              <a:rPr lang="en-US" altLang="zh-CN" sz="2400" b="1" dirty="0">
                <a:solidFill>
                  <a:srgbClr val="0000CC"/>
                </a:solidFill>
                <a:latin typeface="Times New Roman" panose="02020603050405020304" pitchFamily="18" charset="0"/>
                <a:ea typeface="仿宋_GB2312" panose="02010609030101010101"/>
              </a:rPr>
              <a:t>{F,</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G}</a:t>
            </a:r>
            <a:r>
              <a:rPr lang="zh-CN" altLang="en-US" sz="2400" dirty="0">
                <a:solidFill>
                  <a:srgbClr val="0000CC"/>
                </a:solidFill>
                <a:latin typeface="Times New Roman" panose="02020603050405020304" pitchFamily="18" charset="0"/>
                <a:ea typeface="仿宋_GB2312" panose="02010609030101010101"/>
              </a:rPr>
              <a:t>化成子句集，得到</a:t>
            </a:r>
          </a:p>
          <a:p>
            <a:pPr marR="80450"/>
            <a:r>
              <a:rPr lang="es-ES" altLang="zh-CN" sz="2400" b="1" dirty="0">
                <a:solidFill>
                  <a:srgbClr val="0000CC"/>
                </a:solidFill>
                <a:latin typeface="Times New Roman" panose="02020603050405020304" pitchFamily="18" charset="0"/>
                <a:ea typeface="仿宋_GB2312" panose="02010609030101010101"/>
              </a:rPr>
              <a:t>	(1) </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A(x,y)</a:t>
            </a:r>
            <a:r>
              <a:rPr lang="es-ES" altLang="zh-CN" sz="2400" dirty="0">
                <a:solidFill>
                  <a:srgbClr val="0000CC"/>
                </a:solidFill>
                <a:latin typeface="Times New Roman" panose="02020603050405020304" pitchFamily="18" charset="0"/>
                <a:ea typeface="仿宋_GB2312" panose="02010609030101010101"/>
              </a:rPr>
              <a:t>∨</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B(y) </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C(f(x))</a:t>
            </a:r>
            <a:endParaRPr lang="es-ES" altLang="zh-CN" sz="2400" dirty="0">
              <a:solidFill>
                <a:srgbClr val="0000CC"/>
              </a:solidFill>
              <a:latin typeface="Times New Roman" panose="02020603050405020304" pitchFamily="18" charset="0"/>
              <a:ea typeface="仿宋_GB2312" panose="02010609030101010101"/>
            </a:endParaRPr>
          </a:p>
          <a:p>
            <a:pPr marR="75770"/>
            <a:r>
              <a:rPr lang="en-US" altLang="zh-CN" sz="2400" b="1" dirty="0">
                <a:solidFill>
                  <a:srgbClr val="0000CC"/>
                </a:solidFill>
                <a:latin typeface="Times New Roman" panose="02020603050405020304" pitchFamily="18" charset="0"/>
                <a:ea typeface="仿宋_GB2312" panose="02010609030101010101"/>
              </a:rPr>
              <a:t>	</a:t>
            </a:r>
            <a:r>
              <a:rPr lang="pl-PL" altLang="zh-CN" sz="2400" b="1" dirty="0">
                <a:solidFill>
                  <a:srgbClr val="0000CC"/>
                </a:solidFill>
                <a:latin typeface="Times New Roman" panose="02020603050405020304" pitchFamily="18" charset="0"/>
                <a:ea typeface="仿宋_GB2312" panose="02010609030101010101"/>
              </a:rPr>
              <a:t>(2) </a:t>
            </a:r>
            <a:r>
              <a:rPr lang="pl-PL" altLang="zh-CN" sz="2400" dirty="0">
                <a:solidFill>
                  <a:srgbClr val="0000CC"/>
                </a:solidFill>
                <a:latin typeface="宋体" panose="02010600030101010101" pitchFamily="2" charset="-122"/>
                <a:ea typeface="宋体" panose="02010600030101010101" pitchFamily="2" charset="-122"/>
              </a:rPr>
              <a:t>﹁</a:t>
            </a:r>
            <a:r>
              <a:rPr lang="pl-PL" altLang="zh-CN" sz="2400" b="1" dirty="0">
                <a:solidFill>
                  <a:srgbClr val="0000CC"/>
                </a:solidFill>
                <a:latin typeface="Times New Roman" panose="02020603050405020304" pitchFamily="18" charset="0"/>
                <a:ea typeface="宋体" panose="02010600030101010101" pitchFamily="2" charset="-122"/>
              </a:rPr>
              <a:t>A(u,v)</a:t>
            </a:r>
            <a:r>
              <a:rPr lang="pl-PL" altLang="zh-CN" sz="2400" dirty="0">
                <a:solidFill>
                  <a:srgbClr val="0000CC"/>
                </a:solidFill>
                <a:latin typeface="Times New Roman" panose="02020603050405020304" pitchFamily="18" charset="0"/>
                <a:ea typeface="仿宋_GB2312" panose="02010609030101010101"/>
              </a:rPr>
              <a:t>∨</a:t>
            </a:r>
            <a:r>
              <a:rPr lang="pl-PL" altLang="zh-CN" sz="2400" dirty="0">
                <a:solidFill>
                  <a:srgbClr val="0000CC"/>
                </a:solidFill>
                <a:latin typeface="宋体" panose="02010600030101010101" pitchFamily="2" charset="-122"/>
                <a:ea typeface="宋体" panose="02010600030101010101" pitchFamily="2" charset="-122"/>
              </a:rPr>
              <a:t>﹁</a:t>
            </a:r>
            <a:r>
              <a:rPr lang="pl-PL" altLang="zh-CN" sz="2400" b="1" dirty="0">
                <a:solidFill>
                  <a:srgbClr val="0000CC"/>
                </a:solidFill>
                <a:latin typeface="Times New Roman" panose="02020603050405020304" pitchFamily="18" charset="0"/>
                <a:ea typeface="宋体" panose="02010600030101010101" pitchFamily="2" charset="-122"/>
              </a:rPr>
              <a:t>B(v) </a:t>
            </a:r>
            <a:r>
              <a:rPr lang="pl-PL" altLang="zh-CN" sz="2400" dirty="0">
                <a:solidFill>
                  <a:srgbClr val="0000CC"/>
                </a:solidFill>
                <a:latin typeface="Times New Roman" panose="02020603050405020304" pitchFamily="18" charset="0"/>
                <a:ea typeface="仿宋_GB2312" panose="02010609030101010101"/>
              </a:rPr>
              <a:t>∨</a:t>
            </a:r>
            <a:r>
              <a:rPr lang="pl-PL" altLang="zh-CN" sz="2400" b="1" dirty="0">
                <a:solidFill>
                  <a:srgbClr val="0000CC"/>
                </a:solidFill>
                <a:latin typeface="Times New Roman" panose="02020603050405020304" pitchFamily="18" charset="0"/>
                <a:ea typeface="仿宋_GB2312" panose="02010609030101010101"/>
              </a:rPr>
              <a:t>D(u,f(u))</a:t>
            </a:r>
            <a:endParaRPr lang="pl-PL" altLang="zh-CN" sz="2400" dirty="0">
              <a:solidFill>
                <a:srgbClr val="0000CC"/>
              </a:solidFill>
              <a:latin typeface="Times New Roman" panose="02020603050405020304" pitchFamily="18" charset="0"/>
              <a:ea typeface="仿宋_GB2312" panose="02010609030101010101"/>
            </a:endParaRPr>
          </a:p>
          <a:p>
            <a:r>
              <a:rPr lang="en-US" altLang="zh-CN" sz="2400" b="1" dirty="0">
                <a:solidFill>
                  <a:srgbClr val="0000CC"/>
                </a:solidFill>
                <a:latin typeface="Times New Roman" panose="02020603050405020304" pitchFamily="18" charset="0"/>
                <a:ea typeface="仿宋_GB2312" panose="02010609030101010101"/>
              </a:rPr>
              <a:t>	(3)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C(z)</a:t>
            </a:r>
            <a:endParaRPr lang="en-US" altLang="zh-CN" sz="2400" dirty="0">
              <a:solidFill>
                <a:srgbClr val="0000CC"/>
              </a:solidFill>
              <a:latin typeface="Times New Roman" panose="02020603050405020304" pitchFamily="18" charset="0"/>
              <a:ea typeface="宋体" panose="02010600030101010101" pitchFamily="2" charset="-122"/>
            </a:endParaRPr>
          </a:p>
          <a:p>
            <a:r>
              <a:rPr lang="en-US" altLang="zh-CN" sz="2400" b="1" dirty="0">
                <a:solidFill>
                  <a:srgbClr val="0000CC"/>
                </a:solidFill>
                <a:latin typeface="Times New Roman" panose="02020603050405020304" pitchFamily="18" charset="0"/>
                <a:ea typeface="宋体" panose="02010600030101010101" pitchFamily="2" charset="-122"/>
              </a:rPr>
              <a:t>	(4) A(</a:t>
            </a:r>
            <a:r>
              <a:rPr lang="en-US" altLang="zh-CN" sz="2400" b="1" dirty="0" err="1">
                <a:solidFill>
                  <a:srgbClr val="0000CC"/>
                </a:solidFill>
                <a:latin typeface="Times New Roman" panose="02020603050405020304" pitchFamily="18" charset="0"/>
                <a:ea typeface="宋体" panose="02010600030101010101" pitchFamily="2" charset="-122"/>
              </a:rPr>
              <a:t>m,n</a:t>
            </a:r>
            <a:r>
              <a:rPr lang="en-US" altLang="zh-CN" sz="2400" b="1" dirty="0">
                <a:solidFill>
                  <a:srgbClr val="0000CC"/>
                </a:solidFill>
                <a:latin typeface="Times New Roman" panose="02020603050405020304" pitchFamily="18" charset="0"/>
                <a:ea typeface="宋体" panose="02010600030101010101" pitchFamily="2" charset="-122"/>
              </a:rPr>
              <a:t>)</a:t>
            </a:r>
            <a:endParaRPr lang="en-US" altLang="zh-CN" sz="2400" dirty="0">
              <a:solidFill>
                <a:srgbClr val="0000CC"/>
              </a:solidFill>
              <a:latin typeface="Times New Roman" panose="02020603050405020304" pitchFamily="18" charset="0"/>
              <a:ea typeface="宋体" panose="02010600030101010101" pitchFamily="2" charset="-122"/>
            </a:endParaRPr>
          </a:p>
          <a:p>
            <a:r>
              <a:rPr lang="en-US" altLang="zh-CN" sz="2400" b="1" dirty="0">
                <a:solidFill>
                  <a:srgbClr val="0000CC"/>
                </a:solidFill>
                <a:latin typeface="Times New Roman" panose="02020603050405020304" pitchFamily="18" charset="0"/>
                <a:ea typeface="宋体" panose="02010600030101010101" pitchFamily="2" charset="-122"/>
              </a:rPr>
              <a:t>	(5) B(n)</a:t>
            </a:r>
            <a:endParaRPr lang="en-US" altLang="zh-CN" sz="2400" dirty="0">
              <a:solidFill>
                <a:srgbClr val="0000CC"/>
              </a:solidFill>
              <a:latin typeface="Times New Roman" panose="02020603050405020304" pitchFamily="18" charset="0"/>
              <a:ea typeface="宋体" panose="02010600030101010101" pitchFamily="2" charset="-122"/>
            </a:endParaRPr>
          </a:p>
          <a:p>
            <a:pPr marR="10200"/>
            <a:r>
              <a:rPr lang="zh-CN" altLang="en-US" sz="2400" dirty="0">
                <a:solidFill>
                  <a:srgbClr val="0000CC"/>
                </a:solidFill>
                <a:ea typeface="仿宋_GB2312" panose="02010609030101010101"/>
              </a:rPr>
              <a:t>其中，</a:t>
            </a:r>
            <a:r>
              <a:rPr lang="en-US" altLang="zh-CN" sz="2400" b="1" dirty="0">
                <a:solidFill>
                  <a:srgbClr val="0000CC"/>
                </a:solidFill>
                <a:latin typeface="Times New Roman" panose="02020603050405020304" pitchFamily="18" charset="0"/>
                <a:ea typeface="仿宋_GB2312" panose="02010609030101010101"/>
              </a:rPr>
              <a:t>(1)</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(2)</a:t>
            </a:r>
            <a:r>
              <a:rPr lang="zh-CN" altLang="en-US" sz="2400" dirty="0">
                <a:solidFill>
                  <a:srgbClr val="0000CC"/>
                </a:solidFill>
                <a:latin typeface="Times New Roman" panose="02020603050405020304" pitchFamily="18" charset="0"/>
                <a:ea typeface="仿宋_GB2312" panose="02010609030101010101"/>
              </a:rPr>
              <a:t>是由</a:t>
            </a:r>
            <a:r>
              <a:rPr lang="en-US" altLang="zh-CN" sz="2400" b="1" dirty="0">
                <a:solidFill>
                  <a:srgbClr val="0000CC"/>
                </a:solidFill>
                <a:latin typeface="Times New Roman" panose="02020603050405020304" pitchFamily="18" charset="0"/>
                <a:ea typeface="仿宋_GB2312" panose="02010609030101010101"/>
              </a:rPr>
              <a:t>F </a:t>
            </a:r>
            <a:r>
              <a:rPr lang="zh-CN" altLang="en-US" sz="2400" dirty="0">
                <a:solidFill>
                  <a:srgbClr val="0000CC"/>
                </a:solidFill>
                <a:latin typeface="Times New Roman" panose="02020603050405020304" pitchFamily="18" charset="0"/>
                <a:ea typeface="仿宋_GB2312" panose="02010609030101010101"/>
              </a:rPr>
              <a:t>化出的两个子句，</a:t>
            </a:r>
            <a:r>
              <a:rPr lang="en-US" altLang="zh-CN" sz="2400" b="1" dirty="0">
                <a:solidFill>
                  <a:srgbClr val="0000CC"/>
                </a:solidFill>
                <a:latin typeface="Times New Roman" panose="02020603050405020304" pitchFamily="18" charset="0"/>
                <a:ea typeface="仿宋_GB2312" panose="02010609030101010101"/>
              </a:rPr>
              <a:t>(3)</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(4)</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(5)</a:t>
            </a:r>
            <a:r>
              <a:rPr lang="zh-CN" altLang="en-US" sz="2400" dirty="0">
                <a:solidFill>
                  <a:srgbClr val="0000CC"/>
                </a:solidFill>
                <a:latin typeface="Times New Roman" panose="02020603050405020304" pitchFamily="18" charset="0"/>
                <a:ea typeface="仿宋_GB2312" panose="02010609030101010101"/>
              </a:rPr>
              <a:t>是由</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G</a:t>
            </a:r>
            <a:r>
              <a:rPr lang="zh-CN" altLang="en-US" sz="2400" dirty="0">
                <a:solidFill>
                  <a:srgbClr val="0000CC"/>
                </a:solidFill>
                <a:latin typeface="Times New Roman" panose="02020603050405020304" pitchFamily="18" charset="0"/>
                <a:ea typeface="仿宋_GB2312" panose="02010609030101010101"/>
              </a:rPr>
              <a:t>化出的</a:t>
            </a:r>
            <a:r>
              <a:rPr lang="en-US" altLang="zh-CN" sz="2400" b="1" dirty="0">
                <a:solidFill>
                  <a:srgbClr val="0000CC"/>
                </a:solidFill>
                <a:latin typeface="Times New Roman" panose="02020603050405020304" pitchFamily="18" charset="0"/>
                <a:ea typeface="仿宋_GB2312" panose="02010609030101010101"/>
              </a:rPr>
              <a:t>3</a:t>
            </a:r>
            <a:r>
              <a:rPr lang="zh-CN" altLang="en-US" sz="2400" dirty="0">
                <a:solidFill>
                  <a:srgbClr val="0000CC"/>
                </a:solidFill>
                <a:latin typeface="Times New Roman" panose="02020603050405020304" pitchFamily="18" charset="0"/>
                <a:ea typeface="仿宋_GB2312" panose="02010609030101010101"/>
              </a:rPr>
              <a:t>个子句。</a:t>
            </a:r>
          </a:p>
          <a:p>
            <a:pPr marR="20900"/>
            <a:r>
              <a:rPr lang="zh-CN" altLang="en-US" sz="2400" dirty="0">
                <a:solidFill>
                  <a:srgbClr val="0000CC"/>
                </a:solidFill>
                <a:ea typeface="仿宋_GB2312" panose="02010609030101010101"/>
              </a:rPr>
              <a:t>    最后应用谓词逻辑的归结原理对上述子句集进行归结，其过程为</a:t>
            </a:r>
          </a:p>
          <a:p>
            <a:pPr marR="38250"/>
            <a:r>
              <a:rPr lang="en-US" altLang="zh-CN" sz="2400" b="1" dirty="0">
                <a:solidFill>
                  <a:srgbClr val="0000CC"/>
                </a:solidFill>
                <a:latin typeface="Times New Roman" panose="02020603050405020304" pitchFamily="18" charset="0"/>
                <a:ea typeface="仿宋_GB2312" panose="02010609030101010101"/>
              </a:rPr>
              <a:t>	(6)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A(</a:t>
            </a:r>
            <a:r>
              <a:rPr lang="en-US" altLang="zh-CN" sz="2400" b="1" dirty="0" err="1">
                <a:solidFill>
                  <a:srgbClr val="0000CC"/>
                </a:solidFill>
                <a:latin typeface="Times New Roman" panose="02020603050405020304" pitchFamily="18" charset="0"/>
                <a:ea typeface="宋体" panose="02010600030101010101" pitchFamily="2" charset="-122"/>
              </a:rPr>
              <a:t>x,y</a:t>
            </a:r>
            <a:r>
              <a:rPr lang="en-US" altLang="zh-CN" sz="2400" b="1" dirty="0">
                <a:solidFill>
                  <a:srgbClr val="0000CC"/>
                </a:solidFill>
                <a:latin typeface="Times New Roman" panose="02020603050405020304" pitchFamily="18" charset="0"/>
                <a:ea typeface="宋体" panose="02010600030101010101" pitchFamily="2" charset="-122"/>
              </a:rPr>
              <a:t>)</a:t>
            </a:r>
            <a:r>
              <a:rPr lang="en-US" altLang="zh-CN"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B(y) </a:t>
            </a:r>
            <a:r>
              <a:rPr lang="zh-CN" altLang="en-US" sz="2400" dirty="0">
                <a:solidFill>
                  <a:srgbClr val="0000CC"/>
                </a:solidFill>
                <a:latin typeface="Times New Roman" panose="02020603050405020304" pitchFamily="18" charset="0"/>
                <a:ea typeface="仿宋_GB2312" panose="02010609030101010101"/>
              </a:rPr>
              <a:t>由</a:t>
            </a:r>
            <a:r>
              <a:rPr lang="en-US" altLang="zh-CN" sz="2400" b="1" dirty="0">
                <a:solidFill>
                  <a:srgbClr val="0000CC"/>
                </a:solidFill>
                <a:latin typeface="Times New Roman" panose="02020603050405020304" pitchFamily="18" charset="0"/>
                <a:ea typeface="仿宋_GB2312" panose="02010609030101010101"/>
              </a:rPr>
              <a:t>(1)</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(3)</a:t>
            </a:r>
            <a:r>
              <a:rPr lang="zh-CN" altLang="en-US" sz="2400" dirty="0">
                <a:solidFill>
                  <a:srgbClr val="0000CC"/>
                </a:solidFill>
                <a:latin typeface="Times New Roman" panose="02020603050405020304" pitchFamily="18" charset="0"/>
                <a:ea typeface="仿宋_GB2312" panose="02010609030101010101"/>
              </a:rPr>
              <a:t>归结，取</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f(x)/z}</a:t>
            </a:r>
            <a:endParaRPr lang="en-US" altLang="zh-CN" sz="2400" dirty="0">
              <a:solidFill>
                <a:srgbClr val="0000CC"/>
              </a:solidFill>
              <a:latin typeface="Times New Roman" panose="02020603050405020304" pitchFamily="18" charset="0"/>
              <a:ea typeface="仿宋_GB2312" panose="02010609030101010101"/>
            </a:endParaRPr>
          </a:p>
          <a:p>
            <a:pPr marR="40720"/>
            <a:r>
              <a:rPr lang="en-US" altLang="zh-CN" sz="2400" b="1" dirty="0">
                <a:solidFill>
                  <a:srgbClr val="0000CC"/>
                </a:solidFill>
                <a:latin typeface="Times New Roman" panose="02020603050405020304" pitchFamily="18" charset="0"/>
                <a:ea typeface="仿宋_GB2312" panose="02010609030101010101"/>
              </a:rPr>
              <a:t>	(7)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B(n) </a:t>
            </a:r>
            <a:r>
              <a:rPr lang="zh-CN" altLang="en-US" sz="2400" dirty="0">
                <a:solidFill>
                  <a:srgbClr val="0000CC"/>
                </a:solidFill>
                <a:latin typeface="Times New Roman" panose="02020603050405020304" pitchFamily="18" charset="0"/>
                <a:ea typeface="仿宋_GB2312" panose="02010609030101010101"/>
              </a:rPr>
              <a:t>由</a:t>
            </a:r>
            <a:r>
              <a:rPr lang="en-US" altLang="zh-CN" sz="2400" b="1" dirty="0">
                <a:solidFill>
                  <a:srgbClr val="0000CC"/>
                </a:solidFill>
                <a:latin typeface="Times New Roman" panose="02020603050405020304" pitchFamily="18" charset="0"/>
                <a:ea typeface="仿宋_GB2312" panose="02010609030101010101"/>
              </a:rPr>
              <a:t>(4)</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(6)</a:t>
            </a:r>
            <a:r>
              <a:rPr lang="zh-CN" altLang="en-US" sz="2400" dirty="0">
                <a:solidFill>
                  <a:srgbClr val="0000CC"/>
                </a:solidFill>
                <a:latin typeface="Times New Roman" panose="02020603050405020304" pitchFamily="18" charset="0"/>
                <a:ea typeface="仿宋_GB2312" panose="02010609030101010101"/>
              </a:rPr>
              <a:t>归结，取</a:t>
            </a:r>
            <a:r>
              <a:rPr lang="el-GR" altLang="zh-CN" sz="2400" dirty="0">
                <a:solidFill>
                  <a:srgbClr val="0000CC"/>
                </a:solidFill>
                <a:latin typeface="Times New Roman" panose="02020603050405020304" pitchFamily="18" charset="0"/>
                <a:ea typeface="仿宋_GB2312" panose="02010609030101010101"/>
              </a:rPr>
              <a:t>σ</a:t>
            </a:r>
            <a:r>
              <a:rPr lang="el-GR" altLang="zh-CN" sz="2400" b="1"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m/</a:t>
            </a:r>
            <a:r>
              <a:rPr lang="en-US" altLang="zh-CN" sz="2400" b="1" dirty="0" err="1">
                <a:solidFill>
                  <a:srgbClr val="0000CC"/>
                </a:solidFill>
                <a:latin typeface="Times New Roman" panose="02020603050405020304" pitchFamily="18" charset="0"/>
                <a:ea typeface="仿宋_GB2312" panose="02010609030101010101"/>
              </a:rPr>
              <a:t>x,n</a:t>
            </a:r>
            <a:r>
              <a:rPr lang="en-US" altLang="zh-CN" sz="2400" b="1" dirty="0">
                <a:solidFill>
                  <a:srgbClr val="0000CC"/>
                </a:solidFill>
                <a:latin typeface="Times New Roman" panose="02020603050405020304" pitchFamily="18" charset="0"/>
                <a:ea typeface="仿宋_GB2312" panose="02010609030101010101"/>
              </a:rPr>
              <a:t>/y}</a:t>
            </a:r>
            <a:endParaRPr lang="en-US" altLang="zh-CN" sz="2400" dirty="0">
              <a:solidFill>
                <a:srgbClr val="0000CC"/>
              </a:solidFill>
              <a:latin typeface="Times New Roman" panose="02020603050405020304" pitchFamily="18" charset="0"/>
              <a:ea typeface="仿宋_GB2312" panose="02010609030101010101"/>
            </a:endParaRPr>
          </a:p>
          <a:p>
            <a:pPr marR="52370"/>
            <a:r>
              <a:rPr lang="en-US" altLang="zh-CN" sz="2400" b="1" dirty="0">
                <a:solidFill>
                  <a:srgbClr val="0000CC"/>
                </a:solidFill>
                <a:latin typeface="Times New Roman" panose="02020603050405020304" pitchFamily="18" charset="0"/>
                <a:ea typeface="仿宋_GB2312" panose="02010609030101010101"/>
              </a:rPr>
              <a:t>	(8) NIL </a:t>
            </a:r>
            <a:r>
              <a:rPr lang="zh-CN" altLang="en-US" sz="2400" dirty="0">
                <a:solidFill>
                  <a:srgbClr val="0000CC"/>
                </a:solidFill>
                <a:latin typeface="Times New Roman" panose="02020603050405020304" pitchFamily="18" charset="0"/>
                <a:ea typeface="仿宋_GB2312" panose="02010609030101010101"/>
              </a:rPr>
              <a:t>由</a:t>
            </a:r>
            <a:r>
              <a:rPr lang="en-US" altLang="zh-CN" sz="2400" b="1" dirty="0">
                <a:solidFill>
                  <a:srgbClr val="0000CC"/>
                </a:solidFill>
                <a:latin typeface="Times New Roman" panose="02020603050405020304" pitchFamily="18" charset="0"/>
                <a:ea typeface="仿宋_GB2312" panose="02010609030101010101"/>
              </a:rPr>
              <a:t>(5)</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(7)</a:t>
            </a:r>
            <a:r>
              <a:rPr lang="zh-CN" altLang="en-US" sz="2400" dirty="0">
                <a:solidFill>
                  <a:srgbClr val="0000CC"/>
                </a:solidFill>
                <a:latin typeface="Times New Roman" panose="02020603050405020304" pitchFamily="18" charset="0"/>
                <a:ea typeface="仿宋_GB2312" panose="02010609030101010101"/>
              </a:rPr>
              <a:t>归结</a:t>
            </a:r>
          </a:p>
          <a:p>
            <a:pPr marR="91800"/>
            <a:r>
              <a:rPr lang="zh-CN" altLang="en-US" sz="2400" dirty="0">
                <a:solidFill>
                  <a:srgbClr val="0000CC"/>
                </a:solidFill>
                <a:ea typeface="仿宋_GB2312" panose="02010609030101010101"/>
              </a:rPr>
              <a:t>    因此，</a:t>
            </a:r>
            <a:r>
              <a:rPr lang="en-US" altLang="zh-CN" sz="2400" b="1" dirty="0">
                <a:solidFill>
                  <a:srgbClr val="0000CC"/>
                </a:solidFill>
                <a:latin typeface="Times New Roman" panose="02020603050405020304" pitchFamily="18" charset="0"/>
                <a:ea typeface="仿宋_GB2312" panose="02010609030101010101"/>
              </a:rPr>
              <a:t>G</a:t>
            </a:r>
            <a:r>
              <a:rPr lang="zh-CN" altLang="en-US" sz="2400" dirty="0">
                <a:solidFill>
                  <a:srgbClr val="0000CC"/>
                </a:solidFill>
                <a:latin typeface="Times New Roman" panose="02020603050405020304" pitchFamily="18" charset="0"/>
                <a:ea typeface="仿宋_GB2312" panose="02010609030101010101"/>
              </a:rPr>
              <a:t>是</a:t>
            </a:r>
            <a:r>
              <a:rPr lang="en-US" altLang="zh-CN" sz="2400" b="1" dirty="0">
                <a:solidFill>
                  <a:srgbClr val="0000CC"/>
                </a:solidFill>
                <a:latin typeface="Times New Roman" panose="02020603050405020304" pitchFamily="18" charset="0"/>
                <a:ea typeface="仿宋_GB2312" panose="02010609030101010101"/>
              </a:rPr>
              <a:t>F </a:t>
            </a:r>
            <a:r>
              <a:rPr lang="zh-CN" altLang="en-US" sz="2400" dirty="0">
                <a:solidFill>
                  <a:srgbClr val="0000CC"/>
                </a:solidFill>
                <a:latin typeface="Times New Roman" panose="02020603050405020304" pitchFamily="18" charset="0"/>
                <a:ea typeface="仿宋_GB2312" panose="02010609030101010101"/>
              </a:rPr>
              <a:t>的逻辑结论。</a:t>
            </a:r>
          </a:p>
          <a:p>
            <a:pPr marR="72200"/>
            <a:r>
              <a:rPr lang="zh-CN" altLang="en-US" sz="2400" dirty="0">
                <a:solidFill>
                  <a:srgbClr val="006300"/>
                </a:solidFill>
                <a:ea typeface="仿宋_GB2312" panose="02010609030101010101"/>
              </a:rPr>
              <a:t>    上述归结过程可用如下归结树来表示 </a:t>
            </a:r>
            <a:endParaRPr lang="en-US" altLang="zh-CN" sz="20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7233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Rectangle 4"/>
          <p:cNvSpPr>
            <a:spLocks noChangeArrowheads="1"/>
          </p:cNvSpPr>
          <p:nvPr/>
        </p:nvSpPr>
        <p:spPr bwMode="auto">
          <a:xfrm>
            <a:off x="1954214" y="1412876"/>
            <a:ext cx="8174037"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30000"/>
              </a:spcBef>
              <a:buClr>
                <a:srgbClr val="0000FF"/>
              </a:buClr>
              <a:buFont typeface="Wingdings 2" panose="05020102010507070707" pitchFamily="18" charset="2"/>
              <a:buNone/>
            </a:pPr>
            <a:r>
              <a:rPr lang="en-US" altLang="zh-CN" sz="2800" b="1" dirty="0">
                <a:solidFill>
                  <a:schemeClr val="accent1"/>
                </a:solidFill>
                <a:latin typeface="宋体" panose="02010600030101010101" pitchFamily="2" charset="-122"/>
                <a:ea typeface="仿宋_GB2312" pitchFamily="49" charset="-122"/>
                <a:cs typeface="Arial" panose="020B0604020202020204" pitchFamily="34" charset="0"/>
              </a:rPr>
              <a:t>   </a:t>
            </a:r>
            <a:r>
              <a:rPr lang="en-US" altLang="zh-CN" sz="2800" b="1" dirty="0">
                <a:solidFill>
                  <a:schemeClr val="accent1"/>
                </a:solidFill>
                <a:latin typeface="楷体_GB2312" pitchFamily="49" charset="-122"/>
                <a:ea typeface="楷体_GB2312" pitchFamily="49" charset="-122"/>
                <a:cs typeface="Arial" panose="020B0604020202020204" pitchFamily="34" charset="0"/>
              </a:rPr>
              <a:t>1) </a:t>
            </a:r>
            <a:r>
              <a:rPr lang="zh-CN" altLang="en-US" sz="2800" b="1" dirty="0">
                <a:solidFill>
                  <a:schemeClr val="accent1"/>
                </a:solidFill>
                <a:latin typeface="楷体_GB2312" pitchFamily="49" charset="-122"/>
                <a:ea typeface="楷体_GB2312" pitchFamily="49" charset="-122"/>
                <a:cs typeface="Arial" panose="020B0604020202020204" pitchFamily="34" charset="0"/>
              </a:rPr>
              <a:t>确定性推理</a:t>
            </a:r>
          </a:p>
          <a:p>
            <a:pPr>
              <a:lnSpc>
                <a:spcPct val="120000"/>
              </a:lnSpc>
              <a:spcBef>
                <a:spcPct val="30000"/>
              </a:spcBef>
              <a:buClr>
                <a:srgbClr val="0000FF"/>
              </a:buClr>
              <a:buFont typeface="Wingdings 2" panose="05020102010507070707" pitchFamily="18" charset="2"/>
              <a:buNone/>
            </a:pPr>
            <a:r>
              <a:rPr lang="zh-CN" altLang="en-US" sz="2800" b="1" dirty="0">
                <a:solidFill>
                  <a:srgbClr val="000000"/>
                </a:solidFill>
                <a:latin typeface="楷体_GB2312" pitchFamily="49" charset="-122"/>
                <a:ea typeface="楷体_GB2312" pitchFamily="49" charset="-122"/>
                <a:cs typeface="Arial" panose="020B0604020202020204" pitchFamily="34" charset="0"/>
              </a:rPr>
              <a:t>        推理时所有用的知识和证据都是确定的，推出的结论也是确定的，其真值或者为真或者为假，没有第三种情况出现。</a:t>
            </a:r>
          </a:p>
          <a:p>
            <a:pPr>
              <a:lnSpc>
                <a:spcPct val="120000"/>
              </a:lnSpc>
              <a:spcBef>
                <a:spcPct val="30000"/>
              </a:spcBef>
              <a:buClr>
                <a:srgbClr val="0000FF"/>
              </a:buClr>
              <a:buFont typeface="Wingdings 2" panose="05020102010507070707" pitchFamily="18" charset="2"/>
              <a:buNone/>
            </a:pPr>
            <a:r>
              <a:rPr lang="zh-CN" altLang="en-US" sz="2800" b="1" dirty="0">
                <a:solidFill>
                  <a:schemeClr val="accent1"/>
                </a:solidFill>
                <a:latin typeface="楷体_GB2312" pitchFamily="49" charset="-122"/>
                <a:ea typeface="楷体_GB2312" pitchFamily="49" charset="-122"/>
                <a:cs typeface="Arial" panose="020B0604020202020204" pitchFamily="34" charset="0"/>
              </a:rPr>
              <a:t>    </a:t>
            </a:r>
            <a:r>
              <a:rPr lang="en-US" altLang="zh-CN" sz="2800" b="1" dirty="0">
                <a:solidFill>
                  <a:schemeClr val="accent1"/>
                </a:solidFill>
                <a:latin typeface="楷体_GB2312" pitchFamily="49" charset="-122"/>
                <a:ea typeface="楷体_GB2312" pitchFamily="49" charset="-122"/>
                <a:cs typeface="Arial" panose="020B0604020202020204" pitchFamily="34" charset="0"/>
              </a:rPr>
              <a:t>2) </a:t>
            </a:r>
            <a:r>
              <a:rPr lang="zh-CN" altLang="en-US" sz="2800" b="1" dirty="0">
                <a:solidFill>
                  <a:schemeClr val="accent1"/>
                </a:solidFill>
                <a:latin typeface="楷体_GB2312" pitchFamily="49" charset="-122"/>
                <a:ea typeface="楷体_GB2312" pitchFamily="49" charset="-122"/>
                <a:cs typeface="Arial" panose="020B0604020202020204" pitchFamily="34" charset="0"/>
              </a:rPr>
              <a:t>不确定性推理</a:t>
            </a:r>
          </a:p>
          <a:p>
            <a:pPr>
              <a:lnSpc>
                <a:spcPct val="120000"/>
              </a:lnSpc>
              <a:spcBef>
                <a:spcPct val="30000"/>
              </a:spcBef>
              <a:buClr>
                <a:srgbClr val="0000FF"/>
              </a:buClr>
              <a:buFont typeface="Wingdings 2" panose="05020102010507070707" pitchFamily="18" charset="2"/>
              <a:buNone/>
            </a:pPr>
            <a:r>
              <a:rPr lang="zh-CN" altLang="en-US" sz="2800" b="1" dirty="0">
                <a:solidFill>
                  <a:srgbClr val="000000"/>
                </a:solidFill>
                <a:latin typeface="楷体_GB2312" pitchFamily="49" charset="-122"/>
                <a:ea typeface="楷体_GB2312" pitchFamily="49" charset="-122"/>
                <a:cs typeface="Arial" panose="020B0604020202020204" pitchFamily="34" charset="0"/>
              </a:rPr>
              <a:t>        推理时所用的知识和证据不都是确定的，推出的结论也不确定的。</a:t>
            </a:r>
          </a:p>
        </p:txBody>
      </p:sp>
      <p:sp>
        <p:nvSpPr>
          <p:cNvPr id="332815" name="Rectangle 15"/>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2800">
                <a:solidFill>
                  <a:srgbClr val="009900"/>
                </a:solidFill>
                <a:latin typeface="楷体_GB2312" pitchFamily="49" charset="-122"/>
                <a:ea typeface="楷体_GB2312" pitchFamily="49" charset="-122"/>
                <a:cs typeface="Arial" panose="020B0604020202020204" pitchFamily="34" charset="0"/>
              </a:rPr>
              <a:t>  </a:t>
            </a:r>
            <a:r>
              <a:rPr lang="zh-CN" altLang="en-US" sz="2800">
                <a:solidFill>
                  <a:srgbClr val="009900"/>
                </a:solidFill>
                <a:latin typeface="楷体_GB2312" pitchFamily="49" charset="-122"/>
                <a:ea typeface="楷体_GB2312" pitchFamily="49" charset="-122"/>
                <a:cs typeface="Arial" panose="020B0604020202020204" pitchFamily="34" charset="0"/>
              </a:rPr>
              <a:t>按所用知识的确定性分类</a:t>
            </a:r>
          </a:p>
        </p:txBody>
      </p:sp>
    </p:spTree>
    <p:extLst>
      <p:ext uri="{BB962C8B-B14F-4D97-AF65-F5344CB8AC3E}">
        <p14:creationId xmlns:p14="http://schemas.microsoft.com/office/powerpoint/2010/main" val="2388677347"/>
      </p:ext>
    </p:extLst>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780763"/>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谓词逻辑的归结演绎推理</a:t>
            </a:r>
            <a:endParaRPr lang="en-US" altLang="zh-CN" sz="2800" dirty="0">
              <a:solidFill>
                <a:srgbClr val="FF0000"/>
              </a:solidFill>
              <a:ea typeface="仿宋_GB2312"/>
            </a:endParaRPr>
          </a:p>
        </p:txBody>
      </p:sp>
      <p:grpSp>
        <p:nvGrpSpPr>
          <p:cNvPr id="5" name="组合 4"/>
          <p:cNvGrpSpPr/>
          <p:nvPr/>
        </p:nvGrpSpPr>
        <p:grpSpPr>
          <a:xfrm>
            <a:off x="2553084" y="1441058"/>
            <a:ext cx="7168483" cy="4782762"/>
            <a:chOff x="2553084" y="1441058"/>
            <a:chExt cx="7168483" cy="4782762"/>
          </a:xfrm>
        </p:grpSpPr>
        <p:pic>
          <p:nvPicPr>
            <p:cNvPr id="2" name="图片 1"/>
            <p:cNvPicPr>
              <a:picLocks noChangeAspect="1"/>
            </p:cNvPicPr>
            <p:nvPr/>
          </p:nvPicPr>
          <p:blipFill rotWithShape="1">
            <a:blip r:embed="rId3"/>
            <a:srcRect b="2696"/>
            <a:stretch/>
          </p:blipFill>
          <p:spPr>
            <a:xfrm>
              <a:off x="2553084" y="1441058"/>
              <a:ext cx="7168483" cy="4782762"/>
            </a:xfrm>
            <a:prstGeom prst="rect">
              <a:avLst/>
            </a:prstGeom>
          </p:spPr>
        </p:pic>
        <p:sp>
          <p:nvSpPr>
            <p:cNvPr id="3" name="矩形 2"/>
            <p:cNvSpPr/>
            <p:nvPr/>
          </p:nvSpPr>
          <p:spPr>
            <a:xfrm>
              <a:off x="7594170" y="4448012"/>
              <a:ext cx="825540" cy="4029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000099"/>
                  </a:solidFill>
                  <a:latin typeface="Times New Roman" panose="02020603050405020304" pitchFamily="18" charset="0"/>
                  <a:cs typeface="Times New Roman" panose="02020603050405020304" pitchFamily="18" charset="0"/>
                </a:rPr>
                <a:t>B(n)</a:t>
              </a:r>
            </a:p>
          </p:txBody>
        </p:sp>
        <p:sp>
          <p:nvSpPr>
            <p:cNvPr id="7" name="矩形 6"/>
            <p:cNvSpPr/>
            <p:nvPr/>
          </p:nvSpPr>
          <p:spPr>
            <a:xfrm>
              <a:off x="4956875" y="5065360"/>
              <a:ext cx="825540" cy="4029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rgbClr val="0000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941324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归结演绎推理的经典例子</a:t>
            </a:r>
            <a:endParaRPr lang="en-US" altLang="zh-CN" sz="2800" dirty="0">
              <a:solidFill>
                <a:srgbClr val="FF0000"/>
              </a:solidFill>
              <a:ea typeface="仿宋_GB2312"/>
            </a:endParaRPr>
          </a:p>
        </p:txBody>
      </p:sp>
      <p:sp>
        <p:nvSpPr>
          <p:cNvPr id="3" name="矩形 2"/>
          <p:cNvSpPr/>
          <p:nvPr/>
        </p:nvSpPr>
        <p:spPr>
          <a:xfrm>
            <a:off x="763997" y="1374299"/>
            <a:ext cx="10746658" cy="4524315"/>
          </a:xfrm>
          <a:prstGeom prst="rect">
            <a:avLst/>
          </a:prstGeom>
        </p:spPr>
        <p:txBody>
          <a:bodyPr wrap="square">
            <a:spAutoFit/>
          </a:bodyPr>
          <a:lstStyle/>
          <a:p>
            <a:pPr marR="78800"/>
            <a:r>
              <a:rPr lang="zh-CN" altLang="en-US" sz="2400" dirty="0">
                <a:solidFill>
                  <a:srgbClr val="0000CC"/>
                </a:solidFill>
                <a:latin typeface="仿宋_GB2312" panose="02010609030101010101"/>
              </a:rPr>
              <a:t>    </a:t>
            </a:r>
          </a:p>
          <a:p>
            <a:pPr marR="81900"/>
            <a:r>
              <a:rPr lang="zh-CN" altLang="en-US" sz="2400" dirty="0">
                <a:solidFill>
                  <a:srgbClr val="630031"/>
                </a:solidFill>
                <a:latin typeface="仿宋_GB2312" panose="02010609030101010101"/>
              </a:rPr>
              <a:t>    例 </a:t>
            </a:r>
            <a:r>
              <a:rPr lang="en-US" altLang="zh-CN" sz="2400" b="1" dirty="0">
                <a:solidFill>
                  <a:srgbClr val="630031"/>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a:t>
            </a:r>
            <a:r>
              <a:rPr lang="zh-CN" altLang="en-US" sz="2400" dirty="0">
                <a:solidFill>
                  <a:srgbClr val="0000CC"/>
                </a:solidFill>
                <a:latin typeface="仿宋_GB2312" panose="02010609030101010101"/>
              </a:rPr>
              <a:t>激动人心的生活</a:t>
            </a:r>
            <a:r>
              <a:rPr lang="zh-CN" altLang="en-US" sz="2400" b="1" dirty="0">
                <a:solidFill>
                  <a:srgbClr val="0000CC"/>
                </a:solidFill>
                <a:latin typeface="Times New Roman" panose="02020603050405020304" pitchFamily="18" charset="0"/>
              </a:rPr>
              <a:t>”</a:t>
            </a:r>
            <a:r>
              <a:rPr lang="zh-CN" altLang="en-US" sz="2400" dirty="0">
                <a:solidFill>
                  <a:srgbClr val="0000CC"/>
                </a:solidFill>
                <a:latin typeface="仿宋_GB2312" panose="02010609030101010101"/>
              </a:rPr>
              <a:t>问题</a:t>
            </a:r>
          </a:p>
          <a:p>
            <a:pPr marR="5350"/>
            <a:r>
              <a:rPr lang="zh-CN" altLang="en-US" sz="2400" dirty="0">
                <a:solidFill>
                  <a:srgbClr val="0000CC"/>
                </a:solidFill>
                <a:latin typeface="仿宋_GB2312" panose="02010609030101010101"/>
              </a:rPr>
              <a:t>    假设：所有不贫穷并且聪明的人都是快乐的，那些看书的人是聪明的。李明能看书且不贫穷，快乐的人过着激动人心的生活。</a:t>
            </a:r>
          </a:p>
          <a:p>
            <a:pPr marR="73770"/>
            <a:r>
              <a:rPr lang="zh-CN" altLang="en-US" sz="2400" dirty="0">
                <a:solidFill>
                  <a:srgbClr val="0000CC"/>
                </a:solidFill>
                <a:latin typeface="仿宋_GB2312" panose="02010609030101010101"/>
              </a:rPr>
              <a:t>    求证：李明过着激动人心的生活。</a:t>
            </a:r>
          </a:p>
          <a:p>
            <a:endParaRPr lang="en-US" altLang="zh-CN" sz="2400" dirty="0">
              <a:solidFill>
                <a:srgbClr val="630031"/>
              </a:solidFill>
              <a:latin typeface="仿宋_GB2312" panose="02010609030101010101"/>
            </a:endParaRPr>
          </a:p>
          <a:p>
            <a:r>
              <a:rPr lang="en-US" altLang="zh-CN" sz="2400" dirty="0">
                <a:solidFill>
                  <a:srgbClr val="630031"/>
                </a:solidFill>
                <a:latin typeface="仿宋_GB2312" panose="02010609030101010101"/>
              </a:rPr>
              <a:t>    </a:t>
            </a:r>
            <a:r>
              <a:rPr lang="zh-CN" altLang="en-US" sz="2400" dirty="0">
                <a:solidFill>
                  <a:srgbClr val="630031"/>
                </a:solidFill>
                <a:latin typeface="仿宋_GB2312" panose="02010609030101010101"/>
              </a:rPr>
              <a:t>解：先定义谓词：</a:t>
            </a:r>
          </a:p>
          <a:p>
            <a:r>
              <a:rPr lang="en-US" altLang="zh-CN" sz="2400" b="1" dirty="0">
                <a:solidFill>
                  <a:srgbClr val="0000CC"/>
                </a:solidFill>
                <a:latin typeface="Times New Roman" panose="02020603050405020304" pitchFamily="18" charset="0"/>
              </a:rPr>
              <a:t>	Poor(x) x</a:t>
            </a:r>
            <a:r>
              <a:rPr lang="zh-CN" altLang="en-US" sz="2400" dirty="0">
                <a:solidFill>
                  <a:srgbClr val="0000CC"/>
                </a:solidFill>
                <a:latin typeface="仿宋_GB2312" panose="02010609030101010101"/>
              </a:rPr>
              <a:t>是贫穷的</a:t>
            </a:r>
          </a:p>
          <a:p>
            <a:r>
              <a:rPr lang="en-US" altLang="zh-CN" sz="2400" b="1" dirty="0">
                <a:solidFill>
                  <a:srgbClr val="0000CC"/>
                </a:solidFill>
                <a:latin typeface="Times New Roman" panose="02020603050405020304" pitchFamily="18" charset="0"/>
              </a:rPr>
              <a:t>	Smart(x) x</a:t>
            </a:r>
            <a:r>
              <a:rPr lang="zh-CN" altLang="en-US" sz="2400" dirty="0">
                <a:solidFill>
                  <a:srgbClr val="0000CC"/>
                </a:solidFill>
                <a:latin typeface="仿宋_GB2312" panose="02010609030101010101"/>
              </a:rPr>
              <a:t>是聪明的</a:t>
            </a:r>
          </a:p>
          <a:p>
            <a:pPr marR="94850"/>
            <a:r>
              <a:rPr lang="en-US" altLang="zh-CN" sz="2400" b="1" dirty="0">
                <a:solidFill>
                  <a:srgbClr val="0000CC"/>
                </a:solidFill>
                <a:latin typeface="Times New Roman" panose="02020603050405020304" pitchFamily="18" charset="0"/>
              </a:rPr>
              <a:t>	Happy(x) x</a:t>
            </a:r>
            <a:r>
              <a:rPr lang="zh-CN" altLang="en-US" sz="2400" dirty="0">
                <a:solidFill>
                  <a:srgbClr val="0000CC"/>
                </a:solidFill>
                <a:latin typeface="仿宋_GB2312" panose="02010609030101010101"/>
              </a:rPr>
              <a:t>是快乐的</a:t>
            </a:r>
          </a:p>
          <a:p>
            <a:r>
              <a:rPr lang="en-US" altLang="zh-CN" sz="2400" b="1" dirty="0">
                <a:solidFill>
                  <a:srgbClr val="0000CC"/>
                </a:solidFill>
                <a:latin typeface="Times New Roman" panose="02020603050405020304" pitchFamily="18" charset="0"/>
              </a:rPr>
              <a:t>	Read(x) x</a:t>
            </a:r>
            <a:r>
              <a:rPr lang="zh-CN" altLang="en-US" sz="2400" dirty="0">
                <a:solidFill>
                  <a:srgbClr val="0000CC"/>
                </a:solidFill>
                <a:latin typeface="仿宋_GB2312" panose="02010609030101010101"/>
              </a:rPr>
              <a:t>能看书</a:t>
            </a:r>
          </a:p>
          <a:p>
            <a:pPr marR="70070"/>
            <a:r>
              <a:rPr lang="en-US" altLang="zh-CN" sz="2400" b="1" dirty="0">
                <a:solidFill>
                  <a:srgbClr val="0000CC"/>
                </a:solidFill>
                <a:latin typeface="Times New Roman" panose="02020603050405020304" pitchFamily="18" charset="0"/>
              </a:rPr>
              <a:t>	Exciting(x) x</a:t>
            </a:r>
            <a:r>
              <a:rPr lang="zh-CN" altLang="en-US" sz="2400" dirty="0">
                <a:solidFill>
                  <a:srgbClr val="0000CC"/>
                </a:solidFill>
                <a:latin typeface="仿宋_GB2312" panose="02010609030101010101"/>
              </a:rPr>
              <a:t>过着激动人心的生活 </a:t>
            </a:r>
            <a:endParaRPr lang="en-US" altLang="zh-CN" sz="20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9831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归结演绎推理的经典例子</a:t>
            </a:r>
            <a:endParaRPr lang="en-US" altLang="zh-CN" sz="2800" dirty="0">
              <a:solidFill>
                <a:srgbClr val="FF0000"/>
              </a:solidFill>
              <a:ea typeface="仿宋_GB2312"/>
            </a:endParaRPr>
          </a:p>
        </p:txBody>
      </p:sp>
      <p:sp>
        <p:nvSpPr>
          <p:cNvPr id="3" name="矩形 2"/>
          <p:cNvSpPr/>
          <p:nvPr/>
        </p:nvSpPr>
        <p:spPr>
          <a:xfrm>
            <a:off x="763997" y="1374299"/>
            <a:ext cx="10746658" cy="4154984"/>
          </a:xfrm>
          <a:prstGeom prst="rect">
            <a:avLst/>
          </a:prstGeom>
        </p:spPr>
        <p:txBody>
          <a:bodyPr wrap="square">
            <a:spAutoFit/>
          </a:bodyPr>
          <a:lstStyle/>
          <a:p>
            <a:pPr marR="90850"/>
            <a:r>
              <a:rPr lang="zh-CN" altLang="en-US" sz="2400" dirty="0">
                <a:solidFill>
                  <a:srgbClr val="630031"/>
                </a:solidFill>
                <a:ea typeface="仿宋_GB2312" panose="02010609030101010101"/>
              </a:rPr>
              <a:t>再将问题用谓词表示如下：</a:t>
            </a:r>
          </a:p>
          <a:p>
            <a:pPr marR="65750"/>
            <a:r>
              <a:rPr lang="en-US" altLang="zh-CN" sz="2400" b="1" dirty="0">
                <a:solidFill>
                  <a:srgbClr val="0000CC"/>
                </a:solidFill>
                <a:latin typeface="Times New Roman" panose="02020603050405020304" pitchFamily="18" charset="0"/>
                <a:ea typeface="仿宋_GB2312" panose="02010609030101010101"/>
              </a:rPr>
              <a:t>	</a:t>
            </a:r>
            <a:r>
              <a:rPr lang="zh-CN" altLang="en-US" sz="2400" b="1" dirty="0">
                <a:solidFill>
                  <a:srgbClr val="0000CC"/>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所有不贫穷并且聪明的人都是快乐的</a:t>
            </a:r>
            <a:r>
              <a:rPr lang="zh-CN" altLang="en-US" sz="2400" b="1" dirty="0">
                <a:solidFill>
                  <a:srgbClr val="0000CC"/>
                </a:solidFill>
                <a:latin typeface="Times New Roman" panose="02020603050405020304" pitchFamily="18" charset="0"/>
                <a:ea typeface="仿宋_GB2312" panose="02010609030101010101"/>
              </a:rPr>
              <a:t>”</a:t>
            </a:r>
            <a:endParaRPr lang="zh-CN" altLang="en-US" sz="2400" dirty="0">
              <a:solidFill>
                <a:srgbClr val="0000CC"/>
              </a:solidFill>
              <a:latin typeface="Times New Roman" panose="02020603050405020304" pitchFamily="18" charset="0"/>
              <a:ea typeface="仿宋_GB2312" panose="02010609030101010101"/>
            </a:endParaRPr>
          </a:p>
          <a:p>
            <a:pPr marR="61720"/>
            <a:r>
              <a:rPr lang="en-US" altLang="zh-CN" sz="2400" b="1" dirty="0">
                <a:solidFill>
                  <a:srgbClr val="0000CC"/>
                </a:solidFill>
                <a:latin typeface="Times New Roman" panose="02020603050405020304" pitchFamily="18" charset="0"/>
                <a:ea typeface="仿宋_GB2312" panose="02010609030101010101"/>
              </a:rPr>
              <a:t>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Poor(x)</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Smart(x))</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Happy(x))</a:t>
            </a:r>
            <a:endParaRPr lang="en-US" altLang="zh-CN" sz="2400" dirty="0">
              <a:solidFill>
                <a:srgbClr val="0000CC"/>
              </a:solidFill>
              <a:latin typeface="Times New Roman" panose="02020603050405020304" pitchFamily="18" charset="0"/>
              <a:ea typeface="仿宋_GB2312" panose="02010609030101010101"/>
            </a:endParaRPr>
          </a:p>
          <a:p>
            <a:pPr marR="90900"/>
            <a:r>
              <a:rPr lang="en-US" altLang="zh-CN" sz="2400" b="1" dirty="0">
                <a:solidFill>
                  <a:srgbClr val="0000CC"/>
                </a:solidFill>
                <a:latin typeface="Times New Roman" panose="02020603050405020304" pitchFamily="18" charset="0"/>
                <a:ea typeface="仿宋_GB2312" panose="02010609030101010101"/>
              </a:rPr>
              <a:t>	</a:t>
            </a:r>
            <a:r>
              <a:rPr lang="zh-CN" altLang="en-US" sz="2400" b="1" dirty="0">
                <a:solidFill>
                  <a:srgbClr val="0000CC"/>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那些看书的人是聪明的</a:t>
            </a:r>
            <a:r>
              <a:rPr lang="zh-CN" altLang="en-US" sz="2400" b="1" dirty="0">
                <a:solidFill>
                  <a:srgbClr val="0000CC"/>
                </a:solidFill>
                <a:latin typeface="Times New Roman" panose="02020603050405020304" pitchFamily="18" charset="0"/>
                <a:ea typeface="仿宋_GB2312" panose="02010609030101010101"/>
              </a:rPr>
              <a:t>”</a:t>
            </a:r>
            <a:endParaRPr lang="zh-CN" altLang="en-US" sz="2400" dirty="0">
              <a:solidFill>
                <a:srgbClr val="0000CC"/>
              </a:solidFill>
              <a:latin typeface="Times New Roman" panose="02020603050405020304" pitchFamily="18" charset="0"/>
              <a:ea typeface="仿宋_GB2312" panose="02010609030101010101"/>
            </a:endParaRPr>
          </a:p>
          <a:p>
            <a:pPr marR="84950"/>
            <a:r>
              <a:rPr lang="es-ES" altLang="zh-CN" sz="2400" b="1" dirty="0">
                <a:solidFill>
                  <a:srgbClr val="0000CC"/>
                </a:solidFill>
                <a:latin typeface="Times New Roman" panose="02020603050405020304" pitchFamily="18" charset="0"/>
                <a:ea typeface="仿宋_GB2312" panose="02010609030101010101"/>
              </a:rPr>
              <a:t>	(</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y) (Read(y) </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Smart(y))</a:t>
            </a:r>
            <a:endParaRPr lang="es-ES" altLang="zh-CN" sz="2400" dirty="0">
              <a:solidFill>
                <a:srgbClr val="0000CC"/>
              </a:solidFill>
              <a:latin typeface="Times New Roman" panose="02020603050405020304" pitchFamily="18" charset="0"/>
              <a:ea typeface="仿宋_GB2312" panose="02010609030101010101"/>
            </a:endParaRPr>
          </a:p>
          <a:p>
            <a:pPr marR="94920"/>
            <a:r>
              <a:rPr lang="en-US" altLang="zh-CN" sz="2400" b="1" dirty="0">
                <a:solidFill>
                  <a:srgbClr val="0000CC"/>
                </a:solidFill>
                <a:latin typeface="Times New Roman" panose="02020603050405020304" pitchFamily="18" charset="0"/>
                <a:ea typeface="仿宋_GB2312" panose="02010609030101010101"/>
              </a:rPr>
              <a:t>	</a:t>
            </a:r>
            <a:r>
              <a:rPr lang="zh-CN" altLang="en-US" sz="2400" b="1"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李明能看书且不贫穷</a:t>
            </a:r>
            <a:r>
              <a:rPr lang="zh-CN" altLang="en-US" sz="2400" b="1" dirty="0">
                <a:solidFill>
                  <a:srgbClr val="0000CC"/>
                </a:solidFill>
                <a:latin typeface="Times New Roman" panose="02020603050405020304" pitchFamily="18" charset="0"/>
                <a:ea typeface="仿宋_GB2312" panose="02010609030101010101"/>
              </a:rPr>
              <a:t>”</a:t>
            </a:r>
            <a:endParaRPr lang="zh-CN" altLang="en-US" sz="2400" dirty="0">
              <a:solidFill>
                <a:srgbClr val="0000CC"/>
              </a:solidFill>
              <a:latin typeface="Times New Roman" panose="02020603050405020304" pitchFamily="18" charset="0"/>
              <a:ea typeface="仿宋_GB2312" panose="02010609030101010101"/>
            </a:endParaRPr>
          </a:p>
          <a:p>
            <a:pPr marR="76820"/>
            <a:r>
              <a:rPr lang="en-US" altLang="zh-CN" sz="2400" b="1" dirty="0">
                <a:solidFill>
                  <a:srgbClr val="0000CC"/>
                </a:solidFill>
                <a:latin typeface="Times New Roman" panose="02020603050405020304" pitchFamily="18" charset="0"/>
                <a:ea typeface="仿宋_GB2312" panose="02010609030101010101"/>
              </a:rPr>
              <a:t>	Read(Liming)</a:t>
            </a:r>
            <a:r>
              <a:rPr lang="en-US" altLang="zh-CN"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Poor(Liming)</a:t>
            </a:r>
            <a:endParaRPr lang="en-US" altLang="zh-CN" sz="2400" dirty="0">
              <a:solidFill>
                <a:srgbClr val="0000CC"/>
              </a:solidFill>
              <a:latin typeface="Times New Roman" panose="02020603050405020304" pitchFamily="18" charset="0"/>
              <a:ea typeface="宋体" panose="02010600030101010101" pitchFamily="2" charset="-122"/>
            </a:endParaRPr>
          </a:p>
          <a:p>
            <a:pPr marR="78820"/>
            <a:r>
              <a:rPr lang="en-US" altLang="zh-CN" sz="2400" b="1" dirty="0">
                <a:solidFill>
                  <a:srgbClr val="0000CC"/>
                </a:solidFill>
                <a:latin typeface="Times New Roman" panose="02020603050405020304" pitchFamily="18" charset="0"/>
                <a:ea typeface="宋体" panose="02010600030101010101" pitchFamily="2" charset="-122"/>
              </a:rPr>
              <a:t>	</a:t>
            </a:r>
            <a:r>
              <a:rPr lang="zh-CN" altLang="en-US" sz="2400" b="1" dirty="0">
                <a:solidFill>
                  <a:srgbClr val="0000CC"/>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快乐的人过着激动人心的生活</a:t>
            </a:r>
            <a:r>
              <a:rPr lang="zh-CN" altLang="en-US" sz="2400" b="1" dirty="0">
                <a:solidFill>
                  <a:srgbClr val="0000CC"/>
                </a:solidFill>
                <a:latin typeface="Times New Roman" panose="02020603050405020304" pitchFamily="18" charset="0"/>
                <a:ea typeface="仿宋_GB2312" panose="02010609030101010101"/>
              </a:rPr>
              <a:t>”</a:t>
            </a:r>
            <a:endParaRPr lang="zh-CN" altLang="en-US" sz="2400" dirty="0">
              <a:solidFill>
                <a:srgbClr val="0000CC"/>
              </a:solidFill>
              <a:latin typeface="Times New Roman" panose="02020603050405020304" pitchFamily="18" charset="0"/>
              <a:ea typeface="仿宋_GB2312" panose="02010609030101010101"/>
            </a:endParaRPr>
          </a:p>
          <a:p>
            <a:pPr marR="81420"/>
            <a:r>
              <a:rPr lang="en-US" altLang="zh-CN" sz="2400" b="1" dirty="0">
                <a:solidFill>
                  <a:srgbClr val="0000CC"/>
                </a:solidFill>
                <a:latin typeface="Times New Roman" panose="02020603050405020304" pitchFamily="18" charset="0"/>
                <a:ea typeface="仿宋_GB2312" panose="02010609030101010101"/>
              </a:rPr>
              <a:t>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z) (Happy(z)</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Exciting(z))</a:t>
            </a:r>
            <a:endParaRPr lang="en-US" altLang="zh-CN" sz="2400" dirty="0">
              <a:solidFill>
                <a:srgbClr val="0000CC"/>
              </a:solidFill>
              <a:latin typeface="Times New Roman" panose="02020603050405020304" pitchFamily="18" charset="0"/>
              <a:ea typeface="仿宋_GB2312" panose="02010609030101010101"/>
            </a:endParaRPr>
          </a:p>
          <a:p>
            <a:pPr marR="66750"/>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目标</a:t>
            </a:r>
            <a:r>
              <a:rPr lang="zh-CN" altLang="en-US" sz="2400" b="1" dirty="0">
                <a:solidFill>
                  <a:srgbClr val="0000CC"/>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李明过着激动人心的生活</a:t>
            </a:r>
            <a:r>
              <a:rPr lang="zh-CN" altLang="en-US" sz="2400" b="1" dirty="0">
                <a:solidFill>
                  <a:srgbClr val="0000CC"/>
                </a:solidFill>
                <a:latin typeface="Times New Roman" panose="02020603050405020304" pitchFamily="18" charset="0"/>
                <a:ea typeface="仿宋_GB2312" panose="02010609030101010101"/>
              </a:rPr>
              <a:t>”</a:t>
            </a:r>
            <a:r>
              <a:rPr lang="zh-CN" altLang="en-US" sz="2400" dirty="0">
                <a:solidFill>
                  <a:srgbClr val="0000CC"/>
                </a:solidFill>
                <a:latin typeface="Times New Roman" panose="02020603050405020304" pitchFamily="18" charset="0"/>
                <a:ea typeface="仿宋_GB2312" panose="02010609030101010101"/>
              </a:rPr>
              <a:t>的否定</a:t>
            </a:r>
          </a:p>
          <a:p>
            <a:r>
              <a:rPr lang="en-US" altLang="zh-CN" sz="2400" dirty="0">
                <a:solidFill>
                  <a:srgbClr val="0000CC"/>
                </a:solidFill>
                <a:latin typeface="宋体" panose="02010600030101010101" pitchFamily="2" charset="-122"/>
                <a:ea typeface="宋体" panose="02010600030101010101" pitchFamily="2" charset="-122"/>
              </a:rPr>
              <a:t>	﹁</a:t>
            </a:r>
            <a:r>
              <a:rPr lang="en-US" altLang="zh-CN" sz="2400" b="1" dirty="0">
                <a:solidFill>
                  <a:srgbClr val="0000CC"/>
                </a:solidFill>
                <a:latin typeface="Times New Roman" panose="02020603050405020304" pitchFamily="18" charset="0"/>
                <a:ea typeface="宋体" panose="02010600030101010101" pitchFamily="2" charset="-122"/>
              </a:rPr>
              <a:t>Exciting(Liming) </a:t>
            </a:r>
            <a:endParaRPr lang="en-US" altLang="zh-CN" sz="20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2024903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归结演绎推理的经典例子</a:t>
            </a:r>
            <a:endParaRPr lang="en-US" altLang="zh-CN" sz="2800" dirty="0">
              <a:solidFill>
                <a:srgbClr val="FF0000"/>
              </a:solidFill>
              <a:ea typeface="仿宋_GB2312"/>
            </a:endParaRPr>
          </a:p>
        </p:txBody>
      </p:sp>
      <p:sp>
        <p:nvSpPr>
          <p:cNvPr id="3" name="矩形 2"/>
          <p:cNvSpPr/>
          <p:nvPr/>
        </p:nvSpPr>
        <p:spPr>
          <a:xfrm>
            <a:off x="763997" y="1914308"/>
            <a:ext cx="10746658" cy="2677656"/>
          </a:xfrm>
          <a:prstGeom prst="rect">
            <a:avLst/>
          </a:prstGeom>
        </p:spPr>
        <p:txBody>
          <a:bodyPr wrap="square">
            <a:spAutoFit/>
          </a:bodyPr>
          <a:lstStyle/>
          <a:p>
            <a:pPr marR="71920"/>
            <a:r>
              <a:rPr lang="zh-CN" altLang="en-US" sz="2400" dirty="0">
                <a:solidFill>
                  <a:srgbClr val="0000CC"/>
                </a:solidFill>
                <a:ea typeface="仿宋_GB2312" panose="02010609030101010101"/>
              </a:rPr>
              <a:t>将上述谓词公式转化为子句集如下：</a:t>
            </a:r>
          </a:p>
          <a:p>
            <a:pPr marR="70220"/>
            <a:r>
              <a:rPr lang="en-US" altLang="zh-CN" sz="2400" b="1" dirty="0">
                <a:solidFill>
                  <a:srgbClr val="0000CC"/>
                </a:solidFill>
                <a:latin typeface="Times New Roman" panose="02020603050405020304" pitchFamily="18" charset="0"/>
                <a:ea typeface="仿宋_GB2312" panose="02010609030101010101"/>
              </a:rPr>
              <a:t>	(1) Poor(x)</a:t>
            </a:r>
            <a:r>
              <a:rPr lang="en-US" altLang="zh-CN"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Smart(x)</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Happy(x)</a:t>
            </a:r>
            <a:endParaRPr lang="en-US" altLang="zh-CN" sz="2400" dirty="0">
              <a:solidFill>
                <a:srgbClr val="0000CC"/>
              </a:solidFill>
              <a:latin typeface="Times New Roman" panose="02020603050405020304" pitchFamily="18" charset="0"/>
              <a:ea typeface="仿宋_GB2312" panose="02010609030101010101"/>
            </a:endParaRPr>
          </a:p>
          <a:p>
            <a:pPr marR="89770"/>
            <a:r>
              <a:rPr lang="es-ES" altLang="zh-CN" sz="2400" b="1" dirty="0">
                <a:solidFill>
                  <a:srgbClr val="0000CC"/>
                </a:solidFill>
                <a:latin typeface="Times New Roman" panose="02020603050405020304" pitchFamily="18" charset="0"/>
                <a:ea typeface="仿宋_GB2312" panose="02010609030101010101"/>
              </a:rPr>
              <a:t>	(2) </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Read(y)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Smart(y)</a:t>
            </a:r>
            <a:endParaRPr lang="es-ES" altLang="zh-CN" sz="2400" dirty="0">
              <a:solidFill>
                <a:srgbClr val="0000CC"/>
              </a:solidFill>
              <a:latin typeface="Times New Roman" panose="02020603050405020304" pitchFamily="18" charset="0"/>
              <a:ea typeface="仿宋_GB2312" panose="02010609030101010101"/>
            </a:endParaRPr>
          </a:p>
          <a:p>
            <a:r>
              <a:rPr lang="en-US" altLang="zh-CN" sz="2400" b="1" dirty="0">
                <a:solidFill>
                  <a:srgbClr val="0000CC"/>
                </a:solidFill>
                <a:latin typeface="Times New Roman" panose="02020603050405020304" pitchFamily="18" charset="0"/>
                <a:ea typeface="仿宋_GB2312" panose="02010609030101010101"/>
              </a:rPr>
              <a:t>	(3) Read(Liming)</a:t>
            </a:r>
            <a:endParaRPr lang="en-US" altLang="zh-CN" sz="2400" dirty="0">
              <a:solidFill>
                <a:srgbClr val="0000CC"/>
              </a:solidFill>
              <a:latin typeface="Times New Roman" panose="02020603050405020304" pitchFamily="18" charset="0"/>
              <a:ea typeface="仿宋_GB2312" panose="02010609030101010101"/>
            </a:endParaRPr>
          </a:p>
          <a:p>
            <a:r>
              <a:rPr lang="en-US" altLang="zh-CN" sz="2400" b="1" dirty="0">
                <a:solidFill>
                  <a:srgbClr val="0000CC"/>
                </a:solidFill>
                <a:latin typeface="Times New Roman" panose="02020603050405020304" pitchFamily="18" charset="0"/>
                <a:ea typeface="仿宋_GB2312" panose="02010609030101010101"/>
              </a:rPr>
              <a:t>	(4)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Poor(Liming)</a:t>
            </a:r>
            <a:endParaRPr lang="en-US" altLang="zh-CN" sz="2400" dirty="0">
              <a:solidFill>
                <a:srgbClr val="0000CC"/>
              </a:solidFill>
              <a:latin typeface="Times New Roman" panose="02020603050405020304" pitchFamily="18" charset="0"/>
              <a:ea typeface="宋体" panose="02010600030101010101" pitchFamily="2" charset="-122"/>
            </a:endParaRPr>
          </a:p>
          <a:p>
            <a:pPr marR="84020"/>
            <a:r>
              <a:rPr lang="en-US" altLang="zh-CN" sz="2400" b="1" dirty="0">
                <a:solidFill>
                  <a:srgbClr val="0000CC"/>
                </a:solidFill>
                <a:latin typeface="Times New Roman" panose="02020603050405020304" pitchFamily="18" charset="0"/>
                <a:ea typeface="宋体" panose="02010600030101010101" pitchFamily="2" charset="-122"/>
              </a:rPr>
              <a:t>	</a:t>
            </a:r>
            <a:r>
              <a:rPr lang="pl-PL" altLang="zh-CN" sz="2400" b="1" dirty="0">
                <a:solidFill>
                  <a:srgbClr val="0000CC"/>
                </a:solidFill>
                <a:latin typeface="Times New Roman" panose="02020603050405020304" pitchFamily="18" charset="0"/>
                <a:ea typeface="宋体" panose="02010600030101010101" pitchFamily="2" charset="-122"/>
              </a:rPr>
              <a:t>(5) </a:t>
            </a:r>
            <a:r>
              <a:rPr lang="pl-PL" altLang="zh-CN" sz="2400" dirty="0">
                <a:solidFill>
                  <a:srgbClr val="0000CC"/>
                </a:solidFill>
                <a:latin typeface="宋体" panose="02010600030101010101" pitchFamily="2" charset="-122"/>
                <a:ea typeface="宋体" panose="02010600030101010101" pitchFamily="2" charset="-122"/>
              </a:rPr>
              <a:t>﹁</a:t>
            </a:r>
            <a:r>
              <a:rPr lang="pl-PL" altLang="zh-CN" sz="2400" b="1" dirty="0">
                <a:solidFill>
                  <a:srgbClr val="0000CC"/>
                </a:solidFill>
                <a:latin typeface="Times New Roman" panose="02020603050405020304" pitchFamily="18" charset="0"/>
                <a:ea typeface="宋体" panose="02010600030101010101" pitchFamily="2" charset="-122"/>
              </a:rPr>
              <a:t>Happy(z)</a:t>
            </a:r>
            <a:r>
              <a:rPr lang="pl-PL" altLang="zh-CN" sz="2400" dirty="0">
                <a:solidFill>
                  <a:srgbClr val="0000CC"/>
                </a:solidFill>
                <a:latin typeface="Times New Roman" panose="02020603050405020304" pitchFamily="18" charset="0"/>
                <a:ea typeface="仿宋_GB2312" panose="02010609030101010101"/>
              </a:rPr>
              <a:t>∨</a:t>
            </a:r>
            <a:r>
              <a:rPr lang="pl-PL" altLang="zh-CN" sz="2400" b="1" dirty="0">
                <a:solidFill>
                  <a:srgbClr val="0000CC"/>
                </a:solidFill>
                <a:latin typeface="Times New Roman" panose="02020603050405020304" pitchFamily="18" charset="0"/>
                <a:ea typeface="仿宋_GB2312" panose="02010609030101010101"/>
              </a:rPr>
              <a:t>Exciting(z)</a:t>
            </a:r>
            <a:endParaRPr lang="pl-PL" altLang="zh-CN" sz="2400" dirty="0">
              <a:solidFill>
                <a:srgbClr val="0000CC"/>
              </a:solidFill>
              <a:latin typeface="Times New Roman" panose="02020603050405020304" pitchFamily="18" charset="0"/>
              <a:ea typeface="仿宋_GB2312" panose="02010609030101010101"/>
            </a:endParaRPr>
          </a:p>
          <a:p>
            <a:pPr marR="69600"/>
            <a:r>
              <a:rPr lang="en-US" altLang="zh-CN" sz="2400" b="1" dirty="0">
                <a:solidFill>
                  <a:srgbClr val="0000CC"/>
                </a:solidFill>
                <a:latin typeface="Times New Roman" panose="02020603050405020304" pitchFamily="18" charset="0"/>
                <a:ea typeface="仿宋_GB2312" panose="02010609030101010101"/>
              </a:rPr>
              <a:t>	(6)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Exciting(Liming) (</a:t>
            </a:r>
            <a:r>
              <a:rPr lang="zh-CN" altLang="en-US" sz="2400" dirty="0">
                <a:solidFill>
                  <a:srgbClr val="0000CC"/>
                </a:solidFill>
                <a:latin typeface="Times New Roman" panose="02020603050405020304" pitchFamily="18" charset="0"/>
                <a:ea typeface="仿宋_GB2312" panose="02010609030101010101"/>
              </a:rPr>
              <a:t>结论的否定</a:t>
            </a:r>
            <a:r>
              <a:rPr lang="en-US" altLang="zh-CN" sz="2400" b="1" dirty="0">
                <a:solidFill>
                  <a:srgbClr val="0000CC"/>
                </a:solidFill>
                <a:latin typeface="Times New Roman" panose="02020603050405020304" pitchFamily="18" charset="0"/>
                <a:ea typeface="仿宋_GB2312" panose="02010609030101010101"/>
              </a:rPr>
              <a:t>)</a:t>
            </a:r>
            <a:endParaRPr lang="en-US" altLang="zh-CN" sz="20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9569416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100032" y="1436636"/>
            <a:ext cx="8149250" cy="5284839"/>
          </a:xfrm>
          <a:prstGeom prst="rect">
            <a:avLst/>
          </a:prstGeom>
        </p:spPr>
      </p:pic>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归结演绎推理的经典例子</a:t>
            </a:r>
            <a:endParaRPr lang="en-US" altLang="zh-CN" sz="2800" dirty="0">
              <a:solidFill>
                <a:srgbClr val="FF0000"/>
              </a:solidFill>
              <a:ea typeface="仿宋_GB2312"/>
            </a:endParaRPr>
          </a:p>
        </p:txBody>
      </p:sp>
    </p:spTree>
    <p:extLst>
      <p:ext uri="{BB962C8B-B14F-4D97-AF65-F5344CB8AC3E}">
        <p14:creationId xmlns:p14="http://schemas.microsoft.com/office/powerpoint/2010/main" val="246916218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归结演绎推理的经典例子</a:t>
            </a:r>
            <a:endParaRPr lang="en-US" altLang="zh-CN" sz="2800" dirty="0">
              <a:solidFill>
                <a:srgbClr val="FF0000"/>
              </a:solidFill>
              <a:ea typeface="仿宋_GB2312"/>
            </a:endParaRPr>
          </a:p>
        </p:txBody>
      </p:sp>
      <p:sp>
        <p:nvSpPr>
          <p:cNvPr id="3" name="矩形 2"/>
          <p:cNvSpPr/>
          <p:nvPr/>
        </p:nvSpPr>
        <p:spPr>
          <a:xfrm>
            <a:off x="763997" y="1374299"/>
            <a:ext cx="10746658" cy="4524315"/>
          </a:xfrm>
          <a:prstGeom prst="rect">
            <a:avLst/>
          </a:prstGeom>
        </p:spPr>
        <p:txBody>
          <a:bodyPr wrap="square">
            <a:spAutoFit/>
          </a:bodyPr>
          <a:lstStyle/>
          <a:p>
            <a:pPr marR="94970"/>
            <a:r>
              <a:rPr lang="en-US" altLang="zh-CN" sz="2400" dirty="0">
                <a:solidFill>
                  <a:srgbClr val="0000CC"/>
                </a:solidFill>
                <a:latin typeface="仿宋_GB2312" panose="02010609030101010101"/>
              </a:rPr>
              <a:t>    </a:t>
            </a:r>
            <a:r>
              <a:rPr lang="zh-CN" altLang="en-US" sz="2400" dirty="0">
                <a:solidFill>
                  <a:srgbClr val="0000CC"/>
                </a:solidFill>
                <a:latin typeface="仿宋_GB2312" panose="02010609030101010101"/>
              </a:rPr>
              <a:t>下面再给出一个经典的归结问题</a:t>
            </a:r>
            <a:endParaRPr lang="en-US" altLang="zh-CN" sz="2400" dirty="0">
              <a:solidFill>
                <a:srgbClr val="A4001F"/>
              </a:solidFill>
              <a:ea typeface="仿宋_GB2312" panose="02010609030101010101"/>
            </a:endParaRPr>
          </a:p>
          <a:p>
            <a:pPr marR="94970"/>
            <a:r>
              <a:rPr lang="zh-CN" altLang="en-US" sz="2400" dirty="0">
                <a:solidFill>
                  <a:srgbClr val="A4001F"/>
                </a:solidFill>
                <a:ea typeface="仿宋_GB2312" panose="02010609030101010101"/>
              </a:rPr>
              <a:t>    例</a:t>
            </a:r>
            <a:r>
              <a:rPr lang="en-US" altLang="zh-CN" sz="2400" b="1" dirty="0">
                <a:solidFill>
                  <a:srgbClr val="A4001F"/>
                </a:solidFill>
                <a:latin typeface="Times New Roman" panose="02020603050405020304" pitchFamily="18" charset="0"/>
                <a:ea typeface="仿宋_GB2312" panose="02010609030101010101"/>
              </a:rPr>
              <a:t> </a:t>
            </a:r>
            <a:r>
              <a:rPr lang="zh-CN" altLang="en-US" sz="2400" b="1" dirty="0">
                <a:solidFill>
                  <a:srgbClr val="0000CC"/>
                </a:solidFill>
                <a:latin typeface="Times New Roman" panose="02020603050405020304" pitchFamily="18" charset="0"/>
                <a:ea typeface="仿宋_GB2312" panose="02010609030101010101"/>
              </a:rPr>
              <a:t>“</a:t>
            </a:r>
            <a:r>
              <a:rPr lang="zh-CN" altLang="en-US" sz="2400" dirty="0">
                <a:solidFill>
                  <a:srgbClr val="0000CC"/>
                </a:solidFill>
                <a:latin typeface="Times New Roman" panose="02020603050405020304" pitchFamily="18" charset="0"/>
                <a:ea typeface="仿宋_GB2312" panose="02010609030101010101"/>
              </a:rPr>
              <a:t>快乐学生</a:t>
            </a:r>
            <a:r>
              <a:rPr lang="zh-CN" altLang="en-US" sz="2400" b="1" dirty="0">
                <a:solidFill>
                  <a:srgbClr val="0000CC"/>
                </a:solidFill>
                <a:latin typeface="Times New Roman" panose="02020603050405020304" pitchFamily="18" charset="0"/>
                <a:ea typeface="仿宋_GB2312" panose="02010609030101010101"/>
              </a:rPr>
              <a:t>”</a:t>
            </a:r>
            <a:r>
              <a:rPr lang="zh-CN" altLang="en-US" sz="2400" dirty="0">
                <a:solidFill>
                  <a:srgbClr val="0000CC"/>
                </a:solidFill>
                <a:latin typeface="Times New Roman" panose="02020603050405020304" pitchFamily="18" charset="0"/>
                <a:ea typeface="仿宋_GB2312" panose="02010609030101010101"/>
              </a:rPr>
              <a:t>问题</a:t>
            </a:r>
          </a:p>
          <a:p>
            <a:pPr marR="6320"/>
            <a:r>
              <a:rPr lang="zh-CN" altLang="en-US" sz="2400" dirty="0">
                <a:solidFill>
                  <a:srgbClr val="0000CC"/>
                </a:solidFill>
                <a:ea typeface="仿宋_GB2312" panose="02010609030101010101"/>
              </a:rPr>
              <a:t>    假设：任何通过计算机考试并获奖的人都是快乐的，任何肯学习或幸运的人都可以通过所有考试，张不肯学习但他是幸运的，任何幸运的人都能获奖。</a:t>
            </a:r>
          </a:p>
          <a:p>
            <a:pPr marR="97920"/>
            <a:r>
              <a:rPr lang="zh-CN" altLang="en-US" sz="2400" dirty="0">
                <a:solidFill>
                  <a:srgbClr val="0000CC"/>
                </a:solidFill>
                <a:ea typeface="仿宋_GB2312" panose="02010609030101010101"/>
              </a:rPr>
              <a:t>    求证：张是快乐的。</a:t>
            </a:r>
          </a:p>
          <a:p>
            <a:endParaRPr lang="en-US" altLang="zh-CN" sz="2400" dirty="0">
              <a:solidFill>
                <a:srgbClr val="A4001F"/>
              </a:solidFill>
              <a:ea typeface="仿宋_GB2312" panose="02010609030101010101"/>
            </a:endParaRPr>
          </a:p>
          <a:p>
            <a:r>
              <a:rPr lang="en-US" altLang="zh-CN" sz="2400" dirty="0">
                <a:solidFill>
                  <a:srgbClr val="A4001F"/>
                </a:solidFill>
                <a:ea typeface="仿宋_GB2312" panose="02010609030101010101"/>
              </a:rPr>
              <a:t>    </a:t>
            </a:r>
            <a:r>
              <a:rPr lang="zh-CN" altLang="en-US" sz="2400" dirty="0">
                <a:solidFill>
                  <a:srgbClr val="A4001F"/>
                </a:solidFill>
                <a:ea typeface="仿宋_GB2312" panose="02010609030101010101"/>
              </a:rPr>
              <a:t>解：</a:t>
            </a:r>
            <a:r>
              <a:rPr lang="zh-CN" altLang="en-US" sz="2400" dirty="0">
                <a:solidFill>
                  <a:srgbClr val="0000CC"/>
                </a:solidFill>
                <a:ea typeface="仿宋_GB2312" panose="02010609030101010101"/>
              </a:rPr>
              <a:t>先定义谓词：</a:t>
            </a:r>
          </a:p>
          <a:p>
            <a:pPr marR="78800"/>
            <a:r>
              <a:rPr lang="en-US" altLang="zh-CN" sz="2400" b="1" dirty="0">
                <a:solidFill>
                  <a:srgbClr val="0000CC"/>
                </a:solidFill>
                <a:latin typeface="Times New Roman" panose="02020603050405020304" pitchFamily="18" charset="0"/>
                <a:ea typeface="仿宋_GB2312" panose="02010609030101010101"/>
              </a:rPr>
              <a:t>	Pass(x, y) x</a:t>
            </a:r>
            <a:r>
              <a:rPr lang="zh-CN" altLang="en-US" sz="2400" dirty="0">
                <a:solidFill>
                  <a:srgbClr val="0000CC"/>
                </a:solidFill>
                <a:latin typeface="Times New Roman" panose="02020603050405020304" pitchFamily="18" charset="0"/>
                <a:ea typeface="仿宋_GB2312" panose="02010609030101010101"/>
              </a:rPr>
              <a:t>可以通过</a:t>
            </a:r>
            <a:r>
              <a:rPr lang="en-US" altLang="zh-CN" sz="2400" b="1" dirty="0">
                <a:solidFill>
                  <a:srgbClr val="0000CC"/>
                </a:solidFill>
                <a:latin typeface="Times New Roman" panose="02020603050405020304" pitchFamily="18" charset="0"/>
                <a:ea typeface="仿宋_GB2312" panose="02010609030101010101"/>
              </a:rPr>
              <a:t>y</a:t>
            </a:r>
            <a:r>
              <a:rPr lang="zh-CN" altLang="en-US" sz="2400" dirty="0">
                <a:solidFill>
                  <a:srgbClr val="0000CC"/>
                </a:solidFill>
                <a:latin typeface="Times New Roman" panose="02020603050405020304" pitchFamily="18" charset="0"/>
                <a:ea typeface="仿宋_GB2312" panose="02010609030101010101"/>
              </a:rPr>
              <a:t>考试</a:t>
            </a:r>
          </a:p>
          <a:p>
            <a:pPr marR="85400"/>
            <a:r>
              <a:rPr lang="en-US" altLang="zh-CN" sz="2400" b="1" dirty="0">
                <a:solidFill>
                  <a:srgbClr val="0000CC"/>
                </a:solidFill>
                <a:latin typeface="Times New Roman" panose="02020603050405020304" pitchFamily="18" charset="0"/>
                <a:ea typeface="仿宋_GB2312" panose="02010609030101010101"/>
              </a:rPr>
              <a:t>	Win(x, prize) x</a:t>
            </a:r>
            <a:r>
              <a:rPr lang="zh-CN" altLang="en-US" sz="2400" dirty="0">
                <a:solidFill>
                  <a:srgbClr val="0000CC"/>
                </a:solidFill>
                <a:latin typeface="Times New Roman" panose="02020603050405020304" pitchFamily="18" charset="0"/>
                <a:ea typeface="仿宋_GB2312" panose="02010609030101010101"/>
              </a:rPr>
              <a:t>能获得奖励</a:t>
            </a:r>
          </a:p>
          <a:p>
            <a:pPr marR="93420"/>
            <a:r>
              <a:rPr lang="en-US" altLang="zh-CN" sz="2400" b="1" dirty="0">
                <a:solidFill>
                  <a:srgbClr val="0000CC"/>
                </a:solidFill>
                <a:latin typeface="Times New Roman" panose="02020603050405020304" pitchFamily="18" charset="0"/>
                <a:ea typeface="仿宋_GB2312" panose="02010609030101010101"/>
              </a:rPr>
              <a:t>	Study(x) x</a:t>
            </a:r>
            <a:r>
              <a:rPr lang="zh-CN" altLang="en-US" sz="2400" dirty="0">
                <a:solidFill>
                  <a:srgbClr val="0000CC"/>
                </a:solidFill>
                <a:latin typeface="Times New Roman" panose="02020603050405020304" pitchFamily="18" charset="0"/>
                <a:ea typeface="仿宋_GB2312" panose="02010609030101010101"/>
              </a:rPr>
              <a:t>肯学习</a:t>
            </a:r>
          </a:p>
          <a:p>
            <a:pPr marR="89850"/>
            <a:r>
              <a:rPr lang="en-US" altLang="zh-CN" sz="2400" b="1" dirty="0">
                <a:solidFill>
                  <a:srgbClr val="0000CC"/>
                </a:solidFill>
                <a:latin typeface="Times New Roman" panose="02020603050405020304" pitchFamily="18" charset="0"/>
                <a:ea typeface="仿宋_GB2312" panose="02010609030101010101"/>
              </a:rPr>
              <a:t>	Happy(x) x</a:t>
            </a:r>
            <a:r>
              <a:rPr lang="zh-CN" altLang="en-US" sz="2400" dirty="0">
                <a:solidFill>
                  <a:srgbClr val="0000CC"/>
                </a:solidFill>
                <a:latin typeface="Times New Roman" panose="02020603050405020304" pitchFamily="18" charset="0"/>
                <a:ea typeface="仿宋_GB2312" panose="02010609030101010101"/>
              </a:rPr>
              <a:t>是快乐的</a:t>
            </a:r>
          </a:p>
          <a:p>
            <a:pPr marR="89500"/>
            <a:r>
              <a:rPr lang="en-US" altLang="zh-CN" sz="2400" b="1" dirty="0">
                <a:solidFill>
                  <a:srgbClr val="0000CC"/>
                </a:solidFill>
                <a:latin typeface="Times New Roman" panose="02020603050405020304" pitchFamily="18" charset="0"/>
                <a:ea typeface="仿宋_GB2312" panose="02010609030101010101"/>
              </a:rPr>
              <a:t>	Lucky(x) x</a:t>
            </a:r>
            <a:r>
              <a:rPr lang="zh-CN" altLang="en-US" sz="2400" dirty="0">
                <a:solidFill>
                  <a:srgbClr val="0000CC"/>
                </a:solidFill>
                <a:latin typeface="Times New Roman" panose="02020603050405020304" pitchFamily="18" charset="0"/>
                <a:ea typeface="仿宋_GB2312" panose="02010609030101010101"/>
              </a:rPr>
              <a:t>是幸运的 </a:t>
            </a:r>
            <a:endParaRPr lang="en-US" altLang="zh-CN" sz="20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8407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631082"/>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归结演绎推理的经典例子</a:t>
            </a:r>
            <a:endParaRPr lang="en-US" altLang="zh-CN" sz="2800" dirty="0">
              <a:solidFill>
                <a:srgbClr val="FF0000"/>
              </a:solidFill>
              <a:ea typeface="仿宋_GB2312"/>
            </a:endParaRPr>
          </a:p>
        </p:txBody>
      </p:sp>
      <p:sp>
        <p:nvSpPr>
          <p:cNvPr id="3" name="矩形 2"/>
          <p:cNvSpPr/>
          <p:nvPr/>
        </p:nvSpPr>
        <p:spPr>
          <a:xfrm>
            <a:off x="766916" y="1089164"/>
            <a:ext cx="10746658" cy="4524315"/>
          </a:xfrm>
          <a:prstGeom prst="rect">
            <a:avLst/>
          </a:prstGeom>
        </p:spPr>
        <p:txBody>
          <a:bodyPr wrap="square">
            <a:spAutoFit/>
          </a:bodyPr>
          <a:lstStyle/>
          <a:p>
            <a:pPr marR="90300"/>
            <a:r>
              <a:rPr lang="zh-CN" altLang="en-US" sz="2400" dirty="0">
                <a:solidFill>
                  <a:srgbClr val="0000CC"/>
                </a:solidFill>
                <a:ea typeface="仿宋_GB2312" panose="02010609030101010101"/>
              </a:rPr>
              <a:t>再将问题用谓词表示如下：</a:t>
            </a:r>
          </a:p>
          <a:p>
            <a:pPr marR="57150"/>
            <a:r>
              <a:rPr lang="en-US" altLang="zh-CN" sz="2400" b="1" dirty="0">
                <a:solidFill>
                  <a:srgbClr val="0000CC"/>
                </a:solidFill>
                <a:latin typeface="Times New Roman" panose="02020603050405020304" pitchFamily="18" charset="0"/>
                <a:ea typeface="仿宋_GB2312" panose="02010609030101010101"/>
              </a:rPr>
              <a:t>	</a:t>
            </a:r>
            <a:r>
              <a:rPr lang="zh-CN" altLang="en-US" sz="2400" b="1" dirty="0">
                <a:solidFill>
                  <a:srgbClr val="0000CC"/>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任何通过计算机考试并获奖的人都是快乐的</a:t>
            </a:r>
            <a:r>
              <a:rPr lang="zh-CN" altLang="en-US" sz="2400" b="1" dirty="0">
                <a:solidFill>
                  <a:srgbClr val="0000CC"/>
                </a:solidFill>
                <a:latin typeface="Times New Roman" panose="02020603050405020304" pitchFamily="18" charset="0"/>
                <a:ea typeface="仿宋_GB2312" panose="02010609030101010101"/>
              </a:rPr>
              <a:t>”</a:t>
            </a:r>
            <a:endParaRPr lang="zh-CN" altLang="en-US" sz="2400" dirty="0">
              <a:solidFill>
                <a:srgbClr val="0000CC"/>
              </a:solidFill>
              <a:latin typeface="Times New Roman" panose="02020603050405020304" pitchFamily="18" charset="0"/>
              <a:ea typeface="仿宋_GB2312" panose="02010609030101010101"/>
            </a:endParaRPr>
          </a:p>
          <a:p>
            <a:pPr marR="42770"/>
            <a:r>
              <a:rPr lang="en-US" altLang="zh-CN" sz="2400" b="1" dirty="0">
                <a:solidFill>
                  <a:srgbClr val="0000CC"/>
                </a:solidFill>
                <a:latin typeface="Times New Roman" panose="02020603050405020304" pitchFamily="18" charset="0"/>
                <a:ea typeface="仿宋_GB2312" panose="02010609030101010101"/>
              </a:rPr>
              <a:t>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x)(Pass(x, computer)</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Win(x, prize)</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Happy(x))</a:t>
            </a:r>
            <a:endParaRPr lang="en-US" altLang="zh-CN" sz="2400" dirty="0">
              <a:solidFill>
                <a:srgbClr val="0000CC"/>
              </a:solidFill>
              <a:latin typeface="Times New Roman" panose="02020603050405020304" pitchFamily="18" charset="0"/>
              <a:ea typeface="仿宋_GB2312" panose="02010609030101010101"/>
            </a:endParaRPr>
          </a:p>
          <a:p>
            <a:pPr marR="54120"/>
            <a:r>
              <a:rPr lang="en-US" altLang="zh-CN" sz="2400" b="1" dirty="0">
                <a:solidFill>
                  <a:srgbClr val="0000CC"/>
                </a:solidFill>
                <a:latin typeface="Times New Roman" panose="02020603050405020304" pitchFamily="18" charset="0"/>
                <a:ea typeface="仿宋_GB2312" panose="02010609030101010101"/>
              </a:rPr>
              <a:t>	</a:t>
            </a:r>
            <a:r>
              <a:rPr lang="zh-CN" altLang="en-US" sz="2400" b="1" dirty="0">
                <a:solidFill>
                  <a:srgbClr val="0000CC"/>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任何肯学习或幸运的人都可以通过所有考试</a:t>
            </a:r>
            <a:r>
              <a:rPr lang="zh-CN" altLang="en-US" sz="2400" b="1" dirty="0">
                <a:solidFill>
                  <a:srgbClr val="0000CC"/>
                </a:solidFill>
                <a:latin typeface="Times New Roman" panose="02020603050405020304" pitchFamily="18" charset="0"/>
                <a:ea typeface="仿宋_GB2312" panose="02010609030101010101"/>
              </a:rPr>
              <a:t>”</a:t>
            </a:r>
            <a:endParaRPr lang="zh-CN" altLang="en-US" sz="2400" dirty="0">
              <a:solidFill>
                <a:srgbClr val="0000CC"/>
              </a:solidFill>
              <a:latin typeface="Times New Roman" panose="02020603050405020304" pitchFamily="18" charset="0"/>
              <a:ea typeface="仿宋_GB2312" panose="02010609030101010101"/>
            </a:endParaRPr>
          </a:p>
          <a:p>
            <a:pPr marR="54150"/>
            <a:r>
              <a:rPr lang="en-US" altLang="zh-CN" sz="2400" b="1" dirty="0">
                <a:solidFill>
                  <a:srgbClr val="0000CC"/>
                </a:solidFill>
                <a:latin typeface="Times New Roman" panose="02020603050405020304" pitchFamily="18" charset="0"/>
                <a:ea typeface="仿宋_GB2312" panose="02010609030101010101"/>
              </a:rPr>
              <a:t>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y) (Study(x)</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Lucky(x)</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Pass(x, y))</a:t>
            </a:r>
            <a:endParaRPr lang="en-US" altLang="zh-CN" sz="2400" dirty="0">
              <a:solidFill>
                <a:srgbClr val="0000CC"/>
              </a:solidFill>
              <a:latin typeface="Times New Roman" panose="02020603050405020304" pitchFamily="18" charset="0"/>
              <a:ea typeface="仿宋_GB2312" panose="02010609030101010101"/>
            </a:endParaRPr>
          </a:p>
          <a:p>
            <a:pPr marR="86320"/>
            <a:r>
              <a:rPr lang="en-US" altLang="zh-CN" sz="2400" b="1" dirty="0">
                <a:solidFill>
                  <a:srgbClr val="0000CC"/>
                </a:solidFill>
                <a:latin typeface="Times New Roman" panose="02020603050405020304" pitchFamily="18" charset="0"/>
                <a:ea typeface="仿宋_GB2312" panose="02010609030101010101"/>
              </a:rPr>
              <a:t>	</a:t>
            </a:r>
            <a:r>
              <a:rPr lang="zh-CN" altLang="en-US" sz="2400" b="1" dirty="0">
                <a:solidFill>
                  <a:srgbClr val="0000CC"/>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张不肯学习但他是幸运的</a:t>
            </a:r>
            <a:r>
              <a:rPr lang="zh-CN" altLang="en-US" sz="2400" b="1" dirty="0">
                <a:solidFill>
                  <a:srgbClr val="0000CC"/>
                </a:solidFill>
                <a:latin typeface="Times New Roman" panose="02020603050405020304" pitchFamily="18" charset="0"/>
                <a:ea typeface="仿宋_GB2312" panose="02010609030101010101"/>
              </a:rPr>
              <a:t>”</a:t>
            </a:r>
            <a:endParaRPr lang="zh-CN" altLang="en-US" sz="2400" dirty="0">
              <a:solidFill>
                <a:srgbClr val="0000CC"/>
              </a:solidFill>
              <a:latin typeface="Times New Roman" panose="02020603050405020304" pitchFamily="18" charset="0"/>
              <a:ea typeface="仿宋_GB2312" panose="02010609030101010101"/>
            </a:endParaRPr>
          </a:p>
          <a:p>
            <a:pPr marR="76900"/>
            <a:r>
              <a:rPr lang="en-US" altLang="zh-CN" sz="2400" dirty="0">
                <a:solidFill>
                  <a:srgbClr val="0000CC"/>
                </a:solidFill>
                <a:latin typeface="宋体" panose="02010600030101010101" pitchFamily="2" charset="-122"/>
                <a:ea typeface="宋体" panose="02010600030101010101" pitchFamily="2" charset="-122"/>
              </a:rPr>
              <a:t>	﹁</a:t>
            </a:r>
            <a:r>
              <a:rPr lang="en-US" altLang="zh-CN" sz="2400" b="1" dirty="0">
                <a:solidFill>
                  <a:srgbClr val="0000CC"/>
                </a:solidFill>
                <a:latin typeface="Times New Roman" panose="02020603050405020304" pitchFamily="18" charset="0"/>
                <a:ea typeface="宋体" panose="02010600030101010101" pitchFamily="2" charset="-122"/>
              </a:rPr>
              <a:t>Study(</a:t>
            </a:r>
            <a:r>
              <a:rPr lang="en-US" altLang="zh-CN" sz="2400" b="1" dirty="0" err="1">
                <a:solidFill>
                  <a:srgbClr val="0000CC"/>
                </a:solidFill>
                <a:latin typeface="Times New Roman" panose="02020603050405020304" pitchFamily="18" charset="0"/>
                <a:ea typeface="宋体" panose="02010600030101010101" pitchFamily="2" charset="-122"/>
              </a:rPr>
              <a:t>zhang</a:t>
            </a:r>
            <a:r>
              <a:rPr lang="en-US" altLang="zh-CN" sz="2400" b="1" dirty="0">
                <a:solidFill>
                  <a:srgbClr val="0000CC"/>
                </a:solidFill>
                <a:latin typeface="Times New Roman" panose="02020603050405020304" pitchFamily="18" charset="0"/>
                <a:ea typeface="宋体" panose="02010600030101010101" pitchFamily="2" charset="-122"/>
              </a:rPr>
              <a:t>)</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Lucky(</a:t>
            </a:r>
            <a:r>
              <a:rPr lang="en-US" altLang="zh-CN" sz="2400" b="1" dirty="0" err="1">
                <a:solidFill>
                  <a:srgbClr val="0000CC"/>
                </a:solidFill>
                <a:latin typeface="Times New Roman" panose="02020603050405020304" pitchFamily="18" charset="0"/>
                <a:ea typeface="仿宋_GB2312" panose="02010609030101010101"/>
              </a:rPr>
              <a:t>zhang</a:t>
            </a:r>
            <a:r>
              <a:rPr lang="en-US" altLang="zh-CN" sz="2400" b="1" dirty="0">
                <a:solidFill>
                  <a:srgbClr val="0000CC"/>
                </a:solidFill>
                <a:latin typeface="Times New Roman" panose="02020603050405020304" pitchFamily="18" charset="0"/>
                <a:ea typeface="仿宋_GB2312" panose="02010609030101010101"/>
              </a:rPr>
              <a:t>)</a:t>
            </a:r>
            <a:endParaRPr lang="en-US" altLang="zh-CN" sz="2400" dirty="0">
              <a:solidFill>
                <a:srgbClr val="0000CC"/>
              </a:solidFill>
              <a:latin typeface="Times New Roman" panose="02020603050405020304" pitchFamily="18" charset="0"/>
              <a:ea typeface="仿宋_GB2312" panose="02010609030101010101"/>
            </a:endParaRPr>
          </a:p>
          <a:p>
            <a:pPr marR="90350"/>
            <a:r>
              <a:rPr lang="en-US" altLang="zh-CN" sz="2400" b="1" dirty="0">
                <a:solidFill>
                  <a:srgbClr val="0000CC"/>
                </a:solidFill>
                <a:latin typeface="Times New Roman" panose="02020603050405020304" pitchFamily="18" charset="0"/>
                <a:ea typeface="仿宋_GB2312" panose="02010609030101010101"/>
              </a:rPr>
              <a:t>	</a:t>
            </a:r>
            <a:r>
              <a:rPr lang="zh-CN" altLang="en-US" sz="2400" b="1" dirty="0">
                <a:solidFill>
                  <a:srgbClr val="0000CC"/>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任何幸运的人都能获奖</a:t>
            </a:r>
            <a:r>
              <a:rPr lang="zh-CN" altLang="en-US" sz="2400" b="1" dirty="0">
                <a:solidFill>
                  <a:srgbClr val="0000CC"/>
                </a:solidFill>
                <a:latin typeface="Times New Roman" panose="02020603050405020304" pitchFamily="18" charset="0"/>
                <a:ea typeface="仿宋_GB2312" panose="02010609030101010101"/>
              </a:rPr>
              <a:t>”</a:t>
            </a:r>
            <a:endParaRPr lang="zh-CN" altLang="en-US" sz="2400" dirty="0">
              <a:solidFill>
                <a:srgbClr val="0000CC"/>
              </a:solidFill>
              <a:latin typeface="Times New Roman" panose="02020603050405020304" pitchFamily="18" charset="0"/>
              <a:ea typeface="仿宋_GB2312" panose="02010609030101010101"/>
            </a:endParaRPr>
          </a:p>
          <a:p>
            <a:pPr marR="77070"/>
            <a:r>
              <a:rPr lang="en-US" altLang="zh-CN" sz="2400" b="1" dirty="0">
                <a:solidFill>
                  <a:srgbClr val="0000CC"/>
                </a:solidFill>
                <a:latin typeface="Times New Roman" panose="02020603050405020304" pitchFamily="18" charset="0"/>
                <a:ea typeface="仿宋_GB2312" panose="02010609030101010101"/>
              </a:rPr>
              <a:t>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 (Lucky(x)</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Win(x, prize))</a:t>
            </a:r>
            <a:endParaRPr lang="en-US" altLang="zh-CN" sz="2400" dirty="0">
              <a:solidFill>
                <a:srgbClr val="0000CC"/>
              </a:solidFill>
              <a:latin typeface="Times New Roman" panose="02020603050405020304" pitchFamily="18" charset="0"/>
              <a:ea typeface="仿宋_GB2312" panose="02010609030101010101"/>
            </a:endParaRPr>
          </a:p>
          <a:p>
            <a:pPr marR="90350"/>
            <a:r>
              <a:rPr lang="en-US" altLang="zh-CN" sz="2400" dirty="0">
                <a:solidFill>
                  <a:srgbClr val="0000CC"/>
                </a:solidFill>
                <a:ea typeface="仿宋_GB2312" panose="02010609030101010101"/>
              </a:rPr>
              <a:t>	</a:t>
            </a:r>
          </a:p>
          <a:p>
            <a:pPr marR="90350"/>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结论</a:t>
            </a:r>
            <a:r>
              <a:rPr lang="zh-CN" altLang="en-US" sz="2400" b="1" dirty="0">
                <a:solidFill>
                  <a:srgbClr val="0000CC"/>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张是快乐的</a:t>
            </a:r>
            <a:r>
              <a:rPr lang="zh-CN" altLang="en-US" sz="2400" b="1" dirty="0">
                <a:solidFill>
                  <a:srgbClr val="0000CC"/>
                </a:solidFill>
                <a:latin typeface="Times New Roman" panose="02020603050405020304" pitchFamily="18" charset="0"/>
                <a:ea typeface="仿宋_GB2312" panose="02010609030101010101"/>
              </a:rPr>
              <a:t>”</a:t>
            </a:r>
            <a:r>
              <a:rPr lang="zh-CN" altLang="en-US" sz="2400" dirty="0">
                <a:solidFill>
                  <a:srgbClr val="0000CC"/>
                </a:solidFill>
                <a:latin typeface="Times New Roman" panose="02020603050405020304" pitchFamily="18" charset="0"/>
                <a:ea typeface="仿宋_GB2312" panose="02010609030101010101"/>
              </a:rPr>
              <a:t>的否定</a:t>
            </a:r>
          </a:p>
          <a:p>
            <a:r>
              <a:rPr lang="en-US" altLang="zh-CN" sz="2400" dirty="0">
                <a:solidFill>
                  <a:srgbClr val="0000CC"/>
                </a:solidFill>
                <a:latin typeface="宋体" panose="02010600030101010101" pitchFamily="2" charset="-122"/>
                <a:ea typeface="宋体" panose="02010600030101010101" pitchFamily="2" charset="-122"/>
              </a:rPr>
              <a:t>	﹁</a:t>
            </a:r>
            <a:r>
              <a:rPr lang="en-US" altLang="zh-CN" sz="2400" b="1" dirty="0">
                <a:solidFill>
                  <a:srgbClr val="0000CC"/>
                </a:solidFill>
                <a:latin typeface="Times New Roman" panose="02020603050405020304" pitchFamily="18" charset="0"/>
                <a:ea typeface="宋体" panose="02010600030101010101" pitchFamily="2" charset="-122"/>
              </a:rPr>
              <a:t>Happy(</a:t>
            </a:r>
            <a:r>
              <a:rPr lang="en-US" altLang="zh-CN" sz="2400" b="1" dirty="0" err="1">
                <a:solidFill>
                  <a:srgbClr val="0000CC"/>
                </a:solidFill>
                <a:latin typeface="Times New Roman" panose="02020603050405020304" pitchFamily="18" charset="0"/>
                <a:ea typeface="宋体" panose="02010600030101010101" pitchFamily="2" charset="-122"/>
              </a:rPr>
              <a:t>zhang</a:t>
            </a:r>
            <a:r>
              <a:rPr lang="en-US" altLang="zh-CN" sz="2400" b="1" dirty="0">
                <a:solidFill>
                  <a:srgbClr val="0000CC"/>
                </a:solidFill>
                <a:latin typeface="Times New Roman" panose="02020603050405020304" pitchFamily="18" charset="0"/>
                <a:ea typeface="宋体" panose="02010600030101010101" pitchFamily="2" charset="-122"/>
              </a:rPr>
              <a:t>) </a:t>
            </a:r>
            <a:endParaRPr lang="en-US" altLang="zh-CN" sz="20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699097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1088477"/>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归结演绎推理的经典例子</a:t>
            </a:r>
            <a:endParaRPr lang="en-US" altLang="zh-CN" sz="2800" dirty="0">
              <a:solidFill>
                <a:srgbClr val="FF0000"/>
              </a:solidFill>
              <a:ea typeface="仿宋_GB2312"/>
            </a:endParaRPr>
          </a:p>
        </p:txBody>
      </p:sp>
      <p:sp>
        <p:nvSpPr>
          <p:cNvPr id="3" name="矩形 2"/>
          <p:cNvSpPr/>
          <p:nvPr/>
        </p:nvSpPr>
        <p:spPr>
          <a:xfrm>
            <a:off x="980306" y="2170713"/>
            <a:ext cx="10746658" cy="3046988"/>
          </a:xfrm>
          <a:prstGeom prst="rect">
            <a:avLst/>
          </a:prstGeom>
        </p:spPr>
        <p:txBody>
          <a:bodyPr wrap="square">
            <a:spAutoFit/>
          </a:bodyPr>
          <a:lstStyle/>
          <a:p>
            <a:pPr marR="74750"/>
            <a:r>
              <a:rPr lang="zh-CN" altLang="en-US" sz="2400" dirty="0">
                <a:solidFill>
                  <a:srgbClr val="0000CC"/>
                </a:solidFill>
                <a:ea typeface="仿宋_GB2312" panose="02010609030101010101"/>
              </a:rPr>
              <a:t>将上述谓词公式转化为子句集如下：</a:t>
            </a:r>
          </a:p>
          <a:p>
            <a:pPr marR="43950"/>
            <a:r>
              <a:rPr lang="en-US" altLang="zh-CN" sz="2400" b="1" dirty="0">
                <a:solidFill>
                  <a:srgbClr val="0000CC"/>
                </a:solidFill>
                <a:latin typeface="Times New Roman" panose="02020603050405020304" pitchFamily="18" charset="0"/>
                <a:ea typeface="仿宋_GB2312" panose="02010609030101010101"/>
              </a:rPr>
              <a:t>	(1)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Pass(x, computer)</a:t>
            </a:r>
            <a:r>
              <a:rPr lang="en-US" altLang="zh-CN"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Win(x, prize)</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Happy(x)</a:t>
            </a:r>
            <a:endParaRPr lang="en-US" altLang="zh-CN" sz="2400" dirty="0">
              <a:solidFill>
                <a:srgbClr val="0000CC"/>
              </a:solidFill>
              <a:latin typeface="Times New Roman" panose="02020603050405020304" pitchFamily="18" charset="0"/>
              <a:ea typeface="仿宋_GB2312" panose="02010609030101010101"/>
            </a:endParaRPr>
          </a:p>
          <a:p>
            <a:pPr marR="90820"/>
            <a:r>
              <a:rPr lang="es-ES" altLang="zh-CN" sz="2400" b="1" dirty="0">
                <a:solidFill>
                  <a:srgbClr val="0000CC"/>
                </a:solidFill>
                <a:latin typeface="Times New Roman" panose="02020603050405020304" pitchFamily="18" charset="0"/>
                <a:ea typeface="仿宋_GB2312" panose="02010609030101010101"/>
              </a:rPr>
              <a:t>	(2) </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Study(y)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Pass(y, z)</a:t>
            </a:r>
            <a:endParaRPr lang="es-ES" altLang="zh-CN" sz="2400" dirty="0">
              <a:solidFill>
                <a:srgbClr val="0000CC"/>
              </a:solidFill>
              <a:latin typeface="Times New Roman" panose="02020603050405020304" pitchFamily="18" charset="0"/>
              <a:ea typeface="仿宋_GB2312" panose="02010609030101010101"/>
            </a:endParaRPr>
          </a:p>
          <a:p>
            <a:pPr marR="89250"/>
            <a:r>
              <a:rPr lang="en-US" altLang="zh-CN" sz="2400" b="1" dirty="0">
                <a:solidFill>
                  <a:srgbClr val="0000CC"/>
                </a:solidFill>
                <a:latin typeface="Times New Roman" panose="02020603050405020304" pitchFamily="18" charset="0"/>
                <a:ea typeface="仿宋_GB2312" panose="02010609030101010101"/>
              </a:rPr>
              <a:t>	</a:t>
            </a:r>
            <a:r>
              <a:rPr lang="pl-PL" altLang="zh-CN" sz="2400" b="1" dirty="0">
                <a:solidFill>
                  <a:srgbClr val="0000CC"/>
                </a:solidFill>
                <a:latin typeface="Times New Roman" panose="02020603050405020304" pitchFamily="18" charset="0"/>
                <a:ea typeface="仿宋_GB2312" panose="02010609030101010101"/>
              </a:rPr>
              <a:t>(3) </a:t>
            </a:r>
            <a:r>
              <a:rPr lang="pl-PL" altLang="zh-CN" sz="2400" dirty="0">
                <a:solidFill>
                  <a:srgbClr val="0000CC"/>
                </a:solidFill>
                <a:latin typeface="宋体" panose="02010600030101010101" pitchFamily="2" charset="-122"/>
                <a:ea typeface="宋体" panose="02010600030101010101" pitchFamily="2" charset="-122"/>
              </a:rPr>
              <a:t>﹁</a:t>
            </a:r>
            <a:r>
              <a:rPr lang="pl-PL" altLang="zh-CN" sz="2400" b="1" dirty="0">
                <a:solidFill>
                  <a:srgbClr val="0000CC"/>
                </a:solidFill>
                <a:latin typeface="Times New Roman" panose="02020603050405020304" pitchFamily="18" charset="0"/>
                <a:ea typeface="宋体" panose="02010600030101010101" pitchFamily="2" charset="-122"/>
              </a:rPr>
              <a:t>Lucky(u)</a:t>
            </a:r>
            <a:r>
              <a:rPr lang="pl-PL" altLang="zh-CN" sz="2400" dirty="0">
                <a:solidFill>
                  <a:srgbClr val="0000CC"/>
                </a:solidFill>
                <a:latin typeface="Times New Roman" panose="02020603050405020304" pitchFamily="18" charset="0"/>
                <a:ea typeface="仿宋_GB2312" panose="02010609030101010101"/>
              </a:rPr>
              <a:t>∨</a:t>
            </a:r>
            <a:r>
              <a:rPr lang="pl-PL" altLang="zh-CN" sz="2400" b="1" dirty="0">
                <a:solidFill>
                  <a:srgbClr val="0000CC"/>
                </a:solidFill>
                <a:latin typeface="Times New Roman" panose="02020603050405020304" pitchFamily="18" charset="0"/>
                <a:ea typeface="仿宋_GB2312" panose="02010609030101010101"/>
              </a:rPr>
              <a:t>Pass(u, v)</a:t>
            </a:r>
            <a:endParaRPr lang="pl-PL" altLang="zh-CN" sz="2400" dirty="0">
              <a:solidFill>
                <a:srgbClr val="0000CC"/>
              </a:solidFill>
              <a:latin typeface="Times New Roman" panose="02020603050405020304" pitchFamily="18" charset="0"/>
              <a:ea typeface="仿宋_GB2312" panose="02010609030101010101"/>
            </a:endParaRPr>
          </a:p>
          <a:p>
            <a:r>
              <a:rPr lang="en-US" altLang="zh-CN" sz="2400" b="1" dirty="0">
                <a:solidFill>
                  <a:srgbClr val="0000CC"/>
                </a:solidFill>
                <a:latin typeface="Times New Roman" panose="02020603050405020304" pitchFamily="18" charset="0"/>
                <a:ea typeface="仿宋_GB2312" panose="02010609030101010101"/>
              </a:rPr>
              <a:t>	(4)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Study(</a:t>
            </a:r>
            <a:r>
              <a:rPr lang="en-US" altLang="zh-CN" sz="2400" b="1" dirty="0" err="1">
                <a:solidFill>
                  <a:srgbClr val="0000CC"/>
                </a:solidFill>
                <a:latin typeface="Times New Roman" panose="02020603050405020304" pitchFamily="18" charset="0"/>
                <a:ea typeface="宋体" panose="02010600030101010101" pitchFamily="2" charset="-122"/>
              </a:rPr>
              <a:t>zhang</a:t>
            </a:r>
            <a:r>
              <a:rPr lang="en-US" altLang="zh-CN" sz="2400" b="1" dirty="0">
                <a:solidFill>
                  <a:srgbClr val="0000CC"/>
                </a:solidFill>
                <a:latin typeface="Times New Roman" panose="02020603050405020304" pitchFamily="18" charset="0"/>
                <a:ea typeface="宋体" panose="02010600030101010101" pitchFamily="2" charset="-122"/>
              </a:rPr>
              <a:t>)</a:t>
            </a:r>
            <a:endParaRPr lang="en-US" altLang="zh-CN" sz="2400" dirty="0">
              <a:solidFill>
                <a:srgbClr val="0000CC"/>
              </a:solidFill>
              <a:latin typeface="Times New Roman" panose="02020603050405020304" pitchFamily="18" charset="0"/>
              <a:ea typeface="宋体" panose="02010600030101010101" pitchFamily="2" charset="-122"/>
            </a:endParaRPr>
          </a:p>
          <a:p>
            <a:r>
              <a:rPr lang="en-US" altLang="zh-CN" sz="2400" b="1" dirty="0">
                <a:solidFill>
                  <a:srgbClr val="0000CC"/>
                </a:solidFill>
                <a:latin typeface="Times New Roman" panose="02020603050405020304" pitchFamily="18" charset="0"/>
                <a:ea typeface="宋体" panose="02010600030101010101" pitchFamily="2" charset="-122"/>
              </a:rPr>
              <a:t>	(5) Lucky(</a:t>
            </a:r>
            <a:r>
              <a:rPr lang="en-US" altLang="zh-CN" sz="2400" b="1" dirty="0" err="1">
                <a:solidFill>
                  <a:srgbClr val="0000CC"/>
                </a:solidFill>
                <a:latin typeface="Times New Roman" panose="02020603050405020304" pitchFamily="18" charset="0"/>
                <a:ea typeface="宋体" panose="02010600030101010101" pitchFamily="2" charset="-122"/>
              </a:rPr>
              <a:t>zhang</a:t>
            </a:r>
            <a:r>
              <a:rPr lang="en-US" altLang="zh-CN" sz="2400" b="1" dirty="0">
                <a:solidFill>
                  <a:srgbClr val="0000CC"/>
                </a:solidFill>
                <a:latin typeface="Times New Roman" panose="02020603050405020304" pitchFamily="18" charset="0"/>
                <a:ea typeface="宋体" panose="02010600030101010101" pitchFamily="2" charset="-122"/>
              </a:rPr>
              <a:t>)</a:t>
            </a:r>
            <a:endParaRPr lang="en-US" altLang="zh-CN" sz="2400" dirty="0">
              <a:solidFill>
                <a:srgbClr val="0000CC"/>
              </a:solidFill>
              <a:latin typeface="Times New Roman" panose="02020603050405020304" pitchFamily="18" charset="0"/>
              <a:ea typeface="宋体" panose="02010600030101010101" pitchFamily="2" charset="-122"/>
            </a:endParaRPr>
          </a:p>
          <a:p>
            <a:pPr marR="81470" lvl="2"/>
            <a:r>
              <a:rPr lang="pl-PL" altLang="zh-CN" sz="2400" b="1" dirty="0">
                <a:solidFill>
                  <a:srgbClr val="0000CC"/>
                </a:solidFill>
                <a:latin typeface="Times New Roman" panose="02020603050405020304" pitchFamily="18" charset="0"/>
                <a:ea typeface="宋体" panose="02010600030101010101" pitchFamily="2" charset="-122"/>
              </a:rPr>
              <a:t>(6) </a:t>
            </a:r>
            <a:r>
              <a:rPr lang="pl-PL" altLang="zh-CN" sz="2400" dirty="0">
                <a:solidFill>
                  <a:srgbClr val="0000CC"/>
                </a:solidFill>
                <a:latin typeface="宋体" panose="02010600030101010101" pitchFamily="2" charset="-122"/>
                <a:ea typeface="宋体" panose="02010600030101010101" pitchFamily="2" charset="-122"/>
              </a:rPr>
              <a:t>﹁</a:t>
            </a:r>
            <a:r>
              <a:rPr lang="pl-PL" altLang="zh-CN" sz="2400" b="1" dirty="0">
                <a:solidFill>
                  <a:srgbClr val="0000CC"/>
                </a:solidFill>
                <a:latin typeface="Times New Roman" panose="02020603050405020304" pitchFamily="18" charset="0"/>
                <a:ea typeface="宋体" panose="02010600030101010101" pitchFamily="2" charset="-122"/>
              </a:rPr>
              <a:t>Lucky(w)</a:t>
            </a:r>
            <a:r>
              <a:rPr lang="pl-PL" altLang="zh-CN" sz="2400" dirty="0">
                <a:solidFill>
                  <a:srgbClr val="0000CC"/>
                </a:solidFill>
                <a:latin typeface="Times New Roman" panose="02020603050405020304" pitchFamily="18" charset="0"/>
                <a:ea typeface="仿宋_GB2312" panose="02010609030101010101"/>
              </a:rPr>
              <a:t>∨</a:t>
            </a:r>
            <a:r>
              <a:rPr lang="pl-PL" altLang="zh-CN" sz="2400" b="1" dirty="0">
                <a:solidFill>
                  <a:srgbClr val="0000CC"/>
                </a:solidFill>
                <a:latin typeface="Times New Roman" panose="02020603050405020304" pitchFamily="18" charset="0"/>
                <a:ea typeface="仿宋_GB2312" panose="02010609030101010101"/>
              </a:rPr>
              <a:t>Win(w, prize)</a:t>
            </a:r>
            <a:endParaRPr lang="pl-PL" altLang="zh-CN" sz="2400" dirty="0">
              <a:solidFill>
                <a:srgbClr val="0000CC"/>
              </a:solidFill>
              <a:latin typeface="Times New Roman" panose="02020603050405020304" pitchFamily="18" charset="0"/>
              <a:ea typeface="仿宋_GB2312" panose="02010609030101010101"/>
            </a:endParaRPr>
          </a:p>
          <a:p>
            <a:pPr marR="73270"/>
            <a:r>
              <a:rPr lang="en-US" altLang="zh-CN" sz="2400" b="1" dirty="0">
                <a:solidFill>
                  <a:srgbClr val="0000CC"/>
                </a:solidFill>
                <a:latin typeface="Times New Roman" panose="02020603050405020304" pitchFamily="18" charset="0"/>
                <a:ea typeface="仿宋_GB2312" panose="02010609030101010101"/>
              </a:rPr>
              <a:t>	(7)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Happy(</a:t>
            </a:r>
            <a:r>
              <a:rPr lang="en-US" altLang="zh-CN" sz="2400" b="1" dirty="0" err="1">
                <a:solidFill>
                  <a:srgbClr val="0000CC"/>
                </a:solidFill>
                <a:latin typeface="Times New Roman" panose="02020603050405020304" pitchFamily="18" charset="0"/>
                <a:ea typeface="宋体" panose="02010600030101010101" pitchFamily="2" charset="-122"/>
              </a:rPr>
              <a:t>zhang</a:t>
            </a:r>
            <a:r>
              <a:rPr lang="en-US" altLang="zh-CN" sz="2400" b="1" dirty="0">
                <a:solidFill>
                  <a:srgbClr val="0000CC"/>
                </a:solidFill>
                <a:latin typeface="Times New Roman" panose="02020603050405020304" pitchFamily="18" charset="0"/>
                <a:ea typeface="宋体" panose="02010600030101010101" pitchFamily="2" charset="-122"/>
              </a:rPr>
              <a:t>) (</a:t>
            </a:r>
            <a:r>
              <a:rPr lang="zh-CN" altLang="en-US" sz="2400" dirty="0">
                <a:solidFill>
                  <a:srgbClr val="0000CC"/>
                </a:solidFill>
                <a:latin typeface="Times New Roman" panose="02020603050405020304" pitchFamily="18" charset="0"/>
                <a:ea typeface="仿宋_GB2312" panose="02010609030101010101"/>
              </a:rPr>
              <a:t>结论的否定</a:t>
            </a:r>
            <a:r>
              <a:rPr lang="en-US" altLang="zh-CN" sz="2400" b="1" dirty="0">
                <a:solidFill>
                  <a:srgbClr val="0000CC"/>
                </a:solidFill>
                <a:latin typeface="Times New Roman" panose="02020603050405020304" pitchFamily="18" charset="0"/>
                <a:ea typeface="仿宋_GB2312" panose="02010609030101010101"/>
              </a:rPr>
              <a:t>) </a:t>
            </a:r>
            <a:endParaRPr lang="en-US" altLang="zh-CN" sz="20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240973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srcRect t="1714"/>
          <a:stretch/>
        </p:blipFill>
        <p:spPr>
          <a:xfrm>
            <a:off x="1760421" y="1430676"/>
            <a:ext cx="8179991" cy="5290799"/>
          </a:xfrm>
          <a:prstGeom prst="rect">
            <a:avLst/>
          </a:prstGeom>
        </p:spPr>
      </p:pic>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R="33920" algn="ctr"/>
            <a:r>
              <a:rPr lang="zh-CN" altLang="en-US" sz="2800" dirty="0">
                <a:solidFill>
                  <a:srgbClr val="FF0000"/>
                </a:solidFill>
                <a:ea typeface="仿宋_GB2312" panose="02010609030101010101"/>
              </a:rPr>
              <a:t>归结演绎推理的经典例子</a:t>
            </a:r>
            <a:endParaRPr lang="en-US" altLang="zh-CN" sz="2800" dirty="0">
              <a:solidFill>
                <a:srgbClr val="FF0000"/>
              </a:solidFill>
              <a:ea typeface="仿宋_GB2312"/>
            </a:endParaRPr>
          </a:p>
        </p:txBody>
      </p:sp>
    </p:spTree>
    <p:extLst>
      <p:ext uri="{BB962C8B-B14F-4D97-AF65-F5344CB8AC3E}">
        <p14:creationId xmlns:p14="http://schemas.microsoft.com/office/powerpoint/2010/main" val="177440872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767013" y="2764256"/>
            <a:ext cx="6200008" cy="4000291"/>
          </a:xfrm>
          <a:prstGeom prst="rect">
            <a:avLst/>
          </a:prstGeom>
        </p:spPr>
      </p:pic>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1569660"/>
          </a:xfrm>
          <a:prstGeom prst="rect">
            <a:avLst/>
          </a:prstGeom>
        </p:spPr>
        <p:txBody>
          <a:bodyPr wrap="square">
            <a:spAutoFit/>
          </a:bodyPr>
          <a:lstStyle/>
          <a:p>
            <a:pPr marR="5800"/>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归结策略是指在归结演绎推理过程的每一步如何选择进行归结的子句对， 以尽快得到空子句的策略。</a:t>
            </a:r>
          </a:p>
          <a:p>
            <a:pPr marR="33970"/>
            <a:r>
              <a:rPr lang="zh-CN" altLang="en-US" sz="2400" dirty="0">
                <a:solidFill>
                  <a:srgbClr val="0000CC"/>
                </a:solidFill>
                <a:ea typeface="仿宋_GB2312" panose="02010609030101010101"/>
              </a:rPr>
              <a:t>    不同的归结策略影响归结过程、归结推理效率和完备性。</a:t>
            </a:r>
          </a:p>
          <a:p>
            <a:pPr marR="66170"/>
            <a:r>
              <a:rPr lang="zh-CN" altLang="en-US" sz="2400" dirty="0">
                <a:solidFill>
                  <a:srgbClr val="0000CC"/>
                </a:solidFill>
                <a:ea typeface="仿宋_GB2312" panose="02010609030101010101"/>
              </a:rPr>
              <a:t>    目前，常用的归结策略可分为三大类。</a:t>
            </a:r>
            <a:endParaRPr lang="en-US" altLang="zh-CN" sz="2400" dirty="0">
              <a:solidFill>
                <a:srgbClr val="FF0000"/>
              </a:solidFill>
              <a:ea typeface="仿宋_GB2312"/>
            </a:endParaRPr>
          </a:p>
        </p:txBody>
      </p:sp>
    </p:spTree>
    <p:extLst>
      <p:ext uri="{BB962C8B-B14F-4D97-AF65-F5344CB8AC3E}">
        <p14:creationId xmlns:p14="http://schemas.microsoft.com/office/powerpoint/2010/main" val="319828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4" name="Rectangle 4"/>
          <p:cNvSpPr>
            <a:spLocks noChangeArrowheads="1"/>
          </p:cNvSpPr>
          <p:nvPr/>
        </p:nvSpPr>
        <p:spPr bwMode="auto">
          <a:xfrm>
            <a:off x="2063751" y="1341439"/>
            <a:ext cx="8353425" cy="504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30000"/>
              </a:spcBef>
              <a:buClr>
                <a:srgbClr val="0000FF"/>
              </a:buClr>
              <a:buFont typeface="Wingdings 2" panose="05020102010507070707" pitchFamily="18" charset="2"/>
              <a:buNone/>
            </a:pPr>
            <a:r>
              <a:rPr lang="en-US" altLang="zh-CN" sz="2800" b="1" dirty="0">
                <a:solidFill>
                  <a:schemeClr val="accent1"/>
                </a:solidFill>
                <a:latin typeface="宋体" panose="02010600030101010101" pitchFamily="2" charset="-122"/>
                <a:ea typeface="仿宋_GB2312" pitchFamily="49" charset="-122"/>
                <a:cs typeface="Arial" panose="020B0604020202020204" pitchFamily="34" charset="0"/>
              </a:rPr>
              <a:t>    1) </a:t>
            </a:r>
            <a:r>
              <a:rPr lang="zh-CN" altLang="en-US" sz="2800" b="1" dirty="0">
                <a:solidFill>
                  <a:schemeClr val="accent1"/>
                </a:solidFill>
                <a:latin typeface="仿宋_GB2312" pitchFamily="49" charset="-122"/>
                <a:ea typeface="仿宋_GB2312" pitchFamily="49" charset="-122"/>
                <a:cs typeface="Arial" panose="020B0604020202020204" pitchFamily="34" charset="0"/>
              </a:rPr>
              <a:t>启发式推理</a:t>
            </a:r>
          </a:p>
          <a:p>
            <a:pPr>
              <a:lnSpc>
                <a:spcPct val="120000"/>
              </a:lnSpc>
              <a:spcBef>
                <a:spcPct val="30000"/>
              </a:spcBef>
              <a:buClr>
                <a:srgbClr val="0000FF"/>
              </a:buClr>
              <a:buFont typeface="Wingdings 2" panose="05020102010507070707" pitchFamily="18" charset="2"/>
              <a:buNone/>
            </a:pPr>
            <a:r>
              <a:rPr lang="zh-CN" altLang="en-US" sz="2800" b="1" dirty="0">
                <a:latin typeface="仿宋_GB2312" pitchFamily="49" charset="-122"/>
                <a:ea typeface="仿宋_GB2312" pitchFamily="49" charset="-122"/>
                <a:cs typeface="Arial" panose="020B0604020202020204" pitchFamily="34" charset="0"/>
              </a:rPr>
              <a:t>        </a:t>
            </a:r>
            <a:r>
              <a:rPr lang="zh-CN" altLang="en-US" sz="2800" b="1" dirty="0">
                <a:solidFill>
                  <a:srgbClr val="000000"/>
                </a:solidFill>
                <a:latin typeface="仿宋_GB2312" pitchFamily="49" charset="-122"/>
                <a:ea typeface="仿宋_GB2312" pitchFamily="49" charset="-122"/>
                <a:cs typeface="Arial" panose="020B0604020202020204" pitchFamily="34" charset="0"/>
              </a:rPr>
              <a:t>推理过程中应用与问题有关的启发性知识，即解决问题的的策略、技巧及经验，以加快推理过程，提高搜索效率。</a:t>
            </a:r>
          </a:p>
          <a:p>
            <a:pPr>
              <a:lnSpc>
                <a:spcPct val="120000"/>
              </a:lnSpc>
              <a:spcBef>
                <a:spcPct val="30000"/>
              </a:spcBef>
              <a:buClr>
                <a:srgbClr val="0000FF"/>
              </a:buClr>
              <a:buFont typeface="Wingdings 2" panose="05020102010507070707" pitchFamily="18" charset="2"/>
              <a:buNone/>
            </a:pPr>
            <a:r>
              <a:rPr lang="zh-CN" altLang="en-US" sz="2800" b="1" dirty="0">
                <a:solidFill>
                  <a:schemeClr val="accent1"/>
                </a:solidFill>
                <a:latin typeface="宋体" panose="02010600030101010101" pitchFamily="2" charset="-122"/>
                <a:ea typeface="仿宋_GB2312" pitchFamily="49" charset="-122"/>
                <a:cs typeface="Arial" panose="020B0604020202020204" pitchFamily="34" charset="0"/>
              </a:rPr>
              <a:t>    </a:t>
            </a:r>
            <a:r>
              <a:rPr lang="en-US" altLang="zh-CN" sz="2800" b="1" dirty="0">
                <a:solidFill>
                  <a:schemeClr val="accent1"/>
                </a:solidFill>
                <a:latin typeface="宋体" panose="02010600030101010101" pitchFamily="2" charset="-122"/>
                <a:ea typeface="仿宋_GB2312" pitchFamily="49" charset="-122"/>
                <a:cs typeface="Arial" panose="020B0604020202020204" pitchFamily="34" charset="0"/>
              </a:rPr>
              <a:t>2) </a:t>
            </a:r>
            <a:r>
              <a:rPr lang="zh-CN" altLang="en-US" sz="2800" b="1" dirty="0">
                <a:solidFill>
                  <a:schemeClr val="accent1"/>
                </a:solidFill>
                <a:latin typeface="仿宋_GB2312" pitchFamily="49" charset="-122"/>
                <a:ea typeface="仿宋_GB2312" pitchFamily="49" charset="-122"/>
                <a:cs typeface="Arial" panose="020B0604020202020204" pitchFamily="34" charset="0"/>
              </a:rPr>
              <a:t>非启发式推理</a:t>
            </a:r>
          </a:p>
          <a:p>
            <a:pPr eaLnBrk="0" hangingPunct="0">
              <a:lnSpc>
                <a:spcPct val="120000"/>
              </a:lnSpc>
              <a:spcBef>
                <a:spcPct val="20000"/>
              </a:spcBef>
              <a:buClr>
                <a:schemeClr val="accent1"/>
              </a:buClr>
            </a:pPr>
            <a:r>
              <a:rPr lang="zh-CN" altLang="en-US" sz="2800" b="1" dirty="0">
                <a:solidFill>
                  <a:srgbClr val="000000"/>
                </a:solidFill>
                <a:latin typeface="仿宋_GB2312" pitchFamily="49" charset="-122"/>
                <a:ea typeface="仿宋_GB2312" pitchFamily="49" charset="-122"/>
                <a:cs typeface="Arial" panose="020B0604020202020204" pitchFamily="34" charset="0"/>
              </a:rPr>
              <a:t>        在推理过程中，不运用启发性知识，只按照一般的控制逻辑进行推理。这种方法缺乏对求解问题的针对性，所以推理效率较低，容易出现</a:t>
            </a:r>
            <a:r>
              <a:rPr lang="zh-CN" altLang="en-US" sz="2800" b="1" dirty="0">
                <a:solidFill>
                  <a:srgbClr val="000000"/>
                </a:solidFill>
                <a:latin typeface="宋体" panose="02010600030101010101" pitchFamily="2" charset="-122"/>
                <a:ea typeface="仿宋_GB2312" pitchFamily="49" charset="-122"/>
                <a:cs typeface="Arial" panose="020B0604020202020204" pitchFamily="34" charset="0"/>
              </a:rPr>
              <a:t>“</a:t>
            </a:r>
            <a:r>
              <a:rPr lang="zh-CN" altLang="en-US" sz="2800" b="1" dirty="0">
                <a:solidFill>
                  <a:srgbClr val="000000"/>
                </a:solidFill>
                <a:latin typeface="仿宋_GB2312" pitchFamily="49" charset="-122"/>
                <a:ea typeface="仿宋_GB2312" pitchFamily="49" charset="-122"/>
                <a:cs typeface="Arial" panose="020B0604020202020204" pitchFamily="34" charset="0"/>
              </a:rPr>
              <a:t>组合爆炸</a:t>
            </a:r>
            <a:r>
              <a:rPr lang="zh-CN" altLang="en-US" sz="2800" b="1" dirty="0">
                <a:solidFill>
                  <a:srgbClr val="000000"/>
                </a:solidFill>
                <a:latin typeface="宋体" panose="02010600030101010101" pitchFamily="2" charset="-122"/>
                <a:ea typeface="仿宋_GB2312" pitchFamily="49" charset="-122"/>
                <a:cs typeface="Arial" panose="020B0604020202020204" pitchFamily="34" charset="0"/>
              </a:rPr>
              <a:t>”</a:t>
            </a:r>
            <a:r>
              <a:rPr lang="zh-CN" altLang="en-US" sz="2800" b="1" dirty="0">
                <a:solidFill>
                  <a:srgbClr val="000000"/>
                </a:solidFill>
                <a:latin typeface="仿宋_GB2312" pitchFamily="49" charset="-122"/>
                <a:ea typeface="仿宋_GB2312" pitchFamily="49" charset="-122"/>
                <a:cs typeface="Arial" panose="020B0604020202020204" pitchFamily="34" charset="0"/>
              </a:rPr>
              <a:t>问题。</a:t>
            </a:r>
          </a:p>
        </p:txBody>
      </p:sp>
      <p:sp>
        <p:nvSpPr>
          <p:cNvPr id="337928" name="Rectangle 8"/>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3200">
                <a:solidFill>
                  <a:srgbClr val="009900"/>
                </a:solidFill>
                <a:latin typeface="楷体_GB2312" pitchFamily="49" charset="-122"/>
                <a:ea typeface="楷体_GB2312" pitchFamily="49" charset="-122"/>
                <a:cs typeface="Arial" panose="020B0604020202020204" pitchFamily="34" charset="0"/>
              </a:rPr>
              <a:t>  </a:t>
            </a:r>
            <a:r>
              <a:rPr lang="zh-CN" altLang="en-US" sz="3200">
                <a:solidFill>
                  <a:srgbClr val="009900"/>
                </a:solidFill>
                <a:latin typeface="楷体_GB2312" pitchFamily="49" charset="-122"/>
                <a:ea typeface="楷体_GB2312" pitchFamily="49" charset="-122"/>
                <a:cs typeface="Arial" panose="020B0604020202020204" pitchFamily="34" charset="0"/>
              </a:rPr>
              <a:t>按推理中所用知识是否具有启发性分类</a:t>
            </a:r>
          </a:p>
        </p:txBody>
      </p:sp>
    </p:spTree>
    <p:extLst>
      <p:ext uri="{BB962C8B-B14F-4D97-AF65-F5344CB8AC3E}">
        <p14:creationId xmlns:p14="http://schemas.microsoft.com/office/powerpoint/2010/main" val="389948756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891716"/>
            <a:ext cx="10972800" cy="3785652"/>
          </a:xfrm>
          <a:prstGeom prst="rect">
            <a:avLst/>
          </a:prstGeom>
        </p:spPr>
        <p:txBody>
          <a:bodyPr wrap="square">
            <a:spAutoFit/>
          </a:bodyPr>
          <a:lstStyle/>
          <a:p>
            <a:pPr marR="9870"/>
            <a:r>
              <a:rPr lang="zh-CN" altLang="en-US" sz="2400" dirty="0">
                <a:solidFill>
                  <a:srgbClr val="0000CC"/>
                </a:solidFill>
                <a:ea typeface="仿宋_GB2312" panose="02010609030101010101"/>
              </a:rPr>
              <a:t>    广（宽）度优先是一种穷尽子句比较的复杂搜索方法。设初始子句集为</a:t>
            </a:r>
            <a:r>
              <a:rPr lang="en-US" altLang="zh-CN" sz="2400" b="1" dirty="0">
                <a:solidFill>
                  <a:srgbClr val="0000CC"/>
                </a:solidFill>
                <a:latin typeface="Times New Roman" panose="02020603050405020304" pitchFamily="18" charset="0"/>
                <a:ea typeface="仿宋_GB2312" panose="02010609030101010101"/>
              </a:rPr>
              <a:t>S</a:t>
            </a:r>
            <a:r>
              <a:rPr lang="en-US" altLang="zh-CN" sz="1600" b="1" dirty="0">
                <a:solidFill>
                  <a:srgbClr val="0000CC"/>
                </a:solidFill>
                <a:latin typeface="Times New Roman" panose="02020603050405020304" pitchFamily="18" charset="0"/>
                <a:ea typeface="仿宋_GB2312" panose="02010609030101010101"/>
              </a:rPr>
              <a:t>0 </a:t>
            </a:r>
            <a:r>
              <a:rPr lang="zh-CN" altLang="en-US" sz="2400" dirty="0">
                <a:solidFill>
                  <a:srgbClr val="0000CC"/>
                </a:solidFill>
                <a:latin typeface="Times New Roman" panose="02020603050405020304" pitchFamily="18" charset="0"/>
                <a:ea typeface="仿宋_GB2312" panose="02010609030101010101"/>
              </a:rPr>
              <a:t>，广度优先策略的归结过程可描述如下：</a:t>
            </a:r>
          </a:p>
          <a:p>
            <a:pPr marR="11770"/>
            <a:r>
              <a:rPr lang="en-US" altLang="zh-CN" sz="2400" b="1" dirty="0">
                <a:solidFill>
                  <a:srgbClr val="0000CC"/>
                </a:solidFill>
                <a:latin typeface="Times New Roman" panose="02020603050405020304" pitchFamily="18" charset="0"/>
                <a:ea typeface="仿宋_GB2312" panose="02010609030101010101"/>
              </a:rPr>
              <a:t>    </a:t>
            </a:r>
          </a:p>
          <a:p>
            <a:pPr marR="11770"/>
            <a:r>
              <a:rPr lang="en-US" altLang="zh-CN" sz="2400" b="1" dirty="0">
                <a:solidFill>
                  <a:srgbClr val="0000CC"/>
                </a:solidFill>
                <a:latin typeface="Times New Roman" panose="02020603050405020304" pitchFamily="18" charset="0"/>
                <a:ea typeface="仿宋_GB2312" panose="02010609030101010101"/>
              </a:rPr>
              <a:t>    (1) </a:t>
            </a:r>
            <a:r>
              <a:rPr lang="zh-CN" altLang="en-US" sz="2400" dirty="0">
                <a:solidFill>
                  <a:srgbClr val="0000CC"/>
                </a:solidFill>
                <a:latin typeface="Times New Roman" panose="02020603050405020304" pitchFamily="18" charset="0"/>
                <a:ea typeface="仿宋_GB2312" panose="02010609030101010101"/>
              </a:rPr>
              <a:t>从</a:t>
            </a:r>
            <a:r>
              <a:rPr lang="en-US" altLang="zh-CN" sz="2400" b="1" dirty="0">
                <a:solidFill>
                  <a:srgbClr val="0000CC"/>
                </a:solidFill>
                <a:latin typeface="Times New Roman" panose="02020603050405020304" pitchFamily="18" charset="0"/>
                <a:ea typeface="仿宋_GB2312" panose="02010609030101010101"/>
              </a:rPr>
              <a:t>S</a:t>
            </a:r>
            <a:r>
              <a:rPr lang="en-US" altLang="zh-CN" sz="1600" b="1" dirty="0">
                <a:solidFill>
                  <a:srgbClr val="0000CC"/>
                </a:solidFill>
                <a:latin typeface="Times New Roman" panose="02020603050405020304" pitchFamily="18" charset="0"/>
                <a:ea typeface="仿宋_GB2312" panose="02010609030101010101"/>
              </a:rPr>
              <a:t>0 </a:t>
            </a:r>
            <a:r>
              <a:rPr lang="zh-CN" altLang="en-US" sz="2400" dirty="0">
                <a:solidFill>
                  <a:srgbClr val="0000CC"/>
                </a:solidFill>
                <a:latin typeface="Times New Roman" panose="02020603050405020304" pitchFamily="18" charset="0"/>
                <a:ea typeface="仿宋_GB2312" panose="02010609030101010101"/>
              </a:rPr>
              <a:t>出发，对</a:t>
            </a:r>
            <a:r>
              <a:rPr lang="en-US" altLang="zh-CN" sz="2400" b="1" dirty="0">
                <a:solidFill>
                  <a:srgbClr val="0000CC"/>
                </a:solidFill>
                <a:latin typeface="Times New Roman" panose="02020603050405020304" pitchFamily="18" charset="0"/>
                <a:ea typeface="仿宋_GB2312" panose="02010609030101010101"/>
              </a:rPr>
              <a:t>S</a:t>
            </a:r>
            <a:r>
              <a:rPr lang="en-US" altLang="zh-CN" sz="1600" b="1" dirty="0">
                <a:solidFill>
                  <a:srgbClr val="0000CC"/>
                </a:solidFill>
                <a:latin typeface="Times New Roman" panose="02020603050405020304" pitchFamily="18" charset="0"/>
                <a:ea typeface="仿宋_GB2312" panose="02010609030101010101"/>
              </a:rPr>
              <a:t>0 </a:t>
            </a:r>
            <a:r>
              <a:rPr lang="zh-CN" altLang="en-US" sz="2400" dirty="0">
                <a:solidFill>
                  <a:srgbClr val="0000CC"/>
                </a:solidFill>
                <a:latin typeface="Times New Roman" panose="02020603050405020304" pitchFamily="18" charset="0"/>
                <a:ea typeface="仿宋_GB2312" panose="02010609030101010101"/>
              </a:rPr>
              <a:t>中的全部子句作所有可能的归结，得到第一层归结式，把这些归结式的集合记为</a:t>
            </a:r>
            <a:r>
              <a:rPr lang="en-US" altLang="zh-CN" sz="2400" b="1" dirty="0">
                <a:solidFill>
                  <a:srgbClr val="0000CC"/>
                </a:solidFill>
                <a:latin typeface="Times New Roman" panose="02020603050405020304" pitchFamily="18" charset="0"/>
                <a:ea typeface="仿宋_GB2312" panose="02010609030101010101"/>
              </a:rPr>
              <a:t>S</a:t>
            </a:r>
            <a:r>
              <a:rPr lang="en-US" altLang="zh-CN" sz="1600" b="1" dirty="0">
                <a:solidFill>
                  <a:srgbClr val="0000CC"/>
                </a:solidFill>
                <a:latin typeface="Times New Roman" panose="02020603050405020304" pitchFamily="18" charset="0"/>
                <a:ea typeface="仿宋_GB2312" panose="02010609030101010101"/>
              </a:rPr>
              <a:t>1 </a:t>
            </a:r>
            <a:r>
              <a:rPr lang="en-US" altLang="zh-CN" sz="2400" b="1" dirty="0">
                <a:solidFill>
                  <a:srgbClr val="0000CC"/>
                </a:solidFill>
                <a:latin typeface="Times New Roman" panose="02020603050405020304" pitchFamily="18" charset="0"/>
                <a:ea typeface="仿宋_GB2312" panose="02010609030101010101"/>
              </a:rPr>
              <a:t>;</a:t>
            </a:r>
            <a:endParaRPr lang="zh-CN" altLang="en-US" sz="2400" dirty="0">
              <a:solidFill>
                <a:srgbClr val="0000CC"/>
              </a:solidFill>
              <a:latin typeface="Times New Roman" panose="02020603050405020304" pitchFamily="18" charset="0"/>
              <a:ea typeface="仿宋_GB2312" panose="02010609030101010101"/>
            </a:endParaRPr>
          </a:p>
          <a:p>
            <a:pPr marR="11770"/>
            <a:r>
              <a:rPr lang="en-US" altLang="zh-CN" sz="2400" b="1" dirty="0">
                <a:solidFill>
                  <a:srgbClr val="0000CC"/>
                </a:solidFill>
                <a:latin typeface="Times New Roman" panose="02020603050405020304" pitchFamily="18" charset="0"/>
                <a:ea typeface="仿宋_GB2312" panose="02010609030101010101"/>
              </a:rPr>
              <a:t>    (2) </a:t>
            </a:r>
            <a:r>
              <a:rPr lang="zh-CN" altLang="en-US" sz="2400" dirty="0">
                <a:solidFill>
                  <a:srgbClr val="0000CC"/>
                </a:solidFill>
                <a:latin typeface="Times New Roman" panose="02020603050405020304" pitchFamily="18" charset="0"/>
                <a:ea typeface="仿宋_GB2312" panose="02010609030101010101"/>
              </a:rPr>
              <a:t>用</a:t>
            </a:r>
            <a:r>
              <a:rPr lang="en-US" altLang="zh-CN" sz="2400" b="1" dirty="0">
                <a:solidFill>
                  <a:srgbClr val="0000CC"/>
                </a:solidFill>
                <a:latin typeface="Times New Roman" panose="02020603050405020304" pitchFamily="18" charset="0"/>
                <a:ea typeface="仿宋_GB2312" panose="02010609030101010101"/>
              </a:rPr>
              <a:t>S</a:t>
            </a:r>
            <a:r>
              <a:rPr lang="en-US" altLang="zh-CN" sz="1600" b="1" dirty="0">
                <a:solidFill>
                  <a:srgbClr val="0000CC"/>
                </a:solidFill>
                <a:latin typeface="Times New Roman" panose="02020603050405020304" pitchFamily="18" charset="0"/>
                <a:ea typeface="仿宋_GB2312" panose="02010609030101010101"/>
              </a:rPr>
              <a:t>0 </a:t>
            </a:r>
            <a:r>
              <a:rPr lang="en-US" altLang="zh-CN" sz="2400" dirty="0">
                <a:solidFill>
                  <a:srgbClr val="0000CC"/>
                </a:solidFill>
                <a:latin typeface="Times New Roman" panose="02020603050405020304" pitchFamily="18" charset="0"/>
                <a:ea typeface="仿宋_GB2312" panose="02010609030101010101"/>
              </a:rPr>
              <a:t>,</a:t>
            </a:r>
            <a:r>
              <a:rPr lang="zh-CN" altLang="en-US" sz="2400" dirty="0">
                <a:solidFill>
                  <a:srgbClr val="0000CC"/>
                </a:solidFill>
                <a:latin typeface="Times New Roman" panose="02020603050405020304" pitchFamily="18" charset="0"/>
                <a:ea typeface="仿宋_GB2312" panose="02010609030101010101"/>
              </a:rPr>
              <a:t> </a:t>
            </a:r>
            <a:r>
              <a:rPr lang="en-US" altLang="zh-CN" sz="2400" b="1" dirty="0">
                <a:solidFill>
                  <a:srgbClr val="0000CC"/>
                </a:solidFill>
                <a:latin typeface="Times New Roman" panose="02020603050405020304" pitchFamily="18" charset="0"/>
                <a:ea typeface="仿宋_GB2312" panose="02010609030101010101"/>
              </a:rPr>
              <a:t>S</a:t>
            </a:r>
            <a:r>
              <a:rPr lang="en-US" altLang="zh-CN" sz="1600" b="1" dirty="0">
                <a:solidFill>
                  <a:srgbClr val="0000CC"/>
                </a:solidFill>
                <a:latin typeface="Times New Roman" panose="02020603050405020304" pitchFamily="18" charset="0"/>
                <a:ea typeface="仿宋_GB2312" panose="02010609030101010101"/>
              </a:rPr>
              <a:t>1</a:t>
            </a:r>
            <a:r>
              <a:rPr lang="zh-CN" altLang="en-US" sz="2400" dirty="0">
                <a:solidFill>
                  <a:srgbClr val="0000CC"/>
                </a:solidFill>
                <a:latin typeface="Times New Roman" panose="02020603050405020304" pitchFamily="18" charset="0"/>
                <a:ea typeface="仿宋_GB2312" panose="02010609030101010101"/>
              </a:rPr>
              <a:t>中的子句与</a:t>
            </a:r>
            <a:r>
              <a:rPr lang="en-US" altLang="zh-CN" sz="2400" b="1" dirty="0">
                <a:solidFill>
                  <a:srgbClr val="0000CC"/>
                </a:solidFill>
                <a:latin typeface="Times New Roman" panose="02020603050405020304" pitchFamily="18" charset="0"/>
                <a:ea typeface="仿宋_GB2312" panose="02010609030101010101"/>
              </a:rPr>
              <a:t>S</a:t>
            </a:r>
            <a:r>
              <a:rPr lang="en-US" altLang="zh-CN" sz="1600" b="1" dirty="0">
                <a:solidFill>
                  <a:srgbClr val="0000CC"/>
                </a:solidFill>
                <a:latin typeface="Times New Roman" panose="02020603050405020304" pitchFamily="18" charset="0"/>
                <a:ea typeface="仿宋_GB2312" panose="02010609030101010101"/>
              </a:rPr>
              <a:t>1 </a:t>
            </a:r>
            <a:r>
              <a:rPr lang="zh-CN" altLang="en-US" sz="2400" dirty="0">
                <a:solidFill>
                  <a:srgbClr val="0000CC"/>
                </a:solidFill>
                <a:latin typeface="Times New Roman" panose="02020603050405020304" pitchFamily="18" charset="0"/>
                <a:ea typeface="仿宋_GB2312" panose="02010609030101010101"/>
              </a:rPr>
              <a:t>中的子句进行所有可能的归结，得到第二层归结式，把这些归结式的集合记为</a:t>
            </a:r>
            <a:r>
              <a:rPr lang="en-US" altLang="zh-CN" sz="2400" b="1" dirty="0">
                <a:solidFill>
                  <a:srgbClr val="0000CC"/>
                </a:solidFill>
                <a:latin typeface="Times New Roman" panose="02020603050405020304" pitchFamily="18" charset="0"/>
                <a:ea typeface="仿宋_GB2312" panose="02010609030101010101"/>
              </a:rPr>
              <a:t>S</a:t>
            </a:r>
            <a:r>
              <a:rPr lang="en-US" altLang="zh-CN" sz="1600" b="1" dirty="0">
                <a:solidFill>
                  <a:srgbClr val="0000CC"/>
                </a:solidFill>
                <a:latin typeface="Times New Roman" panose="02020603050405020304" pitchFamily="18" charset="0"/>
                <a:ea typeface="仿宋_GB2312" panose="02010609030101010101"/>
              </a:rPr>
              <a:t>2 </a:t>
            </a:r>
            <a:r>
              <a:rPr lang="en-US" altLang="zh-CN" sz="2400" b="1" dirty="0">
                <a:solidFill>
                  <a:srgbClr val="0000CC"/>
                </a:solidFill>
                <a:latin typeface="Times New Roman" panose="02020603050405020304" pitchFamily="18" charset="0"/>
                <a:ea typeface="仿宋_GB2312" panose="02010609030101010101"/>
              </a:rPr>
              <a:t>;</a:t>
            </a:r>
            <a:endParaRPr lang="zh-CN" altLang="en-US" sz="2400" dirty="0">
              <a:solidFill>
                <a:srgbClr val="0000CC"/>
              </a:solidFill>
              <a:latin typeface="Times New Roman" panose="02020603050405020304" pitchFamily="18" charset="0"/>
              <a:ea typeface="仿宋_GB2312" panose="02010609030101010101"/>
            </a:endParaRPr>
          </a:p>
          <a:p>
            <a:pPr marR="7550"/>
            <a:r>
              <a:rPr lang="en-US" altLang="zh-CN" sz="2400" b="1" dirty="0">
                <a:solidFill>
                  <a:srgbClr val="0000CC"/>
                </a:solidFill>
                <a:latin typeface="Times New Roman" panose="02020603050405020304" pitchFamily="18" charset="0"/>
                <a:ea typeface="仿宋_GB2312" panose="02010609030101010101"/>
              </a:rPr>
              <a:t>    (3) </a:t>
            </a:r>
            <a:r>
              <a:rPr lang="zh-CN" altLang="en-US" sz="2400" dirty="0">
                <a:solidFill>
                  <a:srgbClr val="0000CC"/>
                </a:solidFill>
                <a:latin typeface="Times New Roman" panose="02020603050405020304" pitchFamily="18" charset="0"/>
                <a:ea typeface="仿宋_GB2312" panose="02010609030101010101"/>
              </a:rPr>
              <a:t>用</a:t>
            </a:r>
            <a:r>
              <a:rPr lang="en-US" altLang="zh-CN" sz="2400" b="1" dirty="0">
                <a:solidFill>
                  <a:srgbClr val="0000CC"/>
                </a:solidFill>
                <a:latin typeface="Times New Roman" panose="02020603050405020304" pitchFamily="18" charset="0"/>
                <a:ea typeface="仿宋_GB2312" panose="02010609030101010101"/>
              </a:rPr>
              <a:t>S</a:t>
            </a:r>
            <a:r>
              <a:rPr lang="en-US" altLang="zh-CN" sz="2400" b="1" baseline="-25000" dirty="0">
                <a:solidFill>
                  <a:srgbClr val="0000CC"/>
                </a:solidFill>
                <a:latin typeface="Times New Roman" panose="02020603050405020304" pitchFamily="18" charset="0"/>
                <a:ea typeface="仿宋_GB2312" panose="02010609030101010101"/>
              </a:rPr>
              <a:t>0</a:t>
            </a:r>
            <a:r>
              <a:rPr lang="en-US" altLang="zh-CN" sz="2400" dirty="0">
                <a:solidFill>
                  <a:srgbClr val="0000CC"/>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 </a:t>
            </a:r>
            <a:r>
              <a:rPr lang="en-US" altLang="zh-CN" sz="2400" b="1" dirty="0">
                <a:solidFill>
                  <a:srgbClr val="0000CC"/>
                </a:solidFill>
                <a:latin typeface="Times New Roman" panose="02020603050405020304" pitchFamily="18" charset="0"/>
                <a:ea typeface="仿宋_GB2312" panose="02010609030101010101"/>
              </a:rPr>
              <a:t>S</a:t>
            </a:r>
            <a:r>
              <a:rPr lang="en-US" altLang="zh-CN" sz="1600" b="1" dirty="0">
                <a:solidFill>
                  <a:srgbClr val="0000CC"/>
                </a:solidFill>
                <a:latin typeface="Times New Roman" panose="02020603050405020304" pitchFamily="18" charset="0"/>
                <a:ea typeface="仿宋_GB2312" panose="02010609030101010101"/>
              </a:rPr>
              <a:t>1</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S</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中的子句与</a:t>
            </a:r>
            <a:r>
              <a:rPr lang="en-US" altLang="zh-CN" sz="2400" b="1" dirty="0">
                <a:solidFill>
                  <a:srgbClr val="0000CC"/>
                </a:solidFill>
                <a:latin typeface="Times New Roman" panose="02020603050405020304" pitchFamily="18" charset="0"/>
                <a:ea typeface="仿宋_GB2312" panose="02010609030101010101"/>
              </a:rPr>
              <a:t>S</a:t>
            </a:r>
            <a:r>
              <a:rPr lang="en-US" altLang="zh-CN" sz="1600" b="1" dirty="0">
                <a:solidFill>
                  <a:srgbClr val="0000CC"/>
                </a:solidFill>
                <a:latin typeface="Times New Roman" panose="02020603050405020304" pitchFamily="18" charset="0"/>
                <a:ea typeface="仿宋_GB2312" panose="02010609030101010101"/>
              </a:rPr>
              <a:t>2 </a:t>
            </a:r>
            <a:r>
              <a:rPr lang="zh-CN" altLang="en-US" sz="2400" dirty="0">
                <a:solidFill>
                  <a:srgbClr val="0000CC"/>
                </a:solidFill>
                <a:latin typeface="Times New Roman" panose="02020603050405020304" pitchFamily="18" charset="0"/>
                <a:ea typeface="仿宋_GB2312" panose="02010609030101010101"/>
              </a:rPr>
              <a:t>中的子句进行所有可能的归结，得到第三层归结式，把这些归结式的集合记为</a:t>
            </a:r>
            <a:r>
              <a:rPr lang="en-US" altLang="zh-CN" sz="2400" b="1" dirty="0">
                <a:solidFill>
                  <a:srgbClr val="0000CC"/>
                </a:solidFill>
                <a:latin typeface="Times New Roman" panose="02020603050405020304" pitchFamily="18" charset="0"/>
                <a:ea typeface="仿宋_GB2312" panose="02010609030101010101"/>
              </a:rPr>
              <a:t>S</a:t>
            </a:r>
            <a:r>
              <a:rPr lang="en-US" altLang="zh-CN" sz="1600" b="1" dirty="0">
                <a:solidFill>
                  <a:srgbClr val="0000CC"/>
                </a:solidFill>
                <a:latin typeface="Times New Roman" panose="02020603050405020304" pitchFamily="18" charset="0"/>
                <a:ea typeface="仿宋_GB2312" panose="02010609030101010101"/>
              </a:rPr>
              <a:t>3 </a:t>
            </a:r>
            <a:r>
              <a:rPr lang="en-US" altLang="zh-CN" sz="2400" b="1" dirty="0">
                <a:solidFill>
                  <a:srgbClr val="0000CC"/>
                </a:solidFill>
                <a:latin typeface="Times New Roman" panose="02020603050405020304" pitchFamily="18" charset="0"/>
                <a:ea typeface="仿宋_GB2312" panose="02010609030101010101"/>
              </a:rPr>
              <a:t>;</a:t>
            </a:r>
            <a:endParaRPr lang="zh-CN" altLang="en-US" sz="2400" dirty="0">
              <a:solidFill>
                <a:srgbClr val="0000CC"/>
              </a:solidFill>
              <a:latin typeface="Times New Roman" panose="02020603050405020304" pitchFamily="18" charset="0"/>
              <a:ea typeface="仿宋_GB2312" panose="02010609030101010101"/>
            </a:endParaRPr>
          </a:p>
          <a:p>
            <a:pPr marR="40570"/>
            <a:r>
              <a:rPr lang="zh-CN" altLang="en-US" sz="2400" dirty="0">
                <a:solidFill>
                  <a:srgbClr val="0000CC"/>
                </a:solidFill>
                <a:ea typeface="仿宋_GB2312" panose="02010609030101010101"/>
              </a:rPr>
              <a:t>   如此继续，知道得出空子句或不能再继续归结为止。</a:t>
            </a:r>
          </a:p>
        </p:txBody>
      </p:sp>
      <p:sp>
        <p:nvSpPr>
          <p:cNvPr id="5" name="矩形 4"/>
          <p:cNvSpPr/>
          <p:nvPr/>
        </p:nvSpPr>
        <p:spPr>
          <a:xfrm>
            <a:off x="609600" y="1105407"/>
            <a:ext cx="1815082" cy="461665"/>
          </a:xfrm>
          <a:prstGeom prst="rect">
            <a:avLst/>
          </a:prstGeom>
        </p:spPr>
        <p:txBody>
          <a:bodyPr wrap="square">
            <a:spAutoFit/>
          </a:bodyPr>
          <a:lstStyle/>
          <a:p>
            <a:r>
              <a:rPr lang="en-US" altLang="zh-CN" sz="2400" b="1" dirty="0">
                <a:solidFill>
                  <a:srgbClr val="FF0000"/>
                </a:solidFill>
                <a:latin typeface="Times New Roman" panose="02020603050405020304" pitchFamily="18" charset="0"/>
              </a:rPr>
              <a:t>1. </a:t>
            </a:r>
            <a:r>
              <a:rPr lang="zh-CN" altLang="en-US" sz="2400" dirty="0">
                <a:solidFill>
                  <a:srgbClr val="FF0000"/>
                </a:solidFill>
                <a:latin typeface="Times New Roman" panose="02020603050405020304" pitchFamily="18" charset="0"/>
                <a:ea typeface="仿宋_GB2312" panose="02010609030101010101"/>
              </a:rPr>
              <a:t>排序策略</a:t>
            </a:r>
            <a:endParaRPr lang="zh-CN" altLang="en-US" sz="2000" dirty="0"/>
          </a:p>
        </p:txBody>
      </p:sp>
    </p:spTree>
    <p:extLst>
      <p:ext uri="{BB962C8B-B14F-4D97-AF65-F5344CB8AC3E}">
        <p14:creationId xmlns:p14="http://schemas.microsoft.com/office/powerpoint/2010/main" val="24374679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090610"/>
            <a:ext cx="10972800" cy="1323439"/>
          </a:xfrm>
          <a:prstGeom prst="rect">
            <a:avLst/>
          </a:prstGeom>
        </p:spPr>
        <p:txBody>
          <a:bodyPr wrap="square">
            <a:spAutoFit/>
          </a:bodyPr>
          <a:lstStyle/>
          <a:p>
            <a:pPr marR="88920"/>
            <a:r>
              <a:rPr lang="zh-CN" altLang="en-US" sz="2000" dirty="0">
                <a:solidFill>
                  <a:srgbClr val="630031"/>
                </a:solidFill>
                <a:ea typeface="仿宋_GB2312" panose="02010609030101010101"/>
              </a:rPr>
              <a:t>    例</a:t>
            </a:r>
            <a:r>
              <a:rPr lang="en-US" altLang="zh-CN" sz="2000" b="1" dirty="0">
                <a:solidFill>
                  <a:srgbClr val="630031"/>
                </a:solidFill>
                <a:latin typeface="Times New Roman" panose="02020603050405020304" pitchFamily="18" charset="0"/>
                <a:ea typeface="仿宋_GB2312" panose="02010609030101010101"/>
              </a:rPr>
              <a:t> </a:t>
            </a:r>
            <a:r>
              <a:rPr lang="zh-CN" altLang="en-US" sz="2000" dirty="0">
                <a:solidFill>
                  <a:srgbClr val="0000CC"/>
                </a:solidFill>
                <a:latin typeface="Times New Roman" panose="02020603050405020304" pitchFamily="18" charset="0"/>
                <a:ea typeface="仿宋_GB2312" panose="02010609030101010101"/>
              </a:rPr>
              <a:t>设有如下子句集：</a:t>
            </a:r>
          </a:p>
          <a:p>
            <a:pPr marR="51220"/>
            <a:r>
              <a:rPr lang="es-ES" altLang="zh-CN" sz="2000" b="1" dirty="0">
                <a:solidFill>
                  <a:srgbClr val="0000CC"/>
                </a:solidFill>
                <a:latin typeface="Times New Roman" panose="02020603050405020304" pitchFamily="18" charset="0"/>
                <a:ea typeface="仿宋_GB2312" panose="02010609030101010101"/>
              </a:rPr>
              <a:t>	S={</a:t>
            </a:r>
            <a:r>
              <a:rPr lang="es-ES" altLang="zh-CN" sz="2000" dirty="0">
                <a:solidFill>
                  <a:srgbClr val="0000CC"/>
                </a:solidFill>
                <a:latin typeface="宋体" panose="02010600030101010101" pitchFamily="2" charset="-122"/>
                <a:ea typeface="宋体" panose="02010600030101010101" pitchFamily="2" charset="-122"/>
              </a:rPr>
              <a:t>﹁</a:t>
            </a:r>
            <a:r>
              <a:rPr lang="es-ES" altLang="zh-CN" sz="2000" b="1" dirty="0">
                <a:solidFill>
                  <a:srgbClr val="0000CC"/>
                </a:solidFill>
                <a:latin typeface="Times New Roman" panose="02020603050405020304" pitchFamily="18" charset="0"/>
                <a:ea typeface="宋体" panose="02010600030101010101" pitchFamily="2" charset="-122"/>
              </a:rPr>
              <a:t>I(x)</a:t>
            </a:r>
            <a:r>
              <a:rPr lang="es-ES" altLang="zh-CN" sz="2000" dirty="0">
                <a:solidFill>
                  <a:srgbClr val="0000CC"/>
                </a:solidFill>
                <a:latin typeface="Times New Roman" panose="02020603050405020304" pitchFamily="18" charset="0"/>
                <a:ea typeface="仿宋_GB2312" panose="02010609030101010101"/>
              </a:rPr>
              <a:t>∨</a:t>
            </a:r>
            <a:r>
              <a:rPr lang="es-ES" altLang="zh-CN" sz="2000" b="1" dirty="0">
                <a:solidFill>
                  <a:srgbClr val="0000CC"/>
                </a:solidFill>
                <a:latin typeface="Times New Roman" panose="02020603050405020304" pitchFamily="18" charset="0"/>
                <a:ea typeface="仿宋_GB2312" panose="02010609030101010101"/>
              </a:rPr>
              <a:t>R(x), I(a), </a:t>
            </a:r>
            <a:r>
              <a:rPr lang="es-ES" altLang="zh-CN" sz="2000" dirty="0">
                <a:solidFill>
                  <a:srgbClr val="0000CC"/>
                </a:solidFill>
                <a:latin typeface="宋体" panose="02010600030101010101" pitchFamily="2" charset="-122"/>
                <a:ea typeface="宋体" panose="02010600030101010101" pitchFamily="2" charset="-122"/>
              </a:rPr>
              <a:t>﹁</a:t>
            </a:r>
            <a:r>
              <a:rPr lang="es-ES" altLang="zh-CN" sz="2000" b="1" dirty="0">
                <a:solidFill>
                  <a:srgbClr val="0000CC"/>
                </a:solidFill>
                <a:latin typeface="Times New Roman" panose="02020603050405020304" pitchFamily="18" charset="0"/>
                <a:ea typeface="宋体" panose="02010600030101010101" pitchFamily="2" charset="-122"/>
              </a:rPr>
              <a:t>R(y)</a:t>
            </a:r>
            <a:r>
              <a:rPr lang="es-ES" altLang="zh-CN" sz="2000" dirty="0">
                <a:solidFill>
                  <a:srgbClr val="0000CC"/>
                </a:solidFill>
                <a:latin typeface="Times New Roman" panose="02020603050405020304" pitchFamily="18" charset="0"/>
                <a:ea typeface="仿宋_GB2312" panose="02010609030101010101"/>
              </a:rPr>
              <a:t>∨</a:t>
            </a:r>
            <a:r>
              <a:rPr lang="es-ES" altLang="zh-CN" sz="2000" b="1" dirty="0">
                <a:solidFill>
                  <a:srgbClr val="0000CC"/>
                </a:solidFill>
                <a:latin typeface="Times New Roman" panose="02020603050405020304" pitchFamily="18" charset="0"/>
                <a:ea typeface="仿宋_GB2312" panose="02010609030101010101"/>
              </a:rPr>
              <a:t>L(y), </a:t>
            </a:r>
            <a:r>
              <a:rPr lang="es-ES" altLang="zh-CN" sz="2000" dirty="0">
                <a:solidFill>
                  <a:srgbClr val="0000CC"/>
                </a:solidFill>
                <a:latin typeface="宋体" panose="02010600030101010101" pitchFamily="2" charset="-122"/>
                <a:ea typeface="宋体" panose="02010600030101010101" pitchFamily="2" charset="-122"/>
              </a:rPr>
              <a:t>﹁</a:t>
            </a:r>
            <a:r>
              <a:rPr lang="es-ES" altLang="zh-CN" sz="2000" b="1" dirty="0">
                <a:solidFill>
                  <a:srgbClr val="0000CC"/>
                </a:solidFill>
                <a:latin typeface="Times New Roman" panose="02020603050405020304" pitchFamily="18" charset="0"/>
                <a:ea typeface="宋体" panose="02010600030101010101" pitchFamily="2" charset="-122"/>
              </a:rPr>
              <a:t>L(a) }</a:t>
            </a:r>
            <a:endParaRPr lang="es-ES" altLang="zh-CN" sz="2000" dirty="0">
              <a:solidFill>
                <a:srgbClr val="0000CC"/>
              </a:solidFill>
              <a:latin typeface="Times New Roman" panose="02020603050405020304" pitchFamily="18" charset="0"/>
              <a:ea typeface="宋体" panose="02010600030101010101" pitchFamily="2" charset="-122"/>
            </a:endParaRPr>
          </a:p>
          <a:p>
            <a:pPr marR="76550"/>
            <a:r>
              <a:rPr lang="zh-CN" altLang="en-US" sz="2000" dirty="0">
                <a:solidFill>
                  <a:srgbClr val="0000CC"/>
                </a:solidFill>
                <a:ea typeface="仿宋_GB2312" panose="02010609030101010101"/>
              </a:rPr>
              <a:t>    用广度优先策略证明</a:t>
            </a:r>
            <a:r>
              <a:rPr lang="en-US" altLang="zh-CN" sz="2000" b="1" dirty="0">
                <a:solidFill>
                  <a:srgbClr val="0000CC"/>
                </a:solidFill>
                <a:latin typeface="Times New Roman" panose="02020603050405020304" pitchFamily="18" charset="0"/>
                <a:ea typeface="仿宋_GB2312" panose="02010609030101010101"/>
              </a:rPr>
              <a:t>S</a:t>
            </a:r>
            <a:r>
              <a:rPr lang="zh-CN" altLang="en-US" sz="2000" dirty="0">
                <a:solidFill>
                  <a:srgbClr val="0000CC"/>
                </a:solidFill>
                <a:latin typeface="Times New Roman" panose="02020603050405020304" pitchFamily="18" charset="0"/>
                <a:ea typeface="仿宋_GB2312" panose="02010609030101010101"/>
              </a:rPr>
              <a:t>为不可满足。</a:t>
            </a:r>
          </a:p>
          <a:p>
            <a:pPr marR="82820"/>
            <a:r>
              <a:rPr lang="zh-CN" altLang="en-US" sz="2000" dirty="0">
                <a:solidFill>
                  <a:srgbClr val="630031"/>
                </a:solidFill>
                <a:ea typeface="仿宋_GB2312" panose="02010609030101010101"/>
              </a:rPr>
              <a:t>    解：</a:t>
            </a:r>
            <a:r>
              <a:rPr lang="zh-CN" altLang="en-US" sz="2000" dirty="0">
                <a:solidFill>
                  <a:srgbClr val="0000CC"/>
                </a:solidFill>
                <a:ea typeface="仿宋_GB2312" panose="02010609030101010101"/>
              </a:rPr>
              <a:t>广度优先策略的归结树如下：  </a:t>
            </a:r>
            <a:endParaRPr lang="en-US" altLang="zh-CN" sz="2000" dirty="0">
              <a:solidFill>
                <a:srgbClr val="FF0000"/>
              </a:solidFill>
              <a:ea typeface="仿宋_GB2312"/>
            </a:endParaRPr>
          </a:p>
        </p:txBody>
      </p:sp>
      <p:sp>
        <p:nvSpPr>
          <p:cNvPr id="5" name="矩形 4"/>
          <p:cNvSpPr/>
          <p:nvPr/>
        </p:nvSpPr>
        <p:spPr>
          <a:xfrm>
            <a:off x="603653" y="690500"/>
            <a:ext cx="1815082" cy="461665"/>
          </a:xfrm>
          <a:prstGeom prst="rect">
            <a:avLst/>
          </a:prstGeom>
        </p:spPr>
        <p:txBody>
          <a:bodyPr wrap="square">
            <a:spAutoFit/>
          </a:bodyPr>
          <a:lstStyle/>
          <a:p>
            <a:r>
              <a:rPr lang="en-US" altLang="zh-CN" sz="2400" b="1" dirty="0">
                <a:solidFill>
                  <a:srgbClr val="FF0000"/>
                </a:solidFill>
                <a:latin typeface="Times New Roman" panose="02020603050405020304" pitchFamily="18" charset="0"/>
              </a:rPr>
              <a:t>1. </a:t>
            </a:r>
            <a:r>
              <a:rPr lang="zh-CN" altLang="en-US" sz="2400" b="1" dirty="0">
                <a:solidFill>
                  <a:srgbClr val="FF0000"/>
                </a:solidFill>
                <a:latin typeface="Times New Roman" panose="02020603050405020304" pitchFamily="18" charset="0"/>
              </a:rPr>
              <a:t>排序策略</a:t>
            </a:r>
          </a:p>
        </p:txBody>
      </p:sp>
      <p:pic>
        <p:nvPicPr>
          <p:cNvPr id="2" name="图片 1"/>
          <p:cNvPicPr>
            <a:picLocks noChangeAspect="1"/>
          </p:cNvPicPr>
          <p:nvPr/>
        </p:nvPicPr>
        <p:blipFill>
          <a:blip r:embed="rId3"/>
          <a:stretch>
            <a:fillRect/>
          </a:stretch>
        </p:blipFill>
        <p:spPr>
          <a:xfrm>
            <a:off x="2225004" y="2414049"/>
            <a:ext cx="7730098" cy="3057061"/>
          </a:xfrm>
          <a:prstGeom prst="rect">
            <a:avLst/>
          </a:prstGeom>
        </p:spPr>
      </p:pic>
      <p:sp>
        <p:nvSpPr>
          <p:cNvPr id="7" name="矩形 6"/>
          <p:cNvSpPr/>
          <p:nvPr/>
        </p:nvSpPr>
        <p:spPr>
          <a:xfrm>
            <a:off x="797810" y="5523249"/>
            <a:ext cx="10584485" cy="1015663"/>
          </a:xfrm>
          <a:prstGeom prst="rect">
            <a:avLst/>
          </a:prstGeom>
        </p:spPr>
        <p:txBody>
          <a:bodyPr wrap="square">
            <a:spAutoFit/>
          </a:bodyPr>
          <a:lstStyle/>
          <a:p>
            <a:pPr marR="9820"/>
            <a:r>
              <a:rPr lang="zh-CN" altLang="en-US" sz="2000" dirty="0">
                <a:solidFill>
                  <a:srgbClr val="0000CC"/>
                </a:solidFill>
                <a:ea typeface="仿宋_GB2312" panose="02010609030101010101"/>
              </a:rPr>
              <a:t>广度优先策略是一种穷尽法，其归结效率较低，当问题比较复杂时，还可能会出现组合爆炸。</a:t>
            </a:r>
          </a:p>
          <a:p>
            <a:pPr marR="13850"/>
            <a:r>
              <a:rPr lang="zh-CN" altLang="en-US" sz="2000" dirty="0">
                <a:solidFill>
                  <a:srgbClr val="0000CC"/>
                </a:solidFill>
                <a:ea typeface="仿宋_GB2312" panose="02010609030101010101"/>
              </a:rPr>
              <a:t>广度优先策略是完备的，并当问题有解时，它一定能找到最短归结路径。</a:t>
            </a:r>
          </a:p>
          <a:p>
            <a:pPr marR="29950"/>
            <a:r>
              <a:rPr lang="zh-CN" altLang="en-US" sz="2000" dirty="0">
                <a:solidFill>
                  <a:srgbClr val="0000CC"/>
                </a:solidFill>
                <a:ea typeface="仿宋_GB2312" panose="02010609030101010101"/>
              </a:rPr>
              <a:t>当问题较小时，广度优先策略仍然是一种较好的归结策略。 </a:t>
            </a:r>
            <a:endParaRPr lang="zh-CN" altLang="en-US" dirty="0"/>
          </a:p>
        </p:txBody>
      </p:sp>
      <p:sp>
        <p:nvSpPr>
          <p:cNvPr id="3" name="椭圆 2"/>
          <p:cNvSpPr/>
          <p:nvPr/>
        </p:nvSpPr>
        <p:spPr>
          <a:xfrm>
            <a:off x="2787266" y="2236425"/>
            <a:ext cx="7035632" cy="115677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椭圆 8"/>
          <p:cNvSpPr/>
          <p:nvPr/>
        </p:nvSpPr>
        <p:spPr>
          <a:xfrm>
            <a:off x="2418735" y="2234587"/>
            <a:ext cx="7716783" cy="218317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24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par>
                                <p:cTn id="21" presetID="1" presetClass="exit" presetSubtype="0" fill="hold" grpId="1"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P spid="3" grpId="1" animBg="1"/>
      <p:bldP spid="9"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462703"/>
            <a:ext cx="10972800" cy="4893647"/>
          </a:xfrm>
          <a:prstGeom prst="rect">
            <a:avLst/>
          </a:prstGeom>
        </p:spPr>
        <p:txBody>
          <a:bodyPr wrap="square">
            <a:spAutoFit/>
          </a:bodyPr>
          <a:lstStyle/>
          <a:p>
            <a:pPr marR="6900"/>
            <a:r>
              <a:rPr lang="zh-CN" altLang="en-US" sz="2400" dirty="0">
                <a:solidFill>
                  <a:srgbClr val="630031"/>
                </a:solidFill>
                <a:latin typeface="仿宋_GB2312" panose="02010609030101010101"/>
              </a:rPr>
              <a:t>    基本思想：</a:t>
            </a:r>
            <a:r>
              <a:rPr lang="zh-CN" altLang="en-US" sz="2400" dirty="0">
                <a:solidFill>
                  <a:srgbClr val="0000CC"/>
                </a:solidFill>
                <a:latin typeface="仿宋_GB2312" panose="02010609030101010101"/>
              </a:rPr>
              <a:t>归结过程在寻找可归结子句时，子句集中的子句越多，需要付出的代价就会越大。如果在归结时能把子句集中无用的子句删除掉，这就会缩小搜索范围，减少比较次数，从而提高归结效率。</a:t>
            </a:r>
          </a:p>
          <a:p>
            <a:r>
              <a:rPr lang="en-US" altLang="zh-CN" sz="2400" dirty="0">
                <a:solidFill>
                  <a:srgbClr val="CC0000"/>
                </a:solidFill>
                <a:latin typeface="仿宋_GB2312" panose="02010609030101010101"/>
              </a:rPr>
              <a:t>a</a:t>
            </a:r>
            <a:r>
              <a:rPr lang="zh-CN" altLang="en-US" sz="2400" dirty="0">
                <a:solidFill>
                  <a:srgbClr val="CC0000"/>
                </a:solidFill>
                <a:latin typeface="仿宋_GB2312" panose="02010609030101010101"/>
              </a:rPr>
              <a:t>）纯文字删除法</a:t>
            </a:r>
          </a:p>
          <a:p>
            <a:pPr marR="5600"/>
            <a:r>
              <a:rPr lang="zh-CN" altLang="en-US" sz="2400" dirty="0">
                <a:solidFill>
                  <a:srgbClr val="630031"/>
                </a:solidFill>
                <a:latin typeface="仿宋_GB2312" panose="02010609030101010101"/>
              </a:rPr>
              <a:t>    纯文字：</a:t>
            </a:r>
            <a:r>
              <a:rPr lang="zh-CN" altLang="en-US" sz="2400" dirty="0">
                <a:solidFill>
                  <a:srgbClr val="0000CC"/>
                </a:solidFill>
                <a:latin typeface="仿宋_GB2312" panose="02010609030101010101"/>
              </a:rPr>
              <a:t>如果某文字</a:t>
            </a:r>
            <a:r>
              <a:rPr lang="en-US" altLang="zh-CN" sz="2400" b="1" dirty="0">
                <a:solidFill>
                  <a:srgbClr val="0000CC"/>
                </a:solidFill>
                <a:latin typeface="Times New Roman" panose="02020603050405020304" pitchFamily="18" charset="0"/>
              </a:rPr>
              <a:t>L</a:t>
            </a:r>
            <a:r>
              <a:rPr lang="zh-CN" altLang="en-US" sz="2400" dirty="0">
                <a:solidFill>
                  <a:srgbClr val="0000CC"/>
                </a:solidFill>
                <a:latin typeface="仿宋_GB2312" panose="02010609030101010101"/>
              </a:rPr>
              <a:t>在子句集中不存在可与其互补的文字</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L</a:t>
            </a:r>
            <a:r>
              <a:rPr lang="zh-CN" altLang="en-US" sz="2400" dirty="0">
                <a:solidFill>
                  <a:srgbClr val="0000CC"/>
                </a:solidFill>
                <a:latin typeface="仿宋_GB2312" panose="02010609030101010101"/>
                <a:ea typeface="宋体" panose="02010600030101010101" pitchFamily="2" charset="-122"/>
              </a:rPr>
              <a:t>，则称该文字为纯文字。</a:t>
            </a:r>
          </a:p>
          <a:p>
            <a:pPr marR="6900"/>
            <a:r>
              <a:rPr lang="zh-CN" altLang="en-US" sz="2400" dirty="0">
                <a:solidFill>
                  <a:srgbClr val="0000CC"/>
                </a:solidFill>
                <a:latin typeface="仿宋_GB2312" panose="02010609030101010101"/>
                <a:ea typeface="宋体" panose="02010600030101010101" pitchFamily="2" charset="-122"/>
              </a:rPr>
              <a:t>    在归结过程中，纯文字不可能被消除，用包含纯文字的子句进行归结也不可能得到空子句，因此对包含纯文字的子句进行归结是没有意义的，应该把它从子句集中删除。</a:t>
            </a:r>
          </a:p>
          <a:p>
            <a:pPr marR="10950"/>
            <a:r>
              <a:rPr lang="zh-CN" altLang="en-US" sz="2400" dirty="0">
                <a:solidFill>
                  <a:srgbClr val="0000CC"/>
                </a:solidFill>
                <a:latin typeface="仿宋_GB2312" panose="02010609030101010101"/>
                <a:ea typeface="宋体" panose="02010600030101010101" pitchFamily="2" charset="-122"/>
              </a:rPr>
              <a:t>    对子句集而言，删除包含纯文字的子句，是不影响其不可满足性的。例如，对子句集</a:t>
            </a:r>
          </a:p>
          <a:p>
            <a:pPr marR="74500"/>
            <a:r>
              <a:rPr lang="en-US" altLang="zh-CN" sz="2400" b="1" dirty="0">
                <a:solidFill>
                  <a:srgbClr val="0000CC"/>
                </a:solidFill>
                <a:latin typeface="Times New Roman" panose="02020603050405020304" pitchFamily="18" charset="0"/>
                <a:ea typeface="宋体" panose="02010600030101010101" pitchFamily="2" charset="-122"/>
              </a:rPr>
              <a:t>		S={P</a:t>
            </a:r>
            <a:r>
              <a:rPr lang="en-US" altLang="zh-CN" sz="2400" dirty="0">
                <a:solidFill>
                  <a:srgbClr val="0000CC"/>
                </a:solidFill>
                <a:latin typeface="仿宋_GB2312" panose="02010609030101010101"/>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Q</a:t>
            </a:r>
            <a:r>
              <a:rPr lang="en-US" altLang="zh-CN" sz="2400" dirty="0">
                <a:solidFill>
                  <a:srgbClr val="0000CC"/>
                </a:solidFill>
                <a:latin typeface="仿宋_GB2312" panose="02010609030101010101"/>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R,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Q</a:t>
            </a:r>
            <a:r>
              <a:rPr lang="en-US" altLang="zh-CN" sz="2400" dirty="0">
                <a:solidFill>
                  <a:srgbClr val="0000CC"/>
                </a:solidFill>
                <a:latin typeface="仿宋_GB2312" panose="02010609030101010101"/>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R, Q,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R}</a:t>
            </a:r>
            <a:endParaRPr lang="en-US" altLang="zh-CN" sz="2400" dirty="0">
              <a:solidFill>
                <a:srgbClr val="0000CC"/>
              </a:solidFill>
              <a:latin typeface="Times New Roman" panose="02020603050405020304" pitchFamily="18" charset="0"/>
              <a:ea typeface="宋体" panose="02010600030101010101" pitchFamily="2" charset="-122"/>
            </a:endParaRPr>
          </a:p>
          <a:p>
            <a:pPr marR="30000"/>
            <a:r>
              <a:rPr lang="zh-CN" altLang="en-US" sz="2400" dirty="0">
                <a:solidFill>
                  <a:srgbClr val="0000CC"/>
                </a:solidFill>
                <a:latin typeface="仿宋_GB2312" panose="02010609030101010101"/>
                <a:ea typeface="宋体" panose="02010600030101010101" pitchFamily="2" charset="-122"/>
              </a:rPr>
              <a:t>其中</a:t>
            </a:r>
            <a:r>
              <a:rPr lang="en-US" altLang="zh-CN" sz="2400" b="1" dirty="0">
                <a:solidFill>
                  <a:srgbClr val="0000CC"/>
                </a:solidFill>
                <a:latin typeface="Times New Roman" panose="02020603050405020304" pitchFamily="18" charset="0"/>
                <a:ea typeface="宋体" panose="02010600030101010101" pitchFamily="2" charset="-122"/>
              </a:rPr>
              <a:t>P</a:t>
            </a:r>
            <a:r>
              <a:rPr lang="zh-CN" altLang="en-US" sz="2400" dirty="0">
                <a:solidFill>
                  <a:srgbClr val="0000CC"/>
                </a:solidFill>
                <a:latin typeface="仿宋_GB2312" panose="02010609030101010101"/>
                <a:ea typeface="宋体" panose="02010600030101010101" pitchFamily="2" charset="-122"/>
              </a:rPr>
              <a:t>是纯文字，因此可以将子句</a:t>
            </a:r>
            <a:r>
              <a:rPr lang="en-US" altLang="zh-CN" sz="2400" b="1" dirty="0">
                <a:solidFill>
                  <a:srgbClr val="0000CC"/>
                </a:solidFill>
                <a:latin typeface="Times New Roman" panose="02020603050405020304" pitchFamily="18" charset="0"/>
                <a:ea typeface="宋体" panose="02010600030101010101" pitchFamily="2" charset="-122"/>
              </a:rPr>
              <a:t>P</a:t>
            </a:r>
            <a:r>
              <a:rPr lang="zh-CN" altLang="en-US" sz="2400" dirty="0">
                <a:solidFill>
                  <a:srgbClr val="0000CC"/>
                </a:solidFill>
                <a:latin typeface="仿宋_GB2312" panose="02010609030101010101"/>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Q</a:t>
            </a:r>
            <a:r>
              <a:rPr lang="zh-CN" altLang="en-US" sz="2400" dirty="0">
                <a:solidFill>
                  <a:srgbClr val="0000CC"/>
                </a:solidFill>
                <a:latin typeface="仿宋_GB2312" panose="02010609030101010101"/>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R</a:t>
            </a:r>
            <a:r>
              <a:rPr lang="zh-CN" altLang="en-US" sz="2400" dirty="0">
                <a:solidFill>
                  <a:srgbClr val="0000CC"/>
                </a:solidFill>
                <a:latin typeface="仿宋_GB2312" panose="02010609030101010101"/>
                <a:ea typeface="宋体" panose="02010600030101010101" pitchFamily="2" charset="-122"/>
              </a:rPr>
              <a:t>从子句集</a:t>
            </a:r>
            <a:r>
              <a:rPr lang="en-US" altLang="zh-CN" sz="2400" b="1" dirty="0">
                <a:solidFill>
                  <a:srgbClr val="0000CC"/>
                </a:solidFill>
                <a:latin typeface="Times New Roman" panose="02020603050405020304" pitchFamily="18" charset="0"/>
                <a:ea typeface="宋体" panose="02010600030101010101" pitchFamily="2" charset="-122"/>
              </a:rPr>
              <a:t>S</a:t>
            </a:r>
            <a:r>
              <a:rPr lang="zh-CN" altLang="en-US" sz="2400" dirty="0">
                <a:solidFill>
                  <a:srgbClr val="0000CC"/>
                </a:solidFill>
                <a:latin typeface="仿宋_GB2312" panose="02010609030101010101"/>
                <a:ea typeface="宋体" panose="02010600030101010101" pitchFamily="2" charset="-122"/>
              </a:rPr>
              <a:t>中删除。 </a:t>
            </a:r>
            <a:endParaRPr lang="zh-CN" altLang="en-US" sz="2400" dirty="0">
              <a:solidFill>
                <a:srgbClr val="0000CC"/>
              </a:solidFill>
              <a:ea typeface="仿宋_GB2312" panose="02010609030101010101"/>
            </a:endParaRPr>
          </a:p>
        </p:txBody>
      </p:sp>
      <p:sp>
        <p:nvSpPr>
          <p:cNvPr id="5" name="矩形 4"/>
          <p:cNvSpPr/>
          <p:nvPr/>
        </p:nvSpPr>
        <p:spPr>
          <a:xfrm>
            <a:off x="603653" y="780763"/>
            <a:ext cx="1815082" cy="461665"/>
          </a:xfrm>
          <a:prstGeom prst="rect">
            <a:avLst/>
          </a:prstGeom>
        </p:spPr>
        <p:txBody>
          <a:bodyPr wrap="square">
            <a:spAutoFit/>
          </a:bodyPr>
          <a:lstStyle/>
          <a:p>
            <a:r>
              <a:rPr lang="en-US" altLang="zh-CN" sz="2400" b="1" dirty="0">
                <a:solidFill>
                  <a:srgbClr val="FF0000"/>
                </a:solidFill>
                <a:latin typeface="Times New Roman" panose="02020603050405020304" pitchFamily="18" charset="0"/>
              </a:rPr>
              <a:t>2. </a:t>
            </a:r>
            <a:r>
              <a:rPr lang="zh-CN" altLang="en-US" sz="2400" b="1" dirty="0">
                <a:solidFill>
                  <a:srgbClr val="FF0000"/>
                </a:solidFill>
                <a:latin typeface="Times New Roman" panose="02020603050405020304" pitchFamily="18" charset="0"/>
              </a:rPr>
              <a:t>删除策略</a:t>
            </a:r>
            <a:endParaRPr lang="zh-CN" altLang="en-US" sz="2000" dirty="0"/>
          </a:p>
        </p:txBody>
      </p:sp>
    </p:spTree>
    <p:extLst>
      <p:ext uri="{BB962C8B-B14F-4D97-AF65-F5344CB8AC3E}">
        <p14:creationId xmlns:p14="http://schemas.microsoft.com/office/powerpoint/2010/main" val="350531228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99440" y="1089164"/>
            <a:ext cx="10972800" cy="5632311"/>
          </a:xfrm>
          <a:prstGeom prst="rect">
            <a:avLst/>
          </a:prstGeom>
        </p:spPr>
        <p:txBody>
          <a:bodyPr wrap="square">
            <a:spAutoFit/>
          </a:bodyPr>
          <a:lstStyle/>
          <a:p>
            <a:r>
              <a:rPr lang="en-US" altLang="zh-CN" sz="2400" dirty="0">
                <a:solidFill>
                  <a:srgbClr val="CC0000"/>
                </a:solidFill>
                <a:latin typeface="仿宋_GB2312" panose="02010609030101010101"/>
              </a:rPr>
              <a:t>b</a:t>
            </a:r>
            <a:r>
              <a:rPr lang="zh-CN" altLang="en-US" sz="2400" dirty="0">
                <a:solidFill>
                  <a:srgbClr val="CC0000"/>
                </a:solidFill>
                <a:latin typeface="仿宋_GB2312" panose="02010609030101010101"/>
              </a:rPr>
              <a:t>）</a:t>
            </a:r>
            <a:r>
              <a:rPr lang="zh-CN" altLang="en-US" sz="2400" dirty="0">
                <a:solidFill>
                  <a:srgbClr val="A4001F"/>
                </a:solidFill>
                <a:latin typeface="仿宋_GB2312" panose="02010609030101010101"/>
              </a:rPr>
              <a:t>重言式删除法</a:t>
            </a:r>
            <a:endParaRPr lang="en-US" altLang="zh-CN" sz="2400" dirty="0">
              <a:solidFill>
                <a:srgbClr val="A4001F"/>
              </a:solidFill>
              <a:latin typeface="仿宋_GB2312" panose="02010609030101010101"/>
            </a:endParaRPr>
          </a:p>
          <a:p>
            <a:pPr marR="14970"/>
            <a:r>
              <a:rPr lang="zh-CN" altLang="en-US" sz="2400" dirty="0">
                <a:solidFill>
                  <a:srgbClr val="630031"/>
                </a:solidFill>
                <a:latin typeface="仿宋_GB2312" panose="02010609030101010101"/>
              </a:rPr>
              <a:t>    重言式：</a:t>
            </a:r>
            <a:r>
              <a:rPr lang="zh-CN" altLang="en-US" sz="2400" dirty="0">
                <a:solidFill>
                  <a:srgbClr val="0000CC"/>
                </a:solidFill>
                <a:latin typeface="Times New Roman" panose="02020603050405020304" pitchFamily="18" charset="0"/>
              </a:rPr>
              <a:t>如果一个子句中包含有互补的文字对，则称其为重言式。如</a:t>
            </a:r>
          </a:p>
          <a:p>
            <a:pPr marR="71450"/>
            <a:r>
              <a:rPr lang="en-US" altLang="zh-CN" sz="2400" dirty="0">
                <a:solidFill>
                  <a:srgbClr val="0000CC"/>
                </a:solidFill>
                <a:latin typeface="Times New Roman" panose="02020603050405020304" pitchFamily="18" charset="0"/>
              </a:rPr>
              <a:t>	P(x)∨﹁P(x), P(x)∨Q(x)∨﹁P(x) </a:t>
            </a:r>
          </a:p>
          <a:p>
            <a:r>
              <a:rPr lang="zh-CN" altLang="en-US" sz="2400" dirty="0">
                <a:solidFill>
                  <a:srgbClr val="0000CC"/>
                </a:solidFill>
                <a:latin typeface="Times New Roman" panose="02020603050405020304" pitchFamily="18" charset="0"/>
              </a:rPr>
              <a:t>都是重言式。</a:t>
            </a:r>
            <a:endParaRPr lang="en-US" altLang="zh-CN" sz="2400" dirty="0">
              <a:solidFill>
                <a:srgbClr val="0000CC"/>
              </a:solidFill>
              <a:latin typeface="Times New Roman" panose="02020603050405020304" pitchFamily="18" charset="0"/>
            </a:endParaRPr>
          </a:p>
          <a:p>
            <a:pPr marR="5920"/>
            <a:r>
              <a:rPr lang="zh-CN" altLang="en-US" sz="2400" dirty="0">
                <a:solidFill>
                  <a:srgbClr val="0000CC"/>
                </a:solidFill>
                <a:latin typeface="Times New Roman" panose="02020603050405020304" pitchFamily="18" charset="0"/>
              </a:rPr>
              <a:t>    重言式是真值为真的子句。对一个子句集来说，不管是增加还是删除一个真值为真的子句，都不会影响该子句集的不可满足性。因此，可删去。</a:t>
            </a:r>
          </a:p>
          <a:p>
            <a:r>
              <a:rPr lang="en-US" altLang="zh-CN" sz="2400" dirty="0">
                <a:solidFill>
                  <a:srgbClr val="CC0000"/>
                </a:solidFill>
                <a:latin typeface="仿宋_GB2312" panose="02010609030101010101"/>
              </a:rPr>
              <a:t>c</a:t>
            </a:r>
            <a:r>
              <a:rPr lang="zh-CN" altLang="en-US" sz="2400" dirty="0">
                <a:solidFill>
                  <a:srgbClr val="CC0000"/>
                </a:solidFill>
                <a:latin typeface="仿宋_GB2312" panose="02010609030101010101"/>
              </a:rPr>
              <a:t>）</a:t>
            </a:r>
            <a:r>
              <a:rPr lang="zh-CN" altLang="en-US" sz="2400" dirty="0">
                <a:solidFill>
                  <a:srgbClr val="A4001F"/>
                </a:solidFill>
                <a:latin typeface="仿宋_GB2312" panose="02010609030101010101"/>
              </a:rPr>
              <a:t>包孕（含）删除法 </a:t>
            </a:r>
            <a:endParaRPr lang="en-US" altLang="zh-CN" sz="2400" dirty="0">
              <a:solidFill>
                <a:srgbClr val="A4001F"/>
              </a:solidFill>
              <a:latin typeface="仿宋_GB2312" panose="02010609030101010101"/>
            </a:endParaRPr>
          </a:p>
          <a:p>
            <a:r>
              <a:rPr lang="zh-CN" altLang="en-US" sz="2400" dirty="0">
                <a:solidFill>
                  <a:srgbClr val="630031"/>
                </a:solidFill>
                <a:latin typeface="仿宋_GB2312" panose="02010609030101010101"/>
              </a:rPr>
              <a:t>    包孕：</a:t>
            </a:r>
            <a:r>
              <a:rPr lang="zh-CN" altLang="en-US" sz="2400" dirty="0">
                <a:solidFill>
                  <a:srgbClr val="0000CC"/>
                </a:solidFill>
                <a:latin typeface="Times New Roman" panose="02020603050405020304" pitchFamily="18" charset="0"/>
              </a:rPr>
              <a:t>设有子句</a:t>
            </a:r>
            <a:r>
              <a:rPr lang="en-US" altLang="zh-CN" sz="2400" dirty="0">
                <a:solidFill>
                  <a:srgbClr val="0000CC"/>
                </a:solidFill>
                <a:latin typeface="Times New Roman" panose="02020603050405020304" pitchFamily="18" charset="0"/>
              </a:rPr>
              <a:t>C1 </a:t>
            </a:r>
            <a:r>
              <a:rPr lang="zh-CN" altLang="en-US" sz="2400" dirty="0">
                <a:solidFill>
                  <a:srgbClr val="0000CC"/>
                </a:solidFill>
                <a:latin typeface="Times New Roman" panose="02020603050405020304" pitchFamily="18" charset="0"/>
              </a:rPr>
              <a:t>和</a:t>
            </a:r>
            <a:r>
              <a:rPr lang="en-US" altLang="zh-CN" sz="2400" dirty="0">
                <a:solidFill>
                  <a:srgbClr val="0000CC"/>
                </a:solidFill>
                <a:latin typeface="Times New Roman" panose="02020603050405020304" pitchFamily="18" charset="0"/>
              </a:rPr>
              <a:t>C2 </a:t>
            </a:r>
            <a:r>
              <a:rPr lang="zh-CN" altLang="en-US" sz="2400" dirty="0">
                <a:solidFill>
                  <a:srgbClr val="0000CC"/>
                </a:solidFill>
                <a:latin typeface="Times New Roman" panose="02020603050405020304" pitchFamily="18" charset="0"/>
              </a:rPr>
              <a:t>，如果存在一个置换</a:t>
            </a:r>
            <a:r>
              <a:rPr lang="el-GR" altLang="zh-CN" sz="2400" dirty="0">
                <a:solidFill>
                  <a:srgbClr val="0000CC"/>
                </a:solidFill>
                <a:latin typeface="Times New Roman" panose="02020603050405020304" pitchFamily="18" charset="0"/>
              </a:rPr>
              <a:t>σ</a:t>
            </a:r>
            <a:r>
              <a:rPr lang="zh-CN" altLang="el-GR" sz="2400" dirty="0">
                <a:solidFill>
                  <a:srgbClr val="0000CC"/>
                </a:solidFill>
                <a:latin typeface="Times New Roman" panose="02020603050405020304" pitchFamily="18" charset="0"/>
              </a:rPr>
              <a:t>，</a:t>
            </a:r>
            <a:r>
              <a:rPr lang="zh-CN" altLang="en-US" sz="2400" dirty="0">
                <a:solidFill>
                  <a:srgbClr val="0000CC"/>
                </a:solidFill>
                <a:latin typeface="Times New Roman" panose="02020603050405020304" pitchFamily="18" charset="0"/>
              </a:rPr>
              <a:t>使得</a:t>
            </a:r>
            <a:r>
              <a:rPr lang="en-US" altLang="zh-CN" sz="2400" dirty="0">
                <a:solidFill>
                  <a:srgbClr val="0000CC"/>
                </a:solidFill>
                <a:latin typeface="Times New Roman" panose="02020603050405020304" pitchFamily="18" charset="0"/>
              </a:rPr>
              <a:t>C1 </a:t>
            </a:r>
            <a:r>
              <a:rPr lang="el-GR" altLang="zh-CN" sz="2400" dirty="0">
                <a:solidFill>
                  <a:srgbClr val="0000CC"/>
                </a:solidFill>
                <a:latin typeface="Times New Roman" panose="02020603050405020304" pitchFamily="18" charset="0"/>
              </a:rPr>
              <a:t>σ⊆</a:t>
            </a:r>
            <a:r>
              <a:rPr lang="en-US" altLang="zh-CN" sz="2400" dirty="0">
                <a:solidFill>
                  <a:srgbClr val="0000CC"/>
                </a:solidFill>
                <a:latin typeface="Times New Roman" panose="02020603050405020304" pitchFamily="18" charset="0"/>
              </a:rPr>
              <a:t>C2 </a:t>
            </a:r>
            <a:r>
              <a:rPr lang="zh-CN" altLang="en-US" sz="2400" dirty="0">
                <a:solidFill>
                  <a:srgbClr val="0000CC"/>
                </a:solidFill>
                <a:latin typeface="Times New Roman" panose="02020603050405020304" pitchFamily="18" charset="0"/>
              </a:rPr>
              <a:t>，则称</a:t>
            </a:r>
            <a:r>
              <a:rPr lang="en-US" altLang="zh-CN" sz="2400" dirty="0">
                <a:solidFill>
                  <a:srgbClr val="0000CC"/>
                </a:solidFill>
                <a:latin typeface="Times New Roman" panose="02020603050405020304" pitchFamily="18" charset="0"/>
              </a:rPr>
              <a:t>C1 </a:t>
            </a:r>
            <a:r>
              <a:rPr lang="zh-CN" altLang="en-US" sz="2400" dirty="0">
                <a:solidFill>
                  <a:srgbClr val="0000CC"/>
                </a:solidFill>
                <a:latin typeface="Times New Roman" panose="02020603050405020304" pitchFamily="18" charset="0"/>
              </a:rPr>
              <a:t>包 孕于 </a:t>
            </a:r>
            <a:r>
              <a:rPr lang="en-US" altLang="zh-CN" sz="2400" dirty="0">
                <a:solidFill>
                  <a:srgbClr val="0000CC"/>
                </a:solidFill>
                <a:latin typeface="Times New Roman" panose="02020603050405020304" pitchFamily="18" charset="0"/>
              </a:rPr>
              <a:t>C2 </a:t>
            </a:r>
            <a:r>
              <a:rPr lang="zh-CN" altLang="en-US" sz="2400" dirty="0">
                <a:solidFill>
                  <a:srgbClr val="0000CC"/>
                </a:solidFill>
                <a:latin typeface="Times New Roman" panose="02020603050405020304" pitchFamily="18" charset="0"/>
              </a:rPr>
              <a:t>。例如 </a:t>
            </a:r>
            <a:endParaRPr lang="en-US" altLang="zh-CN" sz="2400" dirty="0">
              <a:solidFill>
                <a:srgbClr val="0000CC"/>
              </a:solidFill>
              <a:latin typeface="Times New Roman" panose="02020603050405020304" pitchFamily="18" charset="0"/>
            </a:endParaRPr>
          </a:p>
          <a:p>
            <a:r>
              <a:rPr lang="en-US" altLang="zh-CN" sz="2400" dirty="0">
                <a:solidFill>
                  <a:srgbClr val="0000CC"/>
                </a:solidFill>
                <a:latin typeface="Times New Roman" panose="02020603050405020304" pitchFamily="18" charset="0"/>
              </a:rPr>
              <a:t>P(x)             </a:t>
            </a:r>
            <a:r>
              <a:rPr lang="zh-CN" altLang="en-US" sz="2400" dirty="0">
                <a:solidFill>
                  <a:srgbClr val="0000CC"/>
                </a:solidFill>
                <a:latin typeface="Times New Roman" panose="02020603050405020304" pitchFamily="18" charset="0"/>
              </a:rPr>
              <a:t>包孕于 </a:t>
            </a:r>
            <a:r>
              <a:rPr lang="en-US" altLang="zh-CN" sz="2400" dirty="0">
                <a:solidFill>
                  <a:srgbClr val="0000CC"/>
                </a:solidFill>
                <a:latin typeface="Times New Roman" panose="02020603050405020304" pitchFamily="18" charset="0"/>
              </a:rPr>
              <a:t>P(a)                        </a:t>
            </a:r>
            <a:r>
              <a:rPr lang="el-GR" altLang="zh-CN" sz="2400" dirty="0">
                <a:solidFill>
                  <a:srgbClr val="0000CC"/>
                </a:solidFill>
                <a:latin typeface="Times New Roman" panose="02020603050405020304" pitchFamily="18" charset="0"/>
              </a:rPr>
              <a:t>σ={</a:t>
            </a:r>
            <a:r>
              <a:rPr lang="en-US" altLang="zh-CN" sz="2400" dirty="0">
                <a:solidFill>
                  <a:srgbClr val="0000CC"/>
                </a:solidFill>
                <a:latin typeface="Times New Roman" panose="02020603050405020304" pitchFamily="18" charset="0"/>
              </a:rPr>
              <a:t>a/x} </a:t>
            </a:r>
          </a:p>
          <a:p>
            <a:r>
              <a:rPr lang="en-US" altLang="zh-CN" sz="2400" dirty="0">
                <a:solidFill>
                  <a:srgbClr val="0000CC"/>
                </a:solidFill>
                <a:latin typeface="Times New Roman" panose="02020603050405020304" pitchFamily="18" charset="0"/>
              </a:rPr>
              <a:t>P(x)             </a:t>
            </a:r>
            <a:r>
              <a:rPr lang="zh-CN" altLang="en-US" sz="2400" dirty="0">
                <a:solidFill>
                  <a:srgbClr val="0000CC"/>
                </a:solidFill>
                <a:latin typeface="Times New Roman" panose="02020603050405020304" pitchFamily="18" charset="0"/>
              </a:rPr>
              <a:t>包孕于 </a:t>
            </a:r>
            <a:r>
              <a:rPr lang="en-US" altLang="zh-CN" sz="2400" dirty="0">
                <a:solidFill>
                  <a:srgbClr val="0000CC"/>
                </a:solidFill>
                <a:latin typeface="Times New Roman" panose="02020603050405020304" pitchFamily="18" charset="0"/>
              </a:rPr>
              <a:t>P(a)∨Q(z)             </a:t>
            </a:r>
            <a:r>
              <a:rPr lang="el-GR" altLang="zh-CN" sz="2400" dirty="0">
                <a:solidFill>
                  <a:srgbClr val="0000CC"/>
                </a:solidFill>
                <a:latin typeface="Times New Roman" panose="02020603050405020304" pitchFamily="18" charset="0"/>
              </a:rPr>
              <a:t>σ={</a:t>
            </a:r>
            <a:r>
              <a:rPr lang="en-US" altLang="zh-CN" sz="2400" dirty="0">
                <a:solidFill>
                  <a:srgbClr val="0000CC"/>
                </a:solidFill>
                <a:latin typeface="Times New Roman" panose="02020603050405020304" pitchFamily="18" charset="0"/>
              </a:rPr>
              <a:t>a/x} </a:t>
            </a:r>
          </a:p>
          <a:p>
            <a:r>
              <a:rPr lang="en-US" altLang="zh-CN" sz="2400" dirty="0">
                <a:solidFill>
                  <a:srgbClr val="0000CC"/>
                </a:solidFill>
                <a:latin typeface="Times New Roman" panose="02020603050405020304" pitchFamily="18" charset="0"/>
              </a:rPr>
              <a:t>P(x) ∨Q(a) </a:t>
            </a:r>
            <a:r>
              <a:rPr lang="zh-CN" altLang="en-US" sz="2400" dirty="0">
                <a:solidFill>
                  <a:srgbClr val="0000CC"/>
                </a:solidFill>
                <a:latin typeface="Times New Roman" panose="02020603050405020304" pitchFamily="18" charset="0"/>
              </a:rPr>
              <a:t>包孕于</a:t>
            </a:r>
            <a:r>
              <a:rPr lang="en-US" altLang="zh-CN" sz="2400" dirty="0">
                <a:solidFill>
                  <a:srgbClr val="0000CC"/>
                </a:solidFill>
                <a:latin typeface="Times New Roman" panose="02020603050405020304" pitchFamily="18" charset="0"/>
              </a:rPr>
              <a:t>P(f(a))∨Q(a)∨R(y) </a:t>
            </a:r>
            <a:r>
              <a:rPr lang="el-GR" altLang="zh-CN" sz="2400" dirty="0">
                <a:solidFill>
                  <a:srgbClr val="0000CC"/>
                </a:solidFill>
                <a:latin typeface="Times New Roman" panose="02020603050405020304" pitchFamily="18" charset="0"/>
              </a:rPr>
              <a:t>σ={</a:t>
            </a:r>
            <a:r>
              <a:rPr lang="en-US" altLang="zh-CN" sz="2400" dirty="0">
                <a:solidFill>
                  <a:srgbClr val="0000CC"/>
                </a:solidFill>
                <a:latin typeface="Times New Roman" panose="02020603050405020304" pitchFamily="18" charset="0"/>
              </a:rPr>
              <a:t>f(a)/x} </a:t>
            </a:r>
          </a:p>
          <a:p>
            <a:r>
              <a:rPr lang="en-US" altLang="zh-CN" sz="2400" dirty="0">
                <a:solidFill>
                  <a:srgbClr val="0000CC"/>
                </a:solidFill>
                <a:latin typeface="Times New Roman" panose="02020603050405020304" pitchFamily="18" charset="0"/>
              </a:rPr>
              <a:t>P(x) ∨Q(y) </a:t>
            </a:r>
            <a:r>
              <a:rPr lang="zh-CN" altLang="en-US" sz="2400" dirty="0">
                <a:solidFill>
                  <a:srgbClr val="0000CC"/>
                </a:solidFill>
                <a:latin typeface="Times New Roman" panose="02020603050405020304" pitchFamily="18" charset="0"/>
              </a:rPr>
              <a:t>包孕于</a:t>
            </a:r>
            <a:r>
              <a:rPr lang="en-US" altLang="zh-CN" sz="2400" dirty="0">
                <a:solidFill>
                  <a:srgbClr val="0000CC"/>
                </a:solidFill>
                <a:latin typeface="Times New Roman" panose="02020603050405020304" pitchFamily="18" charset="0"/>
              </a:rPr>
              <a:t>P(a)∨Q(u)∨R(w)    </a:t>
            </a:r>
            <a:r>
              <a:rPr lang="el-GR" altLang="zh-CN" sz="2400" dirty="0">
                <a:solidFill>
                  <a:srgbClr val="0000CC"/>
                </a:solidFill>
                <a:latin typeface="Times New Roman" panose="02020603050405020304" pitchFamily="18" charset="0"/>
              </a:rPr>
              <a:t>σ={</a:t>
            </a:r>
            <a:r>
              <a:rPr lang="en-US" altLang="zh-CN" sz="2400" dirty="0">
                <a:solidFill>
                  <a:srgbClr val="0000CC"/>
                </a:solidFill>
                <a:latin typeface="Times New Roman" panose="02020603050405020304" pitchFamily="18" charset="0"/>
              </a:rPr>
              <a:t>a/x, u/y} </a:t>
            </a:r>
          </a:p>
          <a:p>
            <a:r>
              <a:rPr lang="en-US" altLang="zh-CN" sz="2400" dirty="0">
                <a:solidFill>
                  <a:srgbClr val="0000CC"/>
                </a:solidFill>
                <a:latin typeface="Times New Roman" panose="02020603050405020304" pitchFamily="18" charset="0"/>
              </a:rPr>
              <a:t>    </a:t>
            </a:r>
            <a:r>
              <a:rPr lang="zh-CN" altLang="en-US" sz="2400" dirty="0">
                <a:solidFill>
                  <a:srgbClr val="0000CC"/>
                </a:solidFill>
                <a:latin typeface="Times New Roman" panose="02020603050405020304" pitchFamily="18" charset="0"/>
              </a:rPr>
              <a:t>对子句集来说，把其中包孕的子句删去后，不会影响该子句集的不可满足 性。因此，可从子句集中删除那些包孕的子句。 </a:t>
            </a:r>
            <a:endParaRPr lang="en-US" altLang="zh-CN" sz="2400" dirty="0">
              <a:solidFill>
                <a:srgbClr val="0000CC"/>
              </a:solidFill>
              <a:latin typeface="Times New Roman" panose="02020603050405020304" pitchFamily="18" charset="0"/>
            </a:endParaRPr>
          </a:p>
        </p:txBody>
      </p:sp>
      <p:sp>
        <p:nvSpPr>
          <p:cNvPr id="5" name="矩形 4"/>
          <p:cNvSpPr/>
          <p:nvPr/>
        </p:nvSpPr>
        <p:spPr>
          <a:xfrm>
            <a:off x="599440" y="627499"/>
            <a:ext cx="1815082" cy="461665"/>
          </a:xfrm>
          <a:prstGeom prst="rect">
            <a:avLst/>
          </a:prstGeom>
        </p:spPr>
        <p:txBody>
          <a:bodyPr wrap="square">
            <a:spAutoFit/>
          </a:bodyPr>
          <a:lstStyle/>
          <a:p>
            <a:r>
              <a:rPr lang="en-US" altLang="zh-CN" sz="2400" b="1" dirty="0">
                <a:solidFill>
                  <a:srgbClr val="FF0000"/>
                </a:solidFill>
                <a:latin typeface="Times New Roman" panose="02020603050405020304" pitchFamily="18" charset="0"/>
              </a:rPr>
              <a:t>2. </a:t>
            </a:r>
            <a:r>
              <a:rPr lang="zh-CN" altLang="en-US" sz="2400" b="1" dirty="0">
                <a:solidFill>
                  <a:srgbClr val="FF0000"/>
                </a:solidFill>
                <a:latin typeface="Times New Roman" panose="02020603050405020304" pitchFamily="18" charset="0"/>
              </a:rPr>
              <a:t>删除策略</a:t>
            </a:r>
            <a:endParaRPr lang="zh-CN" altLang="en-US" sz="2000" dirty="0"/>
          </a:p>
        </p:txBody>
      </p:sp>
    </p:spTree>
    <p:extLst>
      <p:ext uri="{BB962C8B-B14F-4D97-AF65-F5344CB8AC3E}">
        <p14:creationId xmlns:p14="http://schemas.microsoft.com/office/powerpoint/2010/main" val="54784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574296"/>
            <a:ext cx="10972800" cy="4524315"/>
          </a:xfrm>
          <a:prstGeom prst="rect">
            <a:avLst/>
          </a:prstGeom>
        </p:spPr>
        <p:txBody>
          <a:bodyPr wrap="square">
            <a:spAutoFit/>
          </a:bodyPr>
          <a:lstStyle/>
          <a:p>
            <a:r>
              <a:rPr lang="zh-CN" altLang="en-US" sz="2400" dirty="0">
                <a:solidFill>
                  <a:srgbClr val="0000CC"/>
                </a:solidFill>
                <a:ea typeface="仿宋_GB2312" panose="02010609030101010101"/>
              </a:rPr>
              <a:t>支持集策略是沃斯</a:t>
            </a:r>
            <a:r>
              <a:rPr lang="en-US" altLang="zh-CN" sz="2400" b="1" dirty="0">
                <a:solidFill>
                  <a:srgbClr val="0000CC"/>
                </a:solidFill>
                <a:latin typeface="Times New Roman" panose="02020603050405020304" pitchFamily="18" charset="0"/>
                <a:ea typeface="仿宋_GB2312" panose="02010609030101010101"/>
              </a:rPr>
              <a:t>(</a:t>
            </a:r>
            <a:r>
              <a:rPr lang="en-US" altLang="zh-CN" sz="2400" b="1" dirty="0" err="1">
                <a:solidFill>
                  <a:srgbClr val="0000CC"/>
                </a:solidFill>
                <a:latin typeface="Times New Roman" panose="02020603050405020304" pitchFamily="18" charset="0"/>
                <a:ea typeface="仿宋_GB2312" panose="02010609030101010101"/>
              </a:rPr>
              <a:t>Wos</a:t>
            </a:r>
            <a:r>
              <a:rPr lang="en-US" altLang="zh-CN" sz="2400" b="1" dirty="0">
                <a:solidFill>
                  <a:srgbClr val="0000CC"/>
                </a:solidFill>
                <a:latin typeface="Times New Roman" panose="02020603050405020304" pitchFamily="18" charset="0"/>
                <a:ea typeface="仿宋_GB2312" panose="02010609030101010101"/>
              </a:rPr>
              <a:t>)</a:t>
            </a:r>
            <a:r>
              <a:rPr lang="zh-CN" altLang="en-US" sz="2400" dirty="0">
                <a:solidFill>
                  <a:srgbClr val="0000CC"/>
                </a:solidFill>
                <a:latin typeface="Times New Roman" panose="02020603050405020304" pitchFamily="18" charset="0"/>
                <a:ea typeface="仿宋_GB2312" panose="02010609030101010101"/>
              </a:rPr>
              <a:t>等人在</a:t>
            </a:r>
            <a:r>
              <a:rPr lang="en-US" altLang="zh-CN" sz="2400" b="1" dirty="0">
                <a:solidFill>
                  <a:srgbClr val="0000CC"/>
                </a:solidFill>
                <a:latin typeface="Times New Roman" panose="02020603050405020304" pitchFamily="18" charset="0"/>
                <a:ea typeface="仿宋_GB2312" panose="02010609030101010101"/>
              </a:rPr>
              <a:t>1965</a:t>
            </a:r>
            <a:r>
              <a:rPr lang="zh-CN" altLang="en-US" sz="2400" dirty="0">
                <a:solidFill>
                  <a:srgbClr val="0000CC"/>
                </a:solidFill>
                <a:latin typeface="Times New Roman" panose="02020603050405020304" pitchFamily="18" charset="0"/>
                <a:ea typeface="仿宋_GB2312" panose="02010609030101010101"/>
              </a:rPr>
              <a:t>年提出的一种归结策略。</a:t>
            </a:r>
          </a:p>
          <a:p>
            <a:pPr marR="9820"/>
            <a:r>
              <a:rPr lang="zh-CN" altLang="en-US" sz="2400" dirty="0">
                <a:solidFill>
                  <a:srgbClr val="630031"/>
                </a:solidFill>
                <a:ea typeface="仿宋_GB2312" panose="02010609030101010101"/>
              </a:rPr>
              <a:t>    </a:t>
            </a:r>
            <a:endParaRPr lang="en-US" altLang="zh-CN" sz="2400" dirty="0">
              <a:solidFill>
                <a:srgbClr val="630031"/>
              </a:solidFill>
              <a:ea typeface="仿宋_GB2312" panose="02010609030101010101"/>
            </a:endParaRPr>
          </a:p>
          <a:p>
            <a:pPr marR="9820"/>
            <a:r>
              <a:rPr lang="en-US" altLang="zh-CN" sz="2400" dirty="0">
                <a:solidFill>
                  <a:srgbClr val="630031"/>
                </a:solidFill>
                <a:ea typeface="仿宋_GB2312" panose="02010609030101010101"/>
              </a:rPr>
              <a:t>    </a:t>
            </a:r>
            <a:r>
              <a:rPr lang="zh-CN" altLang="en-US" sz="2400" dirty="0">
                <a:solidFill>
                  <a:srgbClr val="630031"/>
                </a:solidFill>
                <a:ea typeface="仿宋_GB2312" panose="02010609030101010101"/>
              </a:rPr>
              <a:t>基本思想：</a:t>
            </a:r>
            <a:r>
              <a:rPr lang="zh-CN" altLang="en-US" sz="2400" dirty="0">
                <a:solidFill>
                  <a:srgbClr val="0000CC"/>
                </a:solidFill>
                <a:ea typeface="仿宋_GB2312" panose="02010609030101010101"/>
              </a:rPr>
              <a:t>要求每一次参加归结的两个亲本子句中，至少应该有一个是由目标公式的否定所得到的子句或它们的后裔。</a:t>
            </a:r>
          </a:p>
          <a:p>
            <a:pPr marR="9820"/>
            <a:r>
              <a:rPr lang="zh-CN" altLang="en-US" sz="2400" dirty="0">
                <a:solidFill>
                  <a:srgbClr val="0000CC"/>
                </a:solidFill>
                <a:ea typeface="仿宋_GB2312" panose="02010609030101010101"/>
              </a:rPr>
              <a:t>    可以证明</a:t>
            </a:r>
            <a:r>
              <a:rPr lang="zh-CN" altLang="en-US" sz="2400" dirty="0">
                <a:solidFill>
                  <a:srgbClr val="006300"/>
                </a:solidFill>
                <a:ea typeface="仿宋_GB2312" panose="02010609030101010101"/>
              </a:rPr>
              <a:t>支持集策略是完备的</a:t>
            </a:r>
            <a:r>
              <a:rPr lang="zh-CN" altLang="en-US" sz="2400" dirty="0">
                <a:solidFill>
                  <a:srgbClr val="0000CC"/>
                </a:solidFill>
                <a:ea typeface="仿宋_GB2312" panose="02010609030101010101"/>
              </a:rPr>
              <a:t>，即当子句集为不可满足时，则由支持集策略一定能够归结出一个空子句。</a:t>
            </a:r>
          </a:p>
          <a:p>
            <a:pPr marR="9820"/>
            <a:r>
              <a:rPr lang="zh-CN" altLang="en-US" sz="2400" dirty="0">
                <a:solidFill>
                  <a:srgbClr val="0000CC"/>
                </a:solidFill>
                <a:ea typeface="仿宋_GB2312" panose="02010609030101010101"/>
              </a:rPr>
              <a:t>    也可以把支持集策略看成是在广度优先策略中引入了某种限制条件，这种限制条件代表一种启发信息，因而有较高的效率</a:t>
            </a:r>
          </a:p>
          <a:p>
            <a:pPr marR="90370"/>
            <a:r>
              <a:rPr lang="zh-CN" altLang="en-US" sz="2400" dirty="0">
                <a:solidFill>
                  <a:srgbClr val="630031"/>
                </a:solidFill>
                <a:ea typeface="仿宋_GB2312" panose="02010609030101010101"/>
              </a:rPr>
              <a:t>    </a:t>
            </a:r>
            <a:endParaRPr lang="en-US" altLang="zh-CN" sz="2400" dirty="0">
              <a:solidFill>
                <a:srgbClr val="630031"/>
              </a:solidFill>
              <a:ea typeface="仿宋_GB2312" panose="02010609030101010101"/>
            </a:endParaRPr>
          </a:p>
          <a:p>
            <a:pPr marR="90370"/>
            <a:r>
              <a:rPr lang="en-US" altLang="zh-CN" sz="2400" dirty="0">
                <a:solidFill>
                  <a:srgbClr val="630031"/>
                </a:solidFill>
                <a:ea typeface="仿宋_GB2312" panose="02010609030101010101"/>
              </a:rPr>
              <a:t>    </a:t>
            </a:r>
            <a:r>
              <a:rPr lang="zh-CN" altLang="en-US" sz="2400" dirty="0">
                <a:solidFill>
                  <a:srgbClr val="630031"/>
                </a:solidFill>
                <a:ea typeface="仿宋_GB2312" panose="02010609030101010101"/>
              </a:rPr>
              <a:t>例</a:t>
            </a:r>
            <a:r>
              <a:rPr lang="zh-CN" altLang="en-US" sz="2400" dirty="0">
                <a:solidFill>
                  <a:srgbClr val="0000CC"/>
                </a:solidFill>
                <a:latin typeface="Times New Roman" panose="02020603050405020304" pitchFamily="18" charset="0"/>
                <a:ea typeface="仿宋_GB2312" panose="02010609030101010101"/>
              </a:rPr>
              <a:t>设有如下子句集：</a:t>
            </a:r>
          </a:p>
          <a:p>
            <a:pPr marR="50670"/>
            <a:r>
              <a:rPr lang="es-ES" altLang="zh-CN" sz="2400" b="1" dirty="0">
                <a:solidFill>
                  <a:srgbClr val="0000CC"/>
                </a:solidFill>
                <a:latin typeface="Times New Roman" panose="02020603050405020304" pitchFamily="18" charset="0"/>
                <a:ea typeface="仿宋_GB2312" panose="02010609030101010101"/>
              </a:rPr>
              <a:t>	S={</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I(x)</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R(x), I(a),</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R(y)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L(y), </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L(a) }</a:t>
            </a:r>
            <a:endParaRPr lang="es-ES" altLang="zh-CN" sz="2400" dirty="0">
              <a:solidFill>
                <a:srgbClr val="0000CC"/>
              </a:solidFill>
              <a:latin typeface="Times New Roman" panose="02020603050405020304" pitchFamily="18" charset="0"/>
              <a:ea typeface="宋体" panose="02010600030101010101" pitchFamily="2" charset="-122"/>
            </a:endParaRPr>
          </a:p>
          <a:p>
            <a:pPr marR="9920"/>
            <a:r>
              <a:rPr lang="zh-CN" altLang="en-US" sz="2400" dirty="0">
                <a:solidFill>
                  <a:srgbClr val="0000CC"/>
                </a:solidFill>
                <a:ea typeface="仿宋_GB2312" panose="02010609030101010101"/>
              </a:rPr>
              <a:t>    其中，</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I(x)</a:t>
            </a:r>
            <a:r>
              <a:rPr lang="zh-CN" altLang="en-US"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R(x)</a:t>
            </a:r>
            <a:r>
              <a:rPr lang="zh-CN" altLang="en-US" sz="2400" dirty="0">
                <a:solidFill>
                  <a:srgbClr val="0000CC"/>
                </a:solidFill>
                <a:latin typeface="Times New Roman" panose="02020603050405020304" pitchFamily="18" charset="0"/>
                <a:ea typeface="仿宋_GB2312" panose="02010609030101010101"/>
              </a:rPr>
              <a:t>为目标公式的否定。用支持集策略证明</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为不可满足。 </a:t>
            </a:r>
            <a:endParaRPr lang="zh-CN" altLang="en-US" sz="2400" dirty="0">
              <a:solidFill>
                <a:srgbClr val="0000CC"/>
              </a:solidFill>
              <a:latin typeface="Times New Roman" panose="02020603050405020304" pitchFamily="18" charset="0"/>
            </a:endParaRPr>
          </a:p>
        </p:txBody>
      </p:sp>
      <p:sp>
        <p:nvSpPr>
          <p:cNvPr id="5" name="矩形 4"/>
          <p:cNvSpPr/>
          <p:nvPr/>
        </p:nvSpPr>
        <p:spPr>
          <a:xfrm>
            <a:off x="534827" y="706070"/>
            <a:ext cx="1815082" cy="461665"/>
          </a:xfrm>
          <a:prstGeom prst="rect">
            <a:avLst/>
          </a:prstGeom>
        </p:spPr>
        <p:txBody>
          <a:bodyPr wrap="square">
            <a:spAutoFit/>
          </a:bodyPr>
          <a:lstStyle/>
          <a:p>
            <a:r>
              <a:rPr lang="en-US" altLang="zh-CN" sz="2400" b="1" dirty="0">
                <a:solidFill>
                  <a:srgbClr val="FF0000"/>
                </a:solidFill>
                <a:latin typeface="Times New Roman" panose="02020603050405020304" pitchFamily="18" charset="0"/>
              </a:rPr>
              <a:t>3.</a:t>
            </a:r>
            <a:r>
              <a:rPr lang="zh-CN" altLang="en-US" sz="2400" b="1" dirty="0">
                <a:solidFill>
                  <a:srgbClr val="FF0000"/>
                </a:solidFill>
                <a:latin typeface="Times New Roman" panose="02020603050405020304" pitchFamily="18" charset="0"/>
              </a:rPr>
              <a:t>限制策略</a:t>
            </a:r>
            <a:endParaRPr lang="zh-CN" altLang="en-US" sz="2000" dirty="0"/>
          </a:p>
        </p:txBody>
      </p:sp>
      <p:sp>
        <p:nvSpPr>
          <p:cNvPr id="7" name="矩形 6"/>
          <p:cNvSpPr/>
          <p:nvPr/>
        </p:nvSpPr>
        <p:spPr>
          <a:xfrm>
            <a:off x="609600" y="1167735"/>
            <a:ext cx="2175596" cy="461665"/>
          </a:xfrm>
          <a:prstGeom prst="rect">
            <a:avLst/>
          </a:prstGeom>
        </p:spPr>
        <p:txBody>
          <a:bodyPr wrap="none">
            <a:spAutoFit/>
          </a:bodyPr>
          <a:lstStyle/>
          <a:p>
            <a:r>
              <a:rPr lang="en-US" altLang="zh-CN" sz="2400" dirty="0">
                <a:solidFill>
                  <a:srgbClr val="FF0000"/>
                </a:solidFill>
                <a:ea typeface="仿宋_GB2312" panose="02010609030101010101"/>
              </a:rPr>
              <a:t>a</a:t>
            </a:r>
            <a:r>
              <a:rPr lang="zh-CN" altLang="en-US" sz="2400" dirty="0">
                <a:solidFill>
                  <a:srgbClr val="FF0000"/>
                </a:solidFill>
                <a:ea typeface="仿宋_GB2312" panose="02010609030101010101"/>
              </a:rPr>
              <a:t>）支持集策略</a:t>
            </a:r>
            <a:endParaRPr lang="en-US" altLang="zh-CN" sz="2400" dirty="0">
              <a:solidFill>
                <a:srgbClr val="FF0000"/>
              </a:solidFill>
              <a:ea typeface="仿宋_GB2312" panose="02010609030101010101"/>
            </a:endParaRPr>
          </a:p>
        </p:txBody>
      </p:sp>
    </p:spTree>
    <p:extLst>
      <p:ext uri="{BB962C8B-B14F-4D97-AF65-F5344CB8AC3E}">
        <p14:creationId xmlns:p14="http://schemas.microsoft.com/office/powerpoint/2010/main" val="36482266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534827" y="706070"/>
            <a:ext cx="1815082" cy="461665"/>
          </a:xfrm>
          <a:prstGeom prst="rect">
            <a:avLst/>
          </a:prstGeom>
        </p:spPr>
        <p:txBody>
          <a:bodyPr wrap="square">
            <a:spAutoFit/>
          </a:bodyPr>
          <a:lstStyle/>
          <a:p>
            <a:r>
              <a:rPr lang="en-US" altLang="zh-CN" sz="2400" b="1" dirty="0">
                <a:solidFill>
                  <a:srgbClr val="FF0000"/>
                </a:solidFill>
                <a:latin typeface="Times New Roman" panose="02020603050405020304" pitchFamily="18" charset="0"/>
              </a:rPr>
              <a:t>3.</a:t>
            </a:r>
            <a:r>
              <a:rPr lang="zh-CN" altLang="en-US" sz="2400" b="1" dirty="0">
                <a:solidFill>
                  <a:srgbClr val="FF0000"/>
                </a:solidFill>
                <a:latin typeface="Times New Roman" panose="02020603050405020304" pitchFamily="18" charset="0"/>
              </a:rPr>
              <a:t>限制策略</a:t>
            </a:r>
            <a:endParaRPr lang="zh-CN" altLang="en-US" sz="2000" dirty="0"/>
          </a:p>
        </p:txBody>
      </p:sp>
      <p:pic>
        <p:nvPicPr>
          <p:cNvPr id="2" name="图片 1"/>
          <p:cNvPicPr>
            <a:picLocks noChangeAspect="1"/>
          </p:cNvPicPr>
          <p:nvPr/>
        </p:nvPicPr>
        <p:blipFill>
          <a:blip r:embed="rId3"/>
          <a:stretch>
            <a:fillRect/>
          </a:stretch>
        </p:blipFill>
        <p:spPr>
          <a:xfrm>
            <a:off x="1625961" y="1576600"/>
            <a:ext cx="8337602" cy="3904553"/>
          </a:xfrm>
          <a:prstGeom prst="rect">
            <a:avLst/>
          </a:prstGeom>
        </p:spPr>
      </p:pic>
      <p:sp>
        <p:nvSpPr>
          <p:cNvPr id="7" name="矩形 6"/>
          <p:cNvSpPr/>
          <p:nvPr/>
        </p:nvSpPr>
        <p:spPr>
          <a:xfrm>
            <a:off x="823451" y="5527500"/>
            <a:ext cx="10326329" cy="707886"/>
          </a:xfrm>
          <a:prstGeom prst="rect">
            <a:avLst/>
          </a:prstGeom>
        </p:spPr>
        <p:txBody>
          <a:bodyPr wrap="square">
            <a:spAutoFit/>
          </a:bodyPr>
          <a:lstStyle/>
          <a:p>
            <a:r>
              <a:rPr lang="zh-CN" altLang="en-US" sz="2000" dirty="0">
                <a:solidFill>
                  <a:srgbClr val="0000CC"/>
                </a:solidFill>
                <a:ea typeface="仿宋_GB2312" panose="02010609030101010101"/>
              </a:rPr>
              <a:t>    可见，各级归结式数目要比广度优先策略生成的少，但在第二级还没有空子句。即这种策略限制了子句集元素的剧增，但却</a:t>
            </a:r>
            <a:r>
              <a:rPr lang="zh-CN" altLang="en-US" sz="2000" dirty="0">
                <a:solidFill>
                  <a:srgbClr val="C00000"/>
                </a:solidFill>
                <a:ea typeface="仿宋_GB2312" panose="02010609030101010101"/>
              </a:rPr>
              <a:t>增加了空子句的深度</a:t>
            </a:r>
            <a:r>
              <a:rPr lang="zh-CN" altLang="en-US" sz="2000" dirty="0">
                <a:solidFill>
                  <a:srgbClr val="0000CC"/>
                </a:solidFill>
                <a:ea typeface="仿宋_GB2312" panose="02010609030101010101"/>
              </a:rPr>
              <a:t>。</a:t>
            </a:r>
            <a:endParaRPr lang="zh-CN" altLang="en-US" dirty="0"/>
          </a:p>
        </p:txBody>
      </p:sp>
      <p:sp>
        <p:nvSpPr>
          <p:cNvPr id="8" name="矩形 7"/>
          <p:cNvSpPr/>
          <p:nvPr/>
        </p:nvSpPr>
        <p:spPr>
          <a:xfrm>
            <a:off x="708834" y="1176490"/>
            <a:ext cx="1467068" cy="400110"/>
          </a:xfrm>
          <a:prstGeom prst="rect">
            <a:avLst/>
          </a:prstGeom>
        </p:spPr>
        <p:txBody>
          <a:bodyPr wrap="none">
            <a:spAutoFit/>
          </a:bodyPr>
          <a:lstStyle/>
          <a:p>
            <a:r>
              <a:rPr lang="zh-CN" altLang="en-US" sz="2000" dirty="0">
                <a:solidFill>
                  <a:srgbClr val="FF0000"/>
                </a:solidFill>
                <a:ea typeface="仿宋_GB2312" panose="02010609030101010101"/>
              </a:rPr>
              <a:t>支持集策略</a:t>
            </a:r>
            <a:endParaRPr lang="en-US" altLang="zh-CN" sz="2000" dirty="0">
              <a:solidFill>
                <a:srgbClr val="FF0000"/>
              </a:solidFill>
              <a:ea typeface="仿宋_GB2312" panose="02010609030101010101"/>
            </a:endParaRPr>
          </a:p>
        </p:txBody>
      </p:sp>
    </p:spTree>
    <p:extLst>
      <p:ext uri="{BB962C8B-B14F-4D97-AF65-F5344CB8AC3E}">
        <p14:creationId xmlns:p14="http://schemas.microsoft.com/office/powerpoint/2010/main" val="121236348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938992"/>
          </a:xfrm>
          <a:prstGeom prst="rect">
            <a:avLst/>
          </a:prstGeom>
        </p:spPr>
        <p:txBody>
          <a:bodyPr wrap="square">
            <a:spAutoFit/>
          </a:bodyPr>
          <a:lstStyle/>
          <a:p>
            <a:r>
              <a:rPr lang="en-US" altLang="zh-CN" sz="2400" dirty="0">
                <a:solidFill>
                  <a:srgbClr val="FF0000"/>
                </a:solidFill>
                <a:ea typeface="仿宋_GB2312" panose="02010609030101010101"/>
              </a:rPr>
              <a:t>b</a:t>
            </a:r>
            <a:r>
              <a:rPr lang="zh-CN" altLang="en-US" sz="2400" dirty="0">
                <a:solidFill>
                  <a:srgbClr val="FF0000"/>
                </a:solidFill>
                <a:ea typeface="仿宋_GB2312" panose="02010609030101010101"/>
              </a:rPr>
              <a:t>）线形输入策略</a:t>
            </a:r>
            <a:endParaRPr lang="en-US" altLang="zh-CN" sz="2400" dirty="0">
              <a:solidFill>
                <a:srgbClr val="FF0000"/>
              </a:solidFill>
              <a:ea typeface="仿宋_GB2312" panose="02010609030101010101"/>
            </a:endParaRPr>
          </a:p>
          <a:p>
            <a:pPr marR="6920"/>
            <a:r>
              <a:rPr lang="zh-CN" altLang="en-US" sz="2400" dirty="0">
                <a:solidFill>
                  <a:srgbClr val="630031"/>
                </a:solidFill>
                <a:ea typeface="仿宋_GB2312" panose="02010609030101010101"/>
              </a:rPr>
              <a:t>    基本思想：</a:t>
            </a:r>
            <a:r>
              <a:rPr lang="zh-CN" altLang="en-US" sz="2400" dirty="0">
                <a:solidFill>
                  <a:srgbClr val="0000CC"/>
                </a:solidFill>
                <a:ea typeface="仿宋_GB2312" panose="02010609030101010101"/>
              </a:rPr>
              <a:t>要求每次参加归结的两个亲本子句中，至少应该有一个是初始子句集中的子句。所谓初始子句集是指开始归结时所使用的子句集。</a:t>
            </a:r>
          </a:p>
          <a:p>
            <a:pPr marR="6920"/>
            <a:r>
              <a:rPr lang="zh-CN" altLang="en-US" sz="2400" dirty="0">
                <a:solidFill>
                  <a:srgbClr val="630031"/>
                </a:solidFill>
                <a:ea typeface="仿宋_GB2312" panose="02010609030101010101"/>
              </a:rPr>
              <a:t>    例</a:t>
            </a:r>
            <a:r>
              <a:rPr lang="en-US" altLang="zh-CN" sz="2400" b="1" dirty="0">
                <a:solidFill>
                  <a:srgbClr val="630031"/>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用线性输入策略证明如下子句集</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为不可满足</a:t>
            </a:r>
          </a:p>
          <a:p>
            <a:pPr marR="50800"/>
            <a:r>
              <a:rPr lang="es-ES" altLang="zh-CN" sz="2400" b="1" dirty="0">
                <a:solidFill>
                  <a:srgbClr val="0000CC"/>
                </a:solidFill>
                <a:latin typeface="Times New Roman" panose="02020603050405020304" pitchFamily="18" charset="0"/>
                <a:ea typeface="仿宋_GB2312" panose="02010609030101010101"/>
              </a:rPr>
              <a:t>	S={</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I(x)</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R(x), I(a), </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R(y)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L(y), </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L(a) }</a:t>
            </a:r>
            <a:r>
              <a:rPr lang="zh-CN" altLang="en-US" sz="2400" dirty="0">
                <a:solidFill>
                  <a:srgbClr val="0000CC"/>
                </a:solidFill>
                <a:latin typeface="Times New Roman" panose="02020603050405020304" pitchFamily="18" charset="0"/>
                <a:ea typeface="仿宋_GB2312" panose="02010609030101010101"/>
              </a:rPr>
              <a:t>  </a:t>
            </a:r>
            <a:endParaRPr lang="zh-CN" altLang="en-US" sz="2400" dirty="0">
              <a:solidFill>
                <a:srgbClr val="0000CC"/>
              </a:solidFill>
              <a:latin typeface="Times New Roman" panose="02020603050405020304" pitchFamily="18" charset="0"/>
            </a:endParaRPr>
          </a:p>
        </p:txBody>
      </p:sp>
      <p:sp>
        <p:nvSpPr>
          <p:cNvPr id="5" name="矩形 4"/>
          <p:cNvSpPr/>
          <p:nvPr/>
        </p:nvSpPr>
        <p:spPr>
          <a:xfrm>
            <a:off x="534827" y="706070"/>
            <a:ext cx="1815082" cy="461665"/>
          </a:xfrm>
          <a:prstGeom prst="rect">
            <a:avLst/>
          </a:prstGeom>
        </p:spPr>
        <p:txBody>
          <a:bodyPr wrap="square">
            <a:spAutoFit/>
          </a:bodyPr>
          <a:lstStyle/>
          <a:p>
            <a:r>
              <a:rPr lang="en-US" altLang="zh-CN" sz="2400" b="1" dirty="0">
                <a:solidFill>
                  <a:srgbClr val="FF0000"/>
                </a:solidFill>
                <a:latin typeface="Times New Roman" panose="02020603050405020304" pitchFamily="18" charset="0"/>
              </a:rPr>
              <a:t>3.</a:t>
            </a:r>
            <a:r>
              <a:rPr lang="zh-CN" altLang="en-US" sz="2400" b="1" dirty="0">
                <a:solidFill>
                  <a:srgbClr val="FF0000"/>
                </a:solidFill>
                <a:latin typeface="Times New Roman" panose="02020603050405020304" pitchFamily="18" charset="0"/>
              </a:rPr>
              <a:t>限制策略</a:t>
            </a:r>
            <a:endParaRPr lang="zh-CN" altLang="en-US" sz="2000" dirty="0"/>
          </a:p>
        </p:txBody>
      </p:sp>
      <p:pic>
        <p:nvPicPr>
          <p:cNvPr id="7" name="图片 6"/>
          <p:cNvPicPr>
            <a:picLocks noChangeAspect="1"/>
          </p:cNvPicPr>
          <p:nvPr/>
        </p:nvPicPr>
        <p:blipFill>
          <a:blip r:embed="rId3"/>
          <a:stretch>
            <a:fillRect/>
          </a:stretch>
        </p:blipFill>
        <p:spPr>
          <a:xfrm>
            <a:off x="2004800" y="3405630"/>
            <a:ext cx="8577815" cy="2950720"/>
          </a:xfrm>
          <a:prstGeom prst="rect">
            <a:avLst/>
          </a:prstGeom>
        </p:spPr>
      </p:pic>
    </p:spTree>
    <p:extLst>
      <p:ext uri="{BB962C8B-B14F-4D97-AF65-F5344CB8AC3E}">
        <p14:creationId xmlns:p14="http://schemas.microsoft.com/office/powerpoint/2010/main" val="403572863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497765"/>
            <a:ext cx="10972800" cy="1200329"/>
          </a:xfrm>
          <a:prstGeom prst="rect">
            <a:avLst/>
          </a:prstGeom>
        </p:spPr>
        <p:txBody>
          <a:bodyPr wrap="square">
            <a:spAutoFit/>
          </a:bodyPr>
          <a:lstStyle/>
          <a:p>
            <a:r>
              <a:rPr lang="zh-CN" altLang="en-US" sz="2400" dirty="0">
                <a:solidFill>
                  <a:srgbClr val="FF0000"/>
                </a:solidFill>
                <a:ea typeface="仿宋_GB2312" panose="02010609030101010101"/>
              </a:rPr>
              <a:t>线形输入策略</a:t>
            </a:r>
            <a:endParaRPr lang="en-US" altLang="zh-CN" sz="2400" dirty="0">
              <a:solidFill>
                <a:srgbClr val="FF0000"/>
              </a:solidFill>
              <a:ea typeface="仿宋_GB2312" panose="02010609030101010101"/>
            </a:endParaRPr>
          </a:p>
          <a:p>
            <a:endParaRPr lang="en-US" altLang="zh-CN" sz="2400" dirty="0">
              <a:solidFill>
                <a:srgbClr val="630031"/>
              </a:solidFill>
              <a:ea typeface="仿宋_GB2312" panose="02010609030101010101"/>
            </a:endParaRPr>
          </a:p>
          <a:p>
            <a:pPr marR="6920"/>
            <a:endParaRPr lang="zh-CN" altLang="en-US" sz="2400" dirty="0">
              <a:solidFill>
                <a:srgbClr val="0000CC"/>
              </a:solidFill>
              <a:latin typeface="Times New Roman" panose="02020603050405020304" pitchFamily="18" charset="0"/>
            </a:endParaRPr>
          </a:p>
        </p:txBody>
      </p:sp>
      <p:sp>
        <p:nvSpPr>
          <p:cNvPr id="5" name="矩形 4"/>
          <p:cNvSpPr/>
          <p:nvPr/>
        </p:nvSpPr>
        <p:spPr>
          <a:xfrm>
            <a:off x="534827" y="706070"/>
            <a:ext cx="1815082" cy="461665"/>
          </a:xfrm>
          <a:prstGeom prst="rect">
            <a:avLst/>
          </a:prstGeom>
        </p:spPr>
        <p:txBody>
          <a:bodyPr wrap="square">
            <a:spAutoFit/>
          </a:bodyPr>
          <a:lstStyle/>
          <a:p>
            <a:r>
              <a:rPr lang="en-US" altLang="zh-CN" sz="2400" b="1" dirty="0">
                <a:solidFill>
                  <a:srgbClr val="FF0000"/>
                </a:solidFill>
                <a:latin typeface="Times New Roman" panose="02020603050405020304" pitchFamily="18" charset="0"/>
              </a:rPr>
              <a:t>3.</a:t>
            </a:r>
            <a:r>
              <a:rPr lang="zh-CN" altLang="en-US" sz="2400" b="1" dirty="0">
                <a:solidFill>
                  <a:srgbClr val="FF0000"/>
                </a:solidFill>
                <a:latin typeface="Times New Roman" panose="02020603050405020304" pitchFamily="18" charset="0"/>
              </a:rPr>
              <a:t>限制策略</a:t>
            </a:r>
            <a:endParaRPr lang="zh-CN" altLang="en-US" sz="2000" dirty="0"/>
          </a:p>
        </p:txBody>
      </p:sp>
      <p:sp>
        <p:nvSpPr>
          <p:cNvPr id="7" name="矩形 6"/>
          <p:cNvSpPr/>
          <p:nvPr/>
        </p:nvSpPr>
        <p:spPr>
          <a:xfrm>
            <a:off x="1099120" y="2500027"/>
            <a:ext cx="10408507" cy="2308324"/>
          </a:xfrm>
          <a:prstGeom prst="rect">
            <a:avLst/>
          </a:prstGeom>
        </p:spPr>
        <p:txBody>
          <a:bodyPr wrap="square">
            <a:spAutoFit/>
          </a:bodyPr>
          <a:lstStyle/>
          <a:p>
            <a:pPr marR="6920" lvl="0"/>
            <a:r>
              <a:rPr lang="zh-CN" altLang="en-US" sz="2400" dirty="0">
                <a:solidFill>
                  <a:srgbClr val="0000CC"/>
                </a:solidFill>
                <a:ea typeface="仿宋_GB2312" panose="02010609030101010101"/>
              </a:rPr>
              <a:t>   该策略可限制生成归结式的数目，简单高效，但</a:t>
            </a:r>
            <a:r>
              <a:rPr lang="zh-CN" altLang="en-US" sz="2400" dirty="0">
                <a:solidFill>
                  <a:srgbClr val="006300"/>
                </a:solidFill>
                <a:ea typeface="仿宋_GB2312" panose="02010609030101010101"/>
              </a:rPr>
              <a:t>是一种不完备策略</a:t>
            </a:r>
            <a:r>
              <a:rPr lang="zh-CN" altLang="en-US" sz="2400" dirty="0">
                <a:solidFill>
                  <a:srgbClr val="0000CC"/>
                </a:solidFill>
                <a:ea typeface="仿宋_GB2312" panose="02010609030101010101"/>
              </a:rPr>
              <a:t>。如：</a:t>
            </a:r>
            <a:endParaRPr lang="en-US" altLang="zh-CN" sz="2400" dirty="0">
              <a:solidFill>
                <a:srgbClr val="0000CC"/>
              </a:solidFill>
              <a:ea typeface="仿宋_GB2312" panose="02010609030101010101"/>
            </a:endParaRPr>
          </a:p>
          <a:p>
            <a:pPr marR="6920" lvl="0"/>
            <a:endParaRPr lang="zh-CN" altLang="en-US" sz="2400" dirty="0">
              <a:solidFill>
                <a:srgbClr val="0000CC"/>
              </a:solidFill>
              <a:ea typeface="仿宋_GB2312" panose="02010609030101010101"/>
            </a:endParaRPr>
          </a:p>
          <a:p>
            <a:pPr marR="21450" lvl="0"/>
            <a:r>
              <a:rPr lang="en-US" altLang="zh-CN" sz="2400" b="1" dirty="0">
                <a:solidFill>
                  <a:srgbClr val="0000CC"/>
                </a:solidFill>
                <a:latin typeface="Times New Roman" panose="02020603050405020304" pitchFamily="18" charset="0"/>
                <a:ea typeface="仿宋_GB2312" panose="02010609030101010101"/>
              </a:rPr>
              <a:t>	S={</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Q(x)</a:t>
            </a:r>
            <a:r>
              <a:rPr lang="en-US" altLang="zh-CN"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P(x),  Q(y)</a:t>
            </a:r>
            <a:r>
              <a:rPr lang="en-US" altLang="zh-CN"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P(y)</a:t>
            </a:r>
            <a:r>
              <a:rPr lang="en-US" altLang="zh-CN" sz="2400" b="1" dirty="0">
                <a:solidFill>
                  <a:srgbClr val="0000CC"/>
                </a:solidFill>
                <a:latin typeface="Times New Roman" panose="02020603050405020304" pitchFamily="18" charset="0"/>
                <a:ea typeface="仿宋_GB2312" panose="02010609030101010101"/>
              </a:rPr>
              <a:t> , </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Q(w)</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P(w), Q(a)</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P(a)</a:t>
            </a:r>
            <a:r>
              <a:rPr lang="en-US" altLang="zh-CN" sz="2400" b="1" dirty="0">
                <a:solidFill>
                  <a:srgbClr val="0000CC"/>
                </a:solidFill>
                <a:latin typeface="Times New Roman" panose="02020603050405020304" pitchFamily="18" charset="0"/>
                <a:ea typeface="宋体" panose="02010600030101010101" pitchFamily="2" charset="-122"/>
              </a:rPr>
              <a:t>}</a:t>
            </a:r>
          </a:p>
          <a:p>
            <a:pPr marR="21450" lvl="0"/>
            <a:endParaRPr lang="en-US" altLang="zh-CN" sz="2400" dirty="0">
              <a:solidFill>
                <a:srgbClr val="0000CC"/>
              </a:solidFill>
              <a:latin typeface="Times New Roman" panose="02020603050405020304" pitchFamily="18" charset="0"/>
              <a:ea typeface="宋体" panose="02010600030101010101" pitchFamily="2" charset="-122"/>
            </a:endParaRPr>
          </a:p>
          <a:p>
            <a:pPr marR="8700" lvl="0"/>
            <a:r>
              <a:rPr lang="zh-CN" altLang="en-US" sz="2400" dirty="0">
                <a:solidFill>
                  <a:srgbClr val="0000CC"/>
                </a:solidFill>
                <a:ea typeface="仿宋_GB2312" panose="02010609030101010101"/>
              </a:rPr>
              <a:t>   从</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出发可找到一棵归结反演树，但却不存在线性输入策略的归结反演树。</a:t>
            </a:r>
            <a:endParaRPr lang="en-US" altLang="zh-CN" sz="2400" dirty="0">
              <a:solidFill>
                <a:srgbClr val="0000CC"/>
              </a:solidFill>
              <a:latin typeface="Times New Roman" panose="02020603050405020304" pitchFamily="18" charset="0"/>
              <a:ea typeface="仿宋_GB2312" panose="02010609030101010101"/>
            </a:endParaRPr>
          </a:p>
          <a:p>
            <a:pPr marR="8700" lvl="0"/>
            <a:r>
              <a:rPr lang="zh-CN" altLang="en-US" sz="2400" dirty="0">
                <a:solidFill>
                  <a:srgbClr val="C00000"/>
                </a:solidFill>
                <a:latin typeface="Times New Roman" panose="02020603050405020304" pitchFamily="18" charset="0"/>
                <a:ea typeface="仿宋_GB2312" panose="02010609030101010101"/>
              </a:rPr>
              <a:t>？？？</a:t>
            </a:r>
            <a:endParaRPr lang="en-US" altLang="zh-CN" sz="2400" dirty="0">
              <a:solidFill>
                <a:srgbClr val="C00000"/>
              </a:solidFill>
              <a:latin typeface="Times New Roman" panose="02020603050405020304" pitchFamily="18" charset="0"/>
              <a:ea typeface="仿宋_GB2312" panose="02010609030101010101"/>
            </a:endParaRPr>
          </a:p>
        </p:txBody>
      </p:sp>
    </p:spTree>
    <p:extLst>
      <p:ext uri="{BB962C8B-B14F-4D97-AF65-F5344CB8AC3E}">
        <p14:creationId xmlns:p14="http://schemas.microsoft.com/office/powerpoint/2010/main" val="164326885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524315"/>
          </a:xfrm>
          <a:prstGeom prst="rect">
            <a:avLst/>
          </a:prstGeom>
        </p:spPr>
        <p:txBody>
          <a:bodyPr wrap="square">
            <a:spAutoFit/>
          </a:bodyPr>
          <a:lstStyle/>
          <a:p>
            <a:r>
              <a:rPr lang="en-US" altLang="zh-CN" sz="2400" dirty="0">
                <a:solidFill>
                  <a:srgbClr val="FF0000"/>
                </a:solidFill>
                <a:ea typeface="仿宋_GB2312" panose="02010609030101010101"/>
              </a:rPr>
              <a:t>c</a:t>
            </a:r>
            <a:r>
              <a:rPr lang="zh-CN" altLang="en-US" sz="2400" dirty="0">
                <a:solidFill>
                  <a:srgbClr val="FF0000"/>
                </a:solidFill>
                <a:ea typeface="仿宋_GB2312" panose="02010609030101010101"/>
              </a:rPr>
              <a:t>）祖先过滤策略</a:t>
            </a:r>
            <a:endParaRPr lang="en-US" altLang="zh-CN" sz="2400" dirty="0">
              <a:solidFill>
                <a:srgbClr val="FF0000"/>
              </a:solidFill>
              <a:ea typeface="仿宋_GB2312" panose="02010609030101010101"/>
            </a:endParaRPr>
          </a:p>
          <a:p>
            <a:endParaRPr lang="en-US" altLang="zh-CN" sz="2400" dirty="0">
              <a:solidFill>
                <a:srgbClr val="630031"/>
              </a:solidFill>
              <a:ea typeface="仿宋_GB2312" panose="02010609030101010101"/>
            </a:endParaRPr>
          </a:p>
          <a:p>
            <a:pPr marR="18420"/>
            <a:r>
              <a:rPr lang="zh-CN" altLang="en-US" sz="2400" dirty="0">
                <a:solidFill>
                  <a:srgbClr val="0000CC"/>
                </a:solidFill>
                <a:ea typeface="仿宋_GB2312" panose="02010609030101010101"/>
              </a:rPr>
              <a:t>    这种策略与线性输入策略有点相似，但是，放宽了对子句的限制。</a:t>
            </a:r>
          </a:p>
          <a:p>
            <a:pPr marR="6350"/>
            <a:r>
              <a:rPr lang="zh-CN" altLang="en-US" sz="2400" dirty="0">
                <a:solidFill>
                  <a:srgbClr val="630031"/>
                </a:solidFill>
                <a:ea typeface="仿宋_GB2312" panose="02010609030101010101"/>
              </a:rPr>
              <a:t>    基本思想：</a:t>
            </a:r>
            <a:r>
              <a:rPr lang="zh-CN" altLang="en-US" sz="2400" dirty="0">
                <a:solidFill>
                  <a:srgbClr val="0000CC"/>
                </a:solidFill>
                <a:ea typeface="仿宋_GB2312" panose="02010609030101010101"/>
              </a:rPr>
              <a:t>每次参加归结的两个亲本子句，只要满足以下两个条件中的任意一个就可进行归结：</a:t>
            </a:r>
          </a:p>
          <a:p>
            <a:pPr marR="34920"/>
            <a:r>
              <a:rPr lang="en-US" altLang="zh-CN" sz="2400" b="1" dirty="0">
                <a:solidFill>
                  <a:srgbClr val="0000CC"/>
                </a:solidFill>
                <a:latin typeface="Times New Roman" panose="02020603050405020304" pitchFamily="18" charset="0"/>
                <a:ea typeface="仿宋_GB2312" panose="02010609030101010101"/>
              </a:rPr>
              <a:t>    (1) </a:t>
            </a:r>
            <a:r>
              <a:rPr lang="zh-CN" altLang="en-US" sz="2400" dirty="0">
                <a:solidFill>
                  <a:srgbClr val="0000CC"/>
                </a:solidFill>
                <a:latin typeface="Times New Roman" panose="02020603050405020304" pitchFamily="18" charset="0"/>
                <a:ea typeface="仿宋_GB2312" panose="02010609030101010101"/>
              </a:rPr>
              <a:t>两个亲本子句中至少有一个是初始子句集中的子句。</a:t>
            </a:r>
          </a:p>
          <a:p>
            <a:pPr marR="6750"/>
            <a:r>
              <a:rPr lang="en-US" altLang="zh-CN" sz="2400" b="1" dirty="0">
                <a:solidFill>
                  <a:srgbClr val="0000CC"/>
                </a:solidFill>
                <a:latin typeface="Times New Roman" panose="02020603050405020304" pitchFamily="18" charset="0"/>
                <a:ea typeface="仿宋_GB2312" panose="02010609030101010101"/>
              </a:rPr>
              <a:t>    (2) </a:t>
            </a:r>
            <a:r>
              <a:rPr lang="zh-CN" altLang="en-US" sz="2400" dirty="0">
                <a:solidFill>
                  <a:srgbClr val="0000CC"/>
                </a:solidFill>
                <a:latin typeface="Times New Roman" panose="02020603050405020304" pitchFamily="18" charset="0"/>
                <a:ea typeface="仿宋_GB2312" panose="02010609030101010101"/>
              </a:rPr>
              <a:t>如果两个亲本子句都不是初始子句集中的子句，则一个子句应该是另一个子句的先辈子句。</a:t>
            </a:r>
          </a:p>
          <a:p>
            <a:pPr marR="5600"/>
            <a:r>
              <a:rPr lang="zh-CN" altLang="en-US" sz="2400" dirty="0">
                <a:solidFill>
                  <a:srgbClr val="0000CC"/>
                </a:solidFill>
                <a:ea typeface="仿宋_GB2312" panose="02010609030101010101"/>
              </a:rPr>
              <a:t>    所谓一个子句</a:t>
            </a:r>
            <a:r>
              <a:rPr lang="en-US" altLang="zh-CN" sz="2400" b="1" dirty="0">
                <a:solidFill>
                  <a:srgbClr val="0000CC"/>
                </a:solidFill>
                <a:latin typeface="Times New Roman" panose="02020603050405020304" pitchFamily="18" charset="0"/>
                <a:ea typeface="仿宋_GB2312" panose="02010609030101010101"/>
              </a:rPr>
              <a:t>(</a:t>
            </a:r>
            <a:r>
              <a:rPr lang="zh-CN" altLang="en-US" sz="2400" dirty="0">
                <a:solidFill>
                  <a:srgbClr val="0000CC"/>
                </a:solidFill>
                <a:latin typeface="Times New Roman" panose="02020603050405020304" pitchFamily="18" charset="0"/>
                <a:ea typeface="仿宋_GB2312" panose="02010609030101010101"/>
              </a:rPr>
              <a:t>例如</a:t>
            </a:r>
            <a:r>
              <a:rPr lang="en-US" altLang="zh-CN" sz="2400" b="1" dirty="0">
                <a:solidFill>
                  <a:srgbClr val="0000CC"/>
                </a:solidFill>
                <a:latin typeface="Times New Roman" panose="02020603050405020304" pitchFamily="18" charset="0"/>
                <a:ea typeface="仿宋_GB2312" panose="02010609030101010101"/>
              </a:rPr>
              <a:t>C1)</a:t>
            </a:r>
            <a:r>
              <a:rPr lang="zh-CN" altLang="en-US" sz="2400" dirty="0">
                <a:solidFill>
                  <a:srgbClr val="0000CC"/>
                </a:solidFill>
                <a:latin typeface="Times New Roman" panose="02020603050405020304" pitchFamily="18" charset="0"/>
                <a:ea typeface="仿宋_GB2312" panose="02010609030101010101"/>
              </a:rPr>
              <a:t>是另一个子句</a:t>
            </a:r>
            <a:r>
              <a:rPr lang="en-US" altLang="zh-CN" sz="2400" b="1" dirty="0">
                <a:solidFill>
                  <a:srgbClr val="0000CC"/>
                </a:solidFill>
                <a:latin typeface="Times New Roman" panose="02020603050405020304" pitchFamily="18" charset="0"/>
                <a:ea typeface="仿宋_GB2312" panose="02010609030101010101"/>
              </a:rPr>
              <a:t>(</a:t>
            </a:r>
            <a:r>
              <a:rPr lang="zh-CN" altLang="en-US" sz="2400" dirty="0">
                <a:solidFill>
                  <a:srgbClr val="0000CC"/>
                </a:solidFill>
                <a:latin typeface="Times New Roman" panose="02020603050405020304" pitchFamily="18" charset="0"/>
                <a:ea typeface="仿宋_GB2312" panose="02010609030101010101"/>
              </a:rPr>
              <a:t>例如</a:t>
            </a:r>
            <a:r>
              <a:rPr lang="en-US" altLang="zh-CN" sz="2400" b="1" dirty="0">
                <a:solidFill>
                  <a:srgbClr val="0000CC"/>
                </a:solidFill>
                <a:latin typeface="Times New Roman" panose="02020603050405020304" pitchFamily="18" charset="0"/>
                <a:ea typeface="仿宋_GB2312" panose="02010609030101010101"/>
              </a:rPr>
              <a:t>C2)</a:t>
            </a:r>
            <a:r>
              <a:rPr lang="zh-CN" altLang="en-US" sz="2400" dirty="0">
                <a:solidFill>
                  <a:srgbClr val="0000CC"/>
                </a:solidFill>
                <a:latin typeface="Times New Roman" panose="02020603050405020304" pitchFamily="18" charset="0"/>
                <a:ea typeface="仿宋_GB2312" panose="02010609030101010101"/>
              </a:rPr>
              <a:t>的先辈子句是指</a:t>
            </a:r>
            <a:r>
              <a:rPr lang="en-US" altLang="zh-CN" sz="2400" b="1" dirty="0">
                <a:solidFill>
                  <a:srgbClr val="0000CC"/>
                </a:solidFill>
                <a:latin typeface="Times New Roman" panose="02020603050405020304" pitchFamily="18" charset="0"/>
                <a:ea typeface="仿宋_GB2312" panose="02010609030101010101"/>
              </a:rPr>
              <a:t>C2</a:t>
            </a:r>
            <a:r>
              <a:rPr lang="zh-CN" altLang="en-US" sz="2400" dirty="0">
                <a:solidFill>
                  <a:srgbClr val="0000CC"/>
                </a:solidFill>
                <a:latin typeface="Times New Roman" panose="02020603050405020304" pitchFamily="18" charset="0"/>
                <a:ea typeface="仿宋_GB2312" panose="02010609030101010101"/>
              </a:rPr>
              <a:t>是由</a:t>
            </a:r>
            <a:r>
              <a:rPr lang="en-US" altLang="zh-CN" sz="2400" b="1" dirty="0">
                <a:solidFill>
                  <a:srgbClr val="0000CC"/>
                </a:solidFill>
                <a:latin typeface="Times New Roman" panose="02020603050405020304" pitchFamily="18" charset="0"/>
                <a:ea typeface="仿宋_GB2312" panose="02010609030101010101"/>
              </a:rPr>
              <a:t>C1</a:t>
            </a:r>
            <a:r>
              <a:rPr lang="zh-CN" altLang="en-US" sz="2400" dirty="0">
                <a:solidFill>
                  <a:srgbClr val="0000CC"/>
                </a:solidFill>
                <a:latin typeface="Times New Roman" panose="02020603050405020304" pitchFamily="18" charset="0"/>
                <a:ea typeface="仿宋_GB2312" panose="02010609030101010101"/>
              </a:rPr>
              <a:t>与别的子句归结后得到的归结式。</a:t>
            </a:r>
          </a:p>
          <a:p>
            <a:pPr marR="70750"/>
            <a:r>
              <a:rPr lang="zh-CN" altLang="en-US" sz="2400" dirty="0">
                <a:solidFill>
                  <a:srgbClr val="0000CC"/>
                </a:solidFill>
                <a:ea typeface="仿宋_GB2312" panose="02010609030101010101"/>
              </a:rPr>
              <a:t>    </a:t>
            </a:r>
            <a:endParaRPr lang="en-US" altLang="zh-CN" sz="2400" dirty="0">
              <a:solidFill>
                <a:srgbClr val="0000CC"/>
              </a:solidFill>
              <a:ea typeface="仿宋_GB2312" panose="02010609030101010101"/>
            </a:endParaRPr>
          </a:p>
          <a:p>
            <a:pPr marR="70750"/>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可以证明</a:t>
            </a:r>
            <a:r>
              <a:rPr lang="zh-CN" altLang="en-US" sz="2400" dirty="0">
                <a:solidFill>
                  <a:srgbClr val="006300"/>
                </a:solidFill>
                <a:ea typeface="仿宋_GB2312" panose="02010609030101010101"/>
              </a:rPr>
              <a:t>祖先过滤策略也</a:t>
            </a:r>
            <a:r>
              <a:rPr lang="zh-CN" altLang="en-US" sz="2400" dirty="0">
                <a:solidFill>
                  <a:srgbClr val="008000"/>
                </a:solidFill>
                <a:ea typeface="仿宋_GB2312" panose="02010609030101010101"/>
              </a:rPr>
              <a:t>是完备的</a:t>
            </a:r>
            <a:r>
              <a:rPr lang="zh-CN" altLang="en-US" sz="2400" dirty="0">
                <a:solidFill>
                  <a:srgbClr val="0000CC"/>
                </a:solidFill>
                <a:ea typeface="仿宋_GB2312" panose="02010609030101010101"/>
              </a:rPr>
              <a:t>。</a:t>
            </a:r>
            <a:endParaRPr lang="zh-CN" altLang="en-US" sz="2400" dirty="0">
              <a:solidFill>
                <a:srgbClr val="0000CC"/>
              </a:solidFill>
              <a:latin typeface="Times New Roman" panose="02020603050405020304" pitchFamily="18" charset="0"/>
            </a:endParaRPr>
          </a:p>
        </p:txBody>
      </p:sp>
      <p:sp>
        <p:nvSpPr>
          <p:cNvPr id="5" name="矩形 4"/>
          <p:cNvSpPr/>
          <p:nvPr/>
        </p:nvSpPr>
        <p:spPr>
          <a:xfrm>
            <a:off x="534827" y="706070"/>
            <a:ext cx="1815082" cy="461665"/>
          </a:xfrm>
          <a:prstGeom prst="rect">
            <a:avLst/>
          </a:prstGeom>
        </p:spPr>
        <p:txBody>
          <a:bodyPr wrap="square">
            <a:spAutoFit/>
          </a:bodyPr>
          <a:lstStyle/>
          <a:p>
            <a:r>
              <a:rPr lang="en-US" altLang="zh-CN" sz="2400" b="1" dirty="0">
                <a:solidFill>
                  <a:srgbClr val="FF0000"/>
                </a:solidFill>
                <a:latin typeface="Times New Roman" panose="02020603050405020304" pitchFamily="18" charset="0"/>
              </a:rPr>
              <a:t>3.</a:t>
            </a:r>
            <a:r>
              <a:rPr lang="zh-CN" altLang="en-US" sz="2400" b="1" dirty="0">
                <a:solidFill>
                  <a:srgbClr val="FF0000"/>
                </a:solidFill>
                <a:latin typeface="Times New Roman" panose="02020603050405020304" pitchFamily="18" charset="0"/>
              </a:rPr>
              <a:t>限制策略</a:t>
            </a:r>
            <a:endParaRPr lang="zh-CN" altLang="en-US" sz="2000" dirty="0"/>
          </a:p>
        </p:txBody>
      </p:sp>
    </p:spTree>
    <p:extLst>
      <p:ext uri="{BB962C8B-B14F-4D97-AF65-F5344CB8AC3E}">
        <p14:creationId xmlns:p14="http://schemas.microsoft.com/office/powerpoint/2010/main" val="156702851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000221" y="3192880"/>
            <a:ext cx="5153179" cy="3528595"/>
          </a:xfrm>
          <a:prstGeom prst="rect">
            <a:avLst/>
          </a:prstGeom>
        </p:spPr>
      </p:pic>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938992"/>
          </a:xfrm>
          <a:prstGeom prst="rect">
            <a:avLst/>
          </a:prstGeom>
        </p:spPr>
        <p:txBody>
          <a:bodyPr wrap="square">
            <a:spAutoFit/>
          </a:bodyPr>
          <a:lstStyle/>
          <a:p>
            <a:r>
              <a:rPr lang="zh-CN" altLang="en-US" sz="2400" dirty="0">
                <a:solidFill>
                  <a:srgbClr val="FF0000"/>
                </a:solidFill>
                <a:ea typeface="仿宋_GB2312" panose="02010609030101010101"/>
              </a:rPr>
              <a:t>祖先过滤策略</a:t>
            </a:r>
            <a:endParaRPr lang="en-US" altLang="zh-CN" sz="2400" dirty="0">
              <a:solidFill>
                <a:srgbClr val="FF0000"/>
              </a:solidFill>
              <a:ea typeface="仿宋_GB2312" panose="02010609030101010101"/>
            </a:endParaRPr>
          </a:p>
          <a:p>
            <a:pPr marR="88920"/>
            <a:r>
              <a:rPr lang="zh-CN" altLang="en-US" sz="2400" dirty="0">
                <a:solidFill>
                  <a:srgbClr val="630031"/>
                </a:solidFill>
                <a:ea typeface="仿宋_GB2312" panose="02010609030101010101"/>
              </a:rPr>
              <a:t>    例</a:t>
            </a:r>
            <a:r>
              <a:rPr lang="en-US" altLang="zh-CN" sz="2400" b="1" dirty="0">
                <a:solidFill>
                  <a:srgbClr val="630031"/>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设有如下子句集：</a:t>
            </a:r>
          </a:p>
          <a:p>
            <a:pPr marR="18070"/>
            <a:r>
              <a:rPr lang="en-US" altLang="zh-CN" sz="2400" b="1" dirty="0">
                <a:solidFill>
                  <a:srgbClr val="0000CC"/>
                </a:solidFill>
                <a:latin typeface="Times New Roman" panose="02020603050405020304" pitchFamily="18" charset="0"/>
                <a:ea typeface="仿宋_GB2312" panose="02010609030101010101"/>
              </a:rPr>
              <a:t>	S={</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Q(x)</a:t>
            </a:r>
            <a:r>
              <a:rPr lang="en-US" altLang="zh-CN"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P(x), Q(y)</a:t>
            </a:r>
            <a:r>
              <a:rPr lang="en-US" altLang="zh-CN"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P(y)</a:t>
            </a:r>
            <a:r>
              <a:rPr lang="zh-CN" altLang="en-US" sz="2400" dirty="0">
                <a:solidFill>
                  <a:srgbClr val="0000CC"/>
                </a:solidFill>
                <a:latin typeface="Times New Roman" panose="02020603050405020304" pitchFamily="18" charset="0"/>
                <a:ea typeface="仿宋_GB2312" panose="02010609030101010101"/>
              </a:rPr>
              <a:t>，</a:t>
            </a:r>
            <a:r>
              <a:rPr lang="en-US" altLang="zh-CN" sz="2400" dirty="0">
                <a:solidFill>
                  <a:srgbClr val="0000CC"/>
                </a:solidFill>
                <a:latin typeface="宋体" panose="02010600030101010101" pitchFamily="2" charset="-122"/>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rPr>
              <a:t>Q(w)</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P(w) , Q(a)</a:t>
            </a:r>
            <a:r>
              <a:rPr lang="en-US" altLang="zh-CN" sz="2400" dirty="0">
                <a:solidFill>
                  <a:srgbClr val="0000CC"/>
                </a:solidFill>
                <a:latin typeface="Times New Roman" panose="02020603050405020304" pitchFamily="18" charset="0"/>
                <a:ea typeface="仿宋_GB2312" panose="02010609030101010101"/>
              </a:rPr>
              <a:t>∨</a:t>
            </a:r>
            <a:r>
              <a:rPr lang="en-US" altLang="zh-CN" sz="2400" b="1" dirty="0">
                <a:solidFill>
                  <a:srgbClr val="0000CC"/>
                </a:solidFill>
                <a:latin typeface="Times New Roman" panose="02020603050405020304" pitchFamily="18" charset="0"/>
                <a:ea typeface="仿宋_GB2312" panose="02010609030101010101"/>
              </a:rPr>
              <a:t>P(a) }</a:t>
            </a:r>
            <a:endParaRPr lang="en-US" altLang="zh-CN" sz="2400" dirty="0">
              <a:solidFill>
                <a:srgbClr val="0000CC"/>
              </a:solidFill>
              <a:latin typeface="Times New Roman" panose="02020603050405020304" pitchFamily="18" charset="0"/>
              <a:ea typeface="仿宋_GB2312" panose="02010609030101010101"/>
            </a:endParaRPr>
          </a:p>
          <a:p>
            <a:pPr marR="80570"/>
            <a:r>
              <a:rPr lang="zh-CN" altLang="en-US" sz="2400" dirty="0">
                <a:solidFill>
                  <a:srgbClr val="0000CC"/>
                </a:solidFill>
                <a:ea typeface="仿宋_GB2312" panose="02010609030101010101"/>
              </a:rPr>
              <a:t>    用祖先过滤策略证明</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为不可满足</a:t>
            </a:r>
          </a:p>
          <a:p>
            <a:pPr marR="48620"/>
            <a:r>
              <a:rPr lang="zh-CN" altLang="en-US" sz="2400" dirty="0">
                <a:solidFill>
                  <a:srgbClr val="630031"/>
                </a:solidFill>
                <a:ea typeface="仿宋_GB2312" panose="02010609030101010101"/>
              </a:rPr>
              <a:t>    解：</a:t>
            </a:r>
            <a:r>
              <a:rPr lang="zh-CN" altLang="en-US" sz="2400" dirty="0">
                <a:solidFill>
                  <a:srgbClr val="0000CC"/>
                </a:solidFill>
                <a:ea typeface="仿宋_GB2312" panose="02010609030101010101"/>
              </a:rPr>
              <a:t>其祖先过滤策略归结策略的归结过程如下图 </a:t>
            </a:r>
            <a:endParaRPr lang="zh-CN" altLang="en-US" sz="2400" dirty="0">
              <a:solidFill>
                <a:srgbClr val="0000CC"/>
              </a:solidFill>
              <a:latin typeface="Times New Roman" panose="02020603050405020304" pitchFamily="18" charset="0"/>
            </a:endParaRPr>
          </a:p>
        </p:txBody>
      </p:sp>
      <p:sp>
        <p:nvSpPr>
          <p:cNvPr id="5" name="矩形 4"/>
          <p:cNvSpPr/>
          <p:nvPr/>
        </p:nvSpPr>
        <p:spPr>
          <a:xfrm>
            <a:off x="534827" y="706070"/>
            <a:ext cx="1815082" cy="461665"/>
          </a:xfrm>
          <a:prstGeom prst="rect">
            <a:avLst/>
          </a:prstGeom>
        </p:spPr>
        <p:txBody>
          <a:bodyPr wrap="square">
            <a:spAutoFit/>
          </a:bodyPr>
          <a:lstStyle/>
          <a:p>
            <a:r>
              <a:rPr lang="en-US" altLang="zh-CN" sz="2400" b="1" dirty="0">
                <a:solidFill>
                  <a:srgbClr val="FF0000"/>
                </a:solidFill>
                <a:latin typeface="Times New Roman" panose="02020603050405020304" pitchFamily="18" charset="0"/>
              </a:rPr>
              <a:t>3.</a:t>
            </a:r>
            <a:r>
              <a:rPr lang="zh-CN" altLang="en-US" sz="2400" b="1" dirty="0">
                <a:solidFill>
                  <a:srgbClr val="FF0000"/>
                </a:solidFill>
                <a:latin typeface="Times New Roman" panose="02020603050405020304" pitchFamily="18" charset="0"/>
              </a:rPr>
              <a:t>限制策略</a:t>
            </a:r>
            <a:endParaRPr lang="zh-CN" altLang="en-US" sz="2000" dirty="0"/>
          </a:p>
        </p:txBody>
      </p:sp>
    </p:spTree>
    <p:extLst>
      <p:ext uri="{BB962C8B-B14F-4D97-AF65-F5344CB8AC3E}">
        <p14:creationId xmlns:p14="http://schemas.microsoft.com/office/powerpoint/2010/main" val="375380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0"/>
              </a:spcBef>
              <a:buClr>
                <a:srgbClr val="0000FF"/>
              </a:buClr>
              <a:buFont typeface="Wingdings" panose="05000000000000000000" pitchFamily="2" charset="2"/>
              <a:buNone/>
            </a:pPr>
            <a:r>
              <a:rPr lang="en-US" altLang="zh-CN" sz="2800" b="1">
                <a:ea typeface="仿宋_GB2312" pitchFamily="49" charset="-122"/>
              </a:rPr>
              <a:t>   </a:t>
            </a:r>
            <a:endParaRPr lang="en-US" altLang="zh-CN" sz="2800" b="1">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569656" y="101543"/>
            <a:ext cx="8229600" cy="649288"/>
          </a:xfrm>
        </p:spPr>
        <p:txBody>
          <a:bodyPr/>
          <a:lstStyle/>
          <a:p>
            <a:pPr marR="90300" lvl="0">
              <a:lnSpc>
                <a:spcPct val="100000"/>
              </a:lnSpc>
              <a:spcBef>
                <a:spcPts val="0"/>
              </a:spcBef>
            </a:pPr>
            <a:r>
              <a:rPr lang="en-US" altLang="zh-CN" sz="2800" dirty="0">
                <a:solidFill>
                  <a:srgbClr val="0000FF"/>
                </a:solidFill>
                <a:latin typeface="黑体" panose="02010609060101010101" pitchFamily="49" charset="-122"/>
                <a:ea typeface="黑体" panose="02010609060101010101" pitchFamily="49" charset="-122"/>
              </a:rPr>
              <a:t>3.1.3 </a:t>
            </a:r>
            <a:r>
              <a:rPr lang="zh-CN" altLang="en-US" sz="2800" dirty="0">
                <a:solidFill>
                  <a:srgbClr val="0000FF"/>
                </a:solidFill>
                <a:latin typeface="黑体" panose="02010609060101010101" pitchFamily="49" charset="-122"/>
                <a:ea typeface="黑体" panose="02010609060101010101" pitchFamily="49" charset="-122"/>
              </a:rPr>
              <a:t>推理的控制策略及其分类</a:t>
            </a:r>
            <a:endParaRPr lang="zh-CN" altLang="en-US" sz="2800" dirty="0">
              <a:solidFill>
                <a:srgbClr val="A4001F"/>
              </a:solidFill>
              <a:latin typeface="等线" panose="020F0502020204030204"/>
              <a:ea typeface="楷体_GB2312"/>
              <a:cs typeface="+mn-cs"/>
            </a:endParaRPr>
          </a:p>
        </p:txBody>
      </p:sp>
      <p:sp>
        <p:nvSpPr>
          <p:cNvPr id="171075" name="Rectangle 67"/>
          <p:cNvSpPr>
            <a:spLocks noChangeArrowheads="1"/>
          </p:cNvSpPr>
          <p:nvPr/>
        </p:nvSpPr>
        <p:spPr bwMode="auto">
          <a:xfrm>
            <a:off x="569656" y="821007"/>
            <a:ext cx="108849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CC0000"/>
                </a:solidFill>
                <a:ea typeface="楷体_GB2312"/>
              </a:rPr>
              <a:t>推理的控制策略</a:t>
            </a:r>
          </a:p>
          <a:p>
            <a:pPr marR="14400"/>
            <a:r>
              <a:rPr lang="zh-CN" altLang="en-US" sz="2000" dirty="0">
                <a:solidFill>
                  <a:srgbClr val="0000CC"/>
                </a:solidFill>
                <a:ea typeface="楷体_GB2312"/>
              </a:rPr>
              <a:t>推理过程不仅依赖于所用的推理方法，同时也依赖于推理的控制策略。</a:t>
            </a:r>
          </a:p>
          <a:p>
            <a:pPr marR="6350"/>
            <a:r>
              <a:rPr lang="zh-CN" altLang="en-US" sz="2000" dirty="0">
                <a:solidFill>
                  <a:srgbClr val="0000CC"/>
                </a:solidFill>
                <a:ea typeface="楷体_GB2312"/>
              </a:rPr>
              <a:t>推理的控制策略是指</a:t>
            </a:r>
            <a:r>
              <a:rPr lang="zh-CN" altLang="en-US" sz="2000" dirty="0">
                <a:solidFill>
                  <a:srgbClr val="006300"/>
                </a:solidFill>
                <a:ea typeface="楷体_GB2312"/>
              </a:rPr>
              <a:t>如何使用领域知识使推理过程尽快达到目标的策略。</a:t>
            </a:r>
            <a:endParaRPr lang="en-US" altLang="zh-CN" sz="2000" dirty="0">
              <a:solidFill>
                <a:srgbClr val="006300"/>
              </a:solidFill>
              <a:ea typeface="楷体_GB2312"/>
            </a:endParaRPr>
          </a:p>
          <a:p>
            <a:pPr marR="6350"/>
            <a:endParaRPr lang="zh-CN" altLang="en-US" sz="2000" dirty="0">
              <a:solidFill>
                <a:srgbClr val="006300"/>
              </a:solidFill>
              <a:ea typeface="楷体_GB2312"/>
            </a:endParaRPr>
          </a:p>
          <a:p>
            <a:r>
              <a:rPr lang="zh-CN" altLang="en-US" sz="2000" dirty="0">
                <a:solidFill>
                  <a:srgbClr val="CC0000"/>
                </a:solidFill>
                <a:ea typeface="楷体_GB2312"/>
              </a:rPr>
              <a:t>控制策略的分类</a:t>
            </a:r>
          </a:p>
          <a:p>
            <a:pPr marR="6350"/>
            <a:r>
              <a:rPr lang="zh-CN" altLang="en-US" sz="2000" dirty="0">
                <a:solidFill>
                  <a:srgbClr val="0000CC"/>
                </a:solidFill>
                <a:ea typeface="楷体_GB2312"/>
              </a:rPr>
              <a:t>由于智能系统的推理过程一般表现为一种搜索过程，因此，推理的控制策略又可分为</a:t>
            </a:r>
            <a:r>
              <a:rPr lang="zh-CN" altLang="en-US" sz="2000" dirty="0">
                <a:solidFill>
                  <a:srgbClr val="006300"/>
                </a:solidFill>
                <a:ea typeface="楷体_GB2312"/>
              </a:rPr>
              <a:t>推理策略和搜索策略</a:t>
            </a:r>
            <a:r>
              <a:rPr lang="zh-CN" altLang="en-US" sz="2000" dirty="0">
                <a:solidFill>
                  <a:srgbClr val="0000CC"/>
                </a:solidFill>
                <a:ea typeface="楷体_GB2312"/>
              </a:rPr>
              <a:t>。</a:t>
            </a:r>
            <a:endParaRPr lang="en-US" altLang="zh-CN" sz="2000" dirty="0">
              <a:solidFill>
                <a:srgbClr val="0000CC"/>
              </a:solidFill>
              <a:ea typeface="楷体_GB2312"/>
            </a:endParaRPr>
          </a:p>
          <a:p>
            <a:pPr marR="6350"/>
            <a:endParaRPr lang="zh-CN" altLang="en-US" sz="2000" dirty="0">
              <a:solidFill>
                <a:srgbClr val="0000CC"/>
              </a:solidFill>
              <a:ea typeface="楷体_GB2312"/>
            </a:endParaRPr>
          </a:p>
          <a:p>
            <a:r>
              <a:rPr lang="zh-CN" altLang="en-US" sz="2000" dirty="0">
                <a:solidFill>
                  <a:srgbClr val="630031"/>
                </a:solidFill>
                <a:ea typeface="楷体_GB2312"/>
              </a:rPr>
              <a:t>推理策略</a:t>
            </a:r>
          </a:p>
          <a:p>
            <a:pPr marR="9370"/>
            <a:r>
              <a:rPr lang="zh-CN" altLang="en-US" sz="2000" dirty="0">
                <a:solidFill>
                  <a:srgbClr val="006300"/>
                </a:solidFill>
                <a:ea typeface="楷体_GB2312"/>
              </a:rPr>
              <a:t>推理方向控制策略</a:t>
            </a:r>
            <a:r>
              <a:rPr lang="zh-CN" altLang="en-US" sz="2000" dirty="0">
                <a:solidFill>
                  <a:srgbClr val="0000CC"/>
                </a:solidFill>
                <a:ea typeface="楷体_GB2312"/>
              </a:rPr>
              <a:t>用于确定推理的控制方向，可分为正向推理、逆向推理、混合推理及双向推理。</a:t>
            </a:r>
          </a:p>
          <a:p>
            <a:pPr marR="38550"/>
            <a:r>
              <a:rPr lang="zh-CN" altLang="en-US" sz="2000" dirty="0">
                <a:solidFill>
                  <a:srgbClr val="006300"/>
                </a:solidFill>
                <a:ea typeface="楷体_GB2312"/>
              </a:rPr>
              <a:t>求解策略</a:t>
            </a:r>
            <a:r>
              <a:rPr lang="zh-CN" altLang="en-US" sz="2000" dirty="0">
                <a:solidFill>
                  <a:srgbClr val="0000CC"/>
                </a:solidFill>
                <a:ea typeface="楷体_GB2312"/>
              </a:rPr>
              <a:t>是指仅求一个解，还是求所有解或最优解等。</a:t>
            </a:r>
          </a:p>
          <a:p>
            <a:pPr marR="22450"/>
            <a:r>
              <a:rPr lang="zh-CN" altLang="en-US" sz="2000" dirty="0">
                <a:solidFill>
                  <a:srgbClr val="006300"/>
                </a:solidFill>
                <a:ea typeface="楷体_GB2312"/>
              </a:rPr>
              <a:t>限制策略</a:t>
            </a:r>
            <a:r>
              <a:rPr lang="zh-CN" altLang="en-US" sz="2000" dirty="0">
                <a:solidFill>
                  <a:srgbClr val="0000CC"/>
                </a:solidFill>
                <a:ea typeface="楷体_GB2312"/>
              </a:rPr>
              <a:t>是指对推理的深度、宽度、时间、空间等进行的限制。</a:t>
            </a:r>
          </a:p>
          <a:p>
            <a:pPr marR="6350"/>
            <a:r>
              <a:rPr lang="zh-CN" altLang="en-US" sz="2000" dirty="0">
                <a:solidFill>
                  <a:srgbClr val="006300"/>
                </a:solidFill>
                <a:ea typeface="楷体_GB2312"/>
              </a:rPr>
              <a:t>冲突消解策略</a:t>
            </a:r>
            <a:r>
              <a:rPr lang="zh-CN" altLang="en-US" sz="2000" dirty="0">
                <a:solidFill>
                  <a:srgbClr val="0000CC"/>
                </a:solidFill>
                <a:ea typeface="楷体_GB2312"/>
              </a:rPr>
              <a:t>是指当推理过程有多条知识可用时，如何从这多条可用知识中选出一条最佳知识用于推理的策略。</a:t>
            </a:r>
            <a:endParaRPr lang="en-US" altLang="zh-CN" sz="2000" dirty="0">
              <a:solidFill>
                <a:srgbClr val="0000CC"/>
              </a:solidFill>
              <a:ea typeface="楷体_GB2312"/>
            </a:endParaRPr>
          </a:p>
          <a:p>
            <a:pPr marR="6350"/>
            <a:endParaRPr lang="zh-CN" altLang="en-US" sz="2000" dirty="0">
              <a:solidFill>
                <a:srgbClr val="0000CC"/>
              </a:solidFill>
              <a:ea typeface="楷体_GB2312"/>
            </a:endParaRPr>
          </a:p>
          <a:p>
            <a:r>
              <a:rPr lang="zh-CN" altLang="en-US" sz="2000" dirty="0">
                <a:solidFill>
                  <a:srgbClr val="630031"/>
                </a:solidFill>
                <a:ea typeface="楷体_GB2312"/>
              </a:rPr>
              <a:t>搜索策略</a:t>
            </a:r>
          </a:p>
          <a:p>
            <a:pPr marR="8370"/>
            <a:r>
              <a:rPr lang="zh-CN" altLang="en-US" sz="2000" dirty="0">
                <a:solidFill>
                  <a:srgbClr val="0000CC"/>
                </a:solidFill>
                <a:ea typeface="楷体_GB2312"/>
              </a:rPr>
              <a:t>主要解决</a:t>
            </a:r>
            <a:r>
              <a:rPr lang="zh-CN" altLang="en-US" sz="2000" dirty="0">
                <a:solidFill>
                  <a:srgbClr val="006300"/>
                </a:solidFill>
                <a:ea typeface="楷体_GB2312"/>
              </a:rPr>
              <a:t>推理线路、推理效果、推理效率等问题</a:t>
            </a:r>
            <a:r>
              <a:rPr lang="zh-CN" altLang="en-US" sz="2000" dirty="0">
                <a:solidFill>
                  <a:srgbClr val="0000CC"/>
                </a:solidFill>
                <a:ea typeface="楷体_GB2312"/>
              </a:rPr>
              <a:t>。本章主要讨论推理策略，至于搜索策略将放到第</a:t>
            </a:r>
            <a:r>
              <a:rPr lang="en-US" altLang="zh-CN" sz="2000" b="1" dirty="0">
                <a:solidFill>
                  <a:srgbClr val="0000CC"/>
                </a:solidFill>
                <a:latin typeface="Times New Roman" panose="02020603050405020304" pitchFamily="18" charset="0"/>
                <a:ea typeface="楷体_GB2312"/>
              </a:rPr>
              <a:t>4</a:t>
            </a:r>
            <a:r>
              <a:rPr lang="zh-CN" altLang="en-US" sz="2000" dirty="0">
                <a:solidFill>
                  <a:srgbClr val="0000CC"/>
                </a:solidFill>
                <a:latin typeface="Times New Roman" panose="02020603050405020304" pitchFamily="18" charset="0"/>
                <a:ea typeface="楷体_GB2312"/>
              </a:rPr>
              <a:t>章单独讨论。 </a:t>
            </a:r>
            <a:endParaRPr lang="zh-CN" altLang="en-US" sz="2000" b="1" dirty="0">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1435727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154984"/>
          </a:xfrm>
          <a:prstGeom prst="rect">
            <a:avLst/>
          </a:prstGeom>
        </p:spPr>
        <p:txBody>
          <a:bodyPr wrap="square">
            <a:spAutoFit/>
          </a:bodyPr>
          <a:lstStyle/>
          <a:p>
            <a:r>
              <a:rPr lang="en-US" altLang="zh-CN" sz="2400" dirty="0">
                <a:solidFill>
                  <a:srgbClr val="FF0000"/>
                </a:solidFill>
                <a:ea typeface="仿宋_GB2312" panose="02010609030101010101"/>
              </a:rPr>
              <a:t>d</a:t>
            </a:r>
            <a:r>
              <a:rPr lang="zh-CN" altLang="en-US" sz="2400" dirty="0">
                <a:solidFill>
                  <a:srgbClr val="FF0000"/>
                </a:solidFill>
                <a:ea typeface="仿宋_GB2312" panose="02010609030101010101"/>
              </a:rPr>
              <a:t>）单文字子句策略</a:t>
            </a:r>
            <a:endParaRPr lang="en-US" altLang="zh-CN" sz="2400" dirty="0">
              <a:solidFill>
                <a:srgbClr val="630031"/>
              </a:solidFill>
              <a:ea typeface="仿宋_GB2312" panose="02010609030101010101"/>
            </a:endParaRPr>
          </a:p>
          <a:p>
            <a:pPr marR="13850"/>
            <a:r>
              <a:rPr lang="zh-CN" altLang="en-US" sz="2400" dirty="0">
                <a:solidFill>
                  <a:srgbClr val="630031"/>
                </a:solidFill>
                <a:ea typeface="仿宋_GB2312" panose="02010609030101010101"/>
              </a:rPr>
              <a:t>    </a:t>
            </a:r>
            <a:endParaRPr lang="en-US" altLang="zh-CN" sz="2400" dirty="0">
              <a:solidFill>
                <a:srgbClr val="630031"/>
              </a:solidFill>
              <a:ea typeface="仿宋_GB2312" panose="02010609030101010101"/>
            </a:endParaRPr>
          </a:p>
          <a:p>
            <a:pPr marR="13850"/>
            <a:r>
              <a:rPr lang="en-US" altLang="zh-CN" sz="2400" dirty="0">
                <a:solidFill>
                  <a:srgbClr val="630031"/>
                </a:solidFill>
                <a:ea typeface="仿宋_GB2312" panose="02010609030101010101"/>
              </a:rPr>
              <a:t>    </a:t>
            </a:r>
            <a:r>
              <a:rPr lang="zh-CN" altLang="en-US" sz="2400" dirty="0">
                <a:solidFill>
                  <a:srgbClr val="630031"/>
                </a:solidFill>
                <a:ea typeface="仿宋_GB2312" panose="02010609030101010101"/>
              </a:rPr>
              <a:t>单文字：</a:t>
            </a:r>
            <a:r>
              <a:rPr lang="zh-CN" altLang="en-US" sz="2400" dirty="0">
                <a:solidFill>
                  <a:srgbClr val="0000CC"/>
                </a:solidFill>
                <a:ea typeface="仿宋_GB2312" panose="02010609030101010101"/>
              </a:rPr>
              <a:t>如果一个子句只包含一个文字，则称此子句为单文字子句。</a:t>
            </a:r>
          </a:p>
          <a:p>
            <a:pPr marR="5800"/>
            <a:r>
              <a:rPr lang="zh-CN" altLang="en-US" sz="2400" dirty="0">
                <a:solidFill>
                  <a:srgbClr val="630031"/>
                </a:solidFill>
                <a:ea typeface="仿宋_GB2312" panose="02010609030101010101"/>
              </a:rPr>
              <a:t>    </a:t>
            </a:r>
            <a:endParaRPr lang="en-US" altLang="zh-CN" sz="2400" dirty="0">
              <a:solidFill>
                <a:srgbClr val="630031"/>
              </a:solidFill>
              <a:ea typeface="仿宋_GB2312" panose="02010609030101010101"/>
            </a:endParaRPr>
          </a:p>
          <a:p>
            <a:pPr marR="5800"/>
            <a:r>
              <a:rPr lang="en-US" altLang="zh-CN" sz="2400" dirty="0">
                <a:solidFill>
                  <a:srgbClr val="630031"/>
                </a:solidFill>
                <a:ea typeface="仿宋_GB2312" panose="02010609030101010101"/>
              </a:rPr>
              <a:t>    </a:t>
            </a:r>
            <a:r>
              <a:rPr lang="zh-CN" altLang="en-US" sz="2400" dirty="0">
                <a:solidFill>
                  <a:srgbClr val="630031"/>
                </a:solidFill>
                <a:ea typeface="仿宋_GB2312" panose="02010609030101010101"/>
              </a:rPr>
              <a:t>基本思想：</a:t>
            </a:r>
            <a:r>
              <a:rPr lang="zh-CN" altLang="en-US" sz="2400" dirty="0">
                <a:solidFill>
                  <a:srgbClr val="0000CC"/>
                </a:solidFill>
                <a:ea typeface="仿宋_GB2312" panose="02010609030101010101"/>
              </a:rPr>
              <a:t>要求每次参加归结的两个亲本子句中至少有一个子句是单文字子句。</a:t>
            </a:r>
          </a:p>
          <a:p>
            <a:pPr marR="51070"/>
            <a:r>
              <a:rPr lang="zh-CN" altLang="en-US" sz="2400" dirty="0">
                <a:solidFill>
                  <a:srgbClr val="0000CC"/>
                </a:solidFill>
                <a:ea typeface="仿宋_GB2312" panose="02010609030101010101"/>
              </a:rPr>
              <a:t>    </a:t>
            </a:r>
            <a:endParaRPr lang="en-US" altLang="zh-CN" sz="2400" dirty="0">
              <a:solidFill>
                <a:srgbClr val="0000CC"/>
              </a:solidFill>
              <a:ea typeface="仿宋_GB2312" panose="02010609030101010101"/>
            </a:endParaRPr>
          </a:p>
          <a:p>
            <a:pPr marR="51070"/>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单文字子句策略是对支持集策略的进一步改进，单文字子句策略是</a:t>
            </a:r>
            <a:r>
              <a:rPr lang="zh-CN" altLang="en-US" sz="2400" dirty="0">
                <a:solidFill>
                  <a:srgbClr val="008000"/>
                </a:solidFill>
                <a:ea typeface="仿宋_GB2312" panose="02010609030101010101"/>
              </a:rPr>
              <a:t>不完备的</a:t>
            </a:r>
            <a:r>
              <a:rPr lang="zh-CN" altLang="en-US" sz="2400" dirty="0">
                <a:solidFill>
                  <a:srgbClr val="0000CC"/>
                </a:solidFill>
                <a:ea typeface="仿宋_GB2312" panose="02010609030101010101"/>
              </a:rPr>
              <a:t>，即当子句集为不可满足时，用这种策略不一定能归结出空子句。</a:t>
            </a:r>
          </a:p>
          <a:p>
            <a:pPr marR="9820"/>
            <a:r>
              <a:rPr lang="zh-CN" altLang="en-US" sz="2400" dirty="0">
                <a:solidFill>
                  <a:srgbClr val="0000CC"/>
                </a:solidFill>
                <a:ea typeface="仿宋_GB2312" panose="02010609030101010101"/>
              </a:rPr>
              <a:t>    </a:t>
            </a:r>
            <a:endParaRPr lang="en-US" altLang="zh-CN" sz="2400" dirty="0">
              <a:solidFill>
                <a:srgbClr val="0000CC"/>
              </a:solidFill>
              <a:ea typeface="仿宋_GB2312" panose="02010609030101010101"/>
            </a:endParaRPr>
          </a:p>
          <a:p>
            <a:pPr marR="9820"/>
            <a:r>
              <a:rPr lang="en-US" altLang="zh-CN" sz="2400" dirty="0">
                <a:solidFill>
                  <a:srgbClr val="0000CC"/>
                </a:solidFill>
                <a:ea typeface="仿宋_GB2312" panose="02010609030101010101"/>
              </a:rPr>
              <a:t>    </a:t>
            </a:r>
            <a:r>
              <a:rPr lang="zh-CN" altLang="en-US" sz="2400" dirty="0">
                <a:solidFill>
                  <a:srgbClr val="0000CC"/>
                </a:solidFill>
                <a:ea typeface="仿宋_GB2312" panose="02010609030101010101"/>
              </a:rPr>
              <a:t>采用单文字子句策略，归结式包含的文字数将少于其亲本子句中的文字数，这将有利于向空子句的方向发展，因此会有较高的归结效率。</a:t>
            </a:r>
            <a:endParaRPr lang="zh-CN" altLang="en-US" sz="2400" dirty="0">
              <a:solidFill>
                <a:srgbClr val="0000CC"/>
              </a:solidFill>
              <a:latin typeface="Times New Roman" panose="02020603050405020304" pitchFamily="18" charset="0"/>
            </a:endParaRPr>
          </a:p>
        </p:txBody>
      </p:sp>
      <p:sp>
        <p:nvSpPr>
          <p:cNvPr id="5" name="矩形 4"/>
          <p:cNvSpPr/>
          <p:nvPr/>
        </p:nvSpPr>
        <p:spPr>
          <a:xfrm>
            <a:off x="534827" y="706070"/>
            <a:ext cx="1815082" cy="461665"/>
          </a:xfrm>
          <a:prstGeom prst="rect">
            <a:avLst/>
          </a:prstGeom>
        </p:spPr>
        <p:txBody>
          <a:bodyPr wrap="square">
            <a:spAutoFit/>
          </a:bodyPr>
          <a:lstStyle/>
          <a:p>
            <a:r>
              <a:rPr lang="en-US" altLang="zh-CN" sz="2400" b="1" dirty="0">
                <a:solidFill>
                  <a:srgbClr val="FF0000"/>
                </a:solidFill>
                <a:latin typeface="Times New Roman" panose="02020603050405020304" pitchFamily="18" charset="0"/>
              </a:rPr>
              <a:t>3.</a:t>
            </a:r>
            <a:r>
              <a:rPr lang="zh-CN" altLang="en-US" sz="2400" b="1" dirty="0">
                <a:solidFill>
                  <a:srgbClr val="FF0000"/>
                </a:solidFill>
                <a:latin typeface="Times New Roman" panose="02020603050405020304" pitchFamily="18" charset="0"/>
              </a:rPr>
              <a:t>限制策略</a:t>
            </a:r>
            <a:endParaRPr lang="zh-CN" altLang="en-US" sz="2000" dirty="0"/>
          </a:p>
        </p:txBody>
      </p:sp>
    </p:spTree>
    <p:extLst>
      <p:ext uri="{BB962C8B-B14F-4D97-AF65-F5344CB8AC3E}">
        <p14:creationId xmlns:p14="http://schemas.microsoft.com/office/powerpoint/2010/main" val="249879622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569660"/>
          </a:xfrm>
          <a:prstGeom prst="rect">
            <a:avLst/>
          </a:prstGeom>
        </p:spPr>
        <p:txBody>
          <a:bodyPr wrap="square">
            <a:spAutoFit/>
          </a:bodyPr>
          <a:lstStyle/>
          <a:p>
            <a:r>
              <a:rPr lang="zh-CN" altLang="en-US" sz="2400" dirty="0">
                <a:solidFill>
                  <a:srgbClr val="FF0000"/>
                </a:solidFill>
                <a:ea typeface="仿宋_GB2312" panose="02010609030101010101"/>
              </a:rPr>
              <a:t>单文字子句策略</a:t>
            </a:r>
            <a:endParaRPr lang="en-US" altLang="zh-CN" sz="2400" dirty="0">
              <a:solidFill>
                <a:srgbClr val="630031"/>
              </a:solidFill>
              <a:ea typeface="仿宋_GB2312" panose="02010609030101010101"/>
            </a:endParaRPr>
          </a:p>
          <a:p>
            <a:pPr marR="90370"/>
            <a:r>
              <a:rPr lang="zh-CN" altLang="en-US" sz="2400" dirty="0">
                <a:solidFill>
                  <a:srgbClr val="A4001F"/>
                </a:solidFill>
                <a:ea typeface="仿宋_GB2312" panose="02010609030101010101"/>
              </a:rPr>
              <a:t>    例</a:t>
            </a:r>
            <a:r>
              <a:rPr lang="en-US" altLang="zh-CN" sz="2400" b="1" dirty="0">
                <a:solidFill>
                  <a:srgbClr val="A4001F"/>
                </a:solidFill>
                <a:latin typeface="Times New Roman" panose="02020603050405020304" pitchFamily="18" charset="0"/>
                <a:ea typeface="仿宋_GB2312" panose="02010609030101010101"/>
              </a:rPr>
              <a:t> </a:t>
            </a:r>
            <a:r>
              <a:rPr lang="zh-CN" altLang="en-US" sz="2400" dirty="0">
                <a:solidFill>
                  <a:srgbClr val="0000CC"/>
                </a:solidFill>
                <a:latin typeface="Times New Roman" panose="02020603050405020304" pitchFamily="18" charset="0"/>
                <a:ea typeface="仿宋_GB2312" panose="02010609030101010101"/>
              </a:rPr>
              <a:t>设有如下子句集：</a:t>
            </a:r>
          </a:p>
          <a:p>
            <a:pPr marR="56670"/>
            <a:r>
              <a:rPr lang="es-ES" altLang="zh-CN" sz="2400" b="1" dirty="0">
                <a:solidFill>
                  <a:srgbClr val="0000CC"/>
                </a:solidFill>
                <a:latin typeface="Times New Roman" panose="02020603050405020304" pitchFamily="18" charset="0"/>
                <a:ea typeface="仿宋_GB2312" panose="02010609030101010101"/>
              </a:rPr>
              <a:t>	S={</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I(x)</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R(x), I(a), </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R(y)</a:t>
            </a:r>
            <a:r>
              <a:rPr lang="es-ES" altLang="zh-CN" sz="2400" dirty="0">
                <a:solidFill>
                  <a:srgbClr val="0000CC"/>
                </a:solidFill>
                <a:latin typeface="Times New Roman" panose="02020603050405020304" pitchFamily="18" charset="0"/>
                <a:ea typeface="仿宋_GB2312" panose="02010609030101010101"/>
              </a:rPr>
              <a:t>∨</a:t>
            </a:r>
            <a:r>
              <a:rPr lang="es-ES" altLang="zh-CN" sz="2400" b="1" dirty="0">
                <a:solidFill>
                  <a:srgbClr val="0000CC"/>
                </a:solidFill>
                <a:latin typeface="Times New Roman" panose="02020603050405020304" pitchFamily="18" charset="0"/>
                <a:ea typeface="仿宋_GB2312" panose="02010609030101010101"/>
              </a:rPr>
              <a:t>L(y), </a:t>
            </a:r>
            <a:r>
              <a:rPr lang="es-ES" altLang="zh-CN" sz="2400" dirty="0">
                <a:solidFill>
                  <a:srgbClr val="0000CC"/>
                </a:solidFill>
                <a:latin typeface="宋体" panose="02010600030101010101" pitchFamily="2" charset="-122"/>
                <a:ea typeface="宋体" panose="02010600030101010101" pitchFamily="2" charset="-122"/>
              </a:rPr>
              <a:t>﹁</a:t>
            </a:r>
            <a:r>
              <a:rPr lang="es-ES" altLang="zh-CN" sz="2400" b="1" dirty="0">
                <a:solidFill>
                  <a:srgbClr val="0000CC"/>
                </a:solidFill>
                <a:latin typeface="Times New Roman" panose="02020603050405020304" pitchFamily="18" charset="0"/>
                <a:ea typeface="宋体" panose="02010600030101010101" pitchFamily="2" charset="-122"/>
              </a:rPr>
              <a:t>L(a) }</a:t>
            </a:r>
            <a:endParaRPr lang="es-ES" altLang="zh-CN" sz="2400" dirty="0">
              <a:solidFill>
                <a:srgbClr val="0000CC"/>
              </a:solidFill>
              <a:latin typeface="Times New Roman" panose="02020603050405020304" pitchFamily="18" charset="0"/>
              <a:ea typeface="宋体" panose="02010600030101010101" pitchFamily="2" charset="-122"/>
            </a:endParaRPr>
          </a:p>
          <a:p>
            <a:pPr marR="67570"/>
            <a:r>
              <a:rPr lang="zh-CN" altLang="en-US" sz="2400" dirty="0">
                <a:solidFill>
                  <a:srgbClr val="0000CC"/>
                </a:solidFill>
                <a:ea typeface="仿宋_GB2312" panose="02010609030101010101"/>
              </a:rPr>
              <a:t>    用单文字子句策略证明</a:t>
            </a:r>
            <a:r>
              <a:rPr lang="en-US" altLang="zh-CN" sz="2400" b="1" dirty="0">
                <a:solidFill>
                  <a:srgbClr val="0000CC"/>
                </a:solidFill>
                <a:latin typeface="Times New Roman" panose="02020603050405020304" pitchFamily="18" charset="0"/>
                <a:ea typeface="仿宋_GB2312" panose="02010609030101010101"/>
              </a:rPr>
              <a:t>S</a:t>
            </a:r>
            <a:r>
              <a:rPr lang="zh-CN" altLang="en-US" sz="2400" dirty="0">
                <a:solidFill>
                  <a:srgbClr val="0000CC"/>
                </a:solidFill>
                <a:latin typeface="Times New Roman" panose="02020603050405020304" pitchFamily="18" charset="0"/>
                <a:ea typeface="仿宋_GB2312" panose="02010609030101010101"/>
              </a:rPr>
              <a:t>为不可满足。 </a:t>
            </a:r>
            <a:endParaRPr lang="zh-CN" altLang="en-US" sz="2400" dirty="0">
              <a:solidFill>
                <a:srgbClr val="0000CC"/>
              </a:solidFill>
              <a:latin typeface="Times New Roman" panose="02020603050405020304" pitchFamily="18" charset="0"/>
            </a:endParaRPr>
          </a:p>
        </p:txBody>
      </p:sp>
      <p:sp>
        <p:nvSpPr>
          <p:cNvPr id="5" name="矩形 4"/>
          <p:cNvSpPr/>
          <p:nvPr/>
        </p:nvSpPr>
        <p:spPr>
          <a:xfrm>
            <a:off x="534827" y="706070"/>
            <a:ext cx="1815082" cy="461665"/>
          </a:xfrm>
          <a:prstGeom prst="rect">
            <a:avLst/>
          </a:prstGeom>
        </p:spPr>
        <p:txBody>
          <a:bodyPr wrap="square">
            <a:spAutoFit/>
          </a:bodyPr>
          <a:lstStyle/>
          <a:p>
            <a:r>
              <a:rPr lang="en-US" altLang="zh-CN" sz="2400" b="1" dirty="0">
                <a:solidFill>
                  <a:srgbClr val="FF0000"/>
                </a:solidFill>
                <a:latin typeface="Times New Roman" panose="02020603050405020304" pitchFamily="18" charset="0"/>
              </a:rPr>
              <a:t>3.</a:t>
            </a:r>
            <a:r>
              <a:rPr lang="zh-CN" altLang="en-US" sz="2400" b="1" dirty="0">
                <a:solidFill>
                  <a:srgbClr val="FF0000"/>
                </a:solidFill>
                <a:latin typeface="Times New Roman" panose="02020603050405020304" pitchFamily="18" charset="0"/>
              </a:rPr>
              <a:t>限制策略</a:t>
            </a:r>
            <a:endParaRPr lang="zh-CN" altLang="en-US" sz="2000" dirty="0"/>
          </a:p>
        </p:txBody>
      </p:sp>
      <p:pic>
        <p:nvPicPr>
          <p:cNvPr id="2" name="图片 1"/>
          <p:cNvPicPr>
            <a:picLocks noChangeAspect="1"/>
          </p:cNvPicPr>
          <p:nvPr/>
        </p:nvPicPr>
        <p:blipFill>
          <a:blip r:embed="rId3"/>
          <a:stretch>
            <a:fillRect/>
          </a:stretch>
        </p:blipFill>
        <p:spPr>
          <a:xfrm>
            <a:off x="2270023" y="2837286"/>
            <a:ext cx="6805151" cy="2852159"/>
          </a:xfrm>
          <a:prstGeom prst="rect">
            <a:avLst/>
          </a:prstGeom>
        </p:spPr>
      </p:pic>
      <p:sp>
        <p:nvSpPr>
          <p:cNvPr id="8" name="矩形 7"/>
          <p:cNvSpPr/>
          <p:nvPr/>
        </p:nvSpPr>
        <p:spPr>
          <a:xfrm>
            <a:off x="736190" y="5789336"/>
            <a:ext cx="10719619" cy="707886"/>
          </a:xfrm>
          <a:prstGeom prst="rect">
            <a:avLst/>
          </a:prstGeom>
        </p:spPr>
        <p:txBody>
          <a:bodyPr wrap="square">
            <a:spAutoFit/>
          </a:bodyPr>
          <a:lstStyle/>
          <a:p>
            <a:r>
              <a:rPr lang="zh-CN" altLang="en-US" sz="2000" dirty="0">
                <a:solidFill>
                  <a:srgbClr val="9A0031"/>
                </a:solidFill>
                <a:ea typeface="仿宋_GB2312" panose="02010609030101010101"/>
              </a:rPr>
              <a:t>小结：</a:t>
            </a:r>
            <a:r>
              <a:rPr lang="zh-CN" altLang="en-US" sz="2000" dirty="0">
                <a:solidFill>
                  <a:srgbClr val="0000CC"/>
                </a:solidFill>
                <a:ea typeface="仿宋_GB2312" panose="02010609030101010101"/>
              </a:rPr>
              <a:t>上面分别讨论了几种基本的归结策略，但在实际应用中，还可以把几种策略结合起来使用。总之，在选择归结反演策略时，主要应考虑其完备性和效率问题。 </a:t>
            </a:r>
            <a:endParaRPr lang="zh-CN" altLang="en-US" dirty="0"/>
          </a:p>
        </p:txBody>
      </p:sp>
    </p:spTree>
    <p:extLst>
      <p:ext uri="{BB962C8B-B14F-4D97-AF65-F5344CB8AC3E}">
        <p14:creationId xmlns:p14="http://schemas.microsoft.com/office/powerpoint/2010/main" val="62773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623317"/>
          </a:xfrm>
          <a:prstGeom prst="rect">
            <a:avLst/>
          </a:prstGeom>
        </p:spPr>
        <p:txBody>
          <a:bodyPr wrap="square">
            <a:spAutoFit/>
          </a:bodyPr>
          <a:lstStyle/>
          <a:p>
            <a:pPr marR="5920"/>
            <a:r>
              <a:rPr lang="zh-CN" altLang="en-US" sz="2400" dirty="0">
                <a:solidFill>
                  <a:srgbClr val="0000CC"/>
                </a:solidFill>
                <a:ea typeface="仿宋_GB2312" panose="02010609030101010101"/>
              </a:rPr>
              <a:t>    归结原理除了可用于定理证明外，还可用来求取问题答案，其思想与定理证明相似。</a:t>
            </a:r>
          </a:p>
          <a:p>
            <a:r>
              <a:rPr lang="zh-CN" altLang="en-US" sz="2400" dirty="0">
                <a:solidFill>
                  <a:srgbClr val="A4001F"/>
                </a:solidFill>
                <a:ea typeface="仿宋_GB2312" panose="02010609030101010101"/>
              </a:rPr>
              <a:t>    一般步骤为：</a:t>
            </a:r>
          </a:p>
          <a:p>
            <a:pPr marL="1219200" lvl="2" indent="-304800">
              <a:lnSpc>
                <a:spcPct val="120000"/>
              </a:lnSpc>
              <a:spcBef>
                <a:spcPts val="500"/>
              </a:spcBef>
              <a:buFont typeface="Wingdings" panose="05000000000000000000" pitchFamily="2" charset="2"/>
              <a:buAutoNum type="circleNumDbPlain"/>
            </a:pPr>
            <a:r>
              <a:rPr lang="zh-CN" altLang="en-US" sz="2400" b="1" dirty="0">
                <a:solidFill>
                  <a:prstClr val="black"/>
                </a:solidFill>
                <a:ea typeface="楷体_GB2312" pitchFamily="49" charset="-122"/>
              </a:rPr>
              <a:t>把已知条件用谓词公式表示，并化成相应的子句集</a:t>
            </a:r>
            <a:r>
              <a:rPr lang="en-US" altLang="zh-CN" sz="2400" b="1" dirty="0">
                <a:solidFill>
                  <a:prstClr val="black"/>
                </a:solidFill>
                <a:ea typeface="楷体_GB2312" pitchFamily="49" charset="-122"/>
              </a:rPr>
              <a:t>S</a:t>
            </a:r>
            <a:r>
              <a:rPr lang="en-US" altLang="zh-CN" sz="2400" b="1" baseline="-25000" dirty="0">
                <a:solidFill>
                  <a:prstClr val="black"/>
                </a:solidFill>
                <a:ea typeface="楷体_GB2312" pitchFamily="49" charset="-122"/>
              </a:rPr>
              <a:t>1</a:t>
            </a:r>
            <a:r>
              <a:rPr lang="zh-CN" altLang="en-US" sz="2400" b="1" dirty="0">
                <a:solidFill>
                  <a:prstClr val="black"/>
                </a:solidFill>
                <a:ea typeface="楷体_GB2312" pitchFamily="49" charset="-122"/>
              </a:rPr>
              <a:t>；</a:t>
            </a:r>
          </a:p>
          <a:p>
            <a:pPr marL="1219200" lvl="2" indent="-304800">
              <a:lnSpc>
                <a:spcPct val="120000"/>
              </a:lnSpc>
              <a:spcBef>
                <a:spcPts val="500"/>
              </a:spcBef>
              <a:buFont typeface="Wingdings" panose="05000000000000000000" pitchFamily="2" charset="2"/>
              <a:buAutoNum type="circleNumDbPlain"/>
            </a:pPr>
            <a:r>
              <a:rPr lang="zh-CN" altLang="en-US" sz="2400" b="1" dirty="0">
                <a:solidFill>
                  <a:prstClr val="black"/>
                </a:solidFill>
                <a:ea typeface="楷体_GB2312" pitchFamily="49" charset="-122"/>
              </a:rPr>
              <a:t> 把待求解的问题也用谓词公式表示，然后将其否定，并与谓词</a:t>
            </a:r>
            <a:r>
              <a:rPr lang="en-US" altLang="zh-CN" sz="2400" b="1" dirty="0">
                <a:solidFill>
                  <a:prstClr val="black"/>
                </a:solidFill>
                <a:ea typeface="楷体_GB2312" pitchFamily="49" charset="-122"/>
              </a:rPr>
              <a:t>ANSWER</a:t>
            </a:r>
            <a:r>
              <a:rPr lang="zh-CN" altLang="en-US" sz="2400" b="1" dirty="0">
                <a:solidFill>
                  <a:prstClr val="black"/>
                </a:solidFill>
                <a:ea typeface="楷体_GB2312" pitchFamily="49" charset="-122"/>
              </a:rPr>
              <a:t>构成析取式</a:t>
            </a:r>
            <a:r>
              <a:rPr lang="en-US" altLang="zh-CN" sz="2400" b="1" dirty="0">
                <a:solidFill>
                  <a:prstClr val="black"/>
                </a:solidFill>
                <a:ea typeface="楷体_GB2312" pitchFamily="49" charset="-122"/>
              </a:rPr>
              <a:t>G</a:t>
            </a:r>
            <a:r>
              <a:rPr lang="en-US" altLang="zh-CN" sz="2400" b="1" baseline="-25000" dirty="0">
                <a:solidFill>
                  <a:prstClr val="black"/>
                </a:solidFill>
                <a:ea typeface="楷体_GB2312" pitchFamily="49" charset="-122"/>
              </a:rPr>
              <a:t>1</a:t>
            </a:r>
            <a:r>
              <a:rPr lang="zh-CN" altLang="en-US" sz="2400" b="1" dirty="0">
                <a:solidFill>
                  <a:prstClr val="black"/>
                </a:solidFill>
                <a:ea typeface="楷体_GB2312" pitchFamily="49" charset="-122"/>
              </a:rPr>
              <a:t>；</a:t>
            </a:r>
          </a:p>
          <a:p>
            <a:pPr marL="1219200" lvl="2" indent="-304800">
              <a:lnSpc>
                <a:spcPct val="120000"/>
              </a:lnSpc>
              <a:spcBef>
                <a:spcPts val="500"/>
              </a:spcBef>
              <a:buFont typeface="Wingdings" panose="05000000000000000000" pitchFamily="2" charset="2"/>
              <a:buAutoNum type="circleNumDbPlain"/>
            </a:pPr>
            <a:r>
              <a:rPr lang="zh-CN" altLang="en-US" sz="2400" b="1" dirty="0">
                <a:solidFill>
                  <a:prstClr val="black"/>
                </a:solidFill>
                <a:ea typeface="楷体_GB2312" pitchFamily="49" charset="-122"/>
              </a:rPr>
              <a:t> 把</a:t>
            </a:r>
            <a:r>
              <a:rPr lang="en-US" altLang="zh-CN" sz="2400" b="1" dirty="0">
                <a:solidFill>
                  <a:prstClr val="black"/>
                </a:solidFill>
                <a:ea typeface="楷体_GB2312" pitchFamily="49" charset="-122"/>
              </a:rPr>
              <a:t>G</a:t>
            </a:r>
            <a:r>
              <a:rPr lang="en-US" altLang="zh-CN" sz="2400" b="1" baseline="-25000" dirty="0">
                <a:solidFill>
                  <a:prstClr val="black"/>
                </a:solidFill>
                <a:ea typeface="楷体_GB2312" pitchFamily="49" charset="-122"/>
              </a:rPr>
              <a:t>1</a:t>
            </a:r>
            <a:r>
              <a:rPr lang="zh-CN" altLang="en-US" sz="2400" b="1" dirty="0">
                <a:solidFill>
                  <a:prstClr val="black"/>
                </a:solidFill>
                <a:ea typeface="楷体_GB2312" pitchFamily="49" charset="-122"/>
              </a:rPr>
              <a:t>化为子句集</a:t>
            </a:r>
            <a:r>
              <a:rPr lang="en-US" altLang="zh-CN" sz="2400" b="1" dirty="0">
                <a:solidFill>
                  <a:prstClr val="black"/>
                </a:solidFill>
                <a:ea typeface="楷体_GB2312" pitchFamily="49" charset="-122"/>
              </a:rPr>
              <a:t>S</a:t>
            </a:r>
            <a:r>
              <a:rPr lang="en-US" altLang="zh-CN" sz="2400" b="1" baseline="-25000" dirty="0">
                <a:solidFill>
                  <a:prstClr val="black"/>
                </a:solidFill>
                <a:ea typeface="楷体_GB2312" pitchFamily="49" charset="-122"/>
              </a:rPr>
              <a:t>2</a:t>
            </a:r>
            <a:r>
              <a:rPr lang="zh-CN" altLang="en-US" sz="2400" b="1" dirty="0">
                <a:solidFill>
                  <a:prstClr val="black"/>
                </a:solidFill>
                <a:ea typeface="楷体_GB2312" pitchFamily="49" charset="-122"/>
              </a:rPr>
              <a:t>，并把子句集</a:t>
            </a:r>
            <a:r>
              <a:rPr lang="en-US" altLang="zh-CN" sz="2400" b="1" dirty="0">
                <a:solidFill>
                  <a:prstClr val="black"/>
                </a:solidFill>
                <a:ea typeface="楷体_GB2312" pitchFamily="49" charset="-122"/>
              </a:rPr>
              <a:t>S</a:t>
            </a:r>
            <a:r>
              <a:rPr lang="en-US" altLang="zh-CN" sz="2400" b="1" baseline="-25000" dirty="0">
                <a:solidFill>
                  <a:prstClr val="black"/>
                </a:solidFill>
                <a:ea typeface="楷体_GB2312" pitchFamily="49" charset="-122"/>
              </a:rPr>
              <a:t>2</a:t>
            </a:r>
            <a:r>
              <a:rPr lang="zh-CN" altLang="en-US" sz="2400" b="1" dirty="0">
                <a:solidFill>
                  <a:prstClr val="black"/>
                </a:solidFill>
                <a:ea typeface="楷体_GB2312" pitchFamily="49" charset="-122"/>
              </a:rPr>
              <a:t>与</a:t>
            </a:r>
            <a:r>
              <a:rPr lang="en-US" altLang="zh-CN" sz="2400" b="1" dirty="0">
                <a:solidFill>
                  <a:prstClr val="black"/>
                </a:solidFill>
                <a:ea typeface="楷体_GB2312" pitchFamily="49" charset="-122"/>
              </a:rPr>
              <a:t>S</a:t>
            </a:r>
            <a:r>
              <a:rPr lang="en-US" altLang="zh-CN" sz="2400" b="1" baseline="-25000" dirty="0">
                <a:solidFill>
                  <a:prstClr val="black"/>
                </a:solidFill>
                <a:ea typeface="楷体_GB2312" pitchFamily="49" charset="-122"/>
              </a:rPr>
              <a:t>1</a:t>
            </a:r>
            <a:r>
              <a:rPr lang="zh-CN" altLang="en-US" sz="2400" b="1" dirty="0">
                <a:solidFill>
                  <a:prstClr val="black"/>
                </a:solidFill>
                <a:ea typeface="楷体_GB2312" pitchFamily="49" charset="-122"/>
              </a:rPr>
              <a:t>合并构成新子句集</a:t>
            </a:r>
            <a:r>
              <a:rPr lang="en-US" altLang="zh-CN" sz="2400" b="1" dirty="0">
                <a:solidFill>
                  <a:prstClr val="black"/>
                </a:solidFill>
                <a:ea typeface="楷体_GB2312" pitchFamily="49" charset="-122"/>
              </a:rPr>
              <a:t>S</a:t>
            </a:r>
            <a:r>
              <a:rPr lang="zh-CN" altLang="en-US" sz="2400" b="1" dirty="0">
                <a:solidFill>
                  <a:prstClr val="black"/>
                </a:solidFill>
                <a:ea typeface="楷体_GB2312" pitchFamily="49" charset="-122"/>
              </a:rPr>
              <a:t>；</a:t>
            </a:r>
          </a:p>
          <a:p>
            <a:pPr marL="1219200" lvl="2" indent="-304800">
              <a:lnSpc>
                <a:spcPct val="120000"/>
              </a:lnSpc>
              <a:spcBef>
                <a:spcPts val="500"/>
              </a:spcBef>
              <a:buFont typeface="Wingdings" panose="05000000000000000000" pitchFamily="2" charset="2"/>
              <a:buAutoNum type="circleNumDbPlain"/>
            </a:pPr>
            <a:r>
              <a:rPr lang="zh-CN" altLang="en-US" sz="2400" b="1" dirty="0">
                <a:solidFill>
                  <a:prstClr val="black"/>
                </a:solidFill>
                <a:ea typeface="楷体_GB2312" pitchFamily="49" charset="-122"/>
              </a:rPr>
              <a:t> 对子句集</a:t>
            </a:r>
            <a:r>
              <a:rPr lang="en-US" altLang="zh-CN" sz="2400" b="1" dirty="0">
                <a:solidFill>
                  <a:prstClr val="black"/>
                </a:solidFill>
                <a:ea typeface="楷体_GB2312" pitchFamily="49" charset="-122"/>
              </a:rPr>
              <a:t>S</a:t>
            </a:r>
            <a:r>
              <a:rPr lang="zh-CN" altLang="en-US" sz="2400" b="1" dirty="0">
                <a:solidFill>
                  <a:prstClr val="black"/>
                </a:solidFill>
                <a:ea typeface="楷体_GB2312" pitchFamily="49" charset="-122"/>
              </a:rPr>
              <a:t>应用谓词归结原理进行归结，在归结过程中通过合一置换，改变</a:t>
            </a:r>
            <a:r>
              <a:rPr lang="en-US" altLang="zh-CN" sz="2400" b="1" dirty="0">
                <a:solidFill>
                  <a:prstClr val="black"/>
                </a:solidFill>
                <a:ea typeface="楷体_GB2312" pitchFamily="49" charset="-122"/>
              </a:rPr>
              <a:t>ANSWER</a:t>
            </a:r>
            <a:r>
              <a:rPr lang="zh-CN" altLang="en-US" sz="2400" b="1" dirty="0">
                <a:solidFill>
                  <a:prstClr val="black"/>
                </a:solidFill>
                <a:ea typeface="楷体_GB2312" pitchFamily="49" charset="-122"/>
              </a:rPr>
              <a:t>中的变元；</a:t>
            </a:r>
          </a:p>
          <a:p>
            <a:pPr marL="1219200" lvl="2" indent="-304800">
              <a:lnSpc>
                <a:spcPct val="120000"/>
              </a:lnSpc>
              <a:spcBef>
                <a:spcPts val="500"/>
              </a:spcBef>
              <a:buFont typeface="Wingdings" panose="05000000000000000000" pitchFamily="2" charset="2"/>
              <a:buAutoNum type="circleNumDbPlain"/>
            </a:pPr>
            <a:r>
              <a:rPr lang="zh-CN" altLang="en-US" sz="2400" b="1" dirty="0">
                <a:solidFill>
                  <a:prstClr val="black"/>
                </a:solidFill>
                <a:ea typeface="楷体_GB2312" pitchFamily="49" charset="-122"/>
              </a:rPr>
              <a:t> 如果得到归结式</a:t>
            </a:r>
            <a:r>
              <a:rPr lang="en-US" altLang="zh-CN" sz="2400" b="1" dirty="0">
                <a:solidFill>
                  <a:prstClr val="black"/>
                </a:solidFill>
                <a:ea typeface="楷体_GB2312" pitchFamily="49" charset="-122"/>
              </a:rPr>
              <a:t>ANSWER</a:t>
            </a:r>
            <a:r>
              <a:rPr lang="zh-CN" altLang="en-US" sz="2400" b="1" dirty="0">
                <a:solidFill>
                  <a:prstClr val="black"/>
                </a:solidFill>
                <a:ea typeface="楷体_GB2312" pitchFamily="49" charset="-122"/>
              </a:rPr>
              <a:t>，则问题的答案就在</a:t>
            </a:r>
            <a:r>
              <a:rPr lang="en-US" altLang="zh-CN" sz="2400" b="1" dirty="0">
                <a:solidFill>
                  <a:prstClr val="black"/>
                </a:solidFill>
                <a:ea typeface="楷体_GB2312" pitchFamily="49" charset="-122"/>
              </a:rPr>
              <a:t>ANSWER</a:t>
            </a:r>
            <a:r>
              <a:rPr lang="zh-CN" altLang="en-US" sz="2400" b="1" dirty="0">
                <a:solidFill>
                  <a:prstClr val="black"/>
                </a:solidFill>
                <a:ea typeface="楷体_GB2312" pitchFamily="49" charset="-122"/>
              </a:rPr>
              <a:t>谓词中。</a:t>
            </a:r>
            <a:endParaRPr lang="zh-CN" altLang="en-US" dirty="0">
              <a:solidFill>
                <a:prstClr val="black"/>
              </a:solidFill>
            </a:endParaRPr>
          </a:p>
        </p:txBody>
      </p:sp>
    </p:spTree>
    <p:extLst>
      <p:ext uri="{BB962C8B-B14F-4D97-AF65-F5344CB8AC3E}">
        <p14:creationId xmlns:p14="http://schemas.microsoft.com/office/powerpoint/2010/main" val="52323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24667" y="1401415"/>
            <a:ext cx="10972800" cy="3231654"/>
          </a:xfrm>
          <a:prstGeom prst="rect">
            <a:avLst/>
          </a:prstGeom>
        </p:spPr>
        <p:txBody>
          <a:bodyPr wrap="square">
            <a:spAutoFit/>
          </a:bodyPr>
          <a:lstStyle/>
          <a:p>
            <a:pPr marR="4450"/>
            <a:r>
              <a:rPr lang="zh-CN" altLang="en-US" sz="2400" b="1" dirty="0">
                <a:solidFill>
                  <a:srgbClr val="A4001F"/>
                </a:solidFill>
                <a:latin typeface="仿宋_GB2312" panose="02010609030101010101"/>
              </a:rPr>
              <a:t>  </a:t>
            </a:r>
            <a:r>
              <a:rPr lang="zh-CN" altLang="en-US" sz="2800" b="1" dirty="0">
                <a:solidFill>
                  <a:srgbClr val="A4001F"/>
                </a:solidFill>
                <a:latin typeface="仿宋_GB2312" panose="02010609030101010101"/>
              </a:rPr>
              <a:t> 例 </a:t>
            </a:r>
            <a:r>
              <a:rPr lang="zh-CN" altLang="en-US" sz="2800" dirty="0">
                <a:solidFill>
                  <a:srgbClr val="0000FF"/>
                </a:solidFill>
                <a:latin typeface="黑体" panose="02010609060101010101" pitchFamily="49" charset="-122"/>
                <a:ea typeface="黑体" panose="02010609060101010101" pitchFamily="49" charset="-122"/>
                <a:cs typeface="+mj-cs"/>
              </a:rPr>
              <a:t>已知</a:t>
            </a:r>
            <a:r>
              <a:rPr lang="en-US" altLang="zh-CN" sz="2800" dirty="0">
                <a:solidFill>
                  <a:srgbClr val="0000FF"/>
                </a:solidFill>
                <a:latin typeface="黑体" panose="02010609060101010101" pitchFamily="49" charset="-122"/>
                <a:ea typeface="黑体" panose="02010609060101010101" pitchFamily="49" charset="-122"/>
                <a:cs typeface="+mj-cs"/>
              </a:rPr>
              <a:t>:</a:t>
            </a:r>
          </a:p>
          <a:p>
            <a:pPr marR="4450"/>
            <a:r>
              <a:rPr lang="en-US" altLang="zh-CN" sz="2800" dirty="0">
                <a:solidFill>
                  <a:srgbClr val="0000FF"/>
                </a:solidFill>
                <a:latin typeface="黑体" panose="02010609060101010101" pitchFamily="49" charset="-122"/>
                <a:ea typeface="黑体" panose="02010609060101010101" pitchFamily="49" charset="-122"/>
                <a:cs typeface="+mj-cs"/>
              </a:rPr>
              <a:t>    (1)</a:t>
            </a:r>
            <a:r>
              <a:rPr lang="zh-CN" altLang="en-US" sz="2800" dirty="0">
                <a:solidFill>
                  <a:srgbClr val="0000FF"/>
                </a:solidFill>
                <a:latin typeface="黑体" panose="02010609060101010101" pitchFamily="49" charset="-122"/>
                <a:ea typeface="黑体" panose="02010609060101010101" pitchFamily="49" charset="-122"/>
                <a:cs typeface="+mj-cs"/>
              </a:rPr>
              <a:t>如果</a:t>
            </a:r>
            <a:r>
              <a:rPr lang="en-US" altLang="zh-CN" sz="2800" dirty="0">
                <a:solidFill>
                  <a:srgbClr val="0000FF"/>
                </a:solidFill>
                <a:latin typeface="黑体" panose="02010609060101010101" pitchFamily="49" charset="-122"/>
                <a:ea typeface="黑体" panose="02010609060101010101" pitchFamily="49" charset="-122"/>
                <a:cs typeface="+mj-cs"/>
              </a:rPr>
              <a:t>x</a:t>
            </a:r>
            <a:r>
              <a:rPr lang="zh-CN" altLang="en-US" sz="2800" dirty="0">
                <a:solidFill>
                  <a:srgbClr val="0000FF"/>
                </a:solidFill>
                <a:latin typeface="黑体" panose="02010609060101010101" pitchFamily="49" charset="-122"/>
                <a:ea typeface="黑体" panose="02010609060101010101" pitchFamily="49" charset="-122"/>
                <a:cs typeface="+mj-cs"/>
              </a:rPr>
              <a:t>和</a:t>
            </a:r>
            <a:r>
              <a:rPr lang="en-US" altLang="zh-CN" sz="2800" dirty="0">
                <a:solidFill>
                  <a:srgbClr val="0000FF"/>
                </a:solidFill>
                <a:latin typeface="黑体" panose="02010609060101010101" pitchFamily="49" charset="-122"/>
                <a:ea typeface="黑体" panose="02010609060101010101" pitchFamily="49" charset="-122"/>
                <a:cs typeface="+mj-cs"/>
              </a:rPr>
              <a:t>y</a:t>
            </a:r>
            <a:r>
              <a:rPr lang="zh-CN" altLang="en-US" sz="2800" dirty="0">
                <a:solidFill>
                  <a:srgbClr val="0000FF"/>
                </a:solidFill>
                <a:latin typeface="黑体" panose="02010609060101010101" pitchFamily="49" charset="-122"/>
                <a:ea typeface="黑体" panose="02010609060101010101" pitchFamily="49" charset="-122"/>
                <a:cs typeface="+mj-cs"/>
              </a:rPr>
              <a:t>是同班同学，则</a:t>
            </a:r>
            <a:r>
              <a:rPr lang="en-US" altLang="zh-CN" sz="2800" dirty="0">
                <a:solidFill>
                  <a:srgbClr val="0000FF"/>
                </a:solidFill>
                <a:latin typeface="黑体" panose="02010609060101010101" pitchFamily="49" charset="-122"/>
                <a:ea typeface="黑体" panose="02010609060101010101" pitchFamily="49" charset="-122"/>
                <a:cs typeface="+mj-cs"/>
              </a:rPr>
              <a:t>x</a:t>
            </a:r>
            <a:r>
              <a:rPr lang="zh-CN" altLang="en-US" sz="2800" dirty="0">
                <a:solidFill>
                  <a:srgbClr val="0000FF"/>
                </a:solidFill>
                <a:latin typeface="黑体" panose="02010609060101010101" pitchFamily="49" charset="-122"/>
                <a:ea typeface="黑体" panose="02010609060101010101" pitchFamily="49" charset="-122"/>
                <a:cs typeface="+mj-cs"/>
              </a:rPr>
              <a:t>的老师也是</a:t>
            </a:r>
            <a:r>
              <a:rPr lang="en-US" altLang="zh-CN" sz="2800" dirty="0">
                <a:solidFill>
                  <a:srgbClr val="0000FF"/>
                </a:solidFill>
                <a:latin typeface="黑体" panose="02010609060101010101" pitchFamily="49" charset="-122"/>
                <a:ea typeface="黑体" panose="02010609060101010101" pitchFamily="49" charset="-122"/>
                <a:cs typeface="+mj-cs"/>
              </a:rPr>
              <a:t>y</a:t>
            </a:r>
            <a:r>
              <a:rPr lang="zh-CN" altLang="en-US" sz="2800" dirty="0">
                <a:solidFill>
                  <a:srgbClr val="0000FF"/>
                </a:solidFill>
                <a:latin typeface="黑体" panose="02010609060101010101" pitchFamily="49" charset="-122"/>
                <a:ea typeface="黑体" panose="02010609060101010101" pitchFamily="49" charset="-122"/>
                <a:cs typeface="+mj-cs"/>
              </a:rPr>
              <a:t>的老师。</a:t>
            </a:r>
          </a:p>
          <a:p>
            <a:pPr marR="4450"/>
            <a:r>
              <a:rPr lang="zh-CN" altLang="en-US" sz="2800" dirty="0">
                <a:solidFill>
                  <a:srgbClr val="0000FF"/>
                </a:solidFill>
                <a:latin typeface="黑体" panose="02010609060101010101" pitchFamily="49" charset="-122"/>
                <a:ea typeface="黑体" panose="02010609060101010101" pitchFamily="49" charset="-122"/>
                <a:cs typeface="+mj-cs"/>
              </a:rPr>
              <a:t>    </a:t>
            </a:r>
            <a:r>
              <a:rPr lang="en-US" altLang="zh-CN" sz="2800" dirty="0">
                <a:solidFill>
                  <a:srgbClr val="0000FF"/>
                </a:solidFill>
                <a:latin typeface="黑体" panose="02010609060101010101" pitchFamily="49" charset="-122"/>
                <a:ea typeface="黑体" panose="02010609060101010101" pitchFamily="49" charset="-122"/>
                <a:cs typeface="+mj-cs"/>
              </a:rPr>
              <a:t>(2)</a:t>
            </a:r>
            <a:r>
              <a:rPr lang="zh-CN" altLang="en-US" sz="2800" dirty="0">
                <a:solidFill>
                  <a:srgbClr val="0000FF"/>
                </a:solidFill>
                <a:latin typeface="黑体" panose="02010609060101010101" pitchFamily="49" charset="-122"/>
                <a:ea typeface="黑体" panose="02010609060101010101" pitchFamily="49" charset="-122"/>
                <a:cs typeface="+mj-cs"/>
              </a:rPr>
              <a:t>王先生是小李的老师。</a:t>
            </a:r>
          </a:p>
          <a:p>
            <a:pPr marR="4450"/>
            <a:r>
              <a:rPr lang="zh-CN" altLang="en-US" sz="2800" dirty="0">
                <a:solidFill>
                  <a:srgbClr val="0000FF"/>
                </a:solidFill>
                <a:latin typeface="黑体" panose="02010609060101010101" pitchFamily="49" charset="-122"/>
                <a:ea typeface="黑体" panose="02010609060101010101" pitchFamily="49" charset="-122"/>
                <a:cs typeface="+mj-cs"/>
              </a:rPr>
              <a:t>    </a:t>
            </a:r>
            <a:r>
              <a:rPr lang="en-US" altLang="zh-CN" sz="2800" dirty="0">
                <a:solidFill>
                  <a:srgbClr val="0000FF"/>
                </a:solidFill>
                <a:latin typeface="黑体" panose="02010609060101010101" pitchFamily="49" charset="-122"/>
                <a:ea typeface="黑体" panose="02010609060101010101" pitchFamily="49" charset="-122"/>
                <a:cs typeface="+mj-cs"/>
              </a:rPr>
              <a:t>(3)</a:t>
            </a:r>
            <a:r>
              <a:rPr lang="zh-CN" altLang="en-US" sz="2800" dirty="0">
                <a:solidFill>
                  <a:srgbClr val="0000FF"/>
                </a:solidFill>
                <a:latin typeface="黑体" panose="02010609060101010101" pitchFamily="49" charset="-122"/>
                <a:ea typeface="黑体" panose="02010609060101010101" pitchFamily="49" charset="-122"/>
                <a:cs typeface="+mj-cs"/>
              </a:rPr>
              <a:t>小李和小张是同班同学。</a:t>
            </a:r>
          </a:p>
          <a:p>
            <a:pPr marR="4450"/>
            <a:r>
              <a:rPr lang="zh-CN" altLang="en-US" sz="2800" dirty="0">
                <a:solidFill>
                  <a:srgbClr val="0000FF"/>
                </a:solidFill>
                <a:latin typeface="黑体" panose="02010609060101010101" pitchFamily="49" charset="-122"/>
                <a:ea typeface="黑体" panose="02010609060101010101" pitchFamily="49" charset="-122"/>
                <a:cs typeface="+mj-cs"/>
              </a:rPr>
              <a:t>   </a:t>
            </a:r>
            <a:endParaRPr lang="en-US" altLang="zh-CN" sz="2800" dirty="0">
              <a:solidFill>
                <a:srgbClr val="0000FF"/>
              </a:solidFill>
              <a:latin typeface="黑体" panose="02010609060101010101" pitchFamily="49" charset="-122"/>
              <a:ea typeface="黑体" panose="02010609060101010101" pitchFamily="49" charset="-122"/>
              <a:cs typeface="+mj-cs"/>
            </a:endParaRPr>
          </a:p>
          <a:p>
            <a:pPr marR="4450"/>
            <a:r>
              <a:rPr lang="en-US" altLang="zh-CN" sz="2800" dirty="0">
                <a:solidFill>
                  <a:srgbClr val="0000FF"/>
                </a:solidFill>
                <a:latin typeface="黑体" panose="02010609060101010101" pitchFamily="49" charset="-122"/>
                <a:ea typeface="黑体" panose="02010609060101010101" pitchFamily="49" charset="-122"/>
                <a:cs typeface="+mj-cs"/>
              </a:rPr>
              <a:t>    </a:t>
            </a:r>
            <a:r>
              <a:rPr lang="zh-CN" altLang="en-US" sz="2800" dirty="0">
                <a:solidFill>
                  <a:srgbClr val="0000FF"/>
                </a:solidFill>
                <a:latin typeface="黑体" panose="02010609060101010101" pitchFamily="49" charset="-122"/>
                <a:ea typeface="黑体" panose="02010609060101010101" pitchFamily="49" charset="-122"/>
                <a:cs typeface="+mj-cs"/>
              </a:rPr>
              <a:t>问：小张的老师是谁？ </a:t>
            </a:r>
          </a:p>
          <a:p>
            <a:pPr algn="just">
              <a:lnSpc>
                <a:spcPct val="120000"/>
              </a:lnSpc>
              <a:spcBef>
                <a:spcPct val="30000"/>
              </a:spcBef>
              <a:buFont typeface="Wingdings" panose="05000000000000000000" pitchFamily="2" charset="2"/>
              <a:buNone/>
            </a:pPr>
            <a:r>
              <a:rPr lang="zh-CN" altLang="en-US" sz="2400" b="1" dirty="0">
                <a:solidFill>
                  <a:srgbClr val="A4001F"/>
                </a:solidFill>
                <a:latin typeface="仿宋_GB2312" panose="02010609030101010101"/>
              </a:rPr>
              <a:t>    </a:t>
            </a:r>
            <a:endParaRPr lang="en-US" altLang="zh-CN" sz="2400" b="1" dirty="0">
              <a:latin typeface="楷体_GB2312" pitchFamily="49" charset="-122"/>
              <a:ea typeface="楷体_GB2312" pitchFamily="49" charset="-122"/>
            </a:endParaRPr>
          </a:p>
        </p:txBody>
      </p:sp>
    </p:spTree>
    <p:extLst>
      <p:ext uri="{BB962C8B-B14F-4D97-AF65-F5344CB8AC3E}">
        <p14:creationId xmlns:p14="http://schemas.microsoft.com/office/powerpoint/2010/main" val="40306923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487382"/>
          </a:xfrm>
          <a:prstGeom prst="rect">
            <a:avLst/>
          </a:prstGeom>
        </p:spPr>
        <p:txBody>
          <a:bodyPr wrap="square">
            <a:spAutoFit/>
          </a:bodyPr>
          <a:lstStyle/>
          <a:p>
            <a:pPr algn="just">
              <a:lnSpc>
                <a:spcPct val="120000"/>
              </a:lnSpc>
              <a:spcBef>
                <a:spcPct val="30000"/>
              </a:spcBef>
              <a:buFont typeface="Wingdings" panose="05000000000000000000" pitchFamily="2" charset="2"/>
              <a:buNone/>
            </a:pPr>
            <a:r>
              <a:rPr lang="zh-CN" altLang="en-US" sz="2800" b="1" dirty="0">
                <a:solidFill>
                  <a:srgbClr val="A4001F"/>
                </a:solidFill>
                <a:latin typeface="仿宋_GB2312" panose="02010609030101010101"/>
              </a:rPr>
              <a:t>解：</a:t>
            </a:r>
            <a:r>
              <a:rPr lang="en-US" altLang="zh-CN" sz="2400" b="1" dirty="0">
                <a:latin typeface="楷体_GB2312" pitchFamily="49" charset="-122"/>
                <a:ea typeface="楷体_GB2312" pitchFamily="49" charset="-122"/>
              </a:rPr>
              <a:t>T(</a:t>
            </a:r>
            <a:r>
              <a:rPr lang="en-US" altLang="zh-CN" sz="2400" b="1" dirty="0" err="1">
                <a:latin typeface="楷体_GB2312" pitchFamily="49" charset="-122"/>
                <a:ea typeface="楷体_GB2312" pitchFamily="49" charset="-122"/>
              </a:rPr>
              <a:t>x,y</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表示</a:t>
            </a:r>
            <a:r>
              <a:rPr lang="en-US" altLang="zh-CN" sz="2400" b="1" dirty="0">
                <a:latin typeface="楷体_GB2312" pitchFamily="49" charset="-122"/>
                <a:ea typeface="楷体_GB2312" pitchFamily="49" charset="-122"/>
              </a:rPr>
              <a:t>x</a:t>
            </a:r>
            <a:r>
              <a:rPr lang="zh-CN" altLang="en-US" sz="2400" b="1" dirty="0">
                <a:latin typeface="楷体_GB2312" pitchFamily="49" charset="-122"/>
                <a:ea typeface="楷体_GB2312" pitchFamily="49" charset="-122"/>
              </a:rPr>
              <a:t>是</a:t>
            </a:r>
            <a:r>
              <a:rPr lang="en-US" altLang="zh-CN" sz="2400" b="1" dirty="0">
                <a:latin typeface="楷体_GB2312" pitchFamily="49" charset="-122"/>
                <a:ea typeface="楷体_GB2312" pitchFamily="49" charset="-122"/>
              </a:rPr>
              <a:t>y</a:t>
            </a:r>
            <a:r>
              <a:rPr lang="zh-CN" altLang="en-US" sz="2400" b="1" dirty="0">
                <a:latin typeface="楷体_GB2312" pitchFamily="49" charset="-122"/>
                <a:ea typeface="楷体_GB2312" pitchFamily="49" charset="-122"/>
              </a:rPr>
              <a:t>的老师，</a:t>
            </a:r>
            <a:r>
              <a:rPr lang="en-US" altLang="zh-CN" sz="2400" b="1" dirty="0">
                <a:latin typeface="楷体_GB2312" pitchFamily="49" charset="-122"/>
                <a:ea typeface="楷体_GB2312" pitchFamily="49" charset="-122"/>
              </a:rPr>
              <a:t>C(</a:t>
            </a:r>
            <a:r>
              <a:rPr lang="en-US" altLang="zh-CN" sz="2400" b="1" dirty="0" err="1">
                <a:latin typeface="楷体_GB2312" pitchFamily="49" charset="-122"/>
                <a:ea typeface="楷体_GB2312" pitchFamily="49" charset="-122"/>
              </a:rPr>
              <a:t>x,y</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表示</a:t>
            </a:r>
            <a:r>
              <a:rPr lang="en-US" altLang="zh-CN" sz="2400" b="1" dirty="0">
                <a:latin typeface="楷体_GB2312" pitchFamily="49" charset="-122"/>
                <a:ea typeface="楷体_GB2312" pitchFamily="49" charset="-122"/>
              </a:rPr>
              <a:t>x</a:t>
            </a:r>
            <a:r>
              <a:rPr lang="zh-CN" altLang="en-US" sz="2400" b="1" dirty="0">
                <a:latin typeface="楷体_GB2312" pitchFamily="49" charset="-122"/>
                <a:ea typeface="楷体_GB2312" pitchFamily="49" charset="-122"/>
              </a:rPr>
              <a:t>与</a:t>
            </a:r>
            <a:r>
              <a:rPr lang="en-US" altLang="zh-CN" sz="2400" b="1" dirty="0">
                <a:latin typeface="楷体_GB2312" pitchFamily="49" charset="-122"/>
                <a:ea typeface="楷体_GB2312" pitchFamily="49" charset="-122"/>
              </a:rPr>
              <a:t>y</a:t>
            </a:r>
            <a:r>
              <a:rPr lang="zh-CN" altLang="en-US" sz="2400" b="1" dirty="0">
                <a:latin typeface="楷体_GB2312" pitchFamily="49" charset="-122"/>
                <a:ea typeface="楷体_GB2312" pitchFamily="49" charset="-122"/>
              </a:rPr>
              <a:t>是同班同学，则</a:t>
            </a:r>
          </a:p>
          <a:p>
            <a:pPr algn="just">
              <a:lnSpc>
                <a:spcPct val="120000"/>
              </a:lnSpc>
              <a:spcBef>
                <a:spcPct val="30000"/>
              </a:spcBef>
              <a:buFont typeface="Wingdings" panose="05000000000000000000" pitchFamily="2" charset="2"/>
              <a:buNone/>
            </a:pPr>
            <a:r>
              <a:rPr lang="zh-CN" altLang="en-US" sz="2400" b="1" dirty="0">
                <a:solidFill>
                  <a:srgbClr val="CC0000"/>
                </a:solidFill>
                <a:latin typeface="楷体_GB2312" pitchFamily="49" charset="-122"/>
                <a:ea typeface="楷体_GB2312" pitchFamily="49" charset="-122"/>
              </a:rPr>
              <a:t> </a:t>
            </a:r>
            <a:r>
              <a:rPr lang="zh-CN" altLang="en-US" sz="2400" b="1" dirty="0">
                <a:solidFill>
                  <a:srgbClr val="CC0000"/>
                </a:solidFill>
              </a:rPr>
              <a:t>① </a:t>
            </a:r>
            <a:r>
              <a:rPr lang="zh-CN" altLang="en-US" sz="2400" b="1" dirty="0">
                <a:solidFill>
                  <a:srgbClr val="CC0000"/>
                </a:solidFill>
                <a:latin typeface="楷体_GB2312" pitchFamily="49" charset="-122"/>
                <a:ea typeface="楷体_GB2312" pitchFamily="49" charset="-122"/>
              </a:rPr>
              <a:t>已知可表示成如下的谓词公式：</a:t>
            </a:r>
          </a:p>
          <a:p>
            <a:pPr algn="just">
              <a:lnSpc>
                <a:spcPct val="120000"/>
              </a:lnSpc>
              <a:spcBef>
                <a:spcPct val="30000"/>
              </a:spcBef>
              <a:buFont typeface="Wingdings" panose="05000000000000000000" pitchFamily="2" charset="2"/>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F</a:t>
            </a:r>
            <a:r>
              <a:rPr lang="en-US" altLang="zh-CN" sz="2400" b="1" baseline="-25000" dirty="0">
                <a:latin typeface="楷体_GB2312" pitchFamily="49" charset="-122"/>
                <a:ea typeface="楷体_GB2312" pitchFamily="49" charset="-122"/>
              </a:rPr>
              <a:t>1</a:t>
            </a:r>
            <a:r>
              <a:rPr lang="en-US" altLang="zh-CN" sz="2400" b="1" dirty="0">
                <a:latin typeface="楷体_GB2312" pitchFamily="49" charset="-122"/>
                <a:ea typeface="楷体_GB2312" pitchFamily="49" charset="-122"/>
              </a:rPr>
              <a:t>: (</a:t>
            </a:r>
            <a:r>
              <a:rPr lang="en-US" altLang="zh-CN" sz="2400" dirty="0">
                <a:latin typeface="MS Gothic" panose="020B0609070205080204" pitchFamily="49" charset="-128"/>
                <a:ea typeface="MS Gothic" panose="020B0609070205080204" pitchFamily="49" charset="-128"/>
              </a:rPr>
              <a:t>∀</a:t>
            </a:r>
            <a:r>
              <a:rPr lang="en-US" altLang="zh-CN" sz="2400" b="1" dirty="0">
                <a:latin typeface="楷体_GB2312" pitchFamily="49" charset="-122"/>
                <a:ea typeface="楷体_GB2312" pitchFamily="49" charset="-122"/>
              </a:rPr>
              <a:t>x)(</a:t>
            </a:r>
            <a:r>
              <a:rPr lang="en-US" altLang="zh-CN" sz="2400" dirty="0">
                <a:latin typeface="MS Gothic" panose="020B0609070205080204" pitchFamily="49" charset="-128"/>
                <a:ea typeface="MS Gothic" panose="020B0609070205080204" pitchFamily="49" charset="-128"/>
              </a:rPr>
              <a:t>∀</a:t>
            </a:r>
            <a:r>
              <a:rPr lang="en-US" altLang="zh-CN" sz="2400" b="1" dirty="0">
                <a:latin typeface="楷体_GB2312" pitchFamily="49" charset="-122"/>
                <a:ea typeface="楷体_GB2312" pitchFamily="49" charset="-122"/>
              </a:rPr>
              <a:t>y)(</a:t>
            </a:r>
            <a:r>
              <a:rPr lang="en-US" altLang="zh-CN" sz="2400" dirty="0">
                <a:latin typeface="MS Gothic" panose="020B0609070205080204" pitchFamily="49" charset="-128"/>
                <a:ea typeface="MS Gothic" panose="020B0609070205080204" pitchFamily="49" charset="-128"/>
              </a:rPr>
              <a:t>∀</a:t>
            </a:r>
            <a:r>
              <a:rPr lang="en-US" altLang="zh-CN" sz="2400" b="1" dirty="0">
                <a:latin typeface="楷体_GB2312" pitchFamily="49" charset="-122"/>
                <a:ea typeface="楷体_GB2312" pitchFamily="49" charset="-122"/>
              </a:rPr>
              <a:t>z)(C(</a:t>
            </a:r>
            <a:r>
              <a:rPr lang="en-US" altLang="zh-CN" sz="2400" b="1" dirty="0" err="1">
                <a:latin typeface="楷体_GB2312" pitchFamily="49" charset="-122"/>
                <a:ea typeface="楷体_GB2312" pitchFamily="49" charset="-122"/>
              </a:rPr>
              <a:t>x,y</a:t>
            </a:r>
            <a:r>
              <a:rPr lang="en-US" altLang="zh-CN" sz="2400" b="1" dirty="0">
                <a:latin typeface="楷体_GB2312" pitchFamily="49" charset="-122"/>
                <a:ea typeface="楷体_GB2312" pitchFamily="49" charset="-122"/>
              </a:rPr>
              <a:t>)∧T(</a:t>
            </a:r>
            <a:r>
              <a:rPr lang="en-US" altLang="zh-CN" sz="2400" b="1" dirty="0" err="1">
                <a:latin typeface="楷体_GB2312" pitchFamily="49" charset="-122"/>
                <a:ea typeface="楷体_GB2312" pitchFamily="49" charset="-122"/>
              </a:rPr>
              <a:t>z,x</a:t>
            </a:r>
            <a:r>
              <a:rPr lang="en-US" altLang="zh-CN" sz="2400" b="1" dirty="0">
                <a:latin typeface="楷体_GB2312" pitchFamily="49" charset="-122"/>
                <a:ea typeface="楷体_GB2312" pitchFamily="49" charset="-122"/>
              </a:rPr>
              <a:t>)→T(</a:t>
            </a:r>
            <a:r>
              <a:rPr lang="en-US" altLang="zh-CN" sz="2400" b="1" dirty="0" err="1">
                <a:latin typeface="楷体_GB2312" pitchFamily="49" charset="-122"/>
                <a:ea typeface="楷体_GB2312" pitchFamily="49" charset="-122"/>
              </a:rPr>
              <a:t>z,y</a:t>
            </a:r>
            <a:r>
              <a:rPr lang="en-US" altLang="zh-CN" sz="2400" b="1" dirty="0">
                <a:latin typeface="楷体_GB2312" pitchFamily="49" charset="-122"/>
                <a:ea typeface="楷体_GB2312" pitchFamily="49" charset="-122"/>
              </a:rPr>
              <a:t>))</a:t>
            </a:r>
          </a:p>
          <a:p>
            <a:pPr algn="just">
              <a:lnSpc>
                <a:spcPct val="120000"/>
              </a:lnSpc>
              <a:spcBef>
                <a:spcPct val="30000"/>
              </a:spcBef>
              <a:buFont typeface="Wingdings" panose="05000000000000000000" pitchFamily="2" charset="2"/>
              <a:buNone/>
            </a:pPr>
            <a:r>
              <a:rPr lang="en-US" altLang="zh-CN" sz="2400" b="1" dirty="0">
                <a:latin typeface="楷体_GB2312" pitchFamily="49" charset="-122"/>
                <a:ea typeface="楷体_GB2312" pitchFamily="49" charset="-122"/>
              </a:rPr>
              <a:t>    F</a:t>
            </a:r>
            <a:r>
              <a:rPr lang="en-US" altLang="zh-CN" sz="2400" b="1" baseline="-25000" dirty="0">
                <a:latin typeface="楷体_GB2312" pitchFamily="49" charset="-122"/>
                <a:ea typeface="楷体_GB2312" pitchFamily="49" charset="-122"/>
              </a:rPr>
              <a:t>2</a:t>
            </a:r>
            <a:r>
              <a:rPr lang="en-US" altLang="zh-CN" sz="2400" b="1" dirty="0">
                <a:latin typeface="楷体_GB2312" pitchFamily="49" charset="-122"/>
                <a:ea typeface="楷体_GB2312" pitchFamily="49" charset="-122"/>
              </a:rPr>
              <a:t>:T(</a:t>
            </a:r>
            <a:r>
              <a:rPr lang="en-US" altLang="zh-CN" sz="2400" b="1" dirty="0" err="1">
                <a:latin typeface="楷体_GB2312" pitchFamily="49" charset="-122"/>
                <a:ea typeface="楷体_GB2312" pitchFamily="49" charset="-122"/>
              </a:rPr>
              <a:t>Wang,Li</a:t>
            </a:r>
            <a:r>
              <a:rPr lang="en-US" altLang="zh-CN" sz="2400" b="1" dirty="0">
                <a:latin typeface="楷体_GB2312" pitchFamily="49" charset="-122"/>
                <a:ea typeface="楷体_GB2312" pitchFamily="49" charset="-122"/>
              </a:rPr>
              <a:t>)</a:t>
            </a:r>
          </a:p>
          <a:p>
            <a:pPr algn="just">
              <a:lnSpc>
                <a:spcPct val="120000"/>
              </a:lnSpc>
              <a:spcBef>
                <a:spcPct val="30000"/>
              </a:spcBef>
              <a:buFont typeface="Wingdings" panose="05000000000000000000" pitchFamily="2" charset="2"/>
              <a:buNone/>
            </a:pPr>
            <a:r>
              <a:rPr lang="en-US" altLang="zh-CN" sz="2400" b="1" dirty="0">
                <a:latin typeface="楷体_GB2312" pitchFamily="49" charset="-122"/>
                <a:ea typeface="楷体_GB2312" pitchFamily="49" charset="-122"/>
              </a:rPr>
              <a:t>    F</a:t>
            </a:r>
            <a:r>
              <a:rPr lang="en-US" altLang="zh-CN" sz="2400" b="1" baseline="-25000" dirty="0">
                <a:latin typeface="楷体_GB2312" pitchFamily="49" charset="-122"/>
                <a:ea typeface="楷体_GB2312" pitchFamily="49" charset="-122"/>
              </a:rPr>
              <a:t>3</a:t>
            </a:r>
            <a:r>
              <a:rPr lang="en-US" altLang="zh-CN" sz="2400" b="1" dirty="0">
                <a:latin typeface="楷体_GB2312" pitchFamily="49" charset="-122"/>
                <a:ea typeface="楷体_GB2312" pitchFamily="49" charset="-122"/>
              </a:rPr>
              <a:t>:C(</a:t>
            </a:r>
            <a:r>
              <a:rPr lang="en-US" altLang="zh-CN" sz="2400" b="1" dirty="0" err="1">
                <a:latin typeface="楷体_GB2312" pitchFamily="49" charset="-122"/>
                <a:ea typeface="楷体_GB2312" pitchFamily="49" charset="-122"/>
              </a:rPr>
              <a:t>Li,Zhang</a:t>
            </a:r>
            <a:r>
              <a:rPr lang="en-US" altLang="zh-CN" sz="2400" b="1" dirty="0">
                <a:latin typeface="楷体_GB2312" pitchFamily="49" charset="-122"/>
                <a:ea typeface="楷体_GB2312" pitchFamily="49" charset="-122"/>
              </a:rPr>
              <a:t>)</a:t>
            </a:r>
          </a:p>
          <a:p>
            <a:pPr algn="just">
              <a:lnSpc>
                <a:spcPct val="120000"/>
              </a:lnSpc>
              <a:spcBef>
                <a:spcPct val="30000"/>
              </a:spcBef>
              <a:buFont typeface="Wingdings" panose="05000000000000000000" pitchFamily="2" charset="2"/>
              <a:buNone/>
            </a:pPr>
            <a:r>
              <a:rPr lang="zh-CN" altLang="en-US" sz="2400" b="1" dirty="0">
                <a:latin typeface="楷体_GB2312" pitchFamily="49" charset="-122"/>
                <a:ea typeface="楷体_GB2312" pitchFamily="49" charset="-122"/>
              </a:rPr>
              <a:t>将它们化成子句集为</a:t>
            </a:r>
          </a:p>
          <a:p>
            <a:pPr algn="just">
              <a:lnSpc>
                <a:spcPct val="120000"/>
              </a:lnSpc>
              <a:spcBef>
                <a:spcPct val="30000"/>
              </a:spcBef>
              <a:buFont typeface="Wingdings" panose="05000000000000000000" pitchFamily="2" charset="2"/>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S1={</a:t>
            </a:r>
            <a:r>
              <a:rPr lang="en-US" altLang="zh-CN" sz="2400" b="1" dirty="0"/>
              <a:t>﹁</a:t>
            </a:r>
            <a:r>
              <a:rPr lang="en-US" altLang="zh-CN" sz="2400" b="1" dirty="0">
                <a:latin typeface="楷体_GB2312" pitchFamily="49" charset="-122"/>
                <a:ea typeface="楷体_GB2312" pitchFamily="49" charset="-122"/>
              </a:rPr>
              <a:t>C(</a:t>
            </a:r>
            <a:r>
              <a:rPr lang="en-US" altLang="zh-CN" sz="2400" b="1" dirty="0" err="1">
                <a:latin typeface="楷体_GB2312" pitchFamily="49" charset="-122"/>
                <a:ea typeface="楷体_GB2312" pitchFamily="49" charset="-122"/>
              </a:rPr>
              <a:t>x,y</a:t>
            </a:r>
            <a:r>
              <a:rPr lang="en-US" altLang="zh-CN" sz="2400" b="1" dirty="0">
                <a:latin typeface="楷体_GB2312" pitchFamily="49" charset="-122"/>
                <a:ea typeface="楷体_GB2312" pitchFamily="49" charset="-122"/>
              </a:rPr>
              <a:t>)</a:t>
            </a:r>
            <a:r>
              <a:rPr lang="en-US" altLang="zh-CN" sz="2400" dirty="0"/>
              <a:t>∨</a:t>
            </a:r>
            <a:r>
              <a:rPr lang="en-US" altLang="zh-CN" sz="2400" b="1" dirty="0"/>
              <a:t>﹁</a:t>
            </a:r>
            <a:r>
              <a:rPr lang="en-US" altLang="zh-CN" sz="2400" b="1" dirty="0">
                <a:latin typeface="楷体_GB2312" pitchFamily="49" charset="-122"/>
                <a:ea typeface="楷体_GB2312" pitchFamily="49" charset="-122"/>
              </a:rPr>
              <a:t>T(</a:t>
            </a:r>
            <a:r>
              <a:rPr lang="en-US" altLang="zh-CN" sz="2400" b="1" dirty="0" err="1">
                <a:latin typeface="楷体_GB2312" pitchFamily="49" charset="-122"/>
                <a:ea typeface="楷体_GB2312" pitchFamily="49" charset="-122"/>
              </a:rPr>
              <a:t>z,x</a:t>
            </a:r>
            <a:r>
              <a:rPr lang="en-US" altLang="zh-CN" sz="2400" b="1" dirty="0">
                <a:latin typeface="楷体_GB2312" pitchFamily="49" charset="-122"/>
                <a:ea typeface="楷体_GB2312" pitchFamily="49" charset="-122"/>
              </a:rPr>
              <a:t>)</a:t>
            </a:r>
            <a:r>
              <a:rPr lang="en-US" altLang="zh-CN" sz="2400" dirty="0"/>
              <a:t>∨</a:t>
            </a:r>
            <a:r>
              <a:rPr lang="en-US" altLang="zh-CN" sz="2400" b="1" dirty="0">
                <a:latin typeface="楷体_GB2312" pitchFamily="49" charset="-122"/>
                <a:ea typeface="楷体_GB2312" pitchFamily="49" charset="-122"/>
              </a:rPr>
              <a:t>T(</a:t>
            </a:r>
            <a:r>
              <a:rPr lang="en-US" altLang="zh-CN" sz="2400" b="1" dirty="0" err="1">
                <a:latin typeface="楷体_GB2312" pitchFamily="49" charset="-122"/>
                <a:ea typeface="楷体_GB2312" pitchFamily="49" charset="-122"/>
              </a:rPr>
              <a:t>z,y</a:t>
            </a:r>
            <a:r>
              <a:rPr lang="en-US" altLang="zh-CN" sz="2400" b="1" dirty="0">
                <a:latin typeface="楷体_GB2312" pitchFamily="49" charset="-122"/>
                <a:ea typeface="楷体_GB2312" pitchFamily="49" charset="-122"/>
              </a:rPr>
              <a:t>)),T(</a:t>
            </a:r>
            <a:r>
              <a:rPr lang="en-US" altLang="zh-CN" sz="2400" b="1" dirty="0" err="1">
                <a:latin typeface="楷体_GB2312" pitchFamily="49" charset="-122"/>
                <a:ea typeface="楷体_GB2312" pitchFamily="49" charset="-122"/>
              </a:rPr>
              <a:t>Wang,Li</a:t>
            </a:r>
            <a:r>
              <a:rPr lang="en-US" altLang="zh-CN" sz="2400" b="1" dirty="0">
                <a:latin typeface="楷体_GB2312" pitchFamily="49" charset="-122"/>
                <a:ea typeface="楷体_GB2312" pitchFamily="49" charset="-122"/>
              </a:rPr>
              <a:t>), C(</a:t>
            </a:r>
            <a:r>
              <a:rPr lang="en-US" altLang="zh-CN" sz="2400" b="1" dirty="0" err="1">
                <a:latin typeface="楷体_GB2312" pitchFamily="49" charset="-122"/>
                <a:ea typeface="楷体_GB2312" pitchFamily="49" charset="-122"/>
              </a:rPr>
              <a:t>Li,Zhang</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a:t>
            </a:r>
          </a:p>
          <a:p>
            <a:pPr algn="just">
              <a:lnSpc>
                <a:spcPct val="120000"/>
              </a:lnSpc>
              <a:spcBef>
                <a:spcPct val="30000"/>
              </a:spcBef>
              <a:buFont typeface="Wingdings" panose="05000000000000000000" pitchFamily="2" charset="2"/>
              <a:buNone/>
            </a:pPr>
            <a:r>
              <a:rPr lang="zh-CN" altLang="en-US" sz="2400" dirty="0">
                <a:solidFill>
                  <a:srgbClr val="A4001F"/>
                </a:solidFill>
                <a:latin typeface="仿宋_GB2312" panose="02010609030101010101"/>
              </a:rPr>
              <a:t>    </a:t>
            </a:r>
            <a:endParaRPr lang="en-US" altLang="zh-CN" sz="2400" b="1" dirty="0">
              <a:latin typeface="楷体_GB2312" pitchFamily="49" charset="-122"/>
              <a:ea typeface="楷体_GB2312" pitchFamily="49" charset="-122"/>
            </a:endParaRPr>
          </a:p>
        </p:txBody>
      </p:sp>
    </p:spTree>
    <p:extLst>
      <p:ext uri="{BB962C8B-B14F-4D97-AF65-F5344CB8AC3E}">
        <p14:creationId xmlns:p14="http://schemas.microsoft.com/office/powerpoint/2010/main" val="220330633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4827" y="1167735"/>
            <a:ext cx="10972800" cy="5521512"/>
          </a:xfrm>
          <a:prstGeom prst="rect">
            <a:avLst/>
          </a:prstGeom>
        </p:spPr>
        <p:txBody>
          <a:bodyPr wrap="square">
            <a:spAutoFit/>
          </a:bodyPr>
          <a:lstStyle/>
          <a:p>
            <a:pPr algn="just">
              <a:lnSpc>
                <a:spcPct val="120000"/>
              </a:lnSpc>
              <a:spcBef>
                <a:spcPct val="30000"/>
              </a:spcBef>
              <a:buFont typeface="Wingdings" panose="05000000000000000000" pitchFamily="2" charset="2"/>
              <a:buNone/>
            </a:pPr>
            <a:r>
              <a:rPr lang="en-US" altLang="zh-CN" sz="2400" b="1" dirty="0">
                <a:solidFill>
                  <a:srgbClr val="CC0000"/>
                </a:solidFill>
                <a:latin typeface="楷体_GB2312" pitchFamily="49" charset="-122"/>
                <a:ea typeface="楷体_GB2312" pitchFamily="49" charset="-122"/>
              </a:rPr>
              <a:t>② </a:t>
            </a:r>
            <a:r>
              <a:rPr lang="zh-CN" altLang="en-US" sz="2400" b="1" dirty="0">
                <a:solidFill>
                  <a:srgbClr val="CC0000"/>
                </a:solidFill>
                <a:latin typeface="楷体_GB2312" pitchFamily="49" charset="-122"/>
                <a:ea typeface="楷体_GB2312" pitchFamily="49" charset="-122"/>
              </a:rPr>
              <a:t>把问题用谓词公式表示，</a:t>
            </a:r>
            <a:r>
              <a:rPr lang="zh-CN" altLang="en-US" sz="2400" b="1" dirty="0">
                <a:latin typeface="楷体_GB2312" pitchFamily="49" charset="-122"/>
                <a:ea typeface="楷体_GB2312" pitchFamily="49" charset="-122"/>
              </a:rPr>
              <a:t>并将其否定与谓词</a:t>
            </a:r>
            <a:r>
              <a:rPr lang="en-US" altLang="zh-CN" sz="2400" b="1" dirty="0">
                <a:latin typeface="楷体_GB2312" pitchFamily="49" charset="-122"/>
                <a:ea typeface="楷体_GB2312" pitchFamily="49" charset="-122"/>
              </a:rPr>
              <a:t>ANSWER</a:t>
            </a:r>
            <a:r>
              <a:rPr lang="zh-CN" altLang="en-US" sz="2400" b="1" dirty="0">
                <a:latin typeface="楷体_GB2312" pitchFamily="49" charset="-122"/>
                <a:ea typeface="楷体_GB2312" pitchFamily="49" charset="-122"/>
              </a:rPr>
              <a:t>作析取：</a:t>
            </a:r>
          </a:p>
          <a:p>
            <a:pPr>
              <a:lnSpc>
                <a:spcPct val="120000"/>
              </a:lnSpc>
              <a:spcBef>
                <a:spcPct val="30000"/>
              </a:spcBef>
              <a:buFont typeface="Wingdings" panose="05000000000000000000" pitchFamily="2" charset="2"/>
              <a:buNone/>
            </a:pPr>
            <a:r>
              <a:rPr lang="zh-CN" altLang="en-US" sz="2400" dirty="0"/>
              <a:t>       </a:t>
            </a:r>
            <a:r>
              <a:rPr lang="zh-CN" altLang="en-US" sz="2400" b="1" dirty="0">
                <a:latin typeface="楷体_GB2312" pitchFamily="49" charset="-122"/>
                <a:ea typeface="楷体_GB2312" pitchFamily="49" charset="-122"/>
              </a:rPr>
              <a:t>设小张的老师是</a:t>
            </a:r>
            <a:r>
              <a:rPr lang="en-US" altLang="zh-CN" sz="2400" b="1" dirty="0">
                <a:latin typeface="楷体_GB2312" pitchFamily="49" charset="-122"/>
                <a:ea typeface="楷体_GB2312" pitchFamily="49" charset="-122"/>
              </a:rPr>
              <a:t>u</a:t>
            </a:r>
            <a:r>
              <a:rPr lang="zh-CN" altLang="en-US" sz="2400" b="1" dirty="0">
                <a:latin typeface="楷体_GB2312" pitchFamily="49" charset="-122"/>
                <a:ea typeface="楷体_GB2312" pitchFamily="49" charset="-122"/>
              </a:rPr>
              <a:t>，则有</a:t>
            </a:r>
            <a:r>
              <a:rPr lang="en-US" altLang="zh-CN" sz="2400" b="1" dirty="0">
                <a:latin typeface="楷体_GB2312" pitchFamily="49" charset="-122"/>
                <a:ea typeface="楷体_GB2312" pitchFamily="49" charset="-122"/>
              </a:rPr>
              <a:t>T(</a:t>
            </a:r>
            <a:r>
              <a:rPr lang="en-US" altLang="zh-CN" sz="2400" b="1" dirty="0" err="1">
                <a:latin typeface="楷体_GB2312" pitchFamily="49" charset="-122"/>
                <a:ea typeface="楷体_GB2312" pitchFamily="49" charset="-122"/>
              </a:rPr>
              <a:t>u,Zhang</a:t>
            </a:r>
            <a:r>
              <a:rPr lang="en-US" altLang="zh-CN" sz="2400" b="1" dirty="0">
                <a:latin typeface="楷体_GB2312" pitchFamily="49" charset="-122"/>
                <a:ea typeface="楷体_GB2312" pitchFamily="49" charset="-122"/>
              </a:rPr>
              <a:t>)</a:t>
            </a:r>
          </a:p>
          <a:p>
            <a:pPr>
              <a:lnSpc>
                <a:spcPct val="120000"/>
              </a:lnSpc>
              <a:spcBef>
                <a:spcPct val="30000"/>
              </a:spcBef>
              <a:buFont typeface="Wingdings" panose="05000000000000000000" pitchFamily="2" charset="2"/>
              <a:buNone/>
            </a:pPr>
            <a:r>
              <a:rPr lang="en-US" altLang="zh-CN" sz="2400" b="1" dirty="0">
                <a:latin typeface="楷体_GB2312" pitchFamily="49" charset="-122"/>
                <a:ea typeface="楷体_GB2312" pitchFamily="49" charset="-122"/>
              </a:rPr>
              <a:t>      G1: ﹁ T(</a:t>
            </a:r>
            <a:r>
              <a:rPr lang="en-US" altLang="zh-CN" sz="2400" b="1" dirty="0" err="1">
                <a:latin typeface="楷体_GB2312" pitchFamily="49" charset="-122"/>
                <a:ea typeface="楷体_GB2312" pitchFamily="49" charset="-122"/>
              </a:rPr>
              <a:t>u,Zhang</a:t>
            </a:r>
            <a:r>
              <a:rPr lang="en-US" altLang="zh-CN" sz="2400" b="1" dirty="0">
                <a:latin typeface="楷体_GB2312" pitchFamily="49" charset="-122"/>
                <a:ea typeface="楷体_GB2312" pitchFamily="49" charset="-122"/>
              </a:rPr>
              <a:t>)∨ANSWER(u)</a:t>
            </a:r>
          </a:p>
          <a:p>
            <a:pPr>
              <a:lnSpc>
                <a:spcPct val="120000"/>
              </a:lnSpc>
              <a:spcBef>
                <a:spcPct val="30000"/>
              </a:spcBef>
              <a:buFont typeface="Wingdings" panose="05000000000000000000" pitchFamily="2" charset="2"/>
              <a:buNone/>
            </a:pPr>
            <a:r>
              <a:rPr lang="en-US" altLang="zh-CN" sz="2400" b="1" dirty="0">
                <a:solidFill>
                  <a:srgbClr val="CC0000"/>
                </a:solidFill>
                <a:latin typeface="楷体_GB2312" pitchFamily="49" charset="-122"/>
                <a:ea typeface="楷体_GB2312" pitchFamily="49" charset="-122"/>
              </a:rPr>
              <a:t>③ </a:t>
            </a:r>
            <a:r>
              <a:rPr lang="zh-CN" altLang="en-US" sz="2400" b="1" dirty="0">
                <a:solidFill>
                  <a:srgbClr val="CC0000"/>
                </a:solidFill>
                <a:latin typeface="楷体_GB2312" pitchFamily="49" charset="-122"/>
                <a:ea typeface="楷体_GB2312" pitchFamily="49" charset="-122"/>
              </a:rPr>
              <a:t>将析取式</a:t>
            </a:r>
            <a:r>
              <a:rPr lang="en-US" altLang="zh-CN" sz="2400" b="1" dirty="0">
                <a:solidFill>
                  <a:srgbClr val="CC0000"/>
                </a:solidFill>
                <a:latin typeface="楷体_GB2312" pitchFamily="49" charset="-122"/>
                <a:ea typeface="楷体_GB2312" pitchFamily="49" charset="-122"/>
              </a:rPr>
              <a:t>G1</a:t>
            </a:r>
            <a:r>
              <a:rPr lang="zh-CN" altLang="en-US" sz="2400" b="1" dirty="0">
                <a:solidFill>
                  <a:srgbClr val="CC0000"/>
                </a:solidFill>
                <a:latin typeface="楷体_GB2312" pitchFamily="49" charset="-122"/>
                <a:ea typeface="楷体_GB2312" pitchFamily="49" charset="-122"/>
              </a:rPr>
              <a:t>化成子句集</a:t>
            </a:r>
            <a:r>
              <a:rPr lang="en-US" altLang="zh-CN" sz="2400" b="1" dirty="0">
                <a:solidFill>
                  <a:srgbClr val="CC0000"/>
                </a:solidFill>
                <a:latin typeface="楷体_GB2312" pitchFamily="49" charset="-122"/>
                <a:ea typeface="楷体_GB2312" pitchFamily="49" charset="-122"/>
              </a:rPr>
              <a:t>S2,</a:t>
            </a:r>
            <a:r>
              <a:rPr lang="zh-CN" altLang="en-US" sz="2400" b="1" dirty="0">
                <a:solidFill>
                  <a:srgbClr val="CC0000"/>
                </a:solidFill>
                <a:latin typeface="楷体_GB2312" pitchFamily="49" charset="-122"/>
                <a:ea typeface="楷体_GB2312" pitchFamily="49" charset="-122"/>
              </a:rPr>
              <a:t>并将</a:t>
            </a:r>
            <a:r>
              <a:rPr lang="en-US" altLang="zh-CN" sz="2400" b="1" dirty="0">
                <a:solidFill>
                  <a:srgbClr val="CC0000"/>
                </a:solidFill>
                <a:latin typeface="楷体_GB2312" pitchFamily="49" charset="-122"/>
                <a:ea typeface="楷体_GB2312" pitchFamily="49" charset="-122"/>
              </a:rPr>
              <a:t>S1</a:t>
            </a:r>
            <a:r>
              <a:rPr lang="zh-CN" altLang="en-US" sz="2400" b="1" dirty="0">
                <a:solidFill>
                  <a:srgbClr val="CC0000"/>
                </a:solidFill>
                <a:latin typeface="楷体_GB2312" pitchFamily="49" charset="-122"/>
                <a:ea typeface="楷体_GB2312" pitchFamily="49" charset="-122"/>
              </a:rPr>
              <a:t>与</a:t>
            </a:r>
            <a:r>
              <a:rPr lang="en-US" altLang="zh-CN" sz="2400" b="1" dirty="0">
                <a:solidFill>
                  <a:srgbClr val="CC0000"/>
                </a:solidFill>
                <a:latin typeface="楷体_GB2312" pitchFamily="49" charset="-122"/>
                <a:ea typeface="楷体_GB2312" pitchFamily="49" charset="-122"/>
              </a:rPr>
              <a:t>S2</a:t>
            </a:r>
            <a:r>
              <a:rPr lang="zh-CN" altLang="en-US" sz="2400" b="1" dirty="0">
                <a:solidFill>
                  <a:srgbClr val="CC0000"/>
                </a:solidFill>
                <a:latin typeface="楷体_GB2312" pitchFamily="49" charset="-122"/>
                <a:ea typeface="楷体_GB2312" pitchFamily="49" charset="-122"/>
              </a:rPr>
              <a:t>合并为新子句集</a:t>
            </a:r>
            <a:r>
              <a:rPr lang="en-US" altLang="zh-CN" sz="2400" b="1" dirty="0">
                <a:solidFill>
                  <a:srgbClr val="CC0000"/>
                </a:solidFill>
                <a:latin typeface="楷体_GB2312" pitchFamily="49" charset="-122"/>
                <a:ea typeface="楷体_GB2312" pitchFamily="49" charset="-122"/>
              </a:rPr>
              <a:t>S</a:t>
            </a:r>
            <a:r>
              <a:rPr lang="zh-CN" altLang="en-US" sz="2400" b="1" dirty="0">
                <a:solidFill>
                  <a:srgbClr val="CC0000"/>
                </a:solidFill>
                <a:latin typeface="楷体_GB2312" pitchFamily="49" charset="-122"/>
                <a:ea typeface="楷体_GB2312" pitchFamily="49" charset="-122"/>
              </a:rPr>
              <a:t>：</a:t>
            </a:r>
          </a:p>
          <a:p>
            <a:pPr>
              <a:lnSpc>
                <a:spcPct val="120000"/>
              </a:lnSpc>
              <a:spcBef>
                <a:spcPct val="30000"/>
              </a:spcBef>
              <a:buFont typeface="Wingdings" panose="05000000000000000000" pitchFamily="2" charset="2"/>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S2={﹁T(</a:t>
            </a:r>
            <a:r>
              <a:rPr lang="en-US" altLang="zh-CN" sz="2400" b="1" dirty="0" err="1">
                <a:latin typeface="楷体_GB2312" pitchFamily="49" charset="-122"/>
                <a:ea typeface="楷体_GB2312" pitchFamily="49" charset="-122"/>
              </a:rPr>
              <a:t>u,Zhang</a:t>
            </a:r>
            <a:r>
              <a:rPr lang="en-US" altLang="zh-CN" sz="2400" b="1" dirty="0">
                <a:latin typeface="楷体_GB2312" pitchFamily="49" charset="-122"/>
                <a:ea typeface="楷体_GB2312" pitchFamily="49" charset="-122"/>
              </a:rPr>
              <a:t>)∨ANSWER(u)}</a:t>
            </a:r>
          </a:p>
          <a:p>
            <a:pPr>
              <a:lnSpc>
                <a:spcPct val="120000"/>
              </a:lnSpc>
              <a:spcBef>
                <a:spcPct val="30000"/>
              </a:spcBef>
              <a:buFont typeface="Wingdings" panose="05000000000000000000" pitchFamily="2" charset="2"/>
              <a:buNone/>
            </a:pPr>
            <a:r>
              <a:rPr lang="en-US" altLang="zh-CN" sz="2400" b="1" dirty="0">
                <a:latin typeface="楷体_GB2312" pitchFamily="49" charset="-122"/>
                <a:ea typeface="楷体_GB2312" pitchFamily="49" charset="-122"/>
              </a:rPr>
              <a:t>      S=S1∪S2</a:t>
            </a:r>
          </a:p>
          <a:p>
            <a:pPr>
              <a:lnSpc>
                <a:spcPct val="120000"/>
              </a:lnSpc>
              <a:spcBef>
                <a:spcPct val="30000"/>
              </a:spcBef>
              <a:buFont typeface="Wingdings" panose="05000000000000000000" pitchFamily="2" charset="2"/>
              <a:buNone/>
            </a:pPr>
            <a:r>
              <a:rPr lang="en-US" altLang="zh-CN" sz="2400" b="1" dirty="0">
                <a:latin typeface="楷体_GB2312" pitchFamily="49" charset="-122"/>
                <a:ea typeface="楷体_GB2312" pitchFamily="49" charset="-122"/>
              </a:rPr>
              <a:t>       ={﹁C(</a:t>
            </a:r>
            <a:r>
              <a:rPr lang="en-US" altLang="zh-CN" sz="2400" b="1" dirty="0" err="1">
                <a:latin typeface="楷体_GB2312" pitchFamily="49" charset="-122"/>
                <a:ea typeface="楷体_GB2312" pitchFamily="49" charset="-122"/>
              </a:rPr>
              <a:t>x,y</a:t>
            </a:r>
            <a:r>
              <a:rPr lang="en-US" altLang="zh-CN" sz="2400" b="1" dirty="0">
                <a:latin typeface="楷体_GB2312" pitchFamily="49" charset="-122"/>
                <a:ea typeface="楷体_GB2312" pitchFamily="49" charset="-122"/>
              </a:rPr>
              <a:t>)∨﹁T(</a:t>
            </a:r>
            <a:r>
              <a:rPr lang="en-US" altLang="zh-CN" sz="2400" b="1" dirty="0" err="1">
                <a:latin typeface="楷体_GB2312" pitchFamily="49" charset="-122"/>
                <a:ea typeface="楷体_GB2312" pitchFamily="49" charset="-122"/>
              </a:rPr>
              <a:t>z,x</a:t>
            </a:r>
            <a:r>
              <a:rPr lang="en-US" altLang="zh-CN" sz="2400" b="1" dirty="0">
                <a:latin typeface="楷体_GB2312" pitchFamily="49" charset="-122"/>
                <a:ea typeface="楷体_GB2312" pitchFamily="49" charset="-122"/>
              </a:rPr>
              <a:t>)∨T(</a:t>
            </a:r>
            <a:r>
              <a:rPr lang="en-US" altLang="zh-CN" sz="2400" b="1" dirty="0" err="1">
                <a:latin typeface="楷体_GB2312" pitchFamily="49" charset="-122"/>
                <a:ea typeface="楷体_GB2312" pitchFamily="49" charset="-122"/>
              </a:rPr>
              <a:t>z,y</a:t>
            </a:r>
            <a:r>
              <a:rPr lang="en-US" altLang="zh-CN" sz="2400" b="1" dirty="0">
                <a:latin typeface="楷体_GB2312" pitchFamily="49" charset="-122"/>
                <a:ea typeface="楷体_GB2312" pitchFamily="49" charset="-122"/>
              </a:rPr>
              <a:t>)),  </a:t>
            </a:r>
            <a:r>
              <a:rPr lang="en-US" altLang="zh-CN" sz="2400" b="1" dirty="0">
                <a:solidFill>
                  <a:schemeClr val="hlink"/>
                </a:solidFill>
                <a:latin typeface="Times New Roman" panose="02020603050405020304" pitchFamily="18" charset="0"/>
                <a:ea typeface="楷体_GB2312" pitchFamily="49" charset="-122"/>
              </a:rPr>
              <a:t>……</a:t>
            </a:r>
            <a:r>
              <a:rPr lang="en-US" altLang="zh-CN" sz="2400" b="1" dirty="0">
                <a:solidFill>
                  <a:schemeClr val="hlink"/>
                </a:solidFill>
                <a:latin typeface="楷体_GB2312" pitchFamily="49" charset="-122"/>
                <a:ea typeface="楷体_GB2312" pitchFamily="49" charset="-122"/>
              </a:rPr>
              <a:t>.(a)</a:t>
            </a:r>
          </a:p>
          <a:p>
            <a:pPr>
              <a:lnSpc>
                <a:spcPct val="120000"/>
              </a:lnSpc>
              <a:spcBef>
                <a:spcPct val="30000"/>
              </a:spcBef>
              <a:buFont typeface="Wingdings" panose="05000000000000000000" pitchFamily="2" charset="2"/>
              <a:buNone/>
            </a:pPr>
            <a:r>
              <a:rPr lang="en-US" altLang="zh-CN" sz="2400" b="1" dirty="0">
                <a:latin typeface="楷体_GB2312" pitchFamily="49" charset="-122"/>
                <a:ea typeface="楷体_GB2312" pitchFamily="49" charset="-122"/>
              </a:rPr>
              <a:t>         T(</a:t>
            </a:r>
            <a:r>
              <a:rPr lang="en-US" altLang="zh-CN" sz="2400" b="1" dirty="0" err="1">
                <a:latin typeface="楷体_GB2312" pitchFamily="49" charset="-122"/>
                <a:ea typeface="楷体_GB2312" pitchFamily="49" charset="-122"/>
              </a:rPr>
              <a:t>Wang,Li</a:t>
            </a:r>
            <a:r>
              <a:rPr lang="en-US" altLang="zh-CN" sz="2400" b="1" dirty="0">
                <a:latin typeface="楷体_GB2312" pitchFamily="49" charset="-122"/>
                <a:ea typeface="楷体_GB2312" pitchFamily="49" charset="-122"/>
              </a:rPr>
              <a:t>), </a:t>
            </a:r>
            <a:r>
              <a:rPr lang="en-US" altLang="zh-CN" sz="2400" b="1" dirty="0">
                <a:solidFill>
                  <a:schemeClr val="hlink"/>
                </a:solidFill>
                <a:latin typeface="Times New Roman" panose="02020603050405020304" pitchFamily="18" charset="0"/>
                <a:ea typeface="楷体_GB2312" pitchFamily="49" charset="-122"/>
              </a:rPr>
              <a:t>……</a:t>
            </a:r>
            <a:r>
              <a:rPr lang="en-US" altLang="zh-CN" sz="2400" b="1" dirty="0">
                <a:solidFill>
                  <a:schemeClr val="hlink"/>
                </a:solidFill>
                <a:latin typeface="楷体_GB2312" pitchFamily="49" charset="-122"/>
                <a:ea typeface="楷体_GB2312" pitchFamily="49" charset="-122"/>
              </a:rPr>
              <a:t>.(b)</a:t>
            </a:r>
          </a:p>
          <a:p>
            <a:pPr algn="just">
              <a:lnSpc>
                <a:spcPct val="120000"/>
              </a:lnSpc>
              <a:spcBef>
                <a:spcPct val="30000"/>
              </a:spcBef>
              <a:buFont typeface="Wingdings" panose="05000000000000000000" pitchFamily="2" charset="2"/>
              <a:buNone/>
            </a:pPr>
            <a:r>
              <a:rPr lang="en-US" altLang="zh-CN" sz="2400" b="1" dirty="0">
                <a:latin typeface="楷体_GB2312" pitchFamily="49" charset="-122"/>
                <a:ea typeface="楷体_GB2312" pitchFamily="49" charset="-122"/>
              </a:rPr>
              <a:t>         C(</a:t>
            </a:r>
            <a:r>
              <a:rPr lang="en-US" altLang="zh-CN" sz="2400" b="1" dirty="0" err="1">
                <a:latin typeface="楷体_GB2312" pitchFamily="49" charset="-122"/>
                <a:ea typeface="楷体_GB2312" pitchFamily="49" charset="-122"/>
              </a:rPr>
              <a:t>Li,Zhang</a:t>
            </a:r>
            <a:r>
              <a:rPr lang="en-US" altLang="zh-CN" sz="2400" b="1" dirty="0">
                <a:latin typeface="楷体_GB2312" pitchFamily="49" charset="-122"/>
                <a:ea typeface="楷体_GB2312" pitchFamily="49" charset="-122"/>
              </a:rPr>
              <a:t>), </a:t>
            </a:r>
            <a:r>
              <a:rPr lang="en-US" altLang="zh-CN" sz="2400" b="1" dirty="0">
                <a:solidFill>
                  <a:schemeClr val="hlink"/>
                </a:solidFill>
                <a:latin typeface="Times New Roman" panose="02020603050405020304" pitchFamily="18" charset="0"/>
                <a:ea typeface="楷体_GB2312" pitchFamily="49" charset="-122"/>
              </a:rPr>
              <a:t>……</a:t>
            </a:r>
            <a:r>
              <a:rPr lang="en-US" altLang="zh-CN" sz="2400" b="1" dirty="0">
                <a:solidFill>
                  <a:schemeClr val="hlink"/>
                </a:solidFill>
                <a:latin typeface="楷体_GB2312" pitchFamily="49" charset="-122"/>
                <a:ea typeface="楷体_GB2312" pitchFamily="49" charset="-122"/>
              </a:rPr>
              <a:t>.(c)</a:t>
            </a:r>
          </a:p>
          <a:p>
            <a:pPr algn="just">
              <a:lnSpc>
                <a:spcPct val="120000"/>
              </a:lnSpc>
              <a:spcBef>
                <a:spcPct val="30000"/>
              </a:spcBef>
              <a:buFont typeface="Wingdings" panose="05000000000000000000" pitchFamily="2" charset="2"/>
              <a:buNone/>
            </a:pPr>
            <a:r>
              <a:rPr lang="en-US" altLang="zh-CN" sz="2400" b="1" dirty="0">
                <a:latin typeface="楷体_GB2312" pitchFamily="49" charset="-122"/>
                <a:ea typeface="楷体_GB2312" pitchFamily="49" charset="-122"/>
              </a:rPr>
              <a:t>         ﹁T(</a:t>
            </a:r>
            <a:r>
              <a:rPr lang="en-US" altLang="zh-CN" sz="2400" b="1" dirty="0" err="1">
                <a:latin typeface="楷体_GB2312" pitchFamily="49" charset="-122"/>
                <a:ea typeface="楷体_GB2312" pitchFamily="49" charset="-122"/>
              </a:rPr>
              <a:t>u,Zhang</a:t>
            </a:r>
            <a:r>
              <a:rPr lang="en-US" altLang="zh-CN" sz="2400" b="1" dirty="0">
                <a:latin typeface="楷体_GB2312" pitchFamily="49" charset="-122"/>
                <a:ea typeface="楷体_GB2312" pitchFamily="49" charset="-122"/>
              </a:rPr>
              <a:t>)∨ANSWER(u)} </a:t>
            </a:r>
            <a:r>
              <a:rPr lang="en-US" altLang="zh-CN" sz="2400" b="1" dirty="0">
                <a:solidFill>
                  <a:schemeClr val="hlink"/>
                </a:solidFill>
                <a:latin typeface="Times New Roman" panose="02020603050405020304" pitchFamily="18" charset="0"/>
                <a:ea typeface="楷体_GB2312" pitchFamily="49" charset="-122"/>
              </a:rPr>
              <a:t>……</a:t>
            </a:r>
            <a:r>
              <a:rPr lang="en-US" altLang="zh-CN" sz="2400" b="1" dirty="0">
                <a:solidFill>
                  <a:schemeClr val="hlink"/>
                </a:solidFill>
                <a:latin typeface="楷体_GB2312" pitchFamily="49" charset="-122"/>
                <a:ea typeface="楷体_GB2312" pitchFamily="49" charset="-122"/>
              </a:rPr>
              <a:t>.(d)</a:t>
            </a: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4846006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828997"/>
          </a:xfrm>
          <a:prstGeom prst="rect">
            <a:avLst/>
          </a:prstGeom>
        </p:spPr>
        <p:txBody>
          <a:bodyPr wrap="square">
            <a:spAutoFit/>
          </a:bodyPr>
          <a:lstStyle/>
          <a:p>
            <a:pPr algn="just">
              <a:lnSpc>
                <a:spcPct val="120000"/>
              </a:lnSpc>
              <a:spcBef>
                <a:spcPct val="30000"/>
              </a:spcBef>
              <a:buFont typeface="Wingdings" panose="05000000000000000000" pitchFamily="2" charset="2"/>
              <a:buNone/>
            </a:pPr>
            <a:r>
              <a:rPr lang="en-US" altLang="zh-CN" sz="2400" b="1" dirty="0">
                <a:solidFill>
                  <a:srgbClr val="CC0000"/>
                </a:solidFill>
                <a:latin typeface="楷体_GB2312" pitchFamily="49" charset="-122"/>
                <a:ea typeface="楷体_GB2312" pitchFamily="49" charset="-122"/>
              </a:rPr>
              <a:t>④ </a:t>
            </a:r>
            <a:r>
              <a:rPr lang="zh-CN" altLang="en-US" sz="2400" b="1" dirty="0">
                <a:solidFill>
                  <a:srgbClr val="CC0000"/>
                </a:solidFill>
                <a:latin typeface="楷体_GB2312" pitchFamily="49" charset="-122"/>
                <a:ea typeface="楷体_GB2312" pitchFamily="49" charset="-122"/>
              </a:rPr>
              <a:t>应用归结原理进行归结：</a:t>
            </a:r>
          </a:p>
          <a:p>
            <a:pPr>
              <a:lnSpc>
                <a:spcPct val="120000"/>
              </a:lnSpc>
              <a:spcBef>
                <a:spcPct val="30000"/>
              </a:spcBef>
              <a:buFont typeface="Wingdings" panose="05000000000000000000" pitchFamily="2" charset="2"/>
              <a:buNone/>
            </a:pPr>
            <a:r>
              <a:rPr lang="en-US" altLang="zh-CN" sz="2400" b="1" dirty="0"/>
              <a:t>(e) </a:t>
            </a:r>
            <a:r>
              <a:rPr lang="en-US" altLang="zh-CN" sz="2400" b="1" dirty="0">
                <a:latin typeface="楷体_GB2312" pitchFamily="49" charset="-122"/>
                <a:ea typeface="楷体_GB2312" pitchFamily="49" charset="-122"/>
              </a:rPr>
              <a:t>﹁C(</a:t>
            </a:r>
            <a:r>
              <a:rPr lang="en-US" altLang="zh-CN" sz="2400" b="1" dirty="0" err="1">
                <a:latin typeface="楷体_GB2312" pitchFamily="49" charset="-122"/>
                <a:ea typeface="楷体_GB2312" pitchFamily="49" charset="-122"/>
              </a:rPr>
              <a:t>Li,y</a:t>
            </a:r>
            <a:r>
              <a:rPr lang="en-US" altLang="zh-CN" sz="2400" b="1" dirty="0">
                <a:latin typeface="楷体_GB2312" pitchFamily="49" charset="-122"/>
                <a:ea typeface="楷体_GB2312" pitchFamily="49" charset="-122"/>
              </a:rPr>
              <a:t>)∨T(</a:t>
            </a:r>
            <a:r>
              <a:rPr lang="en-US" altLang="zh-CN" sz="2400" b="1" dirty="0" err="1">
                <a:latin typeface="楷体_GB2312" pitchFamily="49" charset="-122"/>
                <a:ea typeface="楷体_GB2312" pitchFamily="49" charset="-122"/>
              </a:rPr>
              <a:t>Wang,y</a:t>
            </a:r>
            <a:r>
              <a:rPr lang="en-US" altLang="zh-CN" sz="2400" b="1" dirty="0">
                <a:latin typeface="楷体_GB2312" pitchFamily="49" charset="-122"/>
                <a:ea typeface="楷体_GB2312" pitchFamily="49" charset="-122"/>
              </a:rPr>
              <a:t>)             [a</a:t>
            </a:r>
            <a:r>
              <a:rPr lang="zh-CN" altLang="en-US" sz="2400" b="1" dirty="0">
                <a:latin typeface="楷体_GB2312" pitchFamily="49" charset="-122"/>
                <a:ea typeface="楷体_GB2312" pitchFamily="49" charset="-122"/>
              </a:rPr>
              <a:t>与</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归结，（</a:t>
            </a:r>
            <a:r>
              <a:rPr lang="en-US" altLang="zh-CN" sz="2400" b="1" dirty="0">
                <a:latin typeface="楷体_GB2312" pitchFamily="49" charset="-122"/>
                <a:ea typeface="楷体_GB2312" pitchFamily="49" charset="-122"/>
              </a:rPr>
              <a:t>Li/</a:t>
            </a:r>
            <a:r>
              <a:rPr lang="en-US" altLang="zh-CN" sz="2400" b="1" dirty="0" err="1">
                <a:latin typeface="楷体_GB2312" pitchFamily="49" charset="-122"/>
                <a:ea typeface="楷体_GB2312" pitchFamily="49" charset="-122"/>
              </a:rPr>
              <a:t>x,Wang</a:t>
            </a:r>
            <a:r>
              <a:rPr lang="en-US" altLang="zh-CN" sz="2400" b="1" dirty="0">
                <a:latin typeface="楷体_GB2312" pitchFamily="49" charset="-122"/>
                <a:ea typeface="楷体_GB2312" pitchFamily="49" charset="-122"/>
              </a:rPr>
              <a:t>/z)]</a:t>
            </a:r>
          </a:p>
          <a:p>
            <a:pPr>
              <a:lnSpc>
                <a:spcPct val="120000"/>
              </a:lnSpc>
              <a:spcBef>
                <a:spcPct val="30000"/>
              </a:spcBef>
              <a:buFont typeface="Wingdings" panose="05000000000000000000" pitchFamily="2" charset="2"/>
              <a:buNone/>
            </a:pPr>
            <a:r>
              <a:rPr lang="en-US" altLang="zh-CN" sz="2400" b="1" dirty="0">
                <a:latin typeface="楷体_GB2312" pitchFamily="49" charset="-122"/>
                <a:ea typeface="楷体_GB2312" pitchFamily="49" charset="-122"/>
              </a:rPr>
              <a:t>(f)﹁ C(</a:t>
            </a:r>
            <a:r>
              <a:rPr lang="en-US" altLang="zh-CN" sz="2400" b="1" dirty="0" err="1">
                <a:latin typeface="楷体_GB2312" pitchFamily="49" charset="-122"/>
                <a:ea typeface="楷体_GB2312" pitchFamily="49" charset="-122"/>
              </a:rPr>
              <a:t>Li,Zhang</a:t>
            </a:r>
            <a:r>
              <a:rPr lang="en-US" altLang="zh-CN" sz="2400" b="1" dirty="0">
                <a:latin typeface="楷体_GB2312" pitchFamily="49" charset="-122"/>
                <a:ea typeface="楷体_GB2312" pitchFamily="49" charset="-122"/>
              </a:rPr>
              <a:t>) ∨ANSWER(u)   	[d</a:t>
            </a:r>
            <a:r>
              <a:rPr lang="zh-CN" altLang="en-US" sz="2400" b="1" dirty="0">
                <a:latin typeface="楷体_GB2312" pitchFamily="49" charset="-122"/>
                <a:ea typeface="楷体_GB2312" pitchFamily="49" charset="-122"/>
              </a:rPr>
              <a:t>与</a:t>
            </a:r>
            <a:r>
              <a:rPr lang="en-US" altLang="zh-CN" sz="2400" b="1" dirty="0">
                <a:latin typeface="楷体_GB2312" pitchFamily="49" charset="-122"/>
                <a:ea typeface="楷体_GB2312" pitchFamily="49" charset="-122"/>
              </a:rPr>
              <a:t>e</a:t>
            </a:r>
            <a:r>
              <a:rPr lang="zh-CN" altLang="en-US" sz="2400" b="1" dirty="0">
                <a:latin typeface="楷体_GB2312" pitchFamily="49" charset="-122"/>
                <a:ea typeface="楷体_GB2312" pitchFamily="49" charset="-122"/>
              </a:rPr>
              <a:t>归结，（</a:t>
            </a:r>
            <a:r>
              <a:rPr lang="en-US" altLang="zh-CN" sz="2400" b="1" dirty="0">
                <a:latin typeface="楷体_GB2312" pitchFamily="49" charset="-122"/>
                <a:ea typeface="楷体_GB2312" pitchFamily="49" charset="-122"/>
              </a:rPr>
              <a:t>Wang/</a:t>
            </a:r>
            <a:r>
              <a:rPr lang="en-US" altLang="zh-CN" sz="2400" b="1" dirty="0" err="1">
                <a:latin typeface="楷体_GB2312" pitchFamily="49" charset="-122"/>
                <a:ea typeface="楷体_GB2312" pitchFamily="49" charset="-122"/>
              </a:rPr>
              <a:t>u,Zhang</a:t>
            </a:r>
            <a:r>
              <a:rPr lang="en-US" altLang="zh-CN" sz="2400" b="1" dirty="0">
                <a:latin typeface="楷体_GB2312" pitchFamily="49" charset="-122"/>
                <a:ea typeface="楷体_GB2312" pitchFamily="49" charset="-122"/>
              </a:rPr>
              <a:t>/y)]</a:t>
            </a:r>
          </a:p>
          <a:p>
            <a:pPr>
              <a:lnSpc>
                <a:spcPct val="120000"/>
              </a:lnSpc>
              <a:spcBef>
                <a:spcPct val="30000"/>
              </a:spcBef>
              <a:buFont typeface="Wingdings" panose="05000000000000000000" pitchFamily="2" charset="2"/>
              <a:buNone/>
            </a:pPr>
            <a:r>
              <a:rPr lang="en-US" altLang="zh-CN" sz="2400" b="1" dirty="0">
                <a:latin typeface="楷体_GB2312" pitchFamily="49" charset="-122"/>
                <a:ea typeface="楷体_GB2312" pitchFamily="49" charset="-122"/>
              </a:rPr>
              <a:t>(g) ANSWER(Wang)               	[c</a:t>
            </a:r>
            <a:r>
              <a:rPr lang="zh-CN" altLang="en-US" sz="2400" b="1" dirty="0">
                <a:latin typeface="楷体_GB2312" pitchFamily="49" charset="-122"/>
                <a:ea typeface="楷体_GB2312" pitchFamily="49" charset="-122"/>
              </a:rPr>
              <a:t>与</a:t>
            </a:r>
            <a:r>
              <a:rPr lang="en-US" altLang="zh-CN" sz="2400" b="1" dirty="0">
                <a:latin typeface="楷体_GB2312" pitchFamily="49" charset="-122"/>
                <a:ea typeface="楷体_GB2312" pitchFamily="49" charset="-122"/>
              </a:rPr>
              <a:t>f</a:t>
            </a:r>
            <a:r>
              <a:rPr lang="zh-CN" altLang="en-US" sz="2400" b="1" dirty="0">
                <a:latin typeface="楷体_GB2312" pitchFamily="49" charset="-122"/>
                <a:ea typeface="楷体_GB2312" pitchFamily="49" charset="-122"/>
              </a:rPr>
              <a:t>归结</a:t>
            </a:r>
            <a:r>
              <a:rPr lang="en-US" altLang="zh-CN" sz="2400" b="1" dirty="0">
                <a:latin typeface="楷体_GB2312" pitchFamily="49" charset="-122"/>
                <a:ea typeface="楷体_GB2312" pitchFamily="49" charset="-122"/>
              </a:rPr>
              <a:t>]</a:t>
            </a:r>
          </a:p>
          <a:p>
            <a:pPr>
              <a:lnSpc>
                <a:spcPct val="120000"/>
              </a:lnSpc>
              <a:spcBef>
                <a:spcPct val="30000"/>
              </a:spcBef>
              <a:buFont typeface="Wingdings" panose="05000000000000000000" pitchFamily="2" charset="2"/>
              <a:buNone/>
            </a:pPr>
            <a:endParaRPr lang="en-US" altLang="zh-CN" sz="2400" b="1" dirty="0">
              <a:latin typeface="楷体_GB2312" pitchFamily="49" charset="-122"/>
              <a:ea typeface="楷体_GB2312" pitchFamily="49" charset="-122"/>
            </a:endParaRPr>
          </a:p>
          <a:p>
            <a:pPr>
              <a:lnSpc>
                <a:spcPct val="120000"/>
              </a:lnSpc>
              <a:spcBef>
                <a:spcPct val="30000"/>
              </a:spcBef>
              <a:buFont typeface="Wingdings" panose="05000000000000000000" pitchFamily="2" charset="2"/>
              <a:buNone/>
            </a:pPr>
            <a:r>
              <a:rPr lang="en-US" altLang="zh-CN" sz="2400" b="1" dirty="0">
                <a:solidFill>
                  <a:srgbClr val="CC0000"/>
                </a:solidFill>
                <a:latin typeface="楷体_GB2312" pitchFamily="49" charset="-122"/>
                <a:ea typeface="楷体_GB2312" pitchFamily="49" charset="-122"/>
              </a:rPr>
              <a:t>⑤ </a:t>
            </a:r>
            <a:r>
              <a:rPr lang="zh-CN" altLang="en-US" sz="2400" b="1" dirty="0">
                <a:solidFill>
                  <a:srgbClr val="CC0000"/>
                </a:solidFill>
                <a:latin typeface="楷体_GB2312" pitchFamily="49" charset="-122"/>
                <a:ea typeface="楷体_GB2312" pitchFamily="49" charset="-122"/>
              </a:rPr>
              <a:t>得到归结式</a:t>
            </a:r>
            <a:r>
              <a:rPr lang="en-US" altLang="zh-CN" sz="2400" b="1" dirty="0">
                <a:solidFill>
                  <a:srgbClr val="CC0000"/>
                </a:solidFill>
                <a:latin typeface="楷体_GB2312" pitchFamily="49" charset="-122"/>
                <a:ea typeface="楷体_GB2312" pitchFamily="49" charset="-122"/>
              </a:rPr>
              <a:t>ANSWER</a:t>
            </a:r>
            <a:r>
              <a:rPr lang="zh-CN" altLang="en-US" sz="2400" b="1" dirty="0">
                <a:solidFill>
                  <a:srgbClr val="CC0000"/>
                </a:solidFill>
                <a:latin typeface="楷体_GB2312" pitchFamily="49" charset="-122"/>
                <a:ea typeface="楷体_GB2312" pitchFamily="49" charset="-122"/>
              </a:rPr>
              <a:t>（</a:t>
            </a:r>
            <a:r>
              <a:rPr lang="en-US" altLang="zh-CN" sz="2400" b="1" dirty="0">
                <a:solidFill>
                  <a:srgbClr val="CC0000"/>
                </a:solidFill>
                <a:latin typeface="楷体_GB2312" pitchFamily="49" charset="-122"/>
                <a:ea typeface="楷体_GB2312" pitchFamily="49" charset="-122"/>
              </a:rPr>
              <a:t>Wang</a:t>
            </a:r>
            <a:r>
              <a:rPr lang="zh-CN" altLang="en-US" sz="2400" b="1" dirty="0">
                <a:solidFill>
                  <a:srgbClr val="CC0000"/>
                </a:solidFill>
                <a:latin typeface="楷体_GB2312" pitchFamily="49" charset="-122"/>
                <a:ea typeface="楷体_GB2312" pitchFamily="49" charset="-122"/>
              </a:rPr>
              <a:t>），答案即在其中：</a:t>
            </a:r>
          </a:p>
          <a:p>
            <a:pPr>
              <a:lnSpc>
                <a:spcPct val="120000"/>
              </a:lnSpc>
              <a:spcBef>
                <a:spcPct val="30000"/>
              </a:spcBef>
              <a:buFont typeface="Wingdings" panose="05000000000000000000" pitchFamily="2" charset="2"/>
              <a:buNone/>
            </a:pPr>
            <a:r>
              <a:rPr lang="zh-CN" altLang="en-US" sz="2400" b="1" dirty="0"/>
              <a:t>          </a:t>
            </a:r>
            <a:r>
              <a:rPr lang="en-US" altLang="zh-CN" sz="2400" b="1" dirty="0">
                <a:latin typeface="楷体_GB2312" pitchFamily="49" charset="-122"/>
                <a:ea typeface="楷体_GB2312" pitchFamily="49" charset="-122"/>
              </a:rPr>
              <a:t>u=Wang</a:t>
            </a:r>
            <a:r>
              <a:rPr lang="zh-CN" altLang="en-US" sz="2400" b="1" dirty="0">
                <a:latin typeface="楷体_GB2312" pitchFamily="49" charset="-122"/>
                <a:ea typeface="楷体_GB2312" pitchFamily="49" charset="-122"/>
              </a:rPr>
              <a:t>，即小张的老师是王先生。</a:t>
            </a:r>
          </a:p>
        </p:txBody>
      </p:sp>
    </p:spTree>
    <p:extLst>
      <p:ext uri="{BB962C8B-B14F-4D97-AF65-F5344CB8AC3E}">
        <p14:creationId xmlns:p14="http://schemas.microsoft.com/office/powerpoint/2010/main" val="37680380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030361" y="471949"/>
            <a:ext cx="8229600" cy="649288"/>
          </a:xfrm>
        </p:spPr>
        <p:txBody>
          <a:bodyPr>
            <a:noAutofit/>
          </a:bodyPr>
          <a:lstStyle/>
          <a:p>
            <a:pPr algn="ct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第三章 课下作业</a:t>
            </a:r>
          </a:p>
        </p:txBody>
      </p:sp>
      <p:sp>
        <p:nvSpPr>
          <p:cNvPr id="4" name="矩形 3"/>
          <p:cNvSpPr/>
          <p:nvPr/>
        </p:nvSpPr>
        <p:spPr>
          <a:xfrm>
            <a:off x="658761" y="1121237"/>
            <a:ext cx="10972800" cy="461665"/>
          </a:xfrm>
          <a:prstGeom prst="rect">
            <a:avLst/>
          </a:prstGeom>
        </p:spPr>
        <p:txBody>
          <a:bodyPr wrap="square">
            <a:spAutoFit/>
          </a:bodyPr>
          <a:lstStyle/>
          <a:p>
            <a:pPr marR="94320"/>
            <a:r>
              <a:rPr lang="en-US" altLang="zh-CN" sz="2400" dirty="0">
                <a:solidFill>
                  <a:srgbClr val="0000CC"/>
                </a:solidFill>
                <a:latin typeface="仿宋_GB2312" panose="02010609030101010101"/>
              </a:rPr>
              <a:t>2.40</a:t>
            </a:r>
            <a:r>
              <a:rPr lang="zh-CN" altLang="en-US" sz="2400" dirty="0">
                <a:solidFill>
                  <a:srgbClr val="0000CC"/>
                </a:solidFill>
                <a:latin typeface="仿宋_GB2312" panose="02010609030101010101"/>
              </a:rPr>
              <a:t>，</a:t>
            </a:r>
            <a:r>
              <a:rPr lang="en-US" altLang="zh-CN" sz="2400" dirty="0">
                <a:solidFill>
                  <a:srgbClr val="0000CC"/>
                </a:solidFill>
                <a:latin typeface="仿宋_GB2312" panose="02010609030101010101"/>
              </a:rPr>
              <a:t>2.41</a:t>
            </a:r>
            <a:endParaRPr lang="zh-CN" altLang="en-US" sz="2400" dirty="0">
              <a:solidFill>
                <a:srgbClr val="0000CC"/>
              </a:solidFill>
              <a:latin typeface="仿宋_GB2312" panose="02010609030101010101"/>
            </a:endParaRPr>
          </a:p>
        </p:txBody>
      </p:sp>
    </p:spTree>
    <p:extLst>
      <p:ext uri="{BB962C8B-B14F-4D97-AF65-F5344CB8AC3E}">
        <p14:creationId xmlns:p14="http://schemas.microsoft.com/office/powerpoint/2010/main" val="239082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871FCD3F-55A0-4DA1-9AEE-94D4362B4E70}" type="slidenum">
              <a:rPr lang="en-US" altLang="zh-CN"/>
              <a:pPr/>
              <a:t>16</a:t>
            </a:fld>
            <a:endParaRPr lang="en-US" altLang="zh-CN"/>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t>3.1  </a:t>
            </a:r>
            <a:r>
              <a:rPr lang="zh-CN" altLang="en-US" sz="3600" b="1" dirty="0"/>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solidFill>
                  <a:srgbClr val="FF0000"/>
                </a:solidFill>
              </a:rPr>
              <a:t>3.2 </a:t>
            </a:r>
            <a:r>
              <a:rPr lang="zh-CN" altLang="en-US" sz="3600" b="1" dirty="0">
                <a:solidFill>
                  <a:srgbClr val="FF0000"/>
                </a:solidFill>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t>3.3 </a:t>
            </a:r>
            <a:r>
              <a:rPr lang="zh-CN" altLang="en-US" sz="3600" b="1" dirty="0"/>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t>3.4 </a:t>
            </a:r>
            <a:r>
              <a:rPr lang="zh-CN" altLang="en-US" sz="3600" b="1" dirty="0"/>
              <a:t>归结演绎推理</a:t>
            </a:r>
          </a:p>
        </p:txBody>
      </p:sp>
    </p:spTree>
    <p:extLst>
      <p:ext uri="{BB962C8B-B14F-4D97-AF65-F5344CB8AC3E}">
        <p14:creationId xmlns:p14="http://schemas.microsoft.com/office/powerpoint/2010/main" val="698181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30709" y="1358624"/>
            <a:ext cx="4444182" cy="4770537"/>
          </a:xfrm>
          <a:prstGeom prst="rect">
            <a:avLst/>
          </a:prstGeom>
        </p:spPr>
        <p:txBody>
          <a:bodyPr wrap="square">
            <a:spAutoFit/>
          </a:bodyPr>
          <a:lstStyle/>
          <a:p>
            <a:pPr marR="93020"/>
            <a:r>
              <a:rPr lang="zh-CN" altLang="en-US" sz="2000" dirty="0">
                <a:solidFill>
                  <a:srgbClr val="CC0000"/>
                </a:solidFill>
                <a:ea typeface="楷体_GB2312" panose="02010609030101010101"/>
              </a:rPr>
              <a:t>综合数据库</a:t>
            </a:r>
            <a:r>
              <a:rPr lang="en-US" altLang="zh-CN" sz="2000" b="1" dirty="0">
                <a:solidFill>
                  <a:srgbClr val="CC0000"/>
                </a:solidFill>
                <a:latin typeface="Times New Roman" panose="02020603050405020304" pitchFamily="18" charset="0"/>
                <a:ea typeface="楷体_GB2312" panose="02010609030101010101"/>
              </a:rPr>
              <a:t>DB(Data Base)</a:t>
            </a:r>
          </a:p>
          <a:p>
            <a:pPr marR="79650"/>
            <a:r>
              <a:rPr lang="en-US" altLang="zh-CN" sz="2400" b="1" dirty="0">
                <a:solidFill>
                  <a:srgbClr val="630031"/>
                </a:solidFill>
                <a:latin typeface="Times New Roman" panose="02020603050405020304" pitchFamily="18" charset="0"/>
                <a:ea typeface="楷体_GB2312" panose="02010609030101010101"/>
              </a:rPr>
              <a:t>(</a:t>
            </a:r>
            <a:r>
              <a:rPr lang="en-US" altLang="zh-CN" sz="2000" dirty="0">
                <a:solidFill>
                  <a:srgbClr val="630031"/>
                </a:solidFill>
                <a:latin typeface="Times New Roman" panose="02020603050405020304" pitchFamily="18" charset="0"/>
                <a:ea typeface="楷体_GB2312" panose="02010609030101010101"/>
              </a:rPr>
              <a:t>1) </a:t>
            </a:r>
            <a:r>
              <a:rPr lang="zh-CN" altLang="en-US" sz="2000" dirty="0">
                <a:solidFill>
                  <a:srgbClr val="630031"/>
                </a:solidFill>
                <a:latin typeface="Times New Roman" panose="02020603050405020304" pitchFamily="18" charset="0"/>
                <a:ea typeface="楷体_GB2312" panose="02010609030101010101"/>
              </a:rPr>
              <a:t>存放推理过程的各种当前信息。</a:t>
            </a:r>
            <a:r>
              <a:rPr lang="zh-CN" altLang="en-US" sz="2000" dirty="0">
                <a:solidFill>
                  <a:srgbClr val="0000CC"/>
                </a:solidFill>
                <a:ea typeface="楷体_GB2312" panose="02010609030101010101"/>
              </a:rPr>
              <a:t>如：</a:t>
            </a:r>
          </a:p>
          <a:p>
            <a:r>
              <a:rPr lang="zh-CN" altLang="en-US" sz="2000" dirty="0">
                <a:solidFill>
                  <a:srgbClr val="0000CC"/>
                </a:solidFill>
                <a:ea typeface="楷体_GB2312" panose="02010609030101010101"/>
              </a:rPr>
              <a:t>问题的初始状态</a:t>
            </a:r>
          </a:p>
          <a:p>
            <a:r>
              <a:rPr lang="zh-CN" altLang="en-US" sz="2000" dirty="0">
                <a:solidFill>
                  <a:srgbClr val="0000CC"/>
                </a:solidFill>
                <a:ea typeface="楷体_GB2312" panose="02010609030101010101"/>
              </a:rPr>
              <a:t>输入的事实</a:t>
            </a:r>
          </a:p>
          <a:p>
            <a:r>
              <a:rPr lang="zh-CN" altLang="en-US" sz="2000" dirty="0">
                <a:solidFill>
                  <a:srgbClr val="0000CC"/>
                </a:solidFill>
                <a:ea typeface="楷体_GB2312" panose="02010609030101010101"/>
              </a:rPr>
              <a:t>中间结论及最终结论</a:t>
            </a:r>
            <a:endParaRPr lang="en-US" altLang="zh-CN" sz="2000" dirty="0">
              <a:solidFill>
                <a:srgbClr val="0000CC"/>
              </a:solidFill>
              <a:ea typeface="楷体_GB2312" panose="02010609030101010101"/>
            </a:endParaRPr>
          </a:p>
          <a:p>
            <a:endParaRPr lang="zh-CN" altLang="en-US" sz="2000" dirty="0">
              <a:solidFill>
                <a:srgbClr val="0000CC"/>
              </a:solidFill>
              <a:ea typeface="楷体_GB2312" panose="02010609030101010101"/>
            </a:endParaRPr>
          </a:p>
          <a:p>
            <a:pPr marR="80650"/>
            <a:r>
              <a:rPr lang="en-US" altLang="zh-CN" sz="2000" b="1" dirty="0">
                <a:solidFill>
                  <a:srgbClr val="630031"/>
                </a:solidFill>
                <a:latin typeface="Times New Roman" panose="02020603050405020304" pitchFamily="18" charset="0"/>
                <a:ea typeface="楷体_GB2312" panose="02010609030101010101"/>
              </a:rPr>
              <a:t>(2) </a:t>
            </a:r>
            <a:r>
              <a:rPr lang="zh-CN" altLang="en-US" sz="2000" dirty="0">
                <a:solidFill>
                  <a:srgbClr val="630031"/>
                </a:solidFill>
                <a:latin typeface="Times New Roman" panose="02020603050405020304" pitchFamily="18" charset="0"/>
                <a:ea typeface="楷体_GB2312" panose="02010609030101010101"/>
              </a:rPr>
              <a:t>作为推理过程选择可用规则的依据。</a:t>
            </a:r>
          </a:p>
          <a:p>
            <a:pPr marR="80700"/>
            <a:r>
              <a:rPr lang="zh-CN" altLang="en-US" sz="2000" dirty="0">
                <a:solidFill>
                  <a:srgbClr val="0000CC"/>
                </a:solidFill>
                <a:ea typeface="楷体_GB2312" panose="02010609030101010101"/>
              </a:rPr>
              <a:t>推理过程中某条规则是否可用，是通过该规则的前提与</a:t>
            </a:r>
            <a:r>
              <a:rPr lang="en-US" altLang="zh-CN" sz="2000" dirty="0">
                <a:solidFill>
                  <a:srgbClr val="0000CC"/>
                </a:solidFill>
                <a:ea typeface="楷体_GB2312" panose="02010609030101010101"/>
              </a:rPr>
              <a:t>DB</a:t>
            </a:r>
            <a:r>
              <a:rPr lang="zh-CN" altLang="en-US" sz="2000" dirty="0">
                <a:solidFill>
                  <a:srgbClr val="0000CC"/>
                </a:solidFill>
                <a:ea typeface="楷体_GB2312" panose="02010609030101010101"/>
              </a:rPr>
              <a:t>中的已知事实的匹配来确定的。</a:t>
            </a:r>
          </a:p>
          <a:p>
            <a:r>
              <a:rPr lang="zh-CN" altLang="en-US" sz="2000" dirty="0">
                <a:solidFill>
                  <a:srgbClr val="0000CC"/>
                </a:solidFill>
                <a:ea typeface="楷体_GB2312" panose="02010609030101010101"/>
              </a:rPr>
              <a:t>可匹配的规则称为可用规则。利用可用规则进行推理，将会得到一个结论。该结论若不是目标，将作为新的事实放入</a:t>
            </a:r>
            <a:r>
              <a:rPr lang="en-US" altLang="zh-CN" sz="2000" dirty="0">
                <a:solidFill>
                  <a:srgbClr val="0000CC"/>
                </a:solidFill>
                <a:ea typeface="楷体_GB2312" panose="02010609030101010101"/>
              </a:rPr>
              <a:t>DB</a:t>
            </a:r>
            <a:r>
              <a:rPr lang="zh-CN" altLang="en-US" sz="2000" dirty="0">
                <a:solidFill>
                  <a:srgbClr val="0000CC"/>
                </a:solidFill>
                <a:ea typeface="楷体_GB2312" panose="02010609030101010101"/>
              </a:rPr>
              <a:t>，成为以后推理的已知事实。</a:t>
            </a: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3" name="矩形 2"/>
          <p:cNvSpPr/>
          <p:nvPr/>
        </p:nvSpPr>
        <p:spPr>
          <a:xfrm>
            <a:off x="6786255" y="3380434"/>
            <a:ext cx="4286864" cy="2862322"/>
          </a:xfrm>
          <a:prstGeom prst="rect">
            <a:avLst/>
          </a:prstGeom>
        </p:spPr>
        <p:txBody>
          <a:bodyPr wrap="square">
            <a:spAutoFit/>
          </a:bodyPr>
          <a:lstStyle/>
          <a:p>
            <a:r>
              <a:rPr lang="zh-CN" altLang="en-US" sz="2000" dirty="0">
                <a:solidFill>
                  <a:srgbClr val="CC0000"/>
                </a:solidFill>
                <a:ea typeface="楷体_GB2312" panose="02010609030101010101"/>
              </a:rPr>
              <a:t>规则库</a:t>
            </a:r>
            <a:r>
              <a:rPr lang="en-US" altLang="zh-CN" sz="2000" b="1" dirty="0">
                <a:solidFill>
                  <a:srgbClr val="CC0000"/>
                </a:solidFill>
                <a:latin typeface="Times New Roman" panose="02020603050405020304" pitchFamily="18" charset="0"/>
                <a:ea typeface="楷体_GB2312" panose="02010609030101010101"/>
              </a:rPr>
              <a:t>RB(Rule Base)</a:t>
            </a:r>
            <a:endParaRPr lang="en-US" altLang="zh-CN" sz="2000" dirty="0">
              <a:solidFill>
                <a:srgbClr val="CC0000"/>
              </a:solidFill>
              <a:latin typeface="Times New Roman" panose="02020603050405020304" pitchFamily="18" charset="0"/>
              <a:ea typeface="楷体_GB2312" panose="02010609030101010101"/>
            </a:endParaRPr>
          </a:p>
          <a:p>
            <a:pPr marR="9470"/>
            <a:r>
              <a:rPr lang="zh-CN" altLang="en-US" sz="2000" dirty="0">
                <a:solidFill>
                  <a:srgbClr val="0000CC"/>
                </a:solidFill>
                <a:ea typeface="楷体_GB2312" panose="02010609030101010101"/>
              </a:rPr>
              <a:t>也称知识库</a:t>
            </a:r>
            <a:r>
              <a:rPr lang="en-US" altLang="zh-CN" sz="2000" b="1" dirty="0">
                <a:solidFill>
                  <a:srgbClr val="0000CC"/>
                </a:solidFill>
                <a:latin typeface="Times New Roman" panose="02020603050405020304" pitchFamily="18" charset="0"/>
                <a:ea typeface="楷体_GB2312" panose="02010609030101010101"/>
              </a:rPr>
              <a:t>KB(Knowledge Base)</a:t>
            </a:r>
            <a:endParaRPr lang="en-US" altLang="zh-CN" sz="2000" dirty="0">
              <a:solidFill>
                <a:srgbClr val="0000CC"/>
              </a:solidFill>
              <a:latin typeface="Times New Roman" panose="02020603050405020304" pitchFamily="18" charset="0"/>
              <a:ea typeface="楷体_GB2312" panose="02010609030101010101"/>
            </a:endParaRPr>
          </a:p>
          <a:p>
            <a:r>
              <a:rPr lang="en-US" altLang="zh-CN" sz="2000" b="1" dirty="0">
                <a:solidFill>
                  <a:srgbClr val="630031"/>
                </a:solidFill>
                <a:latin typeface="Times New Roman" panose="02020603050405020304" pitchFamily="18" charset="0"/>
                <a:ea typeface="楷体_GB2312" panose="02010609030101010101"/>
              </a:rPr>
              <a:t>(1) </a:t>
            </a:r>
            <a:r>
              <a:rPr lang="zh-CN" altLang="en-US" sz="2000" dirty="0">
                <a:solidFill>
                  <a:srgbClr val="630031"/>
                </a:solidFill>
                <a:latin typeface="Times New Roman" panose="02020603050405020304" pitchFamily="18" charset="0"/>
                <a:ea typeface="楷体_GB2312" panose="02010609030101010101"/>
              </a:rPr>
              <a:t>作用</a:t>
            </a:r>
          </a:p>
          <a:p>
            <a:pPr marR="10750"/>
            <a:r>
              <a:rPr lang="zh-CN" altLang="en-US" sz="2000" dirty="0">
                <a:solidFill>
                  <a:srgbClr val="0000CC"/>
                </a:solidFill>
                <a:ea typeface="楷体_GB2312" panose="02010609030101010101"/>
              </a:rPr>
              <a:t>用于存放推理所需要的所有规则，是整个产生式系统的知识集。</a:t>
            </a:r>
          </a:p>
          <a:p>
            <a:pPr marR="10770"/>
            <a:r>
              <a:rPr lang="zh-CN" altLang="en-US" sz="2000" dirty="0">
                <a:solidFill>
                  <a:srgbClr val="0000CC"/>
                </a:solidFill>
                <a:ea typeface="楷体_GB2312" panose="02010609030101010101"/>
              </a:rPr>
              <a:t>是产生式系统能够进行推理的根本。</a:t>
            </a:r>
          </a:p>
          <a:p>
            <a:r>
              <a:rPr lang="en-US" altLang="zh-CN" sz="2000" b="1" dirty="0">
                <a:solidFill>
                  <a:srgbClr val="630031"/>
                </a:solidFill>
                <a:latin typeface="Times New Roman" panose="02020603050405020304" pitchFamily="18" charset="0"/>
                <a:ea typeface="楷体_GB2312" panose="02010609030101010101"/>
              </a:rPr>
              <a:t>(2) </a:t>
            </a:r>
            <a:r>
              <a:rPr lang="zh-CN" altLang="en-US" sz="2000" dirty="0">
                <a:solidFill>
                  <a:srgbClr val="630031"/>
                </a:solidFill>
                <a:latin typeface="Times New Roman" panose="02020603050405020304" pitchFamily="18" charset="0"/>
                <a:ea typeface="楷体_GB2312" panose="02010609030101010101"/>
              </a:rPr>
              <a:t>要求</a:t>
            </a:r>
          </a:p>
          <a:p>
            <a:pPr marR="14800"/>
            <a:r>
              <a:rPr lang="zh-CN" altLang="en-US" sz="2000" dirty="0">
                <a:solidFill>
                  <a:srgbClr val="0000CC"/>
                </a:solidFill>
                <a:ea typeface="楷体_GB2312" panose="02010609030101010101"/>
              </a:rPr>
              <a:t>知识的完整性、一致性、准确性、灵活性和可组织性 </a:t>
            </a:r>
            <a:endParaRPr lang="zh-CN" altLang="en-US" sz="2000" dirty="0"/>
          </a:p>
        </p:txBody>
      </p:sp>
      <p:pic>
        <p:nvPicPr>
          <p:cNvPr id="4" name="图片 3"/>
          <p:cNvPicPr>
            <a:picLocks noChangeAspect="1"/>
          </p:cNvPicPr>
          <p:nvPr/>
        </p:nvPicPr>
        <p:blipFill>
          <a:blip r:embed="rId3"/>
          <a:stretch>
            <a:fillRect/>
          </a:stretch>
        </p:blipFill>
        <p:spPr>
          <a:xfrm>
            <a:off x="6677563" y="1045039"/>
            <a:ext cx="4504249" cy="1960482"/>
          </a:xfrm>
          <a:prstGeom prst="rect">
            <a:avLst/>
          </a:prstGeom>
        </p:spPr>
      </p:pic>
    </p:spTree>
    <p:extLst>
      <p:ext uri="{BB962C8B-B14F-4D97-AF65-F5344CB8AC3E}">
        <p14:creationId xmlns:p14="http://schemas.microsoft.com/office/powerpoint/2010/main" val="1005591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2" name="矩形 1"/>
          <p:cNvSpPr/>
          <p:nvPr/>
        </p:nvSpPr>
        <p:spPr>
          <a:xfrm>
            <a:off x="1391265" y="1339592"/>
            <a:ext cx="9409470" cy="5016758"/>
          </a:xfrm>
          <a:prstGeom prst="rect">
            <a:avLst/>
          </a:prstGeom>
        </p:spPr>
        <p:txBody>
          <a:bodyPr wrap="square">
            <a:spAutoFit/>
          </a:bodyPr>
          <a:lstStyle/>
          <a:p>
            <a:pPr marR="94000"/>
            <a:r>
              <a:rPr lang="zh-CN" altLang="en-US" sz="2000" dirty="0">
                <a:solidFill>
                  <a:srgbClr val="CC0000"/>
                </a:solidFill>
                <a:ea typeface="楷体_GB2312" panose="02010609030101010101"/>
              </a:rPr>
              <a:t>控制系统</a:t>
            </a:r>
            <a:r>
              <a:rPr lang="en-US" altLang="zh-CN" sz="2000" b="1" dirty="0">
                <a:solidFill>
                  <a:srgbClr val="CC0000"/>
                </a:solidFill>
                <a:latin typeface="Times New Roman" panose="02020603050405020304" pitchFamily="18" charset="0"/>
                <a:ea typeface="楷体_GB2312" panose="02010609030101010101"/>
              </a:rPr>
              <a:t>(Control system)</a:t>
            </a:r>
          </a:p>
          <a:p>
            <a:pPr marR="94000"/>
            <a:endParaRPr lang="en-US" altLang="zh-CN" sz="2000" dirty="0">
              <a:solidFill>
                <a:srgbClr val="CC0000"/>
              </a:solidFill>
              <a:latin typeface="Times New Roman" panose="02020603050405020304" pitchFamily="18" charset="0"/>
              <a:ea typeface="楷体_GB2312" panose="02010609030101010101"/>
            </a:endParaRPr>
          </a:p>
          <a:p>
            <a:pPr marR="96370"/>
            <a:r>
              <a:rPr lang="zh-CN" altLang="en-US" sz="2000" dirty="0">
                <a:solidFill>
                  <a:srgbClr val="630031"/>
                </a:solidFill>
                <a:ea typeface="楷体_GB2312" panose="02010609030101010101"/>
              </a:rPr>
              <a:t>控制系统的主要作用</a:t>
            </a:r>
          </a:p>
          <a:p>
            <a:pPr marR="7820"/>
            <a:r>
              <a:rPr lang="zh-CN" altLang="en-US" sz="2000" dirty="0">
                <a:solidFill>
                  <a:srgbClr val="0000CC"/>
                </a:solidFill>
                <a:ea typeface="楷体_GB2312" panose="02010609030101010101"/>
              </a:rPr>
              <a:t>亦称推理机，用于控制整个产生式系统的运行，决定问题求解过程的推理线路。</a:t>
            </a:r>
            <a:endParaRPr lang="en-US" altLang="zh-CN" sz="2000" dirty="0">
              <a:solidFill>
                <a:srgbClr val="0000CC"/>
              </a:solidFill>
              <a:ea typeface="楷体_GB2312" panose="02010609030101010101"/>
            </a:endParaRPr>
          </a:p>
          <a:p>
            <a:pPr marR="7820"/>
            <a:endParaRPr lang="zh-CN" altLang="en-US" sz="2000" dirty="0">
              <a:solidFill>
                <a:srgbClr val="0000CC"/>
              </a:solidFill>
              <a:ea typeface="楷体_GB2312" panose="02010609030101010101"/>
            </a:endParaRPr>
          </a:p>
          <a:p>
            <a:pPr marR="96370"/>
            <a:r>
              <a:rPr lang="zh-CN" altLang="en-US" sz="2000" dirty="0">
                <a:solidFill>
                  <a:srgbClr val="630031"/>
                </a:solidFill>
                <a:ea typeface="楷体_GB2312" panose="02010609030101010101"/>
              </a:rPr>
              <a:t>控制系统的主要任务</a:t>
            </a:r>
          </a:p>
          <a:p>
            <a:pPr marR="5770"/>
            <a:r>
              <a:rPr lang="zh-CN" altLang="en-US" sz="2000" dirty="0">
                <a:solidFill>
                  <a:srgbClr val="006300"/>
                </a:solidFill>
                <a:ea typeface="楷体_GB2312" panose="02010609030101010101"/>
              </a:rPr>
              <a:t>选择匹配：</a:t>
            </a:r>
            <a:r>
              <a:rPr lang="zh-CN" altLang="en-US" sz="2000" dirty="0">
                <a:solidFill>
                  <a:srgbClr val="0000CC"/>
                </a:solidFill>
                <a:ea typeface="楷体_GB2312" panose="02010609030101010101"/>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p>
          <a:p>
            <a:pPr marR="8820"/>
            <a:r>
              <a:rPr lang="zh-CN" altLang="en-US" sz="2000" dirty="0">
                <a:solidFill>
                  <a:srgbClr val="006300"/>
                </a:solidFill>
                <a:ea typeface="楷体_GB2312" panose="02010609030101010101"/>
              </a:rPr>
              <a:t>冲突消解：</a:t>
            </a:r>
            <a:r>
              <a:rPr lang="zh-CN" altLang="en-US" sz="2000" dirty="0">
                <a:solidFill>
                  <a:srgbClr val="0000CC"/>
                </a:solidFill>
                <a:ea typeface="楷体_GB2312" panose="02010609030101010101"/>
              </a:rPr>
              <a:t>对匹配成功的规则，按照某种策略从中选出一条规则执行。</a:t>
            </a:r>
          </a:p>
          <a:p>
            <a:pPr marR="4800"/>
            <a:r>
              <a:rPr lang="zh-CN" altLang="en-US" sz="2000" dirty="0">
                <a:solidFill>
                  <a:srgbClr val="006300"/>
                </a:solidFill>
                <a:ea typeface="楷体_GB2312" panose="02010609030101010101"/>
              </a:rPr>
              <a:t>执行操作：</a:t>
            </a:r>
            <a:r>
              <a:rPr lang="zh-CN" altLang="en-US" sz="2000" dirty="0">
                <a:solidFill>
                  <a:srgbClr val="0000CC"/>
                </a:solidFill>
                <a:ea typeface="楷体_GB2312" panose="02010609030101010101"/>
              </a:rPr>
              <a:t>对所执行的规则，若其后件为一个或多个结论，则把这些结论加入综合数据库；若其后件为一个或多个操作时，执行这些操作。</a:t>
            </a:r>
          </a:p>
          <a:p>
            <a:pPr marR="12850"/>
            <a:r>
              <a:rPr lang="zh-CN" altLang="en-US" sz="2000" dirty="0">
                <a:solidFill>
                  <a:srgbClr val="006300"/>
                </a:solidFill>
                <a:ea typeface="楷体_GB2312" panose="02010609030101010101"/>
              </a:rPr>
              <a:t>终止推理：</a:t>
            </a:r>
            <a:r>
              <a:rPr lang="zh-CN" altLang="en-US" sz="2000" dirty="0">
                <a:solidFill>
                  <a:srgbClr val="0000CC"/>
                </a:solidFill>
                <a:ea typeface="楷体_GB2312" panose="02010609030101010101"/>
              </a:rPr>
              <a:t>检查综合数据库中是否包含有目标，若有，则停止推理。</a:t>
            </a:r>
          </a:p>
          <a:p>
            <a:pPr marR="4800"/>
            <a:r>
              <a:rPr lang="zh-CN" altLang="en-US" sz="2000" dirty="0">
                <a:solidFill>
                  <a:srgbClr val="006300"/>
                </a:solidFill>
                <a:ea typeface="楷体_GB2312" panose="02010609030101010101"/>
              </a:rPr>
              <a:t>路径解释：</a:t>
            </a:r>
            <a:r>
              <a:rPr lang="zh-CN" altLang="en-US" sz="2000" dirty="0">
                <a:solidFill>
                  <a:srgbClr val="0000CC"/>
                </a:solidFill>
                <a:ea typeface="楷体_GB2312" panose="02010609030101010101"/>
              </a:rPr>
              <a:t>在问题求解过程中，记住应用过的规则序列，以便最终能够给出问题的解的路径。 </a:t>
            </a:r>
            <a:endParaRPr lang="zh-CN" altLang="en-US" sz="2000" dirty="0"/>
          </a:p>
        </p:txBody>
      </p:sp>
      <p:pic>
        <p:nvPicPr>
          <p:cNvPr id="5" name="图片 4"/>
          <p:cNvPicPr>
            <a:picLocks noChangeAspect="1"/>
          </p:cNvPicPr>
          <p:nvPr/>
        </p:nvPicPr>
        <p:blipFill>
          <a:blip r:embed="rId3"/>
          <a:stretch>
            <a:fillRect/>
          </a:stretch>
        </p:blipFill>
        <p:spPr>
          <a:xfrm>
            <a:off x="6888018" y="168562"/>
            <a:ext cx="4504249" cy="1960482"/>
          </a:xfrm>
          <a:prstGeom prst="rect">
            <a:avLst/>
          </a:prstGeom>
        </p:spPr>
      </p:pic>
    </p:spTree>
    <p:extLst>
      <p:ext uri="{BB962C8B-B14F-4D97-AF65-F5344CB8AC3E}">
        <p14:creationId xmlns:p14="http://schemas.microsoft.com/office/powerpoint/2010/main" val="2799897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391265" y="1339039"/>
            <a:ext cx="9409470" cy="5016758"/>
          </a:xfrm>
          <a:prstGeom prst="rect">
            <a:avLst/>
          </a:prstGeom>
        </p:spPr>
        <p:txBody>
          <a:bodyPr wrap="square">
            <a:spAutoFit/>
          </a:bodyPr>
          <a:lstStyle/>
          <a:p>
            <a:pPr marR="8820"/>
            <a:r>
              <a:rPr lang="zh-CN" altLang="en-US" sz="2000" dirty="0">
                <a:solidFill>
                  <a:srgbClr val="0000CC"/>
                </a:solidFill>
                <a:ea typeface="楷体_GB2312" panose="02010609030101010101"/>
              </a:rPr>
              <a:t>    从已知事实出发、正向使用规则，亦称为数据驱动推理或前向链推理。</a:t>
            </a:r>
            <a:endParaRPr lang="en-US" altLang="zh-CN" sz="2000" dirty="0">
              <a:solidFill>
                <a:srgbClr val="0000CC"/>
              </a:solidFill>
              <a:ea typeface="楷体_GB2312" panose="02010609030101010101"/>
            </a:endParaRPr>
          </a:p>
          <a:p>
            <a:pPr marR="8820"/>
            <a:endParaRPr lang="zh-CN" altLang="en-US" sz="2000" dirty="0">
              <a:solidFill>
                <a:srgbClr val="0000CC"/>
              </a:solidFill>
              <a:ea typeface="楷体_GB2312" panose="02010609030101010101"/>
            </a:endParaRPr>
          </a:p>
          <a:p>
            <a:r>
              <a:rPr lang="zh-CN" altLang="en-US" sz="2000" dirty="0">
                <a:solidFill>
                  <a:srgbClr val="A4001F"/>
                </a:solidFill>
                <a:ea typeface="楷体_GB2312" panose="02010609030101010101"/>
              </a:rPr>
              <a:t>算法描述</a:t>
            </a:r>
          </a:p>
          <a:p>
            <a:pPr marR="55500"/>
            <a:r>
              <a:rPr lang="en-US" altLang="zh-CN" sz="2000" b="1" dirty="0">
                <a:solidFill>
                  <a:srgbClr val="0000CC"/>
                </a:solidFill>
                <a:latin typeface="Times New Roman" panose="02020603050405020304" pitchFamily="18" charset="0"/>
                <a:ea typeface="楷体_GB2312" panose="02010609030101010101"/>
              </a:rPr>
              <a:t>    (1) </a:t>
            </a:r>
            <a:r>
              <a:rPr lang="zh-CN" altLang="en-US" sz="2000" dirty="0">
                <a:solidFill>
                  <a:srgbClr val="0000CC"/>
                </a:solidFill>
                <a:latin typeface="Times New Roman" panose="02020603050405020304" pitchFamily="18" charset="0"/>
                <a:ea typeface="楷体_GB2312" panose="02010609030101010101"/>
              </a:rPr>
              <a:t>把用户提供的初始证据放入综合数据库；</a:t>
            </a:r>
          </a:p>
          <a:p>
            <a:pPr marR="7200"/>
            <a:r>
              <a:rPr lang="en-US" altLang="zh-CN" sz="2000" b="1" dirty="0">
                <a:solidFill>
                  <a:srgbClr val="0000CC"/>
                </a:solidFill>
                <a:latin typeface="Times New Roman" panose="02020603050405020304" pitchFamily="18" charset="0"/>
                <a:ea typeface="楷体_GB2312" panose="02010609030101010101"/>
              </a:rPr>
              <a:t>    (2) </a:t>
            </a:r>
            <a:r>
              <a:rPr lang="zh-CN" altLang="en-US" sz="2000" dirty="0">
                <a:solidFill>
                  <a:srgbClr val="0000CC"/>
                </a:solidFill>
                <a:latin typeface="Times New Roman" panose="02020603050405020304" pitchFamily="18" charset="0"/>
                <a:ea typeface="楷体_GB2312" panose="02010609030101010101"/>
              </a:rPr>
              <a:t>检查综合数据库中是否包含了问题的解，若已包含，则求解结束，并成功推出；否则执行下一步；</a:t>
            </a:r>
          </a:p>
          <a:p>
            <a:pPr marR="7200"/>
            <a:r>
              <a:rPr lang="en-US" altLang="zh-CN" sz="2000" b="1" dirty="0">
                <a:solidFill>
                  <a:srgbClr val="0000CC"/>
                </a:solidFill>
                <a:latin typeface="Times New Roman" panose="02020603050405020304" pitchFamily="18" charset="0"/>
                <a:ea typeface="楷体_GB2312" panose="02010609030101010101"/>
              </a:rPr>
              <a:t>    (3) </a:t>
            </a:r>
            <a:r>
              <a:rPr lang="zh-CN" altLang="en-US" sz="2000" dirty="0">
                <a:solidFill>
                  <a:srgbClr val="0000CC"/>
                </a:solidFill>
                <a:latin typeface="Times New Roman" panose="02020603050405020304" pitchFamily="18" charset="0"/>
                <a:ea typeface="楷体_GB2312" panose="02010609030101010101"/>
              </a:rPr>
              <a:t>检查知识库中是否有可用知识，若有，形成当前可用知识集，执行下一步；否则转</a:t>
            </a:r>
            <a:r>
              <a:rPr lang="en-US" altLang="zh-CN" sz="2000" b="1" dirty="0">
                <a:solidFill>
                  <a:srgbClr val="0000CC"/>
                </a:solidFill>
                <a:latin typeface="Times New Roman" panose="02020603050405020304" pitchFamily="18" charset="0"/>
                <a:ea typeface="楷体_GB2312" panose="02010609030101010101"/>
              </a:rPr>
              <a:t>(5)</a:t>
            </a:r>
            <a:r>
              <a:rPr lang="zh-CN" altLang="en-US" sz="2000" dirty="0">
                <a:solidFill>
                  <a:srgbClr val="0000CC"/>
                </a:solidFill>
                <a:latin typeface="Times New Roman" panose="02020603050405020304" pitchFamily="18" charset="0"/>
                <a:ea typeface="楷体_GB2312" panose="02010609030101010101"/>
              </a:rPr>
              <a:t>。</a:t>
            </a:r>
          </a:p>
          <a:p>
            <a:pPr marR="11220"/>
            <a:r>
              <a:rPr lang="en-US" altLang="zh-CN" sz="2000" b="1" dirty="0">
                <a:solidFill>
                  <a:srgbClr val="0000CC"/>
                </a:solidFill>
                <a:latin typeface="Times New Roman" panose="02020603050405020304" pitchFamily="18" charset="0"/>
                <a:ea typeface="楷体_GB2312" panose="02010609030101010101"/>
              </a:rPr>
              <a:t>    (4) </a:t>
            </a:r>
            <a:r>
              <a:rPr lang="zh-CN" altLang="en-US" sz="2000" dirty="0">
                <a:solidFill>
                  <a:srgbClr val="0000CC"/>
                </a:solidFill>
                <a:latin typeface="Times New Roman" panose="02020603050405020304" pitchFamily="18" charset="0"/>
                <a:ea typeface="楷体_GB2312" panose="02010609030101010101"/>
              </a:rPr>
              <a:t>按照某种冲突消解策略，从当前可用知识集中选出一条规则进行推理，并将推出的新事实加入综合数据库种，然后转</a:t>
            </a:r>
            <a:r>
              <a:rPr lang="en-US" altLang="zh-CN" sz="2000" b="1" dirty="0">
                <a:solidFill>
                  <a:srgbClr val="0000CC"/>
                </a:solidFill>
                <a:latin typeface="Times New Roman" panose="02020603050405020304" pitchFamily="18" charset="0"/>
                <a:ea typeface="楷体_GB2312" panose="02010609030101010101"/>
              </a:rPr>
              <a:t>(2)</a:t>
            </a:r>
            <a:r>
              <a:rPr lang="zh-CN" altLang="en-US" sz="2000" dirty="0">
                <a:solidFill>
                  <a:srgbClr val="0000CC"/>
                </a:solidFill>
                <a:latin typeface="Times New Roman" panose="02020603050405020304" pitchFamily="18" charset="0"/>
                <a:ea typeface="楷体_GB2312" panose="02010609030101010101"/>
              </a:rPr>
              <a:t>。</a:t>
            </a:r>
          </a:p>
          <a:p>
            <a:pPr marR="7200"/>
            <a:r>
              <a:rPr lang="en-US" altLang="zh-CN" sz="2000" b="1" dirty="0">
                <a:solidFill>
                  <a:srgbClr val="0000CC"/>
                </a:solidFill>
                <a:latin typeface="Times New Roman" panose="02020603050405020304" pitchFamily="18" charset="0"/>
                <a:ea typeface="楷体_GB2312" panose="02010609030101010101"/>
              </a:rPr>
              <a:t>    (5) </a:t>
            </a:r>
            <a:r>
              <a:rPr lang="zh-CN" altLang="en-US" sz="2000" dirty="0">
                <a:solidFill>
                  <a:srgbClr val="0000CC"/>
                </a:solidFill>
                <a:latin typeface="Times New Roman" panose="02020603050405020304" pitchFamily="18" charset="0"/>
                <a:ea typeface="楷体_GB2312" panose="02010609030101010101"/>
              </a:rPr>
              <a:t>询问用户是否可以进一步补充新的事实，若可补充，则将补充的新事实加入综合数据库中，然后转</a:t>
            </a:r>
            <a:r>
              <a:rPr lang="en-US" altLang="zh-CN" sz="2000" b="1" dirty="0">
                <a:solidFill>
                  <a:srgbClr val="0000CC"/>
                </a:solidFill>
                <a:latin typeface="Times New Roman" panose="02020603050405020304" pitchFamily="18" charset="0"/>
                <a:ea typeface="楷体_GB2312" panose="02010609030101010101"/>
              </a:rPr>
              <a:t>(3)</a:t>
            </a:r>
            <a:r>
              <a:rPr lang="zh-CN" altLang="en-US" sz="2000" dirty="0">
                <a:solidFill>
                  <a:srgbClr val="0000CC"/>
                </a:solidFill>
                <a:latin typeface="Times New Roman" panose="02020603050405020304" pitchFamily="18" charset="0"/>
                <a:ea typeface="楷体_GB2312" panose="02010609030101010101"/>
              </a:rPr>
              <a:t>；否则表示无解，失败退出。</a:t>
            </a:r>
          </a:p>
          <a:p>
            <a:pPr marR="4800"/>
            <a:endParaRPr lang="en-US" altLang="zh-CN" sz="2000" dirty="0">
              <a:solidFill>
                <a:srgbClr val="0000CC"/>
              </a:solidFill>
              <a:ea typeface="楷体_GB2312" panose="02010609030101010101"/>
            </a:endParaRPr>
          </a:p>
          <a:p>
            <a:pPr marR="4800"/>
            <a:r>
              <a:rPr lang="zh-CN" altLang="en-US" sz="2000" dirty="0">
                <a:solidFill>
                  <a:srgbClr val="0000CC"/>
                </a:solidFill>
                <a:ea typeface="楷体_GB2312" panose="02010609030101010101"/>
              </a:rPr>
              <a:t>    至于如何根据综合数据库中的事实到知识库中选取可用知识，当知识库中有多条知识可用时应该先使用那一条知识等。这些问题涉及到了知识的匹配方法和冲突消解策略。</a:t>
            </a:r>
          </a:p>
        </p:txBody>
      </p:sp>
      <p:sp>
        <p:nvSpPr>
          <p:cNvPr id="3" name="矩形 2"/>
          <p:cNvSpPr/>
          <p:nvPr/>
        </p:nvSpPr>
        <p:spPr>
          <a:xfrm>
            <a:off x="5554195" y="847149"/>
            <a:ext cx="1437574"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正向推理</a:t>
            </a:r>
          </a:p>
        </p:txBody>
      </p:sp>
      <p:pic>
        <p:nvPicPr>
          <p:cNvPr id="7" name="图片 6"/>
          <p:cNvPicPr>
            <a:picLocks noChangeAspect="1"/>
          </p:cNvPicPr>
          <p:nvPr/>
        </p:nvPicPr>
        <p:blipFill>
          <a:blip r:embed="rId3"/>
          <a:stretch>
            <a:fillRect/>
          </a:stretch>
        </p:blipFill>
        <p:spPr>
          <a:xfrm>
            <a:off x="8640618" y="91403"/>
            <a:ext cx="2822039" cy="1228297"/>
          </a:xfrm>
          <a:prstGeom prst="rect">
            <a:avLst/>
          </a:prstGeom>
        </p:spPr>
      </p:pic>
    </p:spTree>
    <p:extLst>
      <p:ext uri="{BB962C8B-B14F-4D97-AF65-F5344CB8AC3E}">
        <p14:creationId xmlns:p14="http://schemas.microsoft.com/office/powerpoint/2010/main" val="3878327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fld id="{E86BE19A-82AB-4C05-B274-B4C35A87C754}" type="datetime1">
              <a:rPr lang="zh-CN" altLang="en-US">
                <a:solidFill>
                  <a:srgbClr val="003399"/>
                </a:solidFill>
                <a:latin typeface="Times New Roman" panose="02020603050405020304" pitchFamily="18" charset="0"/>
              </a:rPr>
              <a:pPr algn="l"/>
              <a:t>2020/9/16</a:t>
            </a:fld>
            <a:endParaRPr lang="en-US" altLang="zh-CN">
              <a:solidFill>
                <a:srgbClr val="003399"/>
              </a:solidFill>
              <a:latin typeface="Times New Roman" panose="02020603050405020304" pitchFamily="18" charset="0"/>
            </a:endParaRPr>
          </a:p>
        </p:txBody>
      </p:sp>
      <p:sp>
        <p:nvSpPr>
          <p:cNvPr id="61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3AEEF62-A8CE-4D5E-A623-73D3D2A7063F}" type="slidenum">
              <a:rPr lang="en-US" altLang="zh-CN">
                <a:solidFill>
                  <a:srgbClr val="898989"/>
                </a:solidFill>
                <a:latin typeface="Times New Roman" panose="02020603050405020304" pitchFamily="18" charset="0"/>
              </a:rPr>
              <a:pPr algn="r"/>
              <a:t>2</a:t>
            </a:fld>
            <a:endParaRPr lang="en-US" altLang="zh-CN">
              <a:solidFill>
                <a:srgbClr val="898989"/>
              </a:solidFill>
              <a:latin typeface="Times New Roman" panose="02020603050405020304" pitchFamily="18" charset="0"/>
            </a:endParaRPr>
          </a:p>
        </p:txBody>
      </p:sp>
      <p:sp>
        <p:nvSpPr>
          <p:cNvPr id="6148" name="Text Box 2"/>
          <p:cNvSpPr txBox="1">
            <a:spLocks noChangeArrowheads="1"/>
          </p:cNvSpPr>
          <p:nvPr/>
        </p:nvSpPr>
        <p:spPr bwMode="auto">
          <a:xfrm>
            <a:off x="4393847" y="1773238"/>
            <a:ext cx="3331281"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6000" b="1" dirty="0">
                <a:solidFill>
                  <a:srgbClr val="3333FF"/>
                </a:solidFill>
                <a:ea typeface="楷体_GB2312" pitchFamily="49" charset="-122"/>
              </a:rPr>
              <a:t>人工智能</a:t>
            </a:r>
          </a:p>
        </p:txBody>
      </p:sp>
      <p:sp>
        <p:nvSpPr>
          <p:cNvPr id="6149" name="Rectangle 3"/>
          <p:cNvSpPr>
            <a:spLocks noChangeArrowheads="1"/>
          </p:cNvSpPr>
          <p:nvPr/>
        </p:nvSpPr>
        <p:spPr bwMode="auto">
          <a:xfrm>
            <a:off x="3071813" y="3573464"/>
            <a:ext cx="59753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rgbClr val="000000"/>
                </a:solidFill>
                <a:latin typeface="隶书" panose="02010509060101010101" pitchFamily="49" charset="-122"/>
                <a:ea typeface="隶书" panose="02010509060101010101" pitchFamily="49" charset="-122"/>
              </a:rPr>
              <a:t>哈尔滨工业大学（深圳）</a:t>
            </a:r>
            <a:endParaRPr lang="en-US" altLang="zh-CN" sz="2800" dirty="0">
              <a:solidFill>
                <a:srgbClr val="000000"/>
              </a:solidFill>
              <a:latin typeface="隶书" panose="02010509060101010101" pitchFamily="49" charset="-122"/>
              <a:ea typeface="隶书" panose="02010509060101010101" pitchFamily="49" charset="-122"/>
            </a:endParaRPr>
          </a:p>
          <a:p>
            <a:pPr eaLnBrk="1" hangingPunct="1">
              <a:spcBef>
                <a:spcPct val="50000"/>
              </a:spcBef>
            </a:pPr>
            <a:r>
              <a:rPr lang="zh-CN" altLang="en-US" sz="2800" dirty="0">
                <a:solidFill>
                  <a:srgbClr val="000000"/>
                </a:solidFill>
                <a:latin typeface="隶书" panose="02010509060101010101" pitchFamily="49" charset="-122"/>
                <a:ea typeface="隶书" panose="02010509060101010101" pitchFamily="49" charset="-122"/>
              </a:rPr>
              <a:t>计算机科学与技术学院  汤步洲</a:t>
            </a:r>
            <a:endParaRPr lang="en-US" altLang="zh-CN" sz="2800" dirty="0">
              <a:solidFill>
                <a:srgbClr val="000000"/>
              </a:solidFill>
              <a:latin typeface="隶书" panose="02010509060101010101" pitchFamily="49" charset="-122"/>
              <a:ea typeface="隶书" panose="02010509060101010101" pitchFamily="49" charset="-122"/>
            </a:endParaRPr>
          </a:p>
          <a:p>
            <a:pPr>
              <a:spcBef>
                <a:spcPct val="50000"/>
              </a:spcBef>
            </a:pPr>
            <a:r>
              <a:rPr lang="en-US" altLang="zh-CN" sz="2800" b="1" dirty="0">
                <a:solidFill>
                  <a:srgbClr val="000000"/>
                </a:solidFill>
                <a:latin typeface="隶书" panose="02010509060101010101" pitchFamily="49" charset="-122"/>
                <a:ea typeface="隶书" panose="02010509060101010101" pitchFamily="49" charset="-122"/>
                <a:hlinkClick r:id="rId3"/>
              </a:rPr>
              <a:t>tangbuzhou@hit.edu.cn</a:t>
            </a:r>
            <a:endParaRPr lang="en-US" altLang="zh-CN" sz="2800" b="1" dirty="0">
              <a:solidFill>
                <a:srgbClr val="00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760496410"/>
      </p:ext>
    </p:extLst>
  </p:cSld>
  <p:clrMapOvr>
    <a:masterClrMapping/>
  </p:clrMapOvr>
  <mc:AlternateContent xmlns:mc="http://schemas.openxmlformats.org/markup-compatibility/2006" xmlns:p14="http://schemas.microsoft.com/office/powerpoint/2010/main">
    <mc:Choice Requires="p14">
      <p:transition spd="slow" p14:dur="2000" advTm="27763"/>
    </mc:Choice>
    <mc:Fallback xmlns="">
      <p:transition spd="slow" advTm="2776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168095" y="171113"/>
            <a:ext cx="8676886" cy="6614468"/>
          </a:xfrm>
          <a:prstGeom prst="rect">
            <a:avLst/>
          </a:prstGeom>
        </p:spPr>
      </p:pic>
      <p:sp>
        <p:nvSpPr>
          <p:cNvPr id="7" name="矩形 6"/>
          <p:cNvSpPr/>
          <p:nvPr/>
        </p:nvSpPr>
        <p:spPr>
          <a:xfrm>
            <a:off x="243081" y="43294"/>
            <a:ext cx="2050561" cy="400110"/>
          </a:xfrm>
          <a:prstGeom prst="rect">
            <a:avLst/>
          </a:prstGeom>
        </p:spPr>
        <p:txBody>
          <a:bodyPr wrap="none">
            <a:spAutoFit/>
          </a:bodyPr>
          <a:lstStyle/>
          <a:p>
            <a:pPr lvl="0"/>
            <a:r>
              <a:rPr lang="zh-CN" altLang="en-US" sz="2000" dirty="0">
                <a:solidFill>
                  <a:srgbClr val="A4001F"/>
                </a:solidFill>
                <a:ea typeface="楷体_GB2312" panose="02010609030101010101"/>
              </a:rPr>
              <a:t>其流程图如下： </a:t>
            </a:r>
            <a:endParaRPr lang="zh-CN" altLang="en-US" sz="2000" dirty="0">
              <a:solidFill>
                <a:prstClr val="black"/>
              </a:solidFill>
            </a:endParaRPr>
          </a:p>
        </p:txBody>
      </p:sp>
    </p:spTree>
    <p:extLst>
      <p:ext uri="{BB962C8B-B14F-4D97-AF65-F5344CB8AC3E}">
        <p14:creationId xmlns:p14="http://schemas.microsoft.com/office/powerpoint/2010/main" val="1058268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90600" y="280170"/>
            <a:ext cx="6096000" cy="1938992"/>
          </a:xfrm>
          <a:prstGeom prst="rect">
            <a:avLst/>
          </a:prstGeom>
        </p:spPr>
        <p:txBody>
          <a:bodyPr>
            <a:spAutoFit/>
          </a:bodyPr>
          <a:lstStyle/>
          <a:p>
            <a:pPr marR="70320"/>
            <a:r>
              <a:rPr lang="zh-CN" altLang="en-US" sz="2000" dirty="0">
                <a:solidFill>
                  <a:srgbClr val="A4001F"/>
                </a:solidFill>
                <a:ea typeface="楷体_GB2312" panose="02010609030101010101"/>
              </a:rPr>
              <a:t>例</a:t>
            </a:r>
            <a:r>
              <a:rPr lang="en-US" altLang="zh-CN" sz="2000" dirty="0">
                <a:solidFill>
                  <a:srgbClr val="A4001F"/>
                </a:solidFill>
                <a:ea typeface="楷体_GB2312" panose="02010609030101010101"/>
              </a:rPr>
              <a:t>: </a:t>
            </a:r>
            <a:r>
              <a:rPr lang="zh-CN" altLang="en-US" sz="2000" dirty="0">
                <a:solidFill>
                  <a:srgbClr val="A4001F"/>
                </a:solidFill>
                <a:latin typeface="Times New Roman" panose="02020603050405020304" pitchFamily="18" charset="0"/>
                <a:ea typeface="楷体_GB2312" panose="02010609030101010101"/>
              </a:rPr>
              <a:t>请用正向推理完成以下问题的求解</a:t>
            </a:r>
          </a:p>
          <a:p>
            <a:pPr marR="73350"/>
            <a:r>
              <a:rPr lang="zh-CN" altLang="en-US" sz="2000" dirty="0">
                <a:solidFill>
                  <a:srgbClr val="0000CC"/>
                </a:solidFill>
                <a:ea typeface="楷体_GB2312" panose="02010609030101010101"/>
              </a:rPr>
              <a:t>假设知识库中包含有以下</a:t>
            </a:r>
            <a:r>
              <a:rPr lang="en-US" altLang="zh-CN" sz="2000" b="1" dirty="0">
                <a:solidFill>
                  <a:srgbClr val="0000CC"/>
                </a:solidFill>
                <a:latin typeface="Times New Roman" panose="02020603050405020304" pitchFamily="18" charset="0"/>
                <a:ea typeface="楷体_GB2312" panose="02010609030101010101"/>
              </a:rPr>
              <a:t>2</a:t>
            </a:r>
            <a:r>
              <a:rPr lang="zh-CN" altLang="en-US" sz="2000" dirty="0">
                <a:solidFill>
                  <a:srgbClr val="0000CC"/>
                </a:solidFill>
                <a:latin typeface="Times New Roman" panose="02020603050405020304" pitchFamily="18" charset="0"/>
                <a:ea typeface="楷体_GB2312" panose="02010609030101010101"/>
              </a:rPr>
              <a:t>条规则：</a:t>
            </a:r>
          </a:p>
          <a:p>
            <a:pPr marR="9270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 </a:t>
            </a:r>
            <a:r>
              <a:rPr lang="zh-CN" altLang="en-US" sz="2000" dirty="0">
                <a:solidFill>
                  <a:srgbClr val="0000CC"/>
                </a:solidFill>
                <a:latin typeface="Times New Roman" panose="02020603050405020304" pitchFamily="18" charset="0"/>
                <a:ea typeface="楷体_GB2312" panose="02010609030101010101"/>
              </a:rPr>
              <a:t>：</a:t>
            </a:r>
            <a:r>
              <a:rPr lang="en-US" altLang="zh-CN" sz="2000" b="1" dirty="0">
                <a:solidFill>
                  <a:srgbClr val="0000CC"/>
                </a:solidFill>
                <a:latin typeface="Times New Roman" panose="02020603050405020304" pitchFamily="18" charset="0"/>
                <a:ea typeface="楷体_GB2312" panose="02010609030101010101"/>
              </a:rPr>
              <a:t>IF B THEN C</a:t>
            </a:r>
            <a:endParaRPr lang="en-US" altLang="zh-CN" sz="2000" dirty="0">
              <a:solidFill>
                <a:srgbClr val="0000CC"/>
              </a:solidFill>
              <a:latin typeface="Times New Roman" panose="02020603050405020304" pitchFamily="18" charset="0"/>
              <a:ea typeface="楷体_GB2312" panose="02010609030101010101"/>
            </a:endParaRPr>
          </a:p>
          <a:p>
            <a:pPr marR="9270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2 </a:t>
            </a:r>
            <a:r>
              <a:rPr lang="zh-CN" altLang="en-US" sz="2000" dirty="0">
                <a:solidFill>
                  <a:srgbClr val="0000CC"/>
                </a:solidFill>
                <a:latin typeface="Times New Roman" panose="02020603050405020304" pitchFamily="18" charset="0"/>
                <a:ea typeface="楷体_GB2312" panose="02010609030101010101"/>
              </a:rPr>
              <a:t>：</a:t>
            </a:r>
            <a:r>
              <a:rPr lang="en-US" altLang="zh-CN" sz="2000" b="1" dirty="0">
                <a:solidFill>
                  <a:srgbClr val="0000CC"/>
                </a:solidFill>
                <a:latin typeface="Times New Roman" panose="02020603050405020304" pitchFamily="18" charset="0"/>
                <a:ea typeface="楷体_GB2312" panose="02010609030101010101"/>
              </a:rPr>
              <a:t>IF A THEN B</a:t>
            </a:r>
            <a:endParaRPr lang="en-US" altLang="zh-CN" sz="2000" dirty="0">
              <a:solidFill>
                <a:srgbClr val="0000CC"/>
              </a:solidFill>
              <a:latin typeface="Times New Roman" panose="02020603050405020304" pitchFamily="18" charset="0"/>
              <a:ea typeface="楷体_GB2312" panose="02010609030101010101"/>
            </a:endParaRPr>
          </a:p>
          <a:p>
            <a:pPr marR="85620"/>
            <a:r>
              <a:rPr lang="zh-CN" altLang="en-US" sz="2000" dirty="0">
                <a:solidFill>
                  <a:srgbClr val="0000CC"/>
                </a:solidFill>
                <a:ea typeface="楷体_GB2312" panose="02010609030101010101"/>
              </a:rPr>
              <a:t>已知初始证据</a:t>
            </a:r>
            <a:r>
              <a:rPr lang="en-US" altLang="zh-CN" sz="2000" b="1" dirty="0">
                <a:solidFill>
                  <a:srgbClr val="0000CC"/>
                </a:solidFill>
                <a:latin typeface="Times New Roman" panose="02020603050405020304" pitchFamily="18" charset="0"/>
                <a:ea typeface="楷体_GB2312" panose="02010609030101010101"/>
              </a:rPr>
              <a:t>A</a:t>
            </a:r>
            <a:r>
              <a:rPr lang="zh-CN" altLang="en-US" sz="2000" dirty="0">
                <a:solidFill>
                  <a:srgbClr val="0000CC"/>
                </a:solidFill>
                <a:latin typeface="Times New Roman" panose="02020603050405020304" pitchFamily="18" charset="0"/>
                <a:ea typeface="楷体_GB2312" panose="02010609030101010101"/>
              </a:rPr>
              <a:t>，求证目标</a:t>
            </a:r>
            <a:r>
              <a:rPr lang="en-US" altLang="zh-CN" sz="2000" b="1" dirty="0">
                <a:solidFill>
                  <a:srgbClr val="0000CC"/>
                </a:solidFill>
                <a:latin typeface="Times New Roman" panose="02020603050405020304" pitchFamily="18" charset="0"/>
                <a:ea typeface="楷体_GB2312" panose="02010609030101010101"/>
              </a:rPr>
              <a:t>C</a:t>
            </a:r>
            <a:r>
              <a:rPr lang="zh-CN" altLang="en-US" sz="2000" dirty="0">
                <a:solidFill>
                  <a:srgbClr val="0000CC"/>
                </a:solidFill>
                <a:latin typeface="Times New Roman" panose="02020603050405020304" pitchFamily="18" charset="0"/>
                <a:ea typeface="楷体_GB2312" panose="02010609030101010101"/>
              </a:rPr>
              <a:t>。</a:t>
            </a:r>
          </a:p>
          <a:p>
            <a:endParaRPr lang="en-US" altLang="zh-CN" sz="2000" dirty="0">
              <a:solidFill>
                <a:srgbClr val="630031"/>
              </a:solidFill>
              <a:ea typeface="楷体_GB2312" panose="02010609030101010101"/>
            </a:endParaRPr>
          </a:p>
        </p:txBody>
      </p:sp>
      <p:sp>
        <p:nvSpPr>
          <p:cNvPr id="5" name="矩形 4"/>
          <p:cNvSpPr/>
          <p:nvPr/>
        </p:nvSpPr>
        <p:spPr>
          <a:xfrm>
            <a:off x="1060938" y="2317719"/>
            <a:ext cx="9861754" cy="3477875"/>
          </a:xfrm>
          <a:prstGeom prst="rect">
            <a:avLst/>
          </a:prstGeom>
        </p:spPr>
        <p:txBody>
          <a:bodyPr wrap="square">
            <a:spAutoFit/>
          </a:bodyPr>
          <a:lstStyle/>
          <a:p>
            <a:r>
              <a:rPr lang="zh-CN" altLang="en-US" sz="2000" dirty="0">
                <a:solidFill>
                  <a:srgbClr val="630031"/>
                </a:solidFill>
                <a:ea typeface="楷体_GB2312" panose="02010609030101010101"/>
              </a:rPr>
              <a:t>解：推理过程如下：</a:t>
            </a:r>
          </a:p>
          <a:p>
            <a:pPr marR="79370"/>
            <a:r>
              <a:rPr lang="zh-CN" altLang="en-US" sz="2000" dirty="0">
                <a:solidFill>
                  <a:srgbClr val="0000CC"/>
                </a:solidFill>
                <a:ea typeface="楷体_GB2312" panose="02010609030101010101"/>
              </a:rPr>
              <a:t>    推理开始前，综合数据库为空。</a:t>
            </a:r>
            <a:endParaRPr lang="zh-CN" altLang="en-US" sz="2000" dirty="0"/>
          </a:p>
          <a:p>
            <a:pPr marR="8050"/>
            <a:r>
              <a:rPr lang="zh-CN" altLang="en-US" sz="2000" dirty="0">
                <a:solidFill>
                  <a:srgbClr val="0000CC"/>
                </a:solidFill>
                <a:ea typeface="楷体_GB2312" panose="02010609030101010101"/>
              </a:rPr>
              <a:t>推理开始后，先把</a:t>
            </a:r>
            <a:r>
              <a:rPr lang="en-US" altLang="zh-CN" sz="2000" b="1" dirty="0">
                <a:solidFill>
                  <a:srgbClr val="0000CC"/>
                </a:solidFill>
                <a:latin typeface="Times New Roman" panose="02020603050405020304" pitchFamily="18" charset="0"/>
                <a:ea typeface="楷体_GB2312" panose="02010609030101010101"/>
              </a:rPr>
              <a:t>A</a:t>
            </a:r>
            <a:r>
              <a:rPr lang="zh-CN" altLang="en-US" sz="2000" dirty="0">
                <a:solidFill>
                  <a:srgbClr val="0000CC"/>
                </a:solidFill>
                <a:latin typeface="Times New Roman" panose="02020603050405020304" pitchFamily="18" charset="0"/>
                <a:ea typeface="楷体_GB2312" panose="02010609030101010101"/>
              </a:rPr>
              <a:t>放入综合数据库，然后检查综合数据库中是否含有该问题的解，回答为</a:t>
            </a:r>
            <a:r>
              <a:rPr lang="zh-CN" altLang="en-US" sz="2000" b="1" dirty="0">
                <a:solidFill>
                  <a:srgbClr val="0000CC"/>
                </a:solidFill>
                <a:latin typeface="Times New Roman" panose="02020603050405020304" pitchFamily="18" charset="0"/>
                <a:ea typeface="楷体_GB2312" panose="02010609030101010101"/>
              </a:rPr>
              <a:t>“</a:t>
            </a:r>
            <a:r>
              <a:rPr lang="en-US" altLang="zh-CN" sz="2000" b="1" dirty="0">
                <a:solidFill>
                  <a:srgbClr val="0000CC"/>
                </a:solidFill>
                <a:latin typeface="Times New Roman" panose="02020603050405020304" pitchFamily="18" charset="0"/>
                <a:ea typeface="楷体_GB2312" panose="02010609030101010101"/>
              </a:rPr>
              <a:t>N”</a:t>
            </a:r>
            <a:r>
              <a:rPr lang="zh-CN" altLang="en-US" sz="2000" dirty="0">
                <a:solidFill>
                  <a:srgbClr val="0000CC"/>
                </a:solidFill>
                <a:latin typeface="Times New Roman" panose="02020603050405020304" pitchFamily="18" charset="0"/>
                <a:ea typeface="楷体_GB2312" panose="02010609030101010101"/>
              </a:rPr>
              <a:t>。</a:t>
            </a:r>
          </a:p>
          <a:p>
            <a:pPr marR="6520"/>
            <a:r>
              <a:rPr lang="zh-CN" altLang="en-US" sz="2000" dirty="0">
                <a:solidFill>
                  <a:srgbClr val="0000CC"/>
                </a:solidFill>
                <a:ea typeface="楷体_GB2312" panose="02010609030101010101"/>
              </a:rPr>
              <a:t>    接着检查知识库中是否有可用知识，显然</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2 </a:t>
            </a:r>
            <a:r>
              <a:rPr lang="zh-CN" altLang="en-US" sz="2000" dirty="0">
                <a:solidFill>
                  <a:srgbClr val="0000CC"/>
                </a:solidFill>
                <a:latin typeface="Times New Roman" panose="02020603050405020304" pitchFamily="18" charset="0"/>
                <a:ea typeface="楷体_GB2312" panose="02010609030101010101"/>
              </a:rPr>
              <a:t>可用，形成仅含</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2 </a:t>
            </a:r>
            <a:r>
              <a:rPr lang="zh-CN" altLang="en-US" sz="2000" dirty="0">
                <a:solidFill>
                  <a:srgbClr val="0000CC"/>
                </a:solidFill>
                <a:latin typeface="Times New Roman" panose="02020603050405020304" pitchFamily="18" charset="0"/>
                <a:ea typeface="楷体_GB2312" panose="02010609030101010101"/>
              </a:rPr>
              <a:t>的知识集。从该知识集中取出</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2 </a:t>
            </a:r>
            <a:r>
              <a:rPr lang="zh-CN" altLang="en-US" sz="2000" dirty="0">
                <a:solidFill>
                  <a:srgbClr val="0000CC"/>
                </a:solidFill>
                <a:latin typeface="Times New Roman" panose="02020603050405020304" pitchFamily="18" charset="0"/>
                <a:ea typeface="楷体_GB2312" panose="02010609030101010101"/>
              </a:rPr>
              <a:t>，推出新的实事</a:t>
            </a:r>
            <a:r>
              <a:rPr lang="en-US" altLang="zh-CN" sz="2000" b="1" dirty="0">
                <a:solidFill>
                  <a:srgbClr val="0000CC"/>
                </a:solidFill>
                <a:latin typeface="Times New Roman" panose="02020603050405020304" pitchFamily="18" charset="0"/>
                <a:ea typeface="楷体_GB2312" panose="02010609030101010101"/>
              </a:rPr>
              <a:t>B</a:t>
            </a:r>
            <a:r>
              <a:rPr lang="zh-CN" altLang="en-US" sz="2000" dirty="0">
                <a:solidFill>
                  <a:srgbClr val="0000CC"/>
                </a:solidFill>
                <a:latin typeface="Times New Roman" panose="02020603050405020304" pitchFamily="18" charset="0"/>
                <a:ea typeface="楷体_GB2312" panose="02010609030101010101"/>
              </a:rPr>
              <a:t>，将</a:t>
            </a:r>
            <a:r>
              <a:rPr lang="en-US" altLang="zh-CN" sz="2000" b="1" dirty="0">
                <a:solidFill>
                  <a:srgbClr val="0000CC"/>
                </a:solidFill>
                <a:latin typeface="Times New Roman" panose="02020603050405020304" pitchFamily="18" charset="0"/>
                <a:ea typeface="楷体_GB2312" panose="02010609030101010101"/>
              </a:rPr>
              <a:t>B</a:t>
            </a:r>
            <a:r>
              <a:rPr lang="zh-CN" altLang="en-US" sz="2000" dirty="0">
                <a:solidFill>
                  <a:srgbClr val="0000CC"/>
                </a:solidFill>
                <a:latin typeface="Times New Roman" panose="02020603050405020304" pitchFamily="18" charset="0"/>
                <a:ea typeface="楷体_GB2312" panose="02010609030101010101"/>
              </a:rPr>
              <a:t>加入综合数据库，检查综合数据库中是否含有目标</a:t>
            </a:r>
            <a:r>
              <a:rPr lang="en-US" altLang="zh-CN" sz="2000" b="1" dirty="0">
                <a:solidFill>
                  <a:srgbClr val="0000CC"/>
                </a:solidFill>
                <a:latin typeface="Times New Roman" panose="02020603050405020304" pitchFamily="18" charset="0"/>
                <a:ea typeface="楷体_GB2312" panose="02010609030101010101"/>
              </a:rPr>
              <a:t>C</a:t>
            </a:r>
            <a:r>
              <a:rPr lang="zh-CN" altLang="en-US" sz="2000" dirty="0">
                <a:solidFill>
                  <a:srgbClr val="0000CC"/>
                </a:solidFill>
                <a:latin typeface="Times New Roman" panose="02020603050405020304" pitchFamily="18" charset="0"/>
                <a:ea typeface="楷体_GB2312" panose="02010609030101010101"/>
              </a:rPr>
              <a:t>，回答为</a:t>
            </a:r>
            <a:r>
              <a:rPr lang="zh-CN" altLang="en-US" sz="2000" b="1" dirty="0">
                <a:solidFill>
                  <a:srgbClr val="0000CC"/>
                </a:solidFill>
                <a:latin typeface="Times New Roman" panose="02020603050405020304" pitchFamily="18" charset="0"/>
                <a:ea typeface="楷体_GB2312" panose="02010609030101010101"/>
              </a:rPr>
              <a:t>“</a:t>
            </a:r>
            <a:r>
              <a:rPr lang="en-US" altLang="zh-CN" sz="2000" b="1" dirty="0">
                <a:solidFill>
                  <a:srgbClr val="0000CC"/>
                </a:solidFill>
                <a:latin typeface="Times New Roman" panose="02020603050405020304" pitchFamily="18" charset="0"/>
                <a:ea typeface="楷体_GB2312" panose="02010609030101010101"/>
              </a:rPr>
              <a:t>N”</a:t>
            </a:r>
            <a:r>
              <a:rPr lang="zh-CN" altLang="en-US" sz="2000" dirty="0">
                <a:solidFill>
                  <a:srgbClr val="0000CC"/>
                </a:solidFill>
                <a:latin typeface="Times New Roman" panose="02020603050405020304" pitchFamily="18" charset="0"/>
                <a:ea typeface="楷体_GB2312" panose="02010609030101010101"/>
              </a:rPr>
              <a:t>。</a:t>
            </a:r>
          </a:p>
          <a:p>
            <a:pPr marR="7020"/>
            <a:r>
              <a:rPr lang="zh-CN" altLang="en-US" sz="2000" dirty="0">
                <a:solidFill>
                  <a:srgbClr val="0000CC"/>
                </a:solidFill>
                <a:ea typeface="楷体_GB2312" panose="02010609030101010101"/>
              </a:rPr>
              <a:t>    再检查知识库中是否有可用知识，此时由于</a:t>
            </a:r>
            <a:r>
              <a:rPr lang="en-US" altLang="zh-CN" sz="2000" b="1" dirty="0">
                <a:solidFill>
                  <a:srgbClr val="0000CC"/>
                </a:solidFill>
                <a:latin typeface="Times New Roman" panose="02020603050405020304" pitchFamily="18" charset="0"/>
                <a:ea typeface="楷体_GB2312" panose="02010609030101010101"/>
              </a:rPr>
              <a:t>B</a:t>
            </a:r>
            <a:r>
              <a:rPr lang="zh-CN" altLang="en-US" sz="2000" dirty="0">
                <a:solidFill>
                  <a:srgbClr val="0000CC"/>
                </a:solidFill>
                <a:latin typeface="Times New Roman" panose="02020603050405020304" pitchFamily="18" charset="0"/>
                <a:ea typeface="楷体_GB2312" panose="02010609030101010101"/>
              </a:rPr>
              <a:t>的加入使得</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 </a:t>
            </a:r>
            <a:r>
              <a:rPr lang="zh-CN" altLang="en-US" sz="2000" dirty="0">
                <a:solidFill>
                  <a:srgbClr val="0000CC"/>
                </a:solidFill>
                <a:latin typeface="Times New Roman" panose="02020603050405020304" pitchFamily="18" charset="0"/>
                <a:ea typeface="楷体_GB2312" panose="02010609030101010101"/>
              </a:rPr>
              <a:t>为可用，形成仅含</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 </a:t>
            </a:r>
            <a:r>
              <a:rPr lang="zh-CN" altLang="en-US" sz="2000" dirty="0">
                <a:solidFill>
                  <a:srgbClr val="0000CC"/>
                </a:solidFill>
                <a:latin typeface="Times New Roman" panose="02020603050405020304" pitchFamily="18" charset="0"/>
                <a:ea typeface="楷体_GB2312" panose="02010609030101010101"/>
              </a:rPr>
              <a:t>的知识集。从该知识集中取出</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 </a:t>
            </a:r>
            <a:r>
              <a:rPr lang="zh-CN" altLang="en-US" sz="2000" dirty="0">
                <a:solidFill>
                  <a:srgbClr val="0000CC"/>
                </a:solidFill>
                <a:latin typeface="Times New Roman" panose="02020603050405020304" pitchFamily="18" charset="0"/>
                <a:ea typeface="楷体_GB2312" panose="02010609030101010101"/>
              </a:rPr>
              <a:t>，推出新的实事</a:t>
            </a:r>
            <a:r>
              <a:rPr lang="en-US" altLang="zh-CN" sz="2000" b="1" dirty="0">
                <a:solidFill>
                  <a:srgbClr val="0000CC"/>
                </a:solidFill>
                <a:latin typeface="Times New Roman" panose="02020603050405020304" pitchFamily="18" charset="0"/>
                <a:ea typeface="楷体_GB2312" panose="02010609030101010101"/>
              </a:rPr>
              <a:t>C</a:t>
            </a:r>
            <a:r>
              <a:rPr lang="zh-CN" altLang="en-US" sz="2000" dirty="0">
                <a:solidFill>
                  <a:srgbClr val="0000CC"/>
                </a:solidFill>
                <a:latin typeface="Times New Roman" panose="02020603050405020304" pitchFamily="18" charset="0"/>
                <a:ea typeface="楷体_GB2312" panose="02010609030101010101"/>
              </a:rPr>
              <a:t>，将</a:t>
            </a:r>
            <a:r>
              <a:rPr lang="en-US" altLang="zh-CN" sz="2000" b="1" dirty="0">
                <a:solidFill>
                  <a:srgbClr val="0000CC"/>
                </a:solidFill>
                <a:latin typeface="Times New Roman" panose="02020603050405020304" pitchFamily="18" charset="0"/>
                <a:ea typeface="楷体_GB2312" panose="02010609030101010101"/>
              </a:rPr>
              <a:t>C</a:t>
            </a:r>
            <a:r>
              <a:rPr lang="zh-CN" altLang="en-US" sz="2000" dirty="0">
                <a:solidFill>
                  <a:srgbClr val="0000CC"/>
                </a:solidFill>
                <a:latin typeface="Times New Roman" panose="02020603050405020304" pitchFamily="18" charset="0"/>
                <a:ea typeface="楷体_GB2312" panose="02010609030101010101"/>
              </a:rPr>
              <a:t>加入综合数据库，检查综合数据库中是否含有目标</a:t>
            </a:r>
            <a:r>
              <a:rPr lang="en-US" altLang="zh-CN" sz="2000" b="1" dirty="0">
                <a:solidFill>
                  <a:srgbClr val="0000CC"/>
                </a:solidFill>
                <a:latin typeface="Times New Roman" panose="02020603050405020304" pitchFamily="18" charset="0"/>
                <a:ea typeface="楷体_GB2312" panose="02010609030101010101"/>
              </a:rPr>
              <a:t>C</a:t>
            </a:r>
            <a:r>
              <a:rPr lang="zh-CN" altLang="en-US" sz="2000" dirty="0">
                <a:solidFill>
                  <a:srgbClr val="0000CC"/>
                </a:solidFill>
                <a:latin typeface="Times New Roman" panose="02020603050405020304" pitchFamily="18" charset="0"/>
                <a:ea typeface="楷体_GB2312" panose="02010609030101010101"/>
              </a:rPr>
              <a:t>，回答为</a:t>
            </a:r>
            <a:r>
              <a:rPr lang="zh-CN" altLang="en-US" sz="2000" b="1" dirty="0">
                <a:solidFill>
                  <a:srgbClr val="0000CC"/>
                </a:solidFill>
                <a:latin typeface="Times New Roman" panose="02020603050405020304" pitchFamily="18" charset="0"/>
                <a:ea typeface="楷体_GB2312" panose="02010609030101010101"/>
              </a:rPr>
              <a:t>“</a:t>
            </a:r>
            <a:r>
              <a:rPr lang="en-US" altLang="zh-CN" sz="2000" b="1" dirty="0">
                <a:solidFill>
                  <a:srgbClr val="0000CC"/>
                </a:solidFill>
                <a:latin typeface="Times New Roman" panose="02020603050405020304" pitchFamily="18" charset="0"/>
                <a:ea typeface="楷体_GB2312" panose="02010609030101010101"/>
              </a:rPr>
              <a:t>Y”</a:t>
            </a:r>
            <a:r>
              <a:rPr lang="zh-CN" altLang="en-US" sz="2000" dirty="0">
                <a:solidFill>
                  <a:srgbClr val="0000CC"/>
                </a:solidFill>
                <a:latin typeface="Times New Roman" panose="02020603050405020304" pitchFamily="18" charset="0"/>
                <a:ea typeface="楷体_GB2312" panose="02010609030101010101"/>
              </a:rPr>
              <a:t>。</a:t>
            </a:r>
          </a:p>
          <a:p>
            <a:pPr marR="12070"/>
            <a:r>
              <a:rPr lang="zh-CN" altLang="en-US" sz="2000" dirty="0">
                <a:solidFill>
                  <a:srgbClr val="0000CC"/>
                </a:solidFill>
                <a:ea typeface="楷体_GB2312" panose="02010609030101010101"/>
              </a:rPr>
              <a:t>    它说明综合数据库中已经含有问题的解，推理成功结束，目标</a:t>
            </a:r>
            <a:r>
              <a:rPr lang="en-US" altLang="zh-CN" sz="2000" b="1" dirty="0">
                <a:solidFill>
                  <a:srgbClr val="0000CC"/>
                </a:solidFill>
                <a:latin typeface="Times New Roman" panose="02020603050405020304" pitchFamily="18" charset="0"/>
                <a:ea typeface="楷体_GB2312" panose="02010609030101010101"/>
              </a:rPr>
              <a:t>C</a:t>
            </a:r>
            <a:r>
              <a:rPr lang="zh-CN" altLang="en-US" sz="2000" dirty="0">
                <a:solidFill>
                  <a:srgbClr val="0000CC"/>
                </a:solidFill>
                <a:latin typeface="Times New Roman" panose="02020603050405020304" pitchFamily="18" charset="0"/>
                <a:ea typeface="楷体_GB2312" panose="02010609030101010101"/>
              </a:rPr>
              <a:t>得证。</a:t>
            </a:r>
            <a:endParaRPr lang="zh-CN" altLang="en-US" dirty="0"/>
          </a:p>
        </p:txBody>
      </p:sp>
      <p:pic>
        <p:nvPicPr>
          <p:cNvPr id="10" name="图片 9"/>
          <p:cNvPicPr>
            <a:picLocks noChangeAspect="1"/>
          </p:cNvPicPr>
          <p:nvPr/>
        </p:nvPicPr>
        <p:blipFill>
          <a:blip r:embed="rId3"/>
          <a:stretch>
            <a:fillRect/>
          </a:stretch>
        </p:blipFill>
        <p:spPr>
          <a:xfrm>
            <a:off x="6638003" y="181613"/>
            <a:ext cx="3896538" cy="2443881"/>
          </a:xfrm>
          <a:prstGeom prst="rect">
            <a:avLst/>
          </a:prstGeom>
        </p:spPr>
      </p:pic>
    </p:spTree>
    <p:extLst>
      <p:ext uri="{BB962C8B-B14F-4D97-AF65-F5344CB8AC3E}">
        <p14:creationId xmlns:p14="http://schemas.microsoft.com/office/powerpoint/2010/main" val="3309964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391265" y="1350762"/>
            <a:ext cx="9409470" cy="4708981"/>
          </a:xfrm>
          <a:prstGeom prst="rect">
            <a:avLst/>
          </a:prstGeom>
        </p:spPr>
        <p:txBody>
          <a:bodyPr wrap="square">
            <a:spAutoFit/>
          </a:bodyPr>
          <a:lstStyle/>
          <a:p>
            <a:pPr marR="10950"/>
            <a:r>
              <a:rPr lang="zh-CN" altLang="en-US" sz="2000" dirty="0">
                <a:solidFill>
                  <a:srgbClr val="0000CC"/>
                </a:solidFill>
                <a:ea typeface="楷体_GB2312" panose="02010609030101010101"/>
              </a:rPr>
              <a:t>    从某个假设目标出发，逆向使用规则，亦称为目标驱动推理或逆向链推理。</a:t>
            </a:r>
            <a:endParaRPr lang="en-US" altLang="zh-CN" sz="2000" dirty="0">
              <a:solidFill>
                <a:srgbClr val="0000CC"/>
              </a:solidFill>
              <a:ea typeface="楷体_GB2312" panose="02010609030101010101"/>
            </a:endParaRPr>
          </a:p>
          <a:p>
            <a:pPr marR="10950"/>
            <a:endParaRPr lang="zh-CN" altLang="en-US" sz="2000" dirty="0">
              <a:solidFill>
                <a:srgbClr val="0000CC"/>
              </a:solidFill>
              <a:ea typeface="楷体_GB2312" panose="02010609030101010101"/>
            </a:endParaRPr>
          </a:p>
          <a:p>
            <a:r>
              <a:rPr lang="zh-CN" altLang="en-US" sz="2000" dirty="0">
                <a:solidFill>
                  <a:srgbClr val="CC0000"/>
                </a:solidFill>
                <a:ea typeface="楷体_GB2312" panose="02010609030101010101"/>
              </a:rPr>
              <a:t>算法描述：</a:t>
            </a:r>
          </a:p>
          <a:p>
            <a:pPr marR="44550"/>
            <a:r>
              <a:rPr lang="en-US" altLang="zh-CN" sz="2000" b="1" dirty="0">
                <a:solidFill>
                  <a:srgbClr val="0000CC"/>
                </a:solidFill>
                <a:latin typeface="Times New Roman" panose="02020603050405020304" pitchFamily="18" charset="0"/>
                <a:ea typeface="楷体_GB2312" panose="02010609030101010101"/>
              </a:rPr>
              <a:t>    (1) </a:t>
            </a:r>
            <a:r>
              <a:rPr lang="zh-CN" altLang="en-US" sz="2000" dirty="0">
                <a:solidFill>
                  <a:srgbClr val="0000CC"/>
                </a:solidFill>
                <a:latin typeface="Times New Roman" panose="02020603050405020304" pitchFamily="18" charset="0"/>
                <a:ea typeface="楷体_GB2312" panose="02010609030101010101"/>
              </a:rPr>
              <a:t>将要求证的目标（称为假设）构成一个</a:t>
            </a:r>
            <a:r>
              <a:rPr lang="zh-CN" altLang="en-US" sz="2000" dirty="0">
                <a:solidFill>
                  <a:srgbClr val="FF0000"/>
                </a:solidFill>
                <a:latin typeface="Times New Roman" panose="02020603050405020304" pitchFamily="18" charset="0"/>
                <a:ea typeface="楷体_GB2312" panose="02010609030101010101"/>
              </a:rPr>
              <a:t>假设集</a:t>
            </a:r>
            <a:r>
              <a:rPr lang="zh-CN" altLang="en-US" sz="2000" dirty="0">
                <a:solidFill>
                  <a:srgbClr val="0000CC"/>
                </a:solidFill>
                <a:latin typeface="Times New Roman" panose="02020603050405020304" pitchFamily="18" charset="0"/>
                <a:ea typeface="楷体_GB2312" panose="02010609030101010101"/>
              </a:rPr>
              <a:t>；</a:t>
            </a:r>
          </a:p>
          <a:p>
            <a:pPr marR="6270"/>
            <a:r>
              <a:rPr lang="en-US" altLang="zh-CN" sz="2000" b="1" dirty="0">
                <a:solidFill>
                  <a:srgbClr val="0000CC"/>
                </a:solidFill>
                <a:latin typeface="Times New Roman" panose="02020603050405020304" pitchFamily="18" charset="0"/>
                <a:ea typeface="楷体_GB2312" panose="02010609030101010101"/>
              </a:rPr>
              <a:t>    (2) </a:t>
            </a:r>
            <a:r>
              <a:rPr lang="zh-CN" altLang="en-US" sz="2000" dirty="0">
                <a:solidFill>
                  <a:srgbClr val="0000CC"/>
                </a:solidFill>
                <a:latin typeface="Times New Roman" panose="02020603050405020304" pitchFamily="18" charset="0"/>
                <a:ea typeface="楷体_GB2312" panose="02010609030101010101"/>
              </a:rPr>
              <a:t>从假设集中选出一个假设，检查该假设是否在综合数据库中，若在， 则该假设成立，此时，若假设集为空，则成功退出，否则仍执行</a:t>
            </a:r>
            <a:r>
              <a:rPr lang="en-US" altLang="zh-CN" sz="2000" b="1" dirty="0">
                <a:solidFill>
                  <a:srgbClr val="0000CC"/>
                </a:solidFill>
                <a:latin typeface="Times New Roman" panose="02020603050405020304" pitchFamily="18" charset="0"/>
                <a:ea typeface="楷体_GB2312" panose="02010609030101010101"/>
              </a:rPr>
              <a:t>(2)</a:t>
            </a:r>
            <a:r>
              <a:rPr lang="zh-CN" altLang="en-US" sz="2000" dirty="0">
                <a:solidFill>
                  <a:srgbClr val="0000CC"/>
                </a:solidFill>
                <a:latin typeface="Times New Roman" panose="02020603050405020304" pitchFamily="18" charset="0"/>
                <a:ea typeface="楷体_GB2312" panose="02010609030101010101"/>
              </a:rPr>
              <a:t>；若该假设不在数据库中，则执行下一步；</a:t>
            </a:r>
          </a:p>
          <a:p>
            <a:pPr marR="6270"/>
            <a:r>
              <a:rPr lang="en-US" altLang="zh-CN" sz="2000" b="1" dirty="0">
                <a:solidFill>
                  <a:srgbClr val="0000CC"/>
                </a:solidFill>
                <a:latin typeface="Times New Roman" panose="02020603050405020304" pitchFamily="18" charset="0"/>
                <a:ea typeface="楷体_GB2312" panose="02010609030101010101"/>
              </a:rPr>
              <a:t>    (3) </a:t>
            </a:r>
            <a:r>
              <a:rPr lang="zh-CN" altLang="en-US" sz="2000" dirty="0">
                <a:solidFill>
                  <a:srgbClr val="0000CC"/>
                </a:solidFill>
                <a:latin typeface="Times New Roman" panose="02020603050405020304" pitchFamily="18" charset="0"/>
                <a:ea typeface="楷体_GB2312" panose="02010609030101010101"/>
              </a:rPr>
              <a:t>检查该假设是否可由知识库的某个知识导出，若不能由某个知识导出，则询问用户该假设是否为可由用户证实的原始事实，若是，该假设成立，并将其放入综合数据库，再重新寻找新的假设，若不是，则转</a:t>
            </a:r>
            <a:r>
              <a:rPr lang="en-US" altLang="zh-CN" sz="2000" b="1" dirty="0">
                <a:solidFill>
                  <a:srgbClr val="0000CC"/>
                </a:solidFill>
                <a:latin typeface="Times New Roman" panose="02020603050405020304" pitchFamily="18" charset="0"/>
                <a:ea typeface="楷体_GB2312" panose="02010609030101010101"/>
              </a:rPr>
              <a:t>(5)</a:t>
            </a:r>
            <a:r>
              <a:rPr lang="zh-CN" altLang="en-US" sz="2000" dirty="0">
                <a:solidFill>
                  <a:srgbClr val="0000CC"/>
                </a:solidFill>
                <a:latin typeface="Times New Roman" panose="02020603050405020304" pitchFamily="18" charset="0"/>
                <a:ea typeface="楷体_GB2312" panose="02010609030101010101"/>
              </a:rPr>
              <a:t>；若能由某个知识导出，则执行下一步；</a:t>
            </a:r>
          </a:p>
          <a:p>
            <a:pPr marR="21400"/>
            <a:r>
              <a:rPr lang="en-US" altLang="zh-CN" sz="2000" b="1" dirty="0">
                <a:solidFill>
                  <a:srgbClr val="0000CC"/>
                </a:solidFill>
                <a:latin typeface="Times New Roman" panose="02020603050405020304" pitchFamily="18" charset="0"/>
                <a:ea typeface="楷体_GB2312" panose="02010609030101010101"/>
              </a:rPr>
              <a:t>    (4) </a:t>
            </a:r>
            <a:r>
              <a:rPr lang="zh-CN" altLang="en-US" sz="2000" dirty="0">
                <a:solidFill>
                  <a:srgbClr val="0000CC"/>
                </a:solidFill>
                <a:latin typeface="Times New Roman" panose="02020603050405020304" pitchFamily="18" charset="0"/>
                <a:ea typeface="楷体_GB2312" panose="02010609030101010101"/>
              </a:rPr>
              <a:t>将知识库中可以导出该假设的所有知识构成一个可用知识集；</a:t>
            </a:r>
          </a:p>
          <a:p>
            <a:pPr marR="17370"/>
            <a:r>
              <a:rPr lang="en-US" altLang="zh-CN" sz="2000" b="1" dirty="0">
                <a:solidFill>
                  <a:srgbClr val="0000CC"/>
                </a:solidFill>
                <a:latin typeface="Times New Roman" panose="02020603050405020304" pitchFamily="18" charset="0"/>
                <a:ea typeface="楷体_GB2312" panose="02010609030101010101"/>
              </a:rPr>
              <a:t>    (5) </a:t>
            </a:r>
            <a:r>
              <a:rPr lang="zh-CN" altLang="en-US" sz="2000" dirty="0">
                <a:solidFill>
                  <a:srgbClr val="0000CC"/>
                </a:solidFill>
                <a:latin typeface="Times New Roman" panose="02020603050405020304" pitchFamily="18" charset="0"/>
                <a:ea typeface="楷体_GB2312" panose="02010609030101010101"/>
              </a:rPr>
              <a:t>检查可用知识集是否为空，若是，失败退出；否则执行下一步；</a:t>
            </a:r>
          </a:p>
          <a:p>
            <a:pPr marR="33470"/>
            <a:r>
              <a:rPr lang="en-US" altLang="zh-CN" sz="2000" b="1" dirty="0">
                <a:solidFill>
                  <a:srgbClr val="0000CC"/>
                </a:solidFill>
                <a:latin typeface="Times New Roman" panose="02020603050405020304" pitchFamily="18" charset="0"/>
                <a:ea typeface="楷体_GB2312" panose="02010609030101010101"/>
              </a:rPr>
              <a:t>    (6) </a:t>
            </a:r>
            <a:r>
              <a:rPr lang="zh-CN" altLang="en-US" sz="2000" dirty="0">
                <a:solidFill>
                  <a:srgbClr val="0000CC"/>
                </a:solidFill>
                <a:latin typeface="Times New Roman" panose="02020603050405020304" pitchFamily="18" charset="0"/>
                <a:ea typeface="楷体_GB2312" panose="02010609030101010101"/>
              </a:rPr>
              <a:t>按冲突消解策略从可用知识集中取出一个知识，继续；</a:t>
            </a:r>
          </a:p>
          <a:p>
            <a:pPr marR="9320"/>
            <a:r>
              <a:rPr lang="en-US" altLang="zh-CN" sz="2000" b="1" dirty="0">
                <a:solidFill>
                  <a:srgbClr val="0000CC"/>
                </a:solidFill>
                <a:latin typeface="Times New Roman" panose="02020603050405020304" pitchFamily="18" charset="0"/>
                <a:ea typeface="楷体_GB2312" panose="02010609030101010101"/>
              </a:rPr>
              <a:t>    (7) </a:t>
            </a:r>
            <a:r>
              <a:rPr lang="zh-CN" altLang="en-US" sz="2000" dirty="0">
                <a:solidFill>
                  <a:srgbClr val="0000CC"/>
                </a:solidFill>
                <a:latin typeface="Times New Roman" panose="02020603050405020304" pitchFamily="18" charset="0"/>
                <a:ea typeface="楷体_GB2312" panose="02010609030101010101"/>
              </a:rPr>
              <a:t>将该知识的前提中的每个子条件都作为新的假设放入假设集，然后转</a:t>
            </a:r>
            <a:r>
              <a:rPr lang="en-US" altLang="zh-CN" sz="2000" b="1" dirty="0">
                <a:solidFill>
                  <a:srgbClr val="0000CC"/>
                </a:solidFill>
                <a:latin typeface="Times New Roman" panose="02020603050405020304" pitchFamily="18" charset="0"/>
                <a:ea typeface="楷体_GB2312" panose="02010609030101010101"/>
              </a:rPr>
              <a:t>(2)</a:t>
            </a:r>
            <a:r>
              <a:rPr lang="zh-CN" altLang="en-US" sz="2000" dirty="0">
                <a:solidFill>
                  <a:srgbClr val="0000CC"/>
                </a:solidFill>
                <a:latin typeface="Times New Roman" panose="02020603050405020304" pitchFamily="18" charset="0"/>
                <a:ea typeface="楷体_GB2312" panose="02010609030101010101"/>
              </a:rPr>
              <a:t>。</a:t>
            </a:r>
            <a:endParaRPr lang="zh-CN" altLang="en-US" sz="2000" dirty="0">
              <a:solidFill>
                <a:srgbClr val="0000CC"/>
              </a:solidFill>
              <a:ea typeface="楷体_GB2312" panose="02010609030101010101"/>
            </a:endParaRPr>
          </a:p>
        </p:txBody>
      </p:sp>
      <p:sp>
        <p:nvSpPr>
          <p:cNvPr id="3" name="矩形 2"/>
          <p:cNvSpPr/>
          <p:nvPr/>
        </p:nvSpPr>
        <p:spPr>
          <a:xfrm>
            <a:off x="5554195" y="847149"/>
            <a:ext cx="1437574"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逆向推理</a:t>
            </a:r>
          </a:p>
        </p:txBody>
      </p:sp>
      <p:pic>
        <p:nvPicPr>
          <p:cNvPr id="8" name="图片 7"/>
          <p:cNvPicPr>
            <a:picLocks noChangeAspect="1"/>
          </p:cNvPicPr>
          <p:nvPr/>
        </p:nvPicPr>
        <p:blipFill>
          <a:blip r:embed="rId3"/>
          <a:stretch>
            <a:fillRect/>
          </a:stretch>
        </p:blipFill>
        <p:spPr>
          <a:xfrm>
            <a:off x="8640618" y="91403"/>
            <a:ext cx="2822039" cy="1228297"/>
          </a:xfrm>
          <a:prstGeom prst="rect">
            <a:avLst/>
          </a:prstGeom>
        </p:spPr>
      </p:pic>
    </p:spTree>
    <p:extLst>
      <p:ext uri="{BB962C8B-B14F-4D97-AF65-F5344CB8AC3E}">
        <p14:creationId xmlns:p14="http://schemas.microsoft.com/office/powerpoint/2010/main" val="423673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074776" y="216013"/>
            <a:ext cx="8524398" cy="6505462"/>
          </a:xfrm>
          <a:prstGeom prst="rect">
            <a:avLst/>
          </a:prstGeom>
        </p:spPr>
      </p:pic>
      <p:sp>
        <p:nvSpPr>
          <p:cNvPr id="7" name="矩形 6"/>
          <p:cNvSpPr/>
          <p:nvPr/>
        </p:nvSpPr>
        <p:spPr>
          <a:xfrm>
            <a:off x="243081" y="43294"/>
            <a:ext cx="2050561" cy="400110"/>
          </a:xfrm>
          <a:prstGeom prst="rect">
            <a:avLst/>
          </a:prstGeom>
        </p:spPr>
        <p:txBody>
          <a:bodyPr wrap="none">
            <a:spAutoFit/>
          </a:bodyPr>
          <a:lstStyle/>
          <a:p>
            <a:pPr lvl="0"/>
            <a:r>
              <a:rPr lang="zh-CN" altLang="en-US" sz="2000" dirty="0">
                <a:solidFill>
                  <a:srgbClr val="A4001F"/>
                </a:solidFill>
                <a:ea typeface="楷体_GB2312" panose="02010609030101010101"/>
              </a:rPr>
              <a:t>其流程图如下： </a:t>
            </a:r>
            <a:endParaRPr lang="zh-CN" altLang="en-US" sz="2000" dirty="0">
              <a:solidFill>
                <a:prstClr val="black"/>
              </a:solidFill>
            </a:endParaRPr>
          </a:p>
        </p:txBody>
      </p:sp>
    </p:spTree>
    <p:extLst>
      <p:ext uri="{BB962C8B-B14F-4D97-AF65-F5344CB8AC3E}">
        <p14:creationId xmlns:p14="http://schemas.microsoft.com/office/powerpoint/2010/main" val="145778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90600" y="280170"/>
            <a:ext cx="6096000" cy="2246769"/>
          </a:xfrm>
          <a:prstGeom prst="rect">
            <a:avLst/>
          </a:prstGeom>
        </p:spPr>
        <p:txBody>
          <a:bodyPr>
            <a:spAutoFit/>
          </a:bodyPr>
          <a:lstStyle/>
          <a:p>
            <a:pPr marR="70320"/>
            <a:r>
              <a:rPr lang="zh-CN" altLang="en-US" sz="2000" dirty="0">
                <a:solidFill>
                  <a:srgbClr val="A4001F"/>
                </a:solidFill>
                <a:ea typeface="楷体_GB2312" panose="02010609030101010101"/>
              </a:rPr>
              <a:t>例</a:t>
            </a:r>
            <a:r>
              <a:rPr lang="en-US" altLang="zh-CN" sz="2000" dirty="0">
                <a:solidFill>
                  <a:srgbClr val="A4001F"/>
                </a:solidFill>
                <a:ea typeface="楷体_GB2312" panose="02010609030101010101"/>
              </a:rPr>
              <a:t>: </a:t>
            </a:r>
            <a:r>
              <a:rPr lang="zh-CN" altLang="en-US" sz="2000" dirty="0">
                <a:solidFill>
                  <a:srgbClr val="A4001F"/>
                </a:solidFill>
                <a:latin typeface="Times New Roman" panose="02020603050405020304" pitchFamily="18" charset="0"/>
                <a:ea typeface="楷体_GB2312" panose="02010609030101010101"/>
              </a:rPr>
              <a:t>请用逆向推理完成以下问题的求解</a:t>
            </a:r>
          </a:p>
          <a:p>
            <a:pPr marR="73350"/>
            <a:r>
              <a:rPr lang="zh-CN" altLang="en-US" sz="2000" dirty="0">
                <a:solidFill>
                  <a:srgbClr val="0000CC"/>
                </a:solidFill>
                <a:ea typeface="楷体_GB2312" panose="02010609030101010101"/>
              </a:rPr>
              <a:t>假设知识库中包含有以下</a:t>
            </a:r>
            <a:r>
              <a:rPr lang="en-US" altLang="zh-CN" sz="2000" b="1" dirty="0">
                <a:solidFill>
                  <a:srgbClr val="0000CC"/>
                </a:solidFill>
                <a:latin typeface="Times New Roman" panose="02020603050405020304" pitchFamily="18" charset="0"/>
                <a:ea typeface="楷体_GB2312" panose="02010609030101010101"/>
              </a:rPr>
              <a:t>2</a:t>
            </a:r>
            <a:r>
              <a:rPr lang="zh-CN" altLang="en-US" sz="2000" dirty="0">
                <a:solidFill>
                  <a:srgbClr val="0000CC"/>
                </a:solidFill>
                <a:latin typeface="Times New Roman" panose="02020603050405020304" pitchFamily="18" charset="0"/>
                <a:ea typeface="楷体_GB2312" panose="02010609030101010101"/>
              </a:rPr>
              <a:t>条规则：</a:t>
            </a:r>
          </a:p>
          <a:p>
            <a:pPr marR="9270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 </a:t>
            </a:r>
            <a:r>
              <a:rPr lang="zh-CN" altLang="en-US" sz="2000" dirty="0">
                <a:solidFill>
                  <a:srgbClr val="0000CC"/>
                </a:solidFill>
                <a:latin typeface="Times New Roman" panose="02020603050405020304" pitchFamily="18" charset="0"/>
                <a:ea typeface="楷体_GB2312" panose="02010609030101010101"/>
              </a:rPr>
              <a:t>：</a:t>
            </a:r>
            <a:r>
              <a:rPr lang="en-US" altLang="zh-CN" sz="2000" b="1" dirty="0">
                <a:solidFill>
                  <a:srgbClr val="0000CC"/>
                </a:solidFill>
                <a:latin typeface="Times New Roman" panose="02020603050405020304" pitchFamily="18" charset="0"/>
                <a:ea typeface="楷体_GB2312" panose="02010609030101010101"/>
              </a:rPr>
              <a:t>IF B THEN C</a:t>
            </a:r>
            <a:endParaRPr lang="en-US" altLang="zh-CN" sz="2000" dirty="0">
              <a:solidFill>
                <a:srgbClr val="0000CC"/>
              </a:solidFill>
              <a:latin typeface="Times New Roman" panose="02020603050405020304" pitchFamily="18" charset="0"/>
              <a:ea typeface="楷体_GB2312" panose="02010609030101010101"/>
            </a:endParaRPr>
          </a:p>
          <a:p>
            <a:pPr marR="9270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2 </a:t>
            </a:r>
            <a:r>
              <a:rPr lang="zh-CN" altLang="en-US" sz="2000" dirty="0">
                <a:solidFill>
                  <a:srgbClr val="0000CC"/>
                </a:solidFill>
                <a:latin typeface="Times New Roman" panose="02020603050405020304" pitchFamily="18" charset="0"/>
                <a:ea typeface="楷体_GB2312" panose="02010609030101010101"/>
              </a:rPr>
              <a:t>：</a:t>
            </a:r>
            <a:r>
              <a:rPr lang="en-US" altLang="zh-CN" sz="2000" b="1" dirty="0">
                <a:solidFill>
                  <a:srgbClr val="0000CC"/>
                </a:solidFill>
                <a:latin typeface="Times New Roman" panose="02020603050405020304" pitchFamily="18" charset="0"/>
                <a:ea typeface="楷体_GB2312" panose="02010609030101010101"/>
              </a:rPr>
              <a:t>IF A THEN B</a:t>
            </a:r>
            <a:endParaRPr lang="en-US" altLang="zh-CN" sz="2000" dirty="0">
              <a:solidFill>
                <a:srgbClr val="0000CC"/>
              </a:solidFill>
              <a:latin typeface="Times New Roman" panose="02020603050405020304" pitchFamily="18" charset="0"/>
              <a:ea typeface="楷体_GB2312" panose="02010609030101010101"/>
            </a:endParaRPr>
          </a:p>
          <a:p>
            <a:pPr marR="85620"/>
            <a:r>
              <a:rPr lang="zh-CN" altLang="en-US" sz="2000" dirty="0">
                <a:solidFill>
                  <a:srgbClr val="0000CC"/>
                </a:solidFill>
                <a:ea typeface="楷体_GB2312" panose="02010609030101010101"/>
              </a:rPr>
              <a:t>已知初始证据</a:t>
            </a:r>
            <a:r>
              <a:rPr lang="en-US" altLang="zh-CN" sz="2000" b="1" dirty="0">
                <a:solidFill>
                  <a:srgbClr val="0000CC"/>
                </a:solidFill>
                <a:latin typeface="Times New Roman" panose="02020603050405020304" pitchFamily="18" charset="0"/>
                <a:ea typeface="楷体_GB2312" panose="02010609030101010101"/>
              </a:rPr>
              <a:t>A</a:t>
            </a:r>
            <a:r>
              <a:rPr lang="zh-CN" altLang="en-US" sz="2000" dirty="0">
                <a:solidFill>
                  <a:srgbClr val="0000CC"/>
                </a:solidFill>
                <a:latin typeface="Times New Roman" panose="02020603050405020304" pitchFamily="18" charset="0"/>
                <a:ea typeface="楷体_GB2312" panose="02010609030101010101"/>
              </a:rPr>
              <a:t>，求证目标</a:t>
            </a:r>
            <a:r>
              <a:rPr lang="en-US" altLang="zh-CN" sz="2000" b="1" dirty="0">
                <a:solidFill>
                  <a:srgbClr val="0000CC"/>
                </a:solidFill>
                <a:latin typeface="Times New Roman" panose="02020603050405020304" pitchFamily="18" charset="0"/>
                <a:ea typeface="楷体_GB2312" panose="02010609030101010101"/>
              </a:rPr>
              <a:t>C</a:t>
            </a:r>
            <a:r>
              <a:rPr lang="zh-CN" altLang="en-US" sz="2000" dirty="0">
                <a:solidFill>
                  <a:srgbClr val="0000CC"/>
                </a:solidFill>
                <a:latin typeface="Times New Roman" panose="02020603050405020304" pitchFamily="18" charset="0"/>
                <a:ea typeface="楷体_GB2312" panose="02010609030101010101"/>
              </a:rPr>
              <a:t>。</a:t>
            </a:r>
          </a:p>
          <a:p>
            <a:endParaRPr lang="en-US" altLang="zh-CN" sz="2000" dirty="0">
              <a:solidFill>
                <a:srgbClr val="630031"/>
              </a:solidFill>
              <a:ea typeface="楷体_GB2312" panose="02010609030101010101"/>
            </a:endParaRPr>
          </a:p>
          <a:p>
            <a:r>
              <a:rPr lang="zh-CN" altLang="en-US" sz="2000" dirty="0">
                <a:solidFill>
                  <a:srgbClr val="630031"/>
                </a:solidFill>
                <a:ea typeface="楷体_GB2312" panose="02010609030101010101"/>
              </a:rPr>
              <a:t>解：推理过程如下：</a:t>
            </a:r>
          </a:p>
        </p:txBody>
      </p:sp>
      <p:sp>
        <p:nvSpPr>
          <p:cNvPr id="5" name="矩形 4"/>
          <p:cNvSpPr/>
          <p:nvPr/>
        </p:nvSpPr>
        <p:spPr>
          <a:xfrm>
            <a:off x="990600" y="2669253"/>
            <a:ext cx="9861754" cy="3785652"/>
          </a:xfrm>
          <a:prstGeom prst="rect">
            <a:avLst/>
          </a:prstGeom>
        </p:spPr>
        <p:txBody>
          <a:bodyPr wrap="square">
            <a:spAutoFit/>
          </a:bodyPr>
          <a:lstStyle/>
          <a:p>
            <a:pPr marR="57250"/>
            <a:r>
              <a:rPr lang="zh-CN" altLang="en-US" sz="2000" dirty="0">
                <a:solidFill>
                  <a:srgbClr val="0000CC"/>
                </a:solidFill>
                <a:ea typeface="楷体_GB2312" panose="02010609030101010101"/>
              </a:rPr>
              <a:t>    推理开始前，综合数据库和假设集均为空。</a:t>
            </a:r>
          </a:p>
          <a:p>
            <a:pPr marR="55200"/>
            <a:r>
              <a:rPr lang="zh-CN" altLang="en-US" sz="2000" dirty="0">
                <a:solidFill>
                  <a:srgbClr val="0000CC"/>
                </a:solidFill>
                <a:ea typeface="楷体_GB2312" panose="02010609030101010101"/>
              </a:rPr>
              <a:t>    推理开始后，先将初始证据</a:t>
            </a:r>
            <a:r>
              <a:rPr lang="en-US" altLang="zh-CN" sz="2000" b="1" dirty="0">
                <a:solidFill>
                  <a:srgbClr val="0000CC"/>
                </a:solidFill>
                <a:latin typeface="Times New Roman" panose="02020603050405020304" pitchFamily="18" charset="0"/>
                <a:ea typeface="楷体_GB2312" panose="02010609030101010101"/>
              </a:rPr>
              <a:t>A</a:t>
            </a:r>
            <a:r>
              <a:rPr lang="zh-CN" altLang="en-US" sz="2000" dirty="0">
                <a:solidFill>
                  <a:srgbClr val="0000CC"/>
                </a:solidFill>
                <a:latin typeface="Times New Roman" panose="02020603050405020304" pitchFamily="18" charset="0"/>
                <a:ea typeface="楷体_GB2312" panose="02010609030101010101"/>
              </a:rPr>
              <a:t>和目标</a:t>
            </a:r>
            <a:r>
              <a:rPr lang="en-US" altLang="zh-CN" sz="2000" b="1" dirty="0">
                <a:solidFill>
                  <a:srgbClr val="0000CC"/>
                </a:solidFill>
                <a:latin typeface="Times New Roman" panose="02020603050405020304" pitchFamily="18" charset="0"/>
                <a:ea typeface="楷体_GB2312" panose="02010609030101010101"/>
              </a:rPr>
              <a:t>C</a:t>
            </a:r>
            <a:r>
              <a:rPr lang="zh-CN" altLang="en-US" sz="2000" dirty="0">
                <a:solidFill>
                  <a:srgbClr val="0000CC"/>
                </a:solidFill>
                <a:latin typeface="Times New Roman" panose="02020603050405020304" pitchFamily="18" charset="0"/>
                <a:ea typeface="楷体_GB2312" panose="02010609030101010101"/>
              </a:rPr>
              <a:t>分别放入综合数据库和假设集，然后从假设集中取出一 个假设</a:t>
            </a:r>
            <a:r>
              <a:rPr lang="en-US" altLang="zh-CN" sz="2000" b="1" dirty="0">
                <a:solidFill>
                  <a:srgbClr val="0000CC"/>
                </a:solidFill>
                <a:latin typeface="Times New Roman" panose="02020603050405020304" pitchFamily="18" charset="0"/>
                <a:ea typeface="楷体_GB2312" panose="02010609030101010101"/>
              </a:rPr>
              <a:t>C</a:t>
            </a:r>
            <a:r>
              <a:rPr lang="zh-CN" altLang="en-US" sz="2000" dirty="0">
                <a:solidFill>
                  <a:srgbClr val="0000CC"/>
                </a:solidFill>
                <a:latin typeface="Times New Roman" panose="02020603050405020304" pitchFamily="18" charset="0"/>
                <a:ea typeface="楷体_GB2312" panose="02010609030101010101"/>
              </a:rPr>
              <a:t>，查找</a:t>
            </a:r>
            <a:r>
              <a:rPr lang="en-US" altLang="zh-CN" sz="2000" b="1" dirty="0">
                <a:solidFill>
                  <a:srgbClr val="0000CC"/>
                </a:solidFill>
                <a:latin typeface="Times New Roman" panose="02020603050405020304" pitchFamily="18" charset="0"/>
                <a:ea typeface="楷体_GB2312" panose="02010609030101010101"/>
              </a:rPr>
              <a:t>C</a:t>
            </a:r>
            <a:r>
              <a:rPr lang="zh-CN" altLang="en-US" sz="2000" dirty="0">
                <a:solidFill>
                  <a:srgbClr val="0000CC"/>
                </a:solidFill>
                <a:latin typeface="Times New Roman" panose="02020603050405020304" pitchFamily="18" charset="0"/>
                <a:ea typeface="楷体_GB2312" panose="02010609030101010101"/>
              </a:rPr>
              <a:t>是否为综合数据库中的已知事实，回答为</a:t>
            </a:r>
            <a:r>
              <a:rPr lang="zh-CN" altLang="en-US" sz="2000" b="1" dirty="0">
                <a:solidFill>
                  <a:srgbClr val="0000CC"/>
                </a:solidFill>
                <a:latin typeface="Times New Roman" panose="02020603050405020304" pitchFamily="18" charset="0"/>
                <a:ea typeface="楷体_GB2312" panose="02010609030101010101"/>
              </a:rPr>
              <a:t>“</a:t>
            </a:r>
            <a:r>
              <a:rPr lang="en-US" altLang="zh-CN" sz="2000" b="1" dirty="0">
                <a:solidFill>
                  <a:srgbClr val="0000CC"/>
                </a:solidFill>
                <a:latin typeface="Times New Roman" panose="02020603050405020304" pitchFamily="18" charset="0"/>
                <a:ea typeface="楷体_GB2312" panose="02010609030101010101"/>
              </a:rPr>
              <a:t>N”</a:t>
            </a:r>
            <a:r>
              <a:rPr lang="zh-CN" altLang="en-US" sz="2000" dirty="0">
                <a:solidFill>
                  <a:srgbClr val="0000CC"/>
                </a:solidFill>
                <a:latin typeface="Times New Roman" panose="02020603050405020304" pitchFamily="18" charset="0"/>
                <a:ea typeface="楷体_GB2312" panose="02010609030101010101"/>
              </a:rPr>
              <a:t>。</a:t>
            </a:r>
          </a:p>
          <a:p>
            <a:pPr marR="54200"/>
            <a:r>
              <a:rPr lang="zh-CN" altLang="en-US" sz="2000" dirty="0">
                <a:solidFill>
                  <a:srgbClr val="0000CC"/>
                </a:solidFill>
                <a:ea typeface="楷体_GB2312" panose="02010609030101010101"/>
              </a:rPr>
              <a:t>    再检查</a:t>
            </a:r>
            <a:r>
              <a:rPr lang="en-US" altLang="zh-CN" sz="2000" b="1" dirty="0">
                <a:solidFill>
                  <a:srgbClr val="0000CC"/>
                </a:solidFill>
                <a:latin typeface="Times New Roman" panose="02020603050405020304" pitchFamily="18" charset="0"/>
                <a:ea typeface="楷体_GB2312" panose="02010609030101010101"/>
              </a:rPr>
              <a:t>C</a:t>
            </a:r>
            <a:r>
              <a:rPr lang="zh-CN" altLang="en-US" sz="2000" dirty="0">
                <a:solidFill>
                  <a:srgbClr val="0000CC"/>
                </a:solidFill>
                <a:latin typeface="Times New Roman" panose="02020603050405020304" pitchFamily="18" charset="0"/>
                <a:ea typeface="楷体_GB2312" panose="02010609030101010101"/>
              </a:rPr>
              <a:t>是否能被知识库中的知识所导出，发现</a:t>
            </a:r>
            <a:r>
              <a:rPr lang="en-US" altLang="zh-CN" sz="2000" b="1" dirty="0">
                <a:solidFill>
                  <a:srgbClr val="0000CC"/>
                </a:solidFill>
                <a:latin typeface="Times New Roman" panose="02020603050405020304" pitchFamily="18" charset="0"/>
                <a:ea typeface="楷体_GB2312" panose="02010609030101010101"/>
              </a:rPr>
              <a:t>C</a:t>
            </a:r>
            <a:r>
              <a:rPr lang="zh-CN" altLang="en-US" sz="2000" dirty="0">
                <a:solidFill>
                  <a:srgbClr val="0000CC"/>
                </a:solidFill>
                <a:latin typeface="Times New Roman" panose="02020603050405020304" pitchFamily="18" charset="0"/>
                <a:ea typeface="楷体_GB2312" panose="02010609030101010101"/>
              </a:rPr>
              <a:t>可由</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 </a:t>
            </a:r>
            <a:r>
              <a:rPr lang="zh-CN" altLang="en-US" sz="2000" dirty="0">
                <a:solidFill>
                  <a:srgbClr val="0000CC"/>
                </a:solidFill>
                <a:latin typeface="Times New Roman" panose="02020603050405020304" pitchFamily="18" charset="0"/>
                <a:ea typeface="楷体_GB2312" panose="02010609030101010101"/>
              </a:rPr>
              <a:t>导出，于是</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 </a:t>
            </a:r>
            <a:r>
              <a:rPr lang="zh-CN" altLang="en-US" sz="2000" dirty="0">
                <a:solidFill>
                  <a:srgbClr val="0000CC"/>
                </a:solidFill>
                <a:latin typeface="Times New Roman" panose="02020603050405020304" pitchFamily="18" charset="0"/>
                <a:ea typeface="楷体_GB2312" panose="02010609030101010101"/>
              </a:rPr>
              <a:t>被放入可用知识集。由于知识库中只有</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 </a:t>
            </a:r>
            <a:r>
              <a:rPr lang="zh-CN" altLang="en-US" sz="2000" dirty="0">
                <a:solidFill>
                  <a:srgbClr val="0000CC"/>
                </a:solidFill>
                <a:latin typeface="Times New Roman" panose="02020603050405020304" pitchFamily="18" charset="0"/>
                <a:ea typeface="楷体_GB2312" panose="02010609030101010101"/>
              </a:rPr>
              <a:t>可用，故可用知识集中仅含</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 </a:t>
            </a:r>
            <a:r>
              <a:rPr lang="zh-CN" altLang="en-US" sz="2000" dirty="0">
                <a:solidFill>
                  <a:srgbClr val="0000CC"/>
                </a:solidFill>
                <a:latin typeface="Times New Roman" panose="02020603050405020304" pitchFamily="18" charset="0"/>
                <a:ea typeface="楷体_GB2312" panose="02010609030101010101"/>
              </a:rPr>
              <a:t>。</a:t>
            </a:r>
          </a:p>
          <a:p>
            <a:pPr marR="9220"/>
            <a:r>
              <a:rPr lang="zh-CN" altLang="en-US" sz="2000" dirty="0">
                <a:solidFill>
                  <a:srgbClr val="0000CC"/>
                </a:solidFill>
                <a:ea typeface="楷体_GB2312" panose="02010609030101010101"/>
              </a:rPr>
              <a:t>    接着从可用知识集中取出</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 </a:t>
            </a:r>
            <a:r>
              <a:rPr lang="zh-CN" altLang="en-US" sz="2000" dirty="0">
                <a:solidFill>
                  <a:srgbClr val="0000CC"/>
                </a:solidFill>
                <a:latin typeface="Times New Roman" panose="02020603050405020304" pitchFamily="18" charset="0"/>
                <a:ea typeface="楷体_GB2312" panose="02010609030101010101"/>
              </a:rPr>
              <a:t>，将其前提条件</a:t>
            </a:r>
            <a:r>
              <a:rPr lang="en-US" altLang="zh-CN" sz="2000" b="1" dirty="0">
                <a:solidFill>
                  <a:srgbClr val="0000CC"/>
                </a:solidFill>
                <a:latin typeface="Times New Roman" panose="02020603050405020304" pitchFamily="18" charset="0"/>
                <a:ea typeface="楷体_GB2312" panose="02010609030101010101"/>
              </a:rPr>
              <a:t>B</a:t>
            </a:r>
            <a:r>
              <a:rPr lang="zh-CN" altLang="en-US" sz="2000" dirty="0">
                <a:solidFill>
                  <a:srgbClr val="0000CC"/>
                </a:solidFill>
                <a:latin typeface="Times New Roman" panose="02020603050405020304" pitchFamily="18" charset="0"/>
                <a:ea typeface="楷体_GB2312" panose="02010609030101010101"/>
              </a:rPr>
              <a:t>作为新的假设放入假设集。从假设集中取出</a:t>
            </a:r>
            <a:r>
              <a:rPr lang="en-US" altLang="zh-CN" sz="2000" b="1" dirty="0">
                <a:solidFill>
                  <a:srgbClr val="0000CC"/>
                </a:solidFill>
                <a:latin typeface="Times New Roman" panose="02020603050405020304" pitchFamily="18" charset="0"/>
                <a:ea typeface="楷体_GB2312" panose="02010609030101010101"/>
              </a:rPr>
              <a:t>B</a:t>
            </a:r>
            <a:r>
              <a:rPr lang="zh-CN" altLang="en-US" sz="2000" dirty="0">
                <a:solidFill>
                  <a:srgbClr val="0000CC"/>
                </a:solidFill>
                <a:latin typeface="Times New Roman" panose="02020603050405020304" pitchFamily="18" charset="0"/>
                <a:ea typeface="楷体_GB2312" panose="02010609030101010101"/>
              </a:rPr>
              <a:t>，检查</a:t>
            </a:r>
            <a:r>
              <a:rPr lang="en-US" altLang="zh-CN" sz="2000" b="1" dirty="0">
                <a:solidFill>
                  <a:srgbClr val="0000CC"/>
                </a:solidFill>
                <a:latin typeface="Times New Roman" panose="02020603050405020304" pitchFamily="18" charset="0"/>
                <a:ea typeface="楷体_GB2312" panose="02010609030101010101"/>
              </a:rPr>
              <a:t>B</a:t>
            </a:r>
            <a:r>
              <a:rPr lang="zh-CN" altLang="en-US" sz="2000" dirty="0">
                <a:solidFill>
                  <a:srgbClr val="0000CC"/>
                </a:solidFill>
                <a:latin typeface="Times New Roman" panose="02020603050405020304" pitchFamily="18" charset="0"/>
                <a:ea typeface="楷体_GB2312" panose="02010609030101010101"/>
              </a:rPr>
              <a:t>是否为综合数据库中的实事，回答为</a:t>
            </a:r>
            <a:r>
              <a:rPr lang="zh-CN" altLang="en-US" sz="2000" b="1" dirty="0">
                <a:solidFill>
                  <a:srgbClr val="0000CC"/>
                </a:solidFill>
                <a:latin typeface="Times New Roman" panose="02020603050405020304" pitchFamily="18" charset="0"/>
                <a:ea typeface="楷体_GB2312" panose="02010609030101010101"/>
              </a:rPr>
              <a:t>“</a:t>
            </a:r>
            <a:r>
              <a:rPr lang="en-US" altLang="zh-CN" sz="2000" b="1" dirty="0">
                <a:solidFill>
                  <a:srgbClr val="0000CC"/>
                </a:solidFill>
                <a:latin typeface="Times New Roman" panose="02020603050405020304" pitchFamily="18" charset="0"/>
                <a:ea typeface="楷体_GB2312" panose="02010609030101010101"/>
              </a:rPr>
              <a:t>N”</a:t>
            </a:r>
            <a:r>
              <a:rPr lang="zh-CN" altLang="en-US" sz="2000" dirty="0">
                <a:solidFill>
                  <a:srgbClr val="0000CC"/>
                </a:solidFill>
                <a:latin typeface="Times New Roman" panose="02020603050405020304" pitchFamily="18" charset="0"/>
                <a:ea typeface="楷体_GB2312" panose="02010609030101010101"/>
              </a:rPr>
              <a:t>。再检查</a:t>
            </a:r>
            <a:r>
              <a:rPr lang="en-US" altLang="zh-CN" sz="2000" b="1" dirty="0">
                <a:solidFill>
                  <a:srgbClr val="0000CC"/>
                </a:solidFill>
                <a:latin typeface="Times New Roman" panose="02020603050405020304" pitchFamily="18" charset="0"/>
                <a:ea typeface="楷体_GB2312" panose="02010609030101010101"/>
              </a:rPr>
              <a:t>B</a:t>
            </a:r>
            <a:r>
              <a:rPr lang="zh-CN" altLang="en-US" sz="2000" dirty="0">
                <a:solidFill>
                  <a:srgbClr val="0000CC"/>
                </a:solidFill>
                <a:latin typeface="Times New Roman" panose="02020603050405020304" pitchFamily="18" charset="0"/>
                <a:ea typeface="楷体_GB2312" panose="02010609030101010101"/>
              </a:rPr>
              <a:t>是否能被知识库中的知识所导出，发现</a:t>
            </a:r>
            <a:r>
              <a:rPr lang="en-US" altLang="zh-CN" sz="2000" b="1" dirty="0">
                <a:solidFill>
                  <a:srgbClr val="0000CC"/>
                </a:solidFill>
                <a:latin typeface="Times New Roman" panose="02020603050405020304" pitchFamily="18" charset="0"/>
                <a:ea typeface="楷体_GB2312" panose="02010609030101010101"/>
              </a:rPr>
              <a:t>B</a:t>
            </a:r>
            <a:r>
              <a:rPr lang="zh-CN" altLang="en-US" sz="2000" dirty="0">
                <a:solidFill>
                  <a:srgbClr val="0000CC"/>
                </a:solidFill>
                <a:latin typeface="Times New Roman" panose="02020603050405020304" pitchFamily="18" charset="0"/>
                <a:ea typeface="楷体_GB2312" panose="02010609030101010101"/>
              </a:rPr>
              <a:t>可由</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2 </a:t>
            </a:r>
            <a:r>
              <a:rPr lang="zh-CN" altLang="en-US" sz="2000" dirty="0">
                <a:solidFill>
                  <a:srgbClr val="0000CC"/>
                </a:solidFill>
                <a:latin typeface="Times New Roman" panose="02020603050405020304" pitchFamily="18" charset="0"/>
                <a:ea typeface="楷体_GB2312" panose="02010609030101010101"/>
              </a:rPr>
              <a:t>导出，于是</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2 </a:t>
            </a:r>
            <a:r>
              <a:rPr lang="zh-CN" altLang="en-US" sz="2000" dirty="0">
                <a:solidFill>
                  <a:srgbClr val="0000CC"/>
                </a:solidFill>
                <a:latin typeface="Times New Roman" panose="02020603050405020304" pitchFamily="18" charset="0"/>
                <a:ea typeface="楷体_GB2312" panose="02010609030101010101"/>
              </a:rPr>
              <a:t>被放入可用知识集。由于知识库中只有</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2 </a:t>
            </a:r>
            <a:r>
              <a:rPr lang="zh-CN" altLang="en-US" sz="2000" dirty="0">
                <a:solidFill>
                  <a:srgbClr val="0000CC"/>
                </a:solidFill>
                <a:latin typeface="Times New Roman" panose="02020603050405020304" pitchFamily="18" charset="0"/>
                <a:ea typeface="楷体_GB2312" panose="02010609030101010101"/>
              </a:rPr>
              <a:t>可用，故可用知识集中仅含</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2 </a:t>
            </a:r>
            <a:r>
              <a:rPr lang="zh-CN" altLang="en-US" sz="2000" dirty="0">
                <a:solidFill>
                  <a:srgbClr val="0000CC"/>
                </a:solidFill>
                <a:latin typeface="Times New Roman" panose="02020603050405020304" pitchFamily="18" charset="0"/>
                <a:ea typeface="楷体_GB2312" panose="02010609030101010101"/>
              </a:rPr>
              <a:t>。</a:t>
            </a:r>
          </a:p>
          <a:p>
            <a:pPr marR="11020"/>
            <a:r>
              <a:rPr lang="zh-CN" altLang="en-US" sz="2000" dirty="0">
                <a:solidFill>
                  <a:srgbClr val="0000CC"/>
                </a:solidFill>
                <a:ea typeface="楷体_GB2312" panose="02010609030101010101"/>
              </a:rPr>
              <a:t>    从可用知识集中取出</a:t>
            </a:r>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2 </a:t>
            </a:r>
            <a:r>
              <a:rPr lang="zh-CN" altLang="en-US" sz="2000" dirty="0">
                <a:solidFill>
                  <a:srgbClr val="0000CC"/>
                </a:solidFill>
                <a:latin typeface="Times New Roman" panose="02020603050405020304" pitchFamily="18" charset="0"/>
                <a:ea typeface="楷体_GB2312" panose="02010609030101010101"/>
              </a:rPr>
              <a:t>，将其前提条件</a:t>
            </a:r>
            <a:r>
              <a:rPr lang="en-US" altLang="zh-CN" sz="2000" b="1" dirty="0">
                <a:solidFill>
                  <a:srgbClr val="0000CC"/>
                </a:solidFill>
                <a:latin typeface="Times New Roman" panose="02020603050405020304" pitchFamily="18" charset="0"/>
                <a:ea typeface="楷体_GB2312" panose="02010609030101010101"/>
              </a:rPr>
              <a:t>A</a:t>
            </a:r>
            <a:r>
              <a:rPr lang="zh-CN" altLang="en-US" sz="2000" dirty="0">
                <a:solidFill>
                  <a:srgbClr val="0000CC"/>
                </a:solidFill>
                <a:latin typeface="Times New Roman" panose="02020603050405020304" pitchFamily="18" charset="0"/>
                <a:ea typeface="楷体_GB2312" panose="02010609030101010101"/>
              </a:rPr>
              <a:t>作为新的假设放入假设集。然后从假设集中取出</a:t>
            </a:r>
            <a:r>
              <a:rPr lang="en-US" altLang="zh-CN" sz="2000" b="1" dirty="0">
                <a:solidFill>
                  <a:srgbClr val="0000CC"/>
                </a:solidFill>
                <a:latin typeface="Times New Roman" panose="02020603050405020304" pitchFamily="18" charset="0"/>
                <a:ea typeface="楷体_GB2312" panose="02010609030101010101"/>
              </a:rPr>
              <a:t>A</a:t>
            </a:r>
            <a:r>
              <a:rPr lang="zh-CN" altLang="en-US" sz="2000" dirty="0">
                <a:solidFill>
                  <a:srgbClr val="0000CC"/>
                </a:solidFill>
                <a:latin typeface="Times New Roman" panose="02020603050405020304" pitchFamily="18" charset="0"/>
                <a:ea typeface="楷体_GB2312" panose="02010609030101010101"/>
              </a:rPr>
              <a:t>，检查</a:t>
            </a:r>
            <a:r>
              <a:rPr lang="en-US" altLang="zh-CN" sz="2000" b="1" dirty="0">
                <a:solidFill>
                  <a:srgbClr val="0000CC"/>
                </a:solidFill>
                <a:latin typeface="Times New Roman" panose="02020603050405020304" pitchFamily="18" charset="0"/>
                <a:ea typeface="楷体_GB2312" panose="02010609030101010101"/>
              </a:rPr>
              <a:t>A</a:t>
            </a:r>
            <a:r>
              <a:rPr lang="zh-CN" altLang="en-US" sz="2000" dirty="0">
                <a:solidFill>
                  <a:srgbClr val="0000CC"/>
                </a:solidFill>
                <a:latin typeface="Times New Roman" panose="02020603050405020304" pitchFamily="18" charset="0"/>
                <a:ea typeface="楷体_GB2312" panose="02010609030101010101"/>
              </a:rPr>
              <a:t>是否为综合数据库中的实事，回答为</a:t>
            </a:r>
            <a:r>
              <a:rPr lang="zh-CN" altLang="en-US" sz="2000" b="1" dirty="0">
                <a:solidFill>
                  <a:srgbClr val="0000CC"/>
                </a:solidFill>
                <a:latin typeface="Times New Roman" panose="02020603050405020304" pitchFamily="18" charset="0"/>
                <a:ea typeface="楷体_GB2312" panose="02010609030101010101"/>
              </a:rPr>
              <a:t>“</a:t>
            </a:r>
            <a:r>
              <a:rPr lang="en-US" altLang="zh-CN" sz="2000" b="1" dirty="0">
                <a:solidFill>
                  <a:srgbClr val="0000CC"/>
                </a:solidFill>
                <a:latin typeface="Times New Roman" panose="02020603050405020304" pitchFamily="18" charset="0"/>
                <a:ea typeface="楷体_GB2312" panose="02010609030101010101"/>
              </a:rPr>
              <a:t>Y”</a:t>
            </a:r>
            <a:r>
              <a:rPr lang="zh-CN" altLang="en-US" sz="2000" dirty="0">
                <a:solidFill>
                  <a:srgbClr val="0000CC"/>
                </a:solidFill>
                <a:latin typeface="Times New Roman" panose="02020603050405020304" pitchFamily="18" charset="0"/>
                <a:ea typeface="楷体_GB2312" panose="02010609030101010101"/>
              </a:rPr>
              <a:t>。</a:t>
            </a:r>
          </a:p>
          <a:p>
            <a:pPr marR="8950"/>
            <a:r>
              <a:rPr lang="zh-CN" altLang="en-US" sz="2000" dirty="0">
                <a:solidFill>
                  <a:srgbClr val="0000CC"/>
                </a:solidFill>
                <a:ea typeface="楷体_GB2312" panose="02010609030101010101"/>
              </a:rPr>
              <a:t>    他说明该假设成立，由于无新的假设，故推理过程成功结束，于是目标</a:t>
            </a:r>
            <a:r>
              <a:rPr lang="en-US" altLang="zh-CN" sz="2000" b="1" dirty="0">
                <a:solidFill>
                  <a:srgbClr val="0000CC"/>
                </a:solidFill>
                <a:latin typeface="Times New Roman" panose="02020603050405020304" pitchFamily="18" charset="0"/>
                <a:ea typeface="楷体_GB2312" panose="02010609030101010101"/>
              </a:rPr>
              <a:t>C</a:t>
            </a:r>
            <a:r>
              <a:rPr lang="zh-CN" altLang="en-US" sz="2000" dirty="0">
                <a:solidFill>
                  <a:srgbClr val="0000CC"/>
                </a:solidFill>
                <a:latin typeface="Times New Roman" panose="02020603050405020304" pitchFamily="18" charset="0"/>
                <a:ea typeface="楷体_GB2312" panose="02010609030101010101"/>
              </a:rPr>
              <a:t>得证。</a:t>
            </a:r>
            <a:endParaRPr lang="zh-CN" altLang="en-US" dirty="0"/>
          </a:p>
        </p:txBody>
      </p:sp>
      <p:pic>
        <p:nvPicPr>
          <p:cNvPr id="2" name="图片 1"/>
          <p:cNvPicPr>
            <a:picLocks noChangeAspect="1"/>
          </p:cNvPicPr>
          <p:nvPr/>
        </p:nvPicPr>
        <p:blipFill>
          <a:blip r:embed="rId3"/>
          <a:stretch>
            <a:fillRect/>
          </a:stretch>
        </p:blipFill>
        <p:spPr>
          <a:xfrm>
            <a:off x="6929592" y="280170"/>
            <a:ext cx="3597682" cy="2562378"/>
          </a:xfrm>
          <a:prstGeom prst="rect">
            <a:avLst/>
          </a:prstGeom>
        </p:spPr>
      </p:pic>
    </p:spTree>
    <p:extLst>
      <p:ext uri="{BB962C8B-B14F-4D97-AF65-F5344CB8AC3E}">
        <p14:creationId xmlns:p14="http://schemas.microsoft.com/office/powerpoint/2010/main" val="3018347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6011" y="921844"/>
            <a:ext cx="9261987" cy="2554545"/>
          </a:xfrm>
          <a:prstGeom prst="rect">
            <a:avLst/>
          </a:prstGeom>
        </p:spPr>
        <p:txBody>
          <a:bodyPr wrap="square">
            <a:spAutoFit/>
          </a:bodyPr>
          <a:lstStyle/>
          <a:p>
            <a:r>
              <a:rPr lang="zh-CN" altLang="en-US" sz="2000" dirty="0">
                <a:solidFill>
                  <a:srgbClr val="C00000"/>
                </a:solidFill>
              </a:rPr>
              <a:t>例</a:t>
            </a:r>
            <a:r>
              <a:rPr lang="en-US" altLang="zh-CN" sz="2000" dirty="0">
                <a:solidFill>
                  <a:srgbClr val="C00000"/>
                </a:solidFill>
              </a:rPr>
              <a:t>:</a:t>
            </a:r>
            <a:r>
              <a:rPr lang="zh-CN" altLang="en-US" sz="2000" dirty="0">
                <a:solidFill>
                  <a:srgbClr val="2926A3"/>
                </a:solidFill>
                <a:latin typeface="HiddenHorzOCR"/>
              </a:rPr>
              <a:t>设有以下两条规则</a:t>
            </a:r>
          </a:p>
          <a:p>
            <a:r>
              <a:rPr lang="en-US" altLang="zh-CN" sz="2000" i="1" dirty="0">
                <a:latin typeface="Arial" panose="020B0604020202020204" pitchFamily="34" charset="0"/>
              </a:rPr>
              <a:t>r </a:t>
            </a:r>
            <a:r>
              <a:rPr lang="en-US" altLang="zh-CN" sz="1400" i="1" dirty="0">
                <a:latin typeface="Times New Roman" panose="02020603050405020304" pitchFamily="18" charset="0"/>
              </a:rPr>
              <a:t>1: </a:t>
            </a:r>
            <a:r>
              <a:rPr lang="en-US" altLang="zh-CN" sz="2000" dirty="0">
                <a:latin typeface="HiddenHorzOCR"/>
              </a:rPr>
              <a:t>IF </a:t>
            </a:r>
            <a:r>
              <a:rPr lang="zh-CN" altLang="en-US" sz="2000" dirty="0">
                <a:latin typeface="HiddenHorzOCR"/>
              </a:rPr>
              <a:t>动物有羽毛</a:t>
            </a:r>
            <a:r>
              <a:rPr lang="en-US" altLang="zh-CN" sz="2000" dirty="0">
                <a:latin typeface="HiddenHorzOCR"/>
              </a:rPr>
              <a:t>THEN </a:t>
            </a:r>
            <a:r>
              <a:rPr lang="zh-CN" altLang="en-US" sz="2000" dirty="0">
                <a:latin typeface="HiddenHorzOCR"/>
              </a:rPr>
              <a:t>动物是鸟</a:t>
            </a:r>
          </a:p>
          <a:p>
            <a:r>
              <a:rPr lang="en-US" altLang="zh-CN" sz="2000" i="1" dirty="0">
                <a:latin typeface="Arial" panose="020B0604020202020204" pitchFamily="34" charset="0"/>
              </a:rPr>
              <a:t>r </a:t>
            </a:r>
            <a:r>
              <a:rPr lang="en-US" altLang="zh-CN" sz="1600" i="1" dirty="0">
                <a:latin typeface="Times New Roman" panose="02020603050405020304" pitchFamily="18" charset="0"/>
              </a:rPr>
              <a:t>2: </a:t>
            </a:r>
            <a:r>
              <a:rPr lang="en-US" altLang="zh-CN" sz="2000" dirty="0">
                <a:latin typeface="HiddenHorzOCR"/>
              </a:rPr>
              <a:t>IF </a:t>
            </a:r>
            <a:r>
              <a:rPr lang="zh-CN" altLang="en-US" sz="2000" dirty="0">
                <a:latin typeface="HiddenHorzOCR"/>
              </a:rPr>
              <a:t>动物是鸟</a:t>
            </a:r>
            <a:r>
              <a:rPr lang="en-US" altLang="zh-CN" sz="2000" dirty="0">
                <a:latin typeface="HiddenHorzOCR"/>
              </a:rPr>
              <a:t>AND </a:t>
            </a:r>
            <a:r>
              <a:rPr lang="zh-CN" altLang="en-US" sz="2000" dirty="0">
                <a:latin typeface="HiddenHorzOCR"/>
              </a:rPr>
              <a:t>动物善飞</a:t>
            </a:r>
            <a:r>
              <a:rPr lang="en-US" altLang="zh-CN" sz="2000" dirty="0">
                <a:latin typeface="HiddenHorzOCR"/>
              </a:rPr>
              <a:t>THEN </a:t>
            </a:r>
            <a:r>
              <a:rPr lang="zh-CN" altLang="en-US" sz="2000" dirty="0">
                <a:latin typeface="HiddenHorzOCR"/>
              </a:rPr>
              <a:t>动物是信天翁</a:t>
            </a:r>
          </a:p>
          <a:p>
            <a:r>
              <a:rPr lang="zh-CN" altLang="en-US" sz="2000" dirty="0">
                <a:solidFill>
                  <a:srgbClr val="2926A3"/>
                </a:solidFill>
                <a:latin typeface="HiddenHorzOCR"/>
              </a:rPr>
              <a:t>其中，</a:t>
            </a:r>
            <a:r>
              <a:rPr lang="en-US" altLang="zh-CN" sz="2000" i="1" dirty="0">
                <a:solidFill>
                  <a:srgbClr val="1615A2"/>
                </a:solidFill>
                <a:latin typeface="Arial" panose="020B0604020202020204" pitchFamily="34" charset="0"/>
              </a:rPr>
              <a:t> r </a:t>
            </a:r>
            <a:r>
              <a:rPr lang="en-US" altLang="zh-CN" sz="1400" i="1" dirty="0">
                <a:solidFill>
                  <a:srgbClr val="1615A2"/>
                </a:solidFill>
                <a:latin typeface="Times New Roman" panose="02020603050405020304" pitchFamily="18" charset="0"/>
              </a:rPr>
              <a:t>1</a:t>
            </a:r>
            <a:r>
              <a:rPr lang="zh-CN" altLang="en-US" sz="2000" dirty="0">
                <a:solidFill>
                  <a:srgbClr val="2926A3"/>
                </a:solidFill>
                <a:latin typeface="HiddenHorzOCR"/>
              </a:rPr>
              <a:t>和</a:t>
            </a:r>
            <a:r>
              <a:rPr lang="en-US" altLang="zh-CN" sz="2000" i="1" dirty="0">
                <a:solidFill>
                  <a:srgbClr val="1615A2"/>
                </a:solidFill>
                <a:latin typeface="Arial" panose="020B0604020202020204" pitchFamily="34" charset="0"/>
              </a:rPr>
              <a:t>r </a:t>
            </a:r>
            <a:r>
              <a:rPr lang="en-US" altLang="zh-CN" sz="1600" i="1" dirty="0">
                <a:solidFill>
                  <a:srgbClr val="1615A2"/>
                </a:solidFill>
                <a:latin typeface="Times New Roman" panose="02020603050405020304" pitchFamily="18" charset="0"/>
              </a:rPr>
              <a:t>2</a:t>
            </a:r>
            <a:r>
              <a:rPr lang="zh-CN" altLang="en-US" sz="2000" dirty="0">
                <a:solidFill>
                  <a:srgbClr val="2926A3"/>
                </a:solidFill>
                <a:latin typeface="HiddenHorzOCR"/>
              </a:rPr>
              <a:t>是上述两条规则在动物识别系统中的规则编号。</a:t>
            </a:r>
            <a:endParaRPr lang="en-US" altLang="zh-CN" sz="2000" dirty="0">
              <a:solidFill>
                <a:srgbClr val="2926A3"/>
              </a:solidFill>
              <a:latin typeface="HiddenHorzOCR"/>
            </a:endParaRPr>
          </a:p>
          <a:p>
            <a:endParaRPr lang="en-US" altLang="zh-CN" sz="2000" dirty="0">
              <a:solidFill>
                <a:srgbClr val="2926A3"/>
              </a:solidFill>
              <a:latin typeface="HiddenHorzOCR"/>
            </a:endParaRPr>
          </a:p>
          <a:p>
            <a:r>
              <a:rPr lang="zh-CN" altLang="en-US" sz="2000" dirty="0">
                <a:solidFill>
                  <a:srgbClr val="2926A3"/>
                </a:solidFill>
                <a:latin typeface="HiddenHorzOCR"/>
              </a:rPr>
              <a:t>假设已知有以下事实</a:t>
            </a:r>
            <a:r>
              <a:rPr lang="en-US" altLang="zh-CN" sz="2000" dirty="0">
                <a:solidFill>
                  <a:srgbClr val="2926A3"/>
                </a:solidFill>
                <a:latin typeface="HiddenHorzOCR"/>
              </a:rPr>
              <a:t>:</a:t>
            </a:r>
          </a:p>
          <a:p>
            <a:r>
              <a:rPr lang="en-US" altLang="zh-CN" sz="2000" dirty="0">
                <a:solidFill>
                  <a:srgbClr val="2926A3"/>
                </a:solidFill>
                <a:latin typeface="HiddenHorzOCR"/>
              </a:rPr>
              <a:t>			</a:t>
            </a:r>
            <a:r>
              <a:rPr lang="zh-CN" altLang="en-US" sz="2000" dirty="0">
                <a:latin typeface="HiddenHorzOCR"/>
              </a:rPr>
              <a:t>动物有羽毛，动物善飞</a:t>
            </a:r>
          </a:p>
          <a:p>
            <a:r>
              <a:rPr lang="zh-CN" altLang="en-US" sz="2000" dirty="0">
                <a:solidFill>
                  <a:srgbClr val="2926A3"/>
                </a:solidFill>
                <a:latin typeface="HiddenHorzOCR"/>
              </a:rPr>
              <a:t>求满足以上事实的动物是何种动物。</a:t>
            </a:r>
            <a:endParaRPr lang="zh-CN" altLang="en-US" sz="2000" dirty="0"/>
          </a:p>
        </p:txBody>
      </p:sp>
      <p:sp>
        <p:nvSpPr>
          <p:cNvPr id="3" name="矩形 2"/>
          <p:cNvSpPr/>
          <p:nvPr/>
        </p:nvSpPr>
        <p:spPr>
          <a:xfrm>
            <a:off x="1406011" y="4035789"/>
            <a:ext cx="5279923" cy="1938992"/>
          </a:xfrm>
          <a:prstGeom prst="rect">
            <a:avLst/>
          </a:prstGeom>
        </p:spPr>
        <p:txBody>
          <a:bodyPr wrap="square">
            <a:spAutoFit/>
          </a:bodyPr>
          <a:lstStyle/>
          <a:p>
            <a:r>
              <a:rPr lang="zh-CN" altLang="en-US" sz="2000" dirty="0">
                <a:solidFill>
                  <a:srgbClr val="59293E"/>
                </a:solidFill>
                <a:latin typeface="HiddenHorzOCR"/>
              </a:rPr>
              <a:t>解</a:t>
            </a:r>
            <a:r>
              <a:rPr lang="en-US" altLang="zh-CN" sz="2000" dirty="0">
                <a:solidFill>
                  <a:srgbClr val="59293E"/>
                </a:solidFill>
                <a:latin typeface="HiddenHorzOCR"/>
              </a:rPr>
              <a:t>: </a:t>
            </a:r>
            <a:r>
              <a:rPr lang="zh-CN" altLang="en-US" sz="2000" dirty="0">
                <a:solidFill>
                  <a:srgbClr val="2926A3"/>
                </a:solidFill>
                <a:latin typeface="HiddenHorzOCR"/>
              </a:rPr>
              <a:t>由于已知事实</a:t>
            </a:r>
            <a:r>
              <a:rPr lang="en-US" altLang="zh-CN" sz="2000" dirty="0">
                <a:solidFill>
                  <a:srgbClr val="2926A3"/>
                </a:solidFill>
                <a:latin typeface="HiddenHorzOCR"/>
              </a:rPr>
              <a:t>"</a:t>
            </a:r>
            <a:r>
              <a:rPr lang="zh-CN" altLang="en-US" sz="2000" dirty="0">
                <a:solidFill>
                  <a:srgbClr val="2926A3"/>
                </a:solidFill>
                <a:latin typeface="HiddenHorzOCR"/>
              </a:rPr>
              <a:t>动物有羽毛</a:t>
            </a:r>
            <a:r>
              <a:rPr lang="en-US" altLang="zh-CN" sz="2000" dirty="0">
                <a:solidFill>
                  <a:srgbClr val="2926A3"/>
                </a:solidFill>
                <a:latin typeface="HiddenHorzOCR"/>
              </a:rPr>
              <a:t>"</a:t>
            </a:r>
            <a:r>
              <a:rPr lang="zh-CN" altLang="en-US" sz="2000" dirty="0">
                <a:solidFill>
                  <a:srgbClr val="2926A3"/>
                </a:solidFill>
                <a:latin typeface="HiddenHorzOCR"/>
              </a:rPr>
              <a:t>，即</a:t>
            </a:r>
            <a:r>
              <a:rPr lang="en-US" altLang="zh-CN" sz="2000" i="1" dirty="0">
                <a:latin typeface="Arial" panose="020B0604020202020204" pitchFamily="34" charset="0"/>
              </a:rPr>
              <a:t>r </a:t>
            </a:r>
            <a:r>
              <a:rPr lang="en-US" altLang="zh-CN" sz="1400" i="1" dirty="0">
                <a:latin typeface="Times New Roman" panose="02020603050405020304" pitchFamily="18" charset="0"/>
              </a:rPr>
              <a:t>1</a:t>
            </a:r>
            <a:r>
              <a:rPr lang="zh-CN" altLang="en-US" sz="2000" dirty="0">
                <a:solidFill>
                  <a:srgbClr val="2926A3"/>
                </a:solidFill>
                <a:latin typeface="HiddenHorzOCR"/>
              </a:rPr>
              <a:t>的前提条件满足，因此</a:t>
            </a:r>
            <a:r>
              <a:rPr lang="en-US" altLang="zh-CN" sz="2000" i="1" dirty="0">
                <a:latin typeface="Arial" panose="020B0604020202020204" pitchFamily="34" charset="0"/>
              </a:rPr>
              <a:t>r </a:t>
            </a:r>
            <a:r>
              <a:rPr lang="en-US" altLang="zh-CN" sz="1400" i="1" dirty="0">
                <a:latin typeface="Times New Roman" panose="02020603050405020304" pitchFamily="18" charset="0"/>
              </a:rPr>
              <a:t>1</a:t>
            </a:r>
            <a:r>
              <a:rPr lang="zh-CN" altLang="en-US" sz="2000" dirty="0">
                <a:solidFill>
                  <a:srgbClr val="2926A3"/>
                </a:solidFill>
                <a:latin typeface="HiddenHorzOCR"/>
              </a:rPr>
              <a:t>可用，承认的</a:t>
            </a:r>
            <a:r>
              <a:rPr lang="en-US" altLang="zh-CN" sz="2000" i="1" dirty="0">
                <a:latin typeface="Arial" panose="020B0604020202020204" pitchFamily="34" charset="0"/>
              </a:rPr>
              <a:t>r </a:t>
            </a:r>
            <a:r>
              <a:rPr lang="en-US" altLang="zh-CN" sz="1400" i="1" dirty="0">
                <a:latin typeface="Times New Roman" panose="02020603050405020304" pitchFamily="18" charset="0"/>
              </a:rPr>
              <a:t>1</a:t>
            </a:r>
            <a:r>
              <a:rPr lang="zh-CN" altLang="en-US" sz="2000" dirty="0">
                <a:solidFill>
                  <a:srgbClr val="2926A3"/>
                </a:solidFill>
                <a:latin typeface="HiddenHorzOCR"/>
              </a:rPr>
              <a:t>结论，</a:t>
            </a:r>
          </a:p>
          <a:p>
            <a:r>
              <a:rPr lang="zh-CN" altLang="en-US" sz="2000" dirty="0">
                <a:solidFill>
                  <a:srgbClr val="1615A2"/>
                </a:solidFill>
                <a:latin typeface="HiddenHorzOCR"/>
              </a:rPr>
              <a:t>即推出新的事实</a:t>
            </a:r>
            <a:r>
              <a:rPr lang="en-US" altLang="zh-CN" sz="2000" dirty="0">
                <a:solidFill>
                  <a:srgbClr val="1615A2"/>
                </a:solidFill>
                <a:latin typeface="HiddenHorzOCR"/>
              </a:rPr>
              <a:t>"</a:t>
            </a:r>
            <a:r>
              <a:rPr lang="zh-CN" altLang="en-US" sz="2000" dirty="0">
                <a:solidFill>
                  <a:srgbClr val="1615A2"/>
                </a:solidFill>
                <a:latin typeface="HiddenHorzOCR"/>
              </a:rPr>
              <a:t>动物是鸟</a:t>
            </a:r>
            <a:r>
              <a:rPr lang="en-US" altLang="zh-CN" sz="2000" dirty="0">
                <a:solidFill>
                  <a:srgbClr val="1615A2"/>
                </a:solidFill>
                <a:latin typeface="HiddenHorzOCR"/>
              </a:rPr>
              <a:t>"</a:t>
            </a:r>
            <a:r>
              <a:rPr lang="zh-CN" altLang="en-US" sz="2000" dirty="0">
                <a:solidFill>
                  <a:srgbClr val="454596"/>
                </a:solidFill>
                <a:latin typeface="HiddenHorzOCR"/>
              </a:rPr>
              <a:t>。</a:t>
            </a:r>
            <a:r>
              <a:rPr lang="zh-CN" altLang="en-US" sz="2000" dirty="0">
                <a:solidFill>
                  <a:srgbClr val="2926A3"/>
                </a:solidFill>
                <a:latin typeface="HiddenHorzOCR"/>
              </a:rPr>
              <a:t>此时， </a:t>
            </a:r>
            <a:r>
              <a:rPr lang="en-US" altLang="zh-CN" sz="2000" i="1" dirty="0">
                <a:latin typeface="Arial" panose="020B0604020202020204" pitchFamily="34" charset="0"/>
              </a:rPr>
              <a:t>r </a:t>
            </a:r>
            <a:r>
              <a:rPr lang="en-US" altLang="zh-CN" sz="1600" i="1" dirty="0">
                <a:latin typeface="Times New Roman" panose="02020603050405020304" pitchFamily="18" charset="0"/>
              </a:rPr>
              <a:t>2</a:t>
            </a:r>
            <a:r>
              <a:rPr lang="zh-CN" altLang="en-US" sz="2000" dirty="0">
                <a:solidFill>
                  <a:srgbClr val="1615A2"/>
                </a:solidFill>
                <a:latin typeface="HiddenHorzOCR"/>
              </a:rPr>
              <a:t>的</a:t>
            </a:r>
          </a:p>
          <a:p>
            <a:r>
              <a:rPr lang="zh-CN" altLang="en-US" sz="2000" dirty="0">
                <a:solidFill>
                  <a:srgbClr val="2926A3"/>
                </a:solidFill>
                <a:latin typeface="HiddenHorzOCR"/>
              </a:rPr>
              <a:t>两个前提条件均满足，即 </a:t>
            </a:r>
            <a:r>
              <a:rPr lang="en-US" altLang="zh-CN" sz="2000" i="1" dirty="0">
                <a:latin typeface="Arial" panose="020B0604020202020204" pitchFamily="34" charset="0"/>
              </a:rPr>
              <a:t>r </a:t>
            </a:r>
            <a:r>
              <a:rPr lang="en-US" altLang="zh-CN" sz="1600" i="1" dirty="0">
                <a:latin typeface="Times New Roman" panose="02020603050405020304" pitchFamily="18" charset="0"/>
              </a:rPr>
              <a:t>2</a:t>
            </a:r>
            <a:r>
              <a:rPr lang="zh-CN" altLang="en-US" sz="2000" dirty="0">
                <a:solidFill>
                  <a:srgbClr val="1615A2"/>
                </a:solidFill>
                <a:latin typeface="HiddenHorzOCR"/>
              </a:rPr>
              <a:t>的前提条件满</a:t>
            </a:r>
          </a:p>
          <a:p>
            <a:r>
              <a:rPr lang="zh-CN" altLang="en-US" sz="2000" dirty="0">
                <a:solidFill>
                  <a:srgbClr val="2926A3"/>
                </a:solidFill>
                <a:latin typeface="HiddenHorzOCR"/>
              </a:rPr>
              <a:t>足，因此</a:t>
            </a:r>
            <a:r>
              <a:rPr lang="en-US" altLang="zh-CN" sz="2000" i="1" dirty="0">
                <a:latin typeface="Arial" panose="020B0604020202020204" pitchFamily="34" charset="0"/>
              </a:rPr>
              <a:t>r </a:t>
            </a:r>
            <a:r>
              <a:rPr lang="en-US" altLang="zh-CN" sz="1600" i="1" dirty="0">
                <a:latin typeface="Times New Roman" panose="02020603050405020304" pitchFamily="18" charset="0"/>
              </a:rPr>
              <a:t>2</a:t>
            </a:r>
            <a:r>
              <a:rPr lang="zh-CN" altLang="en-US" sz="2000" dirty="0">
                <a:solidFill>
                  <a:srgbClr val="2926A3"/>
                </a:solidFill>
                <a:latin typeface="HiddenHorzOCR"/>
              </a:rPr>
              <a:t>可用，承认的</a:t>
            </a:r>
            <a:r>
              <a:rPr lang="en-US" altLang="zh-CN" sz="2000" i="1" dirty="0">
                <a:latin typeface="Arial" panose="020B0604020202020204" pitchFamily="34" charset="0"/>
              </a:rPr>
              <a:t>r </a:t>
            </a:r>
            <a:r>
              <a:rPr lang="en-US" altLang="zh-CN" sz="1600" i="1" dirty="0">
                <a:latin typeface="Times New Roman" panose="02020603050405020304" pitchFamily="18" charset="0"/>
              </a:rPr>
              <a:t>2</a:t>
            </a:r>
            <a:r>
              <a:rPr lang="zh-CN" altLang="en-US" sz="2000" dirty="0">
                <a:solidFill>
                  <a:srgbClr val="2926A3"/>
                </a:solidFill>
                <a:latin typeface="HiddenHorzOCR"/>
              </a:rPr>
              <a:t>结论，即推出</a:t>
            </a:r>
            <a:endParaRPr lang="en-US" altLang="zh-CN" sz="2400" dirty="0">
              <a:solidFill>
                <a:srgbClr val="020202"/>
              </a:solidFill>
              <a:latin typeface="HiddenHorzOCR"/>
            </a:endParaRPr>
          </a:p>
          <a:p>
            <a:r>
              <a:rPr lang="zh-CN" altLang="en-US" sz="2000" dirty="0">
                <a:solidFill>
                  <a:srgbClr val="2926A3"/>
                </a:solidFill>
                <a:latin typeface="HiddenHorzOCR"/>
              </a:rPr>
              <a:t>新的事实</a:t>
            </a:r>
            <a:r>
              <a:rPr lang="en-US" altLang="zh-CN" sz="2000" dirty="0">
                <a:solidFill>
                  <a:srgbClr val="2926A3"/>
                </a:solidFill>
                <a:latin typeface="HiddenHorzOCR"/>
              </a:rPr>
              <a:t>“</a:t>
            </a:r>
            <a:r>
              <a:rPr lang="zh-CN" altLang="en-US" sz="2000" dirty="0">
                <a:solidFill>
                  <a:srgbClr val="2926A3"/>
                </a:solidFill>
                <a:latin typeface="HiddenHorzOCR"/>
              </a:rPr>
              <a:t>动物是信天翁</a:t>
            </a:r>
            <a:r>
              <a:rPr lang="en-US" altLang="zh-CN" sz="2000" dirty="0">
                <a:solidFill>
                  <a:srgbClr val="2926A3"/>
                </a:solidFill>
                <a:latin typeface="HiddenHorzOCR"/>
              </a:rPr>
              <a:t>"</a:t>
            </a:r>
            <a:r>
              <a:rPr lang="zh-CN" altLang="en-US" sz="2000" dirty="0">
                <a:solidFill>
                  <a:srgbClr val="2926A3"/>
                </a:solidFill>
                <a:latin typeface="HiddenHorzOCR"/>
              </a:rPr>
              <a:t>。</a:t>
            </a:r>
            <a:endParaRPr lang="zh-CN" altLang="en-US" sz="2000" dirty="0"/>
          </a:p>
        </p:txBody>
      </p:sp>
      <p:pic>
        <p:nvPicPr>
          <p:cNvPr id="5" name="图片 4"/>
          <p:cNvPicPr>
            <a:picLocks noChangeAspect="1"/>
          </p:cNvPicPr>
          <p:nvPr/>
        </p:nvPicPr>
        <p:blipFill>
          <a:blip r:embed="rId2"/>
          <a:stretch>
            <a:fillRect/>
          </a:stretch>
        </p:blipFill>
        <p:spPr>
          <a:xfrm>
            <a:off x="7287085" y="4000040"/>
            <a:ext cx="4048125" cy="2133600"/>
          </a:xfrm>
          <a:prstGeom prst="rect">
            <a:avLst/>
          </a:prstGeom>
        </p:spPr>
      </p:pic>
    </p:spTree>
    <p:extLst>
      <p:ext uri="{BB962C8B-B14F-4D97-AF65-F5344CB8AC3E}">
        <p14:creationId xmlns:p14="http://schemas.microsoft.com/office/powerpoint/2010/main" val="280215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2" name="矩形 1"/>
          <p:cNvSpPr/>
          <p:nvPr/>
        </p:nvSpPr>
        <p:spPr>
          <a:xfrm>
            <a:off x="1174955" y="1469382"/>
            <a:ext cx="10230463" cy="4401205"/>
          </a:xfrm>
          <a:prstGeom prst="rect">
            <a:avLst/>
          </a:prstGeom>
        </p:spPr>
        <p:txBody>
          <a:bodyPr wrap="square">
            <a:spAutoFit/>
          </a:bodyPr>
          <a:lstStyle/>
          <a:p>
            <a:r>
              <a:rPr lang="zh-CN" altLang="en-US" sz="2000" dirty="0">
                <a:solidFill>
                  <a:srgbClr val="A4001F"/>
                </a:solidFill>
                <a:ea typeface="楷体_GB2312" panose="02010609030101010101"/>
              </a:rPr>
              <a:t>动物识别系统</a:t>
            </a:r>
            <a:endParaRPr lang="en-US" altLang="zh-CN" sz="2000" dirty="0">
              <a:solidFill>
                <a:srgbClr val="A4001F"/>
              </a:solidFill>
              <a:ea typeface="楷体_GB2312" panose="02010609030101010101"/>
            </a:endParaRPr>
          </a:p>
          <a:p>
            <a:endParaRPr lang="zh-CN" altLang="en-US" sz="2000" dirty="0">
              <a:solidFill>
                <a:srgbClr val="A4001F"/>
              </a:solidFill>
              <a:ea typeface="楷体_GB2312" panose="02010609030101010101"/>
            </a:endParaRPr>
          </a:p>
          <a:p>
            <a:pPr marR="10970"/>
            <a:r>
              <a:rPr lang="zh-CN" altLang="en-US" sz="2000" dirty="0">
                <a:solidFill>
                  <a:srgbClr val="006300"/>
                </a:solidFill>
                <a:ea typeface="楷体_GB2312" panose="02010609030101010101"/>
              </a:rPr>
              <a:t>该系统可以识别老虎、金钱豹、斑马、长颈鹿、鸵鸟、企鹅、信天翁这</a:t>
            </a:r>
            <a:r>
              <a:rPr lang="en-US" altLang="zh-CN" sz="2000" b="1" dirty="0">
                <a:solidFill>
                  <a:srgbClr val="006300"/>
                </a:solidFill>
                <a:latin typeface="Times New Roman" panose="02020603050405020304" pitchFamily="18" charset="0"/>
                <a:ea typeface="楷体_GB2312" panose="02010609030101010101"/>
              </a:rPr>
              <a:t>7</a:t>
            </a:r>
            <a:r>
              <a:rPr lang="zh-CN" altLang="en-US" sz="2000" dirty="0">
                <a:solidFill>
                  <a:srgbClr val="006300"/>
                </a:solidFill>
                <a:latin typeface="Times New Roman" panose="02020603050405020304" pitchFamily="18" charset="0"/>
                <a:ea typeface="楷体_GB2312" panose="02010609030101010101"/>
              </a:rPr>
              <a:t>种动物。其规则库包含如下</a:t>
            </a:r>
            <a:r>
              <a:rPr lang="en-US" altLang="zh-CN" sz="2000" b="1" dirty="0">
                <a:solidFill>
                  <a:srgbClr val="006300"/>
                </a:solidFill>
                <a:latin typeface="Times New Roman" panose="02020603050405020304" pitchFamily="18" charset="0"/>
                <a:ea typeface="楷体_GB2312" panose="02010609030101010101"/>
              </a:rPr>
              <a:t>15</a:t>
            </a:r>
            <a:r>
              <a:rPr lang="zh-CN" altLang="en-US" sz="2000" dirty="0">
                <a:solidFill>
                  <a:srgbClr val="006300"/>
                </a:solidFill>
                <a:latin typeface="Times New Roman" panose="02020603050405020304" pitchFamily="18" charset="0"/>
                <a:ea typeface="楷体_GB2312" panose="02010609030101010101"/>
              </a:rPr>
              <a:t>条规则：</a:t>
            </a:r>
          </a:p>
          <a:p>
            <a:pPr marR="6100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动物有毛发</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动物是哺乳动物</a:t>
            </a:r>
          </a:p>
          <a:p>
            <a:pPr marR="6402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2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动物有奶</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动物是哺乳动物</a:t>
            </a:r>
          </a:p>
          <a:p>
            <a:pPr marR="7407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3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动物有羽毛</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动物是鸟</a:t>
            </a:r>
          </a:p>
          <a:p>
            <a:pPr marR="4627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4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动物会飞</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动物会下蛋</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动物是鸟</a:t>
            </a:r>
          </a:p>
          <a:p>
            <a:pPr marR="6502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5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动物吃肉</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动物是食肉动物</a:t>
            </a:r>
          </a:p>
          <a:p>
            <a:pPr marR="3887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6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动物有犬齿</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动物有爪</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该物眼盯前方</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动物是食肉动物</a:t>
            </a:r>
          </a:p>
          <a:p>
            <a:pPr marR="2312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7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动物是哺乳动物</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动物有蹄</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动物是有蹄类动物</a:t>
            </a:r>
          </a:p>
          <a:p>
            <a:pPr marR="1202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8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动物是哺乳动物</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动物是反刍动物</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动物是有蹄类动物</a:t>
            </a:r>
          </a:p>
          <a:p>
            <a:pPr marR="2375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9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动物是哺乳动物</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动物是食肉动物</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动物是黄褐色</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动物身上有暗斑点</a:t>
            </a:r>
            <a:r>
              <a:rPr lang="en-US" altLang="zh-CN" sz="2000" dirty="0">
                <a:solidFill>
                  <a:srgbClr val="0000CC"/>
                </a:solidFill>
                <a:latin typeface="Times New Roman" panose="02020603050405020304" pitchFamily="18" charset="0"/>
                <a:ea typeface="楷体_GB2312" panose="02010609030101010101"/>
              </a:rPr>
              <a:t>	</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动物是金钱豹 </a:t>
            </a:r>
            <a:endParaRPr lang="zh-CN" altLang="en-US" sz="2000" dirty="0">
              <a:solidFill>
                <a:srgbClr val="0000CC"/>
              </a:solidFill>
              <a:ea typeface="楷体_GB2312" panose="02010609030101010101"/>
            </a:endParaRPr>
          </a:p>
        </p:txBody>
      </p:sp>
      <p:sp>
        <p:nvSpPr>
          <p:cNvPr id="3" name="矩形 2"/>
          <p:cNvSpPr/>
          <p:nvPr/>
        </p:nvSpPr>
        <p:spPr>
          <a:xfrm>
            <a:off x="4476977" y="847149"/>
            <a:ext cx="3592009"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基于规则的动物识别系统</a:t>
            </a:r>
          </a:p>
        </p:txBody>
      </p:sp>
    </p:spTree>
    <p:extLst>
      <p:ext uri="{BB962C8B-B14F-4D97-AF65-F5344CB8AC3E}">
        <p14:creationId xmlns:p14="http://schemas.microsoft.com/office/powerpoint/2010/main" val="2860827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2" name="矩形 1"/>
          <p:cNvSpPr/>
          <p:nvPr/>
        </p:nvSpPr>
        <p:spPr>
          <a:xfrm>
            <a:off x="1174955" y="1469382"/>
            <a:ext cx="10230463" cy="4401205"/>
          </a:xfrm>
          <a:prstGeom prst="rect">
            <a:avLst/>
          </a:prstGeom>
        </p:spPr>
        <p:txBody>
          <a:bodyPr wrap="square">
            <a:spAutoFit/>
          </a:bodyPr>
          <a:lstStyle/>
          <a:p>
            <a:pPr marR="18320"/>
            <a:r>
              <a:rPr lang="en-US" altLang="zh-CN" sz="2000" b="1" dirty="0">
                <a:solidFill>
                  <a:srgbClr val="0000CC"/>
                </a:solidFill>
                <a:latin typeface="Times New Roman" panose="02020603050405020304" pitchFamily="18" charset="0"/>
              </a:rPr>
              <a:t>r</a:t>
            </a:r>
            <a:r>
              <a:rPr lang="en-US" altLang="zh-CN" sz="1300" b="1" dirty="0">
                <a:solidFill>
                  <a:srgbClr val="0000CC"/>
                </a:solidFill>
                <a:latin typeface="Times New Roman" panose="02020603050405020304" pitchFamily="18" charset="0"/>
              </a:rPr>
              <a:t>10  </a:t>
            </a:r>
            <a:r>
              <a:rPr lang="en-US" altLang="zh-CN" sz="2000" b="1" dirty="0">
                <a:solidFill>
                  <a:srgbClr val="0000CC"/>
                </a:solidFill>
                <a:latin typeface="Times New Roman" panose="02020603050405020304" pitchFamily="18" charset="0"/>
              </a:rPr>
              <a:t>IF </a:t>
            </a:r>
            <a:r>
              <a:rPr lang="zh-CN" altLang="en-US" sz="2000" dirty="0">
                <a:solidFill>
                  <a:srgbClr val="0000CC"/>
                </a:solidFill>
                <a:latin typeface="Times New Roman" panose="02020603050405020304" pitchFamily="18" charset="0"/>
                <a:ea typeface="楷体_GB2312" panose="02010609030101010101"/>
              </a:rPr>
              <a:t>动物是哺乳动物</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动物是食肉动物</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动物是黄褐色 </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动物身上有黑色条纹</a:t>
            </a:r>
            <a:r>
              <a:rPr lang="en-US" altLang="zh-CN" sz="2000" dirty="0">
                <a:solidFill>
                  <a:srgbClr val="0000CC"/>
                </a:solidFill>
                <a:latin typeface="Times New Roman" panose="02020603050405020304" pitchFamily="18" charset="0"/>
                <a:ea typeface="楷体_GB2312" panose="02010609030101010101"/>
              </a:rPr>
              <a:t>	</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动物是虎</a:t>
            </a:r>
          </a:p>
          <a:p>
            <a:pPr marR="2235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11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动物是有蹄类动物</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动物有长脖子</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动物有长腿</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动物身上有暗斑点</a:t>
            </a:r>
            <a:r>
              <a:rPr lang="en-US" altLang="zh-CN" sz="2000" dirty="0">
                <a:solidFill>
                  <a:srgbClr val="0000CC"/>
                </a:solidFill>
                <a:latin typeface="Times New Roman" panose="02020603050405020304" pitchFamily="18" charset="0"/>
                <a:ea typeface="楷体_GB2312" panose="02010609030101010101"/>
              </a:rPr>
              <a:t>	</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动物是长颈鹿</a:t>
            </a:r>
          </a:p>
          <a:p>
            <a:pPr marR="1362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12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动物是有蹄类动物</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动物身上有黑色条纹</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动物是斑马</a:t>
            </a:r>
          </a:p>
          <a:p>
            <a:pPr marR="3945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13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动物是鸟</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动物有长脖子</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动物有长腿</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动物不会飞</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动物有黑白二色</a:t>
            </a:r>
            <a:r>
              <a:rPr lang="en-US" altLang="zh-CN" sz="2000" dirty="0">
                <a:solidFill>
                  <a:srgbClr val="0000CC"/>
                </a:solidFill>
                <a:latin typeface="Times New Roman" panose="02020603050405020304" pitchFamily="18" charset="0"/>
                <a:ea typeface="楷体_GB2312" panose="02010609030101010101"/>
              </a:rPr>
              <a:t>	</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动物是鸵鸟</a:t>
            </a:r>
          </a:p>
          <a:p>
            <a:pPr marR="4347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14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动物是鸟</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动物会游泳</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动物不会飞</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动物有黑白二色</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动物是企鹅</a:t>
            </a:r>
          </a:p>
          <a:p>
            <a:pPr marR="36820"/>
            <a:r>
              <a:rPr lang="en-US" altLang="zh-CN" sz="20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15  </a:t>
            </a:r>
            <a:r>
              <a:rPr lang="en-US" altLang="zh-CN" sz="2000" b="1" dirty="0">
                <a:solidFill>
                  <a:srgbClr val="0000CC"/>
                </a:solidFill>
                <a:latin typeface="Times New Roman" panose="02020603050405020304" pitchFamily="18" charset="0"/>
                <a:ea typeface="楷体_GB2312" panose="02010609030101010101"/>
              </a:rPr>
              <a:t>IF </a:t>
            </a:r>
            <a:r>
              <a:rPr lang="zh-CN" altLang="en-US" sz="2000" dirty="0">
                <a:solidFill>
                  <a:srgbClr val="0000CC"/>
                </a:solidFill>
                <a:latin typeface="Times New Roman" panose="02020603050405020304" pitchFamily="18" charset="0"/>
                <a:ea typeface="楷体_GB2312" panose="02010609030101010101"/>
              </a:rPr>
              <a:t>动物是鸟</a:t>
            </a:r>
            <a:r>
              <a:rPr lang="en-US" altLang="zh-CN" sz="2000" b="1" dirty="0">
                <a:solidFill>
                  <a:srgbClr val="0000CC"/>
                </a:solidFill>
                <a:latin typeface="Times New Roman" panose="02020603050405020304" pitchFamily="18" charset="0"/>
                <a:ea typeface="楷体_GB2312" panose="02010609030101010101"/>
              </a:rPr>
              <a:t>AND </a:t>
            </a:r>
            <a:r>
              <a:rPr lang="zh-CN" altLang="en-US" sz="2000" dirty="0">
                <a:solidFill>
                  <a:srgbClr val="0000CC"/>
                </a:solidFill>
                <a:latin typeface="Times New Roman" panose="02020603050405020304" pitchFamily="18" charset="0"/>
                <a:ea typeface="楷体_GB2312" panose="02010609030101010101"/>
              </a:rPr>
              <a:t>动物善飞</a:t>
            </a:r>
            <a:r>
              <a:rPr lang="en-US" altLang="zh-CN" sz="2000" b="1" dirty="0">
                <a:solidFill>
                  <a:srgbClr val="0000CC"/>
                </a:solidFill>
                <a:latin typeface="Times New Roman" panose="02020603050405020304" pitchFamily="18" charset="0"/>
                <a:ea typeface="楷体_GB2312" panose="02010609030101010101"/>
              </a:rPr>
              <a:t>THEN </a:t>
            </a:r>
            <a:r>
              <a:rPr lang="zh-CN" altLang="en-US" sz="2000" dirty="0">
                <a:solidFill>
                  <a:srgbClr val="0000CC"/>
                </a:solidFill>
                <a:latin typeface="Times New Roman" panose="02020603050405020304" pitchFamily="18" charset="0"/>
                <a:ea typeface="楷体_GB2312" panose="02010609030101010101"/>
              </a:rPr>
              <a:t>动物是信天翁</a:t>
            </a:r>
            <a:endParaRPr lang="en-US" altLang="zh-CN" sz="2000" dirty="0">
              <a:solidFill>
                <a:srgbClr val="0000CC"/>
              </a:solidFill>
              <a:latin typeface="Times New Roman" panose="02020603050405020304" pitchFamily="18" charset="0"/>
              <a:ea typeface="楷体_GB2312" panose="02010609030101010101"/>
            </a:endParaRPr>
          </a:p>
          <a:p>
            <a:pPr marR="36820"/>
            <a:endParaRPr lang="zh-CN" altLang="en-US" sz="2000" dirty="0">
              <a:solidFill>
                <a:srgbClr val="0000CC"/>
              </a:solidFill>
              <a:latin typeface="Times New Roman" panose="02020603050405020304" pitchFamily="18" charset="0"/>
              <a:ea typeface="楷体_GB2312" panose="02010609030101010101"/>
            </a:endParaRPr>
          </a:p>
          <a:p>
            <a:pPr marR="69850"/>
            <a:r>
              <a:rPr lang="zh-CN" altLang="en-US" sz="2000" dirty="0">
                <a:solidFill>
                  <a:srgbClr val="0000CC"/>
                </a:solidFill>
                <a:ea typeface="楷体_GB2312" panose="02010609030101010101"/>
              </a:rPr>
              <a:t>其中，</a:t>
            </a:r>
            <a:r>
              <a:rPr lang="en-US" altLang="zh-CN" sz="2000" b="1" dirty="0" err="1">
                <a:solidFill>
                  <a:srgbClr val="0000CC"/>
                </a:solidFill>
                <a:latin typeface="Times New Roman" panose="02020603050405020304" pitchFamily="18" charset="0"/>
                <a:ea typeface="楷体_GB2312" panose="02010609030101010101"/>
              </a:rPr>
              <a:t>r</a:t>
            </a:r>
            <a:r>
              <a:rPr lang="en-US" altLang="zh-CN" sz="1300" b="1" dirty="0" err="1">
                <a:solidFill>
                  <a:srgbClr val="0000CC"/>
                </a:solidFill>
                <a:latin typeface="Times New Roman" panose="02020603050405020304" pitchFamily="18" charset="0"/>
                <a:ea typeface="楷体_GB2312" panose="02010609030101010101"/>
              </a:rPr>
              <a:t>i</a:t>
            </a:r>
            <a:r>
              <a:rPr lang="en-US" altLang="zh-CN" sz="1300" b="1" dirty="0">
                <a:solidFill>
                  <a:srgbClr val="0000CC"/>
                </a:solidFill>
                <a:latin typeface="Times New Roman" panose="02020603050405020304" pitchFamily="18" charset="0"/>
                <a:ea typeface="楷体_GB2312" panose="02010609030101010101"/>
              </a:rPr>
              <a:t> </a:t>
            </a:r>
            <a:r>
              <a:rPr lang="en-US" altLang="zh-CN" sz="2000" b="1" dirty="0">
                <a:solidFill>
                  <a:srgbClr val="0000CC"/>
                </a:solidFill>
                <a:latin typeface="Times New Roman" panose="02020603050405020304" pitchFamily="18" charset="0"/>
                <a:ea typeface="楷体_GB2312" panose="02010609030101010101"/>
              </a:rPr>
              <a:t>(</a:t>
            </a:r>
            <a:r>
              <a:rPr lang="en-US" altLang="zh-CN" sz="2000" b="1" dirty="0" err="1">
                <a:solidFill>
                  <a:srgbClr val="0000CC"/>
                </a:solidFill>
                <a:latin typeface="Times New Roman" panose="02020603050405020304" pitchFamily="18" charset="0"/>
                <a:ea typeface="楷体_GB2312" panose="02010609030101010101"/>
              </a:rPr>
              <a:t>i</a:t>
            </a:r>
            <a:r>
              <a:rPr lang="en-US" altLang="zh-CN" sz="2000" b="1" dirty="0">
                <a:solidFill>
                  <a:srgbClr val="0000CC"/>
                </a:solidFill>
                <a:latin typeface="Times New Roman" panose="02020603050405020304" pitchFamily="18" charset="0"/>
                <a:ea typeface="楷体_GB2312" panose="02010609030101010101"/>
              </a:rPr>
              <a:t>=1,2,…….,15)</a:t>
            </a:r>
            <a:r>
              <a:rPr lang="zh-CN" altLang="en-US" sz="2000" dirty="0">
                <a:solidFill>
                  <a:srgbClr val="0000CC"/>
                </a:solidFill>
                <a:latin typeface="Times New Roman" panose="02020603050405020304" pitchFamily="18" charset="0"/>
                <a:ea typeface="楷体_GB2312" panose="02010609030101010101"/>
              </a:rPr>
              <a:t>是规则的编号</a:t>
            </a:r>
            <a:endParaRPr lang="en-US" altLang="zh-CN" sz="2000" dirty="0">
              <a:solidFill>
                <a:srgbClr val="0000CC"/>
              </a:solidFill>
              <a:latin typeface="Times New Roman" panose="02020603050405020304" pitchFamily="18" charset="0"/>
              <a:ea typeface="楷体_GB2312" panose="02010609030101010101"/>
            </a:endParaRPr>
          </a:p>
          <a:p>
            <a:pPr marR="69850"/>
            <a:endParaRPr lang="zh-CN" altLang="en-US" sz="2000" dirty="0">
              <a:solidFill>
                <a:srgbClr val="0000CC"/>
              </a:solidFill>
              <a:latin typeface="Times New Roman" panose="02020603050405020304" pitchFamily="18" charset="0"/>
              <a:ea typeface="楷体_GB2312" panose="02010609030101010101"/>
            </a:endParaRPr>
          </a:p>
          <a:p>
            <a:pPr marR="78250"/>
            <a:r>
              <a:rPr lang="zh-CN" altLang="en-US" sz="2000" dirty="0">
                <a:solidFill>
                  <a:srgbClr val="630031"/>
                </a:solidFill>
                <a:ea typeface="楷体_GB2312" panose="02010609030101010101"/>
              </a:rPr>
              <a:t>初始综合数据库包含的事实有：</a:t>
            </a:r>
          </a:p>
          <a:p>
            <a:pPr marR="17870"/>
            <a:r>
              <a:rPr lang="zh-CN" altLang="en-US" sz="2000" dirty="0">
                <a:solidFill>
                  <a:srgbClr val="0000CC"/>
                </a:solidFill>
                <a:ea typeface="楷体_GB2312" panose="02010609030101010101"/>
              </a:rPr>
              <a:t>动物有暗斑点，动物有长脖子，动物有长腿，动物有奶，动物有蹄</a:t>
            </a:r>
          </a:p>
        </p:txBody>
      </p:sp>
      <p:sp>
        <p:nvSpPr>
          <p:cNvPr id="3" name="矩形 2"/>
          <p:cNvSpPr/>
          <p:nvPr/>
        </p:nvSpPr>
        <p:spPr>
          <a:xfrm>
            <a:off x="4476977" y="847149"/>
            <a:ext cx="3592009"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基于规则的动物识别系统</a:t>
            </a:r>
          </a:p>
        </p:txBody>
      </p:sp>
    </p:spTree>
    <p:extLst>
      <p:ext uri="{BB962C8B-B14F-4D97-AF65-F5344CB8AC3E}">
        <p14:creationId xmlns:p14="http://schemas.microsoft.com/office/powerpoint/2010/main" val="1668247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76977" y="847149"/>
            <a:ext cx="3592009"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基于规则的动物识别系统</a:t>
            </a:r>
          </a:p>
        </p:txBody>
      </p:sp>
      <p:sp>
        <p:nvSpPr>
          <p:cNvPr id="4" name="矩形 3"/>
          <p:cNvSpPr/>
          <p:nvPr/>
        </p:nvSpPr>
        <p:spPr>
          <a:xfrm>
            <a:off x="1229031" y="1447313"/>
            <a:ext cx="10700210" cy="4185761"/>
          </a:xfrm>
          <a:prstGeom prst="rect">
            <a:avLst/>
          </a:prstGeom>
        </p:spPr>
        <p:txBody>
          <a:bodyPr wrap="square">
            <a:spAutoFit/>
          </a:bodyPr>
          <a:lstStyle/>
          <a:p>
            <a:r>
              <a:rPr lang="zh-CN" altLang="en-US" sz="1900" dirty="0">
                <a:solidFill>
                  <a:srgbClr val="A4001F"/>
                </a:solidFill>
                <a:ea typeface="楷体_GB2312" panose="02010609030101010101"/>
              </a:rPr>
              <a:t>系统的推理过程</a:t>
            </a:r>
          </a:p>
          <a:p>
            <a:pPr marR="6450"/>
            <a:r>
              <a:rPr lang="en-US" altLang="zh-CN" sz="1900" b="1" dirty="0">
                <a:solidFill>
                  <a:srgbClr val="006300"/>
                </a:solidFill>
                <a:latin typeface="Times New Roman" panose="02020603050405020304" pitchFamily="18" charset="0"/>
                <a:ea typeface="楷体_GB2312" panose="02010609030101010101"/>
              </a:rPr>
              <a:t>    (1) </a:t>
            </a:r>
            <a:r>
              <a:rPr lang="zh-CN" altLang="en-US" sz="1900" dirty="0">
                <a:solidFill>
                  <a:srgbClr val="0000CC"/>
                </a:solidFill>
                <a:latin typeface="Times New Roman" panose="02020603050405020304" pitchFamily="18" charset="0"/>
                <a:ea typeface="楷体_GB2312" panose="02010609030101010101"/>
              </a:rPr>
              <a:t>先从规则库中取出第一条规则</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a:t>
            </a:r>
            <a:r>
              <a:rPr lang="zh-CN" altLang="en-US" sz="1900" dirty="0">
                <a:solidFill>
                  <a:srgbClr val="0000CC"/>
                </a:solidFill>
                <a:latin typeface="Times New Roman" panose="02020603050405020304" pitchFamily="18" charset="0"/>
                <a:ea typeface="楷体_GB2312" panose="02010609030101010101"/>
              </a:rPr>
              <a:t>，检查其前提是否可与综合数据库中的已知事实相匹配。</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a:t>
            </a:r>
            <a:r>
              <a:rPr lang="zh-CN" altLang="en-US" sz="1900" dirty="0">
                <a:solidFill>
                  <a:srgbClr val="0000CC"/>
                </a:solidFill>
                <a:latin typeface="Times New Roman" panose="02020603050405020304" pitchFamily="18" charset="0"/>
                <a:ea typeface="楷体_GB2312" panose="02010609030101010101"/>
              </a:rPr>
              <a:t>的前提是</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动物有毛发</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，但事实库中无此事实，故匹配失败。然后取</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2</a:t>
            </a:r>
            <a:r>
              <a:rPr lang="zh-CN" altLang="en-US" sz="1900" dirty="0">
                <a:solidFill>
                  <a:srgbClr val="0000CC"/>
                </a:solidFill>
                <a:latin typeface="Times New Roman" panose="02020603050405020304" pitchFamily="18" charset="0"/>
                <a:ea typeface="楷体_GB2312" panose="02010609030101010101"/>
              </a:rPr>
              <a:t>，该前提可与已知事实</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动物有奶</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相匹配，</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2</a:t>
            </a:r>
            <a:r>
              <a:rPr lang="zh-CN" altLang="en-US" sz="1900" dirty="0">
                <a:solidFill>
                  <a:srgbClr val="0000CC"/>
                </a:solidFill>
                <a:latin typeface="Times New Roman" panose="02020603050405020304" pitchFamily="18" charset="0"/>
                <a:ea typeface="楷体_GB2312" panose="02010609030101010101"/>
              </a:rPr>
              <a:t>被执行，并将其结论</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动物是哺乳动物</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作为新的事实加入到综合数据库中。此时，综合数据库的内容为：</a:t>
            </a:r>
          </a:p>
          <a:p>
            <a:pPr marR="21050"/>
            <a:r>
              <a:rPr lang="zh-CN" altLang="en-US" sz="1900" dirty="0">
                <a:solidFill>
                  <a:srgbClr val="0000CC"/>
                </a:solidFill>
                <a:ea typeface="楷体_GB2312" panose="02010609030101010101"/>
              </a:rPr>
              <a:t>动物有暗斑，动物有长脖子，动物有长腿，动物有奶，动物有蹄， 动物是哺乳动物</a:t>
            </a:r>
          </a:p>
          <a:p>
            <a:pPr marR="6470"/>
            <a:r>
              <a:rPr lang="en-US" altLang="zh-CN" sz="1900" b="1" dirty="0">
                <a:solidFill>
                  <a:srgbClr val="006300"/>
                </a:solidFill>
                <a:latin typeface="Times New Roman" panose="02020603050405020304" pitchFamily="18" charset="0"/>
                <a:ea typeface="楷体_GB2312" panose="02010609030101010101"/>
              </a:rPr>
              <a:t>    (2) </a:t>
            </a:r>
            <a:r>
              <a:rPr lang="zh-CN" altLang="en-US" sz="1900" dirty="0">
                <a:solidFill>
                  <a:srgbClr val="0000CC"/>
                </a:solidFill>
                <a:latin typeface="Times New Roman" panose="02020603050405020304" pitchFamily="18" charset="0"/>
                <a:ea typeface="楷体_GB2312" panose="02010609030101010101"/>
              </a:rPr>
              <a:t>再从规则库中取</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3</a:t>
            </a:r>
            <a:r>
              <a:rPr lang="zh-CN" altLang="en-US" sz="1900" dirty="0">
                <a:solidFill>
                  <a:srgbClr val="0000CC"/>
                </a:solidFill>
                <a:latin typeface="Times New Roman" panose="02020603050405020304" pitchFamily="18" charset="0"/>
                <a:ea typeface="楷体_GB2312" panose="02010609030101010101"/>
              </a:rPr>
              <a:t>，</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4</a:t>
            </a:r>
            <a:r>
              <a:rPr lang="zh-CN" altLang="en-US" sz="1900" dirty="0">
                <a:solidFill>
                  <a:srgbClr val="0000CC"/>
                </a:solidFill>
                <a:latin typeface="Times New Roman" panose="02020603050405020304" pitchFamily="18" charset="0"/>
                <a:ea typeface="楷体_GB2312" panose="02010609030101010101"/>
              </a:rPr>
              <a:t>，</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5</a:t>
            </a:r>
            <a:r>
              <a:rPr lang="zh-CN" altLang="en-US" sz="1900" dirty="0">
                <a:solidFill>
                  <a:srgbClr val="0000CC"/>
                </a:solidFill>
                <a:latin typeface="Times New Roman" panose="02020603050405020304" pitchFamily="18" charset="0"/>
                <a:ea typeface="楷体_GB2312" panose="02010609030101010101"/>
              </a:rPr>
              <a:t>，</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6</a:t>
            </a:r>
            <a:r>
              <a:rPr lang="zh-CN" altLang="en-US" sz="1900" dirty="0">
                <a:solidFill>
                  <a:srgbClr val="0000CC"/>
                </a:solidFill>
                <a:latin typeface="Times New Roman" panose="02020603050405020304" pitchFamily="18" charset="0"/>
                <a:ea typeface="楷体_GB2312" panose="02010609030101010101"/>
              </a:rPr>
              <a:t>进行匹配，均失败。接着取</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7</a:t>
            </a:r>
            <a:r>
              <a:rPr lang="zh-CN" altLang="en-US" sz="1900" dirty="0">
                <a:solidFill>
                  <a:srgbClr val="0000CC"/>
                </a:solidFill>
                <a:latin typeface="Times New Roman" panose="02020603050405020304" pitchFamily="18" charset="0"/>
                <a:ea typeface="楷体_GB2312" panose="02010609030101010101"/>
              </a:rPr>
              <a:t>，该前提与已知事实</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动物是哺乳动物</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相匹配，</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7</a:t>
            </a:r>
            <a:r>
              <a:rPr lang="zh-CN" altLang="en-US" sz="1900" dirty="0">
                <a:solidFill>
                  <a:srgbClr val="0000CC"/>
                </a:solidFill>
                <a:latin typeface="Times New Roman" panose="02020603050405020304" pitchFamily="18" charset="0"/>
                <a:ea typeface="楷体_GB2312" panose="02010609030101010101"/>
              </a:rPr>
              <a:t>被执行，并将其结论</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动物是有蹄类动物</a:t>
            </a:r>
            <a:r>
              <a:rPr lang="zh-CN" altLang="en-US" sz="1900" b="1" dirty="0">
                <a:solidFill>
                  <a:srgbClr val="0000CC"/>
                </a:solidFill>
                <a:latin typeface="Times New Roman" panose="02020603050405020304" pitchFamily="18" charset="0"/>
                <a:ea typeface="楷体_GB2312" panose="02010609030101010101"/>
              </a:rPr>
              <a:t>” </a:t>
            </a:r>
            <a:r>
              <a:rPr lang="zh-CN" altLang="en-US" sz="1900" dirty="0">
                <a:solidFill>
                  <a:srgbClr val="0000CC"/>
                </a:solidFill>
                <a:latin typeface="Times New Roman" panose="02020603050405020304" pitchFamily="18" charset="0"/>
                <a:ea typeface="楷体_GB2312" panose="02010609030101010101"/>
              </a:rPr>
              <a:t>作为新的事实加入到综合数据库中。此时，综合数据库的内容变为：</a:t>
            </a:r>
          </a:p>
          <a:p>
            <a:pPr marR="21050"/>
            <a:r>
              <a:rPr lang="zh-CN" altLang="en-US" sz="1900" dirty="0">
                <a:solidFill>
                  <a:srgbClr val="0000CC"/>
                </a:solidFill>
                <a:ea typeface="楷体_GB2312" panose="02010609030101010101"/>
              </a:rPr>
              <a:t>动物有暗斑，动物有长脖子，动物有长腿，动物有奶，动物有蹄，动物是哺乳动物，动物是有蹄类动物</a:t>
            </a:r>
          </a:p>
          <a:p>
            <a:pPr marR="5870"/>
            <a:r>
              <a:rPr lang="en-US" altLang="zh-CN" sz="1900" b="1" dirty="0">
                <a:solidFill>
                  <a:srgbClr val="006300"/>
                </a:solidFill>
                <a:latin typeface="Times New Roman" panose="02020603050405020304" pitchFamily="18" charset="0"/>
                <a:ea typeface="楷体_GB2312" panose="02010609030101010101"/>
              </a:rPr>
              <a:t>    (3) </a:t>
            </a:r>
            <a:r>
              <a:rPr lang="zh-CN" altLang="en-US" sz="1900" dirty="0">
                <a:solidFill>
                  <a:srgbClr val="0000CC"/>
                </a:solidFill>
                <a:latin typeface="Times New Roman" panose="02020603050405020304" pitchFamily="18" charset="0"/>
                <a:ea typeface="楷体_GB2312" panose="02010609030101010101"/>
              </a:rPr>
              <a:t>此后，</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8</a:t>
            </a:r>
            <a:r>
              <a:rPr lang="zh-CN" altLang="en-US" sz="1900" dirty="0">
                <a:solidFill>
                  <a:srgbClr val="0000CC"/>
                </a:solidFill>
                <a:latin typeface="Times New Roman" panose="02020603050405020304" pitchFamily="18" charset="0"/>
                <a:ea typeface="楷体_GB2312" panose="02010609030101010101"/>
              </a:rPr>
              <a:t>，</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9</a:t>
            </a:r>
            <a:r>
              <a:rPr lang="zh-CN" altLang="en-US" sz="1900" dirty="0">
                <a:solidFill>
                  <a:srgbClr val="0000CC"/>
                </a:solidFill>
                <a:latin typeface="Times New Roman" panose="02020603050405020304" pitchFamily="18" charset="0"/>
                <a:ea typeface="楷体_GB2312" panose="02010609030101010101"/>
              </a:rPr>
              <a:t>，</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10</a:t>
            </a:r>
            <a:r>
              <a:rPr lang="zh-CN" altLang="en-US" sz="1900" dirty="0">
                <a:solidFill>
                  <a:srgbClr val="0000CC"/>
                </a:solidFill>
                <a:latin typeface="Times New Roman" panose="02020603050405020304" pitchFamily="18" charset="0"/>
                <a:ea typeface="楷体_GB2312" panose="02010609030101010101"/>
              </a:rPr>
              <a:t>均匹配失败。接着取</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11</a:t>
            </a:r>
            <a:r>
              <a:rPr lang="zh-CN" altLang="en-US" sz="1900" dirty="0">
                <a:solidFill>
                  <a:srgbClr val="0000CC"/>
                </a:solidFill>
                <a:latin typeface="Times New Roman" panose="02020603050405020304" pitchFamily="18" charset="0"/>
                <a:ea typeface="楷体_GB2312" panose="02010609030101010101"/>
              </a:rPr>
              <a:t>，该前提</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动物是有蹄类动物</a:t>
            </a:r>
            <a:r>
              <a:rPr lang="en-US" altLang="zh-CN" sz="1900" b="1" dirty="0">
                <a:solidFill>
                  <a:srgbClr val="0000CC"/>
                </a:solidFill>
                <a:latin typeface="Times New Roman" panose="02020603050405020304" pitchFamily="18" charset="0"/>
                <a:ea typeface="楷体_GB2312" panose="02010609030101010101"/>
              </a:rPr>
              <a:t>AND </a:t>
            </a:r>
            <a:r>
              <a:rPr lang="zh-CN" altLang="en-US" sz="1900" dirty="0">
                <a:solidFill>
                  <a:srgbClr val="0000CC"/>
                </a:solidFill>
                <a:latin typeface="Times New Roman" panose="02020603050405020304" pitchFamily="18" charset="0"/>
                <a:ea typeface="楷体_GB2312" panose="02010609030101010101"/>
              </a:rPr>
              <a:t>动物有长脖子</a:t>
            </a:r>
            <a:r>
              <a:rPr lang="en-US" altLang="zh-CN" sz="1900" b="1" dirty="0">
                <a:solidFill>
                  <a:srgbClr val="0000CC"/>
                </a:solidFill>
                <a:latin typeface="Times New Roman" panose="02020603050405020304" pitchFamily="18" charset="0"/>
                <a:ea typeface="楷体_GB2312" panose="02010609030101010101"/>
              </a:rPr>
              <a:t>AND </a:t>
            </a:r>
            <a:r>
              <a:rPr lang="zh-CN" altLang="en-US" sz="1900" dirty="0">
                <a:solidFill>
                  <a:srgbClr val="0000CC"/>
                </a:solidFill>
                <a:latin typeface="Times New Roman" panose="02020603050405020304" pitchFamily="18" charset="0"/>
                <a:ea typeface="楷体_GB2312" panose="02010609030101010101"/>
              </a:rPr>
              <a:t>动物有长腿</a:t>
            </a:r>
            <a:r>
              <a:rPr lang="en-US" altLang="zh-CN" sz="1900" b="1" dirty="0">
                <a:solidFill>
                  <a:srgbClr val="0000CC"/>
                </a:solidFill>
                <a:latin typeface="Times New Roman" panose="02020603050405020304" pitchFamily="18" charset="0"/>
                <a:ea typeface="楷体_GB2312" panose="02010609030101010101"/>
              </a:rPr>
              <a:t>AND </a:t>
            </a:r>
            <a:r>
              <a:rPr lang="zh-CN" altLang="en-US" sz="1900" dirty="0">
                <a:solidFill>
                  <a:srgbClr val="0000CC"/>
                </a:solidFill>
                <a:latin typeface="Times New Roman" panose="02020603050405020304" pitchFamily="18" charset="0"/>
                <a:ea typeface="楷体_GB2312" panose="02010609030101010101"/>
              </a:rPr>
              <a:t>动物身上有暗斑</a:t>
            </a:r>
            <a:r>
              <a:rPr lang="zh-CN" altLang="en-US" sz="1900" b="1" dirty="0">
                <a:solidFill>
                  <a:srgbClr val="0000CC"/>
                </a:solidFill>
                <a:latin typeface="Times New Roman" panose="02020603050405020304" pitchFamily="18" charset="0"/>
                <a:ea typeface="楷体_GB2312" panose="02010609030101010101"/>
              </a:rPr>
              <a:t>” </a:t>
            </a:r>
            <a:r>
              <a:rPr lang="zh-CN" altLang="en-US" sz="1900" dirty="0">
                <a:solidFill>
                  <a:srgbClr val="0000CC"/>
                </a:solidFill>
                <a:latin typeface="Times New Roman" panose="02020603050405020304" pitchFamily="18" charset="0"/>
                <a:ea typeface="楷体_GB2312" panose="02010609030101010101"/>
              </a:rPr>
              <a:t>与已知事实相匹配，</a:t>
            </a:r>
            <a:r>
              <a:rPr lang="en-US" altLang="zh-CN" sz="1900" b="1" dirty="0">
                <a:solidFill>
                  <a:srgbClr val="0000CC"/>
                </a:solidFill>
                <a:latin typeface="Times New Roman" panose="02020603050405020304" pitchFamily="18" charset="0"/>
                <a:ea typeface="楷体_GB2312" panose="02010609030101010101"/>
              </a:rPr>
              <a:t>r</a:t>
            </a:r>
            <a:r>
              <a:rPr lang="en-US" altLang="zh-CN" sz="1300" b="1" dirty="0">
                <a:solidFill>
                  <a:srgbClr val="0000CC"/>
                </a:solidFill>
                <a:latin typeface="Times New Roman" panose="02020603050405020304" pitchFamily="18" charset="0"/>
                <a:ea typeface="楷体_GB2312" panose="02010609030101010101"/>
              </a:rPr>
              <a:t>11</a:t>
            </a:r>
            <a:r>
              <a:rPr lang="zh-CN" altLang="en-US" sz="1900" dirty="0">
                <a:solidFill>
                  <a:srgbClr val="0000CC"/>
                </a:solidFill>
                <a:latin typeface="Times New Roman" panose="02020603050405020304" pitchFamily="18" charset="0"/>
                <a:ea typeface="楷体_GB2312" panose="02010609030101010101"/>
              </a:rPr>
              <a:t>被执行，并推出</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动物是长颈鹿</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。由于</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长颈鹿</a:t>
            </a:r>
            <a:r>
              <a:rPr lang="zh-CN" altLang="en-US" sz="1900" b="1" dirty="0">
                <a:solidFill>
                  <a:srgbClr val="0000CC"/>
                </a:solidFill>
                <a:latin typeface="Times New Roman" panose="02020603050405020304" pitchFamily="18" charset="0"/>
                <a:ea typeface="楷体_GB2312" panose="02010609030101010101"/>
              </a:rPr>
              <a:t>”</a:t>
            </a:r>
            <a:r>
              <a:rPr lang="zh-CN" altLang="en-US" sz="1900" dirty="0">
                <a:solidFill>
                  <a:srgbClr val="0000CC"/>
                </a:solidFill>
                <a:latin typeface="Times New Roman" panose="02020603050405020304" pitchFamily="18" charset="0"/>
                <a:ea typeface="楷体_GB2312" panose="02010609030101010101"/>
              </a:rPr>
              <a:t>已是目标集合中的一个具体动物，即已推出最终结果，故问题求解过程结束。 </a:t>
            </a:r>
            <a:endParaRPr lang="zh-CN" altLang="en-US" dirty="0"/>
          </a:p>
        </p:txBody>
      </p:sp>
    </p:spTree>
    <p:extLst>
      <p:ext uri="{BB962C8B-B14F-4D97-AF65-F5344CB8AC3E}">
        <p14:creationId xmlns:p14="http://schemas.microsoft.com/office/powerpoint/2010/main" val="1819999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有毛发</a:t>
              </a:r>
            </a:p>
          </p:txBody>
        </p:sp>
        <p:sp>
          <p:nvSpPr>
            <p:cNvPr id="7" name="矩形 6"/>
            <p:cNvSpPr/>
            <p:nvPr/>
          </p:nvSpPr>
          <p:spPr>
            <a:xfrm>
              <a:off x="2097145" y="3867227"/>
              <a:ext cx="694267" cy="55736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2" name="矩形 1"/>
          <p:cNvSpPr/>
          <p:nvPr/>
        </p:nvSpPr>
        <p:spPr>
          <a:xfrm>
            <a:off x="582352" y="960880"/>
            <a:ext cx="9920210" cy="369332"/>
          </a:xfrm>
          <a:prstGeom prst="rect">
            <a:avLst/>
          </a:prstGeom>
        </p:spPr>
        <p:txBody>
          <a:bodyPr wrap="square">
            <a:spAutoFit/>
          </a:bodyPr>
          <a:lstStyle/>
          <a:p>
            <a:pPr marR="17870"/>
            <a:r>
              <a:rPr lang="zh-CN" altLang="en-US" dirty="0">
                <a:solidFill>
                  <a:srgbClr val="630031"/>
                </a:solidFill>
                <a:ea typeface="楷体_GB2312" panose="02010609030101010101"/>
              </a:rPr>
              <a:t>初始综合数据库包含的事实：</a:t>
            </a:r>
            <a:r>
              <a:rPr lang="zh-CN" altLang="en-US" dirty="0">
                <a:solidFill>
                  <a:srgbClr val="0000CC"/>
                </a:solidFill>
                <a:ea typeface="楷体_GB2312" panose="02010609030101010101"/>
              </a:rPr>
              <a:t>动物有暗斑点，动物有长脖子，动物有长腿，动物有奶，动物有蹄</a:t>
            </a:r>
          </a:p>
        </p:txBody>
      </p:sp>
    </p:spTree>
    <p:extLst>
      <p:ext uri="{BB962C8B-B14F-4D97-AF65-F5344CB8AC3E}">
        <p14:creationId xmlns:p14="http://schemas.microsoft.com/office/powerpoint/2010/main" val="188321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13C85285-6A6E-462B-A008-934E84A25B4B}" type="slidenum">
              <a:rPr lang="en-US" altLang="zh-CN"/>
              <a:pPr/>
              <a:t>3</a:t>
            </a:fld>
            <a:endParaRPr lang="en-US" altLang="zh-CN"/>
          </a:p>
        </p:txBody>
      </p:sp>
      <p:sp>
        <p:nvSpPr>
          <p:cNvPr id="466946" name="Text Box 2"/>
          <p:cNvSpPr txBox="1">
            <a:spLocks noChangeArrowheads="1"/>
          </p:cNvSpPr>
          <p:nvPr/>
        </p:nvSpPr>
        <p:spPr bwMode="auto">
          <a:xfrm>
            <a:off x="2711450" y="2492376"/>
            <a:ext cx="7488238"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6000" b="1" dirty="0">
                <a:solidFill>
                  <a:srgbClr val="CC0000"/>
                </a:solidFill>
                <a:effectLst>
                  <a:outerShdw blurRad="38100" dist="38100" dir="2700000" algn="tl">
                    <a:srgbClr val="C0C0C0"/>
                  </a:outerShdw>
                </a:effectLst>
                <a:ea typeface="楷体_GB2312" pitchFamily="49" charset="-122"/>
              </a:rPr>
              <a:t>第 </a:t>
            </a:r>
            <a:r>
              <a:rPr lang="en-US" altLang="zh-CN" sz="6000" b="1" dirty="0">
                <a:solidFill>
                  <a:srgbClr val="CC0000"/>
                </a:solidFill>
                <a:effectLst>
                  <a:outerShdw blurRad="38100" dist="38100" dir="2700000" algn="tl">
                    <a:srgbClr val="C0C0C0"/>
                  </a:outerShdw>
                </a:effectLst>
                <a:ea typeface="楷体_GB2312" pitchFamily="49" charset="-122"/>
              </a:rPr>
              <a:t>3 </a:t>
            </a:r>
            <a:r>
              <a:rPr lang="zh-CN" altLang="en-US" sz="6000" b="1" dirty="0">
                <a:solidFill>
                  <a:srgbClr val="CC0000"/>
                </a:solidFill>
                <a:effectLst>
                  <a:outerShdw blurRad="38100" dist="38100" dir="2700000" algn="tl">
                    <a:srgbClr val="C0C0C0"/>
                  </a:outerShdw>
                </a:effectLst>
                <a:ea typeface="楷体_GB2312" pitchFamily="49" charset="-122"/>
              </a:rPr>
              <a:t>章    确定性推理</a:t>
            </a:r>
          </a:p>
        </p:txBody>
      </p:sp>
    </p:spTree>
    <p:extLst>
      <p:ext uri="{BB962C8B-B14F-4D97-AF65-F5344CB8AC3E}">
        <p14:creationId xmlns:p14="http://schemas.microsoft.com/office/powerpoint/2010/main" val="2637418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5" name="矩形 4"/>
          <p:cNvSpPr/>
          <p:nvPr/>
        </p:nvSpPr>
        <p:spPr>
          <a:xfrm>
            <a:off x="220278" y="6222531"/>
            <a:ext cx="4467057" cy="400110"/>
          </a:xfrm>
          <a:prstGeom prst="rect">
            <a:avLst/>
          </a:prstGeom>
        </p:spPr>
        <p:txBody>
          <a:bodyPr wrap="none">
            <a:spAutoFit/>
          </a:bodyPr>
          <a:lstStyle/>
          <a:p>
            <a:pPr marR="64020"/>
            <a:r>
              <a:rPr lang="en-US" altLang="zh-CN" sz="2000" b="1" dirty="0">
                <a:solidFill>
                  <a:srgbClr val="FF0000"/>
                </a:solidFill>
                <a:latin typeface="Times New Roman" panose="02020603050405020304" pitchFamily="18" charset="0"/>
                <a:ea typeface="楷体_GB2312" panose="02010609030101010101"/>
              </a:rPr>
              <a:t>r</a:t>
            </a:r>
            <a:r>
              <a:rPr lang="en-US" altLang="zh-CN" sz="1400" b="1" dirty="0">
                <a:solidFill>
                  <a:srgbClr val="FF0000"/>
                </a:solidFill>
                <a:latin typeface="Times New Roman" panose="02020603050405020304" pitchFamily="18" charset="0"/>
                <a:ea typeface="楷体_GB2312" panose="02010609030101010101"/>
              </a:rPr>
              <a:t>2  </a:t>
            </a:r>
            <a:r>
              <a:rPr lang="en-US" altLang="zh-CN" sz="2000" b="1" dirty="0">
                <a:solidFill>
                  <a:srgbClr val="FF0000"/>
                </a:solidFill>
                <a:latin typeface="Times New Roman" panose="02020603050405020304" pitchFamily="18" charset="0"/>
                <a:ea typeface="楷体_GB2312" panose="02010609030101010101"/>
              </a:rPr>
              <a:t>IF </a:t>
            </a:r>
            <a:r>
              <a:rPr lang="zh-CN" altLang="en-US" sz="2000" dirty="0">
                <a:solidFill>
                  <a:srgbClr val="FF0000"/>
                </a:solidFill>
                <a:latin typeface="Times New Roman" panose="02020603050405020304" pitchFamily="18" charset="0"/>
                <a:ea typeface="楷体_GB2312" panose="02010609030101010101"/>
              </a:rPr>
              <a:t>动物有奶</a:t>
            </a:r>
            <a:r>
              <a:rPr lang="en-US" altLang="zh-CN" sz="2000" b="1" dirty="0">
                <a:solidFill>
                  <a:srgbClr val="FF0000"/>
                </a:solidFill>
                <a:latin typeface="Times New Roman" panose="02020603050405020304" pitchFamily="18" charset="0"/>
                <a:ea typeface="楷体_GB2312" panose="02010609030101010101"/>
              </a:rPr>
              <a:t>THEN </a:t>
            </a:r>
            <a:r>
              <a:rPr lang="zh-CN" altLang="en-US" sz="2000" dirty="0">
                <a:solidFill>
                  <a:srgbClr val="FF0000"/>
                </a:solidFill>
                <a:latin typeface="Times New Roman" panose="02020603050405020304" pitchFamily="18" charset="0"/>
                <a:ea typeface="楷体_GB2312" panose="02010609030101010101"/>
              </a:rPr>
              <a:t>动物是哺乳动物</a:t>
            </a:r>
          </a:p>
        </p:txBody>
      </p:sp>
      <p:sp>
        <p:nvSpPr>
          <p:cNvPr id="86" name="矩形 85"/>
          <p:cNvSpPr/>
          <p:nvPr/>
        </p:nvSpPr>
        <p:spPr>
          <a:xfrm>
            <a:off x="582352" y="960880"/>
            <a:ext cx="9920210" cy="369332"/>
          </a:xfrm>
          <a:prstGeom prst="rect">
            <a:avLst/>
          </a:prstGeom>
        </p:spPr>
        <p:txBody>
          <a:bodyPr wrap="square">
            <a:spAutoFit/>
          </a:bodyPr>
          <a:lstStyle/>
          <a:p>
            <a:pPr marR="17870"/>
            <a:r>
              <a:rPr lang="zh-CN" altLang="en-US" dirty="0">
                <a:solidFill>
                  <a:srgbClr val="630031"/>
                </a:solidFill>
                <a:ea typeface="楷体_GB2312" panose="02010609030101010101"/>
              </a:rPr>
              <a:t>初始综合数据库包含的事实：</a:t>
            </a:r>
            <a:r>
              <a:rPr lang="zh-CN" altLang="en-US" dirty="0">
                <a:solidFill>
                  <a:srgbClr val="0000CC"/>
                </a:solidFill>
                <a:ea typeface="楷体_GB2312" panose="02010609030101010101"/>
              </a:rPr>
              <a:t>动物有暗斑点，动物有长脖子，动物有长腿，动物有奶，动物有蹄</a:t>
            </a:r>
          </a:p>
        </p:txBody>
      </p:sp>
    </p:spTree>
    <p:extLst>
      <p:ext uri="{BB962C8B-B14F-4D97-AF65-F5344CB8AC3E}">
        <p14:creationId xmlns:p14="http://schemas.microsoft.com/office/powerpoint/2010/main" val="1855556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2" name="矩形 1"/>
          <p:cNvSpPr/>
          <p:nvPr/>
        </p:nvSpPr>
        <p:spPr>
          <a:xfrm>
            <a:off x="11721" y="6110419"/>
            <a:ext cx="6096000" cy="646331"/>
          </a:xfrm>
          <a:prstGeom prst="rect">
            <a:avLst/>
          </a:prstGeom>
        </p:spPr>
        <p:txBody>
          <a:bodyPr>
            <a:spAutoFit/>
          </a:bodyPr>
          <a:lstStyle/>
          <a:p>
            <a:pPr marR="23120"/>
            <a:r>
              <a:rPr lang="en-US" altLang="zh-CN" b="1" dirty="0">
                <a:solidFill>
                  <a:srgbClr val="FF0000"/>
                </a:solidFill>
                <a:latin typeface="Times New Roman" panose="02020603050405020304" pitchFamily="18" charset="0"/>
                <a:ea typeface="楷体_GB2312" panose="02010609030101010101"/>
              </a:rPr>
              <a:t>r</a:t>
            </a:r>
            <a:r>
              <a:rPr lang="en-US" altLang="zh-CN" sz="1200" b="1" dirty="0">
                <a:solidFill>
                  <a:srgbClr val="FF0000"/>
                </a:solidFill>
                <a:latin typeface="Times New Roman" panose="02020603050405020304" pitchFamily="18" charset="0"/>
                <a:ea typeface="楷体_GB2312" panose="02010609030101010101"/>
              </a:rPr>
              <a:t>7  </a:t>
            </a:r>
            <a:r>
              <a:rPr lang="en-US" altLang="zh-CN" b="1" dirty="0">
                <a:solidFill>
                  <a:srgbClr val="FF0000"/>
                </a:solidFill>
                <a:latin typeface="Times New Roman" panose="02020603050405020304" pitchFamily="18" charset="0"/>
                <a:ea typeface="楷体_GB2312" panose="02010609030101010101"/>
              </a:rPr>
              <a:t>IF </a:t>
            </a:r>
            <a:r>
              <a:rPr lang="zh-CN" altLang="en-US" dirty="0">
                <a:solidFill>
                  <a:srgbClr val="FF0000"/>
                </a:solidFill>
                <a:latin typeface="Times New Roman" panose="02020603050405020304" pitchFamily="18" charset="0"/>
                <a:ea typeface="楷体_GB2312" panose="02010609030101010101"/>
              </a:rPr>
              <a:t>动物是哺乳动物</a:t>
            </a:r>
            <a:r>
              <a:rPr lang="en-US" altLang="zh-CN" b="1" dirty="0">
                <a:solidFill>
                  <a:srgbClr val="FF0000"/>
                </a:solidFill>
                <a:latin typeface="Times New Roman" panose="02020603050405020304" pitchFamily="18" charset="0"/>
                <a:ea typeface="楷体_GB2312" panose="02010609030101010101"/>
              </a:rPr>
              <a:t>AND </a:t>
            </a:r>
            <a:r>
              <a:rPr lang="zh-CN" altLang="en-US" dirty="0">
                <a:solidFill>
                  <a:srgbClr val="FF0000"/>
                </a:solidFill>
                <a:latin typeface="Times New Roman" panose="02020603050405020304" pitchFamily="18" charset="0"/>
                <a:ea typeface="楷体_GB2312" panose="02010609030101010101"/>
              </a:rPr>
              <a:t>动物有蹄</a:t>
            </a:r>
            <a:r>
              <a:rPr lang="en-US" altLang="zh-CN" b="1" dirty="0">
                <a:solidFill>
                  <a:srgbClr val="FF0000"/>
                </a:solidFill>
                <a:latin typeface="Times New Roman" panose="02020603050405020304" pitchFamily="18" charset="0"/>
                <a:ea typeface="楷体_GB2312" panose="02010609030101010101"/>
              </a:rPr>
              <a:t>THEN </a:t>
            </a:r>
            <a:r>
              <a:rPr lang="zh-CN" altLang="en-US" dirty="0">
                <a:solidFill>
                  <a:srgbClr val="FF0000"/>
                </a:solidFill>
                <a:latin typeface="Times New Roman" panose="02020603050405020304" pitchFamily="18" charset="0"/>
                <a:ea typeface="楷体_GB2312" panose="02010609030101010101"/>
              </a:rPr>
              <a:t>动物是有蹄类动物</a:t>
            </a:r>
          </a:p>
        </p:txBody>
      </p:sp>
      <p:sp>
        <p:nvSpPr>
          <p:cNvPr id="86" name="矩形 85"/>
          <p:cNvSpPr/>
          <p:nvPr/>
        </p:nvSpPr>
        <p:spPr>
          <a:xfrm>
            <a:off x="582352" y="960880"/>
            <a:ext cx="9920210" cy="369332"/>
          </a:xfrm>
          <a:prstGeom prst="rect">
            <a:avLst/>
          </a:prstGeom>
        </p:spPr>
        <p:txBody>
          <a:bodyPr wrap="square">
            <a:spAutoFit/>
          </a:bodyPr>
          <a:lstStyle/>
          <a:p>
            <a:pPr marR="17870"/>
            <a:r>
              <a:rPr lang="zh-CN" altLang="en-US" dirty="0">
                <a:solidFill>
                  <a:srgbClr val="630031"/>
                </a:solidFill>
                <a:ea typeface="楷体_GB2312" panose="02010609030101010101"/>
              </a:rPr>
              <a:t>初始综合数据库包含的事实：</a:t>
            </a:r>
            <a:r>
              <a:rPr lang="zh-CN" altLang="en-US" dirty="0">
                <a:solidFill>
                  <a:srgbClr val="0000CC"/>
                </a:solidFill>
                <a:ea typeface="楷体_GB2312" panose="02010609030101010101"/>
              </a:rPr>
              <a:t>动物有暗斑点，动物有长脖子，动物有长腿，动物有奶，动物有蹄</a:t>
            </a:r>
          </a:p>
        </p:txBody>
      </p:sp>
    </p:spTree>
    <p:extLst>
      <p:ext uri="{BB962C8B-B14F-4D97-AF65-F5344CB8AC3E}">
        <p14:creationId xmlns:p14="http://schemas.microsoft.com/office/powerpoint/2010/main" val="974397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8" name="矩形 97"/>
            <p:cNvSpPr/>
            <p:nvPr/>
          </p:nvSpPr>
          <p:spPr>
            <a:xfrm>
              <a:off x="4118187" y="3896286"/>
              <a:ext cx="704889" cy="56075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2" name="矩形 1"/>
          <p:cNvSpPr/>
          <p:nvPr/>
        </p:nvSpPr>
        <p:spPr>
          <a:xfrm>
            <a:off x="20850" y="6038725"/>
            <a:ext cx="5863215" cy="646331"/>
          </a:xfrm>
          <a:prstGeom prst="rect">
            <a:avLst/>
          </a:prstGeom>
        </p:spPr>
        <p:txBody>
          <a:bodyPr wrap="square">
            <a:spAutoFit/>
          </a:bodyPr>
          <a:lstStyle/>
          <a:p>
            <a:pPr marR="22350"/>
            <a:r>
              <a:rPr lang="en-US" altLang="zh-CN" b="1" dirty="0">
                <a:solidFill>
                  <a:srgbClr val="FF0000"/>
                </a:solidFill>
                <a:latin typeface="Times New Roman" panose="02020603050405020304" pitchFamily="18" charset="0"/>
                <a:ea typeface="楷体_GB2312" panose="02010609030101010101"/>
              </a:rPr>
              <a:t>r</a:t>
            </a:r>
            <a:r>
              <a:rPr lang="en-US" altLang="zh-CN" sz="1200" b="1" dirty="0">
                <a:solidFill>
                  <a:srgbClr val="FF0000"/>
                </a:solidFill>
                <a:latin typeface="Times New Roman" panose="02020603050405020304" pitchFamily="18" charset="0"/>
                <a:ea typeface="楷体_GB2312" panose="02010609030101010101"/>
              </a:rPr>
              <a:t>11  </a:t>
            </a:r>
            <a:r>
              <a:rPr lang="en-US" altLang="zh-CN" b="1" dirty="0">
                <a:solidFill>
                  <a:srgbClr val="FF0000"/>
                </a:solidFill>
                <a:latin typeface="Times New Roman" panose="02020603050405020304" pitchFamily="18" charset="0"/>
                <a:ea typeface="楷体_GB2312" panose="02010609030101010101"/>
              </a:rPr>
              <a:t>IF </a:t>
            </a:r>
            <a:r>
              <a:rPr lang="zh-CN" altLang="en-US" dirty="0">
                <a:solidFill>
                  <a:srgbClr val="FF0000"/>
                </a:solidFill>
                <a:latin typeface="Times New Roman" panose="02020603050405020304" pitchFamily="18" charset="0"/>
                <a:ea typeface="楷体_GB2312" panose="02010609030101010101"/>
              </a:rPr>
              <a:t>动物是有蹄类动物</a:t>
            </a:r>
            <a:r>
              <a:rPr lang="en-US" altLang="zh-CN" b="1" dirty="0">
                <a:solidFill>
                  <a:srgbClr val="FF0000"/>
                </a:solidFill>
                <a:latin typeface="Times New Roman" panose="02020603050405020304" pitchFamily="18" charset="0"/>
                <a:ea typeface="楷体_GB2312" panose="02010609030101010101"/>
              </a:rPr>
              <a:t>AND </a:t>
            </a:r>
            <a:r>
              <a:rPr lang="zh-CN" altLang="en-US" dirty="0">
                <a:solidFill>
                  <a:srgbClr val="FF0000"/>
                </a:solidFill>
                <a:latin typeface="Times New Roman" panose="02020603050405020304" pitchFamily="18" charset="0"/>
                <a:ea typeface="楷体_GB2312" panose="02010609030101010101"/>
              </a:rPr>
              <a:t>动物有长脖子</a:t>
            </a:r>
            <a:r>
              <a:rPr lang="en-US" altLang="zh-CN" b="1" dirty="0">
                <a:solidFill>
                  <a:srgbClr val="FF0000"/>
                </a:solidFill>
                <a:latin typeface="Times New Roman" panose="02020603050405020304" pitchFamily="18" charset="0"/>
                <a:ea typeface="楷体_GB2312" panose="02010609030101010101"/>
              </a:rPr>
              <a:t>AND </a:t>
            </a:r>
            <a:r>
              <a:rPr lang="zh-CN" altLang="en-US" dirty="0">
                <a:solidFill>
                  <a:srgbClr val="FF0000"/>
                </a:solidFill>
                <a:latin typeface="Times New Roman" panose="02020603050405020304" pitchFamily="18" charset="0"/>
                <a:ea typeface="楷体_GB2312" panose="02010609030101010101"/>
              </a:rPr>
              <a:t>动物有长腿</a:t>
            </a:r>
            <a:r>
              <a:rPr lang="en-US" altLang="zh-CN" b="1" dirty="0">
                <a:solidFill>
                  <a:srgbClr val="FF0000"/>
                </a:solidFill>
                <a:latin typeface="Times New Roman" panose="02020603050405020304" pitchFamily="18" charset="0"/>
                <a:ea typeface="楷体_GB2312" panose="02010609030101010101"/>
              </a:rPr>
              <a:t>AND </a:t>
            </a:r>
            <a:r>
              <a:rPr lang="zh-CN" altLang="en-US" dirty="0">
                <a:solidFill>
                  <a:srgbClr val="FF0000"/>
                </a:solidFill>
                <a:latin typeface="Times New Roman" panose="02020603050405020304" pitchFamily="18" charset="0"/>
                <a:ea typeface="楷体_GB2312" panose="02010609030101010101"/>
              </a:rPr>
              <a:t>动物身上有暗斑点</a:t>
            </a:r>
            <a:r>
              <a:rPr lang="en-US" altLang="zh-CN" b="1" dirty="0">
                <a:solidFill>
                  <a:srgbClr val="FF0000"/>
                </a:solidFill>
                <a:latin typeface="Times New Roman" panose="02020603050405020304" pitchFamily="18" charset="0"/>
                <a:ea typeface="楷体_GB2312" panose="02010609030101010101"/>
              </a:rPr>
              <a:t>THEN </a:t>
            </a:r>
            <a:r>
              <a:rPr lang="zh-CN" altLang="en-US" dirty="0">
                <a:solidFill>
                  <a:srgbClr val="FF0000"/>
                </a:solidFill>
                <a:latin typeface="Times New Roman" panose="02020603050405020304" pitchFamily="18" charset="0"/>
                <a:ea typeface="楷体_GB2312" panose="02010609030101010101"/>
              </a:rPr>
              <a:t>动物是长颈鹿</a:t>
            </a:r>
          </a:p>
        </p:txBody>
      </p:sp>
      <p:sp>
        <p:nvSpPr>
          <p:cNvPr id="86" name="矩形 85"/>
          <p:cNvSpPr/>
          <p:nvPr/>
        </p:nvSpPr>
        <p:spPr>
          <a:xfrm>
            <a:off x="582352" y="960880"/>
            <a:ext cx="9920210" cy="369332"/>
          </a:xfrm>
          <a:prstGeom prst="rect">
            <a:avLst/>
          </a:prstGeom>
        </p:spPr>
        <p:txBody>
          <a:bodyPr wrap="square">
            <a:spAutoFit/>
          </a:bodyPr>
          <a:lstStyle/>
          <a:p>
            <a:pPr marR="17870"/>
            <a:r>
              <a:rPr lang="zh-CN" altLang="en-US" dirty="0">
                <a:solidFill>
                  <a:srgbClr val="630031"/>
                </a:solidFill>
                <a:ea typeface="楷体_GB2312" panose="02010609030101010101"/>
              </a:rPr>
              <a:t>初始综合数据库包含的事实：</a:t>
            </a:r>
            <a:r>
              <a:rPr lang="zh-CN" altLang="en-US" dirty="0">
                <a:solidFill>
                  <a:srgbClr val="0000CC"/>
                </a:solidFill>
                <a:ea typeface="楷体_GB2312" panose="02010609030101010101"/>
              </a:rPr>
              <a:t>动物有暗斑点，动物有长脖子，动物有长腿，动物有奶，动物有蹄</a:t>
            </a:r>
          </a:p>
        </p:txBody>
      </p:sp>
    </p:spTree>
    <p:extLst>
      <p:ext uri="{BB962C8B-B14F-4D97-AF65-F5344CB8AC3E}">
        <p14:creationId xmlns:p14="http://schemas.microsoft.com/office/powerpoint/2010/main" val="2048937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有毛发</a:t>
              </a:r>
            </a:p>
          </p:txBody>
        </p:sp>
        <p:sp>
          <p:nvSpPr>
            <p:cNvPr id="7" name="矩形 6"/>
            <p:cNvSpPr/>
            <p:nvPr/>
          </p:nvSpPr>
          <p:spPr>
            <a:xfrm>
              <a:off x="2097145" y="3867227"/>
              <a:ext cx="694267" cy="55736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a:solidFill>
                    <a:srgbClr val="FF0000"/>
                  </a:solidFill>
                </a:rPr>
                <a:t>?</a:t>
              </a:r>
              <a:r>
                <a:rPr lang="zh-CN" altLang="en-US" dirty="0"/>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2" name="矩形 1"/>
          <p:cNvSpPr/>
          <p:nvPr/>
        </p:nvSpPr>
        <p:spPr>
          <a:xfrm>
            <a:off x="582352" y="960880"/>
            <a:ext cx="9920210" cy="369332"/>
          </a:xfrm>
          <a:prstGeom prst="rect">
            <a:avLst/>
          </a:prstGeom>
        </p:spPr>
        <p:txBody>
          <a:bodyPr wrap="square">
            <a:spAutoFit/>
          </a:bodyPr>
          <a:lstStyle/>
          <a:p>
            <a:pPr marR="17870"/>
            <a:r>
              <a:rPr lang="zh-CN" altLang="en-US" dirty="0">
                <a:solidFill>
                  <a:srgbClr val="630031"/>
                </a:solidFill>
                <a:ea typeface="楷体_GB2312" panose="02010609030101010101"/>
              </a:rPr>
              <a:t>初始综合数据库包含的事实：</a:t>
            </a:r>
            <a:r>
              <a:rPr lang="zh-CN" altLang="en-US" dirty="0">
                <a:solidFill>
                  <a:srgbClr val="0000CC"/>
                </a:solidFill>
                <a:ea typeface="楷体_GB2312" panose="02010609030101010101"/>
              </a:rPr>
              <a:t>动物有暗斑点，动物有长脖子，动物有长腿，动物有奶，动物有蹄</a:t>
            </a:r>
          </a:p>
        </p:txBody>
      </p:sp>
    </p:spTree>
    <p:extLst>
      <p:ext uri="{BB962C8B-B14F-4D97-AF65-F5344CB8AC3E}">
        <p14:creationId xmlns:p14="http://schemas.microsoft.com/office/powerpoint/2010/main" val="1430141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有毛发</a:t>
              </a:r>
            </a:p>
          </p:txBody>
        </p:sp>
        <p:sp>
          <p:nvSpPr>
            <p:cNvPr id="7" name="矩形 6"/>
            <p:cNvSpPr/>
            <p:nvPr/>
          </p:nvSpPr>
          <p:spPr>
            <a:xfrm>
              <a:off x="2097145" y="3867227"/>
              <a:ext cx="694267" cy="55736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有蹄</a:t>
              </a:r>
            </a:p>
          </p:txBody>
        </p:sp>
        <p:sp>
          <p:nvSpPr>
            <p:cNvPr id="68" name="矩形 67"/>
            <p:cNvSpPr/>
            <p:nvPr/>
          </p:nvSpPr>
          <p:spPr>
            <a:xfrm>
              <a:off x="1061540" y="2820002"/>
              <a:ext cx="1429783"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a:solidFill>
                    <a:srgbClr val="FF0000"/>
                  </a:solidFill>
                </a:rPr>
                <a:t>?</a:t>
              </a:r>
              <a:r>
                <a:rPr lang="zh-CN" altLang="en-US" dirty="0"/>
                <a:t>是有蹄动物</a:t>
              </a:r>
            </a:p>
          </p:txBody>
        </p:sp>
        <p:cxnSp>
          <p:nvCxnSpPr>
            <p:cNvPr id="69" name="直接箭头连接符 68"/>
            <p:cNvCxnSpPr>
              <a:stCxn id="67" idx="0"/>
              <a:endCxn id="68" idx="2"/>
            </p:cNvCxnSpPr>
            <p:nvPr/>
          </p:nvCxnSpPr>
          <p:spPr>
            <a:xfrm flipV="1">
              <a:off x="1590544" y="3114969"/>
              <a:ext cx="185888"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反刍动物</a:t>
              </a:r>
            </a:p>
          </p:txBody>
        </p:sp>
        <p:cxnSp>
          <p:nvCxnSpPr>
            <p:cNvPr id="73" name="直接箭头连接符 72"/>
            <p:cNvCxnSpPr>
              <a:stCxn id="72" idx="0"/>
              <a:endCxn id="68" idx="2"/>
            </p:cNvCxnSpPr>
            <p:nvPr/>
          </p:nvCxnSpPr>
          <p:spPr>
            <a:xfrm flipV="1">
              <a:off x="690106" y="3114969"/>
              <a:ext cx="1086326"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76432" y="3114969"/>
              <a:ext cx="667847"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8" name="矩形 97"/>
            <p:cNvSpPr/>
            <p:nvPr/>
          </p:nvSpPr>
          <p:spPr>
            <a:xfrm>
              <a:off x="4118187" y="3896286"/>
              <a:ext cx="704889" cy="56075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长颈鹿</a:t>
              </a:r>
              <a:endParaRPr lang="zh-CN" altLang="en-US" dirty="0">
                <a:solidFill>
                  <a:srgbClr val="FF0000"/>
                </a:solidFill>
              </a:endParaRPr>
            </a:p>
          </p:txBody>
        </p:sp>
        <p:cxnSp>
          <p:nvCxnSpPr>
            <p:cNvPr id="148" name="直接箭头连接符 147"/>
            <p:cNvCxnSpPr>
              <a:stCxn id="68" idx="0"/>
              <a:endCxn id="143" idx="2"/>
            </p:cNvCxnSpPr>
            <p:nvPr/>
          </p:nvCxnSpPr>
          <p:spPr>
            <a:xfrm flipH="1" flipV="1">
              <a:off x="1553622" y="1481089"/>
              <a:ext cx="222810" cy="13389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斑马</a:t>
              </a:r>
            </a:p>
          </p:txBody>
        </p:sp>
        <p:cxnSp>
          <p:nvCxnSpPr>
            <p:cNvPr id="153" name="直接箭头连接符 152"/>
            <p:cNvCxnSpPr>
              <a:stCxn id="68" idx="0"/>
              <a:endCxn id="152" idx="2"/>
            </p:cNvCxnSpPr>
            <p:nvPr/>
          </p:nvCxnSpPr>
          <p:spPr>
            <a:xfrm flipV="1">
              <a:off x="1776432" y="1478824"/>
              <a:ext cx="1396196"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0000"/>
                </a:solidFill>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2" name="矩形 1"/>
          <p:cNvSpPr/>
          <p:nvPr/>
        </p:nvSpPr>
        <p:spPr>
          <a:xfrm>
            <a:off x="582352" y="960880"/>
            <a:ext cx="9920210" cy="369332"/>
          </a:xfrm>
          <a:prstGeom prst="rect">
            <a:avLst/>
          </a:prstGeom>
        </p:spPr>
        <p:txBody>
          <a:bodyPr wrap="square">
            <a:spAutoFit/>
          </a:bodyPr>
          <a:lstStyle/>
          <a:p>
            <a:pPr marR="17870"/>
            <a:r>
              <a:rPr lang="zh-CN" altLang="en-US" dirty="0">
                <a:solidFill>
                  <a:srgbClr val="630031"/>
                </a:solidFill>
                <a:ea typeface="楷体_GB2312" panose="02010609030101010101"/>
              </a:rPr>
              <a:t>初始综合数据库包含的事实：</a:t>
            </a:r>
            <a:r>
              <a:rPr lang="zh-CN" altLang="en-US" dirty="0">
                <a:solidFill>
                  <a:srgbClr val="0000CC"/>
                </a:solidFill>
                <a:ea typeface="楷体_GB2312" panose="02010609030101010101"/>
              </a:rPr>
              <a:t>动物有暗斑点，动物有长脖子，动物有长腿，动物有奶，动物有蹄</a:t>
            </a:r>
          </a:p>
        </p:txBody>
      </p:sp>
    </p:spTree>
    <p:extLst>
      <p:ext uri="{BB962C8B-B14F-4D97-AF65-F5344CB8AC3E}">
        <p14:creationId xmlns:p14="http://schemas.microsoft.com/office/powerpoint/2010/main" val="3487862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有毛发</a:t>
              </a:r>
            </a:p>
          </p:txBody>
        </p:sp>
        <p:sp>
          <p:nvSpPr>
            <p:cNvPr id="7" name="矩形 6"/>
            <p:cNvSpPr/>
            <p:nvPr/>
          </p:nvSpPr>
          <p:spPr>
            <a:xfrm>
              <a:off x="2097145" y="3867227"/>
              <a:ext cx="694267" cy="55736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有蹄</a:t>
              </a:r>
            </a:p>
          </p:txBody>
        </p:sp>
        <p:sp>
          <p:nvSpPr>
            <p:cNvPr id="68" name="矩形 67"/>
            <p:cNvSpPr/>
            <p:nvPr/>
          </p:nvSpPr>
          <p:spPr>
            <a:xfrm>
              <a:off x="1061540" y="2820002"/>
              <a:ext cx="1429783"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a:solidFill>
                    <a:srgbClr val="FF0000"/>
                  </a:solidFill>
                </a:rPr>
                <a:t>?</a:t>
              </a:r>
              <a:r>
                <a:rPr lang="zh-CN" altLang="en-US" dirty="0"/>
                <a:t>是有蹄动物</a:t>
              </a:r>
            </a:p>
          </p:txBody>
        </p:sp>
        <p:cxnSp>
          <p:nvCxnSpPr>
            <p:cNvPr id="69" name="直接箭头连接符 68"/>
            <p:cNvCxnSpPr>
              <a:stCxn id="67" idx="0"/>
              <a:endCxn id="68" idx="2"/>
            </p:cNvCxnSpPr>
            <p:nvPr/>
          </p:nvCxnSpPr>
          <p:spPr>
            <a:xfrm flipV="1">
              <a:off x="1590544" y="3114969"/>
              <a:ext cx="185888"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反刍动物</a:t>
              </a:r>
            </a:p>
          </p:txBody>
        </p:sp>
        <p:cxnSp>
          <p:nvCxnSpPr>
            <p:cNvPr id="73" name="直接箭头连接符 72"/>
            <p:cNvCxnSpPr>
              <a:stCxn id="72" idx="0"/>
              <a:endCxn id="68" idx="2"/>
            </p:cNvCxnSpPr>
            <p:nvPr/>
          </p:nvCxnSpPr>
          <p:spPr>
            <a:xfrm flipV="1">
              <a:off x="690106" y="3114969"/>
              <a:ext cx="1086326"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76432" y="3114969"/>
              <a:ext cx="667847"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9" name="弧形 78"/>
            <p:cNvSpPr/>
            <p:nvPr/>
          </p:nvSpPr>
          <p:spPr>
            <a:xfrm rot="8079860">
              <a:off x="1377188" y="3008060"/>
              <a:ext cx="305849" cy="495837"/>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8" name="矩形 97"/>
            <p:cNvSpPr/>
            <p:nvPr/>
          </p:nvSpPr>
          <p:spPr>
            <a:xfrm>
              <a:off x="4118187" y="3896286"/>
              <a:ext cx="704889" cy="56075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长颈鹿</a:t>
              </a:r>
              <a:endParaRPr lang="zh-CN" altLang="en-US" dirty="0">
                <a:solidFill>
                  <a:srgbClr val="FF0000"/>
                </a:solidFill>
              </a:endParaRPr>
            </a:p>
          </p:txBody>
        </p:sp>
        <p:cxnSp>
          <p:nvCxnSpPr>
            <p:cNvPr id="148" name="直接箭头连接符 147"/>
            <p:cNvCxnSpPr>
              <a:stCxn id="68" idx="0"/>
              <a:endCxn id="143" idx="2"/>
            </p:cNvCxnSpPr>
            <p:nvPr/>
          </p:nvCxnSpPr>
          <p:spPr>
            <a:xfrm flipH="1" flipV="1">
              <a:off x="1553622" y="1481089"/>
              <a:ext cx="222810" cy="13389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斑马</a:t>
              </a:r>
            </a:p>
          </p:txBody>
        </p:sp>
        <p:cxnSp>
          <p:nvCxnSpPr>
            <p:cNvPr id="153" name="直接箭头连接符 152"/>
            <p:cNvCxnSpPr>
              <a:stCxn id="68" idx="0"/>
              <a:endCxn id="152" idx="2"/>
            </p:cNvCxnSpPr>
            <p:nvPr/>
          </p:nvCxnSpPr>
          <p:spPr>
            <a:xfrm flipV="1">
              <a:off x="1776432" y="1478824"/>
              <a:ext cx="1396196"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0000"/>
                </a:solidFill>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2" name="矩形 1"/>
          <p:cNvSpPr/>
          <p:nvPr/>
        </p:nvSpPr>
        <p:spPr>
          <a:xfrm>
            <a:off x="582352" y="960880"/>
            <a:ext cx="9920210" cy="369332"/>
          </a:xfrm>
          <a:prstGeom prst="rect">
            <a:avLst/>
          </a:prstGeom>
        </p:spPr>
        <p:txBody>
          <a:bodyPr wrap="square">
            <a:spAutoFit/>
          </a:bodyPr>
          <a:lstStyle/>
          <a:p>
            <a:pPr marR="17870"/>
            <a:r>
              <a:rPr lang="zh-CN" altLang="en-US" dirty="0">
                <a:solidFill>
                  <a:srgbClr val="630031"/>
                </a:solidFill>
                <a:ea typeface="楷体_GB2312" panose="02010609030101010101"/>
              </a:rPr>
              <a:t>初始综合数据库包含的事实：</a:t>
            </a:r>
            <a:r>
              <a:rPr lang="zh-CN" altLang="en-US" dirty="0">
                <a:solidFill>
                  <a:srgbClr val="0000CC"/>
                </a:solidFill>
                <a:ea typeface="楷体_GB2312" panose="02010609030101010101"/>
              </a:rPr>
              <a:t>动物有暗斑点，动物有长脖子，动物有长腿，动物有奶，动物有蹄</a:t>
            </a:r>
          </a:p>
        </p:txBody>
      </p:sp>
    </p:spTree>
    <p:extLst>
      <p:ext uri="{BB962C8B-B14F-4D97-AF65-F5344CB8AC3E}">
        <p14:creationId xmlns:p14="http://schemas.microsoft.com/office/powerpoint/2010/main" val="3450311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有毛发</a:t>
              </a:r>
            </a:p>
          </p:txBody>
        </p:sp>
        <p:sp>
          <p:nvSpPr>
            <p:cNvPr id="7" name="矩形 6"/>
            <p:cNvSpPr/>
            <p:nvPr/>
          </p:nvSpPr>
          <p:spPr>
            <a:xfrm>
              <a:off x="2040360" y="3867227"/>
              <a:ext cx="895403"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a:solidFill>
                    <a:srgbClr val="FF0000"/>
                  </a:solidFill>
                </a:rPr>
                <a:t>?</a:t>
              </a:r>
              <a:r>
                <a:rPr lang="zh-CN" altLang="en-US" dirty="0"/>
                <a:t>哺乳动物</a:t>
              </a:r>
            </a:p>
          </p:txBody>
        </p:sp>
        <p:cxnSp>
          <p:nvCxnSpPr>
            <p:cNvPr id="8" name="直接箭头连接符 7"/>
            <p:cNvCxnSpPr>
              <a:stCxn id="4" idx="0"/>
              <a:endCxn id="7" idx="2"/>
            </p:cNvCxnSpPr>
            <p:nvPr/>
          </p:nvCxnSpPr>
          <p:spPr>
            <a:xfrm flipV="1">
              <a:off x="1569777" y="4424595"/>
              <a:ext cx="918285"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有奶</a:t>
              </a:r>
            </a:p>
          </p:txBody>
        </p:sp>
        <p:cxnSp>
          <p:nvCxnSpPr>
            <p:cNvPr id="12" name="直接箭头连接符 11"/>
            <p:cNvCxnSpPr>
              <a:stCxn id="11" idx="0"/>
              <a:endCxn id="7" idx="2"/>
            </p:cNvCxnSpPr>
            <p:nvPr/>
          </p:nvCxnSpPr>
          <p:spPr>
            <a:xfrm flipH="1" flipV="1">
              <a:off x="2488062" y="4424595"/>
              <a:ext cx="249525" cy="87144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有蹄</a:t>
              </a:r>
            </a:p>
          </p:txBody>
        </p:sp>
        <p:sp>
          <p:nvSpPr>
            <p:cNvPr id="68" name="矩形 67"/>
            <p:cNvSpPr/>
            <p:nvPr/>
          </p:nvSpPr>
          <p:spPr>
            <a:xfrm>
              <a:off x="1061540" y="2820002"/>
              <a:ext cx="1429783"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是有蹄动物</a:t>
              </a:r>
            </a:p>
          </p:txBody>
        </p:sp>
        <p:cxnSp>
          <p:nvCxnSpPr>
            <p:cNvPr id="69" name="直接箭头连接符 68"/>
            <p:cNvCxnSpPr>
              <a:stCxn id="67" idx="0"/>
              <a:endCxn id="68" idx="2"/>
            </p:cNvCxnSpPr>
            <p:nvPr/>
          </p:nvCxnSpPr>
          <p:spPr>
            <a:xfrm flipV="1">
              <a:off x="1590544" y="3114969"/>
              <a:ext cx="185888"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反刍动物</a:t>
              </a:r>
            </a:p>
          </p:txBody>
        </p:sp>
        <p:cxnSp>
          <p:nvCxnSpPr>
            <p:cNvPr id="73" name="直接箭头连接符 72"/>
            <p:cNvCxnSpPr>
              <a:stCxn id="72" idx="0"/>
              <a:endCxn id="68" idx="2"/>
            </p:cNvCxnSpPr>
            <p:nvPr/>
          </p:nvCxnSpPr>
          <p:spPr>
            <a:xfrm flipV="1">
              <a:off x="690106" y="3114969"/>
              <a:ext cx="1086326"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76432" y="3114969"/>
              <a:ext cx="711630"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9" name="弧形 78"/>
            <p:cNvSpPr/>
            <p:nvPr/>
          </p:nvSpPr>
          <p:spPr>
            <a:xfrm rot="8079860">
              <a:off x="1377188" y="3008060"/>
              <a:ext cx="305849" cy="495837"/>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8" name="矩形 97"/>
            <p:cNvSpPr/>
            <p:nvPr/>
          </p:nvSpPr>
          <p:spPr>
            <a:xfrm>
              <a:off x="4118187" y="3896286"/>
              <a:ext cx="704889" cy="56075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88062" y="1478824"/>
              <a:ext cx="3979530"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88062" y="1485619"/>
              <a:ext cx="2106591"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长颈鹿</a:t>
              </a:r>
              <a:endParaRPr lang="zh-CN" altLang="en-US" dirty="0">
                <a:solidFill>
                  <a:srgbClr val="FF0000"/>
                </a:solidFill>
              </a:endParaRPr>
            </a:p>
          </p:txBody>
        </p:sp>
        <p:cxnSp>
          <p:nvCxnSpPr>
            <p:cNvPr id="148" name="直接箭头连接符 147"/>
            <p:cNvCxnSpPr>
              <a:stCxn id="68" idx="0"/>
              <a:endCxn id="143" idx="2"/>
            </p:cNvCxnSpPr>
            <p:nvPr/>
          </p:nvCxnSpPr>
          <p:spPr>
            <a:xfrm flipH="1" flipV="1">
              <a:off x="1553622" y="1481089"/>
              <a:ext cx="222810" cy="13389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斑马</a:t>
              </a:r>
            </a:p>
          </p:txBody>
        </p:sp>
        <p:cxnSp>
          <p:nvCxnSpPr>
            <p:cNvPr id="153" name="直接箭头连接符 152"/>
            <p:cNvCxnSpPr>
              <a:stCxn id="68" idx="0"/>
              <a:endCxn id="152" idx="2"/>
            </p:cNvCxnSpPr>
            <p:nvPr/>
          </p:nvCxnSpPr>
          <p:spPr>
            <a:xfrm flipV="1">
              <a:off x="1776432" y="1478824"/>
              <a:ext cx="1396196"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0000"/>
                </a:solidFill>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2" name="矩形 1"/>
          <p:cNvSpPr/>
          <p:nvPr/>
        </p:nvSpPr>
        <p:spPr>
          <a:xfrm>
            <a:off x="582352" y="960880"/>
            <a:ext cx="9920210" cy="369332"/>
          </a:xfrm>
          <a:prstGeom prst="rect">
            <a:avLst/>
          </a:prstGeom>
        </p:spPr>
        <p:txBody>
          <a:bodyPr wrap="square">
            <a:spAutoFit/>
          </a:bodyPr>
          <a:lstStyle/>
          <a:p>
            <a:pPr marR="17870"/>
            <a:r>
              <a:rPr lang="zh-CN" altLang="en-US" dirty="0">
                <a:solidFill>
                  <a:srgbClr val="630031"/>
                </a:solidFill>
                <a:ea typeface="楷体_GB2312" panose="02010609030101010101"/>
              </a:rPr>
              <a:t>初始综合数据库包含的事实：</a:t>
            </a:r>
            <a:r>
              <a:rPr lang="zh-CN" altLang="en-US" dirty="0">
                <a:solidFill>
                  <a:srgbClr val="0000CC"/>
                </a:solidFill>
                <a:ea typeface="楷体_GB2312" panose="02010609030101010101"/>
              </a:rPr>
              <a:t>动物有暗斑点，动物有长脖子，动物有长腿，动物有奶，动物有蹄</a:t>
            </a:r>
          </a:p>
        </p:txBody>
      </p:sp>
    </p:spTree>
    <p:extLst>
      <p:ext uri="{BB962C8B-B14F-4D97-AF65-F5344CB8AC3E}">
        <p14:creationId xmlns:p14="http://schemas.microsoft.com/office/powerpoint/2010/main" val="285205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有毛发</a:t>
              </a:r>
            </a:p>
          </p:txBody>
        </p:sp>
        <p:sp>
          <p:nvSpPr>
            <p:cNvPr id="7" name="矩形 6"/>
            <p:cNvSpPr/>
            <p:nvPr/>
          </p:nvSpPr>
          <p:spPr>
            <a:xfrm>
              <a:off x="2040360" y="3867227"/>
              <a:ext cx="895403"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a:solidFill>
                    <a:srgbClr val="FF0000"/>
                  </a:solidFill>
                </a:rPr>
                <a:t>?</a:t>
              </a:r>
              <a:r>
                <a:rPr lang="zh-CN" altLang="en-US" dirty="0"/>
                <a:t>哺乳动物</a:t>
              </a:r>
            </a:p>
          </p:txBody>
        </p:sp>
        <p:cxnSp>
          <p:nvCxnSpPr>
            <p:cNvPr id="8" name="直接箭头连接符 7"/>
            <p:cNvCxnSpPr>
              <a:stCxn id="4" idx="0"/>
              <a:endCxn id="7" idx="2"/>
            </p:cNvCxnSpPr>
            <p:nvPr/>
          </p:nvCxnSpPr>
          <p:spPr>
            <a:xfrm flipV="1">
              <a:off x="1569777" y="4424595"/>
              <a:ext cx="918285" cy="837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有奶</a:t>
              </a:r>
            </a:p>
          </p:txBody>
        </p:sp>
        <p:cxnSp>
          <p:nvCxnSpPr>
            <p:cNvPr id="12" name="直接箭头连接符 11"/>
            <p:cNvCxnSpPr>
              <a:stCxn id="11" idx="0"/>
              <a:endCxn id="7" idx="2"/>
            </p:cNvCxnSpPr>
            <p:nvPr/>
          </p:nvCxnSpPr>
          <p:spPr>
            <a:xfrm flipH="1" flipV="1">
              <a:off x="2488062" y="4424595"/>
              <a:ext cx="249525"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有蹄</a:t>
              </a:r>
            </a:p>
          </p:txBody>
        </p:sp>
        <p:sp>
          <p:nvSpPr>
            <p:cNvPr id="68" name="矩形 67"/>
            <p:cNvSpPr/>
            <p:nvPr/>
          </p:nvSpPr>
          <p:spPr>
            <a:xfrm>
              <a:off x="1061540" y="2820002"/>
              <a:ext cx="1429783"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是有蹄动物</a:t>
              </a:r>
            </a:p>
          </p:txBody>
        </p:sp>
        <p:cxnSp>
          <p:nvCxnSpPr>
            <p:cNvPr id="69" name="直接箭头连接符 68"/>
            <p:cNvCxnSpPr>
              <a:stCxn id="67" idx="0"/>
              <a:endCxn id="68" idx="2"/>
            </p:cNvCxnSpPr>
            <p:nvPr/>
          </p:nvCxnSpPr>
          <p:spPr>
            <a:xfrm flipV="1">
              <a:off x="1590544" y="3114969"/>
              <a:ext cx="185888"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反刍动物</a:t>
              </a:r>
            </a:p>
          </p:txBody>
        </p:sp>
        <p:cxnSp>
          <p:nvCxnSpPr>
            <p:cNvPr id="73" name="直接箭头连接符 72"/>
            <p:cNvCxnSpPr>
              <a:stCxn id="72" idx="0"/>
              <a:endCxn id="68" idx="2"/>
            </p:cNvCxnSpPr>
            <p:nvPr/>
          </p:nvCxnSpPr>
          <p:spPr>
            <a:xfrm flipV="1">
              <a:off x="690106" y="3114969"/>
              <a:ext cx="1086326"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76432" y="3114969"/>
              <a:ext cx="711630"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9" name="弧形 78"/>
            <p:cNvSpPr/>
            <p:nvPr/>
          </p:nvSpPr>
          <p:spPr>
            <a:xfrm rot="8079860">
              <a:off x="1377188" y="3008060"/>
              <a:ext cx="305849" cy="495837"/>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8" name="矩形 97"/>
            <p:cNvSpPr/>
            <p:nvPr/>
          </p:nvSpPr>
          <p:spPr>
            <a:xfrm>
              <a:off x="4118187" y="3896286"/>
              <a:ext cx="704889" cy="56075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88062" y="1478824"/>
              <a:ext cx="3979530"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88062" y="1485619"/>
              <a:ext cx="2106591"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长颈鹿</a:t>
              </a:r>
              <a:endParaRPr lang="zh-CN" altLang="en-US" dirty="0">
                <a:solidFill>
                  <a:srgbClr val="FF0000"/>
                </a:solidFill>
              </a:endParaRPr>
            </a:p>
          </p:txBody>
        </p:sp>
        <p:cxnSp>
          <p:nvCxnSpPr>
            <p:cNvPr id="148" name="直接箭头连接符 147"/>
            <p:cNvCxnSpPr>
              <a:stCxn id="68" idx="0"/>
              <a:endCxn id="143" idx="2"/>
            </p:cNvCxnSpPr>
            <p:nvPr/>
          </p:nvCxnSpPr>
          <p:spPr>
            <a:xfrm flipH="1" flipV="1">
              <a:off x="1553622" y="1481089"/>
              <a:ext cx="222810" cy="13389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斑马</a:t>
              </a:r>
            </a:p>
          </p:txBody>
        </p:sp>
        <p:cxnSp>
          <p:nvCxnSpPr>
            <p:cNvPr id="153" name="直接箭头连接符 152"/>
            <p:cNvCxnSpPr>
              <a:stCxn id="68" idx="0"/>
              <a:endCxn id="152" idx="2"/>
            </p:cNvCxnSpPr>
            <p:nvPr/>
          </p:nvCxnSpPr>
          <p:spPr>
            <a:xfrm flipV="1">
              <a:off x="1776432" y="1478824"/>
              <a:ext cx="1396196"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0000"/>
                </a:solidFill>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2" name="矩形 1"/>
          <p:cNvSpPr/>
          <p:nvPr/>
        </p:nvSpPr>
        <p:spPr>
          <a:xfrm>
            <a:off x="582352" y="960880"/>
            <a:ext cx="9920210" cy="369332"/>
          </a:xfrm>
          <a:prstGeom prst="rect">
            <a:avLst/>
          </a:prstGeom>
        </p:spPr>
        <p:txBody>
          <a:bodyPr wrap="square">
            <a:spAutoFit/>
          </a:bodyPr>
          <a:lstStyle/>
          <a:p>
            <a:pPr marR="17870"/>
            <a:r>
              <a:rPr lang="zh-CN" altLang="en-US" dirty="0">
                <a:solidFill>
                  <a:srgbClr val="630031"/>
                </a:solidFill>
                <a:ea typeface="楷体_GB2312" panose="02010609030101010101"/>
              </a:rPr>
              <a:t>初始综合数据库包含的事实：</a:t>
            </a:r>
            <a:r>
              <a:rPr lang="zh-CN" altLang="en-US" dirty="0">
                <a:solidFill>
                  <a:srgbClr val="0000CC"/>
                </a:solidFill>
                <a:ea typeface="楷体_GB2312" panose="02010609030101010101"/>
              </a:rPr>
              <a:t>动物有暗斑点，动物有长脖子，动物有长腿，动物有奶，动物有蹄</a:t>
            </a:r>
          </a:p>
        </p:txBody>
      </p:sp>
    </p:spTree>
    <p:extLst>
      <p:ext uri="{BB962C8B-B14F-4D97-AF65-F5344CB8AC3E}">
        <p14:creationId xmlns:p14="http://schemas.microsoft.com/office/powerpoint/2010/main" val="905235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有毛发</a:t>
              </a:r>
            </a:p>
          </p:txBody>
        </p:sp>
        <p:sp>
          <p:nvSpPr>
            <p:cNvPr id="7" name="矩形 6"/>
            <p:cNvSpPr/>
            <p:nvPr/>
          </p:nvSpPr>
          <p:spPr>
            <a:xfrm>
              <a:off x="2040360" y="3867227"/>
              <a:ext cx="895403"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哺乳动物</a:t>
              </a:r>
            </a:p>
          </p:txBody>
        </p:sp>
        <p:cxnSp>
          <p:nvCxnSpPr>
            <p:cNvPr id="8" name="直接箭头连接符 7"/>
            <p:cNvCxnSpPr>
              <a:stCxn id="4" idx="0"/>
              <a:endCxn id="7" idx="2"/>
            </p:cNvCxnSpPr>
            <p:nvPr/>
          </p:nvCxnSpPr>
          <p:spPr>
            <a:xfrm flipV="1">
              <a:off x="1569777" y="4424595"/>
              <a:ext cx="918285" cy="837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有奶</a:t>
              </a:r>
            </a:p>
          </p:txBody>
        </p:sp>
        <p:cxnSp>
          <p:nvCxnSpPr>
            <p:cNvPr id="12" name="直接箭头连接符 11"/>
            <p:cNvCxnSpPr>
              <a:stCxn id="11" idx="0"/>
              <a:endCxn id="7" idx="2"/>
            </p:cNvCxnSpPr>
            <p:nvPr/>
          </p:nvCxnSpPr>
          <p:spPr>
            <a:xfrm flipH="1" flipV="1">
              <a:off x="2488062" y="4424595"/>
              <a:ext cx="249525"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有蹄</a:t>
              </a:r>
            </a:p>
          </p:txBody>
        </p:sp>
        <p:sp>
          <p:nvSpPr>
            <p:cNvPr id="68" name="矩形 67"/>
            <p:cNvSpPr/>
            <p:nvPr/>
          </p:nvSpPr>
          <p:spPr>
            <a:xfrm>
              <a:off x="1061540" y="2820002"/>
              <a:ext cx="1429783"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是有蹄动物</a:t>
              </a:r>
            </a:p>
          </p:txBody>
        </p:sp>
        <p:cxnSp>
          <p:nvCxnSpPr>
            <p:cNvPr id="69" name="直接箭头连接符 68"/>
            <p:cNvCxnSpPr>
              <a:stCxn id="67" idx="0"/>
              <a:endCxn id="68" idx="2"/>
            </p:cNvCxnSpPr>
            <p:nvPr/>
          </p:nvCxnSpPr>
          <p:spPr>
            <a:xfrm flipV="1">
              <a:off x="1590544" y="3114969"/>
              <a:ext cx="185888"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反刍动物</a:t>
              </a:r>
            </a:p>
          </p:txBody>
        </p:sp>
        <p:cxnSp>
          <p:nvCxnSpPr>
            <p:cNvPr id="73" name="直接箭头连接符 72"/>
            <p:cNvCxnSpPr>
              <a:stCxn id="72" idx="0"/>
              <a:endCxn id="68" idx="2"/>
            </p:cNvCxnSpPr>
            <p:nvPr/>
          </p:nvCxnSpPr>
          <p:spPr>
            <a:xfrm flipV="1">
              <a:off x="690106" y="3114969"/>
              <a:ext cx="1086326"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76432" y="3114969"/>
              <a:ext cx="711630"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9" name="弧形 78"/>
            <p:cNvSpPr/>
            <p:nvPr/>
          </p:nvSpPr>
          <p:spPr>
            <a:xfrm rot="8079860">
              <a:off x="1377188" y="3008060"/>
              <a:ext cx="305849" cy="495837"/>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8" name="矩形 97"/>
            <p:cNvSpPr/>
            <p:nvPr/>
          </p:nvSpPr>
          <p:spPr>
            <a:xfrm>
              <a:off x="4118187" y="3896286"/>
              <a:ext cx="704889" cy="56075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88062" y="1478824"/>
              <a:ext cx="3979530"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88062" y="1485619"/>
              <a:ext cx="2106591"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长颈鹿</a:t>
              </a:r>
              <a:endParaRPr lang="zh-CN" altLang="en-US" dirty="0">
                <a:solidFill>
                  <a:srgbClr val="FF0000"/>
                </a:solidFill>
              </a:endParaRPr>
            </a:p>
          </p:txBody>
        </p:sp>
        <p:cxnSp>
          <p:nvCxnSpPr>
            <p:cNvPr id="148" name="直接箭头连接符 147"/>
            <p:cNvCxnSpPr>
              <a:stCxn id="68" idx="0"/>
              <a:endCxn id="143" idx="2"/>
            </p:cNvCxnSpPr>
            <p:nvPr/>
          </p:nvCxnSpPr>
          <p:spPr>
            <a:xfrm flipH="1" flipV="1">
              <a:off x="1553622" y="1481089"/>
              <a:ext cx="222810" cy="13389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斑马</a:t>
              </a:r>
            </a:p>
          </p:txBody>
        </p:sp>
        <p:cxnSp>
          <p:nvCxnSpPr>
            <p:cNvPr id="153" name="直接箭头连接符 152"/>
            <p:cNvCxnSpPr>
              <a:stCxn id="68" idx="0"/>
              <a:endCxn id="152" idx="2"/>
            </p:cNvCxnSpPr>
            <p:nvPr/>
          </p:nvCxnSpPr>
          <p:spPr>
            <a:xfrm flipV="1">
              <a:off x="1776432" y="1478824"/>
              <a:ext cx="1396196"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0000"/>
                </a:solidFill>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2" name="矩形 1"/>
          <p:cNvSpPr/>
          <p:nvPr/>
        </p:nvSpPr>
        <p:spPr>
          <a:xfrm>
            <a:off x="582352" y="960880"/>
            <a:ext cx="9920210" cy="369332"/>
          </a:xfrm>
          <a:prstGeom prst="rect">
            <a:avLst/>
          </a:prstGeom>
        </p:spPr>
        <p:txBody>
          <a:bodyPr wrap="square">
            <a:spAutoFit/>
          </a:bodyPr>
          <a:lstStyle/>
          <a:p>
            <a:pPr marR="17870"/>
            <a:r>
              <a:rPr lang="zh-CN" altLang="en-US" dirty="0">
                <a:solidFill>
                  <a:srgbClr val="630031"/>
                </a:solidFill>
                <a:ea typeface="楷体_GB2312" panose="02010609030101010101"/>
              </a:rPr>
              <a:t>初始综合数据库包含的事实：</a:t>
            </a:r>
            <a:r>
              <a:rPr lang="zh-CN" altLang="en-US" dirty="0">
                <a:solidFill>
                  <a:srgbClr val="0000CC"/>
                </a:solidFill>
                <a:ea typeface="楷体_GB2312" panose="02010609030101010101"/>
              </a:rPr>
              <a:t>动物有暗斑点，动物有长脖子，动物有长腿，动物有奶，动物有蹄</a:t>
            </a:r>
          </a:p>
        </p:txBody>
      </p:sp>
    </p:spTree>
    <p:extLst>
      <p:ext uri="{BB962C8B-B14F-4D97-AF65-F5344CB8AC3E}">
        <p14:creationId xmlns:p14="http://schemas.microsoft.com/office/powerpoint/2010/main" val="2402307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243782" y="1339592"/>
            <a:ext cx="9409470" cy="5016758"/>
          </a:xfrm>
          <a:prstGeom prst="rect">
            <a:avLst/>
          </a:prstGeom>
        </p:spPr>
        <p:txBody>
          <a:bodyPr wrap="square">
            <a:spAutoFit/>
          </a:bodyPr>
          <a:lstStyle/>
          <a:p>
            <a:r>
              <a:rPr lang="en-US" altLang="zh-CN" sz="2000" b="1" dirty="0">
                <a:solidFill>
                  <a:srgbClr val="CC0000"/>
                </a:solidFill>
                <a:latin typeface="Times New Roman" panose="02020603050405020304" pitchFamily="18" charset="0"/>
              </a:rPr>
              <a:t>(1) </a:t>
            </a:r>
            <a:r>
              <a:rPr lang="zh-CN" altLang="en-US" sz="2000" dirty="0">
                <a:solidFill>
                  <a:srgbClr val="CC0000"/>
                </a:solidFill>
                <a:latin typeface="Times New Roman" panose="02020603050405020304" pitchFamily="18" charset="0"/>
                <a:ea typeface="楷体_GB2312" panose="02010609030101010101"/>
              </a:rPr>
              <a:t>正向推理的特性</a:t>
            </a:r>
          </a:p>
          <a:p>
            <a:pPr marR="5800"/>
            <a:r>
              <a:rPr lang="zh-CN" altLang="en-US" sz="2000" dirty="0">
                <a:solidFill>
                  <a:srgbClr val="0000CC"/>
                </a:solidFill>
                <a:ea typeface="楷体_GB2312" panose="02010609030101010101"/>
              </a:rPr>
              <a:t>    正向推理的主要优点是比较直观，主要缺点是推理无明确的目标，求解问题时可能会执行许多与解无关的操作，导致推理效率较低。</a:t>
            </a:r>
          </a:p>
          <a:p>
            <a:r>
              <a:rPr lang="en-US" altLang="zh-CN" sz="2000" b="1" dirty="0">
                <a:solidFill>
                  <a:srgbClr val="CC0000"/>
                </a:solidFill>
                <a:latin typeface="Times New Roman" panose="02020603050405020304" pitchFamily="18" charset="0"/>
                <a:ea typeface="楷体_GB2312" panose="02010609030101010101"/>
              </a:rPr>
              <a:t>(2) </a:t>
            </a:r>
            <a:r>
              <a:rPr lang="zh-CN" altLang="en-US" sz="2000" dirty="0">
                <a:solidFill>
                  <a:srgbClr val="CC0000"/>
                </a:solidFill>
                <a:latin typeface="Times New Roman" panose="02020603050405020304" pitchFamily="18" charset="0"/>
                <a:ea typeface="楷体_GB2312" panose="02010609030101010101"/>
              </a:rPr>
              <a:t>逆向推理的特性</a:t>
            </a:r>
          </a:p>
          <a:p>
            <a:pPr marR="5770"/>
            <a:r>
              <a:rPr lang="zh-CN" altLang="en-US" sz="2000" dirty="0">
                <a:solidFill>
                  <a:srgbClr val="0000CC"/>
                </a:solidFill>
                <a:ea typeface="楷体_GB2312" panose="02010609030101010101"/>
              </a:rPr>
              <a:t>    逆向推理的主要优点是不必寻找和使用那些与假设目标无关的信息和规则，推理过程的目标明确，主要缺点是当用户对解的情况认识不清时，由系统自主选择假设目标的盲目性比较大，若选择不好，会影响系统效率。</a:t>
            </a:r>
          </a:p>
          <a:p>
            <a:r>
              <a:rPr lang="en-US" altLang="zh-CN" sz="2000" b="1" dirty="0">
                <a:solidFill>
                  <a:srgbClr val="CC0000"/>
                </a:solidFill>
                <a:latin typeface="Times New Roman" panose="02020603050405020304" pitchFamily="18" charset="0"/>
                <a:ea typeface="楷体_GB2312" panose="02010609030101010101"/>
              </a:rPr>
              <a:t>(3) </a:t>
            </a:r>
            <a:r>
              <a:rPr lang="zh-CN" altLang="en-US" sz="2000" dirty="0">
                <a:solidFill>
                  <a:srgbClr val="CC0000"/>
                </a:solidFill>
                <a:latin typeface="Times New Roman" panose="02020603050405020304" pitchFamily="18" charset="0"/>
                <a:ea typeface="楷体_GB2312" panose="02010609030101010101"/>
              </a:rPr>
              <a:t>双向推理方法</a:t>
            </a:r>
          </a:p>
          <a:p>
            <a:pPr marR="5770"/>
            <a:r>
              <a:rPr lang="zh-CN" altLang="en-US" sz="2000" dirty="0">
                <a:solidFill>
                  <a:srgbClr val="0000CC"/>
                </a:solidFill>
                <a:ea typeface="楷体_GB2312" panose="02010609030101010101"/>
              </a:rPr>
              <a:t>    为互相取长补短，可以把正向和逆向结合起来使用，采用双向推理的方式。双向推理有多种不同的实现方法，可以采用先正向后逆向，也可以采用先逆向后正向，还可以采用随机选择正向和逆向的推理方法。</a:t>
            </a:r>
          </a:p>
          <a:p>
            <a:pPr marR="96720"/>
            <a:r>
              <a:rPr lang="en-US" altLang="zh-CN" sz="2000" dirty="0">
                <a:solidFill>
                  <a:srgbClr val="CC0000"/>
                </a:solidFill>
                <a:latin typeface="Times New Roman" panose="02020603050405020304" pitchFamily="18" charset="0"/>
                <a:ea typeface="楷体_GB2312" panose="02010609030101010101"/>
              </a:rPr>
              <a:t>(4) </a:t>
            </a:r>
            <a:r>
              <a:rPr lang="zh-CN" altLang="en-US" sz="2000" dirty="0">
                <a:solidFill>
                  <a:srgbClr val="CC0000"/>
                </a:solidFill>
                <a:latin typeface="Times New Roman" panose="02020603050405020304" pitchFamily="18" charset="0"/>
                <a:ea typeface="楷体_GB2312" panose="02010609030101010101"/>
              </a:rPr>
              <a:t>推理过程的不唯一性</a:t>
            </a:r>
          </a:p>
          <a:p>
            <a:pPr marR="5770"/>
            <a:r>
              <a:rPr lang="zh-CN" altLang="en-US" sz="2000" dirty="0">
                <a:solidFill>
                  <a:srgbClr val="0000CC"/>
                </a:solidFill>
                <a:ea typeface="楷体_GB2312" panose="02010609030101010101"/>
              </a:rPr>
              <a:t>    从前面的推理算法可以看出，无论是正向推理还是逆向推理，当可用规则集中有多条规则可用时，不同的冲突消解策略将导致不同的规则使用顺序， 因此其推理过程是不唯一的。 </a:t>
            </a:r>
          </a:p>
          <a:p>
            <a:endParaRPr lang="zh-CN" altLang="en-US" sz="2000" dirty="0">
              <a:solidFill>
                <a:srgbClr val="0000CC"/>
              </a:solidFill>
              <a:ea typeface="楷体_GB2312" panose="02010609030101010101"/>
            </a:endParaRPr>
          </a:p>
        </p:txBody>
      </p:sp>
      <p:sp>
        <p:nvSpPr>
          <p:cNvPr id="3" name="矩形 2"/>
          <p:cNvSpPr/>
          <p:nvPr/>
        </p:nvSpPr>
        <p:spPr>
          <a:xfrm>
            <a:off x="4784754" y="847149"/>
            <a:ext cx="2976457" cy="461665"/>
          </a:xfrm>
          <a:prstGeom prst="rect">
            <a:avLst/>
          </a:prstGeom>
        </p:spPr>
        <p:txBody>
          <a:bodyPr wrap="none">
            <a:spAutoFit/>
          </a:bodyPr>
          <a:lstStyle/>
          <a:p>
            <a:pPr marR="21700" algn="ctr"/>
            <a:r>
              <a:rPr lang="zh-CN" altLang="en-US" sz="2400" dirty="0">
                <a:solidFill>
                  <a:srgbClr val="FF0000"/>
                </a:solidFill>
                <a:ea typeface="楷体_GB2312" panose="02010609030101010101"/>
              </a:rPr>
              <a:t>推理过程的有关说明</a:t>
            </a:r>
          </a:p>
        </p:txBody>
      </p:sp>
    </p:spTree>
    <p:extLst>
      <p:ext uri="{BB962C8B-B14F-4D97-AF65-F5344CB8AC3E}">
        <p14:creationId xmlns:p14="http://schemas.microsoft.com/office/powerpoint/2010/main" val="54329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871FCD3F-55A0-4DA1-9AEE-94D4362B4E70}" type="slidenum">
              <a:rPr lang="en-US" altLang="zh-CN"/>
              <a:pPr/>
              <a:t>4</a:t>
            </a:fld>
            <a:endParaRPr lang="en-US" altLang="zh-CN"/>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solidFill>
                  <a:srgbClr val="FF3300"/>
                </a:solidFill>
              </a:rPr>
              <a:t>3.1  </a:t>
            </a:r>
            <a:r>
              <a:rPr lang="zh-CN" altLang="en-US" sz="3600" b="1" dirty="0">
                <a:solidFill>
                  <a:srgbClr val="FF3300"/>
                </a:solidFill>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t>3.2 </a:t>
            </a:r>
            <a:r>
              <a:rPr lang="zh-CN" altLang="en-US" sz="3600" b="1" dirty="0"/>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t>3.3 </a:t>
            </a:r>
            <a:r>
              <a:rPr lang="zh-CN" altLang="en-US" sz="3600" b="1" dirty="0"/>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t>3.4 </a:t>
            </a:r>
            <a:r>
              <a:rPr lang="zh-CN" altLang="en-US" sz="3600" b="1" dirty="0"/>
              <a:t>归结演绎推理</a:t>
            </a:r>
          </a:p>
        </p:txBody>
      </p:sp>
    </p:spTree>
    <p:extLst>
      <p:ext uri="{BB962C8B-B14F-4D97-AF65-F5344CB8AC3E}">
        <p14:creationId xmlns:p14="http://schemas.microsoft.com/office/powerpoint/2010/main" val="231329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871FCD3F-55A0-4DA1-9AEE-94D4362B4E70}" type="slidenum">
              <a:rPr lang="en-US" altLang="zh-CN"/>
              <a:pPr/>
              <a:t>40</a:t>
            </a:fld>
            <a:endParaRPr lang="en-US" altLang="zh-CN"/>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t>3.1  </a:t>
            </a:r>
            <a:r>
              <a:rPr lang="zh-CN" altLang="en-US" sz="3600" b="1" dirty="0"/>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t>3.2 </a:t>
            </a:r>
            <a:r>
              <a:rPr lang="zh-CN" altLang="en-US" sz="3600" b="1" dirty="0"/>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solidFill>
                  <a:srgbClr val="FF0000"/>
                </a:solidFill>
              </a:rPr>
              <a:t>3.3 </a:t>
            </a:r>
            <a:r>
              <a:rPr lang="zh-CN" altLang="en-US" sz="3600" b="1" dirty="0">
                <a:solidFill>
                  <a:srgbClr val="FF0000"/>
                </a:solidFill>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t>3.4 </a:t>
            </a:r>
            <a:r>
              <a:rPr lang="zh-CN" altLang="en-US" sz="3600" b="1" dirty="0"/>
              <a:t>归结演绎推理</a:t>
            </a:r>
          </a:p>
        </p:txBody>
      </p:sp>
    </p:spTree>
    <p:extLst>
      <p:ext uri="{BB962C8B-B14F-4D97-AF65-F5344CB8AC3E}">
        <p14:creationId xmlns:p14="http://schemas.microsoft.com/office/powerpoint/2010/main" val="506981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4401205"/>
          </a:xfrm>
          <a:prstGeom prst="rect">
            <a:avLst/>
          </a:prstGeom>
        </p:spPr>
        <p:txBody>
          <a:bodyPr wrap="square">
            <a:spAutoFit/>
          </a:bodyPr>
          <a:lstStyle/>
          <a:p>
            <a:r>
              <a:rPr lang="zh-CN" altLang="en-US" sz="2800" dirty="0">
                <a:solidFill>
                  <a:srgbClr val="FF0000"/>
                </a:solidFill>
                <a:ea typeface="楷体_GB2312" panose="02010609030101010101"/>
              </a:rPr>
              <a:t> 定义</a:t>
            </a:r>
            <a:r>
              <a:rPr lang="en-US" altLang="zh-CN" sz="2800" dirty="0">
                <a:solidFill>
                  <a:srgbClr val="FF0000"/>
                </a:solidFill>
                <a:ea typeface="楷体_GB2312" panose="02010609030101010101"/>
              </a:rPr>
              <a:t>1 </a:t>
            </a:r>
            <a:r>
              <a:rPr lang="zh-CN" altLang="en-US" sz="2800" dirty="0">
                <a:solidFill>
                  <a:srgbClr val="FF0000"/>
                </a:solidFill>
                <a:ea typeface="楷体_GB2312" panose="02010609030101010101"/>
              </a:rPr>
              <a:t>谓词公式的解释：</a:t>
            </a:r>
            <a:r>
              <a:rPr lang="zh-CN" altLang="en-US" sz="2800" dirty="0">
                <a:solidFill>
                  <a:srgbClr val="0000CC"/>
                </a:solidFill>
                <a:latin typeface="Times New Roman" panose="02020603050405020304" pitchFamily="18" charset="0"/>
                <a:ea typeface="楷体_GB2312" panose="02010609030101010101"/>
              </a:rPr>
              <a:t>设</a:t>
            </a:r>
            <a:r>
              <a:rPr lang="en-US" altLang="zh-CN" sz="2800" dirty="0">
                <a:solidFill>
                  <a:srgbClr val="0000CC"/>
                </a:solidFill>
                <a:latin typeface="Times New Roman" panose="02020603050405020304" pitchFamily="18" charset="0"/>
                <a:ea typeface="楷体_GB2312" panose="02010609030101010101"/>
              </a:rPr>
              <a:t>D</a:t>
            </a:r>
            <a:r>
              <a:rPr lang="zh-CN" altLang="en-US" sz="2800" dirty="0">
                <a:solidFill>
                  <a:srgbClr val="0000CC"/>
                </a:solidFill>
                <a:latin typeface="Times New Roman" panose="02020603050405020304" pitchFamily="18" charset="0"/>
                <a:ea typeface="楷体_GB2312" panose="02010609030101010101"/>
              </a:rPr>
              <a:t>是谓词公式</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的非空个体域，若对</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中的常量，函数和谓词按如下规定赋值：</a:t>
            </a:r>
            <a:endParaRPr lang="en-US" altLang="zh-CN" sz="2800" dirty="0">
              <a:solidFill>
                <a:srgbClr val="0000CC"/>
              </a:solidFill>
              <a:latin typeface="Times New Roman" panose="02020603050405020304" pitchFamily="18" charset="0"/>
              <a:ea typeface="楷体_GB2312" panose="02010609030101010101"/>
            </a:endParaRPr>
          </a:p>
          <a:p>
            <a:pPr marR="6450"/>
            <a:endParaRPr lang="en-US" altLang="zh-CN" sz="2800" dirty="0">
              <a:solidFill>
                <a:srgbClr val="0000CC"/>
              </a:solidFill>
              <a:latin typeface="Times New Roman" panose="02020603050405020304" pitchFamily="18" charset="0"/>
              <a:ea typeface="楷体_GB2312" panose="02010609030101010101"/>
            </a:endParaRPr>
          </a:p>
          <a:p>
            <a:pPr marR="6450"/>
            <a:r>
              <a:rPr lang="en-US" altLang="zh-CN" sz="2800" dirty="0">
                <a:solidFill>
                  <a:srgbClr val="0000CC"/>
                </a:solidFill>
                <a:latin typeface="Times New Roman" panose="02020603050405020304" pitchFamily="18" charset="0"/>
                <a:ea typeface="楷体_GB2312" panose="02010609030101010101"/>
              </a:rPr>
              <a:t>    1 </a:t>
            </a:r>
            <a:r>
              <a:rPr lang="zh-CN" altLang="en-US" sz="2800" dirty="0">
                <a:solidFill>
                  <a:srgbClr val="0000CC"/>
                </a:solidFill>
                <a:latin typeface="Times New Roman" panose="02020603050405020304" pitchFamily="18" charset="0"/>
                <a:ea typeface="楷体_GB2312" panose="02010609030101010101"/>
              </a:rPr>
              <a:t>为每个个体</a:t>
            </a:r>
            <a:r>
              <a:rPr lang="zh-CN" altLang="en-US" sz="2800" dirty="0">
                <a:solidFill>
                  <a:srgbClr val="FF0000"/>
                </a:solidFill>
                <a:latin typeface="Times New Roman" panose="02020603050405020304" pitchFamily="18" charset="0"/>
                <a:ea typeface="楷体_GB2312" panose="02010609030101010101"/>
              </a:rPr>
              <a:t>常量</a:t>
            </a:r>
            <a:r>
              <a:rPr lang="zh-CN" altLang="en-US" sz="2800" dirty="0">
                <a:solidFill>
                  <a:srgbClr val="0000CC"/>
                </a:solidFill>
                <a:latin typeface="Times New Roman" panose="02020603050405020304" pitchFamily="18" charset="0"/>
                <a:ea typeface="楷体_GB2312" panose="02010609030101010101"/>
              </a:rPr>
              <a:t>指派</a:t>
            </a:r>
            <a:r>
              <a:rPr lang="en-US" altLang="zh-CN" sz="2800" dirty="0">
                <a:solidFill>
                  <a:srgbClr val="0000CC"/>
                </a:solidFill>
                <a:latin typeface="Times New Roman" panose="02020603050405020304" pitchFamily="18" charset="0"/>
                <a:ea typeface="楷体_GB2312" panose="02010609030101010101"/>
              </a:rPr>
              <a:t>D</a:t>
            </a:r>
            <a:r>
              <a:rPr lang="zh-CN" altLang="en-US" sz="2800" dirty="0">
                <a:solidFill>
                  <a:srgbClr val="0000CC"/>
                </a:solidFill>
                <a:latin typeface="Times New Roman" panose="02020603050405020304" pitchFamily="18" charset="0"/>
                <a:ea typeface="楷体_GB2312" panose="02010609030101010101"/>
              </a:rPr>
              <a:t>中的一个元素；</a:t>
            </a:r>
            <a:endParaRPr lang="en-US" altLang="zh-CN" sz="2800" dirty="0">
              <a:solidFill>
                <a:srgbClr val="0000CC"/>
              </a:solidFill>
              <a:latin typeface="Times New Roman" panose="02020603050405020304" pitchFamily="18" charset="0"/>
              <a:ea typeface="楷体_GB2312" panose="02010609030101010101"/>
            </a:endParaRPr>
          </a:p>
          <a:p>
            <a:pPr marR="6450"/>
            <a:endParaRPr lang="zh-CN" altLang="en-US" sz="2800" dirty="0">
              <a:solidFill>
                <a:srgbClr val="0000CC"/>
              </a:solidFill>
              <a:latin typeface="Times New Roman" panose="02020603050405020304" pitchFamily="18" charset="0"/>
              <a:ea typeface="楷体_GB2312" panose="02010609030101010101"/>
            </a:endParaRPr>
          </a:p>
          <a:p>
            <a:pPr marR="6450"/>
            <a:r>
              <a:rPr lang="en-US" altLang="zh-CN" sz="2800" dirty="0">
                <a:solidFill>
                  <a:srgbClr val="0000CC"/>
                </a:solidFill>
                <a:latin typeface="Times New Roman" panose="02020603050405020304" pitchFamily="18" charset="0"/>
                <a:ea typeface="楷体_GB2312" panose="02010609030101010101"/>
              </a:rPr>
              <a:t>    2 </a:t>
            </a:r>
            <a:r>
              <a:rPr lang="zh-CN" altLang="en-US" sz="2800" dirty="0">
                <a:solidFill>
                  <a:srgbClr val="0000CC"/>
                </a:solidFill>
                <a:latin typeface="Times New Roman" panose="02020603050405020304" pitchFamily="18" charset="0"/>
                <a:ea typeface="楷体_GB2312" panose="02010609030101010101"/>
              </a:rPr>
              <a:t>为每个</a:t>
            </a:r>
            <a:r>
              <a:rPr lang="en-US" altLang="zh-CN" sz="2800" dirty="0">
                <a:solidFill>
                  <a:srgbClr val="0000CC"/>
                </a:solidFill>
                <a:latin typeface="Times New Roman" panose="02020603050405020304" pitchFamily="18" charset="0"/>
                <a:ea typeface="楷体_GB2312" panose="02010609030101010101"/>
              </a:rPr>
              <a:t>n</a:t>
            </a:r>
            <a:r>
              <a:rPr lang="zh-CN" altLang="en-US" sz="2800" dirty="0">
                <a:solidFill>
                  <a:srgbClr val="0000CC"/>
                </a:solidFill>
                <a:latin typeface="Times New Roman" panose="02020603050405020304" pitchFamily="18" charset="0"/>
                <a:ea typeface="楷体_GB2312" panose="02010609030101010101"/>
              </a:rPr>
              <a:t>元</a:t>
            </a:r>
            <a:r>
              <a:rPr lang="zh-CN" altLang="en-US" sz="2800" dirty="0">
                <a:solidFill>
                  <a:srgbClr val="FF0000"/>
                </a:solidFill>
                <a:latin typeface="Times New Roman" panose="02020603050405020304" pitchFamily="18" charset="0"/>
                <a:ea typeface="楷体_GB2312" panose="02010609030101010101"/>
              </a:rPr>
              <a:t>函数</a:t>
            </a:r>
            <a:r>
              <a:rPr lang="zh-CN" altLang="en-US" sz="2800" dirty="0">
                <a:solidFill>
                  <a:srgbClr val="0000CC"/>
                </a:solidFill>
                <a:latin typeface="Times New Roman" panose="02020603050405020304" pitchFamily="18" charset="0"/>
                <a:ea typeface="楷体_GB2312" panose="02010609030101010101"/>
              </a:rPr>
              <a:t>指派一个从</a:t>
            </a:r>
            <a:r>
              <a:rPr lang="en-US" altLang="zh-CN" sz="2800" dirty="0" err="1">
                <a:solidFill>
                  <a:srgbClr val="0000CC"/>
                </a:solidFill>
                <a:latin typeface="Times New Roman" panose="02020603050405020304" pitchFamily="18" charset="0"/>
                <a:ea typeface="楷体_GB2312" panose="02010609030101010101"/>
              </a:rPr>
              <a:t>D</a:t>
            </a:r>
            <a:r>
              <a:rPr lang="en-US" altLang="zh-CN" sz="2800" baseline="30000" dirty="0" err="1">
                <a:solidFill>
                  <a:srgbClr val="0000CC"/>
                </a:solidFill>
                <a:latin typeface="Times New Roman" panose="02020603050405020304" pitchFamily="18" charset="0"/>
                <a:ea typeface="楷体_GB2312" panose="02010609030101010101"/>
              </a:rPr>
              <a:t>n</a:t>
            </a:r>
            <a:r>
              <a:rPr lang="zh-CN" altLang="en-US" sz="2800" dirty="0">
                <a:solidFill>
                  <a:srgbClr val="0000CC"/>
                </a:solidFill>
                <a:latin typeface="Times New Roman" panose="02020603050405020304" pitchFamily="18" charset="0"/>
                <a:ea typeface="楷体_GB2312" panose="02010609030101010101"/>
              </a:rPr>
              <a:t>到</a:t>
            </a:r>
            <a:r>
              <a:rPr lang="en-US" altLang="zh-CN" sz="2800" dirty="0">
                <a:solidFill>
                  <a:srgbClr val="0000CC"/>
                </a:solidFill>
                <a:latin typeface="Times New Roman" panose="02020603050405020304" pitchFamily="18" charset="0"/>
                <a:ea typeface="楷体_GB2312" panose="02010609030101010101"/>
              </a:rPr>
              <a:t>D</a:t>
            </a:r>
            <a:r>
              <a:rPr lang="zh-CN" altLang="en-US" sz="2800" dirty="0">
                <a:solidFill>
                  <a:srgbClr val="0000CC"/>
                </a:solidFill>
                <a:latin typeface="Times New Roman" panose="02020603050405020304" pitchFamily="18" charset="0"/>
                <a:ea typeface="楷体_GB2312" panose="02010609030101010101"/>
              </a:rPr>
              <a:t>的一个映射，其中</a:t>
            </a:r>
          </a:p>
          <a:p>
            <a:pPr marR="6450"/>
            <a:r>
              <a:rPr lang="en-US" altLang="zh-CN" sz="2800" dirty="0">
                <a:solidFill>
                  <a:srgbClr val="0000CC"/>
                </a:solidFill>
                <a:latin typeface="Times New Roman" panose="02020603050405020304" pitchFamily="18" charset="0"/>
                <a:ea typeface="楷体_GB2312" panose="02010609030101010101"/>
              </a:rPr>
              <a:t>	</a:t>
            </a:r>
            <a:r>
              <a:rPr lang="en-US" altLang="zh-CN" sz="2800" dirty="0" err="1">
                <a:solidFill>
                  <a:srgbClr val="0000CC"/>
                </a:solidFill>
                <a:latin typeface="Times New Roman" panose="02020603050405020304" pitchFamily="18" charset="0"/>
                <a:ea typeface="楷体_GB2312" panose="02010609030101010101"/>
              </a:rPr>
              <a:t>D</a:t>
            </a:r>
            <a:r>
              <a:rPr lang="en-US" altLang="zh-CN" sz="2800" baseline="30000" dirty="0" err="1">
                <a:solidFill>
                  <a:srgbClr val="0000CC"/>
                </a:solidFill>
                <a:latin typeface="Times New Roman" panose="02020603050405020304" pitchFamily="18" charset="0"/>
                <a:ea typeface="楷体_GB2312" panose="02010609030101010101"/>
              </a:rPr>
              <a:t>n</a:t>
            </a:r>
            <a:r>
              <a:rPr lang="en-US" altLang="zh-CN" sz="2800" dirty="0">
                <a:solidFill>
                  <a:srgbClr val="0000CC"/>
                </a:solidFill>
                <a:latin typeface="Times New Roman" panose="02020603050405020304" pitchFamily="18" charset="0"/>
                <a:ea typeface="楷体_GB2312" panose="02010609030101010101"/>
              </a:rPr>
              <a:t> = {(x</a:t>
            </a:r>
            <a:r>
              <a:rPr lang="en-US" altLang="zh-CN" sz="2800" baseline="-25000" dirty="0">
                <a:solidFill>
                  <a:srgbClr val="0000CC"/>
                </a:solidFill>
                <a:latin typeface="Times New Roman" panose="02020603050405020304" pitchFamily="18" charset="0"/>
                <a:ea typeface="楷体_GB2312" panose="02010609030101010101"/>
              </a:rPr>
              <a:t>1</a:t>
            </a:r>
            <a:r>
              <a:rPr lang="en-US" altLang="zh-CN" sz="2800" dirty="0">
                <a:solidFill>
                  <a:srgbClr val="0000CC"/>
                </a:solidFill>
                <a:latin typeface="Times New Roman" panose="02020603050405020304" pitchFamily="18" charset="0"/>
                <a:ea typeface="楷体_GB2312" panose="02010609030101010101"/>
              </a:rPr>
              <a:t>, x</a:t>
            </a:r>
            <a:r>
              <a:rPr lang="en-US" altLang="zh-CN" sz="2800" baseline="-25000" dirty="0">
                <a:solidFill>
                  <a:srgbClr val="0000CC"/>
                </a:solidFill>
                <a:latin typeface="Times New Roman" panose="02020603050405020304" pitchFamily="18" charset="0"/>
                <a:ea typeface="楷体_GB2312" panose="02010609030101010101"/>
              </a:rPr>
              <a:t>2</a:t>
            </a:r>
            <a:r>
              <a:rPr lang="en-US" altLang="zh-CN" sz="2800" dirty="0">
                <a:solidFill>
                  <a:srgbClr val="0000CC"/>
                </a:solidFill>
                <a:latin typeface="Times New Roman" panose="02020603050405020304" pitchFamily="18" charset="0"/>
                <a:ea typeface="楷体_GB2312" panose="02010609030101010101"/>
              </a:rPr>
              <a:t>, · · · , </a:t>
            </a:r>
            <a:r>
              <a:rPr lang="en-US" altLang="zh-CN" sz="2800" dirty="0" err="1">
                <a:solidFill>
                  <a:srgbClr val="0000CC"/>
                </a:solidFill>
                <a:latin typeface="Times New Roman" panose="02020603050405020304" pitchFamily="18" charset="0"/>
                <a:ea typeface="楷体_GB2312" panose="02010609030101010101"/>
              </a:rPr>
              <a:t>x</a:t>
            </a:r>
            <a:r>
              <a:rPr lang="en-US" altLang="zh-CN" sz="2800" baseline="-25000" dirty="0" err="1">
                <a:solidFill>
                  <a:srgbClr val="0000CC"/>
                </a:solidFill>
                <a:latin typeface="Times New Roman" panose="02020603050405020304" pitchFamily="18" charset="0"/>
                <a:ea typeface="楷体_GB2312" panose="02010609030101010101"/>
              </a:rPr>
              <a:t>n</a:t>
            </a:r>
            <a:r>
              <a:rPr lang="en-US" altLang="zh-CN" sz="2800" dirty="0">
                <a:solidFill>
                  <a:srgbClr val="0000CC"/>
                </a:solidFill>
                <a:latin typeface="Times New Roman" panose="02020603050405020304" pitchFamily="18" charset="0"/>
                <a:ea typeface="楷体_GB2312" panose="02010609030101010101"/>
              </a:rPr>
              <a:t>)|x</a:t>
            </a:r>
            <a:r>
              <a:rPr lang="en-US" altLang="zh-CN" sz="2800" baseline="-25000" dirty="0">
                <a:solidFill>
                  <a:srgbClr val="0000CC"/>
                </a:solidFill>
                <a:latin typeface="Times New Roman" panose="02020603050405020304" pitchFamily="18" charset="0"/>
                <a:ea typeface="楷体_GB2312" panose="02010609030101010101"/>
              </a:rPr>
              <a:t>1</a:t>
            </a:r>
            <a:r>
              <a:rPr lang="en-US" altLang="zh-CN" sz="2800" dirty="0">
                <a:solidFill>
                  <a:srgbClr val="0000CC"/>
                </a:solidFill>
                <a:latin typeface="Times New Roman" panose="02020603050405020304" pitchFamily="18" charset="0"/>
                <a:ea typeface="楷体_GB2312" panose="02010609030101010101"/>
              </a:rPr>
              <a:t>, x</a:t>
            </a:r>
            <a:r>
              <a:rPr lang="en-US" altLang="zh-CN" sz="2800" baseline="-25000" dirty="0">
                <a:solidFill>
                  <a:srgbClr val="0000CC"/>
                </a:solidFill>
                <a:latin typeface="Times New Roman" panose="02020603050405020304" pitchFamily="18" charset="0"/>
                <a:ea typeface="楷体_GB2312" panose="02010609030101010101"/>
              </a:rPr>
              <a:t>2</a:t>
            </a:r>
            <a:r>
              <a:rPr lang="en-US" altLang="zh-CN" sz="2800" dirty="0">
                <a:solidFill>
                  <a:srgbClr val="0000CC"/>
                </a:solidFill>
                <a:latin typeface="Times New Roman" panose="02020603050405020304" pitchFamily="18" charset="0"/>
                <a:ea typeface="楷体_GB2312" panose="02010609030101010101"/>
              </a:rPr>
              <a:t>, · · · , </a:t>
            </a:r>
            <a:r>
              <a:rPr lang="en-US" altLang="zh-CN" sz="2800" dirty="0" err="1">
                <a:solidFill>
                  <a:srgbClr val="0000CC"/>
                </a:solidFill>
                <a:latin typeface="Times New Roman" panose="02020603050405020304" pitchFamily="18" charset="0"/>
                <a:ea typeface="楷体_GB2312" panose="02010609030101010101"/>
              </a:rPr>
              <a:t>x</a:t>
            </a:r>
            <a:r>
              <a:rPr lang="en-US" altLang="zh-CN" sz="2800" baseline="-25000" dirty="0" err="1">
                <a:solidFill>
                  <a:srgbClr val="0000CC"/>
                </a:solidFill>
                <a:latin typeface="Times New Roman" panose="02020603050405020304" pitchFamily="18" charset="0"/>
                <a:ea typeface="楷体_GB2312" panose="02010609030101010101"/>
              </a:rPr>
              <a:t>n</a:t>
            </a:r>
            <a:r>
              <a:rPr lang="en-US" altLang="zh-CN" sz="2800" dirty="0">
                <a:solidFill>
                  <a:srgbClr val="0000CC"/>
                </a:solidFill>
                <a:latin typeface="Times New Roman" panose="02020603050405020304" pitchFamily="18" charset="0"/>
                <a:ea typeface="楷体_GB2312" panose="02010609030101010101"/>
              </a:rPr>
              <a:t> </a:t>
            </a:r>
            <a:r>
              <a:rPr lang="zh-CN" altLang="en-US" sz="2800" dirty="0">
                <a:solidFill>
                  <a:srgbClr val="0000CC"/>
                </a:solidFill>
                <a:latin typeface="Times New Roman" panose="02020603050405020304" pitchFamily="18" charset="0"/>
                <a:ea typeface="楷体_GB2312" panose="02010609030101010101"/>
              </a:rPr>
              <a:t>∈</a:t>
            </a:r>
            <a:r>
              <a:rPr lang="en-US" altLang="zh-CN" sz="2800" dirty="0">
                <a:solidFill>
                  <a:srgbClr val="0000CC"/>
                </a:solidFill>
                <a:latin typeface="Times New Roman" panose="02020603050405020304" pitchFamily="18" charset="0"/>
                <a:ea typeface="楷体_GB2312" panose="02010609030101010101"/>
              </a:rPr>
              <a:t> D}</a:t>
            </a:r>
          </a:p>
          <a:p>
            <a:pPr marR="6450"/>
            <a:endParaRPr lang="en-US" altLang="zh-CN" sz="2800" dirty="0">
              <a:solidFill>
                <a:srgbClr val="0000CC"/>
              </a:solidFill>
              <a:latin typeface="Times New Roman" panose="02020603050405020304" pitchFamily="18" charset="0"/>
              <a:ea typeface="楷体_GB2312" panose="02010609030101010101"/>
            </a:endParaRPr>
          </a:p>
          <a:p>
            <a:pPr marR="6450"/>
            <a:r>
              <a:rPr lang="en-US" altLang="zh-CN" sz="2800" dirty="0">
                <a:solidFill>
                  <a:srgbClr val="0000CC"/>
                </a:solidFill>
                <a:latin typeface="Times New Roman" panose="02020603050405020304" pitchFamily="18" charset="0"/>
                <a:ea typeface="楷体_GB2312" panose="02010609030101010101"/>
              </a:rPr>
              <a:t>    3 </a:t>
            </a:r>
            <a:r>
              <a:rPr lang="zh-CN" altLang="en-US" sz="2800" dirty="0">
                <a:solidFill>
                  <a:srgbClr val="0000CC"/>
                </a:solidFill>
                <a:latin typeface="Times New Roman" panose="02020603050405020304" pitchFamily="18" charset="0"/>
                <a:ea typeface="楷体_GB2312" panose="02010609030101010101"/>
              </a:rPr>
              <a:t>为每个</a:t>
            </a:r>
            <a:r>
              <a:rPr lang="en-US" altLang="zh-CN" sz="2800" dirty="0">
                <a:solidFill>
                  <a:srgbClr val="0000CC"/>
                </a:solidFill>
                <a:latin typeface="Times New Roman" panose="02020603050405020304" pitchFamily="18" charset="0"/>
                <a:ea typeface="楷体_GB2312" panose="02010609030101010101"/>
              </a:rPr>
              <a:t>n</a:t>
            </a:r>
            <a:r>
              <a:rPr lang="zh-CN" altLang="en-US" sz="2800" dirty="0">
                <a:solidFill>
                  <a:srgbClr val="0000CC"/>
                </a:solidFill>
                <a:latin typeface="Times New Roman" panose="02020603050405020304" pitchFamily="18" charset="0"/>
                <a:ea typeface="楷体_GB2312" panose="02010609030101010101"/>
              </a:rPr>
              <a:t>元</a:t>
            </a:r>
            <a:r>
              <a:rPr lang="zh-CN" altLang="en-US" sz="2800" dirty="0">
                <a:solidFill>
                  <a:srgbClr val="FF0000"/>
                </a:solidFill>
                <a:latin typeface="Times New Roman" panose="02020603050405020304" pitchFamily="18" charset="0"/>
                <a:ea typeface="楷体_GB2312" panose="02010609030101010101"/>
              </a:rPr>
              <a:t>谓词</a:t>
            </a:r>
            <a:r>
              <a:rPr lang="zh-CN" altLang="en-US" sz="2800" dirty="0">
                <a:solidFill>
                  <a:srgbClr val="0000CC"/>
                </a:solidFill>
                <a:latin typeface="Times New Roman" panose="02020603050405020304" pitchFamily="18" charset="0"/>
                <a:ea typeface="楷体_GB2312" panose="02010609030101010101"/>
              </a:rPr>
              <a:t>指派一个从</a:t>
            </a:r>
            <a:r>
              <a:rPr lang="en-US" altLang="zh-CN" sz="2800" dirty="0" err="1">
                <a:solidFill>
                  <a:srgbClr val="0000CC"/>
                </a:solidFill>
                <a:latin typeface="Times New Roman" panose="02020603050405020304" pitchFamily="18" charset="0"/>
                <a:ea typeface="楷体_GB2312" panose="02010609030101010101"/>
              </a:rPr>
              <a:t>D</a:t>
            </a:r>
            <a:r>
              <a:rPr lang="en-US" altLang="zh-CN" sz="2800" baseline="30000" dirty="0" err="1">
                <a:solidFill>
                  <a:srgbClr val="0000CC"/>
                </a:solidFill>
                <a:latin typeface="Times New Roman" panose="02020603050405020304" pitchFamily="18" charset="0"/>
                <a:ea typeface="楷体_GB2312" panose="02010609030101010101"/>
              </a:rPr>
              <a:t>n</a:t>
            </a:r>
            <a:r>
              <a:rPr lang="zh-CN" altLang="en-US" sz="2800" dirty="0">
                <a:solidFill>
                  <a:srgbClr val="0000CC"/>
                </a:solidFill>
                <a:latin typeface="Times New Roman" panose="02020603050405020304" pitchFamily="18" charset="0"/>
                <a:ea typeface="楷体_GB2312" panose="02010609030101010101"/>
              </a:rPr>
              <a:t>到</a:t>
            </a:r>
            <a:r>
              <a:rPr lang="en-US" altLang="zh-CN" sz="2800" dirty="0">
                <a:solidFill>
                  <a:srgbClr val="0000CC"/>
                </a:solidFill>
                <a:latin typeface="Times New Roman" panose="02020603050405020304" pitchFamily="18" charset="0"/>
                <a:ea typeface="楷体_GB2312" panose="02010609030101010101"/>
              </a:rPr>
              <a:t>{F,T}</a:t>
            </a:r>
            <a:r>
              <a:rPr lang="zh-CN" altLang="en-US" sz="2800" dirty="0">
                <a:solidFill>
                  <a:srgbClr val="0000CC"/>
                </a:solidFill>
                <a:latin typeface="Times New Roman" panose="02020603050405020304" pitchFamily="18" charset="0"/>
                <a:ea typeface="楷体_GB2312" panose="02010609030101010101"/>
              </a:rPr>
              <a:t>的映射，则称这些指派为</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在</a:t>
            </a:r>
            <a:r>
              <a:rPr lang="en-US" altLang="zh-CN" sz="2800" dirty="0">
                <a:solidFill>
                  <a:srgbClr val="0000CC"/>
                </a:solidFill>
                <a:latin typeface="Times New Roman" panose="02020603050405020304" pitchFamily="18" charset="0"/>
                <a:ea typeface="楷体_GB2312" panose="02010609030101010101"/>
              </a:rPr>
              <a:t>D</a:t>
            </a:r>
            <a:r>
              <a:rPr lang="zh-CN" altLang="en-US" sz="2800" dirty="0">
                <a:solidFill>
                  <a:srgbClr val="0000CC"/>
                </a:solidFill>
                <a:latin typeface="Times New Roman" panose="02020603050405020304" pitchFamily="18" charset="0"/>
                <a:ea typeface="楷体_GB2312" panose="02010609030101010101"/>
              </a:rPr>
              <a:t>上的一个解释</a:t>
            </a:r>
            <a:endParaRPr lang="zh-CN" altLang="en-US" sz="2800" dirty="0"/>
          </a:p>
        </p:txBody>
      </p:sp>
    </p:spTree>
    <p:extLst>
      <p:ext uri="{BB962C8B-B14F-4D97-AF65-F5344CB8AC3E}">
        <p14:creationId xmlns:p14="http://schemas.microsoft.com/office/powerpoint/2010/main" val="2255275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A = (∀x)(∃y)P(x, y) </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上的一个解释，并指出在该解释下公式</a:t>
            </a:r>
            <a:r>
              <a:rPr lang="en-US" altLang="zh-CN" sz="2400" dirty="0">
                <a:latin typeface="等线" panose="020F0502020204030204"/>
                <a:ea typeface="楷体_GB2312" panose="02010609030101010101"/>
                <a:cs typeface="+mn-cs"/>
              </a:rPr>
              <a:t>A</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3539430"/>
          </a:xfrm>
          <a:prstGeom prst="rect">
            <a:avLst/>
          </a:prstGeom>
        </p:spPr>
        <p:txBody>
          <a:bodyPr wrap="square">
            <a:spAutoFit/>
          </a:bodyPr>
          <a:lstStyle/>
          <a:p>
            <a:r>
              <a:rPr lang="zh-CN" altLang="en-US" sz="2800" dirty="0">
                <a:solidFill>
                  <a:srgbClr val="FF0000"/>
                </a:solidFill>
                <a:ea typeface="楷体_GB2312" panose="02010609030101010101"/>
              </a:rPr>
              <a:t>解：</a:t>
            </a:r>
            <a:r>
              <a:rPr lang="zh-CN" altLang="en-US" sz="2800" dirty="0">
                <a:solidFill>
                  <a:srgbClr val="0000CC"/>
                </a:solidFill>
                <a:latin typeface="Times New Roman" panose="02020603050405020304" pitchFamily="18" charset="0"/>
                <a:ea typeface="楷体_GB2312" panose="02010609030101010101"/>
              </a:rPr>
              <a:t>由于公式</a:t>
            </a:r>
            <a:r>
              <a:rPr lang="en-US" altLang="zh-CN" sz="2800" dirty="0">
                <a:solidFill>
                  <a:srgbClr val="0000CC"/>
                </a:solidFill>
                <a:latin typeface="Times New Roman" panose="02020603050405020304" pitchFamily="18" charset="0"/>
                <a:ea typeface="楷体_GB2312" panose="02010609030101010101"/>
              </a:rPr>
              <a:t>A</a:t>
            </a:r>
            <a:r>
              <a:rPr lang="zh-CN" altLang="en-US" sz="2800" dirty="0">
                <a:solidFill>
                  <a:srgbClr val="0000CC"/>
                </a:solidFill>
                <a:latin typeface="Times New Roman" panose="02020603050405020304" pitchFamily="18" charset="0"/>
                <a:ea typeface="楷体_GB2312" panose="02010609030101010101"/>
              </a:rPr>
              <a:t>没有包含个体常量和函数，因此可以直接为谓词指派真值，设有</a:t>
            </a:r>
          </a:p>
          <a:p>
            <a:endParaRPr lang="en-US" altLang="zh-CN" sz="2800" dirty="0">
              <a:solidFill>
                <a:srgbClr val="0000CC"/>
              </a:solidFill>
              <a:latin typeface="Times New Roman" panose="02020603050405020304" pitchFamily="18" charset="0"/>
              <a:ea typeface="楷体_GB2312" panose="02010609030101010101"/>
            </a:endParaRPr>
          </a:p>
          <a:p>
            <a:endParaRPr lang="en-US" altLang="zh-CN" sz="2800" dirty="0">
              <a:solidFill>
                <a:srgbClr val="0000CC"/>
              </a:solidFill>
              <a:latin typeface="Times New Roman" panose="02020603050405020304" pitchFamily="18" charset="0"/>
              <a:ea typeface="楷体_GB2312" panose="02010609030101010101"/>
            </a:endParaRPr>
          </a:p>
          <a:p>
            <a:endParaRPr lang="en-US" altLang="zh-CN" sz="2800" dirty="0">
              <a:solidFill>
                <a:srgbClr val="0000CC"/>
              </a:solidFill>
              <a:latin typeface="Times New Roman" panose="02020603050405020304" pitchFamily="18" charset="0"/>
              <a:ea typeface="楷体_GB2312" panose="02010609030101010101"/>
            </a:endParaRPr>
          </a:p>
          <a:p>
            <a:endParaRPr lang="en-US" altLang="zh-CN" sz="2800" dirty="0">
              <a:solidFill>
                <a:srgbClr val="0000CC"/>
              </a:solidFill>
              <a:latin typeface="Times New Roman" panose="02020603050405020304" pitchFamily="18" charset="0"/>
              <a:ea typeface="楷体_GB2312" panose="02010609030101010101"/>
            </a:endParaRPr>
          </a:p>
          <a:p>
            <a:endParaRPr lang="en-US" altLang="zh-CN" sz="2800" dirty="0">
              <a:solidFill>
                <a:srgbClr val="0000CC"/>
              </a:solidFill>
              <a:latin typeface="Times New Roman" panose="02020603050405020304" pitchFamily="18" charset="0"/>
              <a:ea typeface="楷体_GB2312" panose="02010609030101010101"/>
            </a:endParaRPr>
          </a:p>
          <a:p>
            <a:r>
              <a:rPr lang="zh-CN" altLang="en-US" sz="2800" dirty="0">
                <a:solidFill>
                  <a:srgbClr val="0000CC"/>
                </a:solidFill>
                <a:latin typeface="Times New Roman" panose="02020603050405020304" pitchFamily="18" charset="0"/>
                <a:ea typeface="楷体_GB2312" panose="02010609030101010101"/>
              </a:rPr>
              <a:t>在这个指派下，公式</a:t>
            </a:r>
            <a:r>
              <a:rPr lang="en-US" altLang="zh-CN" sz="2800" dirty="0">
                <a:solidFill>
                  <a:srgbClr val="0000CC"/>
                </a:solidFill>
                <a:latin typeface="Times New Roman" panose="02020603050405020304" pitchFamily="18" charset="0"/>
                <a:ea typeface="楷体_GB2312" panose="02010609030101010101"/>
              </a:rPr>
              <a:t>A</a:t>
            </a:r>
            <a:r>
              <a:rPr lang="zh-CN" altLang="en-US" sz="2800" dirty="0">
                <a:solidFill>
                  <a:srgbClr val="0000CC"/>
                </a:solidFill>
                <a:latin typeface="Times New Roman" panose="02020603050405020304" pitchFamily="18" charset="0"/>
                <a:ea typeface="楷体_GB2312" panose="02010609030101010101"/>
              </a:rPr>
              <a:t>的真值为</a:t>
            </a:r>
            <a:r>
              <a:rPr lang="en-US" altLang="zh-CN" sz="2800" dirty="0">
                <a:solidFill>
                  <a:srgbClr val="0000CC"/>
                </a:solidFill>
                <a:latin typeface="Times New Roman" panose="02020603050405020304" pitchFamily="18" charset="0"/>
                <a:ea typeface="楷体_GB2312" panose="02010609030101010101"/>
              </a:rPr>
              <a:t>T</a:t>
            </a:r>
            <a:r>
              <a:rPr lang="zh-CN" altLang="en-US" sz="2800" dirty="0">
                <a:solidFill>
                  <a:srgbClr val="0000CC"/>
                </a:solidFill>
                <a:latin typeface="Times New Roman" panose="02020603050405020304" pitchFamily="18" charset="0"/>
                <a:ea typeface="楷体_GB2312" panose="02010609030101010101"/>
              </a:rPr>
              <a:t>。</a:t>
            </a:r>
            <a:endParaRPr lang="zh-CN" altLang="en-US" sz="2800" dirty="0"/>
          </a:p>
        </p:txBody>
      </p:sp>
      <p:pic>
        <p:nvPicPr>
          <p:cNvPr id="2" name="图片 1"/>
          <p:cNvPicPr>
            <a:picLocks noChangeAspect="1"/>
          </p:cNvPicPr>
          <p:nvPr/>
        </p:nvPicPr>
        <p:blipFill>
          <a:blip r:embed="rId3"/>
          <a:stretch>
            <a:fillRect/>
          </a:stretch>
        </p:blipFill>
        <p:spPr>
          <a:xfrm>
            <a:off x="2886997" y="2870250"/>
            <a:ext cx="6477000" cy="1628775"/>
          </a:xfrm>
          <a:prstGeom prst="rect">
            <a:avLst/>
          </a:prstGeom>
        </p:spPr>
      </p:pic>
      <p:sp>
        <p:nvSpPr>
          <p:cNvPr id="3" name="流程图: 联系 2"/>
          <p:cNvSpPr/>
          <p:nvPr/>
        </p:nvSpPr>
        <p:spPr>
          <a:xfrm>
            <a:off x="3448280" y="2771098"/>
            <a:ext cx="1189821" cy="1628774"/>
          </a:xfrm>
          <a:prstGeom prst="flowChartConnector">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7" name="流程图: 联系 6"/>
          <p:cNvSpPr/>
          <p:nvPr/>
        </p:nvSpPr>
        <p:spPr>
          <a:xfrm>
            <a:off x="6288828" y="2769260"/>
            <a:ext cx="1189821" cy="1628774"/>
          </a:xfrm>
          <a:prstGeom prst="flowChartConnector">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30478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B =(∀x)P(f (x), a)</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a:t>
            </a:r>
            <a:br>
              <a:rPr lang="zh-CN" altLang="en-US" sz="2400" dirty="0">
                <a:latin typeface="等线" panose="020F0502020204030204"/>
                <a:ea typeface="楷体_GB2312" panose="02010609030101010101"/>
                <a:cs typeface="+mn-cs"/>
              </a:rPr>
            </a:br>
            <a:r>
              <a:rPr lang="zh-CN" altLang="en-US" sz="2400" dirty="0">
                <a:latin typeface="等线" panose="020F0502020204030204"/>
                <a:ea typeface="楷体_GB2312" panose="02010609030101010101"/>
                <a:cs typeface="+mn-cs"/>
              </a:rPr>
              <a:t>指出在该解释下公式</a:t>
            </a:r>
            <a:r>
              <a:rPr lang="en-US" altLang="zh-CN" sz="2400" dirty="0">
                <a:latin typeface="等线" panose="020F0502020204030204"/>
                <a:ea typeface="楷体_GB2312" panose="02010609030101010101"/>
                <a:cs typeface="+mn-cs"/>
              </a:rPr>
              <a:t>B</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2246769"/>
          </a:xfrm>
          <a:prstGeom prst="rect">
            <a:avLst/>
          </a:prstGeom>
        </p:spPr>
        <p:txBody>
          <a:bodyPr wrap="square">
            <a:spAutoFit/>
          </a:bodyPr>
          <a:lstStyle/>
          <a:p>
            <a:r>
              <a:rPr lang="zh-CN" altLang="en-US" sz="2800" dirty="0">
                <a:solidFill>
                  <a:srgbClr val="FF0000"/>
                </a:solidFill>
                <a:ea typeface="楷体_GB2312" panose="02010609030101010101"/>
              </a:rPr>
              <a:t>解：</a:t>
            </a:r>
            <a:r>
              <a:rPr lang="zh-CN" altLang="en-US" sz="2800" dirty="0">
                <a:solidFill>
                  <a:srgbClr val="0000CC"/>
                </a:solidFill>
                <a:latin typeface="Times New Roman" panose="02020603050405020304" pitchFamily="18" charset="0"/>
                <a:ea typeface="楷体_GB2312" panose="02010609030101010101"/>
              </a:rPr>
              <a:t>设对个体</a:t>
            </a:r>
            <a:r>
              <a:rPr lang="zh-CN" altLang="en-US" sz="2800" dirty="0">
                <a:solidFill>
                  <a:srgbClr val="FF0000"/>
                </a:solidFill>
                <a:latin typeface="Times New Roman" panose="02020603050405020304" pitchFamily="18" charset="0"/>
                <a:ea typeface="楷体_GB2312" panose="02010609030101010101"/>
              </a:rPr>
              <a:t>常量</a:t>
            </a:r>
            <a:r>
              <a:rPr lang="en-US" altLang="zh-CN" sz="2800" dirty="0">
                <a:solidFill>
                  <a:srgbClr val="0000CC"/>
                </a:solidFill>
                <a:latin typeface="Times New Roman" panose="02020603050405020304" pitchFamily="18" charset="0"/>
                <a:ea typeface="楷体_GB2312" panose="02010609030101010101"/>
              </a:rPr>
              <a:t>a</a:t>
            </a:r>
            <a:r>
              <a:rPr lang="zh-CN" altLang="en-US" sz="2800" dirty="0">
                <a:solidFill>
                  <a:srgbClr val="0000CC"/>
                </a:solidFill>
                <a:latin typeface="Times New Roman" panose="02020603050405020304" pitchFamily="18" charset="0"/>
                <a:ea typeface="楷体_GB2312" panose="02010609030101010101"/>
              </a:rPr>
              <a:t>和</a:t>
            </a:r>
            <a:r>
              <a:rPr lang="zh-CN" altLang="en-US" sz="2800" dirty="0">
                <a:solidFill>
                  <a:srgbClr val="FF0000"/>
                </a:solidFill>
                <a:latin typeface="Times New Roman" panose="02020603050405020304" pitchFamily="18" charset="0"/>
                <a:ea typeface="楷体_GB2312" panose="02010609030101010101"/>
              </a:rPr>
              <a:t>函数</a:t>
            </a:r>
            <a:r>
              <a:rPr lang="en-US" altLang="zh-CN" sz="2800" dirty="0">
                <a:solidFill>
                  <a:srgbClr val="0000CC"/>
                </a:solidFill>
                <a:latin typeface="Times New Roman" panose="02020603050405020304" pitchFamily="18" charset="0"/>
                <a:ea typeface="楷体_GB2312" panose="02010609030101010101"/>
              </a:rPr>
              <a:t>f (x)</a:t>
            </a:r>
            <a:r>
              <a:rPr lang="zh-CN" altLang="en-US" sz="2800" dirty="0">
                <a:solidFill>
                  <a:srgbClr val="0000CC"/>
                </a:solidFill>
                <a:latin typeface="Times New Roman" panose="02020603050405020304" pitchFamily="18" charset="0"/>
                <a:ea typeface="楷体_GB2312" panose="02010609030101010101"/>
              </a:rPr>
              <a:t>的值指派为：</a:t>
            </a:r>
          </a:p>
          <a:p>
            <a:endParaRPr lang="en-US" altLang="zh-CN" sz="2800" dirty="0">
              <a:solidFill>
                <a:srgbClr val="0000CC"/>
              </a:solidFill>
              <a:latin typeface="Times New Roman" panose="02020603050405020304" pitchFamily="18" charset="0"/>
              <a:ea typeface="楷体_GB2312" panose="02010609030101010101"/>
            </a:endParaRPr>
          </a:p>
          <a:p>
            <a:endParaRPr lang="en-US" altLang="zh-CN" sz="2800" dirty="0">
              <a:solidFill>
                <a:srgbClr val="0000CC"/>
              </a:solidFill>
              <a:latin typeface="Times New Roman" panose="02020603050405020304" pitchFamily="18" charset="0"/>
              <a:ea typeface="楷体_GB2312" panose="02010609030101010101"/>
            </a:endParaRPr>
          </a:p>
          <a:p>
            <a:endParaRPr lang="en-US" altLang="zh-CN" sz="2800" dirty="0">
              <a:solidFill>
                <a:srgbClr val="0000CC"/>
              </a:solidFill>
              <a:latin typeface="Times New Roman" panose="02020603050405020304" pitchFamily="18" charset="0"/>
              <a:ea typeface="楷体_GB2312" panose="02010609030101010101"/>
            </a:endParaRPr>
          </a:p>
          <a:p>
            <a:r>
              <a:rPr lang="zh-CN" altLang="en-US" sz="2800" dirty="0">
                <a:solidFill>
                  <a:srgbClr val="0000CC"/>
                </a:solidFill>
                <a:latin typeface="Times New Roman" panose="02020603050405020304" pitchFamily="18" charset="0"/>
                <a:ea typeface="楷体_GB2312" panose="02010609030101010101"/>
              </a:rPr>
              <a:t>对</a:t>
            </a:r>
            <a:r>
              <a:rPr lang="zh-CN" altLang="en-US" sz="2800" dirty="0">
                <a:solidFill>
                  <a:srgbClr val="FF0000"/>
                </a:solidFill>
                <a:latin typeface="Times New Roman" panose="02020603050405020304" pitchFamily="18" charset="0"/>
                <a:ea typeface="楷体_GB2312" panose="02010609030101010101"/>
              </a:rPr>
              <a:t>谓词</a:t>
            </a:r>
            <a:r>
              <a:rPr lang="zh-CN" altLang="en-US" sz="2800" dirty="0">
                <a:solidFill>
                  <a:srgbClr val="0000CC"/>
                </a:solidFill>
                <a:latin typeface="Times New Roman" panose="02020603050405020304" pitchFamily="18" charset="0"/>
                <a:ea typeface="楷体_GB2312" panose="02010609030101010101"/>
              </a:rPr>
              <a:t>的真值指派为：</a:t>
            </a:r>
            <a:endParaRPr lang="zh-CN" altLang="en-US" sz="2800" dirty="0"/>
          </a:p>
        </p:txBody>
      </p:sp>
      <p:pic>
        <p:nvPicPr>
          <p:cNvPr id="3" name="图片 2"/>
          <p:cNvPicPr>
            <a:picLocks noChangeAspect="1"/>
          </p:cNvPicPr>
          <p:nvPr/>
        </p:nvPicPr>
        <p:blipFill>
          <a:blip r:embed="rId3"/>
          <a:stretch>
            <a:fillRect/>
          </a:stretch>
        </p:blipFill>
        <p:spPr>
          <a:xfrm>
            <a:off x="4507016" y="2233767"/>
            <a:ext cx="2336236" cy="1164386"/>
          </a:xfrm>
          <a:prstGeom prst="rect">
            <a:avLst/>
          </a:prstGeom>
        </p:spPr>
      </p:pic>
      <p:pic>
        <p:nvPicPr>
          <p:cNvPr id="5" name="图片 4"/>
          <p:cNvPicPr>
            <a:picLocks noChangeAspect="1"/>
          </p:cNvPicPr>
          <p:nvPr/>
        </p:nvPicPr>
        <p:blipFill>
          <a:blip r:embed="rId4"/>
          <a:stretch>
            <a:fillRect/>
          </a:stretch>
        </p:blipFill>
        <p:spPr>
          <a:xfrm>
            <a:off x="3336668" y="4119715"/>
            <a:ext cx="5211492" cy="1238865"/>
          </a:xfrm>
          <a:prstGeom prst="rect">
            <a:avLst/>
          </a:prstGeom>
        </p:spPr>
      </p:pic>
      <p:sp>
        <p:nvSpPr>
          <p:cNvPr id="8" name="矩形 7"/>
          <p:cNvSpPr/>
          <p:nvPr/>
        </p:nvSpPr>
        <p:spPr>
          <a:xfrm>
            <a:off x="993057" y="5474864"/>
            <a:ext cx="4951997" cy="523220"/>
          </a:xfrm>
          <a:prstGeom prst="rect">
            <a:avLst/>
          </a:prstGeom>
        </p:spPr>
        <p:txBody>
          <a:bodyPr wrap="none">
            <a:spAutoFit/>
          </a:bodyPr>
          <a:lstStyle/>
          <a:p>
            <a:r>
              <a:rPr lang="zh-CN" altLang="en-US" sz="2800" dirty="0">
                <a:solidFill>
                  <a:srgbClr val="0000CC"/>
                </a:solidFill>
                <a:latin typeface="Times New Roman" panose="02020603050405020304" pitchFamily="18" charset="0"/>
                <a:ea typeface="楷体_GB2312" panose="02010609030101010101"/>
              </a:rPr>
              <a:t>在该解释下公式</a:t>
            </a:r>
            <a:r>
              <a:rPr lang="en-US" altLang="zh-CN" sz="2800" dirty="0">
                <a:solidFill>
                  <a:srgbClr val="0000CC"/>
                </a:solidFill>
                <a:latin typeface="Times New Roman" panose="02020603050405020304" pitchFamily="18" charset="0"/>
                <a:ea typeface="楷体_GB2312" panose="02010609030101010101"/>
              </a:rPr>
              <a:t>B</a:t>
            </a:r>
            <a:r>
              <a:rPr lang="zh-CN" altLang="en-US" sz="2800" dirty="0">
                <a:solidFill>
                  <a:srgbClr val="0000CC"/>
                </a:solidFill>
                <a:latin typeface="Times New Roman" panose="02020603050405020304" pitchFamily="18" charset="0"/>
                <a:ea typeface="楷体_GB2312" panose="02010609030101010101"/>
              </a:rPr>
              <a:t>的真值是</a:t>
            </a:r>
            <a:r>
              <a:rPr lang="en-US" altLang="zh-CN" sz="2800" dirty="0">
                <a:solidFill>
                  <a:srgbClr val="0000CC"/>
                </a:solidFill>
                <a:latin typeface="Times New Roman" panose="02020603050405020304" pitchFamily="18" charset="0"/>
                <a:ea typeface="楷体_GB2312" panose="02010609030101010101"/>
              </a:rPr>
              <a:t>T</a:t>
            </a:r>
            <a:r>
              <a:rPr lang="zh-CN" altLang="en-US" sz="2800" dirty="0">
                <a:solidFill>
                  <a:srgbClr val="0000CC"/>
                </a:solidFill>
                <a:latin typeface="Times New Roman" panose="02020603050405020304" pitchFamily="18" charset="0"/>
                <a:ea typeface="楷体_GB2312" panose="02010609030101010101"/>
              </a:rPr>
              <a:t>。</a:t>
            </a:r>
            <a:endParaRPr lang="zh-CN" altLang="en-US" dirty="0"/>
          </a:p>
        </p:txBody>
      </p:sp>
      <p:sp>
        <p:nvSpPr>
          <p:cNvPr id="9" name="流程图: 联系 8"/>
          <p:cNvSpPr/>
          <p:nvPr/>
        </p:nvSpPr>
        <p:spPr>
          <a:xfrm>
            <a:off x="3569467" y="3850764"/>
            <a:ext cx="1189821" cy="1628774"/>
          </a:xfrm>
          <a:prstGeom prst="flowChartConnector">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0" name="流程图: 联系 9"/>
          <p:cNvSpPr/>
          <p:nvPr/>
        </p:nvSpPr>
        <p:spPr>
          <a:xfrm>
            <a:off x="6013403" y="3848926"/>
            <a:ext cx="1189821" cy="1628774"/>
          </a:xfrm>
          <a:prstGeom prst="flowChartConnector">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387139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5262979"/>
          </a:xfrm>
          <a:prstGeom prst="rect">
            <a:avLst/>
          </a:prstGeom>
        </p:spPr>
        <p:txBody>
          <a:bodyPr wrap="square">
            <a:spAutoFit/>
          </a:bodyPr>
          <a:lstStyle/>
          <a:p>
            <a:r>
              <a:rPr lang="zh-CN" altLang="en-US" sz="2800" dirty="0">
                <a:solidFill>
                  <a:srgbClr val="FF0000"/>
                </a:solidFill>
                <a:ea typeface="楷体_GB2312" panose="02010609030101010101"/>
              </a:rPr>
              <a:t>定义</a:t>
            </a:r>
            <a:r>
              <a:rPr lang="en-US" altLang="zh-CN" sz="2800" dirty="0">
                <a:solidFill>
                  <a:srgbClr val="FF0000"/>
                </a:solidFill>
                <a:ea typeface="楷体_GB2312" panose="02010609030101010101"/>
              </a:rPr>
              <a:t>2 </a:t>
            </a:r>
            <a:r>
              <a:rPr lang="zh-CN" altLang="en-US" sz="2800" dirty="0">
                <a:solidFill>
                  <a:srgbClr val="FF0000"/>
                </a:solidFill>
                <a:ea typeface="楷体_GB2312" panose="02010609030101010101"/>
              </a:rPr>
              <a:t>谓词公式的永真性：</a:t>
            </a:r>
            <a:r>
              <a:rPr lang="zh-CN" altLang="en-US" sz="2800" dirty="0">
                <a:solidFill>
                  <a:srgbClr val="0000CC"/>
                </a:solidFill>
                <a:latin typeface="Times New Roman" panose="02020603050405020304" pitchFamily="18" charset="0"/>
                <a:ea typeface="楷体_GB2312" panose="02010609030101010101"/>
              </a:rPr>
              <a:t>如果谓词公式</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对非空个体域</a:t>
            </a:r>
            <a:r>
              <a:rPr lang="en-US" altLang="zh-CN" sz="2800" dirty="0">
                <a:solidFill>
                  <a:srgbClr val="0000CC"/>
                </a:solidFill>
                <a:latin typeface="Times New Roman" panose="02020603050405020304" pitchFamily="18" charset="0"/>
                <a:ea typeface="楷体_GB2312" panose="02010609030101010101"/>
              </a:rPr>
              <a:t>D</a:t>
            </a:r>
            <a:r>
              <a:rPr lang="zh-CN" altLang="en-US" sz="2800" dirty="0">
                <a:solidFill>
                  <a:srgbClr val="0000CC"/>
                </a:solidFill>
                <a:latin typeface="Times New Roman" panose="02020603050405020304" pitchFamily="18" charset="0"/>
                <a:ea typeface="楷体_GB2312" panose="02010609030101010101"/>
              </a:rPr>
              <a:t>上的任一解释都取得真值</a:t>
            </a:r>
            <a:r>
              <a:rPr lang="en-US" altLang="zh-CN" sz="2800" dirty="0">
                <a:solidFill>
                  <a:srgbClr val="0000CC"/>
                </a:solidFill>
                <a:latin typeface="Times New Roman" panose="02020603050405020304" pitchFamily="18" charset="0"/>
                <a:ea typeface="楷体_GB2312" panose="02010609030101010101"/>
              </a:rPr>
              <a:t>T</a:t>
            </a:r>
            <a:r>
              <a:rPr lang="zh-CN" altLang="en-US" sz="2800" dirty="0">
                <a:solidFill>
                  <a:srgbClr val="0000CC"/>
                </a:solidFill>
                <a:latin typeface="Times New Roman" panose="02020603050405020304" pitchFamily="18" charset="0"/>
                <a:ea typeface="楷体_GB2312" panose="02010609030101010101"/>
              </a:rPr>
              <a:t>，则称</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在</a:t>
            </a:r>
            <a:r>
              <a:rPr lang="en-US" altLang="zh-CN" sz="2800" dirty="0">
                <a:solidFill>
                  <a:srgbClr val="0000CC"/>
                </a:solidFill>
                <a:latin typeface="Times New Roman" panose="02020603050405020304" pitchFamily="18" charset="0"/>
                <a:ea typeface="楷体_GB2312" panose="02010609030101010101"/>
              </a:rPr>
              <a:t>D</a:t>
            </a:r>
            <a:r>
              <a:rPr lang="zh-CN" altLang="en-US" sz="2800" dirty="0">
                <a:solidFill>
                  <a:srgbClr val="0000CC"/>
                </a:solidFill>
                <a:latin typeface="Times New Roman" panose="02020603050405020304" pitchFamily="18" charset="0"/>
                <a:ea typeface="楷体_GB2312" panose="02010609030101010101"/>
              </a:rPr>
              <a:t>上是永真的；如果</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在任何非空个体域上都是永真的，则称</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是永真。</a:t>
            </a:r>
            <a:endParaRPr lang="en-US" altLang="zh-CN" sz="2800" dirty="0">
              <a:solidFill>
                <a:srgbClr val="0000CC"/>
              </a:solidFill>
              <a:latin typeface="Times New Roman" panose="02020603050405020304" pitchFamily="18" charset="0"/>
              <a:ea typeface="楷体_GB2312" panose="02010609030101010101"/>
            </a:endParaRPr>
          </a:p>
          <a:p>
            <a:endParaRPr lang="en-US" altLang="zh-CN" sz="2800" dirty="0">
              <a:solidFill>
                <a:srgbClr val="FF0000"/>
              </a:solidFill>
              <a:ea typeface="楷体_GB2312" panose="02010609030101010101"/>
            </a:endParaRPr>
          </a:p>
          <a:p>
            <a:r>
              <a:rPr lang="zh-CN" altLang="en-US" sz="2800" dirty="0">
                <a:solidFill>
                  <a:srgbClr val="FF0000"/>
                </a:solidFill>
                <a:ea typeface="楷体_GB2312" panose="02010609030101010101"/>
              </a:rPr>
              <a:t>定义</a:t>
            </a:r>
            <a:r>
              <a:rPr lang="en-US" altLang="zh-CN" sz="2800" dirty="0">
                <a:solidFill>
                  <a:srgbClr val="FF0000"/>
                </a:solidFill>
                <a:ea typeface="楷体_GB2312" panose="02010609030101010101"/>
              </a:rPr>
              <a:t>3 </a:t>
            </a:r>
            <a:r>
              <a:rPr lang="zh-CN" altLang="en-US" sz="2800" dirty="0">
                <a:solidFill>
                  <a:srgbClr val="FF0000"/>
                </a:solidFill>
                <a:ea typeface="楷体_GB2312" panose="02010609030101010101"/>
              </a:rPr>
              <a:t>谓词公式的可满足性：</a:t>
            </a:r>
            <a:r>
              <a:rPr lang="zh-CN" altLang="en-US" sz="2800" dirty="0">
                <a:solidFill>
                  <a:srgbClr val="0000CC"/>
                </a:solidFill>
                <a:latin typeface="Times New Roman" panose="02020603050405020304" pitchFamily="18" charset="0"/>
                <a:ea typeface="楷体_GB2312" panose="02010609030101010101"/>
              </a:rPr>
              <a:t>对于谓词公式</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，如果至少存在</a:t>
            </a:r>
            <a:r>
              <a:rPr lang="en-US" altLang="zh-CN" sz="2800" dirty="0">
                <a:solidFill>
                  <a:srgbClr val="0000CC"/>
                </a:solidFill>
                <a:latin typeface="Times New Roman" panose="02020603050405020304" pitchFamily="18" charset="0"/>
                <a:ea typeface="楷体_GB2312" panose="02010609030101010101"/>
              </a:rPr>
              <a:t>D</a:t>
            </a:r>
            <a:r>
              <a:rPr lang="zh-CN" altLang="en-US" sz="2800" dirty="0">
                <a:solidFill>
                  <a:srgbClr val="0000CC"/>
                </a:solidFill>
                <a:latin typeface="Times New Roman" panose="02020603050405020304" pitchFamily="18" charset="0"/>
                <a:ea typeface="楷体_GB2312" panose="02010609030101010101"/>
              </a:rPr>
              <a:t>上的一个解释，使公式</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在此解释下的真值为</a:t>
            </a:r>
            <a:r>
              <a:rPr lang="en-US" altLang="zh-CN" sz="2800" dirty="0">
                <a:solidFill>
                  <a:srgbClr val="0000CC"/>
                </a:solidFill>
                <a:latin typeface="Times New Roman" panose="02020603050405020304" pitchFamily="18" charset="0"/>
                <a:ea typeface="楷体_GB2312" panose="02010609030101010101"/>
              </a:rPr>
              <a:t>T</a:t>
            </a:r>
            <a:r>
              <a:rPr lang="zh-CN" altLang="en-US" sz="2800" dirty="0">
                <a:solidFill>
                  <a:srgbClr val="0000CC"/>
                </a:solidFill>
                <a:latin typeface="Times New Roman" panose="02020603050405020304" pitchFamily="18" charset="0"/>
                <a:ea typeface="楷体_GB2312" panose="02010609030101010101"/>
              </a:rPr>
              <a:t>，则称公式</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在</a:t>
            </a:r>
            <a:r>
              <a:rPr lang="en-US" altLang="zh-CN" sz="2800" dirty="0">
                <a:solidFill>
                  <a:srgbClr val="0000CC"/>
                </a:solidFill>
                <a:latin typeface="Times New Roman" panose="02020603050405020304" pitchFamily="18" charset="0"/>
                <a:ea typeface="楷体_GB2312" panose="02010609030101010101"/>
              </a:rPr>
              <a:t>D</a:t>
            </a:r>
            <a:r>
              <a:rPr lang="zh-CN" altLang="en-US" sz="2800" dirty="0">
                <a:solidFill>
                  <a:srgbClr val="0000CC"/>
                </a:solidFill>
                <a:latin typeface="Times New Roman" panose="02020603050405020304" pitchFamily="18" charset="0"/>
                <a:ea typeface="楷体_GB2312" panose="02010609030101010101"/>
              </a:rPr>
              <a:t>上是可满足的。</a:t>
            </a:r>
            <a:endParaRPr lang="en-US" altLang="zh-CN" sz="2800" dirty="0">
              <a:solidFill>
                <a:srgbClr val="0000CC"/>
              </a:solidFill>
              <a:latin typeface="Times New Roman" panose="02020603050405020304" pitchFamily="18" charset="0"/>
              <a:ea typeface="楷体_GB2312" panose="02010609030101010101"/>
            </a:endParaRPr>
          </a:p>
          <a:p>
            <a:endParaRPr lang="en-US" altLang="zh-CN" sz="2800" dirty="0">
              <a:solidFill>
                <a:srgbClr val="0000CC"/>
              </a:solidFill>
              <a:latin typeface="Times New Roman" panose="02020603050405020304" pitchFamily="18" charset="0"/>
              <a:ea typeface="楷体_GB2312" panose="02010609030101010101"/>
            </a:endParaRPr>
          </a:p>
          <a:p>
            <a:r>
              <a:rPr lang="zh-CN" altLang="en-US" sz="2800" dirty="0">
                <a:solidFill>
                  <a:srgbClr val="FF0000"/>
                </a:solidFill>
                <a:ea typeface="楷体_GB2312" panose="02010609030101010101"/>
              </a:rPr>
              <a:t>定义</a:t>
            </a:r>
            <a:r>
              <a:rPr lang="en-US" altLang="zh-CN" sz="2800" dirty="0">
                <a:solidFill>
                  <a:srgbClr val="FF0000"/>
                </a:solidFill>
                <a:ea typeface="楷体_GB2312" panose="02010609030101010101"/>
              </a:rPr>
              <a:t>4 </a:t>
            </a:r>
            <a:r>
              <a:rPr lang="zh-CN" altLang="en-US" sz="2800" dirty="0">
                <a:solidFill>
                  <a:srgbClr val="FF0000"/>
                </a:solidFill>
                <a:ea typeface="楷体_GB2312" panose="02010609030101010101"/>
              </a:rPr>
              <a:t>谓词公式的永假性：</a:t>
            </a:r>
            <a:r>
              <a:rPr lang="zh-CN" altLang="en-US" sz="2800" dirty="0">
                <a:solidFill>
                  <a:srgbClr val="0000CC"/>
                </a:solidFill>
                <a:latin typeface="Times New Roman" panose="02020603050405020304" pitchFamily="18" charset="0"/>
                <a:ea typeface="楷体_GB2312" panose="02010609030101010101"/>
              </a:rPr>
              <a:t>如果谓词公式</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对非空个体域</a:t>
            </a:r>
            <a:r>
              <a:rPr lang="en-US" altLang="zh-CN" sz="2800" dirty="0">
                <a:solidFill>
                  <a:srgbClr val="0000CC"/>
                </a:solidFill>
                <a:latin typeface="Times New Roman" panose="02020603050405020304" pitchFamily="18" charset="0"/>
                <a:ea typeface="楷体_GB2312" panose="02010609030101010101"/>
              </a:rPr>
              <a:t>D</a:t>
            </a:r>
            <a:r>
              <a:rPr lang="zh-CN" altLang="en-US" sz="2800" dirty="0">
                <a:solidFill>
                  <a:srgbClr val="0000CC"/>
                </a:solidFill>
                <a:latin typeface="Times New Roman" panose="02020603050405020304" pitchFamily="18" charset="0"/>
                <a:ea typeface="楷体_GB2312" panose="02010609030101010101"/>
              </a:rPr>
              <a:t>上的任一解释都取真值</a:t>
            </a:r>
            <a:r>
              <a:rPr lang="en-US" altLang="zh-CN" sz="2800" dirty="0">
                <a:solidFill>
                  <a:srgbClr val="0000CC"/>
                </a:solidFill>
                <a:latin typeface="Times New Roman" panose="02020603050405020304" pitchFamily="18" charset="0"/>
                <a:ea typeface="楷体_GB2312" panose="02010609030101010101"/>
              </a:rPr>
              <a:t>F</a:t>
            </a:r>
            <a:r>
              <a:rPr lang="zh-CN" altLang="en-US" sz="2800" dirty="0">
                <a:solidFill>
                  <a:srgbClr val="0000CC"/>
                </a:solidFill>
                <a:latin typeface="Times New Roman" panose="02020603050405020304" pitchFamily="18" charset="0"/>
                <a:ea typeface="楷体_GB2312" panose="02010609030101010101"/>
              </a:rPr>
              <a:t>，则称</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在</a:t>
            </a:r>
            <a:r>
              <a:rPr lang="en-US" altLang="zh-CN" sz="2800" dirty="0">
                <a:solidFill>
                  <a:srgbClr val="0000CC"/>
                </a:solidFill>
                <a:latin typeface="Times New Roman" panose="02020603050405020304" pitchFamily="18" charset="0"/>
                <a:ea typeface="楷体_GB2312" panose="02010609030101010101"/>
              </a:rPr>
              <a:t>D</a:t>
            </a:r>
            <a:r>
              <a:rPr lang="zh-CN" altLang="en-US" sz="2800" dirty="0">
                <a:solidFill>
                  <a:srgbClr val="0000CC"/>
                </a:solidFill>
                <a:latin typeface="Times New Roman" panose="02020603050405020304" pitchFamily="18" charset="0"/>
                <a:ea typeface="楷体_GB2312" panose="02010609030101010101"/>
              </a:rPr>
              <a:t>上是永假的；如果</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在任何非空个体域上均是永假的，则称</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永假。</a:t>
            </a:r>
            <a:endParaRPr lang="en-US" altLang="zh-CN" sz="2800" dirty="0">
              <a:solidFill>
                <a:srgbClr val="0000CC"/>
              </a:solidFill>
              <a:latin typeface="Times New Roman" panose="02020603050405020304" pitchFamily="18" charset="0"/>
              <a:ea typeface="楷体_GB2312" panose="02010609030101010101"/>
            </a:endParaRPr>
          </a:p>
          <a:p>
            <a:endParaRPr lang="en-US" altLang="zh-CN" sz="2800" dirty="0">
              <a:solidFill>
                <a:srgbClr val="0000CC"/>
              </a:solidFill>
              <a:latin typeface="Times New Roman" panose="02020603050405020304" pitchFamily="18" charset="0"/>
              <a:ea typeface="楷体_GB2312" panose="02010609030101010101"/>
            </a:endParaRPr>
          </a:p>
        </p:txBody>
      </p:sp>
    </p:spTree>
    <p:extLst>
      <p:ext uri="{BB962C8B-B14F-4D97-AF65-F5344CB8AC3E}">
        <p14:creationId xmlns:p14="http://schemas.microsoft.com/office/powerpoint/2010/main" val="3943510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993057" y="896616"/>
            <a:ext cx="10048569" cy="2000548"/>
          </a:xfrm>
          <a:prstGeom prst="rect">
            <a:avLst/>
          </a:prstGeom>
        </p:spPr>
        <p:txBody>
          <a:bodyPr wrap="square">
            <a:spAutoFit/>
          </a:bodyPr>
          <a:lstStyle/>
          <a:p>
            <a:r>
              <a:rPr lang="zh-CN" altLang="en-US" sz="2400" dirty="0">
                <a:solidFill>
                  <a:srgbClr val="FF0000"/>
                </a:solidFill>
                <a:ea typeface="楷体_GB2312" panose="02010609030101010101"/>
              </a:rPr>
              <a:t>定义</a:t>
            </a:r>
            <a:r>
              <a:rPr lang="en-US" altLang="zh-CN" sz="2400" dirty="0">
                <a:solidFill>
                  <a:srgbClr val="FF0000"/>
                </a:solidFill>
                <a:ea typeface="楷体_GB2312" panose="02010609030101010101"/>
              </a:rPr>
              <a:t>5 </a:t>
            </a:r>
            <a:r>
              <a:rPr lang="zh-CN" altLang="en-US" sz="2400" dirty="0">
                <a:solidFill>
                  <a:srgbClr val="FF0000"/>
                </a:solidFill>
                <a:ea typeface="楷体_GB2312" panose="02010609030101010101"/>
              </a:rPr>
              <a:t>谓词公式的等价性：</a:t>
            </a:r>
            <a:r>
              <a:rPr lang="zh-CN" altLang="en-US" sz="2400" dirty="0">
                <a:solidFill>
                  <a:srgbClr val="0000CC"/>
                </a:solidFill>
                <a:latin typeface="Times New Roman" panose="02020603050405020304" pitchFamily="18" charset="0"/>
                <a:ea typeface="楷体_GB2312" panose="02010609030101010101"/>
              </a:rPr>
              <a:t>设</a:t>
            </a:r>
            <a:r>
              <a:rPr lang="en-US" altLang="zh-CN" sz="2400" dirty="0">
                <a:solidFill>
                  <a:srgbClr val="0000CC"/>
                </a:solidFill>
                <a:latin typeface="Times New Roman" panose="02020603050405020304" pitchFamily="18" charset="0"/>
                <a:ea typeface="楷体_GB2312" panose="02010609030101010101"/>
              </a:rPr>
              <a:t>P</a:t>
            </a:r>
            <a:r>
              <a:rPr lang="zh-CN" altLang="en-US" sz="2400" dirty="0">
                <a:solidFill>
                  <a:srgbClr val="0000CC"/>
                </a:solidFill>
                <a:latin typeface="Times New Roman" panose="02020603050405020304" pitchFamily="18" charset="0"/>
                <a:ea typeface="楷体_GB2312" panose="02010609030101010101"/>
              </a:rPr>
              <a:t>与</a:t>
            </a:r>
            <a:r>
              <a:rPr lang="en-US" altLang="zh-CN" sz="2400" dirty="0">
                <a:solidFill>
                  <a:srgbClr val="0000CC"/>
                </a:solidFill>
                <a:latin typeface="Times New Roman" panose="02020603050405020304" pitchFamily="18" charset="0"/>
                <a:ea typeface="楷体_GB2312" panose="02010609030101010101"/>
              </a:rPr>
              <a:t>Q</a:t>
            </a:r>
            <a:r>
              <a:rPr lang="zh-CN" altLang="en-US" sz="2400" dirty="0">
                <a:solidFill>
                  <a:srgbClr val="0000CC"/>
                </a:solidFill>
                <a:latin typeface="Times New Roman" panose="02020603050405020304" pitchFamily="18" charset="0"/>
                <a:ea typeface="楷体_GB2312" panose="02010609030101010101"/>
              </a:rPr>
              <a:t>是</a:t>
            </a:r>
            <a:r>
              <a:rPr lang="en-US" altLang="zh-CN" sz="2400" dirty="0">
                <a:solidFill>
                  <a:srgbClr val="0000CC"/>
                </a:solidFill>
                <a:latin typeface="Times New Roman" panose="02020603050405020304" pitchFamily="18" charset="0"/>
                <a:ea typeface="楷体_GB2312" panose="02010609030101010101"/>
              </a:rPr>
              <a:t>D</a:t>
            </a:r>
            <a:r>
              <a:rPr lang="zh-CN" altLang="en-US" sz="2400" dirty="0">
                <a:solidFill>
                  <a:srgbClr val="0000CC"/>
                </a:solidFill>
                <a:latin typeface="Times New Roman" panose="02020603050405020304" pitchFamily="18" charset="0"/>
                <a:ea typeface="楷体_GB2312" panose="02010609030101010101"/>
              </a:rPr>
              <a:t>上的两个谓词公式，若对</a:t>
            </a:r>
            <a:r>
              <a:rPr lang="en-US" altLang="zh-CN" sz="2400" dirty="0">
                <a:solidFill>
                  <a:srgbClr val="0000CC"/>
                </a:solidFill>
                <a:latin typeface="Times New Roman" panose="02020603050405020304" pitchFamily="18" charset="0"/>
                <a:ea typeface="楷体_GB2312" panose="02010609030101010101"/>
              </a:rPr>
              <a:t>D</a:t>
            </a:r>
            <a:r>
              <a:rPr lang="zh-CN" altLang="en-US" sz="2400" dirty="0">
                <a:solidFill>
                  <a:srgbClr val="0000CC"/>
                </a:solidFill>
                <a:latin typeface="Times New Roman" panose="02020603050405020304" pitchFamily="18" charset="0"/>
                <a:ea typeface="楷体_GB2312" panose="02010609030101010101"/>
              </a:rPr>
              <a:t>上的任意解释，</a:t>
            </a:r>
            <a:r>
              <a:rPr lang="en-US" altLang="zh-CN" sz="2400" dirty="0">
                <a:solidFill>
                  <a:srgbClr val="0000CC"/>
                </a:solidFill>
                <a:latin typeface="Times New Roman" panose="02020603050405020304" pitchFamily="18" charset="0"/>
                <a:ea typeface="楷体_GB2312" panose="02010609030101010101"/>
              </a:rPr>
              <a:t>P</a:t>
            </a:r>
            <a:r>
              <a:rPr lang="zh-CN" altLang="en-US" sz="2400" dirty="0">
                <a:solidFill>
                  <a:srgbClr val="0000CC"/>
                </a:solidFill>
                <a:latin typeface="Times New Roman" panose="02020603050405020304" pitchFamily="18" charset="0"/>
                <a:ea typeface="楷体_GB2312" panose="02010609030101010101"/>
              </a:rPr>
              <a:t>与</a:t>
            </a:r>
            <a:r>
              <a:rPr lang="en-US" altLang="zh-CN" sz="2400" dirty="0">
                <a:solidFill>
                  <a:srgbClr val="0000CC"/>
                </a:solidFill>
                <a:latin typeface="Times New Roman" panose="02020603050405020304" pitchFamily="18" charset="0"/>
                <a:ea typeface="楷体_GB2312" panose="02010609030101010101"/>
              </a:rPr>
              <a:t>Q</a:t>
            </a:r>
            <a:r>
              <a:rPr lang="zh-CN" altLang="en-US" sz="2400" dirty="0">
                <a:solidFill>
                  <a:srgbClr val="0000CC"/>
                </a:solidFill>
                <a:latin typeface="Times New Roman" panose="02020603050405020304" pitchFamily="18" charset="0"/>
                <a:ea typeface="楷体_GB2312" panose="02010609030101010101"/>
              </a:rPr>
              <a:t>都有相同的真值，则称</a:t>
            </a:r>
            <a:r>
              <a:rPr lang="en-US" altLang="zh-CN" sz="2400" dirty="0">
                <a:solidFill>
                  <a:srgbClr val="0000CC"/>
                </a:solidFill>
                <a:latin typeface="Times New Roman" panose="02020603050405020304" pitchFamily="18" charset="0"/>
                <a:ea typeface="楷体_GB2312" panose="02010609030101010101"/>
              </a:rPr>
              <a:t>P</a:t>
            </a:r>
            <a:r>
              <a:rPr lang="zh-CN" altLang="en-US" sz="2400" dirty="0">
                <a:solidFill>
                  <a:srgbClr val="0000CC"/>
                </a:solidFill>
                <a:latin typeface="Times New Roman" panose="02020603050405020304" pitchFamily="18" charset="0"/>
                <a:ea typeface="楷体_GB2312" panose="02010609030101010101"/>
              </a:rPr>
              <a:t>与</a:t>
            </a:r>
            <a:r>
              <a:rPr lang="en-US" altLang="zh-CN" sz="2400" dirty="0">
                <a:solidFill>
                  <a:srgbClr val="0000CC"/>
                </a:solidFill>
                <a:latin typeface="Times New Roman" panose="02020603050405020304" pitchFamily="18" charset="0"/>
                <a:ea typeface="楷体_GB2312" panose="02010609030101010101"/>
              </a:rPr>
              <a:t>Q</a:t>
            </a:r>
            <a:r>
              <a:rPr lang="zh-CN" altLang="en-US" sz="2400" dirty="0">
                <a:solidFill>
                  <a:srgbClr val="0000CC"/>
                </a:solidFill>
                <a:latin typeface="Times New Roman" panose="02020603050405020304" pitchFamily="18" charset="0"/>
                <a:ea typeface="楷体_GB2312" panose="02010609030101010101"/>
              </a:rPr>
              <a:t>在</a:t>
            </a:r>
            <a:r>
              <a:rPr lang="en-US" altLang="zh-CN" sz="2400" dirty="0">
                <a:solidFill>
                  <a:srgbClr val="0000CC"/>
                </a:solidFill>
                <a:latin typeface="Times New Roman" panose="02020603050405020304" pitchFamily="18" charset="0"/>
                <a:ea typeface="楷体_GB2312" panose="02010609030101010101"/>
              </a:rPr>
              <a:t>D</a:t>
            </a:r>
            <a:r>
              <a:rPr lang="zh-CN" altLang="en-US" sz="2400" dirty="0">
                <a:solidFill>
                  <a:srgbClr val="0000CC"/>
                </a:solidFill>
                <a:latin typeface="Times New Roman" panose="02020603050405020304" pitchFamily="18" charset="0"/>
                <a:ea typeface="楷体_GB2312" panose="02010609030101010101"/>
              </a:rPr>
              <a:t>上是等价的。如果</a:t>
            </a:r>
            <a:r>
              <a:rPr lang="en-US" altLang="zh-CN" sz="2400" dirty="0">
                <a:solidFill>
                  <a:srgbClr val="0000CC"/>
                </a:solidFill>
                <a:latin typeface="Times New Roman" panose="02020603050405020304" pitchFamily="18" charset="0"/>
                <a:ea typeface="楷体_GB2312" panose="02010609030101010101"/>
              </a:rPr>
              <a:t>D</a:t>
            </a:r>
            <a:r>
              <a:rPr lang="zh-CN" altLang="en-US" sz="2400" dirty="0">
                <a:solidFill>
                  <a:srgbClr val="0000CC"/>
                </a:solidFill>
                <a:latin typeface="Times New Roman" panose="02020603050405020304" pitchFamily="18" charset="0"/>
                <a:ea typeface="楷体_GB2312" panose="02010609030101010101"/>
              </a:rPr>
              <a:t>是任意非空个体域，则称</a:t>
            </a:r>
            <a:r>
              <a:rPr lang="en-US" altLang="zh-CN" sz="2400" dirty="0">
                <a:solidFill>
                  <a:srgbClr val="0000CC"/>
                </a:solidFill>
                <a:latin typeface="Times New Roman" panose="02020603050405020304" pitchFamily="18" charset="0"/>
                <a:ea typeface="楷体_GB2312" panose="02010609030101010101"/>
              </a:rPr>
              <a:t>P</a:t>
            </a:r>
            <a:r>
              <a:rPr lang="zh-CN" altLang="en-US" sz="2400" dirty="0">
                <a:solidFill>
                  <a:srgbClr val="0000CC"/>
                </a:solidFill>
                <a:latin typeface="Times New Roman" panose="02020603050405020304" pitchFamily="18" charset="0"/>
                <a:ea typeface="楷体_GB2312" panose="02010609030101010101"/>
              </a:rPr>
              <a:t>与</a:t>
            </a:r>
            <a:r>
              <a:rPr lang="en-US" altLang="zh-CN" sz="2400" dirty="0">
                <a:solidFill>
                  <a:srgbClr val="0000CC"/>
                </a:solidFill>
                <a:latin typeface="Times New Roman" panose="02020603050405020304" pitchFamily="18" charset="0"/>
                <a:ea typeface="楷体_GB2312" panose="02010609030101010101"/>
              </a:rPr>
              <a:t>Q</a:t>
            </a:r>
            <a:r>
              <a:rPr lang="zh-CN" altLang="en-US" sz="2400" dirty="0">
                <a:solidFill>
                  <a:srgbClr val="0000CC"/>
                </a:solidFill>
                <a:latin typeface="Times New Roman" panose="02020603050405020304" pitchFamily="18" charset="0"/>
                <a:ea typeface="楷体_GB2312" panose="02010609030101010101"/>
              </a:rPr>
              <a:t>是等价的，记作</a:t>
            </a:r>
            <a:r>
              <a:rPr lang="en-US" altLang="zh-CN" sz="2400" dirty="0">
                <a:solidFill>
                  <a:srgbClr val="0000CC"/>
                </a:solidFill>
                <a:latin typeface="Times New Roman" panose="02020603050405020304" pitchFamily="18" charset="0"/>
                <a:ea typeface="楷体_GB2312" panose="02010609030101010101"/>
              </a:rPr>
              <a:t>P ⇔Q</a:t>
            </a:r>
            <a:r>
              <a:rPr lang="zh-CN" altLang="en-US" sz="2400" dirty="0">
                <a:solidFill>
                  <a:srgbClr val="0000CC"/>
                </a:solidFill>
                <a:latin typeface="Times New Roman" panose="02020603050405020304" pitchFamily="18" charset="0"/>
                <a:ea typeface="楷体_GB2312" panose="02010609030101010101"/>
              </a:rPr>
              <a:t>。</a:t>
            </a:r>
            <a:endParaRPr lang="en-US" altLang="zh-CN" sz="2400" dirty="0">
              <a:solidFill>
                <a:srgbClr val="0000CC"/>
              </a:solidFill>
              <a:latin typeface="Times New Roman" panose="02020603050405020304" pitchFamily="18" charset="0"/>
              <a:ea typeface="楷体_GB2312" panose="02010609030101010101"/>
            </a:endParaRPr>
          </a:p>
          <a:p>
            <a:endParaRPr lang="en-US" altLang="zh-CN" sz="2400" dirty="0">
              <a:solidFill>
                <a:srgbClr val="FF0000"/>
              </a:solidFill>
              <a:ea typeface="楷体_GB2312" panose="02010609030101010101"/>
            </a:endParaRPr>
          </a:p>
          <a:p>
            <a:r>
              <a:rPr lang="zh-CN" altLang="en-US" sz="2400" dirty="0">
                <a:solidFill>
                  <a:srgbClr val="FF0000"/>
                </a:solidFill>
                <a:ea typeface="楷体_GB2312" panose="02010609030101010101"/>
              </a:rPr>
              <a:t>常用的等价式有：</a:t>
            </a:r>
            <a:endParaRPr lang="en-US" altLang="zh-CN" sz="2400" dirty="0">
              <a:solidFill>
                <a:srgbClr val="0000CC"/>
              </a:solidFill>
              <a:latin typeface="Times New Roman" panose="02020603050405020304" pitchFamily="18" charset="0"/>
              <a:ea typeface="楷体_GB2312" panose="02010609030101010101"/>
            </a:endParaRPr>
          </a:p>
        </p:txBody>
      </p:sp>
      <p:sp>
        <p:nvSpPr>
          <p:cNvPr id="2" name="矩形 1"/>
          <p:cNvSpPr/>
          <p:nvPr/>
        </p:nvSpPr>
        <p:spPr>
          <a:xfrm>
            <a:off x="1440426" y="2835608"/>
            <a:ext cx="9311148" cy="3416320"/>
          </a:xfrm>
          <a:prstGeom prst="rect">
            <a:avLst/>
          </a:prstGeom>
        </p:spPr>
        <p:txBody>
          <a:bodyPr wrap="square">
            <a:spAutoFit/>
          </a:bodyPr>
          <a:lstStyle/>
          <a:p>
            <a:pPr marL="457200" marR="87470" indent="-457200">
              <a:buAutoNum type="arabicParenBoth"/>
            </a:pPr>
            <a:r>
              <a:rPr lang="zh-CN" altLang="en-US" sz="2400" dirty="0">
                <a:solidFill>
                  <a:srgbClr val="0000CC"/>
                </a:solidFill>
                <a:latin typeface="Times New Roman" panose="02020603050405020304" pitchFamily="18" charset="0"/>
                <a:ea typeface="楷体_GB2312" panose="02010609030101010101"/>
              </a:rPr>
              <a:t>双重否定律</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¬¬P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p>
          <a:p>
            <a:pPr marL="457200" marR="87470" indent="-457200">
              <a:buAutoNum type="arabicParenBoth"/>
            </a:pPr>
            <a:endParaRPr lang="en-US" altLang="zh-CN" sz="2400" dirty="0">
              <a:solidFill>
                <a:srgbClr val="0000CC"/>
              </a:solidFill>
              <a:latin typeface="Times New Roman" panose="02020603050405020304" pitchFamily="18" charset="0"/>
              <a:ea typeface="MS Gothic" panose="020B0609070205080204" pitchFamily="49" charset="-128"/>
            </a:endParaRPr>
          </a:p>
          <a:p>
            <a:pPr marR="30020"/>
            <a:r>
              <a:rPr lang="en-US" altLang="zh-CN" sz="2400" b="1" dirty="0">
                <a:solidFill>
                  <a:srgbClr val="0000CC"/>
                </a:solidFill>
                <a:latin typeface="Times New Roman" panose="02020603050405020304" pitchFamily="18" charset="0"/>
                <a:ea typeface="MS Gothic" panose="020B0609070205080204" pitchFamily="49" charset="-128"/>
              </a:rPr>
              <a:t>(2) </a:t>
            </a:r>
            <a:r>
              <a:rPr lang="zh-CN" altLang="en-US" sz="2400" dirty="0">
                <a:solidFill>
                  <a:srgbClr val="0000CC"/>
                </a:solidFill>
                <a:latin typeface="Times New Roman" panose="02020603050405020304" pitchFamily="18" charset="0"/>
                <a:ea typeface="楷体_GB2312" panose="02010609030101010101"/>
              </a:rPr>
              <a:t>交换律</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P)</a:t>
            </a:r>
            <a:r>
              <a:rPr lang="zh-CN" altLang="en-US"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 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 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P)</a:t>
            </a:r>
            <a:endParaRPr lang="en-US" altLang="zh-CN" sz="2400" dirty="0">
              <a:solidFill>
                <a:srgbClr val="0000CC"/>
              </a:solidFill>
              <a:latin typeface="Times New Roman" panose="02020603050405020304" pitchFamily="18" charset="0"/>
              <a:ea typeface="楷体_GB2312" panose="02010609030101010101"/>
            </a:endParaRPr>
          </a:p>
          <a:p>
            <a:pPr marR="60670"/>
            <a:endParaRPr lang="en-US" altLang="zh-CN" sz="2400" b="1" dirty="0">
              <a:solidFill>
                <a:srgbClr val="0000CC"/>
              </a:solidFill>
              <a:latin typeface="Times New Roman" panose="02020603050405020304" pitchFamily="18" charset="0"/>
              <a:ea typeface="楷体_GB2312" panose="02010609030101010101"/>
            </a:endParaRPr>
          </a:p>
          <a:p>
            <a:pPr marR="60670"/>
            <a:r>
              <a:rPr lang="en-US" altLang="zh-CN" sz="2400" b="1" dirty="0">
                <a:solidFill>
                  <a:srgbClr val="0000CC"/>
                </a:solidFill>
                <a:latin typeface="Times New Roman" panose="02020603050405020304" pitchFamily="18" charset="0"/>
                <a:ea typeface="楷体_GB2312" panose="02010609030101010101"/>
              </a:rPr>
              <a:t>(3) </a:t>
            </a:r>
            <a:r>
              <a:rPr lang="zh-CN" altLang="en-US" sz="2400" dirty="0">
                <a:solidFill>
                  <a:srgbClr val="0000CC"/>
                </a:solidFill>
                <a:latin typeface="Times New Roman" panose="02020603050405020304" pitchFamily="18" charset="0"/>
                <a:ea typeface="楷体_GB2312" panose="02010609030101010101"/>
              </a:rPr>
              <a:t>结合律</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R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R) </a:t>
            </a:r>
            <a:endParaRPr lang="en-US" altLang="zh-CN" sz="2400" dirty="0">
              <a:solidFill>
                <a:srgbClr val="0000CC"/>
              </a:solidFill>
              <a:latin typeface="Times New Roman" panose="02020603050405020304" pitchFamily="18" charset="0"/>
              <a:ea typeface="楷体_GB2312" panose="02010609030101010101"/>
            </a:endParaRPr>
          </a:p>
          <a:p>
            <a:pPr marR="60400"/>
            <a:r>
              <a:rPr lang="en-US" altLang="zh-CN" sz="2400" b="1" dirty="0">
                <a:solidFill>
                  <a:srgbClr val="0000CC"/>
                </a:solidFill>
                <a:latin typeface="Times New Roman" panose="02020603050405020304" pitchFamily="18" charset="0"/>
                <a:ea typeface="楷体_GB2312" panose="02010609030101010101"/>
              </a:rPr>
              <a:t>			(P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R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R)</a:t>
            </a:r>
            <a:endParaRPr lang="en-US" altLang="zh-CN" sz="2400" dirty="0">
              <a:solidFill>
                <a:srgbClr val="0000CC"/>
              </a:solidFill>
              <a:latin typeface="Times New Roman" panose="02020603050405020304" pitchFamily="18" charset="0"/>
              <a:ea typeface="楷体_GB2312" panose="02010609030101010101"/>
            </a:endParaRPr>
          </a:p>
          <a:p>
            <a:pPr marR="51550"/>
            <a:endParaRPr lang="en-US" altLang="zh-CN" sz="2400" b="1" dirty="0">
              <a:solidFill>
                <a:srgbClr val="0000CC"/>
              </a:solidFill>
              <a:latin typeface="Times New Roman" panose="02020603050405020304" pitchFamily="18" charset="0"/>
              <a:ea typeface="楷体_GB2312" panose="02010609030101010101"/>
            </a:endParaRPr>
          </a:p>
          <a:p>
            <a:pPr marR="51550"/>
            <a:r>
              <a:rPr lang="en-US" altLang="zh-CN" sz="2400" b="1" dirty="0">
                <a:solidFill>
                  <a:srgbClr val="0000CC"/>
                </a:solidFill>
                <a:latin typeface="Times New Roman" panose="02020603050405020304" pitchFamily="18" charset="0"/>
                <a:ea typeface="楷体_GB2312" panose="02010609030101010101"/>
              </a:rPr>
              <a:t>(4) </a:t>
            </a:r>
            <a:r>
              <a:rPr lang="zh-CN" altLang="en-US" sz="2400" dirty="0">
                <a:solidFill>
                  <a:srgbClr val="0000CC"/>
                </a:solidFill>
                <a:latin typeface="Times New Roman" panose="02020603050405020304" pitchFamily="18" charset="0"/>
                <a:ea typeface="楷体_GB2312" panose="02010609030101010101"/>
              </a:rPr>
              <a:t>分配律</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R)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R)</a:t>
            </a:r>
            <a:endParaRPr lang="en-US" altLang="zh-CN" sz="2400" dirty="0">
              <a:solidFill>
                <a:srgbClr val="0000CC"/>
              </a:solidFill>
              <a:latin typeface="Times New Roman" panose="02020603050405020304" pitchFamily="18" charset="0"/>
              <a:ea typeface="楷体_GB2312" panose="02010609030101010101"/>
            </a:endParaRPr>
          </a:p>
          <a:p>
            <a:pPr marR="51270"/>
            <a:r>
              <a:rPr lang="en-US" altLang="zh-CN" sz="2400" b="1" dirty="0">
                <a:solidFill>
                  <a:srgbClr val="0000CC"/>
                </a:solidFill>
                <a:latin typeface="Times New Roman" panose="02020603050405020304" pitchFamily="18" charset="0"/>
                <a:ea typeface="楷体_GB2312" panose="02010609030101010101"/>
              </a:rPr>
              <a:t>			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R)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R)</a:t>
            </a:r>
            <a:endParaRPr lang="en-US" altLang="zh-CN" sz="2400" dirty="0">
              <a:solidFill>
                <a:srgbClr val="0000CC"/>
              </a:solidFill>
              <a:latin typeface="Times New Roman" panose="02020603050405020304" pitchFamily="18" charset="0"/>
              <a:ea typeface="楷体_GB2312" panose="02010609030101010101"/>
            </a:endParaRPr>
          </a:p>
        </p:txBody>
      </p:sp>
    </p:spTree>
    <p:extLst>
      <p:ext uri="{BB962C8B-B14F-4D97-AF65-F5344CB8AC3E}">
        <p14:creationId xmlns:p14="http://schemas.microsoft.com/office/powerpoint/2010/main" val="1290153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2" name="矩形 1"/>
          <p:cNvSpPr/>
          <p:nvPr/>
        </p:nvSpPr>
        <p:spPr>
          <a:xfrm>
            <a:off x="1182329" y="906601"/>
            <a:ext cx="9827341" cy="5632311"/>
          </a:xfrm>
          <a:prstGeom prst="rect">
            <a:avLst/>
          </a:prstGeom>
        </p:spPr>
        <p:txBody>
          <a:bodyPr wrap="square">
            <a:spAutoFit/>
          </a:bodyPr>
          <a:lstStyle/>
          <a:p>
            <a:pPr marR="30750"/>
            <a:r>
              <a:rPr lang="en-US" altLang="zh-CN" sz="2400" b="1" dirty="0">
                <a:solidFill>
                  <a:srgbClr val="0000CC"/>
                </a:solidFill>
                <a:latin typeface="Times New Roman" panose="02020603050405020304" pitchFamily="18" charset="0"/>
                <a:ea typeface="楷体_GB2312" panose="02010609030101010101"/>
              </a:rPr>
              <a:t>(5) </a:t>
            </a:r>
            <a:r>
              <a:rPr lang="zh-CN" altLang="en-US" sz="2400" dirty="0">
                <a:solidFill>
                  <a:srgbClr val="0000CC"/>
                </a:solidFill>
                <a:latin typeface="Times New Roman" panose="02020603050405020304" pitchFamily="18" charset="0"/>
                <a:ea typeface="楷体_GB2312" panose="02010609030101010101"/>
              </a:rPr>
              <a:t>狄摩根定律</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r>
              <a:rPr lang="zh-CN" altLang="en-US"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p>
          <a:p>
            <a:pPr marR="34620"/>
            <a:endParaRPr lang="en-US" altLang="zh-CN" sz="2400" b="1" dirty="0">
              <a:solidFill>
                <a:srgbClr val="0000CC"/>
              </a:solidFill>
              <a:latin typeface="Times New Roman" panose="02020603050405020304" pitchFamily="18" charset="0"/>
            </a:endParaRPr>
          </a:p>
          <a:p>
            <a:pPr marR="34620"/>
            <a:r>
              <a:rPr lang="en-US" altLang="zh-CN" sz="2400" b="1" dirty="0">
                <a:solidFill>
                  <a:srgbClr val="0000CC"/>
                </a:solidFill>
                <a:latin typeface="Times New Roman" panose="02020603050405020304" pitchFamily="18" charset="0"/>
              </a:rPr>
              <a:t>(6) </a:t>
            </a:r>
            <a:r>
              <a:rPr lang="zh-CN" altLang="en-US" sz="2400" dirty="0">
                <a:solidFill>
                  <a:srgbClr val="0000CC"/>
                </a:solidFill>
                <a:latin typeface="Times New Roman" panose="02020603050405020304" pitchFamily="18" charset="0"/>
                <a:ea typeface="楷体_GB2312" panose="02010609030101010101"/>
              </a:rPr>
              <a:t>吸收律</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r>
              <a:rPr lang="zh-CN" altLang="en-US"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endParaRPr lang="en-US" altLang="zh-CN" sz="2400" dirty="0">
              <a:solidFill>
                <a:srgbClr val="0000CC"/>
              </a:solidFill>
              <a:latin typeface="Times New Roman" panose="02020603050405020304" pitchFamily="18" charset="0"/>
              <a:ea typeface="MS Gothic" panose="020B0609070205080204" pitchFamily="49" charset="-128"/>
            </a:endParaRPr>
          </a:p>
          <a:p>
            <a:pPr marR="57420"/>
            <a:endParaRPr lang="en-US" altLang="zh-CN" sz="2400" b="1" dirty="0">
              <a:solidFill>
                <a:srgbClr val="0000CC"/>
              </a:solidFill>
              <a:latin typeface="Times New Roman" panose="02020603050405020304" pitchFamily="18" charset="0"/>
              <a:ea typeface="MS Gothic" panose="020B0609070205080204" pitchFamily="49" charset="-128"/>
            </a:endParaRPr>
          </a:p>
          <a:p>
            <a:pPr marR="57420"/>
            <a:r>
              <a:rPr lang="en-US" altLang="zh-CN" sz="2400" b="1" dirty="0">
                <a:solidFill>
                  <a:srgbClr val="0000CC"/>
                </a:solidFill>
                <a:latin typeface="Times New Roman" panose="02020603050405020304" pitchFamily="18" charset="0"/>
                <a:ea typeface="MS Gothic" panose="020B0609070205080204" pitchFamily="49" charset="-128"/>
              </a:rPr>
              <a:t>(7) </a:t>
            </a:r>
            <a:r>
              <a:rPr lang="zh-CN" altLang="en-US" sz="2400" dirty="0">
                <a:solidFill>
                  <a:srgbClr val="0000CC"/>
                </a:solidFill>
                <a:latin typeface="Times New Roman" panose="02020603050405020304" pitchFamily="18" charset="0"/>
                <a:ea typeface="楷体_GB2312" panose="02010609030101010101"/>
              </a:rPr>
              <a:t>补余律</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¬P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T, 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¬P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F </a:t>
            </a:r>
            <a:endParaRPr lang="en-US" altLang="zh-CN" sz="2400" dirty="0">
              <a:solidFill>
                <a:srgbClr val="0000CC"/>
              </a:solidFill>
              <a:latin typeface="Times New Roman" panose="02020603050405020304" pitchFamily="18" charset="0"/>
              <a:ea typeface="楷体_GB2312" panose="02010609030101010101"/>
            </a:endParaRPr>
          </a:p>
          <a:p>
            <a:pPr marR="77500"/>
            <a:endParaRPr lang="en-US" altLang="zh-CN" sz="2400" b="1" dirty="0">
              <a:solidFill>
                <a:srgbClr val="0000CC"/>
              </a:solidFill>
              <a:latin typeface="Times New Roman" panose="02020603050405020304" pitchFamily="18" charset="0"/>
            </a:endParaRPr>
          </a:p>
          <a:p>
            <a:pPr marR="77500"/>
            <a:r>
              <a:rPr lang="en-US" altLang="zh-CN" sz="2400" b="1" dirty="0">
                <a:solidFill>
                  <a:srgbClr val="0000CC"/>
                </a:solidFill>
                <a:latin typeface="Times New Roman" panose="02020603050405020304" pitchFamily="18" charset="0"/>
              </a:rPr>
              <a:t>(8) </a:t>
            </a:r>
            <a:r>
              <a:rPr lang="zh-CN" altLang="en-US" sz="2400" dirty="0">
                <a:solidFill>
                  <a:srgbClr val="0000CC"/>
                </a:solidFill>
                <a:latin typeface="Times New Roman" panose="02020603050405020304" pitchFamily="18" charset="0"/>
                <a:ea typeface="楷体_GB2312" panose="02010609030101010101"/>
              </a:rPr>
              <a:t>连词化归律</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P</a:t>
            </a:r>
            <a:r>
              <a:rPr lang="zh-CN" altLang="en-US"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r>
              <a:rPr lang="zh-CN" altLang="en-US"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endParaRPr lang="zh-CN" altLang="en-US" sz="2400" dirty="0">
              <a:solidFill>
                <a:srgbClr val="0000CC"/>
              </a:solidFill>
              <a:latin typeface="Times New Roman" panose="02020603050405020304" pitchFamily="18" charset="0"/>
              <a:ea typeface="楷体_GB2312" panose="02010609030101010101"/>
            </a:endParaRPr>
          </a:p>
          <a:p>
            <a:pPr marR="62270"/>
            <a:r>
              <a:rPr lang="en-US" altLang="zh-CN" sz="2400" b="1" dirty="0">
                <a:solidFill>
                  <a:srgbClr val="0000CC"/>
                </a:solidFill>
                <a:latin typeface="Times New Roman" panose="02020603050405020304" pitchFamily="18" charset="0"/>
                <a:ea typeface="楷体_GB2312" panose="02010609030101010101"/>
              </a:rPr>
              <a:t>			P</a:t>
            </a:r>
            <a:r>
              <a:rPr lang="en-US" altLang="zh-CN" sz="2400" b="1" dirty="0">
                <a:solidFill>
                  <a:srgbClr val="0000CC"/>
                </a:solidFill>
                <a:latin typeface="Courier New" panose="02070309020205020404" pitchFamily="49"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P)</a:t>
            </a:r>
            <a:endParaRPr lang="en-US" altLang="zh-CN" sz="2400" dirty="0">
              <a:solidFill>
                <a:srgbClr val="0000CC"/>
              </a:solidFill>
              <a:latin typeface="Times New Roman" panose="02020603050405020304" pitchFamily="18" charset="0"/>
              <a:ea typeface="楷体_GB2312" panose="02010609030101010101"/>
            </a:endParaRPr>
          </a:p>
          <a:p>
            <a:pPr marR="62270"/>
            <a:r>
              <a:rPr lang="en-US" altLang="zh-CN" sz="2400" b="1" dirty="0">
                <a:solidFill>
                  <a:srgbClr val="0000CC"/>
                </a:solidFill>
                <a:latin typeface="Times New Roman" panose="02020603050405020304" pitchFamily="18" charset="0"/>
                <a:ea typeface="楷体_GB2312" panose="02010609030101010101"/>
              </a:rPr>
              <a:t>			P</a:t>
            </a:r>
            <a:r>
              <a:rPr lang="en-US" altLang="zh-CN" sz="2400" b="1" dirty="0">
                <a:solidFill>
                  <a:srgbClr val="0000CC"/>
                </a:solidFill>
                <a:latin typeface="Courier New" panose="02070309020205020404" pitchFamily="49"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MS Gothic" panose="020B0609070205080204" pitchFamily="49" charset="-128"/>
              </a:rPr>
              <a:t>¬</a:t>
            </a:r>
            <a:r>
              <a:rPr lang="en-US" altLang="zh-CN" sz="2400" b="1" dirty="0">
                <a:solidFill>
                  <a:srgbClr val="0000CC"/>
                </a:solidFill>
                <a:latin typeface="Times New Roman" panose="02020603050405020304" pitchFamily="18" charset="0"/>
                <a:ea typeface="楷体_GB2312" panose="02010609030101010101"/>
              </a:rPr>
              <a:t>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MS Gothic" panose="020B0609070205080204" pitchFamily="49" charset="-128"/>
              </a:rPr>
              <a:t>¬ </a:t>
            </a:r>
            <a:r>
              <a:rPr lang="en-US" altLang="zh-CN" sz="2400" b="1" dirty="0">
                <a:solidFill>
                  <a:srgbClr val="0000CC"/>
                </a:solidFill>
                <a:latin typeface="Times New Roman" panose="02020603050405020304" pitchFamily="18" charset="0"/>
                <a:ea typeface="楷体_GB2312" panose="02010609030101010101"/>
              </a:rPr>
              <a:t>P)</a:t>
            </a:r>
            <a:endParaRPr lang="en-US" altLang="zh-CN" sz="2400" dirty="0">
              <a:solidFill>
                <a:srgbClr val="0000CC"/>
              </a:solidFill>
              <a:latin typeface="Times New Roman" panose="02020603050405020304" pitchFamily="18" charset="0"/>
              <a:ea typeface="楷体_GB2312" panose="02010609030101010101"/>
            </a:endParaRPr>
          </a:p>
          <a:p>
            <a:pPr marR="19970"/>
            <a:endParaRPr lang="en-US" altLang="zh-CN" sz="2400" b="1" dirty="0">
              <a:solidFill>
                <a:srgbClr val="0000CC"/>
              </a:solidFill>
              <a:latin typeface="Times New Roman" panose="02020603050405020304" pitchFamily="18" charset="0"/>
              <a:ea typeface="楷体_GB2312" panose="02010609030101010101"/>
            </a:endParaRPr>
          </a:p>
          <a:p>
            <a:pPr marR="19970"/>
            <a:r>
              <a:rPr lang="en-US" altLang="zh-CN" sz="2400" b="1" dirty="0">
                <a:solidFill>
                  <a:srgbClr val="0000CC"/>
                </a:solidFill>
                <a:latin typeface="Times New Roman" panose="02020603050405020304" pitchFamily="18" charset="0"/>
                <a:ea typeface="楷体_GB2312" panose="02010609030101010101"/>
              </a:rPr>
              <a:t>(9) </a:t>
            </a:r>
            <a:r>
              <a:rPr lang="zh-CN" altLang="en-US" sz="2400" dirty="0">
                <a:solidFill>
                  <a:srgbClr val="0000CC"/>
                </a:solidFill>
                <a:latin typeface="Times New Roman" panose="02020603050405020304" pitchFamily="18" charset="0"/>
                <a:ea typeface="楷体_GB2312" panose="02010609030101010101"/>
              </a:rPr>
              <a:t>量词转换律</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)P </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 ¬ P)</a:t>
            </a:r>
            <a:r>
              <a:rPr lang="zh-CN" altLang="en-US"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)P </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 (¬ P)</a:t>
            </a:r>
            <a:endParaRPr lang="zh-CN" altLang="en-US" sz="2400" dirty="0">
              <a:solidFill>
                <a:srgbClr val="0000CC"/>
              </a:solidFill>
              <a:latin typeface="Times New Roman" panose="02020603050405020304" pitchFamily="18" charset="0"/>
              <a:ea typeface="MS Gothic" panose="020B0609070205080204" pitchFamily="49" charset="-128"/>
            </a:endParaRPr>
          </a:p>
          <a:p>
            <a:pPr marR="50100"/>
            <a:endParaRPr lang="en-US" altLang="zh-CN" sz="2400" b="1" dirty="0">
              <a:solidFill>
                <a:srgbClr val="0000CC"/>
              </a:solidFill>
              <a:latin typeface="Times New Roman" panose="02020603050405020304" pitchFamily="18" charset="0"/>
              <a:ea typeface="MS Gothic" panose="020B0609070205080204" pitchFamily="49" charset="-128"/>
            </a:endParaRPr>
          </a:p>
          <a:p>
            <a:pPr marR="50100"/>
            <a:r>
              <a:rPr lang="en-US" altLang="zh-CN" sz="2400" b="1" dirty="0">
                <a:solidFill>
                  <a:srgbClr val="0000CC"/>
                </a:solidFill>
                <a:latin typeface="Times New Roman" panose="02020603050405020304" pitchFamily="18" charset="0"/>
                <a:ea typeface="MS Gothic" panose="020B0609070205080204" pitchFamily="49" charset="-128"/>
              </a:rPr>
              <a:t>(10) </a:t>
            </a:r>
            <a:r>
              <a:rPr lang="zh-CN" altLang="en-US" sz="2400" dirty="0">
                <a:solidFill>
                  <a:srgbClr val="0000CC"/>
                </a:solidFill>
                <a:latin typeface="Times New Roman" panose="02020603050405020304" pitchFamily="18" charset="0"/>
                <a:ea typeface="楷体_GB2312" panose="02010609030101010101"/>
              </a:rPr>
              <a:t>量词分配律</a:t>
            </a:r>
            <a:r>
              <a:rPr lang="en-US" altLang="zh-CN" sz="2400" dirty="0">
                <a:solidFill>
                  <a:srgbClr val="0000CC"/>
                </a:solidFill>
                <a:latin typeface="Times New Roman" panose="02020603050405020304" pitchFamily="18" charset="0"/>
                <a:ea typeface="楷体_GB2312" panose="02010609030101010101"/>
              </a:rPr>
              <a:t>	</a:t>
            </a:r>
          </a:p>
          <a:p>
            <a:pPr marR="50100"/>
            <a:r>
              <a:rPr lang="en-US" altLang="zh-CN" sz="2400" b="1" dirty="0">
                <a:solidFill>
                  <a:srgbClr val="0000CC"/>
                </a:solidFill>
                <a:latin typeface="Times New Roman" panose="02020603050405020304" pitchFamily="18" charset="0"/>
                <a:ea typeface="楷体_GB2312" panose="02010609030101010101"/>
              </a:rPr>
              <a:t>			(</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 (P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)Q</a:t>
            </a:r>
            <a:endParaRPr lang="en-US" altLang="zh-CN" sz="2400" dirty="0">
              <a:solidFill>
                <a:srgbClr val="0000CC"/>
              </a:solidFill>
              <a:latin typeface="Times New Roman" panose="02020603050405020304" pitchFamily="18" charset="0"/>
              <a:ea typeface="MS Gothic" panose="020B0609070205080204" pitchFamily="49" charset="-128"/>
            </a:endParaRPr>
          </a:p>
          <a:p>
            <a:pPr marR="50870"/>
            <a:r>
              <a:rPr lang="en-US" altLang="zh-CN" sz="2400" b="1" dirty="0">
                <a:solidFill>
                  <a:srgbClr val="0000CC"/>
                </a:solidFill>
                <a:latin typeface="Times New Roman" panose="02020603050405020304" pitchFamily="18" charset="0"/>
                <a:ea typeface="MS Gothic" panose="020B0609070205080204" pitchFamily="49" charset="-128"/>
              </a:rPr>
              <a:t>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 (P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)Q </a:t>
            </a:r>
            <a:endParaRPr lang="en-US" altLang="zh-CN" sz="2400" dirty="0">
              <a:solidFill>
                <a:srgbClr val="0000CC"/>
              </a:solidFill>
              <a:latin typeface="Times New Roman" panose="02020603050405020304" pitchFamily="18" charset="0"/>
              <a:ea typeface="楷体_GB2312" panose="02010609030101010101"/>
            </a:endParaRPr>
          </a:p>
        </p:txBody>
      </p:sp>
    </p:spTree>
    <p:extLst>
      <p:ext uri="{BB962C8B-B14F-4D97-AF65-F5344CB8AC3E}">
        <p14:creationId xmlns:p14="http://schemas.microsoft.com/office/powerpoint/2010/main" val="1495379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1815882"/>
          </a:xfrm>
          <a:prstGeom prst="rect">
            <a:avLst/>
          </a:prstGeom>
        </p:spPr>
        <p:txBody>
          <a:bodyPr wrap="square">
            <a:spAutoFit/>
          </a:bodyPr>
          <a:lstStyle/>
          <a:p>
            <a:r>
              <a:rPr lang="zh-CN" altLang="en-US" sz="2800" dirty="0">
                <a:solidFill>
                  <a:srgbClr val="FF0000"/>
                </a:solidFill>
                <a:ea typeface="楷体_GB2312" panose="02010609030101010101"/>
              </a:rPr>
              <a:t>定义</a:t>
            </a:r>
            <a:r>
              <a:rPr lang="en-US" altLang="zh-CN" sz="2800" dirty="0">
                <a:solidFill>
                  <a:srgbClr val="FF0000"/>
                </a:solidFill>
                <a:ea typeface="楷体_GB2312" panose="02010609030101010101"/>
              </a:rPr>
              <a:t>6 </a:t>
            </a:r>
            <a:r>
              <a:rPr lang="zh-CN" altLang="en-US" sz="2800" dirty="0">
                <a:solidFill>
                  <a:srgbClr val="FF0000"/>
                </a:solidFill>
                <a:ea typeface="楷体_GB2312" panose="02010609030101010101"/>
              </a:rPr>
              <a:t>永真蕴含式：</a:t>
            </a:r>
            <a:r>
              <a:rPr lang="zh-CN" altLang="en-US" sz="2800" dirty="0">
                <a:solidFill>
                  <a:srgbClr val="0000CC"/>
                </a:solidFill>
                <a:latin typeface="Times New Roman" panose="02020603050405020304" pitchFamily="18" charset="0"/>
                <a:ea typeface="楷体_GB2312" panose="02010609030101010101"/>
              </a:rPr>
              <a:t>对谓词公式</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和</a:t>
            </a:r>
            <a:r>
              <a:rPr lang="en-US" altLang="zh-CN" sz="2800" dirty="0">
                <a:solidFill>
                  <a:srgbClr val="0000CC"/>
                </a:solidFill>
                <a:latin typeface="Times New Roman" panose="02020603050405020304" pitchFamily="18" charset="0"/>
                <a:ea typeface="楷体_GB2312" panose="02010609030101010101"/>
              </a:rPr>
              <a:t>Q</a:t>
            </a:r>
            <a:r>
              <a:rPr lang="zh-CN" altLang="en-US" sz="2800" dirty="0">
                <a:solidFill>
                  <a:srgbClr val="0000CC"/>
                </a:solidFill>
                <a:latin typeface="Times New Roman" panose="02020603050405020304" pitchFamily="18" charset="0"/>
                <a:ea typeface="楷体_GB2312" panose="02010609030101010101"/>
              </a:rPr>
              <a:t>，如果</a:t>
            </a:r>
            <a:r>
              <a:rPr lang="en-US" altLang="zh-CN" sz="2800" dirty="0">
                <a:solidFill>
                  <a:srgbClr val="0000CC"/>
                </a:solidFill>
                <a:latin typeface="Times New Roman" panose="02020603050405020304" pitchFamily="18" charset="0"/>
                <a:ea typeface="楷体_GB2312" panose="02010609030101010101"/>
              </a:rPr>
              <a:t>P→Q</a:t>
            </a:r>
            <a:r>
              <a:rPr lang="zh-CN" altLang="en-US" sz="2800" dirty="0">
                <a:solidFill>
                  <a:srgbClr val="0000CC"/>
                </a:solidFill>
                <a:latin typeface="Times New Roman" panose="02020603050405020304" pitchFamily="18" charset="0"/>
                <a:ea typeface="楷体_GB2312" panose="02010609030101010101"/>
              </a:rPr>
              <a:t>永真，则称</a:t>
            </a:r>
            <a:r>
              <a:rPr lang="en-US" altLang="zh-CN" sz="2800" dirty="0">
                <a:solidFill>
                  <a:srgbClr val="0000CC"/>
                </a:solidFill>
                <a:latin typeface="Times New Roman" panose="02020603050405020304" pitchFamily="18" charset="0"/>
                <a:ea typeface="楷体_GB2312" panose="02010609030101010101"/>
              </a:rPr>
              <a:t>P </a:t>
            </a:r>
            <a:r>
              <a:rPr lang="zh-CN" altLang="en-US" sz="2800" dirty="0">
                <a:solidFill>
                  <a:srgbClr val="0000CC"/>
                </a:solidFill>
                <a:latin typeface="Times New Roman" panose="02020603050405020304" pitchFamily="18" charset="0"/>
                <a:ea typeface="楷体_GB2312" panose="02010609030101010101"/>
              </a:rPr>
              <a:t>永真蕴含</a:t>
            </a:r>
            <a:r>
              <a:rPr lang="en-US" altLang="zh-CN" sz="2800" dirty="0">
                <a:solidFill>
                  <a:srgbClr val="0000CC"/>
                </a:solidFill>
                <a:latin typeface="Times New Roman" panose="02020603050405020304" pitchFamily="18" charset="0"/>
                <a:ea typeface="楷体_GB2312" panose="02010609030101010101"/>
              </a:rPr>
              <a:t>Q</a:t>
            </a:r>
            <a:r>
              <a:rPr lang="zh-CN" altLang="en-US" sz="2800" dirty="0">
                <a:solidFill>
                  <a:srgbClr val="0000CC"/>
                </a:solidFill>
                <a:latin typeface="Times New Roman" panose="02020603050405020304" pitchFamily="18" charset="0"/>
                <a:ea typeface="楷体_GB2312" panose="02010609030101010101"/>
              </a:rPr>
              <a:t>，且称</a:t>
            </a:r>
            <a:r>
              <a:rPr lang="en-US" altLang="zh-CN" sz="2800" dirty="0">
                <a:solidFill>
                  <a:srgbClr val="0000CC"/>
                </a:solidFill>
                <a:latin typeface="Times New Roman" panose="02020603050405020304" pitchFamily="18" charset="0"/>
                <a:ea typeface="楷体_GB2312" panose="02010609030101010101"/>
              </a:rPr>
              <a:t>Q</a:t>
            </a:r>
            <a:r>
              <a:rPr lang="zh-CN" altLang="en-US" sz="2800" dirty="0">
                <a:solidFill>
                  <a:srgbClr val="0000CC"/>
                </a:solidFill>
                <a:latin typeface="Times New Roman" panose="02020603050405020304" pitchFamily="18" charset="0"/>
                <a:ea typeface="楷体_GB2312" panose="02010609030101010101"/>
              </a:rPr>
              <a:t>为</a:t>
            </a:r>
            <a:r>
              <a:rPr lang="en-US" altLang="zh-CN" sz="2800" dirty="0">
                <a:solidFill>
                  <a:srgbClr val="0000CC"/>
                </a:solidFill>
                <a:latin typeface="Times New Roman" panose="02020603050405020304" pitchFamily="18" charset="0"/>
                <a:ea typeface="楷体_GB2312" panose="02010609030101010101"/>
              </a:rPr>
              <a:t>P </a:t>
            </a:r>
            <a:r>
              <a:rPr lang="zh-CN" altLang="en-US" sz="2800" dirty="0">
                <a:solidFill>
                  <a:srgbClr val="0000CC"/>
                </a:solidFill>
                <a:latin typeface="Times New Roman" panose="02020603050405020304" pitchFamily="18" charset="0"/>
                <a:ea typeface="楷体_GB2312" panose="02010609030101010101"/>
              </a:rPr>
              <a:t>的逻辑结论，</a:t>
            </a:r>
            <a:r>
              <a:rPr lang="en-US" altLang="zh-CN" sz="2800" dirty="0">
                <a:solidFill>
                  <a:srgbClr val="0000CC"/>
                </a:solidFill>
                <a:latin typeface="Times New Roman" panose="02020603050405020304" pitchFamily="18" charset="0"/>
                <a:ea typeface="楷体_GB2312" panose="02010609030101010101"/>
              </a:rPr>
              <a:t>P</a:t>
            </a:r>
            <a:r>
              <a:rPr lang="zh-CN" altLang="en-US" sz="2800" dirty="0">
                <a:solidFill>
                  <a:srgbClr val="0000CC"/>
                </a:solidFill>
                <a:latin typeface="Times New Roman" panose="02020603050405020304" pitchFamily="18" charset="0"/>
                <a:ea typeface="楷体_GB2312" panose="02010609030101010101"/>
              </a:rPr>
              <a:t>为</a:t>
            </a:r>
            <a:r>
              <a:rPr lang="en-US" altLang="zh-CN" sz="2800" dirty="0">
                <a:solidFill>
                  <a:srgbClr val="0000CC"/>
                </a:solidFill>
                <a:latin typeface="Times New Roman" panose="02020603050405020304" pitchFamily="18" charset="0"/>
                <a:ea typeface="楷体_GB2312" panose="02010609030101010101"/>
              </a:rPr>
              <a:t>Q</a:t>
            </a:r>
            <a:r>
              <a:rPr lang="zh-CN" altLang="en-US" sz="2800" dirty="0">
                <a:solidFill>
                  <a:srgbClr val="0000CC"/>
                </a:solidFill>
                <a:latin typeface="Times New Roman" panose="02020603050405020304" pitchFamily="18" charset="0"/>
                <a:ea typeface="楷体_GB2312" panose="02010609030101010101"/>
              </a:rPr>
              <a:t>的前提，记作</a:t>
            </a:r>
            <a:r>
              <a:rPr lang="en-US" altLang="zh-CN" sz="2800" dirty="0">
                <a:solidFill>
                  <a:srgbClr val="0000CC"/>
                </a:solidFill>
                <a:latin typeface="Times New Roman" panose="02020603050405020304" pitchFamily="18" charset="0"/>
                <a:ea typeface="楷体_GB2312" panose="02010609030101010101"/>
              </a:rPr>
              <a:t>P ⇒Q</a:t>
            </a:r>
            <a:r>
              <a:rPr lang="zh-CN" altLang="en-US" sz="2800" dirty="0">
                <a:solidFill>
                  <a:srgbClr val="0000CC"/>
                </a:solidFill>
                <a:latin typeface="Times New Roman" panose="02020603050405020304" pitchFamily="18" charset="0"/>
                <a:ea typeface="楷体_GB2312" panose="02010609030101010101"/>
              </a:rPr>
              <a:t>。</a:t>
            </a:r>
            <a:endParaRPr lang="en-US" altLang="zh-CN" sz="2800" dirty="0">
              <a:solidFill>
                <a:srgbClr val="0000CC"/>
              </a:solidFill>
              <a:latin typeface="Times New Roman" panose="02020603050405020304" pitchFamily="18" charset="0"/>
              <a:ea typeface="楷体_GB2312" panose="02010609030101010101"/>
            </a:endParaRPr>
          </a:p>
          <a:p>
            <a:endParaRPr lang="en-US" altLang="zh-CN" sz="2800" dirty="0">
              <a:solidFill>
                <a:srgbClr val="0000CC"/>
              </a:solidFill>
              <a:latin typeface="Times New Roman" panose="02020603050405020304" pitchFamily="18" charset="0"/>
              <a:ea typeface="楷体_GB2312" panose="02010609030101010101"/>
            </a:endParaRPr>
          </a:p>
          <a:p>
            <a:r>
              <a:rPr lang="zh-CN" altLang="en-US" sz="2800" dirty="0">
                <a:solidFill>
                  <a:srgbClr val="FF0000"/>
                </a:solidFill>
                <a:ea typeface="楷体_GB2312" panose="02010609030101010101"/>
              </a:rPr>
              <a:t>常用的永真蕴含式如下：</a:t>
            </a:r>
            <a:endParaRPr lang="en-US" altLang="zh-CN" sz="2800" dirty="0">
              <a:solidFill>
                <a:srgbClr val="0000CC"/>
              </a:solidFill>
              <a:latin typeface="Times New Roman" panose="02020603050405020304" pitchFamily="18" charset="0"/>
              <a:ea typeface="楷体_GB2312" panose="02010609030101010101"/>
            </a:endParaRPr>
          </a:p>
        </p:txBody>
      </p:sp>
      <p:sp>
        <p:nvSpPr>
          <p:cNvPr id="3" name="矩形 2"/>
          <p:cNvSpPr/>
          <p:nvPr/>
        </p:nvSpPr>
        <p:spPr>
          <a:xfrm>
            <a:off x="1317522" y="2909252"/>
            <a:ext cx="8799871" cy="3539430"/>
          </a:xfrm>
          <a:prstGeom prst="rect">
            <a:avLst/>
          </a:prstGeom>
        </p:spPr>
        <p:txBody>
          <a:bodyPr wrap="square">
            <a:spAutoFit/>
          </a:bodyPr>
          <a:lstStyle/>
          <a:p>
            <a:pPr marL="514350" marR="60220" indent="-514350">
              <a:buAutoNum type="arabicParenBoth"/>
            </a:pPr>
            <a:r>
              <a:rPr lang="zh-CN" altLang="en-US" sz="2800" dirty="0">
                <a:solidFill>
                  <a:srgbClr val="0000CC"/>
                </a:solidFill>
                <a:latin typeface="Times New Roman" panose="02020603050405020304" pitchFamily="18" charset="0"/>
                <a:ea typeface="楷体_GB2312" panose="02010609030101010101"/>
              </a:rPr>
              <a:t>化简式</a:t>
            </a:r>
            <a:r>
              <a:rPr lang="en-US" altLang="zh-CN" sz="2800" dirty="0">
                <a:solidFill>
                  <a:srgbClr val="0000CC"/>
                </a:solidFill>
                <a:latin typeface="Times New Roman" panose="02020603050405020304" pitchFamily="18" charset="0"/>
                <a:ea typeface="楷体_GB2312" panose="02010609030101010101"/>
              </a:rPr>
              <a:t>		</a:t>
            </a:r>
            <a:r>
              <a:rPr lang="en-US" altLang="zh-CN" sz="2800" b="1" dirty="0">
                <a:solidFill>
                  <a:srgbClr val="0000CC"/>
                </a:solidFill>
                <a:latin typeface="Times New Roman" panose="02020603050405020304" pitchFamily="18" charset="0"/>
                <a:ea typeface="楷体_GB2312" panose="02010609030101010101"/>
              </a:rPr>
              <a:t>P</a:t>
            </a:r>
            <a:r>
              <a:rPr lang="en-US" altLang="zh-CN" sz="2800" dirty="0">
                <a:solidFill>
                  <a:srgbClr val="0000CC"/>
                </a:solidFill>
                <a:latin typeface="Times New Roman" panose="02020603050405020304" pitchFamily="18" charset="0"/>
                <a:ea typeface="楷体_GB2312" panose="02010609030101010101"/>
              </a:rPr>
              <a:t>∧</a:t>
            </a:r>
            <a:r>
              <a:rPr lang="en-US" altLang="zh-CN" sz="2800" b="1" dirty="0">
                <a:solidFill>
                  <a:srgbClr val="0000CC"/>
                </a:solidFill>
                <a:latin typeface="Times New Roman" panose="02020603050405020304" pitchFamily="18" charset="0"/>
                <a:ea typeface="楷体_GB2312" panose="02010609030101010101"/>
              </a:rPr>
              <a:t>Q </a:t>
            </a:r>
            <a:r>
              <a:rPr lang="en-US" altLang="zh-CN" sz="2800" dirty="0">
                <a:solidFill>
                  <a:srgbClr val="0000CC"/>
                </a:solidFill>
                <a:latin typeface="MS Gothic" panose="020B0609070205080204" pitchFamily="49" charset="-128"/>
                <a:ea typeface="MS Gothic" panose="020B0609070205080204" pitchFamily="49" charset="-128"/>
              </a:rPr>
              <a:t>⇒</a:t>
            </a:r>
            <a:r>
              <a:rPr lang="en-US" altLang="zh-CN" sz="2800" b="1" dirty="0">
                <a:solidFill>
                  <a:srgbClr val="0000CC"/>
                </a:solidFill>
                <a:latin typeface="Times New Roman" panose="02020603050405020304" pitchFamily="18" charset="0"/>
                <a:ea typeface="MS Gothic" panose="020B0609070205080204" pitchFamily="49" charset="-128"/>
              </a:rPr>
              <a:t>P</a:t>
            </a:r>
            <a:r>
              <a:rPr lang="zh-CN" altLang="en-US" sz="2800" dirty="0">
                <a:solidFill>
                  <a:srgbClr val="0000CC"/>
                </a:solidFill>
                <a:latin typeface="Times New Roman" panose="02020603050405020304" pitchFamily="18" charset="0"/>
                <a:ea typeface="楷体_GB2312" panose="02010609030101010101"/>
              </a:rPr>
              <a:t>， </a:t>
            </a:r>
            <a:r>
              <a:rPr lang="en-US" altLang="zh-CN" sz="2800" b="1" dirty="0">
                <a:solidFill>
                  <a:srgbClr val="0000CC"/>
                </a:solidFill>
                <a:latin typeface="Times New Roman" panose="02020603050405020304" pitchFamily="18" charset="0"/>
                <a:ea typeface="楷体_GB2312" panose="02010609030101010101"/>
              </a:rPr>
              <a:t>P</a:t>
            </a:r>
            <a:r>
              <a:rPr lang="en-US" altLang="zh-CN" sz="2800" dirty="0">
                <a:solidFill>
                  <a:srgbClr val="0000CC"/>
                </a:solidFill>
                <a:latin typeface="Times New Roman" panose="02020603050405020304" pitchFamily="18" charset="0"/>
                <a:ea typeface="楷体_GB2312" panose="02010609030101010101"/>
              </a:rPr>
              <a:t>∧</a:t>
            </a:r>
            <a:r>
              <a:rPr lang="en-US" altLang="zh-CN" sz="2800" b="1" dirty="0">
                <a:solidFill>
                  <a:srgbClr val="0000CC"/>
                </a:solidFill>
                <a:latin typeface="Times New Roman" panose="02020603050405020304" pitchFamily="18" charset="0"/>
                <a:ea typeface="楷体_GB2312" panose="02010609030101010101"/>
              </a:rPr>
              <a:t>Q </a:t>
            </a:r>
            <a:r>
              <a:rPr lang="en-US" altLang="zh-CN" sz="2800" dirty="0">
                <a:solidFill>
                  <a:srgbClr val="0000CC"/>
                </a:solidFill>
                <a:latin typeface="MS Gothic" panose="020B0609070205080204" pitchFamily="49" charset="-128"/>
                <a:ea typeface="MS Gothic" panose="020B0609070205080204" pitchFamily="49" charset="-128"/>
              </a:rPr>
              <a:t>⇒</a:t>
            </a:r>
            <a:r>
              <a:rPr lang="en-US" altLang="zh-CN" sz="2800" b="1" dirty="0">
                <a:solidFill>
                  <a:srgbClr val="0000CC"/>
                </a:solidFill>
                <a:latin typeface="Times New Roman" panose="02020603050405020304" pitchFamily="18" charset="0"/>
                <a:ea typeface="MS Gothic" panose="020B0609070205080204" pitchFamily="49" charset="-128"/>
              </a:rPr>
              <a:t>Q</a:t>
            </a:r>
          </a:p>
          <a:p>
            <a:pPr marL="514350" marR="60220" indent="-514350">
              <a:buAutoNum type="arabicParenBoth"/>
            </a:pPr>
            <a:endParaRPr lang="en-US" altLang="zh-CN" sz="2800" dirty="0">
              <a:solidFill>
                <a:srgbClr val="0000CC"/>
              </a:solidFill>
              <a:latin typeface="Times New Roman" panose="02020603050405020304" pitchFamily="18" charset="0"/>
              <a:ea typeface="MS Gothic" panose="020B0609070205080204" pitchFamily="49" charset="-128"/>
            </a:endParaRPr>
          </a:p>
          <a:p>
            <a:pPr marR="60220"/>
            <a:r>
              <a:rPr lang="en-US" altLang="zh-CN" sz="2800" b="1" dirty="0">
                <a:solidFill>
                  <a:srgbClr val="0000CC"/>
                </a:solidFill>
                <a:latin typeface="Times New Roman" panose="02020603050405020304" pitchFamily="18" charset="0"/>
                <a:ea typeface="MS Gothic" panose="020B0609070205080204" pitchFamily="49" charset="-128"/>
              </a:rPr>
              <a:t>(2) </a:t>
            </a:r>
            <a:r>
              <a:rPr lang="zh-CN" altLang="en-US" sz="2800" dirty="0">
                <a:solidFill>
                  <a:srgbClr val="0000CC"/>
                </a:solidFill>
                <a:latin typeface="Times New Roman" panose="02020603050405020304" pitchFamily="18" charset="0"/>
                <a:ea typeface="楷体_GB2312" panose="02010609030101010101"/>
              </a:rPr>
              <a:t>附加式</a:t>
            </a:r>
            <a:r>
              <a:rPr lang="en-US" altLang="zh-CN" sz="2800" dirty="0">
                <a:solidFill>
                  <a:srgbClr val="0000CC"/>
                </a:solidFill>
                <a:latin typeface="Times New Roman" panose="02020603050405020304" pitchFamily="18" charset="0"/>
                <a:ea typeface="楷体_GB2312" panose="02010609030101010101"/>
              </a:rPr>
              <a:t>		</a:t>
            </a:r>
            <a:r>
              <a:rPr lang="en-US" altLang="zh-CN" sz="2800" b="1" dirty="0">
                <a:solidFill>
                  <a:srgbClr val="0000CC"/>
                </a:solidFill>
                <a:latin typeface="Times New Roman" panose="02020603050405020304" pitchFamily="18" charset="0"/>
                <a:ea typeface="楷体_GB2312" panose="02010609030101010101"/>
              </a:rPr>
              <a:t>P </a:t>
            </a:r>
            <a:r>
              <a:rPr lang="en-US" altLang="zh-CN" sz="2800" dirty="0">
                <a:solidFill>
                  <a:srgbClr val="0000CC"/>
                </a:solidFill>
                <a:latin typeface="MS Gothic" panose="020B0609070205080204" pitchFamily="49" charset="-128"/>
                <a:ea typeface="MS Gothic" panose="020B0609070205080204" pitchFamily="49" charset="-128"/>
              </a:rPr>
              <a:t>⇒</a:t>
            </a:r>
            <a:r>
              <a:rPr lang="en-US" altLang="zh-CN" sz="2800" b="1" dirty="0">
                <a:solidFill>
                  <a:srgbClr val="0000CC"/>
                </a:solidFill>
                <a:latin typeface="Times New Roman" panose="02020603050405020304" pitchFamily="18" charset="0"/>
                <a:ea typeface="MS Gothic" panose="020B0609070205080204" pitchFamily="49" charset="-128"/>
              </a:rPr>
              <a:t>P</a:t>
            </a:r>
            <a:r>
              <a:rPr lang="en-US" altLang="zh-CN" sz="2800" dirty="0">
                <a:solidFill>
                  <a:srgbClr val="0000CC"/>
                </a:solidFill>
                <a:latin typeface="Times New Roman" panose="02020603050405020304" pitchFamily="18" charset="0"/>
                <a:ea typeface="楷体_GB2312" panose="02010609030101010101"/>
              </a:rPr>
              <a:t>∨</a:t>
            </a:r>
            <a:r>
              <a:rPr lang="en-US" altLang="zh-CN" sz="2800" b="1" dirty="0">
                <a:solidFill>
                  <a:srgbClr val="0000CC"/>
                </a:solidFill>
                <a:latin typeface="Times New Roman" panose="02020603050405020304" pitchFamily="18" charset="0"/>
                <a:ea typeface="楷体_GB2312" panose="02010609030101010101"/>
              </a:rPr>
              <a:t>Q</a:t>
            </a:r>
            <a:r>
              <a:rPr lang="zh-CN" altLang="en-US" sz="2800" dirty="0">
                <a:solidFill>
                  <a:srgbClr val="0000CC"/>
                </a:solidFill>
                <a:latin typeface="Times New Roman" panose="02020603050405020304" pitchFamily="18" charset="0"/>
                <a:ea typeface="楷体_GB2312" panose="02010609030101010101"/>
              </a:rPr>
              <a:t>， </a:t>
            </a:r>
            <a:r>
              <a:rPr lang="en-US" altLang="zh-CN" sz="2800" b="1" dirty="0">
                <a:solidFill>
                  <a:srgbClr val="0000CC"/>
                </a:solidFill>
                <a:latin typeface="Times New Roman" panose="02020603050405020304" pitchFamily="18" charset="0"/>
                <a:ea typeface="楷体_GB2312" panose="02010609030101010101"/>
              </a:rPr>
              <a:t>Q </a:t>
            </a:r>
            <a:r>
              <a:rPr lang="en-US" altLang="zh-CN" sz="2800" dirty="0">
                <a:solidFill>
                  <a:srgbClr val="0000CC"/>
                </a:solidFill>
                <a:latin typeface="MS Gothic" panose="020B0609070205080204" pitchFamily="49" charset="-128"/>
                <a:ea typeface="MS Gothic" panose="020B0609070205080204" pitchFamily="49" charset="-128"/>
              </a:rPr>
              <a:t>⇒</a:t>
            </a:r>
            <a:r>
              <a:rPr lang="en-US" altLang="zh-CN" sz="2800" b="1" dirty="0">
                <a:solidFill>
                  <a:srgbClr val="0000CC"/>
                </a:solidFill>
                <a:latin typeface="Times New Roman" panose="02020603050405020304" pitchFamily="18" charset="0"/>
                <a:ea typeface="MS Gothic" panose="020B0609070205080204" pitchFamily="49" charset="-128"/>
              </a:rPr>
              <a:t>P</a:t>
            </a:r>
            <a:r>
              <a:rPr lang="en-US" altLang="zh-CN" sz="2800" dirty="0">
                <a:solidFill>
                  <a:srgbClr val="0000CC"/>
                </a:solidFill>
                <a:latin typeface="Times New Roman" panose="02020603050405020304" pitchFamily="18" charset="0"/>
                <a:ea typeface="楷体_GB2312" panose="02010609030101010101"/>
              </a:rPr>
              <a:t>∨</a:t>
            </a:r>
            <a:r>
              <a:rPr lang="en-US" altLang="zh-CN" sz="2800" b="1" dirty="0">
                <a:solidFill>
                  <a:srgbClr val="0000CC"/>
                </a:solidFill>
                <a:latin typeface="Times New Roman" panose="02020603050405020304" pitchFamily="18" charset="0"/>
                <a:ea typeface="楷体_GB2312" panose="02010609030101010101"/>
              </a:rPr>
              <a:t>Q</a:t>
            </a:r>
          </a:p>
          <a:p>
            <a:pPr marR="60220"/>
            <a:endParaRPr lang="en-US" altLang="zh-CN" sz="2800" dirty="0">
              <a:solidFill>
                <a:srgbClr val="0000CC"/>
              </a:solidFill>
              <a:latin typeface="Times New Roman" panose="02020603050405020304" pitchFamily="18" charset="0"/>
              <a:ea typeface="楷体_GB2312" panose="02010609030101010101"/>
            </a:endParaRPr>
          </a:p>
          <a:p>
            <a:pPr marR="74770"/>
            <a:r>
              <a:rPr lang="en-US" altLang="zh-CN" sz="2800" b="1" dirty="0">
                <a:solidFill>
                  <a:srgbClr val="0000CC"/>
                </a:solidFill>
                <a:latin typeface="Times New Roman" panose="02020603050405020304" pitchFamily="18" charset="0"/>
                <a:ea typeface="楷体_GB2312" panose="02010609030101010101"/>
              </a:rPr>
              <a:t>(3) </a:t>
            </a:r>
            <a:r>
              <a:rPr lang="zh-CN" altLang="en-US" sz="2800" dirty="0">
                <a:solidFill>
                  <a:srgbClr val="0000CC"/>
                </a:solidFill>
                <a:latin typeface="Times New Roman" panose="02020603050405020304" pitchFamily="18" charset="0"/>
                <a:ea typeface="楷体_GB2312" panose="02010609030101010101"/>
              </a:rPr>
              <a:t>析取三段论</a:t>
            </a:r>
            <a:r>
              <a:rPr lang="en-US" altLang="zh-CN" sz="2800" dirty="0">
                <a:solidFill>
                  <a:srgbClr val="0000CC"/>
                </a:solidFill>
                <a:latin typeface="Times New Roman" panose="02020603050405020304" pitchFamily="18" charset="0"/>
                <a:ea typeface="楷体_GB2312" panose="02010609030101010101"/>
              </a:rPr>
              <a:t>	</a:t>
            </a:r>
            <a:r>
              <a:rPr lang="en-US" altLang="zh-CN" sz="2800" dirty="0">
                <a:solidFill>
                  <a:srgbClr val="0000CC"/>
                </a:solidFill>
                <a:latin typeface="宋体" panose="02010600030101010101" pitchFamily="2" charset="-122"/>
                <a:ea typeface="宋体" panose="02010600030101010101" pitchFamily="2" charset="-122"/>
              </a:rPr>
              <a:t>﹁</a:t>
            </a:r>
            <a:r>
              <a:rPr lang="en-US" altLang="zh-CN" sz="2800" b="1" dirty="0">
                <a:solidFill>
                  <a:srgbClr val="0000CC"/>
                </a:solidFill>
                <a:latin typeface="Times New Roman" panose="02020603050405020304" pitchFamily="18" charset="0"/>
                <a:ea typeface="宋体" panose="02010600030101010101" pitchFamily="2" charset="-122"/>
              </a:rPr>
              <a:t>P, P</a:t>
            </a:r>
            <a:r>
              <a:rPr lang="en-US" altLang="zh-CN" sz="2800" dirty="0">
                <a:solidFill>
                  <a:srgbClr val="0000CC"/>
                </a:solidFill>
                <a:latin typeface="Times New Roman" panose="02020603050405020304" pitchFamily="18" charset="0"/>
                <a:ea typeface="楷体_GB2312" panose="02010609030101010101"/>
              </a:rPr>
              <a:t>∨</a:t>
            </a:r>
            <a:r>
              <a:rPr lang="en-US" altLang="zh-CN" sz="2800" b="1" dirty="0">
                <a:solidFill>
                  <a:srgbClr val="0000CC"/>
                </a:solidFill>
                <a:latin typeface="Times New Roman" panose="02020603050405020304" pitchFamily="18" charset="0"/>
                <a:ea typeface="楷体_GB2312" panose="02010609030101010101"/>
              </a:rPr>
              <a:t>Q </a:t>
            </a:r>
            <a:r>
              <a:rPr lang="en-US" altLang="zh-CN" sz="2800" dirty="0">
                <a:solidFill>
                  <a:srgbClr val="0000CC"/>
                </a:solidFill>
                <a:latin typeface="MS Gothic" panose="020B0609070205080204" pitchFamily="49" charset="-128"/>
                <a:ea typeface="MS Gothic" panose="020B0609070205080204" pitchFamily="49" charset="-128"/>
              </a:rPr>
              <a:t>⇒</a:t>
            </a:r>
            <a:r>
              <a:rPr lang="en-US" altLang="zh-CN" sz="2800" b="1" dirty="0">
                <a:solidFill>
                  <a:srgbClr val="0000CC"/>
                </a:solidFill>
                <a:latin typeface="Times New Roman" panose="02020603050405020304" pitchFamily="18" charset="0"/>
                <a:ea typeface="MS Gothic" panose="020B0609070205080204" pitchFamily="49" charset="-128"/>
              </a:rPr>
              <a:t>Q</a:t>
            </a:r>
          </a:p>
          <a:p>
            <a:pPr marR="74770"/>
            <a:endParaRPr lang="en-US" altLang="zh-CN" sz="2800" b="1" dirty="0">
              <a:solidFill>
                <a:srgbClr val="0000CC"/>
              </a:solidFill>
              <a:latin typeface="Times New Roman" panose="02020603050405020304" pitchFamily="18" charset="0"/>
              <a:ea typeface="MS Gothic" panose="020B0609070205080204" pitchFamily="49" charset="-128"/>
            </a:endParaRPr>
          </a:p>
          <a:p>
            <a:pPr marR="74770"/>
            <a:r>
              <a:rPr lang="en-US" altLang="zh-CN" sz="2800" b="1" dirty="0">
                <a:solidFill>
                  <a:srgbClr val="0000CC"/>
                </a:solidFill>
                <a:latin typeface="Times New Roman" panose="02020603050405020304" pitchFamily="18" charset="0"/>
                <a:ea typeface="MS Gothic" panose="020B0609070205080204" pitchFamily="49" charset="-128"/>
              </a:rPr>
              <a:t>(4) </a:t>
            </a:r>
            <a:r>
              <a:rPr lang="zh-CN" altLang="en-US" sz="2800" dirty="0">
                <a:solidFill>
                  <a:srgbClr val="0000CC"/>
                </a:solidFill>
                <a:latin typeface="Times New Roman" panose="02020603050405020304" pitchFamily="18" charset="0"/>
                <a:ea typeface="楷体_GB2312" panose="02010609030101010101"/>
              </a:rPr>
              <a:t>假言推理</a:t>
            </a:r>
            <a:r>
              <a:rPr lang="en-US" altLang="zh-CN" sz="2800" dirty="0">
                <a:solidFill>
                  <a:srgbClr val="0000CC"/>
                </a:solidFill>
                <a:latin typeface="Times New Roman" panose="02020603050405020304" pitchFamily="18" charset="0"/>
                <a:ea typeface="楷体_GB2312" panose="02010609030101010101"/>
              </a:rPr>
              <a:t>	</a:t>
            </a:r>
            <a:r>
              <a:rPr lang="en-US" altLang="zh-CN" sz="2800" b="1" dirty="0">
                <a:solidFill>
                  <a:srgbClr val="0000CC"/>
                </a:solidFill>
                <a:latin typeface="Times New Roman" panose="02020603050405020304" pitchFamily="18" charset="0"/>
                <a:ea typeface="楷体_GB2312" panose="02010609030101010101"/>
              </a:rPr>
              <a:t>P, P</a:t>
            </a:r>
            <a:r>
              <a:rPr lang="en-US" altLang="zh-CN" sz="2800" dirty="0">
                <a:solidFill>
                  <a:srgbClr val="0000CC"/>
                </a:solidFill>
                <a:latin typeface="Times New Roman" panose="02020603050405020304" pitchFamily="18" charset="0"/>
                <a:ea typeface="楷体_GB2312" panose="02010609030101010101"/>
              </a:rPr>
              <a:t>→</a:t>
            </a:r>
            <a:r>
              <a:rPr lang="en-US" altLang="zh-CN" sz="2800" b="1" dirty="0">
                <a:solidFill>
                  <a:srgbClr val="0000CC"/>
                </a:solidFill>
                <a:latin typeface="Times New Roman" panose="02020603050405020304" pitchFamily="18" charset="0"/>
                <a:ea typeface="楷体_GB2312" panose="02010609030101010101"/>
              </a:rPr>
              <a:t>Q </a:t>
            </a:r>
            <a:r>
              <a:rPr lang="en-US" altLang="zh-CN" sz="2800" dirty="0">
                <a:solidFill>
                  <a:srgbClr val="0000CC"/>
                </a:solidFill>
                <a:latin typeface="MS Gothic" panose="020B0609070205080204" pitchFamily="49" charset="-128"/>
                <a:ea typeface="MS Gothic" panose="020B0609070205080204" pitchFamily="49" charset="-128"/>
              </a:rPr>
              <a:t>⇒</a:t>
            </a:r>
            <a:r>
              <a:rPr lang="en-US" altLang="zh-CN" sz="2800" b="1" dirty="0">
                <a:solidFill>
                  <a:srgbClr val="0000CC"/>
                </a:solidFill>
                <a:latin typeface="Times New Roman" panose="02020603050405020304" pitchFamily="18" charset="0"/>
                <a:ea typeface="MS Gothic" panose="020B0609070205080204" pitchFamily="49" charset="-128"/>
              </a:rPr>
              <a:t>Q</a:t>
            </a:r>
          </a:p>
          <a:p>
            <a:pPr marR="74770"/>
            <a:endParaRPr lang="en-US" altLang="zh-CN" sz="2800" dirty="0">
              <a:solidFill>
                <a:srgbClr val="0000CC"/>
              </a:solidFill>
              <a:latin typeface="Times New Roman" panose="02020603050405020304" pitchFamily="18" charset="0"/>
              <a:ea typeface="MS Gothic" panose="020B0609070205080204" pitchFamily="49" charset="-128"/>
            </a:endParaRPr>
          </a:p>
        </p:txBody>
      </p:sp>
    </p:spTree>
    <p:extLst>
      <p:ext uri="{BB962C8B-B14F-4D97-AF65-F5344CB8AC3E}">
        <p14:creationId xmlns:p14="http://schemas.microsoft.com/office/powerpoint/2010/main" val="2798128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523220"/>
          </a:xfrm>
          <a:prstGeom prst="rect">
            <a:avLst/>
          </a:prstGeom>
        </p:spPr>
        <p:txBody>
          <a:bodyPr wrap="square">
            <a:spAutoFit/>
          </a:bodyPr>
          <a:lstStyle/>
          <a:p>
            <a:r>
              <a:rPr lang="zh-CN" altLang="en-US" sz="2800" dirty="0">
                <a:solidFill>
                  <a:srgbClr val="FF0000"/>
                </a:solidFill>
                <a:ea typeface="楷体_GB2312" panose="02010609030101010101"/>
              </a:rPr>
              <a:t>常用的永真蕴含式如下：</a:t>
            </a:r>
            <a:endParaRPr lang="en-US" altLang="zh-CN" sz="2800" dirty="0">
              <a:solidFill>
                <a:srgbClr val="0000CC"/>
              </a:solidFill>
              <a:latin typeface="Times New Roman" panose="02020603050405020304" pitchFamily="18" charset="0"/>
              <a:ea typeface="楷体_GB2312" panose="02010609030101010101"/>
            </a:endParaRPr>
          </a:p>
        </p:txBody>
      </p:sp>
      <p:sp>
        <p:nvSpPr>
          <p:cNvPr id="5" name="矩形 4"/>
          <p:cNvSpPr/>
          <p:nvPr/>
        </p:nvSpPr>
        <p:spPr>
          <a:xfrm>
            <a:off x="1219198" y="1616590"/>
            <a:ext cx="9901086" cy="4524315"/>
          </a:xfrm>
          <a:prstGeom prst="rect">
            <a:avLst/>
          </a:prstGeom>
        </p:spPr>
        <p:txBody>
          <a:bodyPr wrap="square">
            <a:spAutoFit/>
          </a:bodyPr>
          <a:lstStyle/>
          <a:p>
            <a:pPr marR="74300" lvl="0"/>
            <a:r>
              <a:rPr lang="en-US" altLang="zh-CN" sz="2400" b="1" dirty="0">
                <a:solidFill>
                  <a:srgbClr val="0000CC"/>
                </a:solidFill>
                <a:latin typeface="Times New Roman" panose="02020603050405020304" pitchFamily="18" charset="0"/>
                <a:ea typeface="MS Gothic" panose="020B0609070205080204" pitchFamily="49" charset="-128"/>
              </a:rPr>
              <a:t>(5) </a:t>
            </a:r>
            <a:r>
              <a:rPr lang="zh-CN" altLang="en-US" sz="2400" dirty="0">
                <a:solidFill>
                  <a:srgbClr val="0000CC"/>
                </a:solidFill>
                <a:latin typeface="Times New Roman" panose="02020603050405020304" pitchFamily="18" charset="0"/>
                <a:ea typeface="楷体_GB2312" panose="02010609030101010101"/>
              </a:rPr>
              <a:t>拒取式</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¬Q, 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endParaRPr lang="en-US" altLang="zh-CN" sz="2400" dirty="0">
              <a:solidFill>
                <a:srgbClr val="0000CC"/>
              </a:solidFill>
              <a:latin typeface="Times New Roman" panose="02020603050405020304" pitchFamily="18" charset="0"/>
              <a:ea typeface="MS Gothic" panose="020B0609070205080204" pitchFamily="49" charset="-128"/>
            </a:endParaRPr>
          </a:p>
          <a:p>
            <a:pPr marR="66950" lvl="0"/>
            <a:endParaRPr lang="en-US" altLang="zh-CN" sz="2400" b="1" dirty="0">
              <a:solidFill>
                <a:srgbClr val="0000CC"/>
              </a:solidFill>
              <a:latin typeface="Times New Roman" panose="02020603050405020304" pitchFamily="18" charset="0"/>
              <a:ea typeface="MS Gothic" panose="020B0609070205080204" pitchFamily="49" charset="-128"/>
            </a:endParaRPr>
          </a:p>
          <a:p>
            <a:pPr marR="66950" lvl="0"/>
            <a:r>
              <a:rPr lang="en-US" altLang="zh-CN" sz="2400" b="1" dirty="0">
                <a:solidFill>
                  <a:srgbClr val="0000CC"/>
                </a:solidFill>
                <a:latin typeface="Times New Roman" panose="02020603050405020304" pitchFamily="18" charset="0"/>
                <a:ea typeface="MS Gothic" panose="020B0609070205080204" pitchFamily="49" charset="-128"/>
              </a:rPr>
              <a:t>(6) </a:t>
            </a:r>
            <a:r>
              <a:rPr lang="zh-CN" altLang="en-US" sz="2400" dirty="0">
                <a:solidFill>
                  <a:srgbClr val="0000CC"/>
                </a:solidFill>
                <a:latin typeface="Times New Roman" panose="02020603050405020304" pitchFamily="18" charset="0"/>
                <a:ea typeface="楷体_GB2312" panose="02010609030101010101"/>
              </a:rPr>
              <a:t>假言三段论</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P</a:t>
            </a:r>
            <a:r>
              <a:rPr lang="zh-CN" altLang="en-US"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Q</a:t>
            </a:r>
            <a:r>
              <a:rPr lang="zh-CN" altLang="en-US"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R </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r>
              <a:rPr lang="zh-CN" altLang="en-US"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R</a:t>
            </a:r>
            <a:endParaRPr lang="zh-CN" altLang="en-US" sz="2400" dirty="0">
              <a:solidFill>
                <a:srgbClr val="0000CC"/>
              </a:solidFill>
              <a:latin typeface="Times New Roman" panose="02020603050405020304" pitchFamily="18" charset="0"/>
              <a:ea typeface="楷体_GB2312" panose="02010609030101010101"/>
            </a:endParaRPr>
          </a:p>
          <a:p>
            <a:pPr marR="60070" lvl="0"/>
            <a:endParaRPr lang="en-US" altLang="zh-CN" sz="2400" b="1" dirty="0">
              <a:solidFill>
                <a:srgbClr val="0000CC"/>
              </a:solidFill>
              <a:latin typeface="Times New Roman" panose="02020603050405020304" pitchFamily="18" charset="0"/>
              <a:ea typeface="楷体_GB2312" panose="02010609030101010101"/>
            </a:endParaRPr>
          </a:p>
          <a:p>
            <a:pPr marR="60070" lvl="0"/>
            <a:r>
              <a:rPr lang="en-US" altLang="zh-CN" sz="2400" b="1" dirty="0">
                <a:solidFill>
                  <a:srgbClr val="0000CC"/>
                </a:solidFill>
                <a:latin typeface="Times New Roman" panose="02020603050405020304" pitchFamily="18" charset="0"/>
                <a:ea typeface="楷体_GB2312" panose="02010609030101010101"/>
              </a:rPr>
              <a:t>(7) </a:t>
            </a:r>
            <a:r>
              <a:rPr lang="zh-CN" altLang="en-US" sz="2400" dirty="0">
                <a:solidFill>
                  <a:srgbClr val="0000CC"/>
                </a:solidFill>
                <a:latin typeface="Times New Roman" panose="02020603050405020304" pitchFamily="18" charset="0"/>
                <a:ea typeface="楷体_GB2312" panose="02010609030101010101"/>
              </a:rPr>
              <a:t>二难推理</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R, Q</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R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R </a:t>
            </a:r>
            <a:endParaRPr lang="en-US" altLang="zh-CN" sz="2400" dirty="0">
              <a:solidFill>
                <a:srgbClr val="0000CC"/>
              </a:solidFill>
              <a:latin typeface="Times New Roman" panose="02020603050405020304" pitchFamily="18" charset="0"/>
              <a:ea typeface="MS Gothic" panose="020B0609070205080204" pitchFamily="49" charset="-128"/>
            </a:endParaRPr>
          </a:p>
          <a:p>
            <a:pPr marR="75070" lvl="0"/>
            <a:endParaRPr lang="en-US" altLang="zh-CN" sz="2400" b="1" dirty="0">
              <a:solidFill>
                <a:srgbClr val="0000CC"/>
              </a:solidFill>
              <a:latin typeface="Times New Roman" panose="02020603050405020304" pitchFamily="18" charset="0"/>
              <a:ea typeface="MS Gothic" panose="020B0609070205080204" pitchFamily="49" charset="-128"/>
            </a:endParaRPr>
          </a:p>
          <a:p>
            <a:pPr marR="75070" lvl="0"/>
            <a:r>
              <a:rPr lang="en-US" altLang="zh-CN" sz="2400" b="1" dirty="0">
                <a:solidFill>
                  <a:srgbClr val="0000CC"/>
                </a:solidFill>
                <a:latin typeface="Times New Roman" panose="02020603050405020304" pitchFamily="18" charset="0"/>
                <a:ea typeface="MS Gothic" panose="020B0609070205080204" pitchFamily="49" charset="-128"/>
              </a:rPr>
              <a:t>(8) </a:t>
            </a:r>
            <a:r>
              <a:rPr lang="zh-CN" altLang="en-US" sz="2400" dirty="0">
                <a:solidFill>
                  <a:srgbClr val="0000CC"/>
                </a:solidFill>
                <a:latin typeface="Times New Roman" panose="02020603050405020304" pitchFamily="18" charset="0"/>
                <a:ea typeface="楷体_GB2312" panose="02010609030101010101"/>
              </a:rPr>
              <a:t>全称固化</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b="1" i="1" dirty="0">
                <a:solidFill>
                  <a:srgbClr val="0000CC"/>
                </a:solidFill>
                <a:latin typeface="Times New Roman" panose="02020603050405020304" pitchFamily="18" charset="0"/>
                <a:ea typeface="MS Gothic" panose="020B0609070205080204" pitchFamily="49" charset="-128"/>
              </a:rPr>
              <a:t>y</a:t>
            </a:r>
            <a:r>
              <a:rPr lang="en-US" altLang="zh-CN" sz="2400" b="1" dirty="0">
                <a:solidFill>
                  <a:srgbClr val="0000CC"/>
                </a:solidFill>
                <a:latin typeface="Times New Roman" panose="02020603050405020304" pitchFamily="18" charset="0"/>
                <a:ea typeface="MS Gothic" panose="020B0609070205080204" pitchFamily="49" charset="-128"/>
              </a:rPr>
              <a:t>)</a:t>
            </a:r>
            <a:endParaRPr lang="en-US" altLang="zh-CN" sz="2400" dirty="0">
              <a:solidFill>
                <a:srgbClr val="0000CC"/>
              </a:solidFill>
              <a:latin typeface="Times New Roman" panose="02020603050405020304" pitchFamily="18" charset="0"/>
              <a:ea typeface="MS Gothic" panose="020B0609070205080204" pitchFamily="49" charset="-128"/>
            </a:endParaRPr>
          </a:p>
          <a:p>
            <a:pPr marR="11970" lvl="0"/>
            <a:r>
              <a:rPr lang="zh-CN" altLang="en-US" sz="2400" dirty="0">
                <a:solidFill>
                  <a:srgbClr val="0000CC"/>
                </a:solidFill>
                <a:ea typeface="楷体_GB2312" panose="02010609030101010101"/>
              </a:rPr>
              <a:t>     其中，</a:t>
            </a:r>
            <a:r>
              <a:rPr lang="en-US" altLang="zh-CN" sz="2400" b="1" i="1" dirty="0">
                <a:solidFill>
                  <a:srgbClr val="0000CC"/>
                </a:solidFill>
                <a:latin typeface="Times New Roman" panose="02020603050405020304" pitchFamily="18" charset="0"/>
                <a:ea typeface="楷体_GB2312" panose="02010609030101010101"/>
              </a:rPr>
              <a:t>y</a:t>
            </a:r>
            <a:r>
              <a:rPr lang="zh-CN" altLang="en-US" sz="2400" dirty="0">
                <a:solidFill>
                  <a:srgbClr val="0000CC"/>
                </a:solidFill>
                <a:latin typeface="Times New Roman" panose="02020603050405020304" pitchFamily="18" charset="0"/>
                <a:ea typeface="楷体_GB2312" panose="02010609030101010101"/>
              </a:rPr>
              <a:t>是个体域中的任一个体，依此可消去谓词公式中的全称量词。</a:t>
            </a:r>
          </a:p>
          <a:p>
            <a:pPr marR="75070" lvl="0"/>
            <a:endParaRPr lang="en-US" altLang="zh-CN" sz="2400" b="1" dirty="0">
              <a:solidFill>
                <a:srgbClr val="0000CC"/>
              </a:solidFill>
              <a:latin typeface="Times New Roman" panose="02020603050405020304" pitchFamily="18" charset="0"/>
              <a:ea typeface="楷体_GB2312" panose="02010609030101010101"/>
            </a:endParaRPr>
          </a:p>
          <a:p>
            <a:pPr marR="75070" lvl="0"/>
            <a:r>
              <a:rPr lang="en-US" altLang="zh-CN" sz="2400" b="1" dirty="0">
                <a:solidFill>
                  <a:srgbClr val="0000CC"/>
                </a:solidFill>
                <a:latin typeface="Times New Roman" panose="02020603050405020304" pitchFamily="18" charset="0"/>
                <a:ea typeface="楷体_GB2312" panose="02010609030101010101"/>
              </a:rPr>
              <a:t>(9) </a:t>
            </a:r>
            <a:r>
              <a:rPr lang="zh-CN" altLang="en-US" sz="2400" dirty="0">
                <a:solidFill>
                  <a:srgbClr val="0000CC"/>
                </a:solidFill>
                <a:latin typeface="Times New Roman" panose="02020603050405020304" pitchFamily="18" charset="0"/>
                <a:ea typeface="楷体_GB2312" panose="02010609030101010101"/>
              </a:rPr>
              <a:t>存在固化</a:t>
            </a:r>
            <a:r>
              <a:rPr lang="en-US" altLang="zh-CN" sz="2400" dirty="0">
                <a:solidFill>
                  <a:srgbClr val="0000CC"/>
                </a:solidFill>
                <a:latin typeface="Times New Roman" panose="02020603050405020304" pitchFamily="18" charset="0"/>
                <a:ea typeface="楷体_GB2312" panose="02010609030101010101"/>
              </a:rPr>
              <a:t>		</a:t>
            </a:r>
            <a:r>
              <a:rPr lang="en-US" altLang="zh-CN" sz="2400" b="1" dirty="0">
                <a:solidFill>
                  <a:srgbClr val="0000CC"/>
                </a:solidFill>
                <a:latin typeface="Times New Roman" panose="02020603050405020304" pitchFamily="18" charset="0"/>
                <a:ea typeface="楷体_GB2312" panose="02010609030101010101"/>
              </a:rPr>
              <a:t>(</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P(</a:t>
            </a:r>
            <a:r>
              <a:rPr lang="en-US" altLang="zh-CN" sz="2400" b="1" i="1" dirty="0">
                <a:solidFill>
                  <a:srgbClr val="0000CC"/>
                </a:solidFill>
                <a:latin typeface="Times New Roman" panose="02020603050405020304" pitchFamily="18" charset="0"/>
                <a:ea typeface="MS Gothic" panose="020B0609070205080204" pitchFamily="49" charset="-128"/>
              </a:rPr>
              <a:t>y</a:t>
            </a:r>
            <a:r>
              <a:rPr lang="en-US" altLang="zh-CN" sz="2400" b="1" dirty="0">
                <a:solidFill>
                  <a:srgbClr val="0000CC"/>
                </a:solidFill>
                <a:latin typeface="Times New Roman" panose="02020603050405020304" pitchFamily="18" charset="0"/>
                <a:ea typeface="MS Gothic" panose="020B0609070205080204" pitchFamily="49" charset="-128"/>
              </a:rPr>
              <a:t>)</a:t>
            </a:r>
            <a:endParaRPr lang="en-US" altLang="zh-CN" sz="2400" dirty="0">
              <a:solidFill>
                <a:srgbClr val="0000CC"/>
              </a:solidFill>
              <a:latin typeface="Times New Roman" panose="02020603050405020304" pitchFamily="18" charset="0"/>
              <a:ea typeface="MS Gothic" panose="020B0609070205080204" pitchFamily="49" charset="-128"/>
            </a:endParaRPr>
          </a:p>
          <a:p>
            <a:pPr marR="4870" lvl="0"/>
            <a:r>
              <a:rPr lang="zh-CN" altLang="en-US" sz="2400" dirty="0">
                <a:solidFill>
                  <a:srgbClr val="0000CC"/>
                </a:solidFill>
                <a:ea typeface="楷体_GB2312" panose="02010609030101010101"/>
              </a:rPr>
              <a:t>     其中，</a:t>
            </a:r>
            <a:r>
              <a:rPr lang="en-US" altLang="zh-CN" sz="2400" b="1" i="1" dirty="0">
                <a:solidFill>
                  <a:srgbClr val="0000CC"/>
                </a:solidFill>
                <a:latin typeface="Times New Roman" panose="02020603050405020304" pitchFamily="18" charset="0"/>
                <a:ea typeface="楷体_GB2312" panose="02010609030101010101"/>
              </a:rPr>
              <a:t>y</a:t>
            </a:r>
            <a:r>
              <a:rPr lang="zh-CN" altLang="en-US" sz="2400" dirty="0">
                <a:solidFill>
                  <a:srgbClr val="0000CC"/>
                </a:solidFill>
                <a:latin typeface="Times New Roman" panose="02020603050405020304" pitchFamily="18" charset="0"/>
                <a:ea typeface="楷体_GB2312" panose="02010609030101010101"/>
              </a:rPr>
              <a:t>是个体域中某一个可以使</a:t>
            </a:r>
            <a:r>
              <a:rPr lang="en-US" altLang="zh-CN" sz="2400" b="1" dirty="0">
                <a:solidFill>
                  <a:srgbClr val="0000CC"/>
                </a:solidFill>
                <a:latin typeface="Times New Roman" panose="02020603050405020304" pitchFamily="18" charset="0"/>
                <a:ea typeface="楷体_GB2312" panose="02010609030101010101"/>
              </a:rPr>
              <a:t>P(</a:t>
            </a:r>
            <a:r>
              <a:rPr lang="en-US" altLang="zh-CN" sz="2400" b="1" i="1" dirty="0">
                <a:solidFill>
                  <a:srgbClr val="0000CC"/>
                </a:solidFill>
                <a:latin typeface="Times New Roman" panose="02020603050405020304" pitchFamily="18" charset="0"/>
                <a:ea typeface="楷体_GB2312" panose="02010609030101010101"/>
              </a:rPr>
              <a:t>y</a:t>
            </a:r>
            <a:r>
              <a:rPr lang="en-US" altLang="zh-CN" sz="2400" b="1" dirty="0">
                <a:solidFill>
                  <a:srgbClr val="0000CC"/>
                </a:solidFill>
                <a:latin typeface="Times New Roman" panose="02020603050405020304" pitchFamily="18" charset="0"/>
                <a:ea typeface="楷体_GB2312" panose="02010609030101010101"/>
              </a:rPr>
              <a:t>)</a:t>
            </a:r>
            <a:r>
              <a:rPr lang="zh-CN" altLang="en-US" sz="2400" dirty="0">
                <a:solidFill>
                  <a:srgbClr val="0000CC"/>
                </a:solidFill>
                <a:latin typeface="Times New Roman" panose="02020603050405020304" pitchFamily="18" charset="0"/>
                <a:ea typeface="楷体_GB2312" panose="02010609030101010101"/>
              </a:rPr>
              <a:t>为真的个体，依此可消去谓词公式中的存在量词。 </a:t>
            </a:r>
          </a:p>
        </p:txBody>
      </p:sp>
    </p:spTree>
    <p:extLst>
      <p:ext uri="{BB962C8B-B14F-4D97-AF65-F5344CB8AC3E}">
        <p14:creationId xmlns:p14="http://schemas.microsoft.com/office/powerpoint/2010/main" val="35670447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3.3.2</a:t>
            </a:r>
            <a:r>
              <a:rPr lang="zh-CN" altLang="en-US" sz="2800"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置换与合一</a:t>
            </a:r>
          </a:p>
        </p:txBody>
      </p:sp>
      <p:sp>
        <p:nvSpPr>
          <p:cNvPr id="5" name="矩形 4"/>
          <p:cNvSpPr/>
          <p:nvPr/>
        </p:nvSpPr>
        <p:spPr>
          <a:xfrm>
            <a:off x="700088" y="1401453"/>
            <a:ext cx="10569679" cy="4154984"/>
          </a:xfrm>
          <a:prstGeom prst="rect">
            <a:avLst/>
          </a:prstGeom>
        </p:spPr>
        <p:txBody>
          <a:bodyPr wrap="square">
            <a:spAutoFit/>
          </a:bodyPr>
          <a:lstStyle/>
          <a:p>
            <a:pPr marR="5800"/>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    在不同谓词公式中，往往会出现谓词名相同但其个体不同的情况，此时推理过程是不能直接进行匹配的，需要先进行置换。</a:t>
            </a:r>
            <a:endParaRPr lang="en-U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endParaRPr>
          </a:p>
          <a:p>
            <a:pPr marR="5800"/>
            <a:endPar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endParaRPr>
          </a:p>
          <a:p>
            <a:pPr marR="46050"/>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pl-PL"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W</a:t>
            </a:r>
            <a:r>
              <a:rPr lang="pl-PL" altLang="zh-CN" sz="1600" b="1"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pl-PL"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n-U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a</a:t>
            </a:r>
            <a:r>
              <a:rPr lang="pl-PL"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zh-CN" altLang="pl-PL" sz="2400" dirty="0">
                <a:solidFill>
                  <a:srgbClr val="0000CC"/>
                </a:solidFill>
                <a:latin typeface="Times New Roman" panose="02020603050405020304" pitchFamily="18" charset="0"/>
                <a:ea typeface="楷体_GB2312" panose="02010609030101010101"/>
                <a:cs typeface="Times New Roman" panose="02020603050405020304" pitchFamily="18" charset="0"/>
              </a:rPr>
              <a:t>和</a:t>
            </a:r>
            <a:r>
              <a:rPr lang="pl-PL" altLang="zh-CN" sz="2400" b="1" dirty="0">
                <a:solidFill>
                  <a:srgbClr val="0000CC"/>
                </a:solidFill>
                <a:latin typeface="Times New Roman" panose="02020603050405020304" pitchFamily="18" charset="0"/>
                <a:ea typeface="MS Gothic" panose="020B0609070205080204" pitchFamily="49" charset="-128"/>
                <a:cs typeface="Times New Roman" panose="02020603050405020304" pitchFamily="18" charset="0"/>
              </a:rPr>
              <a:t>W(</a:t>
            </a:r>
            <a:r>
              <a:rPr lang="en-US" altLang="zh-CN" sz="2400" b="1" i="1" dirty="0">
                <a:solidFill>
                  <a:srgbClr val="0000CC"/>
                </a:solidFill>
                <a:latin typeface="Times New Roman" panose="02020603050405020304" pitchFamily="18" charset="0"/>
                <a:ea typeface="MS Gothic" panose="020B0609070205080204" pitchFamily="49" charset="-128"/>
                <a:cs typeface="Times New Roman" panose="02020603050405020304" pitchFamily="18" charset="0"/>
              </a:rPr>
              <a:t>x</a:t>
            </a:r>
            <a:r>
              <a:rPr lang="pl-PL" altLang="zh-CN" sz="2400" b="1" dirty="0">
                <a:solidFill>
                  <a:srgbClr val="0000CC"/>
                </a:solidFill>
                <a:latin typeface="Times New Roman" panose="02020603050405020304" pitchFamily="18" charset="0"/>
                <a:ea typeface="MS Gothic" panose="020B0609070205080204" pitchFamily="49" charset="-128"/>
                <a:cs typeface="Times New Roman" panose="02020603050405020304" pitchFamily="18" charset="0"/>
              </a:rPr>
              <a:t>)</a:t>
            </a:r>
            <a:r>
              <a:rPr lang="pl-PL"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Q</a:t>
            </a:r>
            <a:r>
              <a:rPr lang="pl-PL"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n-U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x</a:t>
            </a:r>
            <a:r>
              <a:rPr lang="pl-PL"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endPar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endParaRPr>
          </a:p>
          <a:p>
            <a:pPr marR="46050"/>
            <a:endParaRPr lang="en-U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endParaRPr>
          </a:p>
          <a:p>
            <a:pPr marR="46050"/>
            <a:r>
              <a:rPr lang="pl-PL"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对谓词</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W</a:t>
            </a:r>
            <a:r>
              <a:rPr lang="en-US" altLang="zh-CN" sz="1600" b="1"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n-U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a</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与</a:t>
            </a:r>
            <a:r>
              <a:rPr lang="en-US" altLang="zh-CN" sz="2400" b="1" dirty="0">
                <a:solidFill>
                  <a:srgbClr val="0000CC"/>
                </a:solidFill>
                <a:latin typeface="Times New Roman" panose="02020603050405020304" pitchFamily="18" charset="0"/>
                <a:ea typeface="MS Gothic" panose="020B0609070205080204" pitchFamily="49" charset="-128"/>
                <a:cs typeface="Times New Roman" panose="02020603050405020304" pitchFamily="18" charset="0"/>
              </a:rPr>
              <a:t>W</a:t>
            </a:r>
            <a:r>
              <a:rPr lang="en-US" altLang="zh-CN" sz="1600" b="1" dirty="0">
                <a:solidFill>
                  <a:srgbClr val="0000CC"/>
                </a:solidFill>
                <a:latin typeface="Times New Roman" panose="02020603050405020304" pitchFamily="18" charset="0"/>
                <a:ea typeface="MS Gothic" panose="020B0609070205080204" pitchFamily="49" charset="-128"/>
                <a:cs typeface="Times New Roman" panose="02020603050405020304" pitchFamily="18" charset="0"/>
              </a:rPr>
              <a:t> </a:t>
            </a:r>
            <a:r>
              <a:rPr lang="en-US" altLang="zh-CN" sz="2400" b="1" dirty="0">
                <a:solidFill>
                  <a:srgbClr val="0000CC"/>
                </a:solidFill>
                <a:latin typeface="Times New Roman" panose="02020603050405020304" pitchFamily="18" charset="0"/>
                <a:ea typeface="MS Gothic" panose="020B0609070205080204" pitchFamily="49" charset="-128"/>
                <a:cs typeface="Times New Roman" panose="02020603050405020304" pitchFamily="18" charset="0"/>
              </a:rPr>
              <a:t>(</a:t>
            </a:r>
            <a:r>
              <a:rPr lang="en-US" altLang="zh-CN" sz="2400" b="1" i="1" dirty="0">
                <a:solidFill>
                  <a:srgbClr val="0000CC"/>
                </a:solidFill>
                <a:latin typeface="Times New Roman" panose="02020603050405020304" pitchFamily="18" charset="0"/>
                <a:ea typeface="MS Gothic" panose="020B0609070205080204" pitchFamily="49" charset="-128"/>
                <a:cs typeface="Times New Roman" panose="02020603050405020304" pitchFamily="18" charset="0"/>
              </a:rPr>
              <a:t>x</a:t>
            </a:r>
            <a:r>
              <a:rPr lang="en-US" altLang="zh-CN" sz="2400" b="1" dirty="0">
                <a:solidFill>
                  <a:srgbClr val="0000CC"/>
                </a:solidFill>
                <a:latin typeface="Times New Roman" panose="02020603050405020304" pitchFamily="18" charset="0"/>
                <a:ea typeface="MS Gothic" panose="020B0609070205080204" pitchFamily="49" charset="-128"/>
                <a:cs typeface="Times New Roman" panose="02020603050405020304" pitchFamily="18" charset="0"/>
              </a:rPr>
              <a:t>)</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谓词名相同，但个体不同，不能直接进行推理。</a:t>
            </a:r>
          </a:p>
          <a:p>
            <a:pPr marR="8270"/>
            <a:endParaRPr lang="en-U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endParaRPr>
          </a:p>
          <a:p>
            <a:pPr marR="8270"/>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   要使用假言推理，首先需要找到</a:t>
            </a:r>
            <a:r>
              <a:rPr lang="zh-CN" altLang="en-US" sz="2400" dirty="0">
                <a:solidFill>
                  <a:srgbClr val="FF0000"/>
                </a:solidFill>
                <a:latin typeface="Times New Roman" panose="02020603050405020304" pitchFamily="18" charset="0"/>
                <a:ea typeface="楷体_GB2312" panose="02010609030101010101"/>
                <a:cs typeface="Times New Roman" panose="02020603050405020304" pitchFamily="18" charset="0"/>
              </a:rPr>
              <a:t>项</a:t>
            </a:r>
            <a:r>
              <a:rPr lang="en-US" altLang="zh-CN" sz="2400" i="1" dirty="0">
                <a:solidFill>
                  <a:srgbClr val="FF0000"/>
                </a:solidFill>
                <a:latin typeface="Times New Roman" panose="02020603050405020304" pitchFamily="18" charset="0"/>
                <a:ea typeface="楷体_GB2312" panose="02010609030101010101"/>
                <a:cs typeface="Times New Roman" panose="02020603050405020304" pitchFamily="18" charset="0"/>
              </a:rPr>
              <a:t>a</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对</a:t>
            </a:r>
            <a:r>
              <a:rPr lang="zh-CN" altLang="en-US" sz="2400" dirty="0">
                <a:solidFill>
                  <a:srgbClr val="FF0000"/>
                </a:solidFill>
                <a:latin typeface="Times New Roman" panose="02020603050405020304" pitchFamily="18" charset="0"/>
                <a:ea typeface="楷体_GB2312" panose="02010609030101010101"/>
                <a:cs typeface="Times New Roman" panose="02020603050405020304" pitchFamily="18" charset="0"/>
              </a:rPr>
              <a:t>变元</a:t>
            </a:r>
            <a:r>
              <a:rPr lang="en-US" altLang="zh-CN" sz="2400" i="1" dirty="0">
                <a:solidFill>
                  <a:srgbClr val="FF0000"/>
                </a:solidFill>
                <a:latin typeface="Times New Roman" panose="02020603050405020304" pitchFamily="18" charset="0"/>
                <a:ea typeface="楷体_GB2312" panose="02010609030101010101"/>
                <a:cs typeface="Times New Roman" panose="02020603050405020304" pitchFamily="18" charset="0"/>
              </a:rPr>
              <a:t>x</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的</a:t>
            </a:r>
            <a:r>
              <a:rPr lang="zh-CN" altLang="en-US" sz="2400" dirty="0">
                <a:solidFill>
                  <a:srgbClr val="FF0000"/>
                </a:solidFill>
                <a:latin typeface="Times New Roman" panose="02020603050405020304" pitchFamily="18" charset="0"/>
                <a:ea typeface="楷体_GB2312" panose="02010609030101010101"/>
                <a:cs typeface="Times New Roman" panose="02020603050405020304" pitchFamily="18" charset="0"/>
              </a:rPr>
              <a:t>置换</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，使</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W</a:t>
            </a:r>
            <a:r>
              <a:rPr lang="en-US" altLang="zh-CN" sz="1600" b="1"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n-U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a</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与</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W</a:t>
            </a:r>
            <a:r>
              <a:rPr lang="en-US" altLang="zh-CN" sz="1600" b="1"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n-U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x</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一致。</a:t>
            </a:r>
          </a:p>
          <a:p>
            <a:pPr marR="21900"/>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这种寻找项对变元的置换，使谓词一致的过程叫做</a:t>
            </a:r>
            <a:r>
              <a:rPr lang="zh-CN" altLang="en-US" sz="2400" dirty="0">
                <a:solidFill>
                  <a:srgbClr val="FF0000"/>
                </a:solidFill>
                <a:latin typeface="Times New Roman" panose="02020603050405020304" pitchFamily="18" charset="0"/>
                <a:ea typeface="楷体_GB2312" panose="02010609030101010101"/>
                <a:cs typeface="Times New Roman" panose="02020603050405020304" pitchFamily="18" charset="0"/>
              </a:rPr>
              <a:t>合一的过程</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a:t>
            </a:r>
          </a:p>
          <a:p>
            <a:pPr marR="62150"/>
            <a:endParaRPr lang="en-U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endParaRPr>
          </a:p>
          <a:p>
            <a:pPr marR="62150"/>
            <a:r>
              <a:rPr lang="en-U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下面讨论置换与合一的有关概念与方法。 </a:t>
            </a:r>
          </a:p>
        </p:txBody>
      </p:sp>
    </p:spTree>
    <p:extLst>
      <p:ext uri="{BB962C8B-B14F-4D97-AF65-F5344CB8AC3E}">
        <p14:creationId xmlns:p14="http://schemas.microsoft.com/office/powerpoint/2010/main" val="203596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D9E7F99-BBA8-4DBB-AA76-B1708B5C7615}" type="slidenum">
              <a:rPr lang="en-US" altLang="zh-CN"/>
              <a:pPr/>
              <a:t>5</a:t>
            </a:fld>
            <a:endParaRPr lang="en-US" altLang="zh-CN"/>
          </a:p>
        </p:txBody>
      </p:sp>
      <p:sp>
        <p:nvSpPr>
          <p:cNvPr id="718850"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p>
        </p:txBody>
      </p:sp>
      <p:sp>
        <p:nvSpPr>
          <p:cNvPr id="718851" name="Rectangle 3"/>
          <p:cNvSpPr>
            <a:spLocks noGrp="1"/>
          </p:cNvSpPr>
          <p:nvPr>
            <p:ph type="body" idx="1"/>
          </p:nvPr>
        </p:nvSpPr>
        <p:spPr>
          <a:xfrm>
            <a:off x="1712913" y="1622425"/>
            <a:ext cx="8642350" cy="4525963"/>
          </a:xfrm>
        </p:spPr>
        <p:txBody>
          <a:bodyPr>
            <a:normAutofit lnSpcReduction="10000"/>
          </a:bodyPr>
          <a:lstStyle/>
          <a:p>
            <a:pPr>
              <a:lnSpc>
                <a:spcPct val="130000"/>
              </a:lnSpc>
              <a:spcBef>
                <a:spcPct val="30000"/>
              </a:spcBef>
            </a:pPr>
            <a:r>
              <a:rPr lang="zh-CN" altLang="en-US" b="1" dirty="0">
                <a:solidFill>
                  <a:schemeClr val="accent1"/>
                </a:solidFill>
              </a:rPr>
              <a:t>掌握几种不同的推理方法</a:t>
            </a:r>
            <a:endParaRPr lang="en-US" altLang="zh-CN" b="1" dirty="0"/>
          </a:p>
          <a:p>
            <a:pPr>
              <a:lnSpc>
                <a:spcPct val="130000"/>
              </a:lnSpc>
              <a:spcBef>
                <a:spcPct val="30000"/>
              </a:spcBef>
            </a:pPr>
            <a:r>
              <a:rPr lang="zh-CN" altLang="en-US" b="1" dirty="0">
                <a:solidFill>
                  <a:schemeClr val="accent1"/>
                </a:solidFill>
              </a:rPr>
              <a:t>掌握一阶谓词逻辑基础、置换与合一的概念，掌握求取最一般合一置换的方法。</a:t>
            </a:r>
          </a:p>
          <a:p>
            <a:pPr>
              <a:lnSpc>
                <a:spcPct val="130000"/>
              </a:lnSpc>
              <a:spcBef>
                <a:spcPct val="30000"/>
              </a:spcBef>
            </a:pPr>
            <a:r>
              <a:rPr lang="zh-CN" altLang="en-US" b="1" dirty="0">
                <a:solidFill>
                  <a:schemeClr val="accent1"/>
                </a:solidFill>
              </a:rPr>
              <a:t>掌握归结原理及归结推理方法。</a:t>
            </a:r>
            <a:endParaRPr lang="en-US" altLang="zh-CN" b="1" dirty="0">
              <a:solidFill>
                <a:schemeClr val="accent1"/>
              </a:solidFill>
            </a:endParaRPr>
          </a:p>
          <a:p>
            <a:pPr>
              <a:lnSpc>
                <a:spcPct val="130000"/>
              </a:lnSpc>
              <a:spcBef>
                <a:spcPct val="30000"/>
              </a:spcBef>
            </a:pPr>
            <a:r>
              <a:rPr lang="zh-CN" altLang="en-US" b="1" dirty="0">
                <a:solidFill>
                  <a:schemeClr val="accent1"/>
                </a:solidFill>
              </a:rPr>
              <a:t>掌握利用归结原理进行定理证明的方法。</a:t>
            </a:r>
          </a:p>
          <a:p>
            <a:pPr>
              <a:lnSpc>
                <a:spcPct val="130000"/>
              </a:lnSpc>
              <a:spcBef>
                <a:spcPct val="30000"/>
              </a:spcBef>
            </a:pPr>
            <a:r>
              <a:rPr lang="zh-CN" altLang="en-US" b="1" dirty="0">
                <a:solidFill>
                  <a:schemeClr val="accent1"/>
                </a:solidFill>
              </a:rPr>
              <a:t>掌握利用归结原理进行问题求解的方法。</a:t>
            </a:r>
          </a:p>
          <a:p>
            <a:pPr>
              <a:lnSpc>
                <a:spcPct val="130000"/>
              </a:lnSpc>
              <a:spcBef>
                <a:spcPct val="30000"/>
              </a:spcBef>
            </a:pPr>
            <a:r>
              <a:rPr lang="zh-CN" altLang="en-US" b="1" dirty="0">
                <a:solidFill>
                  <a:schemeClr val="accent1"/>
                </a:solidFill>
              </a:rPr>
              <a:t>了解归结过程中的控制策略。</a:t>
            </a:r>
          </a:p>
        </p:txBody>
      </p:sp>
    </p:spTree>
    <p:extLst>
      <p:ext uri="{BB962C8B-B14F-4D97-AF65-F5344CB8AC3E}">
        <p14:creationId xmlns:p14="http://schemas.microsoft.com/office/powerpoint/2010/main" val="1961354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4735" y="1089164"/>
            <a:ext cx="11169446" cy="5693866"/>
          </a:xfrm>
          <a:prstGeom prst="rect">
            <a:avLst/>
          </a:prstGeom>
        </p:spPr>
        <p:txBody>
          <a:bodyPr wrap="square">
            <a:spAutoFit/>
          </a:bodyPr>
          <a:lstStyle/>
          <a:p>
            <a:pPr marR="25450"/>
            <a:r>
              <a:rPr lang="zh-CN" altLang="en-US" sz="2400" dirty="0">
                <a:solidFill>
                  <a:srgbClr val="CC0000"/>
                </a:solidFill>
                <a:latin typeface="Times New Roman" panose="02020603050405020304" pitchFamily="18" charset="0"/>
                <a:cs typeface="Times New Roman" panose="02020603050405020304" pitchFamily="18" charset="0"/>
              </a:rPr>
              <a:t>置换</a:t>
            </a:r>
            <a:r>
              <a:rPr lang="zh-CN" altLang="en-US" sz="2400" dirty="0">
                <a:solidFill>
                  <a:srgbClr val="0000CC"/>
                </a:solidFill>
                <a:latin typeface="Times New Roman" panose="02020603050405020304" pitchFamily="18" charset="0"/>
                <a:cs typeface="Times New Roman" panose="02020603050405020304" pitchFamily="18" charset="0"/>
              </a:rPr>
              <a:t>可简单的理解为是在一个谓词公式中用置换</a:t>
            </a:r>
            <a:r>
              <a:rPr lang="zh-CN" altLang="en-US" sz="2400" dirty="0">
                <a:solidFill>
                  <a:srgbClr val="FF0000"/>
                </a:solidFill>
                <a:latin typeface="Times New Roman" panose="02020603050405020304" pitchFamily="18" charset="0"/>
                <a:cs typeface="Times New Roman" panose="02020603050405020304" pitchFamily="18" charset="0"/>
              </a:rPr>
              <a:t>项去替换变量</a:t>
            </a:r>
            <a:r>
              <a:rPr lang="zh-CN" altLang="en-US" sz="2400" dirty="0">
                <a:solidFill>
                  <a:srgbClr val="0000CC"/>
                </a:solidFill>
                <a:latin typeface="Times New Roman" panose="02020603050405020304" pitchFamily="18" charset="0"/>
                <a:cs typeface="Times New Roman" panose="02020603050405020304" pitchFamily="18" charset="0"/>
              </a:rPr>
              <a:t>。</a:t>
            </a:r>
          </a:p>
          <a:p>
            <a:r>
              <a:rPr lang="zh-CN" altLang="en-US" sz="2400" dirty="0">
                <a:solidFill>
                  <a:srgbClr val="FF0000"/>
                </a:solidFill>
                <a:latin typeface="Times New Roman" panose="02020603050405020304" pitchFamily="18" charset="0"/>
                <a:ea typeface="楷体_GB2312" panose="02010609030101010101"/>
                <a:cs typeface="Times New Roman" panose="02020603050405020304" pitchFamily="18" charset="0"/>
              </a:rPr>
              <a:t>    定义</a:t>
            </a:r>
            <a:r>
              <a:rPr lang="en-US" altLang="zh-CN" sz="2400" dirty="0">
                <a:solidFill>
                  <a:srgbClr val="FF0000"/>
                </a:solidFill>
                <a:latin typeface="Times New Roman" panose="02020603050405020304" pitchFamily="18" charset="0"/>
                <a:ea typeface="楷体_GB2312" panose="02010609030101010101"/>
                <a:cs typeface="Times New Roman" panose="02020603050405020304" pitchFamily="18" charset="0"/>
              </a:rPr>
              <a:t>7</a:t>
            </a:r>
            <a:r>
              <a:rPr lang="en-US" altLang="zh-CN" sz="2400" b="1" dirty="0">
                <a:solidFill>
                  <a:srgbClr val="630031"/>
                </a:solidFill>
                <a:latin typeface="Times New Roman" panose="02020603050405020304" pitchFamily="18" charset="0"/>
                <a:cs typeface="Times New Roman" panose="02020603050405020304" pitchFamily="18" charset="0"/>
              </a:rPr>
              <a:t> </a:t>
            </a:r>
            <a:r>
              <a:rPr lang="zh-CN" altLang="en-US" sz="2400" dirty="0">
                <a:solidFill>
                  <a:srgbClr val="0000CC"/>
                </a:solidFill>
                <a:latin typeface="Times New Roman" panose="02020603050405020304" pitchFamily="18" charset="0"/>
                <a:cs typeface="Times New Roman" panose="02020603050405020304" pitchFamily="18" charset="0"/>
              </a:rPr>
              <a:t>置换是形如</a:t>
            </a:r>
          </a:p>
          <a:p>
            <a:pPr marR="95620"/>
            <a:r>
              <a:rPr lang="fr-FR" altLang="zh-CN" sz="2400" b="1" dirty="0">
                <a:solidFill>
                  <a:srgbClr val="0000CC"/>
                </a:solidFill>
                <a:latin typeface="Times New Roman" panose="02020603050405020304" pitchFamily="18" charset="0"/>
                <a:cs typeface="Times New Roman" panose="02020603050405020304" pitchFamily="18" charset="0"/>
              </a:rPr>
              <a:t>				{</a:t>
            </a:r>
            <a:r>
              <a:rPr lang="fr-FR" altLang="zh-CN" sz="2400" b="1" i="1" dirty="0">
                <a:solidFill>
                  <a:srgbClr val="0000CC"/>
                </a:solidFill>
                <a:latin typeface="Times New Roman" panose="02020603050405020304" pitchFamily="18" charset="0"/>
                <a:cs typeface="Times New Roman" panose="02020603050405020304" pitchFamily="18" charset="0"/>
              </a:rPr>
              <a:t>t</a:t>
            </a:r>
            <a:r>
              <a:rPr lang="fr-FR" altLang="zh-CN" sz="1600" b="1" dirty="0">
                <a:solidFill>
                  <a:srgbClr val="0000CC"/>
                </a:solidFill>
                <a:latin typeface="Times New Roman" panose="02020603050405020304" pitchFamily="18" charset="0"/>
                <a:cs typeface="Times New Roman" panose="02020603050405020304" pitchFamily="18" charset="0"/>
              </a:rPr>
              <a:t>1 </a:t>
            </a:r>
            <a:r>
              <a:rPr lang="fr-FR" altLang="zh-CN" sz="2400" b="1" dirty="0">
                <a:solidFill>
                  <a:srgbClr val="0000CC"/>
                </a:solidFill>
                <a:latin typeface="Times New Roman" panose="02020603050405020304" pitchFamily="18" charset="0"/>
                <a:cs typeface="Times New Roman" panose="02020603050405020304" pitchFamily="18" charset="0"/>
              </a:rPr>
              <a:t>/</a:t>
            </a:r>
            <a:r>
              <a:rPr lang="fr-FR" altLang="zh-CN" sz="2400" b="1" i="1" dirty="0">
                <a:solidFill>
                  <a:srgbClr val="0000CC"/>
                </a:solidFill>
                <a:latin typeface="Times New Roman" panose="02020603050405020304" pitchFamily="18" charset="0"/>
                <a:cs typeface="Times New Roman" panose="02020603050405020304" pitchFamily="18" charset="0"/>
              </a:rPr>
              <a:t>x</a:t>
            </a:r>
            <a:r>
              <a:rPr lang="fr-FR" altLang="zh-CN" sz="1600" b="1" dirty="0">
                <a:solidFill>
                  <a:srgbClr val="0000CC"/>
                </a:solidFill>
                <a:latin typeface="Times New Roman" panose="02020603050405020304" pitchFamily="18" charset="0"/>
                <a:cs typeface="Times New Roman" panose="02020603050405020304" pitchFamily="18" charset="0"/>
              </a:rPr>
              <a:t>1</a:t>
            </a:r>
            <a:r>
              <a:rPr lang="fr-FR" altLang="zh-CN" sz="2400" b="1" dirty="0">
                <a:solidFill>
                  <a:srgbClr val="0000CC"/>
                </a:solidFill>
                <a:latin typeface="Times New Roman" panose="02020603050405020304" pitchFamily="18" charset="0"/>
                <a:cs typeface="Times New Roman" panose="02020603050405020304" pitchFamily="18" charset="0"/>
              </a:rPr>
              <a:t>, </a:t>
            </a:r>
            <a:r>
              <a:rPr lang="fr-FR" altLang="zh-CN" sz="2400" b="1" i="1" dirty="0">
                <a:solidFill>
                  <a:srgbClr val="0000CC"/>
                </a:solidFill>
                <a:latin typeface="Times New Roman" panose="02020603050405020304" pitchFamily="18" charset="0"/>
                <a:cs typeface="Times New Roman" panose="02020603050405020304" pitchFamily="18" charset="0"/>
              </a:rPr>
              <a:t>t</a:t>
            </a:r>
            <a:r>
              <a:rPr lang="fr-FR" altLang="zh-CN" sz="1600" b="1" dirty="0">
                <a:solidFill>
                  <a:srgbClr val="0000CC"/>
                </a:solidFill>
                <a:latin typeface="Times New Roman" panose="02020603050405020304" pitchFamily="18" charset="0"/>
                <a:cs typeface="Times New Roman" panose="02020603050405020304" pitchFamily="18" charset="0"/>
              </a:rPr>
              <a:t>2 </a:t>
            </a:r>
            <a:r>
              <a:rPr lang="fr-FR" altLang="zh-CN" sz="2400" b="1" dirty="0">
                <a:solidFill>
                  <a:srgbClr val="0000CC"/>
                </a:solidFill>
                <a:latin typeface="Times New Roman" panose="02020603050405020304" pitchFamily="18" charset="0"/>
                <a:cs typeface="Times New Roman" panose="02020603050405020304" pitchFamily="18" charset="0"/>
              </a:rPr>
              <a:t>/</a:t>
            </a:r>
            <a:r>
              <a:rPr lang="fr-FR" altLang="zh-CN" sz="2400" b="1" i="1" dirty="0">
                <a:solidFill>
                  <a:srgbClr val="0000CC"/>
                </a:solidFill>
                <a:latin typeface="Times New Roman" panose="02020603050405020304" pitchFamily="18" charset="0"/>
                <a:cs typeface="Times New Roman" panose="02020603050405020304" pitchFamily="18" charset="0"/>
              </a:rPr>
              <a:t>x</a:t>
            </a:r>
            <a:r>
              <a:rPr lang="fr-FR" altLang="zh-CN" sz="1600" b="1" dirty="0">
                <a:solidFill>
                  <a:srgbClr val="0000CC"/>
                </a:solidFill>
                <a:latin typeface="Times New Roman" panose="02020603050405020304" pitchFamily="18" charset="0"/>
                <a:cs typeface="Times New Roman" panose="02020603050405020304" pitchFamily="18" charset="0"/>
              </a:rPr>
              <a:t>2 </a:t>
            </a:r>
            <a:r>
              <a:rPr lang="fr-FR" altLang="zh-CN" sz="2400" b="1" dirty="0">
                <a:solidFill>
                  <a:srgbClr val="0000CC"/>
                </a:solidFill>
                <a:latin typeface="Times New Roman" panose="02020603050405020304" pitchFamily="18" charset="0"/>
                <a:cs typeface="Times New Roman" panose="02020603050405020304" pitchFamily="18" charset="0"/>
              </a:rPr>
              <a:t>,…, </a:t>
            </a:r>
            <a:r>
              <a:rPr lang="fr-FR" altLang="zh-CN" sz="2400" b="1" i="1" dirty="0">
                <a:solidFill>
                  <a:srgbClr val="0000CC"/>
                </a:solidFill>
                <a:latin typeface="Times New Roman" panose="02020603050405020304" pitchFamily="18" charset="0"/>
                <a:cs typeface="Times New Roman" panose="02020603050405020304" pitchFamily="18" charset="0"/>
              </a:rPr>
              <a:t>t</a:t>
            </a:r>
            <a:r>
              <a:rPr lang="fr-FR" altLang="zh-CN" sz="1600" b="1" i="1" dirty="0">
                <a:solidFill>
                  <a:srgbClr val="0000CC"/>
                </a:solidFill>
                <a:latin typeface="Times New Roman" panose="02020603050405020304" pitchFamily="18" charset="0"/>
                <a:cs typeface="Times New Roman" panose="02020603050405020304" pitchFamily="18" charset="0"/>
              </a:rPr>
              <a:t>n</a:t>
            </a:r>
            <a:r>
              <a:rPr lang="fr-FR" altLang="zh-CN" sz="1600" b="1" dirty="0">
                <a:solidFill>
                  <a:srgbClr val="0000CC"/>
                </a:solidFill>
                <a:latin typeface="Times New Roman" panose="02020603050405020304" pitchFamily="18" charset="0"/>
                <a:cs typeface="Times New Roman" panose="02020603050405020304" pitchFamily="18" charset="0"/>
              </a:rPr>
              <a:t> </a:t>
            </a:r>
            <a:r>
              <a:rPr lang="fr-FR" altLang="zh-CN" sz="2400" b="1" dirty="0">
                <a:solidFill>
                  <a:srgbClr val="0000CC"/>
                </a:solidFill>
                <a:latin typeface="Times New Roman" panose="02020603050405020304" pitchFamily="18" charset="0"/>
                <a:cs typeface="Times New Roman" panose="02020603050405020304" pitchFamily="18" charset="0"/>
              </a:rPr>
              <a:t>/</a:t>
            </a:r>
            <a:r>
              <a:rPr lang="fr-FR" altLang="zh-CN" sz="2400" b="1" i="1" dirty="0">
                <a:solidFill>
                  <a:srgbClr val="0000CC"/>
                </a:solidFill>
                <a:latin typeface="Times New Roman" panose="02020603050405020304" pitchFamily="18" charset="0"/>
                <a:cs typeface="Times New Roman" panose="02020603050405020304" pitchFamily="18" charset="0"/>
              </a:rPr>
              <a:t>x</a:t>
            </a:r>
            <a:r>
              <a:rPr lang="fr-FR" altLang="zh-CN" sz="1600" b="1" i="1" dirty="0">
                <a:solidFill>
                  <a:srgbClr val="0000CC"/>
                </a:solidFill>
                <a:latin typeface="Times New Roman" panose="02020603050405020304" pitchFamily="18" charset="0"/>
                <a:cs typeface="Times New Roman" panose="02020603050405020304" pitchFamily="18" charset="0"/>
              </a:rPr>
              <a:t>n</a:t>
            </a:r>
            <a:r>
              <a:rPr lang="fr-FR" altLang="zh-CN" sz="1600" b="1" dirty="0">
                <a:solidFill>
                  <a:srgbClr val="0000CC"/>
                </a:solidFill>
                <a:latin typeface="Times New Roman" panose="02020603050405020304" pitchFamily="18" charset="0"/>
                <a:cs typeface="Times New Roman" panose="02020603050405020304" pitchFamily="18" charset="0"/>
              </a:rPr>
              <a:t> </a:t>
            </a:r>
            <a:r>
              <a:rPr lang="fr-FR" altLang="zh-CN" sz="2400" b="1" dirty="0">
                <a:solidFill>
                  <a:srgbClr val="0000CC"/>
                </a:solidFill>
                <a:latin typeface="Times New Roman" panose="02020603050405020304" pitchFamily="18" charset="0"/>
                <a:cs typeface="Times New Roman" panose="02020603050405020304" pitchFamily="18" charset="0"/>
              </a:rPr>
              <a:t>}</a:t>
            </a:r>
            <a:endParaRPr lang="fr-FR" altLang="zh-CN" sz="2400" dirty="0">
              <a:solidFill>
                <a:srgbClr val="0000CC"/>
              </a:solidFill>
              <a:latin typeface="Times New Roman" panose="02020603050405020304" pitchFamily="18" charset="0"/>
              <a:cs typeface="Times New Roman" panose="02020603050405020304" pitchFamily="18" charset="0"/>
            </a:endParaRPr>
          </a:p>
          <a:p>
            <a:pPr marR="4600"/>
            <a:r>
              <a:rPr lang="zh-CN" altLang="en-US" sz="2400" dirty="0">
                <a:solidFill>
                  <a:srgbClr val="0000CC"/>
                </a:solidFill>
                <a:latin typeface="Times New Roman" panose="02020603050405020304" pitchFamily="18" charset="0"/>
                <a:cs typeface="Times New Roman" panose="02020603050405020304" pitchFamily="18" charset="0"/>
              </a:rPr>
              <a:t>的有限集合。其中，</a:t>
            </a:r>
            <a:r>
              <a:rPr lang="en-US" altLang="zh-CN" sz="2400" b="1" i="1" dirty="0">
                <a:solidFill>
                  <a:srgbClr val="0000CC"/>
                </a:solidFill>
                <a:latin typeface="Times New Roman" panose="02020603050405020304" pitchFamily="18" charset="0"/>
                <a:cs typeface="Times New Roman" panose="02020603050405020304" pitchFamily="18" charset="0"/>
              </a:rPr>
              <a:t>t</a:t>
            </a:r>
            <a:r>
              <a:rPr lang="en-US" altLang="zh-CN" sz="1600" b="1" dirty="0">
                <a:solidFill>
                  <a:srgbClr val="0000CC"/>
                </a:solidFill>
                <a:latin typeface="Times New Roman" panose="02020603050405020304" pitchFamily="18" charset="0"/>
                <a:cs typeface="Times New Roman" panose="02020603050405020304" pitchFamily="18" charset="0"/>
              </a:rPr>
              <a:t>1</a:t>
            </a:r>
            <a:r>
              <a:rPr lang="en-US" altLang="zh-CN" sz="2400" b="1" dirty="0">
                <a:solidFill>
                  <a:srgbClr val="0000CC"/>
                </a:solidFill>
                <a:latin typeface="Times New Roman" panose="02020603050405020304" pitchFamily="18" charset="0"/>
                <a:cs typeface="Times New Roman" panose="02020603050405020304" pitchFamily="18" charset="0"/>
              </a:rPr>
              <a:t>, </a:t>
            </a:r>
            <a:r>
              <a:rPr lang="en-US" altLang="zh-CN" sz="2400" b="1" i="1" dirty="0">
                <a:solidFill>
                  <a:srgbClr val="0000CC"/>
                </a:solidFill>
                <a:latin typeface="Times New Roman" panose="02020603050405020304" pitchFamily="18" charset="0"/>
                <a:cs typeface="Times New Roman" panose="02020603050405020304" pitchFamily="18" charset="0"/>
              </a:rPr>
              <a:t>t</a:t>
            </a:r>
            <a:r>
              <a:rPr lang="en-US" altLang="zh-CN" sz="1600" b="1" dirty="0">
                <a:solidFill>
                  <a:srgbClr val="0000CC"/>
                </a:solidFill>
                <a:latin typeface="Times New Roman" panose="02020603050405020304" pitchFamily="18" charset="0"/>
                <a:cs typeface="Times New Roman" panose="02020603050405020304" pitchFamily="18" charset="0"/>
              </a:rPr>
              <a:t>2</a:t>
            </a:r>
            <a:r>
              <a:rPr lang="en-US" altLang="zh-CN" sz="2400" b="1" dirty="0">
                <a:solidFill>
                  <a:srgbClr val="0000CC"/>
                </a:solidFill>
                <a:latin typeface="Times New Roman" panose="02020603050405020304" pitchFamily="18" charset="0"/>
                <a:cs typeface="Times New Roman" panose="02020603050405020304" pitchFamily="18" charset="0"/>
              </a:rPr>
              <a:t>, …, </a:t>
            </a:r>
            <a:r>
              <a:rPr lang="en-US" altLang="zh-CN" sz="2400" b="1" i="1" dirty="0" err="1">
                <a:solidFill>
                  <a:srgbClr val="0000CC"/>
                </a:solidFill>
                <a:latin typeface="Times New Roman" panose="02020603050405020304" pitchFamily="18" charset="0"/>
                <a:cs typeface="Times New Roman" panose="02020603050405020304" pitchFamily="18" charset="0"/>
              </a:rPr>
              <a:t>t</a:t>
            </a:r>
            <a:r>
              <a:rPr lang="en-US" altLang="zh-CN" sz="1600" b="1" i="1" dirty="0" err="1">
                <a:solidFill>
                  <a:srgbClr val="0000CC"/>
                </a:solidFill>
                <a:latin typeface="Times New Roman" panose="02020603050405020304" pitchFamily="18" charset="0"/>
                <a:cs typeface="Times New Roman" panose="02020603050405020304" pitchFamily="18" charset="0"/>
              </a:rPr>
              <a:t>n</a:t>
            </a:r>
            <a:r>
              <a:rPr lang="en-US" altLang="zh-CN" sz="1600" b="1" dirty="0">
                <a:solidFill>
                  <a:srgbClr val="0000CC"/>
                </a:solidFill>
                <a:latin typeface="Times New Roman" panose="02020603050405020304" pitchFamily="18" charset="0"/>
                <a:cs typeface="Times New Roman" panose="02020603050405020304" pitchFamily="18" charset="0"/>
              </a:rPr>
              <a:t> </a:t>
            </a:r>
            <a:r>
              <a:rPr lang="zh-CN" altLang="en-US" sz="2400" dirty="0">
                <a:solidFill>
                  <a:srgbClr val="0000CC"/>
                </a:solidFill>
                <a:latin typeface="Times New Roman" panose="02020603050405020304" pitchFamily="18" charset="0"/>
                <a:cs typeface="Times New Roman" panose="02020603050405020304" pitchFamily="18" charset="0"/>
              </a:rPr>
              <a:t>是项；</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1600" b="1" dirty="0">
                <a:solidFill>
                  <a:srgbClr val="0000CC"/>
                </a:solidFill>
                <a:latin typeface="Times New Roman" panose="02020603050405020304" pitchFamily="18" charset="0"/>
                <a:cs typeface="Times New Roman" panose="02020603050405020304" pitchFamily="18" charset="0"/>
              </a:rPr>
              <a:t>1</a:t>
            </a:r>
            <a:r>
              <a:rPr lang="en-US" altLang="zh-CN" sz="2400" b="1" dirty="0">
                <a:solidFill>
                  <a:srgbClr val="0000CC"/>
                </a:solidFill>
                <a:latin typeface="Times New Roman" panose="02020603050405020304" pitchFamily="18" charset="0"/>
                <a:cs typeface="Times New Roman" panose="02020603050405020304" pitchFamily="18" charset="0"/>
              </a:rPr>
              <a:t>, </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1600" b="1" dirty="0">
                <a:solidFill>
                  <a:srgbClr val="0000CC"/>
                </a:solidFill>
                <a:latin typeface="Times New Roman" panose="02020603050405020304" pitchFamily="18" charset="0"/>
                <a:cs typeface="Times New Roman" panose="02020603050405020304" pitchFamily="18" charset="0"/>
              </a:rPr>
              <a:t>2</a:t>
            </a:r>
            <a:r>
              <a:rPr lang="en-US" altLang="zh-CN" sz="2400" b="1" dirty="0">
                <a:solidFill>
                  <a:srgbClr val="0000CC"/>
                </a:solidFill>
                <a:latin typeface="Times New Roman" panose="02020603050405020304" pitchFamily="18" charset="0"/>
                <a:cs typeface="Times New Roman" panose="02020603050405020304" pitchFamily="18" charset="0"/>
              </a:rPr>
              <a:t>, …, </a:t>
            </a:r>
            <a:r>
              <a:rPr lang="en-US" altLang="zh-CN" sz="2400" b="1" i="1" dirty="0" err="1">
                <a:solidFill>
                  <a:srgbClr val="0000CC"/>
                </a:solidFill>
                <a:latin typeface="Times New Roman" panose="02020603050405020304" pitchFamily="18" charset="0"/>
                <a:cs typeface="Times New Roman" panose="02020603050405020304" pitchFamily="18" charset="0"/>
              </a:rPr>
              <a:t>x</a:t>
            </a:r>
            <a:r>
              <a:rPr lang="en-US" altLang="zh-CN" sz="1600" b="1" i="1" dirty="0" err="1">
                <a:solidFill>
                  <a:srgbClr val="0000CC"/>
                </a:solidFill>
                <a:latin typeface="Times New Roman" panose="02020603050405020304" pitchFamily="18" charset="0"/>
                <a:cs typeface="Times New Roman" panose="02020603050405020304" pitchFamily="18" charset="0"/>
              </a:rPr>
              <a:t>n</a:t>
            </a:r>
            <a:r>
              <a:rPr lang="en-US" altLang="zh-CN" sz="1600" b="1" dirty="0">
                <a:solidFill>
                  <a:srgbClr val="0000CC"/>
                </a:solidFill>
                <a:latin typeface="Times New Roman" panose="02020603050405020304" pitchFamily="18" charset="0"/>
                <a:cs typeface="Times New Roman" panose="02020603050405020304" pitchFamily="18" charset="0"/>
              </a:rPr>
              <a:t> </a:t>
            </a:r>
            <a:r>
              <a:rPr lang="zh-CN" altLang="en-US" sz="2400" dirty="0">
                <a:solidFill>
                  <a:srgbClr val="0000CC"/>
                </a:solidFill>
                <a:latin typeface="Times New Roman" panose="02020603050405020304" pitchFamily="18" charset="0"/>
                <a:cs typeface="Times New Roman" panose="02020603050405020304" pitchFamily="18" charset="0"/>
              </a:rPr>
              <a:t>是互不相同的变元；</a:t>
            </a:r>
            <a:r>
              <a:rPr lang="en-US" altLang="zh-CN" sz="2400" b="1" i="1" dirty="0" err="1">
                <a:solidFill>
                  <a:srgbClr val="0000CC"/>
                </a:solidFill>
                <a:latin typeface="Times New Roman" panose="02020603050405020304" pitchFamily="18" charset="0"/>
                <a:cs typeface="Times New Roman" panose="02020603050405020304" pitchFamily="18" charset="0"/>
              </a:rPr>
              <a:t>t</a:t>
            </a:r>
            <a:r>
              <a:rPr lang="en-US" altLang="zh-CN" sz="1600" b="1" i="1" dirty="0" err="1">
                <a:solidFill>
                  <a:srgbClr val="0000CC"/>
                </a:solidFill>
                <a:latin typeface="Times New Roman" panose="02020603050405020304" pitchFamily="18" charset="0"/>
                <a:cs typeface="Times New Roman" panose="02020603050405020304" pitchFamily="18" charset="0"/>
              </a:rPr>
              <a:t>i</a:t>
            </a:r>
            <a:r>
              <a:rPr lang="en-US" altLang="zh-CN" sz="1600" b="1" dirty="0">
                <a:solidFill>
                  <a:srgbClr val="0000CC"/>
                </a:solidFill>
                <a:latin typeface="Times New Roman" panose="02020603050405020304" pitchFamily="18" charset="0"/>
                <a:cs typeface="Times New Roman" panose="02020603050405020304" pitchFamily="18" charset="0"/>
              </a:rPr>
              <a:t> </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1600" b="1" i="1" dirty="0">
                <a:solidFill>
                  <a:srgbClr val="0000CC"/>
                </a:solidFill>
                <a:latin typeface="Times New Roman" panose="02020603050405020304" pitchFamily="18" charset="0"/>
                <a:cs typeface="Times New Roman" panose="02020603050405020304" pitchFamily="18" charset="0"/>
              </a:rPr>
              <a:t>i</a:t>
            </a:r>
            <a:r>
              <a:rPr lang="en-US" altLang="zh-CN" sz="1600" b="1" dirty="0">
                <a:solidFill>
                  <a:srgbClr val="0000CC"/>
                </a:solidFill>
                <a:latin typeface="Times New Roman" panose="02020603050405020304" pitchFamily="18" charset="0"/>
                <a:cs typeface="Times New Roman" panose="02020603050405020304" pitchFamily="18" charset="0"/>
              </a:rPr>
              <a:t> </a:t>
            </a:r>
            <a:r>
              <a:rPr lang="zh-CN" altLang="en-US" sz="2400" dirty="0">
                <a:solidFill>
                  <a:srgbClr val="0000CC"/>
                </a:solidFill>
                <a:latin typeface="Times New Roman" panose="02020603050405020304" pitchFamily="18" charset="0"/>
                <a:cs typeface="Times New Roman" panose="02020603050405020304" pitchFamily="18" charset="0"/>
              </a:rPr>
              <a:t>表示用</a:t>
            </a:r>
            <a:r>
              <a:rPr lang="en-US" altLang="zh-CN" sz="2400" b="1" i="1" dirty="0" err="1">
                <a:solidFill>
                  <a:srgbClr val="0000CC"/>
                </a:solidFill>
                <a:latin typeface="Times New Roman" panose="02020603050405020304" pitchFamily="18" charset="0"/>
                <a:cs typeface="Times New Roman" panose="02020603050405020304" pitchFamily="18" charset="0"/>
              </a:rPr>
              <a:t>t</a:t>
            </a:r>
            <a:r>
              <a:rPr lang="en-US" altLang="zh-CN" sz="1600" b="1" i="1" dirty="0" err="1">
                <a:solidFill>
                  <a:srgbClr val="0000CC"/>
                </a:solidFill>
                <a:latin typeface="Times New Roman" panose="02020603050405020304" pitchFamily="18" charset="0"/>
                <a:cs typeface="Times New Roman" panose="02020603050405020304" pitchFamily="18" charset="0"/>
              </a:rPr>
              <a:t>i</a:t>
            </a:r>
            <a:r>
              <a:rPr lang="en-US" altLang="zh-CN" sz="1600" b="1" dirty="0">
                <a:solidFill>
                  <a:srgbClr val="0000CC"/>
                </a:solidFill>
                <a:latin typeface="Times New Roman" panose="02020603050405020304" pitchFamily="18" charset="0"/>
                <a:cs typeface="Times New Roman" panose="02020603050405020304" pitchFamily="18" charset="0"/>
              </a:rPr>
              <a:t> </a:t>
            </a:r>
            <a:r>
              <a:rPr lang="zh-CN" altLang="en-US" sz="2400" dirty="0">
                <a:solidFill>
                  <a:srgbClr val="0000CC"/>
                </a:solidFill>
                <a:latin typeface="Times New Roman" panose="02020603050405020304" pitchFamily="18" charset="0"/>
                <a:cs typeface="Times New Roman" panose="02020603050405020304" pitchFamily="18" charset="0"/>
              </a:rPr>
              <a:t>替换</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1600" b="1" i="1" dirty="0">
                <a:solidFill>
                  <a:srgbClr val="0000CC"/>
                </a:solidFill>
                <a:latin typeface="Times New Roman" panose="02020603050405020304" pitchFamily="18" charset="0"/>
                <a:cs typeface="Times New Roman" panose="02020603050405020304" pitchFamily="18" charset="0"/>
              </a:rPr>
              <a:t>i</a:t>
            </a:r>
            <a:r>
              <a:rPr lang="en-US" altLang="zh-CN" sz="1600" b="1" dirty="0">
                <a:solidFill>
                  <a:srgbClr val="0000CC"/>
                </a:solidFill>
                <a:latin typeface="Times New Roman" panose="02020603050405020304" pitchFamily="18" charset="0"/>
                <a:cs typeface="Times New Roman" panose="02020603050405020304" pitchFamily="18" charset="0"/>
              </a:rPr>
              <a:t> </a:t>
            </a:r>
            <a:r>
              <a:rPr lang="zh-CN" altLang="en-US" sz="2400" dirty="0">
                <a:solidFill>
                  <a:srgbClr val="0000CC"/>
                </a:solidFill>
                <a:latin typeface="Times New Roman" panose="02020603050405020304" pitchFamily="18" charset="0"/>
                <a:cs typeface="Times New Roman" panose="02020603050405020304" pitchFamily="18" charset="0"/>
              </a:rPr>
              <a:t>。并且</a:t>
            </a:r>
            <a:r>
              <a:rPr lang="zh-CN" altLang="en-US" sz="2400" b="1" dirty="0">
                <a:solidFill>
                  <a:srgbClr val="FF0000"/>
                </a:solidFill>
                <a:latin typeface="Times New Roman" panose="02020603050405020304" pitchFamily="18" charset="0"/>
                <a:cs typeface="Times New Roman" panose="02020603050405020304" pitchFamily="18" charset="0"/>
              </a:rPr>
              <a:t>要求</a:t>
            </a:r>
            <a:r>
              <a:rPr lang="en-US" altLang="zh-CN" sz="2400" b="1" i="1" dirty="0" err="1">
                <a:solidFill>
                  <a:srgbClr val="FF0000"/>
                </a:solidFill>
                <a:latin typeface="Times New Roman" panose="02020603050405020304" pitchFamily="18" charset="0"/>
                <a:cs typeface="Times New Roman" panose="02020603050405020304" pitchFamily="18" charset="0"/>
              </a:rPr>
              <a:t>t</a:t>
            </a:r>
            <a:r>
              <a:rPr lang="en-US" altLang="zh-CN" sz="1600" b="1" i="1" dirty="0" err="1">
                <a:solidFill>
                  <a:srgbClr val="FF0000"/>
                </a:solidFill>
                <a:latin typeface="Times New Roman" panose="02020603050405020304" pitchFamily="18" charset="0"/>
                <a:cs typeface="Times New Roman" panose="02020603050405020304" pitchFamily="18" charset="0"/>
              </a:rPr>
              <a:t>i</a:t>
            </a:r>
            <a:r>
              <a:rPr lang="en-US" altLang="zh-CN" sz="1600" b="1"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与</a:t>
            </a:r>
            <a:r>
              <a:rPr lang="en-US" altLang="zh-CN" sz="2400" b="1" i="1" dirty="0">
                <a:solidFill>
                  <a:srgbClr val="FF0000"/>
                </a:solidFill>
                <a:latin typeface="Times New Roman" panose="02020603050405020304" pitchFamily="18" charset="0"/>
                <a:cs typeface="Times New Roman" panose="02020603050405020304" pitchFamily="18" charset="0"/>
              </a:rPr>
              <a:t>x</a:t>
            </a:r>
            <a:r>
              <a:rPr lang="en-US" altLang="zh-CN" sz="1600" b="1" i="1" dirty="0">
                <a:solidFill>
                  <a:srgbClr val="FF0000"/>
                </a:solidFill>
                <a:latin typeface="Times New Roman" panose="02020603050405020304" pitchFamily="18" charset="0"/>
                <a:cs typeface="Times New Roman" panose="02020603050405020304" pitchFamily="18" charset="0"/>
              </a:rPr>
              <a:t>i</a:t>
            </a:r>
            <a:r>
              <a:rPr lang="en-US" altLang="zh-CN" sz="1600" b="1"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不能相同</a:t>
            </a:r>
            <a:r>
              <a:rPr lang="zh-CN" altLang="en-US" sz="2400"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x</a:t>
            </a:r>
            <a:r>
              <a:rPr lang="en-US" altLang="zh-CN" sz="1600" b="1" i="1" dirty="0">
                <a:solidFill>
                  <a:srgbClr val="FF0000"/>
                </a:solidFill>
                <a:latin typeface="Times New Roman" panose="02020603050405020304" pitchFamily="18" charset="0"/>
                <a:cs typeface="Times New Roman" panose="02020603050405020304" pitchFamily="18" charset="0"/>
              </a:rPr>
              <a:t>i</a:t>
            </a:r>
            <a:r>
              <a:rPr lang="en-US" altLang="zh-CN" sz="1600" b="1"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不能循环地出现在另一个</a:t>
            </a:r>
            <a:r>
              <a:rPr lang="en-US" altLang="zh-CN" sz="2400" b="1" i="1" dirty="0" err="1">
                <a:solidFill>
                  <a:srgbClr val="FF0000"/>
                </a:solidFill>
                <a:latin typeface="Times New Roman" panose="02020603050405020304" pitchFamily="18" charset="0"/>
                <a:cs typeface="Times New Roman" panose="02020603050405020304" pitchFamily="18" charset="0"/>
              </a:rPr>
              <a:t>t</a:t>
            </a:r>
            <a:r>
              <a:rPr lang="en-US" altLang="zh-CN" sz="1600" b="1" i="1" dirty="0" err="1">
                <a:solidFill>
                  <a:srgbClr val="FF0000"/>
                </a:solidFill>
                <a:latin typeface="Times New Roman" panose="02020603050405020304" pitchFamily="18" charset="0"/>
                <a:cs typeface="Times New Roman" panose="02020603050405020304" pitchFamily="18" charset="0"/>
              </a:rPr>
              <a:t>i</a:t>
            </a:r>
            <a:r>
              <a:rPr lang="en-US" altLang="zh-CN" sz="1600" b="1"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中</a:t>
            </a:r>
            <a:r>
              <a:rPr lang="zh-CN" altLang="en-US" sz="2400" dirty="0">
                <a:solidFill>
                  <a:srgbClr val="0000CC"/>
                </a:solidFill>
                <a:latin typeface="Times New Roman" panose="02020603050405020304" pitchFamily="18" charset="0"/>
                <a:cs typeface="Times New Roman" panose="02020603050405020304" pitchFamily="18" charset="0"/>
              </a:rPr>
              <a:t>。</a:t>
            </a:r>
          </a:p>
          <a:p>
            <a:pPr marR="70720"/>
            <a:r>
              <a:rPr lang="zh-CN" altLang="en-US" sz="2400" dirty="0">
                <a:solidFill>
                  <a:srgbClr val="0000CC"/>
                </a:solidFill>
                <a:latin typeface="Times New Roman" panose="02020603050405020304" pitchFamily="18" charset="0"/>
                <a:cs typeface="Times New Roman" panose="02020603050405020304" pitchFamily="18" charset="0"/>
              </a:rPr>
              <a:t>    例如，</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a</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2400" b="1" dirty="0">
                <a:solidFill>
                  <a:srgbClr val="0000CC"/>
                </a:solidFill>
                <a:latin typeface="Times New Roman" panose="02020603050405020304" pitchFamily="18" charset="0"/>
                <a:cs typeface="Times New Roman" panose="02020603050405020304" pitchFamily="18" charset="0"/>
              </a:rPr>
              <a:t>, </a:t>
            </a:r>
            <a:r>
              <a:rPr lang="en-US" altLang="zh-CN" sz="2400" b="1" i="1" dirty="0">
                <a:solidFill>
                  <a:srgbClr val="0000CC"/>
                </a:solidFill>
                <a:latin typeface="Times New Roman" panose="02020603050405020304" pitchFamily="18" charset="0"/>
                <a:cs typeface="Times New Roman" panose="02020603050405020304" pitchFamily="18" charset="0"/>
              </a:rPr>
              <a:t>c</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y</a:t>
            </a:r>
            <a:r>
              <a:rPr lang="en-US" altLang="zh-CN" sz="2400" b="1" dirty="0">
                <a:solidFill>
                  <a:srgbClr val="0000CC"/>
                </a:solidFill>
                <a:latin typeface="Times New Roman" panose="02020603050405020304" pitchFamily="18" charset="0"/>
                <a:cs typeface="Times New Roman" panose="02020603050405020304" pitchFamily="18" charset="0"/>
              </a:rPr>
              <a:t>, </a:t>
            </a:r>
            <a:r>
              <a:rPr lang="en-US" altLang="zh-CN" sz="2400" b="1" i="1" dirty="0">
                <a:solidFill>
                  <a:srgbClr val="0000CC"/>
                </a:solidFill>
                <a:latin typeface="Times New Roman" panose="02020603050405020304" pitchFamily="18" charset="0"/>
                <a:cs typeface="Times New Roman" panose="02020603050405020304" pitchFamily="18" charset="0"/>
              </a:rPr>
              <a:t>f</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b</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z</a:t>
            </a:r>
            <a:r>
              <a:rPr lang="en-US" altLang="zh-CN" sz="2400" b="1" dirty="0">
                <a:solidFill>
                  <a:srgbClr val="0000CC"/>
                </a:solidFill>
                <a:latin typeface="Times New Roman" panose="02020603050405020304" pitchFamily="18" charset="0"/>
                <a:cs typeface="Times New Roman" panose="02020603050405020304" pitchFamily="18" charset="0"/>
              </a:rPr>
              <a:t>} </a:t>
            </a:r>
            <a:r>
              <a:rPr lang="zh-CN" altLang="en-US" sz="2400" dirty="0">
                <a:solidFill>
                  <a:srgbClr val="0000CC"/>
                </a:solidFill>
                <a:latin typeface="Times New Roman" panose="02020603050405020304" pitchFamily="18" charset="0"/>
                <a:cs typeface="Times New Roman" panose="02020603050405020304" pitchFamily="18" charset="0"/>
              </a:rPr>
              <a:t>是一个置换。</a:t>
            </a:r>
          </a:p>
          <a:p>
            <a:pPr marR="11250"/>
            <a:r>
              <a:rPr lang="zh-CN" altLang="en-US" sz="2400" dirty="0">
                <a:solidFill>
                  <a:srgbClr val="0000CC"/>
                </a:solidFill>
                <a:latin typeface="Times New Roman" panose="02020603050405020304" pitchFamily="18" charset="0"/>
                <a:cs typeface="Times New Roman" panose="02020603050405020304" pitchFamily="18" charset="0"/>
              </a:rPr>
              <a:t>    但</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g</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z</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2400" b="1" dirty="0">
                <a:solidFill>
                  <a:srgbClr val="0000CC"/>
                </a:solidFill>
                <a:latin typeface="Times New Roman" panose="02020603050405020304" pitchFamily="18" charset="0"/>
                <a:cs typeface="Times New Roman" panose="02020603050405020304" pitchFamily="18" charset="0"/>
              </a:rPr>
              <a:t>, </a:t>
            </a:r>
            <a:r>
              <a:rPr lang="en-US" altLang="zh-CN" sz="2400" b="1" i="1" dirty="0">
                <a:solidFill>
                  <a:srgbClr val="0000CC"/>
                </a:solidFill>
                <a:latin typeface="Times New Roman" panose="02020603050405020304" pitchFamily="18" charset="0"/>
                <a:cs typeface="Times New Roman" panose="02020603050405020304" pitchFamily="18" charset="0"/>
              </a:rPr>
              <a:t>f</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z</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不是一个置换。原因是它在</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zh-CN" altLang="en-US" sz="2400" dirty="0">
                <a:solidFill>
                  <a:srgbClr val="0000CC"/>
                </a:solidFill>
                <a:latin typeface="Times New Roman" panose="02020603050405020304" pitchFamily="18" charset="0"/>
                <a:cs typeface="Times New Roman" panose="02020603050405020304" pitchFamily="18" charset="0"/>
              </a:rPr>
              <a:t>与</a:t>
            </a:r>
            <a:r>
              <a:rPr lang="en-US" altLang="zh-CN" sz="2400" b="1" i="1" dirty="0">
                <a:solidFill>
                  <a:srgbClr val="0000CC"/>
                </a:solidFill>
                <a:latin typeface="Times New Roman" panose="02020603050405020304" pitchFamily="18" charset="0"/>
                <a:cs typeface="Times New Roman" panose="02020603050405020304" pitchFamily="18" charset="0"/>
              </a:rPr>
              <a:t>z</a:t>
            </a:r>
            <a:r>
              <a:rPr lang="zh-CN" altLang="en-US" sz="2400" dirty="0">
                <a:solidFill>
                  <a:srgbClr val="0000CC"/>
                </a:solidFill>
                <a:latin typeface="Times New Roman" panose="02020603050405020304" pitchFamily="18" charset="0"/>
                <a:cs typeface="Times New Roman" panose="02020603050405020304" pitchFamily="18" charset="0"/>
              </a:rPr>
              <a:t>之间出现了循环置换现象。即当用</a:t>
            </a:r>
            <a:r>
              <a:rPr lang="en-US" altLang="zh-CN" sz="2400" b="1" i="1" dirty="0">
                <a:solidFill>
                  <a:srgbClr val="0000CC"/>
                </a:solidFill>
                <a:latin typeface="Times New Roman" panose="02020603050405020304" pitchFamily="18" charset="0"/>
                <a:cs typeface="Times New Roman" panose="02020603050405020304" pitchFamily="18" charset="0"/>
              </a:rPr>
              <a:t>g</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z</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置换</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2400" b="1" dirty="0">
                <a:solidFill>
                  <a:srgbClr val="0000CC"/>
                </a:solidFill>
                <a:latin typeface="Times New Roman" panose="02020603050405020304" pitchFamily="18" charset="0"/>
                <a:cs typeface="Times New Roman" panose="02020603050405020304" pitchFamily="18" charset="0"/>
              </a:rPr>
              <a:t>, </a:t>
            </a:r>
            <a:r>
              <a:rPr lang="zh-CN" altLang="en-US" sz="2400" dirty="0">
                <a:solidFill>
                  <a:srgbClr val="0000CC"/>
                </a:solidFill>
                <a:latin typeface="Times New Roman" panose="02020603050405020304" pitchFamily="18" charset="0"/>
                <a:cs typeface="Times New Roman" panose="02020603050405020304" pitchFamily="18" charset="0"/>
              </a:rPr>
              <a:t>用</a:t>
            </a:r>
            <a:r>
              <a:rPr lang="en-US" altLang="zh-CN" sz="2400" b="1" i="1" dirty="0">
                <a:solidFill>
                  <a:srgbClr val="0000CC"/>
                </a:solidFill>
                <a:latin typeface="Times New Roman" panose="02020603050405020304" pitchFamily="18" charset="0"/>
                <a:cs typeface="Times New Roman" panose="02020603050405020304" pitchFamily="18" charset="0"/>
              </a:rPr>
              <a:t>f</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置换</a:t>
            </a:r>
            <a:r>
              <a:rPr lang="en-US" altLang="zh-CN" sz="2400" b="1" i="1" dirty="0">
                <a:solidFill>
                  <a:srgbClr val="0000CC"/>
                </a:solidFill>
                <a:latin typeface="Times New Roman" panose="02020603050405020304" pitchFamily="18" charset="0"/>
                <a:cs typeface="Times New Roman" panose="02020603050405020304" pitchFamily="18" charset="0"/>
              </a:rPr>
              <a:t>z</a:t>
            </a:r>
            <a:r>
              <a:rPr lang="zh-CN" altLang="en-US" sz="2400" dirty="0">
                <a:solidFill>
                  <a:srgbClr val="0000CC"/>
                </a:solidFill>
                <a:latin typeface="Times New Roman" panose="02020603050405020304" pitchFamily="18" charset="0"/>
                <a:cs typeface="Times New Roman" panose="02020603050405020304" pitchFamily="18" charset="0"/>
              </a:rPr>
              <a:t>时，既没有消去</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zh-CN" altLang="en-US" sz="2400" dirty="0">
                <a:solidFill>
                  <a:srgbClr val="0000CC"/>
                </a:solidFill>
                <a:latin typeface="Times New Roman" panose="02020603050405020304" pitchFamily="18" charset="0"/>
                <a:cs typeface="Times New Roman" panose="02020603050405020304" pitchFamily="18" charset="0"/>
              </a:rPr>
              <a:t>，也没有消去</a:t>
            </a:r>
            <a:r>
              <a:rPr lang="en-US" altLang="zh-CN" sz="2400" b="1" i="1" dirty="0">
                <a:solidFill>
                  <a:srgbClr val="0000CC"/>
                </a:solidFill>
                <a:latin typeface="Times New Roman" panose="02020603050405020304" pitchFamily="18" charset="0"/>
                <a:cs typeface="Times New Roman" panose="02020603050405020304" pitchFamily="18" charset="0"/>
              </a:rPr>
              <a:t>z</a:t>
            </a:r>
            <a:r>
              <a:rPr lang="zh-CN" altLang="en-US" sz="2400" dirty="0">
                <a:solidFill>
                  <a:srgbClr val="0000CC"/>
                </a:solidFill>
                <a:latin typeface="Times New Roman" panose="02020603050405020304" pitchFamily="18" charset="0"/>
                <a:cs typeface="Times New Roman" panose="02020603050405020304" pitchFamily="18" charset="0"/>
              </a:rPr>
              <a:t>。</a:t>
            </a:r>
          </a:p>
          <a:p>
            <a:pPr marR="7850"/>
            <a:r>
              <a:rPr lang="zh-CN" altLang="en-US" sz="2400" dirty="0">
                <a:solidFill>
                  <a:srgbClr val="0000CC"/>
                </a:solidFill>
                <a:latin typeface="Times New Roman" panose="02020603050405020304" pitchFamily="18" charset="0"/>
                <a:cs typeface="Times New Roman" panose="02020603050405020304" pitchFamily="18" charset="0"/>
              </a:rPr>
              <a:t>    若改为</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g</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a</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2400" b="1" dirty="0">
                <a:solidFill>
                  <a:srgbClr val="0000CC"/>
                </a:solidFill>
                <a:latin typeface="Times New Roman" panose="02020603050405020304" pitchFamily="18" charset="0"/>
                <a:cs typeface="Times New Roman" panose="02020603050405020304" pitchFamily="18" charset="0"/>
              </a:rPr>
              <a:t>, </a:t>
            </a:r>
            <a:r>
              <a:rPr lang="en-US" altLang="zh-CN" sz="2400" b="1" i="1" dirty="0">
                <a:solidFill>
                  <a:srgbClr val="0000CC"/>
                </a:solidFill>
                <a:latin typeface="Times New Roman" panose="02020603050405020304" pitchFamily="18" charset="0"/>
                <a:cs typeface="Times New Roman" panose="02020603050405020304" pitchFamily="18" charset="0"/>
              </a:rPr>
              <a:t>f</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z</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即可，原因是用</a:t>
            </a:r>
            <a:r>
              <a:rPr lang="en-US" altLang="zh-CN" sz="2400" b="1" i="1" dirty="0">
                <a:solidFill>
                  <a:srgbClr val="0000CC"/>
                </a:solidFill>
                <a:latin typeface="Times New Roman" panose="02020603050405020304" pitchFamily="18" charset="0"/>
                <a:cs typeface="Times New Roman" panose="02020603050405020304" pitchFamily="18" charset="0"/>
              </a:rPr>
              <a:t>g</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a</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置换</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2400" b="1" dirty="0">
                <a:solidFill>
                  <a:srgbClr val="0000CC"/>
                </a:solidFill>
                <a:latin typeface="Times New Roman" panose="02020603050405020304" pitchFamily="18" charset="0"/>
                <a:cs typeface="Times New Roman" panose="02020603050405020304" pitchFamily="18" charset="0"/>
              </a:rPr>
              <a:t> </a:t>
            </a:r>
            <a:r>
              <a:rPr lang="zh-CN" altLang="en-US" sz="2400" dirty="0">
                <a:solidFill>
                  <a:srgbClr val="0000CC"/>
                </a:solidFill>
                <a:latin typeface="Times New Roman" panose="02020603050405020304" pitchFamily="18" charset="0"/>
                <a:cs typeface="Times New Roman" panose="02020603050405020304" pitchFamily="18" charset="0"/>
              </a:rPr>
              <a:t>，用</a:t>
            </a:r>
            <a:r>
              <a:rPr lang="en-US" altLang="zh-CN" sz="2400" b="1" i="1" dirty="0">
                <a:solidFill>
                  <a:srgbClr val="0000CC"/>
                </a:solidFill>
                <a:latin typeface="Times New Roman" panose="02020603050405020304" pitchFamily="18" charset="0"/>
                <a:cs typeface="Times New Roman" panose="02020603050405020304" pitchFamily="18" charset="0"/>
              </a:rPr>
              <a:t>f</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置换</a:t>
            </a:r>
            <a:r>
              <a:rPr lang="en-US" altLang="zh-CN" sz="2400" b="1" dirty="0">
                <a:solidFill>
                  <a:srgbClr val="0000CC"/>
                </a:solidFill>
                <a:latin typeface="Times New Roman" panose="02020603050405020304" pitchFamily="18" charset="0"/>
                <a:cs typeface="Times New Roman" panose="02020603050405020304" pitchFamily="18" charset="0"/>
              </a:rPr>
              <a:t>z </a:t>
            </a:r>
            <a:r>
              <a:rPr lang="zh-CN" altLang="en-US" sz="2400" dirty="0">
                <a:solidFill>
                  <a:srgbClr val="0000CC"/>
                </a:solidFill>
                <a:latin typeface="Times New Roman" panose="02020603050405020304" pitchFamily="18" charset="0"/>
                <a:cs typeface="Times New Roman" panose="02020603050405020304" pitchFamily="18" charset="0"/>
              </a:rPr>
              <a:t>，若再用一次置换，用</a:t>
            </a:r>
            <a:r>
              <a:rPr lang="en-US" altLang="zh-CN" sz="2400" b="1" i="1" dirty="0">
                <a:solidFill>
                  <a:srgbClr val="0000CC"/>
                </a:solidFill>
                <a:latin typeface="Times New Roman" panose="02020603050405020304" pitchFamily="18" charset="0"/>
                <a:cs typeface="Times New Roman" panose="02020603050405020304" pitchFamily="18" charset="0"/>
              </a:rPr>
              <a:t>g</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a</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置换</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 最终原</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zh-CN" altLang="en-US" sz="2400" dirty="0">
                <a:solidFill>
                  <a:srgbClr val="0000CC"/>
                </a:solidFill>
                <a:latin typeface="Times New Roman" panose="02020603050405020304" pitchFamily="18" charset="0"/>
                <a:cs typeface="Times New Roman" panose="02020603050405020304" pitchFamily="18" charset="0"/>
              </a:rPr>
              <a:t>和</a:t>
            </a:r>
            <a:r>
              <a:rPr lang="en-US" altLang="zh-CN" sz="2400" b="1" i="1" dirty="0">
                <a:solidFill>
                  <a:srgbClr val="0000CC"/>
                </a:solidFill>
                <a:latin typeface="Times New Roman" panose="02020603050405020304" pitchFamily="18" charset="0"/>
                <a:cs typeface="Times New Roman" panose="02020603050405020304" pitchFamily="18" charset="0"/>
              </a:rPr>
              <a:t>z</a:t>
            </a:r>
            <a:r>
              <a:rPr lang="zh-CN" altLang="en-US" sz="2400" dirty="0">
                <a:solidFill>
                  <a:srgbClr val="0000CC"/>
                </a:solidFill>
                <a:latin typeface="Times New Roman" panose="02020603050405020304" pitchFamily="18" charset="0"/>
                <a:cs typeface="Times New Roman" panose="02020603050405020304" pitchFamily="18" charset="0"/>
              </a:rPr>
              <a:t>被</a:t>
            </a:r>
            <a:r>
              <a:rPr lang="en-US" altLang="zh-CN" sz="2400" b="1" i="1" dirty="0">
                <a:solidFill>
                  <a:srgbClr val="0000CC"/>
                </a:solidFill>
                <a:latin typeface="Times New Roman" panose="02020603050405020304" pitchFamily="18" charset="0"/>
                <a:cs typeface="Times New Roman" panose="02020603050405020304" pitchFamily="18" charset="0"/>
              </a:rPr>
              <a:t>g</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a</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和</a:t>
            </a:r>
            <a:r>
              <a:rPr lang="en-US" altLang="zh-CN" sz="2400" b="1" i="1" dirty="0">
                <a:solidFill>
                  <a:srgbClr val="0000CC"/>
                </a:solidFill>
                <a:latin typeface="Times New Roman" panose="02020603050405020304" pitchFamily="18" charset="0"/>
                <a:cs typeface="Times New Roman" panose="02020603050405020304" pitchFamily="18" charset="0"/>
              </a:rPr>
              <a:t>f</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g</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a</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置换</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则经过有限次置换消去了</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zh-CN" altLang="en-US" sz="2400" dirty="0">
                <a:solidFill>
                  <a:srgbClr val="0000CC"/>
                </a:solidFill>
                <a:latin typeface="Times New Roman" panose="02020603050405020304" pitchFamily="18" charset="0"/>
                <a:cs typeface="Times New Roman" panose="02020603050405020304" pitchFamily="18" charset="0"/>
              </a:rPr>
              <a:t>和</a:t>
            </a:r>
            <a:r>
              <a:rPr lang="en-US" altLang="zh-CN" sz="2400" b="1" i="1" dirty="0">
                <a:solidFill>
                  <a:srgbClr val="0000CC"/>
                </a:solidFill>
                <a:latin typeface="Times New Roman" panose="02020603050405020304" pitchFamily="18" charset="0"/>
                <a:cs typeface="Times New Roman" panose="02020603050405020304" pitchFamily="18" charset="0"/>
              </a:rPr>
              <a:t>z</a:t>
            </a:r>
            <a:r>
              <a:rPr lang="zh-CN" altLang="en-US" sz="2400" dirty="0">
                <a:solidFill>
                  <a:srgbClr val="0000CC"/>
                </a:solidFill>
                <a:latin typeface="Times New Roman" panose="02020603050405020304" pitchFamily="18" charset="0"/>
                <a:cs typeface="Times New Roman" panose="02020603050405020304" pitchFamily="18" charset="0"/>
              </a:rPr>
              <a:t> 。</a:t>
            </a:r>
          </a:p>
          <a:p>
            <a:pPr marR="35550"/>
            <a:r>
              <a:rPr lang="zh-CN" altLang="en-US" sz="2400" dirty="0">
                <a:solidFill>
                  <a:srgbClr val="0000CC"/>
                </a:solidFill>
                <a:latin typeface="Times New Roman" panose="02020603050405020304" pitchFamily="18" charset="0"/>
                <a:cs typeface="Times New Roman" panose="02020603050405020304" pitchFamily="18" charset="0"/>
              </a:rPr>
              <a:t>通常，置换是用希腊字母</a:t>
            </a:r>
            <a:r>
              <a:rPr lang="en-US" altLang="zh-CN" sz="2400" i="1" dirty="0">
                <a:solidFill>
                  <a:srgbClr val="0000CC"/>
                </a:solidFill>
                <a:latin typeface="Times New Roman" panose="02020603050405020304" pitchFamily="18" charset="0"/>
                <a:cs typeface="Times New Roman" panose="02020603050405020304" pitchFamily="18" charset="0"/>
              </a:rPr>
              <a:t>θ</a:t>
            </a:r>
            <a:r>
              <a:rPr lang="zh-CN" altLang="en-US" sz="2400" dirty="0">
                <a:solidFill>
                  <a:srgbClr val="0000CC"/>
                </a:solidFill>
                <a:latin typeface="Times New Roman" panose="02020603050405020304" pitchFamily="18" charset="0"/>
                <a:cs typeface="Times New Roman" panose="02020603050405020304" pitchFamily="18" charset="0"/>
              </a:rPr>
              <a:t>、</a:t>
            </a:r>
            <a:r>
              <a:rPr lang="en-US" altLang="zh-CN" sz="2400" i="1" dirty="0">
                <a:solidFill>
                  <a:srgbClr val="0000CC"/>
                </a:solidFill>
                <a:latin typeface="Times New Roman" panose="02020603050405020304" pitchFamily="18" charset="0"/>
                <a:cs typeface="Times New Roman" panose="02020603050405020304" pitchFamily="18" charset="0"/>
              </a:rPr>
              <a:t>σ</a:t>
            </a:r>
            <a:r>
              <a:rPr lang="zh-CN" altLang="en-US" sz="2400" dirty="0">
                <a:solidFill>
                  <a:srgbClr val="0000CC"/>
                </a:solidFill>
                <a:latin typeface="Times New Roman" panose="02020603050405020304" pitchFamily="18" charset="0"/>
                <a:cs typeface="Times New Roman" panose="02020603050405020304" pitchFamily="18" charset="0"/>
              </a:rPr>
              <a:t>、</a:t>
            </a:r>
            <a:r>
              <a:rPr lang="en-US" altLang="zh-CN" sz="2400" i="1" dirty="0">
                <a:solidFill>
                  <a:srgbClr val="0000CC"/>
                </a:solidFill>
                <a:latin typeface="Times New Roman" panose="02020603050405020304" pitchFamily="18" charset="0"/>
                <a:cs typeface="Times New Roman" panose="02020603050405020304" pitchFamily="18" charset="0"/>
              </a:rPr>
              <a:t>α</a:t>
            </a:r>
            <a:r>
              <a:rPr lang="zh-CN" altLang="en-US" sz="2400" dirty="0">
                <a:solidFill>
                  <a:srgbClr val="0000CC"/>
                </a:solidFill>
                <a:latin typeface="Times New Roman" panose="02020603050405020304" pitchFamily="18" charset="0"/>
                <a:cs typeface="Times New Roman" panose="02020603050405020304" pitchFamily="18" charset="0"/>
              </a:rPr>
              <a:t>、</a:t>
            </a:r>
            <a:r>
              <a:rPr lang="en-US" altLang="zh-CN" sz="2400" i="1" dirty="0">
                <a:solidFill>
                  <a:srgbClr val="0000CC"/>
                </a:solidFill>
                <a:latin typeface="Times New Roman" panose="02020603050405020304" pitchFamily="18" charset="0"/>
                <a:cs typeface="Times New Roman" panose="02020603050405020304" pitchFamily="18" charset="0"/>
              </a:rPr>
              <a:t>λ</a:t>
            </a:r>
            <a:r>
              <a:rPr lang="zh-CN" altLang="en-US" sz="2400" dirty="0">
                <a:solidFill>
                  <a:srgbClr val="0000CC"/>
                </a:solidFill>
                <a:latin typeface="Times New Roman" panose="02020603050405020304" pitchFamily="18" charset="0"/>
                <a:cs typeface="Times New Roman" panose="02020603050405020304" pitchFamily="18" charset="0"/>
              </a:rPr>
              <a:t>等来表示的。</a:t>
            </a:r>
          </a:p>
          <a:p>
            <a:pPr marR="6370"/>
            <a:endParaRPr lang="en-US" altLang="zh-CN" sz="2400" dirty="0">
              <a:solidFill>
                <a:srgbClr val="630031"/>
              </a:solidFill>
              <a:latin typeface="Times New Roman" panose="02020603050405020304" pitchFamily="18" charset="0"/>
              <a:cs typeface="Times New Roman" panose="02020603050405020304" pitchFamily="18" charset="0"/>
            </a:endParaRPr>
          </a:p>
          <a:p>
            <a:pPr marR="6370"/>
            <a:r>
              <a:rPr lang="zh-CN" altLang="en-US" sz="2800" dirty="0">
                <a:solidFill>
                  <a:srgbClr val="FF0000"/>
                </a:solidFill>
                <a:latin typeface="Times New Roman" panose="02020603050405020304" pitchFamily="18" charset="0"/>
                <a:ea typeface="楷体_GB2312" panose="02010609030101010101"/>
                <a:cs typeface="Times New Roman" panose="02020603050405020304" pitchFamily="18" charset="0"/>
              </a:rPr>
              <a:t>   </a:t>
            </a:r>
            <a:r>
              <a:rPr lang="zh-CN" altLang="en-US" sz="2400" dirty="0">
                <a:solidFill>
                  <a:srgbClr val="FF0000"/>
                </a:solidFill>
                <a:latin typeface="Times New Roman" panose="02020603050405020304" pitchFamily="18" charset="0"/>
                <a:ea typeface="楷体_GB2312" panose="02010609030101010101"/>
                <a:cs typeface="Times New Roman" panose="02020603050405020304" pitchFamily="18" charset="0"/>
              </a:rPr>
              <a:t>定义</a:t>
            </a:r>
            <a:r>
              <a:rPr lang="en-US" altLang="zh-CN" sz="2800" dirty="0">
                <a:solidFill>
                  <a:srgbClr val="FF0000"/>
                </a:solidFill>
                <a:latin typeface="Times New Roman" panose="02020603050405020304" pitchFamily="18" charset="0"/>
                <a:ea typeface="楷体_GB2312" panose="02010609030101010101"/>
                <a:cs typeface="Times New Roman" panose="02020603050405020304" pitchFamily="18" charset="0"/>
              </a:rPr>
              <a:t>8 </a:t>
            </a:r>
            <a:r>
              <a:rPr lang="zh-CN" altLang="en-US" sz="2400" dirty="0">
                <a:solidFill>
                  <a:srgbClr val="0000CC"/>
                </a:solidFill>
                <a:latin typeface="Times New Roman" panose="02020603050405020304" pitchFamily="18" charset="0"/>
                <a:cs typeface="Times New Roman" panose="02020603050405020304" pitchFamily="18" charset="0"/>
              </a:rPr>
              <a:t>设</a:t>
            </a:r>
            <a:r>
              <a:rPr lang="en-US" altLang="zh-CN" sz="2400" i="1" dirty="0">
                <a:solidFill>
                  <a:srgbClr val="0000CC"/>
                </a:solidFill>
                <a:latin typeface="Times New Roman" panose="02020603050405020304" pitchFamily="18" charset="0"/>
                <a:cs typeface="Times New Roman" panose="02020603050405020304" pitchFamily="18" charset="0"/>
              </a:rPr>
              <a:t>θ</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t</a:t>
            </a:r>
            <a:r>
              <a:rPr lang="en-US" altLang="zh-CN" sz="1600" b="1" dirty="0">
                <a:solidFill>
                  <a:srgbClr val="0000CC"/>
                </a:solidFill>
                <a:latin typeface="Times New Roman" panose="02020603050405020304" pitchFamily="18" charset="0"/>
                <a:cs typeface="Times New Roman" panose="02020603050405020304" pitchFamily="18" charset="0"/>
              </a:rPr>
              <a:t>1 </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1600" b="1" dirty="0">
                <a:solidFill>
                  <a:srgbClr val="0000CC"/>
                </a:solidFill>
                <a:latin typeface="Times New Roman" panose="02020603050405020304" pitchFamily="18" charset="0"/>
                <a:cs typeface="Times New Roman" panose="02020603050405020304" pitchFamily="18" charset="0"/>
              </a:rPr>
              <a:t>1</a:t>
            </a:r>
            <a:r>
              <a:rPr lang="en-US" altLang="zh-CN" sz="2400" b="1" dirty="0">
                <a:solidFill>
                  <a:srgbClr val="0000CC"/>
                </a:solidFill>
                <a:latin typeface="Times New Roman" panose="02020603050405020304" pitchFamily="18" charset="0"/>
                <a:cs typeface="Times New Roman" panose="02020603050405020304" pitchFamily="18" charset="0"/>
              </a:rPr>
              <a:t>, </a:t>
            </a:r>
            <a:r>
              <a:rPr lang="en-US" altLang="zh-CN" sz="2400" b="1" i="1" dirty="0">
                <a:solidFill>
                  <a:srgbClr val="0000CC"/>
                </a:solidFill>
                <a:latin typeface="Times New Roman" panose="02020603050405020304" pitchFamily="18" charset="0"/>
                <a:cs typeface="Times New Roman" panose="02020603050405020304" pitchFamily="18" charset="0"/>
              </a:rPr>
              <a:t>t</a:t>
            </a:r>
            <a:r>
              <a:rPr lang="en-US" altLang="zh-CN" sz="1600" b="1" dirty="0">
                <a:solidFill>
                  <a:srgbClr val="0000CC"/>
                </a:solidFill>
                <a:latin typeface="Times New Roman" panose="02020603050405020304" pitchFamily="18" charset="0"/>
                <a:cs typeface="Times New Roman" panose="02020603050405020304" pitchFamily="18" charset="0"/>
              </a:rPr>
              <a:t>2 </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1600" b="1" dirty="0">
                <a:solidFill>
                  <a:srgbClr val="0000CC"/>
                </a:solidFill>
                <a:latin typeface="Times New Roman" panose="02020603050405020304" pitchFamily="18" charset="0"/>
                <a:cs typeface="Times New Roman" panose="02020603050405020304" pitchFamily="18" charset="0"/>
              </a:rPr>
              <a:t>2 </a:t>
            </a:r>
            <a:r>
              <a:rPr lang="en-US" altLang="zh-CN" sz="2400" b="1" dirty="0">
                <a:solidFill>
                  <a:srgbClr val="0000CC"/>
                </a:solidFill>
                <a:latin typeface="Times New Roman" panose="02020603050405020304" pitchFamily="18" charset="0"/>
                <a:cs typeface="Times New Roman" panose="02020603050405020304" pitchFamily="18" charset="0"/>
              </a:rPr>
              <a:t>,…, </a:t>
            </a:r>
            <a:r>
              <a:rPr lang="en-US" altLang="zh-CN" sz="2400" b="1" i="1" dirty="0" err="1">
                <a:solidFill>
                  <a:srgbClr val="0000CC"/>
                </a:solidFill>
                <a:latin typeface="Times New Roman" panose="02020603050405020304" pitchFamily="18" charset="0"/>
                <a:cs typeface="Times New Roman" panose="02020603050405020304" pitchFamily="18" charset="0"/>
              </a:rPr>
              <a:t>t</a:t>
            </a:r>
            <a:r>
              <a:rPr lang="en-US" altLang="zh-CN" sz="1600" b="1" i="1" dirty="0" err="1">
                <a:solidFill>
                  <a:srgbClr val="0000CC"/>
                </a:solidFill>
                <a:latin typeface="Times New Roman" panose="02020603050405020304" pitchFamily="18" charset="0"/>
                <a:cs typeface="Times New Roman" panose="02020603050405020304" pitchFamily="18" charset="0"/>
              </a:rPr>
              <a:t>n</a:t>
            </a:r>
            <a:r>
              <a:rPr lang="en-US" altLang="zh-CN" sz="1600" b="1" dirty="0">
                <a:solidFill>
                  <a:srgbClr val="0000CC"/>
                </a:solidFill>
                <a:latin typeface="Times New Roman" panose="02020603050405020304" pitchFamily="18" charset="0"/>
                <a:cs typeface="Times New Roman" panose="02020603050405020304" pitchFamily="18" charset="0"/>
              </a:rPr>
              <a:t> </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err="1">
                <a:solidFill>
                  <a:srgbClr val="0000CC"/>
                </a:solidFill>
                <a:latin typeface="Times New Roman" panose="02020603050405020304" pitchFamily="18" charset="0"/>
                <a:cs typeface="Times New Roman" panose="02020603050405020304" pitchFamily="18" charset="0"/>
              </a:rPr>
              <a:t>x</a:t>
            </a:r>
            <a:r>
              <a:rPr lang="en-US" altLang="zh-CN" sz="1600" b="1" i="1" dirty="0" err="1">
                <a:solidFill>
                  <a:srgbClr val="0000CC"/>
                </a:solidFill>
                <a:latin typeface="Times New Roman" panose="02020603050405020304" pitchFamily="18" charset="0"/>
                <a:cs typeface="Times New Roman" panose="02020603050405020304" pitchFamily="18" charset="0"/>
              </a:rPr>
              <a:t>n</a:t>
            </a:r>
            <a:r>
              <a:rPr lang="en-US" altLang="zh-CN" sz="1600" b="1" dirty="0">
                <a:solidFill>
                  <a:srgbClr val="0000CC"/>
                </a:solidFill>
                <a:latin typeface="Times New Roman" panose="02020603050405020304" pitchFamily="18" charset="0"/>
                <a:cs typeface="Times New Roman" panose="02020603050405020304" pitchFamily="18" charset="0"/>
              </a:rPr>
              <a:t> </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是一个置换，</a:t>
            </a:r>
            <a:r>
              <a:rPr lang="en-US" altLang="zh-CN" sz="2400" b="1" dirty="0">
                <a:solidFill>
                  <a:srgbClr val="0000CC"/>
                </a:solidFill>
                <a:latin typeface="Times New Roman" panose="02020603050405020304" pitchFamily="18" charset="0"/>
                <a:cs typeface="Times New Roman" panose="02020603050405020304" pitchFamily="18" charset="0"/>
              </a:rPr>
              <a:t>F</a:t>
            </a:r>
            <a:r>
              <a:rPr lang="zh-CN" altLang="en-US" sz="2400" dirty="0">
                <a:solidFill>
                  <a:srgbClr val="0000CC"/>
                </a:solidFill>
                <a:latin typeface="Times New Roman" panose="02020603050405020304" pitchFamily="18" charset="0"/>
                <a:cs typeface="Times New Roman" panose="02020603050405020304" pitchFamily="18" charset="0"/>
              </a:rPr>
              <a:t>是一个谓词公式，把公式</a:t>
            </a:r>
            <a:r>
              <a:rPr lang="en-US" altLang="zh-CN" sz="2400" b="1" dirty="0">
                <a:solidFill>
                  <a:srgbClr val="0000CC"/>
                </a:solidFill>
                <a:latin typeface="Times New Roman" panose="02020603050405020304" pitchFamily="18" charset="0"/>
                <a:cs typeface="Times New Roman" panose="02020603050405020304" pitchFamily="18" charset="0"/>
              </a:rPr>
              <a:t>F</a:t>
            </a:r>
            <a:r>
              <a:rPr lang="zh-CN" altLang="en-US" sz="2400" dirty="0">
                <a:solidFill>
                  <a:srgbClr val="0000CC"/>
                </a:solidFill>
                <a:latin typeface="Times New Roman" panose="02020603050405020304" pitchFamily="18" charset="0"/>
                <a:cs typeface="Times New Roman" panose="02020603050405020304" pitchFamily="18" charset="0"/>
              </a:rPr>
              <a:t>中出现的所有</a:t>
            </a:r>
            <a:r>
              <a:rPr lang="en-US" altLang="zh-CN" sz="2400" b="1" i="1" dirty="0">
                <a:solidFill>
                  <a:srgbClr val="0000CC"/>
                </a:solidFill>
                <a:latin typeface="Times New Roman" panose="02020603050405020304" pitchFamily="18" charset="0"/>
                <a:cs typeface="Times New Roman" panose="02020603050405020304" pitchFamily="18" charset="0"/>
              </a:rPr>
              <a:t>x</a:t>
            </a:r>
            <a:r>
              <a:rPr lang="en-US" altLang="zh-CN" sz="1600" b="1" i="1" dirty="0">
                <a:solidFill>
                  <a:srgbClr val="0000CC"/>
                </a:solidFill>
                <a:latin typeface="Times New Roman" panose="02020603050405020304" pitchFamily="18" charset="0"/>
                <a:cs typeface="Times New Roman" panose="02020603050405020304" pitchFamily="18" charset="0"/>
              </a:rPr>
              <a:t>i</a:t>
            </a:r>
            <a:r>
              <a:rPr lang="en-US" altLang="zh-CN" sz="1600" b="1" dirty="0">
                <a:solidFill>
                  <a:srgbClr val="0000CC"/>
                </a:solidFill>
                <a:latin typeface="Times New Roman" panose="02020603050405020304" pitchFamily="18" charset="0"/>
                <a:cs typeface="Times New Roman" panose="02020603050405020304" pitchFamily="18" charset="0"/>
              </a:rPr>
              <a:t> </a:t>
            </a:r>
            <a:r>
              <a:rPr lang="zh-CN" altLang="en-US" sz="2400" dirty="0">
                <a:solidFill>
                  <a:srgbClr val="0000CC"/>
                </a:solidFill>
                <a:latin typeface="Times New Roman" panose="02020603050405020304" pitchFamily="18" charset="0"/>
                <a:cs typeface="Times New Roman" panose="02020603050405020304" pitchFamily="18" charset="0"/>
              </a:rPr>
              <a:t>换成</a:t>
            </a:r>
            <a:r>
              <a:rPr lang="en-US" altLang="zh-CN" sz="2400" b="1" i="1" dirty="0" err="1">
                <a:solidFill>
                  <a:srgbClr val="0000CC"/>
                </a:solidFill>
                <a:latin typeface="Times New Roman" panose="02020603050405020304" pitchFamily="18" charset="0"/>
                <a:cs typeface="Times New Roman" panose="02020603050405020304" pitchFamily="18" charset="0"/>
              </a:rPr>
              <a:t>t</a:t>
            </a:r>
            <a:r>
              <a:rPr lang="en-US" altLang="zh-CN" sz="1600" b="1" i="1" dirty="0" err="1">
                <a:solidFill>
                  <a:srgbClr val="0000CC"/>
                </a:solidFill>
                <a:latin typeface="Times New Roman" panose="02020603050405020304" pitchFamily="18" charset="0"/>
                <a:cs typeface="Times New Roman" panose="02020603050405020304" pitchFamily="18" charset="0"/>
              </a:rPr>
              <a:t>i</a:t>
            </a:r>
            <a:r>
              <a:rPr lang="en-US" altLang="zh-CN" sz="1600" b="1" dirty="0">
                <a:solidFill>
                  <a:srgbClr val="0000CC"/>
                </a:solidFill>
                <a:latin typeface="Times New Roman" panose="02020603050405020304" pitchFamily="18" charset="0"/>
                <a:cs typeface="Times New Roman" panose="02020603050405020304" pitchFamily="18" charset="0"/>
              </a:rPr>
              <a:t> </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err="1">
                <a:solidFill>
                  <a:srgbClr val="0000CC"/>
                </a:solidFill>
                <a:latin typeface="Times New Roman" panose="02020603050405020304" pitchFamily="18" charset="0"/>
                <a:cs typeface="Times New Roman" panose="02020603050405020304" pitchFamily="18" charset="0"/>
              </a:rPr>
              <a:t>i</a:t>
            </a:r>
            <a:r>
              <a:rPr lang="en-US" altLang="zh-CN" sz="2400" b="1" dirty="0">
                <a:solidFill>
                  <a:srgbClr val="0000CC"/>
                </a:solidFill>
                <a:latin typeface="Times New Roman" panose="02020603050405020304" pitchFamily="18" charset="0"/>
                <a:cs typeface="Times New Roman" panose="02020603050405020304" pitchFamily="18" charset="0"/>
              </a:rPr>
              <a:t>=1, 2, …, </a:t>
            </a:r>
            <a:r>
              <a:rPr lang="en-US" altLang="zh-CN" sz="2400" b="1" i="1" dirty="0">
                <a:solidFill>
                  <a:srgbClr val="0000CC"/>
                </a:solidFill>
                <a:latin typeface="Times New Roman" panose="02020603050405020304" pitchFamily="18" charset="0"/>
                <a:cs typeface="Times New Roman" panose="02020603050405020304" pitchFamily="18" charset="0"/>
              </a:rPr>
              <a:t>n</a:t>
            </a:r>
            <a:r>
              <a:rPr lang="en-US" altLang="zh-CN" sz="2400" b="1" dirty="0">
                <a:solidFill>
                  <a:srgbClr val="0000CC"/>
                </a:solidFill>
                <a:latin typeface="Times New Roman" panose="02020603050405020304" pitchFamily="18" charset="0"/>
                <a:cs typeface="Times New Roman" panose="02020603050405020304" pitchFamily="18" charset="0"/>
              </a:rPr>
              <a:t>)</a:t>
            </a:r>
            <a:r>
              <a:rPr lang="zh-CN" altLang="en-US" sz="2400" dirty="0">
                <a:solidFill>
                  <a:srgbClr val="0000CC"/>
                </a:solidFill>
                <a:latin typeface="Times New Roman" panose="02020603050405020304" pitchFamily="18" charset="0"/>
                <a:cs typeface="Times New Roman" panose="02020603050405020304" pitchFamily="18" charset="0"/>
              </a:rPr>
              <a:t>，得到一个新的公式</a:t>
            </a:r>
            <a:r>
              <a:rPr lang="en-US" altLang="zh-CN" sz="2400" b="1" dirty="0">
                <a:solidFill>
                  <a:srgbClr val="0000CC"/>
                </a:solidFill>
                <a:latin typeface="Times New Roman" panose="02020603050405020304" pitchFamily="18" charset="0"/>
                <a:cs typeface="Times New Roman" panose="02020603050405020304" pitchFamily="18" charset="0"/>
              </a:rPr>
              <a:t>G</a:t>
            </a:r>
            <a:r>
              <a:rPr lang="zh-CN" altLang="en-US" sz="2400" dirty="0">
                <a:solidFill>
                  <a:srgbClr val="0000CC"/>
                </a:solidFill>
                <a:latin typeface="Times New Roman" panose="02020603050405020304" pitchFamily="18" charset="0"/>
                <a:cs typeface="Times New Roman" panose="02020603050405020304" pitchFamily="18" charset="0"/>
              </a:rPr>
              <a:t>，称</a:t>
            </a:r>
            <a:r>
              <a:rPr lang="en-US" altLang="zh-CN" sz="2400" b="1" dirty="0">
                <a:solidFill>
                  <a:srgbClr val="0000CC"/>
                </a:solidFill>
                <a:latin typeface="Times New Roman" panose="02020603050405020304" pitchFamily="18" charset="0"/>
                <a:cs typeface="Times New Roman" panose="02020603050405020304" pitchFamily="18" charset="0"/>
              </a:rPr>
              <a:t>G</a:t>
            </a:r>
            <a:r>
              <a:rPr lang="zh-CN" altLang="en-US" sz="2400" dirty="0">
                <a:solidFill>
                  <a:srgbClr val="0000CC"/>
                </a:solidFill>
                <a:latin typeface="Times New Roman" panose="02020603050405020304" pitchFamily="18" charset="0"/>
                <a:cs typeface="Times New Roman" panose="02020603050405020304" pitchFamily="18" charset="0"/>
              </a:rPr>
              <a:t>为</a:t>
            </a:r>
            <a:r>
              <a:rPr lang="en-US" altLang="zh-CN" sz="2400" b="1" dirty="0">
                <a:solidFill>
                  <a:srgbClr val="0000CC"/>
                </a:solidFill>
                <a:latin typeface="Times New Roman" panose="02020603050405020304" pitchFamily="18" charset="0"/>
                <a:cs typeface="Times New Roman" panose="02020603050405020304" pitchFamily="18" charset="0"/>
              </a:rPr>
              <a:t>F</a:t>
            </a:r>
            <a:r>
              <a:rPr lang="zh-CN" altLang="en-US" sz="2400" dirty="0">
                <a:solidFill>
                  <a:srgbClr val="0000CC"/>
                </a:solidFill>
                <a:latin typeface="Times New Roman" panose="02020603050405020304" pitchFamily="18" charset="0"/>
                <a:cs typeface="Times New Roman" panose="02020603050405020304" pitchFamily="18" charset="0"/>
              </a:rPr>
              <a:t>在置换</a:t>
            </a:r>
            <a:r>
              <a:rPr lang="en-US" altLang="zh-CN" sz="2400" i="1" dirty="0">
                <a:solidFill>
                  <a:srgbClr val="0000CC"/>
                </a:solidFill>
                <a:latin typeface="Times New Roman" panose="02020603050405020304" pitchFamily="18" charset="0"/>
                <a:cs typeface="Times New Roman" panose="02020603050405020304" pitchFamily="18" charset="0"/>
              </a:rPr>
              <a:t>θ</a:t>
            </a:r>
            <a:r>
              <a:rPr lang="en-US" altLang="zh-CN" sz="2400" dirty="0">
                <a:solidFill>
                  <a:srgbClr val="0000CC"/>
                </a:solidFill>
                <a:latin typeface="Times New Roman" panose="02020603050405020304" pitchFamily="18" charset="0"/>
                <a:cs typeface="Times New Roman" panose="02020603050405020304" pitchFamily="18" charset="0"/>
              </a:rPr>
              <a:t> </a:t>
            </a:r>
            <a:r>
              <a:rPr lang="zh-CN" altLang="en-US" sz="2400" dirty="0">
                <a:solidFill>
                  <a:srgbClr val="0000CC"/>
                </a:solidFill>
                <a:latin typeface="Times New Roman" panose="02020603050405020304" pitchFamily="18" charset="0"/>
                <a:cs typeface="Times New Roman" panose="02020603050405020304" pitchFamily="18" charset="0"/>
              </a:rPr>
              <a:t>下的</a:t>
            </a:r>
            <a:r>
              <a:rPr lang="zh-CN" altLang="en-US" sz="2400" dirty="0">
                <a:solidFill>
                  <a:srgbClr val="FF0000"/>
                </a:solidFill>
                <a:latin typeface="Times New Roman" panose="02020603050405020304" pitchFamily="18" charset="0"/>
                <a:cs typeface="Times New Roman" panose="02020603050405020304" pitchFamily="18" charset="0"/>
              </a:rPr>
              <a:t>例示</a:t>
            </a:r>
            <a:r>
              <a:rPr lang="zh-CN" altLang="en-US" sz="2400" dirty="0">
                <a:solidFill>
                  <a:srgbClr val="0000CC"/>
                </a:solidFill>
                <a:latin typeface="Times New Roman" panose="02020603050405020304" pitchFamily="18" charset="0"/>
                <a:cs typeface="Times New Roman" panose="02020603050405020304" pitchFamily="18" charset="0"/>
              </a:rPr>
              <a:t>，记作</a:t>
            </a:r>
            <a:r>
              <a:rPr lang="en-US" altLang="zh-CN" sz="2400" b="1" dirty="0">
                <a:solidFill>
                  <a:srgbClr val="0000CC"/>
                </a:solidFill>
                <a:latin typeface="Times New Roman" panose="02020603050405020304" pitchFamily="18" charset="0"/>
                <a:cs typeface="Times New Roman" panose="02020603050405020304" pitchFamily="18" charset="0"/>
              </a:rPr>
              <a:t>G=</a:t>
            </a:r>
            <a:r>
              <a:rPr lang="en-US" altLang="zh-CN" sz="2400" b="1" dirty="0" err="1">
                <a:solidFill>
                  <a:srgbClr val="0000CC"/>
                </a:solidFill>
                <a:latin typeface="Times New Roman" panose="02020603050405020304" pitchFamily="18" charset="0"/>
                <a:cs typeface="Times New Roman" panose="02020603050405020304" pitchFamily="18" charset="0"/>
              </a:rPr>
              <a:t>F</a:t>
            </a:r>
            <a:r>
              <a:rPr lang="en-US" altLang="zh-CN" sz="2400" i="1" baseline="-25000" dirty="0" err="1">
                <a:solidFill>
                  <a:srgbClr val="0000CC"/>
                </a:solidFill>
                <a:latin typeface="Times New Roman" panose="02020603050405020304" pitchFamily="18" charset="0"/>
                <a:cs typeface="Times New Roman" panose="02020603050405020304" pitchFamily="18" charset="0"/>
              </a:rPr>
              <a:t>θ</a:t>
            </a:r>
            <a:r>
              <a:rPr lang="zh-CN" altLang="en-US" sz="2400" dirty="0">
                <a:solidFill>
                  <a:srgbClr val="0000CC"/>
                </a:solidFill>
                <a:latin typeface="Times New Roman" panose="02020603050405020304" pitchFamily="18" charset="0"/>
                <a:cs typeface="Times New Roman" panose="02020603050405020304" pitchFamily="18" charset="0"/>
              </a:rPr>
              <a:t>。   </a:t>
            </a:r>
            <a:endPar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endParaRPr>
          </a:p>
        </p:txBody>
      </p:sp>
      <p:sp>
        <p:nvSpPr>
          <p:cNvPr id="8" name="Rectangle 2"/>
          <p:cNvSpPr txBox="1">
            <a:spLocks/>
          </p:cNvSpPr>
          <p:nvPr/>
        </p:nvSpPr>
        <p:spPr>
          <a:xfrm>
            <a:off x="700088" y="168562"/>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3.3.2</a:t>
            </a:r>
            <a:r>
              <a:rPr lang="zh-CN" altLang="en-US" sz="280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置换与合一</a:t>
            </a:r>
            <a:endParaRPr lang="zh-CN" altLang="en-US" sz="2800"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35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7" name="Rectangle 7"/>
          <p:cNvSpPr>
            <a:spLocks noGrp="1"/>
          </p:cNvSpPr>
          <p:nvPr>
            <p:ph type="title"/>
          </p:nvPr>
        </p:nvSpPr>
        <p:spPr>
          <a:xfrm>
            <a:off x="375624" y="538471"/>
            <a:ext cx="10515600" cy="1325563"/>
          </a:xfrm>
        </p:spPr>
        <p:txBody>
          <a:bodyPr>
            <a:normAutofit/>
          </a:bodyPr>
          <a:lstStyle/>
          <a:p>
            <a:r>
              <a:rPr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sym typeface="Wingdings" panose="05000000000000000000" pitchFamily="2" charset="2"/>
              </a:rPr>
              <a:t>置换的合成：</a:t>
            </a:r>
          </a:p>
        </p:txBody>
      </p:sp>
      <p:grpSp>
        <p:nvGrpSpPr>
          <p:cNvPr id="2" name="组合 1"/>
          <p:cNvGrpSpPr/>
          <p:nvPr/>
        </p:nvGrpSpPr>
        <p:grpSpPr>
          <a:xfrm>
            <a:off x="2585270" y="917575"/>
            <a:ext cx="8569325" cy="5803900"/>
            <a:chOff x="1847851" y="836613"/>
            <a:chExt cx="8569325" cy="5803900"/>
          </a:xfrm>
        </p:grpSpPr>
        <p:sp>
          <p:nvSpPr>
            <p:cNvPr id="686083" name="Rectangle 3"/>
            <p:cNvSpPr>
              <a:spLocks noChangeArrowheads="1"/>
            </p:cNvSpPr>
            <p:nvPr/>
          </p:nvSpPr>
          <p:spPr bwMode="auto">
            <a:xfrm>
              <a:off x="1847851" y="836613"/>
              <a:ext cx="8569325" cy="580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800" b="1" dirty="0">
                  <a:latin typeface="仿宋_GB2312" pitchFamily="49" charset="-122"/>
                  <a:ea typeface="仿宋_GB2312" pitchFamily="49" charset="-122"/>
                  <a:sym typeface="Wingdings" panose="05000000000000000000" pitchFamily="2" charset="2"/>
                </a:rPr>
                <a:t>设</a:t>
              </a:r>
            </a:p>
            <a:p>
              <a:pPr>
                <a:lnSpc>
                  <a:spcPct val="120000"/>
                </a:lnSpc>
                <a:buFont typeface="Wingdings" panose="05000000000000000000" pitchFamily="2" charset="2"/>
                <a:buNone/>
              </a:pPr>
              <a:r>
                <a:rPr lang="zh-CN" altLang="en-US" sz="2800" b="1" dirty="0">
                  <a:latin typeface="仿宋_GB2312" pitchFamily="49" charset="-122"/>
                  <a:ea typeface="仿宋_GB2312" pitchFamily="49" charset="-122"/>
                  <a:sym typeface="Wingdings" panose="05000000000000000000" pitchFamily="2" charset="2"/>
                </a:rPr>
                <a:t>                    </a:t>
              </a:r>
            </a:p>
            <a:p>
              <a:pPr>
                <a:lnSpc>
                  <a:spcPct val="120000"/>
                </a:lnSpc>
                <a:buFont typeface="Wingdings" panose="05000000000000000000" pitchFamily="2" charset="2"/>
                <a:buNone/>
              </a:pPr>
              <a:endParaRPr lang="zh-CN" altLang="en-US" sz="2800" b="1" dirty="0">
                <a:latin typeface="仿宋_GB2312" pitchFamily="49" charset="-122"/>
                <a:ea typeface="仿宋_GB2312" pitchFamily="49" charset="-122"/>
                <a:sym typeface="Wingdings" panose="05000000000000000000" pitchFamily="2" charset="2"/>
              </a:endParaRPr>
            </a:p>
            <a:p>
              <a:pPr>
                <a:lnSpc>
                  <a:spcPct val="120000"/>
                </a:lnSpc>
                <a:buFont typeface="Wingdings" panose="05000000000000000000" pitchFamily="2" charset="2"/>
                <a:buNone/>
              </a:pPr>
              <a:r>
                <a:rPr lang="zh-CN" altLang="en-US" sz="2800" b="1" dirty="0">
                  <a:latin typeface="仿宋_GB2312" pitchFamily="49" charset="-122"/>
                  <a:ea typeface="仿宋_GB2312" pitchFamily="49" charset="-122"/>
                  <a:sym typeface="Wingdings" panose="05000000000000000000" pitchFamily="2" charset="2"/>
                </a:rPr>
                <a:t>是两个置换，则将集合</a:t>
              </a:r>
            </a:p>
            <a:p>
              <a:pPr>
                <a:lnSpc>
                  <a:spcPct val="120000"/>
                </a:lnSpc>
                <a:buFont typeface="Wingdings" panose="05000000000000000000" pitchFamily="2" charset="2"/>
                <a:buNone/>
              </a:pPr>
              <a:endParaRPr lang="zh-CN" altLang="en-US" sz="2800" b="1" dirty="0">
                <a:latin typeface="仿宋_GB2312" pitchFamily="49" charset="-122"/>
                <a:ea typeface="仿宋_GB2312" pitchFamily="49" charset="-122"/>
                <a:sym typeface="Wingdings" panose="05000000000000000000" pitchFamily="2" charset="2"/>
              </a:endParaRPr>
            </a:p>
            <a:p>
              <a:pPr>
                <a:lnSpc>
                  <a:spcPct val="120000"/>
                </a:lnSpc>
                <a:buFont typeface="Wingdings" panose="05000000000000000000" pitchFamily="2" charset="2"/>
                <a:buNone/>
              </a:pPr>
              <a:endParaRPr lang="zh-CN" altLang="en-US" sz="2800" b="1" dirty="0">
                <a:latin typeface="仿宋_GB2312" pitchFamily="49" charset="-122"/>
                <a:ea typeface="仿宋_GB2312" pitchFamily="49" charset="-122"/>
                <a:sym typeface="Wingdings" panose="05000000000000000000" pitchFamily="2" charset="2"/>
              </a:endParaRPr>
            </a:p>
            <a:p>
              <a:pPr>
                <a:lnSpc>
                  <a:spcPct val="120000"/>
                </a:lnSpc>
                <a:buFont typeface="Wingdings" panose="05000000000000000000" pitchFamily="2" charset="2"/>
                <a:buNone/>
              </a:pPr>
              <a:r>
                <a:rPr lang="zh-CN" altLang="en-US" sz="2800" b="1" dirty="0">
                  <a:latin typeface="仿宋_GB2312" pitchFamily="49" charset="-122"/>
                  <a:ea typeface="仿宋_GB2312" pitchFamily="49" charset="-122"/>
                  <a:sym typeface="Wingdings" panose="05000000000000000000" pitchFamily="2" charset="2"/>
                </a:rPr>
                <a:t>中符合下列条件的元素删除：</a:t>
              </a:r>
            </a:p>
            <a:p>
              <a:pPr>
                <a:lnSpc>
                  <a:spcPct val="120000"/>
                </a:lnSpc>
                <a:buFont typeface="Wingdings" panose="05000000000000000000" pitchFamily="2" charset="2"/>
                <a:buNone/>
              </a:pPr>
              <a:r>
                <a:rPr lang="zh-CN" altLang="en-US" sz="2800" b="1" dirty="0">
                  <a:latin typeface="Times New Roman" panose="02020603050405020304" pitchFamily="18" charset="0"/>
                  <a:ea typeface="楷体_GB2312" pitchFamily="49" charset="-122"/>
                  <a:sym typeface="Wingdings" panose="05000000000000000000" pitchFamily="2" charset="2"/>
                </a:rPr>
                <a:t>     </a:t>
              </a:r>
              <a:r>
                <a:rPr lang="en-US" altLang="zh-CN" sz="2800" b="1" dirty="0">
                  <a:latin typeface="Times New Roman" panose="02020603050405020304" pitchFamily="18" charset="0"/>
                  <a:ea typeface="楷体_GB2312" pitchFamily="49" charset="-122"/>
                  <a:sym typeface="Wingdings" panose="05000000000000000000" pitchFamily="2" charset="2"/>
                </a:rPr>
                <a:t>(1)  </a:t>
              </a:r>
              <a:r>
                <a:rPr lang="en-US" altLang="zh-CN" sz="2800" b="1" i="1" dirty="0" err="1">
                  <a:latin typeface="Times New Roman" panose="02020603050405020304" pitchFamily="18" charset="0"/>
                  <a:ea typeface="楷体_GB2312" pitchFamily="49" charset="-122"/>
                  <a:sym typeface="Wingdings" panose="05000000000000000000" pitchFamily="2" charset="2"/>
                </a:rPr>
                <a:t>t</a:t>
              </a:r>
              <a:r>
                <a:rPr lang="en-US" altLang="zh-CN" sz="2800" b="1" i="1" baseline="-25000" dirty="0" err="1">
                  <a:latin typeface="Times New Roman" panose="02020603050405020304" pitchFamily="18" charset="0"/>
                  <a:ea typeface="楷体_GB2312" pitchFamily="49" charset="-122"/>
                  <a:sym typeface="Wingdings" panose="05000000000000000000" pitchFamily="2" charset="2"/>
                </a:rPr>
                <a:t>i</a:t>
              </a:r>
              <a:r>
                <a:rPr lang="en-US" altLang="zh-CN" sz="2800" b="1" i="1" dirty="0" err="1">
                  <a:latin typeface="Times New Roman" panose="02020603050405020304" pitchFamily="18" charset="0"/>
                  <a:ea typeface="楷体_GB2312" pitchFamily="49" charset="-122"/>
                  <a:sym typeface="Wingdings" panose="05000000000000000000" pitchFamily="2" charset="2"/>
                </a:rPr>
                <a:t>λ</a:t>
              </a:r>
              <a:r>
                <a:rPr lang="en-US" altLang="zh-CN" sz="2800" b="1" dirty="0">
                  <a:latin typeface="Times New Roman" panose="02020603050405020304" pitchFamily="18" charset="0"/>
                  <a:ea typeface="楷体_GB2312" pitchFamily="49" charset="-122"/>
                  <a:sym typeface="Wingdings" panose="05000000000000000000" pitchFamily="2" charset="2"/>
                </a:rPr>
                <a:t>/</a:t>
              </a:r>
              <a:r>
                <a:rPr lang="en-US" altLang="zh-CN" sz="2800" b="1" i="1" dirty="0">
                  <a:latin typeface="Times New Roman" panose="02020603050405020304" pitchFamily="18" charset="0"/>
                  <a:ea typeface="楷体_GB2312" pitchFamily="49" charset="-122"/>
                  <a:sym typeface="Wingdings" panose="05000000000000000000" pitchFamily="2" charset="2"/>
                </a:rPr>
                <a:t>x</a:t>
              </a:r>
              <a:r>
                <a:rPr lang="en-US" altLang="zh-CN" sz="2800" b="1" i="1" baseline="-25000" dirty="0">
                  <a:latin typeface="Times New Roman" panose="02020603050405020304" pitchFamily="18" charset="0"/>
                  <a:ea typeface="楷体_GB2312" pitchFamily="49" charset="-122"/>
                  <a:sym typeface="Wingdings" panose="05000000000000000000" pitchFamily="2" charset="2"/>
                </a:rPr>
                <a:t>i</a:t>
              </a:r>
              <a:r>
                <a:rPr lang="en-US" altLang="zh-CN" sz="2800" b="1" dirty="0">
                  <a:latin typeface="Times New Roman" panose="02020603050405020304" pitchFamily="18" charset="0"/>
                  <a:ea typeface="楷体_GB2312" pitchFamily="49" charset="-122"/>
                  <a:sym typeface="Wingdings" panose="05000000000000000000" pitchFamily="2" charset="2"/>
                </a:rPr>
                <a:t>       </a:t>
              </a:r>
              <a:r>
                <a:rPr lang="zh-CN" altLang="en-US" sz="2800" b="1" dirty="0">
                  <a:latin typeface="Times New Roman" panose="02020603050405020304" pitchFamily="18" charset="0"/>
                  <a:ea typeface="楷体_GB2312" pitchFamily="49" charset="-122"/>
                  <a:sym typeface="Wingdings" panose="05000000000000000000" pitchFamily="2" charset="2"/>
                </a:rPr>
                <a:t>当</a:t>
              </a:r>
              <a:r>
                <a:rPr lang="en-US" altLang="zh-CN" sz="2800" b="1" i="1" dirty="0" err="1">
                  <a:latin typeface="Times New Roman" panose="02020603050405020304" pitchFamily="18" charset="0"/>
                  <a:ea typeface="楷体_GB2312" pitchFamily="49" charset="-122"/>
                  <a:sym typeface="Wingdings" panose="05000000000000000000" pitchFamily="2" charset="2"/>
                </a:rPr>
                <a:t>t</a:t>
              </a:r>
              <a:r>
                <a:rPr lang="en-US" altLang="zh-CN" sz="2800" b="1" i="1" baseline="-25000" dirty="0" err="1">
                  <a:latin typeface="Times New Roman" panose="02020603050405020304" pitchFamily="18" charset="0"/>
                  <a:ea typeface="楷体_GB2312" pitchFamily="49" charset="-122"/>
                  <a:sym typeface="Wingdings" panose="05000000000000000000" pitchFamily="2" charset="2"/>
                </a:rPr>
                <a:t>i</a:t>
              </a:r>
              <a:r>
                <a:rPr lang="en-US" altLang="zh-CN" sz="2800" b="1" i="1" dirty="0" err="1">
                  <a:latin typeface="Times New Roman" panose="02020603050405020304" pitchFamily="18" charset="0"/>
                  <a:ea typeface="楷体_GB2312" pitchFamily="49" charset="-122"/>
                  <a:sym typeface="Wingdings" panose="05000000000000000000" pitchFamily="2" charset="2"/>
                </a:rPr>
                <a:t>λ</a:t>
              </a:r>
              <a:r>
                <a:rPr lang="en-US" altLang="zh-CN" sz="2800" b="1" dirty="0">
                  <a:latin typeface="Times New Roman" panose="02020603050405020304" pitchFamily="18" charset="0"/>
                  <a:ea typeface="楷体_GB2312" pitchFamily="49" charset="-122"/>
                  <a:sym typeface="Wingdings" panose="05000000000000000000" pitchFamily="2" charset="2"/>
                </a:rPr>
                <a:t>=</a:t>
              </a:r>
              <a:r>
                <a:rPr lang="en-US" altLang="zh-CN" sz="2800" b="1" i="1" dirty="0">
                  <a:latin typeface="Times New Roman" panose="02020603050405020304" pitchFamily="18" charset="0"/>
                  <a:ea typeface="楷体_GB2312" pitchFamily="49" charset="-122"/>
                  <a:sym typeface="Wingdings" panose="05000000000000000000" pitchFamily="2" charset="2"/>
                </a:rPr>
                <a:t>x</a:t>
              </a:r>
              <a:r>
                <a:rPr lang="en-US" altLang="zh-CN" sz="2800" b="1" i="1" baseline="-25000" dirty="0">
                  <a:latin typeface="Times New Roman" panose="02020603050405020304" pitchFamily="18" charset="0"/>
                  <a:ea typeface="楷体_GB2312" pitchFamily="49" charset="-122"/>
                  <a:sym typeface="Wingdings" panose="05000000000000000000" pitchFamily="2" charset="2"/>
                </a:rPr>
                <a:t>i</a:t>
              </a:r>
            </a:p>
            <a:p>
              <a:pPr>
                <a:lnSpc>
                  <a:spcPct val="120000"/>
                </a:lnSpc>
                <a:buFont typeface="Wingdings" panose="05000000000000000000" pitchFamily="2" charset="2"/>
                <a:buNone/>
              </a:pPr>
              <a:r>
                <a:rPr lang="en-US" altLang="zh-CN" sz="2800" b="1" dirty="0">
                  <a:latin typeface="Times New Roman" panose="02020603050405020304" pitchFamily="18" charset="0"/>
                  <a:ea typeface="楷体_GB2312" pitchFamily="49" charset="-122"/>
                  <a:sym typeface="Wingdings" panose="05000000000000000000" pitchFamily="2" charset="2"/>
                </a:rPr>
                <a:t>     (2)  </a:t>
              </a:r>
              <a:r>
                <a:rPr lang="en-US" altLang="zh-CN" sz="2800" b="1" i="1" dirty="0" err="1">
                  <a:latin typeface="Times New Roman" panose="02020603050405020304" pitchFamily="18" charset="0"/>
                  <a:ea typeface="楷体_GB2312" pitchFamily="49" charset="-122"/>
                  <a:sym typeface="Wingdings" panose="05000000000000000000" pitchFamily="2" charset="2"/>
                </a:rPr>
                <a:t>u</a:t>
              </a:r>
              <a:r>
                <a:rPr lang="en-US" altLang="zh-CN" sz="2800" b="1" i="1" baseline="-25000" dirty="0" err="1">
                  <a:latin typeface="Times New Roman" panose="02020603050405020304" pitchFamily="18" charset="0"/>
                  <a:ea typeface="楷体_GB2312" pitchFamily="49" charset="-122"/>
                  <a:sym typeface="Wingdings" panose="05000000000000000000" pitchFamily="2" charset="2"/>
                </a:rPr>
                <a:t>i</a:t>
              </a:r>
              <a:r>
                <a:rPr lang="en-US" altLang="zh-CN" sz="2800" b="1" dirty="0">
                  <a:latin typeface="Times New Roman" panose="02020603050405020304" pitchFamily="18" charset="0"/>
                  <a:ea typeface="楷体_GB2312" pitchFamily="49" charset="-122"/>
                  <a:sym typeface="Wingdings" panose="05000000000000000000" pitchFamily="2" charset="2"/>
                </a:rPr>
                <a:t>/</a:t>
              </a:r>
              <a:r>
                <a:rPr lang="en-US" altLang="zh-CN" sz="2800" b="1" i="1" dirty="0" err="1">
                  <a:latin typeface="Times New Roman" panose="02020603050405020304" pitchFamily="18" charset="0"/>
                  <a:ea typeface="楷体_GB2312" pitchFamily="49" charset="-122"/>
                  <a:sym typeface="Wingdings" panose="05000000000000000000" pitchFamily="2" charset="2"/>
                </a:rPr>
                <a:t>y</a:t>
              </a:r>
              <a:r>
                <a:rPr lang="en-US" altLang="zh-CN" sz="2800" b="1" i="1" baseline="-25000" dirty="0" err="1">
                  <a:latin typeface="Times New Roman" panose="02020603050405020304" pitchFamily="18" charset="0"/>
                  <a:ea typeface="楷体_GB2312" pitchFamily="49" charset="-122"/>
                  <a:sym typeface="Wingdings" panose="05000000000000000000" pitchFamily="2" charset="2"/>
                </a:rPr>
                <a:t>i</a:t>
              </a:r>
              <a:r>
                <a:rPr lang="en-US" altLang="zh-CN" sz="2800" b="1" dirty="0">
                  <a:latin typeface="Times New Roman" panose="02020603050405020304" pitchFamily="18" charset="0"/>
                  <a:ea typeface="楷体_GB2312" pitchFamily="49" charset="-122"/>
                  <a:sym typeface="Wingdings" panose="05000000000000000000" pitchFamily="2" charset="2"/>
                </a:rPr>
                <a:t>        </a:t>
              </a:r>
              <a:r>
                <a:rPr lang="zh-CN" altLang="en-US" sz="2800" b="1" dirty="0">
                  <a:latin typeface="Times New Roman" panose="02020603050405020304" pitchFamily="18" charset="0"/>
                  <a:ea typeface="楷体_GB2312" pitchFamily="49" charset="-122"/>
                  <a:sym typeface="Wingdings" panose="05000000000000000000" pitchFamily="2" charset="2"/>
                </a:rPr>
                <a:t>当</a:t>
              </a:r>
              <a:r>
                <a:rPr lang="en-US" altLang="zh-CN" sz="2800" b="1" i="1" dirty="0" err="1">
                  <a:latin typeface="Times New Roman" panose="02020603050405020304" pitchFamily="18" charset="0"/>
                  <a:ea typeface="楷体_GB2312" pitchFamily="49" charset="-122"/>
                  <a:sym typeface="Wingdings" panose="05000000000000000000" pitchFamily="2" charset="2"/>
                </a:rPr>
                <a:t>y</a:t>
              </a:r>
              <a:r>
                <a:rPr lang="en-US" altLang="zh-CN" sz="2800" b="1" i="1" baseline="-25000" dirty="0" err="1">
                  <a:latin typeface="Times New Roman" panose="02020603050405020304" pitchFamily="18" charset="0"/>
                  <a:ea typeface="楷体_GB2312" pitchFamily="49" charset="-122"/>
                  <a:sym typeface="Wingdings" panose="05000000000000000000" pitchFamily="2" charset="2"/>
                </a:rPr>
                <a:t>i</a:t>
              </a:r>
              <a:r>
                <a:rPr lang="en-US" altLang="zh-CN" sz="2800" b="1" dirty="0">
                  <a:latin typeface="Times New Roman" panose="02020603050405020304" pitchFamily="18" charset="0"/>
                  <a:ea typeface="楷体_GB2312" pitchFamily="49" charset="-122"/>
                  <a:sym typeface="Wingdings" panose="05000000000000000000" pitchFamily="2" charset="2"/>
                </a:rPr>
                <a:t>∈{</a:t>
              </a:r>
              <a:r>
                <a:rPr lang="en-US" altLang="zh-CN" sz="2800" b="1" i="1" dirty="0">
                  <a:latin typeface="Times New Roman" panose="02020603050405020304" pitchFamily="18" charset="0"/>
                  <a:ea typeface="楷体_GB2312" pitchFamily="49" charset="-122"/>
                  <a:sym typeface="Wingdings" panose="05000000000000000000" pitchFamily="2" charset="2"/>
                </a:rPr>
                <a:t>x</a:t>
              </a:r>
              <a:r>
                <a:rPr lang="en-US" altLang="zh-CN" sz="2800" b="1" baseline="-25000" dirty="0">
                  <a:latin typeface="Times New Roman" panose="02020603050405020304" pitchFamily="18" charset="0"/>
                  <a:ea typeface="楷体_GB2312" pitchFamily="49" charset="-122"/>
                  <a:sym typeface="Wingdings" panose="05000000000000000000" pitchFamily="2" charset="2"/>
                </a:rPr>
                <a:t>1</a:t>
              </a:r>
              <a:r>
                <a:rPr lang="en-US" altLang="zh-CN" sz="2800" b="1" dirty="0">
                  <a:latin typeface="Times New Roman" panose="02020603050405020304" pitchFamily="18" charset="0"/>
                  <a:ea typeface="楷体_GB2312" pitchFamily="49" charset="-122"/>
                  <a:sym typeface="Wingdings" panose="05000000000000000000" pitchFamily="2" charset="2"/>
                </a:rPr>
                <a:t>, </a:t>
              </a:r>
              <a:r>
                <a:rPr lang="en-US" altLang="zh-CN" sz="2800" b="1" i="1" dirty="0">
                  <a:latin typeface="Times New Roman" panose="02020603050405020304" pitchFamily="18" charset="0"/>
                  <a:ea typeface="楷体_GB2312" pitchFamily="49" charset="-122"/>
                  <a:sym typeface="Wingdings" panose="05000000000000000000" pitchFamily="2" charset="2"/>
                </a:rPr>
                <a:t>x</a:t>
              </a:r>
              <a:r>
                <a:rPr lang="en-US" altLang="zh-CN" sz="2800" b="1" baseline="-25000" dirty="0">
                  <a:latin typeface="Times New Roman" panose="02020603050405020304" pitchFamily="18" charset="0"/>
                  <a:ea typeface="楷体_GB2312" pitchFamily="49" charset="-122"/>
                  <a:sym typeface="Wingdings" panose="05000000000000000000" pitchFamily="2" charset="2"/>
                </a:rPr>
                <a:t>2</a:t>
              </a:r>
              <a:r>
                <a:rPr lang="en-US" altLang="zh-CN" sz="2800" b="1" dirty="0">
                  <a:latin typeface="Times New Roman" panose="02020603050405020304" pitchFamily="18" charset="0"/>
                  <a:ea typeface="楷体_GB2312" pitchFamily="49" charset="-122"/>
                  <a:sym typeface="Wingdings" panose="05000000000000000000" pitchFamily="2" charset="2"/>
                </a:rPr>
                <a:t>,…,</a:t>
              </a:r>
              <a:r>
                <a:rPr lang="en-US" altLang="zh-CN" sz="2800" b="1" i="1" dirty="0" err="1">
                  <a:latin typeface="Times New Roman" panose="02020603050405020304" pitchFamily="18" charset="0"/>
                  <a:ea typeface="楷体_GB2312" pitchFamily="49" charset="-122"/>
                  <a:sym typeface="Wingdings" panose="05000000000000000000" pitchFamily="2" charset="2"/>
                </a:rPr>
                <a:t>x</a:t>
              </a:r>
              <a:r>
                <a:rPr lang="en-US" altLang="zh-CN" sz="2800" b="1" i="1" baseline="-25000" dirty="0" err="1">
                  <a:latin typeface="Times New Roman" panose="02020603050405020304" pitchFamily="18" charset="0"/>
                  <a:ea typeface="楷体_GB2312" pitchFamily="49" charset="-122"/>
                  <a:sym typeface="Wingdings" panose="05000000000000000000" pitchFamily="2" charset="2"/>
                </a:rPr>
                <a:t>n</a:t>
              </a:r>
              <a:r>
                <a:rPr lang="en-US" altLang="zh-CN" sz="2800" b="1" dirty="0">
                  <a:latin typeface="Times New Roman" panose="02020603050405020304" pitchFamily="18" charset="0"/>
                  <a:ea typeface="楷体_GB2312" pitchFamily="49" charset="-122"/>
                  <a:sym typeface="Wingdings" panose="05000000000000000000" pitchFamily="2" charset="2"/>
                </a:rPr>
                <a:t>}</a:t>
              </a:r>
            </a:p>
            <a:p>
              <a:pPr>
                <a:lnSpc>
                  <a:spcPct val="120000"/>
                </a:lnSpc>
                <a:buFont typeface="Wingdings" panose="05000000000000000000" pitchFamily="2" charset="2"/>
                <a:buNone/>
              </a:pPr>
              <a:r>
                <a:rPr lang="zh-CN" altLang="en-US" sz="2800" b="1" dirty="0">
                  <a:latin typeface="Times New Roman" panose="02020603050405020304" pitchFamily="18" charset="0"/>
                  <a:ea typeface="楷体_GB2312" pitchFamily="49" charset="-122"/>
                  <a:sym typeface="Wingdings" panose="05000000000000000000" pitchFamily="2" charset="2"/>
                </a:rPr>
                <a:t>如此得到的集合仍然是一个</a:t>
              </a:r>
              <a:r>
                <a:rPr lang="zh-CN" altLang="en-US" sz="2800" b="1" dirty="0">
                  <a:latin typeface="仿宋_GB2312" pitchFamily="49" charset="-122"/>
                  <a:ea typeface="仿宋_GB2312" pitchFamily="49" charset="-122"/>
                  <a:sym typeface="Wingdings" panose="05000000000000000000" pitchFamily="2" charset="2"/>
                </a:rPr>
                <a:t>置</a:t>
              </a:r>
              <a:r>
                <a:rPr lang="zh-CN" altLang="en-US" sz="2800" b="1" dirty="0">
                  <a:latin typeface="Times New Roman" panose="02020603050405020304" pitchFamily="18" charset="0"/>
                  <a:ea typeface="楷体_GB2312" pitchFamily="49" charset="-122"/>
                  <a:sym typeface="Wingdings" panose="05000000000000000000" pitchFamily="2" charset="2"/>
                </a:rPr>
                <a:t>换，该</a:t>
              </a:r>
              <a:r>
                <a:rPr lang="zh-CN" altLang="en-US" sz="2800" b="1" dirty="0">
                  <a:latin typeface="仿宋_GB2312" pitchFamily="49" charset="-122"/>
                  <a:ea typeface="仿宋_GB2312" pitchFamily="49" charset="-122"/>
                  <a:sym typeface="Wingdings" panose="05000000000000000000" pitchFamily="2" charset="2"/>
                </a:rPr>
                <a:t>置</a:t>
              </a:r>
              <a:r>
                <a:rPr lang="zh-CN" altLang="en-US" sz="2800" b="1" dirty="0">
                  <a:latin typeface="Times New Roman" panose="02020603050405020304" pitchFamily="18" charset="0"/>
                  <a:ea typeface="楷体_GB2312" pitchFamily="49" charset="-122"/>
                  <a:sym typeface="Wingdings" panose="05000000000000000000" pitchFamily="2" charset="2"/>
                </a:rPr>
                <a:t>换称为</a:t>
              </a:r>
              <a:r>
                <a:rPr lang="en-US" altLang="zh-CN" sz="2800" b="1" i="1" dirty="0">
                  <a:latin typeface="Times New Roman" panose="02020603050405020304" pitchFamily="18" charset="0"/>
                  <a:ea typeface="仿宋_GB2312" pitchFamily="49" charset="-122"/>
                  <a:sym typeface="Wingdings" panose="05000000000000000000" pitchFamily="2" charset="2"/>
                </a:rPr>
                <a:t>θ</a:t>
              </a:r>
              <a:r>
                <a:rPr lang="zh-CN" altLang="en-US" sz="2800" b="1" dirty="0">
                  <a:latin typeface="仿宋_GB2312" pitchFamily="49" charset="-122"/>
                  <a:ea typeface="仿宋_GB2312" pitchFamily="49" charset="-122"/>
                  <a:sym typeface="Wingdings" panose="05000000000000000000" pitchFamily="2" charset="2"/>
                </a:rPr>
                <a:t>与</a:t>
              </a:r>
              <a:r>
                <a:rPr lang="en-US" altLang="zh-CN" sz="2800" b="1" i="1" dirty="0">
                  <a:latin typeface="Times New Roman" panose="02020603050405020304" pitchFamily="18" charset="0"/>
                  <a:ea typeface="仿宋_GB2312" pitchFamily="49" charset="-122"/>
                  <a:sym typeface="Wingdings" panose="05000000000000000000" pitchFamily="2" charset="2"/>
                </a:rPr>
                <a:t>λ</a:t>
              </a:r>
              <a:r>
                <a:rPr lang="zh-CN" altLang="en-US" sz="2800" b="1" dirty="0">
                  <a:latin typeface="仿宋_GB2312" pitchFamily="49" charset="-122"/>
                  <a:ea typeface="仿宋_GB2312" pitchFamily="49" charset="-122"/>
                  <a:sym typeface="Wingdings" panose="05000000000000000000" pitchFamily="2" charset="2"/>
                </a:rPr>
                <a:t>的合成，记作</a:t>
              </a:r>
              <a:r>
                <a:rPr lang="en-US" altLang="zh-CN" sz="2800" b="1" i="1" dirty="0" err="1">
                  <a:latin typeface="Times New Roman" panose="02020603050405020304" pitchFamily="18" charset="0"/>
                  <a:ea typeface="仿宋_GB2312" pitchFamily="49" charset="-122"/>
                  <a:sym typeface="Wingdings" panose="05000000000000000000" pitchFamily="2" charset="2"/>
                </a:rPr>
                <a:t>θ·λ</a:t>
              </a:r>
              <a:r>
                <a:rPr lang="zh-CN" altLang="en-US" sz="2800" b="1" dirty="0">
                  <a:latin typeface="仿宋_GB2312" pitchFamily="49" charset="-122"/>
                  <a:ea typeface="仿宋_GB2312" pitchFamily="49" charset="-122"/>
                  <a:sym typeface="Wingdings" panose="05000000000000000000" pitchFamily="2" charset="2"/>
                </a:rPr>
                <a:t>。</a:t>
              </a:r>
            </a:p>
          </p:txBody>
        </p:sp>
        <p:grpSp>
          <p:nvGrpSpPr>
            <p:cNvPr id="686091" name="Group 11"/>
            <p:cNvGrpSpPr>
              <a:grpSpLocks/>
            </p:cNvGrpSpPr>
            <p:nvPr/>
          </p:nvGrpSpPr>
          <p:grpSpPr bwMode="auto">
            <a:xfrm>
              <a:off x="2930526" y="1052514"/>
              <a:ext cx="4035424" cy="1195387"/>
              <a:chOff x="886" y="663"/>
              <a:chExt cx="2542" cy="753"/>
            </a:xfrm>
          </p:grpSpPr>
          <mc:AlternateContent xmlns:mc="http://schemas.openxmlformats.org/markup-compatibility/2006" xmlns:a14="http://schemas.microsoft.com/office/drawing/2010/main">
            <mc:Choice Requires="a14">
              <p:sp>
                <p:nvSpPr>
                  <p:cNvPr id="686084" name="Object 4"/>
                  <p:cNvSpPr txBox="1"/>
                  <p:nvPr/>
                </p:nvSpPr>
                <p:spPr bwMode="auto">
                  <a:xfrm>
                    <a:off x="911" y="663"/>
                    <a:ext cx="2449" cy="29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𝜃</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686084" name="Object 4"/>
                  <p:cNvSpPr txBox="1">
                    <a:spLocks noRot="1" noChangeAspect="1" noMove="1" noResize="1" noEditPoints="1" noAdjustHandles="1" noChangeArrowheads="1" noChangeShapeType="1" noTextEdit="1"/>
                  </p:cNvSpPr>
                  <p:nvPr/>
                </p:nvSpPr>
                <p:spPr bwMode="auto">
                  <a:xfrm>
                    <a:off x="911" y="663"/>
                    <a:ext cx="2449" cy="298"/>
                  </a:xfrm>
                  <a:prstGeom prst="rect">
                    <a:avLst/>
                  </a:prstGeom>
                  <a:blipFill>
                    <a:blip r:embed="rId2"/>
                    <a:stretch>
                      <a:fillRect l="-313" b="-1410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6085" name="Object 5"/>
                  <p:cNvSpPr txBox="1"/>
                  <p:nvPr/>
                </p:nvSpPr>
                <p:spPr bwMode="auto">
                  <a:xfrm>
                    <a:off x="886" y="1117"/>
                    <a:ext cx="2542" cy="299"/>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𝜆</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686085" name="Object 5"/>
                  <p:cNvSpPr txBox="1">
                    <a:spLocks noRot="1" noChangeAspect="1" noMove="1" noResize="1" noEditPoints="1" noAdjustHandles="1" noChangeArrowheads="1" noChangeShapeType="1" noTextEdit="1"/>
                  </p:cNvSpPr>
                  <p:nvPr/>
                </p:nvSpPr>
                <p:spPr bwMode="auto">
                  <a:xfrm>
                    <a:off x="886" y="1117"/>
                    <a:ext cx="2542" cy="299"/>
                  </a:xfrm>
                  <a:prstGeom prst="rect">
                    <a:avLst/>
                  </a:prstGeom>
                  <a:blipFill>
                    <a:blip r:embed="rId3"/>
                    <a:stretch>
                      <a:fillRect l="-453" b="-14103"/>
                    </a:stretch>
                  </a:blipFill>
                  <a:ln>
                    <a:noFill/>
                  </a:ln>
                  <a:effectLst/>
                </p:spPr>
                <p:txBody>
                  <a:bodyPr/>
                  <a:lstStyle/>
                  <a:p>
                    <a:r>
                      <a:rPr lang="zh-CN" altLang="en-US">
                        <a:noFill/>
                      </a:rPr>
                      <a:t> </a:t>
                    </a:r>
                  </a:p>
                </p:txBody>
              </p:sp>
            </mc:Fallback>
          </mc:AlternateContent>
        </p:grpSp>
        <p:grpSp>
          <p:nvGrpSpPr>
            <p:cNvPr id="686090" name="Group 10"/>
            <p:cNvGrpSpPr>
              <a:grpSpLocks/>
            </p:cNvGrpSpPr>
            <p:nvPr/>
          </p:nvGrpSpPr>
          <p:grpSpPr bwMode="auto">
            <a:xfrm>
              <a:off x="2489198" y="3284533"/>
              <a:ext cx="6889751" cy="522286"/>
              <a:chOff x="653" y="2251"/>
              <a:chExt cx="4340" cy="329"/>
            </a:xfrm>
          </p:grpSpPr>
          <mc:AlternateContent xmlns:mc="http://schemas.openxmlformats.org/markup-compatibility/2006" xmlns:a14="http://schemas.microsoft.com/office/drawing/2010/main">
            <mc:Choice Requires="a14">
              <p:sp>
                <p:nvSpPr>
                  <p:cNvPr id="686086" name="Object 6"/>
                  <p:cNvSpPr txBox="1"/>
                  <p:nvPr/>
                </p:nvSpPr>
                <p:spPr bwMode="auto">
                  <a:xfrm>
                    <a:off x="653" y="2251"/>
                    <a:ext cx="4340" cy="29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𝜆</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𝜆</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𝜆</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686086" name="Object 6"/>
                  <p:cNvSpPr txBox="1">
                    <a:spLocks noRot="1" noChangeAspect="1" noMove="1" noResize="1" noEditPoints="1" noAdjustHandles="1" noChangeArrowheads="1" noChangeShapeType="1" noTextEdit="1"/>
                  </p:cNvSpPr>
                  <p:nvPr/>
                </p:nvSpPr>
                <p:spPr bwMode="auto">
                  <a:xfrm>
                    <a:off x="653" y="2251"/>
                    <a:ext cx="4340" cy="298"/>
                  </a:xfrm>
                  <a:prstGeom prst="rect">
                    <a:avLst/>
                  </a:prstGeom>
                  <a:blipFill>
                    <a:blip r:embed="rId4"/>
                    <a:stretch>
                      <a:fillRect l="-707" b="-14103"/>
                    </a:stretch>
                  </a:blipFill>
                  <a:ln>
                    <a:noFill/>
                  </a:ln>
                  <a:effectLst/>
                </p:spPr>
                <p:txBody>
                  <a:bodyPr/>
                  <a:lstStyle/>
                  <a:p>
                    <a:r>
                      <a:rPr lang="zh-CN" altLang="en-US">
                        <a:noFill/>
                      </a:rPr>
                      <a:t> </a:t>
                    </a:r>
                  </a:p>
                </p:txBody>
              </p:sp>
            </mc:Fallback>
          </mc:AlternateContent>
          <p:sp>
            <p:nvSpPr>
              <p:cNvPr id="686088" name="Line 8"/>
              <p:cNvSpPr>
                <a:spLocks noChangeShapeType="1"/>
              </p:cNvSpPr>
              <p:nvPr/>
            </p:nvSpPr>
            <p:spPr bwMode="auto">
              <a:xfrm flipV="1">
                <a:off x="760" y="2577"/>
                <a:ext cx="2120" cy="3"/>
              </a:xfrm>
              <a:prstGeom prst="line">
                <a:avLst/>
              </a:prstGeom>
              <a:noFill/>
              <a:ln w="381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089" name="Line 9"/>
              <p:cNvSpPr>
                <a:spLocks noChangeShapeType="1"/>
              </p:cNvSpPr>
              <p:nvPr/>
            </p:nvSpPr>
            <p:spPr bwMode="auto">
              <a:xfrm>
                <a:off x="2935" y="2580"/>
                <a:ext cx="1905" cy="0"/>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2" name="Rectangle 2"/>
          <p:cNvSpPr txBox="1">
            <a:spLocks/>
          </p:cNvSpPr>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置换与合一</a:t>
            </a:r>
          </a:p>
        </p:txBody>
      </p:sp>
    </p:spTree>
    <p:extLst>
      <p:ext uri="{BB962C8B-B14F-4D97-AF65-F5344CB8AC3E}">
        <p14:creationId xmlns:p14="http://schemas.microsoft.com/office/powerpoint/2010/main" val="34038393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44" name="Rectangle 16"/>
          <p:cNvSpPr>
            <a:spLocks noChangeArrowheads="1"/>
          </p:cNvSpPr>
          <p:nvPr/>
        </p:nvSpPr>
        <p:spPr bwMode="auto">
          <a:xfrm>
            <a:off x="2135188" y="5654676"/>
            <a:ext cx="8532812" cy="120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Font typeface="Wingdings" panose="05000000000000000000" pitchFamily="2" charset="2"/>
              <a:buNone/>
            </a:pPr>
            <a:r>
              <a:rPr lang="en-US" altLang="zh-CN" sz="2800" b="1" dirty="0">
                <a:latin typeface="仿宋_GB2312" pitchFamily="49" charset="-122"/>
                <a:ea typeface="仿宋_GB2312" pitchFamily="49" charset="-122"/>
                <a:sym typeface="Wingdings" panose="05000000000000000000" pitchFamily="2" charset="2"/>
              </a:rPr>
              <a:t>    ①</a:t>
            </a:r>
            <a:r>
              <a:rPr lang="zh-CN" altLang="en-US" sz="2800" b="1" dirty="0">
                <a:latin typeface="仿宋_GB2312" pitchFamily="49" charset="-122"/>
                <a:ea typeface="仿宋_GB2312" pitchFamily="49" charset="-122"/>
                <a:sym typeface="Wingdings" panose="05000000000000000000" pitchFamily="2" charset="2"/>
              </a:rPr>
              <a:t>当</a:t>
            </a:r>
            <a:r>
              <a:rPr lang="en-US" altLang="zh-CN" sz="2800" b="1" dirty="0">
                <a:latin typeface="仿宋_GB2312" pitchFamily="49" charset="-122"/>
                <a:ea typeface="仿宋_GB2312" pitchFamily="49" charset="-122"/>
                <a:sym typeface="Wingdings" panose="05000000000000000000" pitchFamily="2" charset="2"/>
              </a:rPr>
              <a:t>          </a:t>
            </a:r>
            <a:r>
              <a:rPr lang="zh-CN" altLang="en-US" sz="2800" b="1" dirty="0">
                <a:latin typeface="仿宋_GB2312" pitchFamily="49" charset="-122"/>
                <a:ea typeface="仿宋_GB2312" pitchFamily="49" charset="-122"/>
                <a:sym typeface="Wingdings" panose="05000000000000000000" pitchFamily="2" charset="2"/>
              </a:rPr>
              <a:t>时，删去</a:t>
            </a:r>
            <a:endParaRPr lang="zh-CN" altLang="en-US" sz="2800" b="1" i="1" dirty="0">
              <a:latin typeface="Times New Roman" panose="02020603050405020304" pitchFamily="18" charset="0"/>
              <a:ea typeface="仿宋_GB2312" pitchFamily="49" charset="-122"/>
              <a:sym typeface="Wingdings" panose="05000000000000000000" pitchFamily="2" charset="2"/>
            </a:endParaRPr>
          </a:p>
          <a:p>
            <a:pPr>
              <a:lnSpc>
                <a:spcPct val="130000"/>
              </a:lnSpc>
              <a:buFont typeface="Wingdings" panose="05000000000000000000" pitchFamily="2" charset="2"/>
              <a:buNone/>
            </a:pPr>
            <a:r>
              <a:rPr lang="zh-CN" altLang="en-US" sz="2800" b="1" dirty="0">
                <a:latin typeface="仿宋_GB2312" pitchFamily="49" charset="-122"/>
                <a:ea typeface="仿宋_GB2312" pitchFamily="49" charset="-122"/>
                <a:sym typeface="Wingdings" panose="05000000000000000000" pitchFamily="2" charset="2"/>
              </a:rPr>
              <a:t>    ②当                     时，删去</a:t>
            </a:r>
          </a:p>
        </p:txBody>
      </p:sp>
      <p:sp>
        <p:nvSpPr>
          <p:cNvPr id="688130" name="Rectangle 2"/>
          <p:cNvSpPr>
            <a:spLocks noChangeArrowheads="1"/>
          </p:cNvSpPr>
          <p:nvPr/>
        </p:nvSpPr>
        <p:spPr bwMode="auto">
          <a:xfrm>
            <a:off x="6347619" y="3587751"/>
            <a:ext cx="2376488" cy="431800"/>
          </a:xfrm>
          <a:prstGeom prst="rect">
            <a:avLst/>
          </a:prstGeom>
          <a:solidFill>
            <a:srgbClr val="6699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8131" name="Rectangle 3"/>
          <p:cNvSpPr>
            <a:spLocks noChangeArrowheads="1"/>
          </p:cNvSpPr>
          <p:nvPr/>
        </p:nvSpPr>
        <p:spPr bwMode="auto">
          <a:xfrm>
            <a:off x="6401594" y="2987138"/>
            <a:ext cx="2519363" cy="431800"/>
          </a:xfrm>
          <a:prstGeom prst="rect">
            <a:avLst/>
          </a:prstGeom>
          <a:solidFill>
            <a:srgbClr val="6699FF">
              <a:alpha val="5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8132" name="Group 4"/>
          <p:cNvGrpSpPr>
            <a:grpSpLocks/>
          </p:cNvGrpSpPr>
          <p:nvPr/>
        </p:nvGrpSpPr>
        <p:grpSpPr bwMode="auto">
          <a:xfrm>
            <a:off x="1774826" y="806451"/>
            <a:ext cx="8569325" cy="1031875"/>
            <a:chOff x="204" y="445"/>
            <a:chExt cx="5398" cy="650"/>
          </a:xfrm>
        </p:grpSpPr>
        <p:sp>
          <p:nvSpPr>
            <p:cNvPr id="688133" name="Text Box 5"/>
            <p:cNvSpPr txBox="1">
              <a:spLocks noChangeArrowheads="1"/>
            </p:cNvSpPr>
            <p:nvPr/>
          </p:nvSpPr>
          <p:spPr bwMode="auto">
            <a:xfrm>
              <a:off x="204" y="445"/>
              <a:ext cx="5398"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10000"/>
                </a:spcBef>
                <a:buClr>
                  <a:srgbClr val="0000FF"/>
                </a:buClr>
                <a:buFont typeface="Wingdings" panose="05000000000000000000" pitchFamily="2" charset="2"/>
                <a:buNone/>
              </a:pPr>
              <a:r>
                <a:rPr lang="zh-CN" altLang="en-US" sz="2800" b="1" dirty="0">
                  <a:latin typeface="宋体" panose="02010600030101010101" pitchFamily="2" charset="-122"/>
                  <a:sym typeface="Wingdings" panose="05000000000000000000" pitchFamily="2" charset="2"/>
                </a:rPr>
                <a:t>例</a:t>
              </a:r>
              <a:r>
                <a:rPr lang="zh-CN" altLang="en-US" sz="2800" b="1" dirty="0">
                  <a:latin typeface="Times New Roman" panose="02020603050405020304" pitchFamily="18" charset="0"/>
                  <a:sym typeface="Wingdings" panose="05000000000000000000" pitchFamily="2" charset="2"/>
                </a:rPr>
                <a:t>：设                                                              求</a:t>
              </a:r>
              <a:r>
                <a:rPr lang="en-US" altLang="zh-CN" sz="2800" b="1" dirty="0">
                  <a:latin typeface="Times New Roman" panose="02020603050405020304" pitchFamily="18" charset="0"/>
                  <a:sym typeface="Wingdings" panose="05000000000000000000" pitchFamily="2" charset="2"/>
                </a:rPr>
                <a:t>θ</a:t>
              </a:r>
              <a:r>
                <a:rPr lang="zh-CN" altLang="en-US" sz="2800" b="1" dirty="0">
                  <a:latin typeface="Times New Roman" panose="02020603050405020304" pitchFamily="18" charset="0"/>
                  <a:sym typeface="Wingdings" panose="05000000000000000000" pitchFamily="2" charset="2"/>
                </a:rPr>
                <a:t>与</a:t>
              </a:r>
              <a:r>
                <a:rPr lang="en-US" altLang="zh-CN" sz="2800" b="1" dirty="0">
                  <a:latin typeface="Times New Roman" panose="02020603050405020304" pitchFamily="18" charset="0"/>
                  <a:sym typeface="Wingdings" panose="05000000000000000000" pitchFamily="2" charset="2"/>
                </a:rPr>
                <a:t>λ</a:t>
              </a:r>
              <a:r>
                <a:rPr lang="zh-CN" altLang="en-US" sz="2800" b="1" dirty="0">
                  <a:latin typeface="Times New Roman" panose="02020603050405020304" pitchFamily="18" charset="0"/>
                  <a:sym typeface="Wingdings" panose="05000000000000000000" pitchFamily="2" charset="2"/>
                </a:rPr>
                <a:t>的合成。</a:t>
              </a:r>
            </a:p>
          </p:txBody>
        </p:sp>
        <p:graphicFrame>
          <p:nvGraphicFramePr>
            <p:cNvPr id="688134" name="Object 6"/>
            <p:cNvGraphicFramePr>
              <a:graphicFrameLocks noChangeAspect="1"/>
            </p:cNvGraphicFramePr>
            <p:nvPr/>
          </p:nvGraphicFramePr>
          <p:xfrm>
            <a:off x="975" y="509"/>
            <a:ext cx="3350" cy="265"/>
          </p:xfrm>
          <a:graphic>
            <a:graphicData uri="http://schemas.openxmlformats.org/presentationml/2006/ole">
              <mc:AlternateContent xmlns:mc="http://schemas.openxmlformats.org/markup-compatibility/2006">
                <mc:Choice xmlns:v="urn:schemas-microsoft-com:vml" Requires="v">
                  <p:oleObj spid="_x0000_s115101" name="公式" r:id="rId3" imgW="2577960" imgH="203040" progId="Equation.3">
                    <p:embed/>
                  </p:oleObj>
                </mc:Choice>
                <mc:Fallback>
                  <p:oleObj name="公式" r:id="rId3" imgW="2577960" imgH="203040" progId="Equation.3">
                    <p:embed/>
                    <p:pic>
                      <p:nvPicPr>
                        <p:cNvPr id="68813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509"/>
                          <a:ext cx="3350"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88150" name="Group 22"/>
          <p:cNvGrpSpPr>
            <a:grpSpLocks/>
          </p:cNvGrpSpPr>
          <p:nvPr/>
        </p:nvGrpSpPr>
        <p:grpSpPr bwMode="auto">
          <a:xfrm>
            <a:off x="1811338" y="2279933"/>
            <a:ext cx="8496300" cy="3363913"/>
            <a:chOff x="158" y="1434"/>
            <a:chExt cx="5352" cy="2119"/>
          </a:xfrm>
        </p:grpSpPr>
        <p:grpSp>
          <p:nvGrpSpPr>
            <p:cNvPr id="688135" name="Group 7"/>
            <p:cNvGrpSpPr>
              <a:grpSpLocks/>
            </p:cNvGrpSpPr>
            <p:nvPr/>
          </p:nvGrpSpPr>
          <p:grpSpPr bwMode="auto">
            <a:xfrm>
              <a:off x="158" y="1434"/>
              <a:ext cx="5352" cy="2119"/>
              <a:chOff x="204" y="1389"/>
              <a:chExt cx="5352" cy="2119"/>
            </a:xfrm>
          </p:grpSpPr>
          <p:graphicFrame>
            <p:nvGraphicFramePr>
              <p:cNvPr id="688137" name="Object 9"/>
              <p:cNvGraphicFramePr>
                <a:graphicFrameLocks noChangeAspect="1"/>
              </p:cNvGraphicFramePr>
              <p:nvPr>
                <p:extLst>
                  <p:ext uri="{D42A27DB-BD31-4B8C-83A1-F6EECF244321}">
                    <p14:modId xmlns:p14="http://schemas.microsoft.com/office/powerpoint/2010/main" val="4145456455"/>
                  </p:ext>
                </p:extLst>
              </p:nvPr>
            </p:nvGraphicFramePr>
            <p:xfrm>
              <a:off x="1218" y="1795"/>
              <a:ext cx="3579" cy="744"/>
            </p:xfrm>
            <a:graphic>
              <a:graphicData uri="http://schemas.openxmlformats.org/presentationml/2006/ole">
                <mc:AlternateContent xmlns:mc="http://schemas.openxmlformats.org/markup-compatibility/2006">
                  <mc:Choice xmlns:v="urn:schemas-microsoft-com:vml" Requires="v">
                    <p:oleObj spid="_x0000_s115102" name="Equation" r:id="rId5" imgW="2082600" imgH="431640" progId="Equation.DSMT4">
                      <p:embed/>
                    </p:oleObj>
                  </mc:Choice>
                  <mc:Fallback>
                    <p:oleObj name="Equation" r:id="rId5" imgW="2082600" imgH="431640" progId="Equation.DSMT4">
                      <p:embed/>
                      <p:pic>
                        <p:nvPicPr>
                          <p:cNvPr id="688137" name="Object 9"/>
                          <p:cNvPicPr>
                            <a:picLocks noChangeAspect="1" noChangeArrowheads="1"/>
                          </p:cNvPicPr>
                          <p:nvPr/>
                        </p:nvPicPr>
                        <p:blipFill>
                          <a:blip r:embed="rId6"/>
                          <a:srcRect/>
                          <a:stretch>
                            <a:fillRect/>
                          </a:stretch>
                        </p:blipFill>
                        <p:spPr bwMode="auto">
                          <a:xfrm>
                            <a:off x="1218" y="1795"/>
                            <a:ext cx="3579" cy="7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8136" name="Text Box 8"/>
              <p:cNvSpPr txBox="1">
                <a:spLocks noChangeArrowheads="1"/>
              </p:cNvSpPr>
              <p:nvPr/>
            </p:nvSpPr>
            <p:spPr bwMode="auto">
              <a:xfrm>
                <a:off x="204" y="1389"/>
                <a:ext cx="19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ea typeface="仿宋_GB2312" pitchFamily="49" charset="-122"/>
                  </a:rPr>
                  <a:t>解：先求出集合</a:t>
                </a:r>
              </a:p>
            </p:txBody>
          </p:sp>
          <p:sp>
            <p:nvSpPr>
              <p:cNvPr id="688138" name="Text Box 10"/>
              <p:cNvSpPr txBox="1">
                <a:spLocks noChangeArrowheads="1"/>
              </p:cNvSpPr>
              <p:nvPr/>
            </p:nvSpPr>
            <p:spPr bwMode="auto">
              <a:xfrm>
                <a:off x="2245" y="2659"/>
                <a:ext cx="3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ea typeface="仿宋_GB2312" pitchFamily="49" charset="-122"/>
                  </a:rPr>
                  <a:t>满足定义中的条件需删除，得：</a:t>
                </a:r>
              </a:p>
            </p:txBody>
          </p:sp>
          <p:graphicFrame>
            <p:nvGraphicFramePr>
              <p:cNvPr id="688139" name="Object 11"/>
              <p:cNvGraphicFramePr>
                <a:graphicFrameLocks noChangeAspect="1"/>
              </p:cNvGraphicFramePr>
              <p:nvPr/>
            </p:nvGraphicFramePr>
            <p:xfrm>
              <a:off x="748" y="2705"/>
              <a:ext cx="1542" cy="316"/>
            </p:xfrm>
            <a:graphic>
              <a:graphicData uri="http://schemas.openxmlformats.org/presentationml/2006/ole">
                <mc:AlternateContent xmlns:mc="http://schemas.openxmlformats.org/markup-compatibility/2006">
                  <mc:Choice xmlns:v="urn:schemas-microsoft-com:vml" Requires="v">
                    <p:oleObj spid="_x0000_s115103" name="公式" r:id="rId7" imgW="990360" imgH="203040" progId="Equation.3">
                      <p:embed/>
                    </p:oleObj>
                  </mc:Choice>
                  <mc:Fallback>
                    <p:oleObj name="公式" r:id="rId7" imgW="990360" imgH="203040" progId="Equation.3">
                      <p:embed/>
                      <p:pic>
                        <p:nvPicPr>
                          <p:cNvPr id="688139"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 y="2705"/>
                            <a:ext cx="1542"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8140" name="Object 12"/>
              <p:cNvGraphicFramePr>
                <a:graphicFrameLocks noChangeAspect="1"/>
              </p:cNvGraphicFramePr>
              <p:nvPr/>
            </p:nvGraphicFramePr>
            <p:xfrm>
              <a:off x="1610" y="3158"/>
              <a:ext cx="2357" cy="350"/>
            </p:xfrm>
            <a:graphic>
              <a:graphicData uri="http://schemas.openxmlformats.org/presentationml/2006/ole">
                <mc:AlternateContent xmlns:mc="http://schemas.openxmlformats.org/markup-compatibility/2006">
                  <mc:Choice xmlns:v="urn:schemas-microsoft-com:vml" Requires="v">
                    <p:oleObj spid="_x0000_s115104" name="公式" r:id="rId9" imgW="1371600" imgH="203040" progId="Equation.3">
                      <p:embed/>
                    </p:oleObj>
                  </mc:Choice>
                  <mc:Fallback>
                    <p:oleObj name="公式" r:id="rId9" imgW="1371600" imgH="203040" progId="Equation.3">
                      <p:embed/>
                      <p:pic>
                        <p:nvPicPr>
                          <p:cNvPr id="68814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0" y="3158"/>
                            <a:ext cx="2357"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8141" name="Line 13"/>
            <p:cNvSpPr>
              <a:spLocks noChangeShapeType="1"/>
            </p:cNvSpPr>
            <p:nvPr/>
          </p:nvSpPr>
          <p:spPr bwMode="auto">
            <a:xfrm>
              <a:off x="2354" y="2565"/>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8142" name="Line 14"/>
            <p:cNvSpPr>
              <a:spLocks noChangeShapeType="1"/>
            </p:cNvSpPr>
            <p:nvPr/>
          </p:nvSpPr>
          <p:spPr bwMode="auto">
            <a:xfrm>
              <a:off x="2961" y="2565"/>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8143" name="Line 15"/>
            <p:cNvSpPr>
              <a:spLocks noChangeShapeType="1"/>
            </p:cNvSpPr>
            <p:nvPr/>
          </p:nvSpPr>
          <p:spPr bwMode="auto">
            <a:xfrm>
              <a:off x="3498" y="2562"/>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88145" name="Object 17"/>
          <p:cNvGraphicFramePr>
            <a:graphicFrameLocks noChangeAspect="1"/>
          </p:cNvGraphicFramePr>
          <p:nvPr>
            <p:extLst>
              <p:ext uri="{D42A27DB-BD31-4B8C-83A1-F6EECF244321}">
                <p14:modId xmlns:p14="http://schemas.microsoft.com/office/powerpoint/2010/main" val="2702345463"/>
              </p:ext>
            </p:extLst>
          </p:nvPr>
        </p:nvGraphicFramePr>
        <p:xfrm>
          <a:off x="3367180" y="5748338"/>
          <a:ext cx="1050925" cy="474662"/>
        </p:xfrm>
        <a:graphic>
          <a:graphicData uri="http://schemas.openxmlformats.org/presentationml/2006/ole">
            <mc:AlternateContent xmlns:mc="http://schemas.openxmlformats.org/markup-compatibility/2006">
              <mc:Choice xmlns:v="urn:schemas-microsoft-com:vml" Requires="v">
                <p:oleObj spid="_x0000_s115105" name="公式" r:id="rId11" imgW="507960" imgH="228600" progId="Equation.3">
                  <p:embed/>
                </p:oleObj>
              </mc:Choice>
              <mc:Fallback>
                <p:oleObj name="公式" r:id="rId11" imgW="507960" imgH="228600" progId="Equation.3">
                  <p:embed/>
                  <p:pic>
                    <p:nvPicPr>
                      <p:cNvPr id="688145"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7180" y="5748338"/>
                        <a:ext cx="105092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688146" name="Object 18"/>
              <p:cNvSpPr txBox="1"/>
              <p:nvPr/>
            </p:nvSpPr>
            <p:spPr bwMode="auto">
              <a:xfrm>
                <a:off x="6152510" y="5741988"/>
                <a:ext cx="2652712" cy="474662"/>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𝜆</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=1,2,⋯,</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688146" name="Object 18"/>
              <p:cNvSpPr txBox="1">
                <a:spLocks noRot="1" noChangeAspect="1" noMove="1" noResize="1" noEditPoints="1" noAdjustHandles="1" noChangeArrowheads="1" noChangeShapeType="1" noTextEdit="1"/>
              </p:cNvSpPr>
              <p:nvPr/>
            </p:nvSpPr>
            <p:spPr bwMode="auto">
              <a:xfrm>
                <a:off x="6152510" y="5741988"/>
                <a:ext cx="2652712" cy="474662"/>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8147" name="Object 19"/>
              <p:cNvSpPr txBox="1"/>
              <p:nvPr/>
            </p:nvSpPr>
            <p:spPr bwMode="auto">
              <a:xfrm>
                <a:off x="3328988" y="6326188"/>
                <a:ext cx="2311400" cy="474662"/>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688147" name="Object 19"/>
              <p:cNvSpPr txBox="1">
                <a:spLocks noRot="1" noChangeAspect="1" noMove="1" noResize="1" noEditPoints="1" noAdjustHandles="1" noChangeArrowheads="1" noChangeShapeType="1" noTextEdit="1"/>
              </p:cNvSpPr>
              <p:nvPr/>
            </p:nvSpPr>
            <p:spPr bwMode="auto">
              <a:xfrm>
                <a:off x="3328988" y="6326188"/>
                <a:ext cx="2311400" cy="474662"/>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8148" name="Object 20"/>
              <p:cNvSpPr txBox="1"/>
              <p:nvPr/>
            </p:nvSpPr>
            <p:spPr bwMode="auto">
              <a:xfrm>
                <a:off x="7195672" y="6270625"/>
                <a:ext cx="3246904" cy="50006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a:rPr lang="zh-CN" altLang="en-US" sz="2400" i="1">
                              <a:solidFill>
                                <a:srgbClr val="000000"/>
                              </a:solidFill>
                              <a:latin typeface="Cambria Math" panose="02040503050406030204" pitchFamily="18" charset="0"/>
                            </a:rPr>
                            <m:t>𝑗</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𝑦</m:t>
                          </m:r>
                        </m:e>
                        <m:sub>
                          <m:r>
                            <a:rPr lang="zh-CN" altLang="en-US" sz="2400" i="1">
                              <a:solidFill>
                                <a:srgbClr val="000000"/>
                              </a:solidFill>
                              <a:latin typeface="Cambria Math" panose="02040503050406030204" pitchFamily="18" charset="0"/>
                            </a:rPr>
                            <m:t>𝑗</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=1,2,⋯,</m:t>
                      </m:r>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688148" name="Object 20"/>
              <p:cNvSpPr txBox="1">
                <a:spLocks noRot="1" noChangeAspect="1" noMove="1" noResize="1" noEditPoints="1" noAdjustHandles="1" noChangeArrowheads="1" noChangeShapeType="1" noTextEdit="1"/>
              </p:cNvSpPr>
              <p:nvPr/>
            </p:nvSpPr>
            <p:spPr bwMode="auto">
              <a:xfrm>
                <a:off x="7195672" y="6270625"/>
                <a:ext cx="3246904" cy="500063"/>
              </a:xfrm>
              <a:prstGeom prst="rect">
                <a:avLst/>
              </a:prstGeom>
              <a:blipFill>
                <a:blip r:embed="rId15"/>
                <a:stretch>
                  <a:fillRect b="-9756"/>
                </a:stretch>
              </a:blipFill>
              <a:ln>
                <a:noFill/>
              </a:ln>
              <a:effectLst/>
            </p:spPr>
            <p:txBody>
              <a:bodyPr/>
              <a:lstStyle/>
              <a:p>
                <a:r>
                  <a:rPr lang="zh-CN" altLang="en-US">
                    <a:noFill/>
                  </a:rPr>
                  <a:t> </a:t>
                </a:r>
              </a:p>
            </p:txBody>
          </p:sp>
        </mc:Fallback>
      </mc:AlternateContent>
      <p:sp>
        <p:nvSpPr>
          <p:cNvPr id="688149" name="Rectangle 21"/>
          <p:cNvSpPr>
            <a:spLocks noGrp="1"/>
          </p:cNvSpPr>
          <p:nvPr>
            <p:ph type="title"/>
          </p:nvPr>
        </p:nvSpPr>
        <p:spPr>
          <a:xfrm>
            <a:off x="242888" y="304802"/>
            <a:ext cx="8229600" cy="504825"/>
          </a:xfrm>
        </p:spPr>
        <p:txBody>
          <a:bodyPr>
            <a:normAutofit fontScale="90000"/>
          </a:bodyPr>
          <a:lstStyle/>
          <a:p>
            <a:r>
              <a:rPr lang="zh-CN" altLang="en-US" sz="31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置换合成实例：</a:t>
            </a:r>
            <a:endParaRPr lang="en-US" altLang="zh-CN" dirty="0">
              <a:solidFill>
                <a:srgbClr val="0099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1726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881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81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81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81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8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44" grpId="0" animBg="1"/>
      <p:bldP spid="688130" grpId="0" animBg="1"/>
      <p:bldP spid="68813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4735" y="1089164"/>
            <a:ext cx="11169446" cy="3847207"/>
          </a:xfrm>
          <a:prstGeom prst="rect">
            <a:avLst/>
          </a:prstGeom>
        </p:spPr>
        <p:txBody>
          <a:bodyPr wrap="square">
            <a:spAutoFit/>
          </a:bodyPr>
          <a:lstStyle/>
          <a:p>
            <a:r>
              <a:rPr lang="zh-CN" altLang="en-US" sz="2400" dirty="0">
                <a:solidFill>
                  <a:srgbClr val="CC0000"/>
                </a:solidFill>
                <a:latin typeface="Times New Roman" panose="02020603050405020304" pitchFamily="18" charset="0"/>
                <a:ea typeface="楷体_GB2312" panose="02010609030101010101"/>
                <a:cs typeface="Times New Roman" panose="02020603050405020304" pitchFamily="18" charset="0"/>
              </a:rPr>
              <a:t>    合一</a:t>
            </a:r>
          </a:p>
          <a:p>
            <a:pPr marR="22420"/>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    可理解为是寻找相对应变量的置换，使两个或多个谓词公式一致。</a:t>
            </a:r>
          </a:p>
          <a:p>
            <a:pPr marR="11050"/>
            <a:r>
              <a:rPr lang="zh-CN" altLang="en-US" sz="2400" dirty="0">
                <a:solidFill>
                  <a:srgbClr val="006300"/>
                </a:solidFill>
                <a:latin typeface="Times New Roman" panose="02020603050405020304" pitchFamily="18" charset="0"/>
                <a:ea typeface="楷体_GB2312" panose="02010609030101010101"/>
                <a:cs typeface="Times New Roman" panose="02020603050405020304" pitchFamily="18" charset="0"/>
              </a:rPr>
              <a:t>    </a:t>
            </a:r>
            <a:endParaRPr lang="en-US" altLang="zh-CN" sz="2400" dirty="0">
              <a:solidFill>
                <a:srgbClr val="006300"/>
              </a:solidFill>
              <a:latin typeface="Times New Roman" panose="02020603050405020304" pitchFamily="18" charset="0"/>
              <a:ea typeface="楷体_GB2312" panose="02010609030101010101"/>
              <a:cs typeface="Times New Roman" panose="02020603050405020304" pitchFamily="18" charset="0"/>
            </a:endParaRPr>
          </a:p>
          <a:p>
            <a:pPr marR="11050"/>
            <a:r>
              <a:rPr lang="zh-CN" altLang="en-US" sz="2400" dirty="0">
                <a:solidFill>
                  <a:srgbClr val="FF0000"/>
                </a:solidFill>
                <a:latin typeface="Times New Roman" panose="02020603050405020304" pitchFamily="18" charset="0"/>
                <a:ea typeface="楷体_GB2312" panose="02010609030101010101"/>
                <a:cs typeface="Times New Roman" panose="02020603050405020304" pitchFamily="18" charset="0"/>
              </a:rPr>
              <a:t>    定义</a:t>
            </a:r>
            <a:r>
              <a:rPr lang="en-US" altLang="zh-CN" sz="2800" dirty="0">
                <a:solidFill>
                  <a:srgbClr val="FF0000"/>
                </a:solidFill>
                <a:latin typeface="Times New Roman" panose="02020603050405020304" pitchFamily="18" charset="0"/>
                <a:ea typeface="楷体_GB2312" panose="02010609030101010101"/>
                <a:cs typeface="Times New Roman" panose="02020603050405020304" pitchFamily="18" charset="0"/>
              </a:rPr>
              <a:t>9 </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设有公式集</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F={F</a:t>
            </a:r>
            <a:r>
              <a:rPr lang="en-US" altLang="zh-CN" sz="1600" b="1" dirty="0">
                <a:solidFill>
                  <a:srgbClr val="0000CC"/>
                </a:solidFill>
                <a:latin typeface="Times New Roman" panose="02020603050405020304" pitchFamily="18" charset="0"/>
                <a:ea typeface="楷体_GB2312" panose="02010609030101010101"/>
                <a:cs typeface="Times New Roman" panose="02020603050405020304" pitchFamily="18" charset="0"/>
              </a:rPr>
              <a:t>1 </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 F</a:t>
            </a:r>
            <a:r>
              <a:rPr lang="en-US" altLang="zh-CN" sz="1600" b="1" dirty="0">
                <a:solidFill>
                  <a:srgbClr val="0000CC"/>
                </a:solidFill>
                <a:latin typeface="Times New Roman" panose="02020603050405020304" pitchFamily="18" charset="0"/>
                <a:ea typeface="楷体_GB2312" panose="02010609030101010101"/>
                <a:cs typeface="Times New Roman" panose="02020603050405020304" pitchFamily="18" charset="0"/>
              </a:rPr>
              <a:t>2 </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n-US" altLang="zh-CN" sz="2400" b="1" dirty="0" err="1">
                <a:solidFill>
                  <a:srgbClr val="0000CC"/>
                </a:solidFill>
                <a:latin typeface="Times New Roman" panose="02020603050405020304" pitchFamily="18" charset="0"/>
                <a:ea typeface="楷体_GB2312" panose="02010609030101010101"/>
                <a:cs typeface="Times New Roman" panose="02020603050405020304" pitchFamily="18" charset="0"/>
              </a:rPr>
              <a:t>F</a:t>
            </a:r>
            <a:r>
              <a:rPr lang="en-US" altLang="zh-CN" sz="1600" b="1" i="1" dirty="0" err="1">
                <a:solidFill>
                  <a:srgbClr val="0000CC"/>
                </a:solidFill>
                <a:latin typeface="Times New Roman" panose="02020603050405020304" pitchFamily="18" charset="0"/>
                <a:ea typeface="楷体_GB2312" panose="02010609030101010101"/>
                <a:cs typeface="Times New Roman" panose="02020603050405020304" pitchFamily="18" charset="0"/>
              </a:rPr>
              <a:t>n</a:t>
            </a:r>
            <a:r>
              <a:rPr lang="en-US" altLang="zh-CN" sz="1600" b="1"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，若存在一个置换</a:t>
            </a:r>
            <a:r>
              <a:rPr lang="en-US" altLang="zh-CN" sz="2400" i="1" dirty="0">
                <a:solidFill>
                  <a:srgbClr val="0000CC"/>
                </a:solidFill>
                <a:latin typeface="Times New Roman" panose="02020603050405020304" pitchFamily="18" charset="0"/>
                <a:ea typeface="楷体_GB2312" panose="02010609030101010101"/>
                <a:cs typeface="Times New Roman" panose="02020603050405020304" pitchFamily="18" charset="0"/>
              </a:rPr>
              <a:t>θ</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，可使</a:t>
            </a:r>
          </a:p>
          <a:p>
            <a:pPr marR="75270"/>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			F</a:t>
            </a:r>
            <a:r>
              <a:rPr lang="en-US" altLang="zh-CN" sz="1600" b="1" dirty="0">
                <a:solidFill>
                  <a:srgbClr val="0000CC"/>
                </a:solidFill>
                <a:latin typeface="Times New Roman" panose="02020603050405020304" pitchFamily="18" charset="0"/>
                <a:ea typeface="楷体_GB2312" panose="02010609030101010101"/>
                <a:cs typeface="Times New Roman" panose="02020603050405020304" pitchFamily="18" charset="0"/>
              </a:rPr>
              <a:t>1</a:t>
            </a:r>
            <a:r>
              <a:rPr lang="el-GR" altLang="zh-CN" sz="2400" i="1" dirty="0">
                <a:solidFill>
                  <a:srgbClr val="0000CC"/>
                </a:solidFill>
                <a:latin typeface="Times New Roman" panose="02020603050405020304" pitchFamily="18" charset="0"/>
                <a:ea typeface="楷体_GB2312" panose="02010609030101010101"/>
                <a:cs typeface="Times New Roman" panose="02020603050405020304" pitchFamily="18" charset="0"/>
              </a:rPr>
              <a:t>θ</a:t>
            </a:r>
            <a:r>
              <a:rPr lang="el-GR"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F</a:t>
            </a:r>
            <a:r>
              <a:rPr lang="en-US" altLang="zh-CN" sz="1600" b="1" dirty="0">
                <a:solidFill>
                  <a:srgbClr val="0000CC"/>
                </a:solidFill>
                <a:latin typeface="Times New Roman" panose="02020603050405020304" pitchFamily="18" charset="0"/>
                <a:ea typeface="楷体_GB2312" panose="02010609030101010101"/>
                <a:cs typeface="Times New Roman" panose="02020603050405020304" pitchFamily="18" charset="0"/>
              </a:rPr>
              <a:t>2</a:t>
            </a:r>
            <a:r>
              <a:rPr lang="el-GR" altLang="zh-CN" sz="2400" i="1" dirty="0">
                <a:solidFill>
                  <a:srgbClr val="0000CC"/>
                </a:solidFill>
                <a:latin typeface="Times New Roman" panose="02020603050405020304" pitchFamily="18" charset="0"/>
                <a:ea typeface="楷体_GB2312" panose="02010609030101010101"/>
                <a:cs typeface="Times New Roman" panose="02020603050405020304" pitchFamily="18" charset="0"/>
              </a:rPr>
              <a:t>θ</a:t>
            </a:r>
            <a:r>
              <a:rPr lang="el-GR"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n-US" altLang="zh-CN" sz="2400" b="1" dirty="0" err="1">
                <a:solidFill>
                  <a:srgbClr val="0000CC"/>
                </a:solidFill>
                <a:latin typeface="Times New Roman" panose="02020603050405020304" pitchFamily="18" charset="0"/>
                <a:ea typeface="楷体_GB2312" panose="02010609030101010101"/>
                <a:cs typeface="Times New Roman" panose="02020603050405020304" pitchFamily="18" charset="0"/>
              </a:rPr>
              <a:t>F</a:t>
            </a:r>
            <a:r>
              <a:rPr lang="en-US" altLang="zh-CN" sz="1600" b="1" i="1" dirty="0" err="1">
                <a:solidFill>
                  <a:srgbClr val="0000CC"/>
                </a:solidFill>
                <a:latin typeface="Times New Roman" panose="02020603050405020304" pitchFamily="18" charset="0"/>
                <a:ea typeface="楷体_GB2312" panose="02010609030101010101"/>
                <a:cs typeface="Times New Roman" panose="02020603050405020304" pitchFamily="18" charset="0"/>
              </a:rPr>
              <a:t>n</a:t>
            </a:r>
            <a:r>
              <a:rPr lang="el-GR" altLang="zh-CN" sz="2400" i="1" dirty="0">
                <a:solidFill>
                  <a:srgbClr val="0000CC"/>
                </a:solidFill>
                <a:latin typeface="Times New Roman" panose="02020603050405020304" pitchFamily="18" charset="0"/>
                <a:ea typeface="楷体_GB2312" panose="02010609030101010101"/>
                <a:cs typeface="Times New Roman" panose="02020603050405020304" pitchFamily="18" charset="0"/>
              </a:rPr>
              <a:t>θ</a:t>
            </a:r>
            <a:r>
              <a:rPr lang="zh-CN" altLang="el-GR" sz="2400" dirty="0">
                <a:solidFill>
                  <a:srgbClr val="0000CC"/>
                </a:solidFill>
                <a:latin typeface="Times New Roman" panose="02020603050405020304" pitchFamily="18" charset="0"/>
                <a:ea typeface="楷体_GB2312" panose="02010609030101010101"/>
                <a:cs typeface="Times New Roman" panose="02020603050405020304" pitchFamily="18" charset="0"/>
              </a:rPr>
              <a:t>，</a:t>
            </a:r>
          </a:p>
          <a:p>
            <a:pPr marR="39050"/>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    则称</a:t>
            </a:r>
            <a:r>
              <a:rPr lang="en-US" altLang="zh-CN" sz="2400" i="1" dirty="0">
                <a:solidFill>
                  <a:srgbClr val="0000CC"/>
                </a:solidFill>
                <a:latin typeface="Times New Roman" panose="02020603050405020304" pitchFamily="18" charset="0"/>
                <a:ea typeface="楷体_GB2312" panose="02010609030101010101"/>
                <a:cs typeface="Times New Roman" panose="02020603050405020304" pitchFamily="18" charset="0"/>
              </a:rPr>
              <a:t>θ</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是</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F</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的一个合一。称</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F</a:t>
            </a:r>
            <a:r>
              <a:rPr lang="en-US" altLang="zh-CN" sz="1600" b="1" dirty="0">
                <a:solidFill>
                  <a:srgbClr val="0000CC"/>
                </a:solidFill>
                <a:latin typeface="Times New Roman" panose="02020603050405020304" pitchFamily="18" charset="0"/>
                <a:ea typeface="楷体_GB2312" panose="02010609030101010101"/>
                <a:cs typeface="Times New Roman" panose="02020603050405020304" pitchFamily="18" charset="0"/>
              </a:rPr>
              <a:t>1 </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,F</a:t>
            </a:r>
            <a:r>
              <a:rPr lang="en-US" altLang="zh-CN" sz="1600" b="1" dirty="0">
                <a:solidFill>
                  <a:srgbClr val="0000CC"/>
                </a:solidFill>
                <a:latin typeface="Times New Roman" panose="02020603050405020304" pitchFamily="18" charset="0"/>
                <a:ea typeface="楷体_GB2312" panose="02010609030101010101"/>
                <a:cs typeface="Times New Roman" panose="02020603050405020304" pitchFamily="18" charset="0"/>
              </a:rPr>
              <a:t>2 </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n-US" altLang="zh-CN" sz="2400" b="1" dirty="0" err="1">
                <a:solidFill>
                  <a:srgbClr val="0000CC"/>
                </a:solidFill>
                <a:latin typeface="Times New Roman" panose="02020603050405020304" pitchFamily="18" charset="0"/>
                <a:ea typeface="楷体_GB2312" panose="02010609030101010101"/>
                <a:cs typeface="Times New Roman" panose="02020603050405020304" pitchFamily="18" charset="0"/>
              </a:rPr>
              <a:t>F</a:t>
            </a:r>
            <a:r>
              <a:rPr lang="en-US" altLang="zh-CN" sz="1600" b="1" i="1" dirty="0" err="1">
                <a:solidFill>
                  <a:srgbClr val="0000CC"/>
                </a:solidFill>
                <a:latin typeface="Times New Roman" panose="02020603050405020304" pitchFamily="18" charset="0"/>
                <a:ea typeface="楷体_GB2312" panose="02010609030101010101"/>
                <a:cs typeface="Times New Roman" panose="02020603050405020304" pitchFamily="18" charset="0"/>
              </a:rPr>
              <a:t>n</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是可合一的。</a:t>
            </a:r>
          </a:p>
          <a:p>
            <a:pPr marR="32020"/>
            <a:endParaRPr lang="en-US" altLang="zh-CN" sz="2400" dirty="0">
              <a:solidFill>
                <a:srgbClr val="006300"/>
              </a:solidFill>
              <a:latin typeface="Times New Roman" panose="02020603050405020304" pitchFamily="18" charset="0"/>
              <a:ea typeface="楷体_GB2312" panose="02010609030101010101"/>
              <a:cs typeface="Times New Roman" panose="02020603050405020304" pitchFamily="18" charset="0"/>
            </a:endParaRPr>
          </a:p>
          <a:p>
            <a:pPr marR="32020"/>
            <a:r>
              <a:rPr lang="en-US" altLang="zh-CN" sz="2400" dirty="0">
                <a:solidFill>
                  <a:srgbClr val="006300"/>
                </a:solidFill>
                <a:latin typeface="Times New Roman" panose="02020603050405020304" pitchFamily="18" charset="0"/>
                <a:ea typeface="楷体_GB2312" panose="02010609030101010101"/>
                <a:cs typeface="Times New Roman" panose="02020603050405020304" pitchFamily="18" charset="0"/>
              </a:rPr>
              <a:t>    </a:t>
            </a:r>
            <a:r>
              <a:rPr lang="zh-CN" altLang="en-US" sz="2400" dirty="0">
                <a:solidFill>
                  <a:srgbClr val="006300"/>
                </a:solidFill>
                <a:latin typeface="Times New Roman" panose="02020603050405020304" pitchFamily="18" charset="0"/>
                <a:ea typeface="楷体_GB2312" panose="02010609030101010101"/>
                <a:cs typeface="Times New Roman" panose="02020603050405020304" pitchFamily="18" charset="0"/>
              </a:rPr>
              <a:t>例如，</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设有公式集</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F={P(</a:t>
            </a:r>
            <a:r>
              <a:rPr lang="en-U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x</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n-U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y</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n-U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f</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n-U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y</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 P(</a:t>
            </a:r>
            <a:r>
              <a:rPr lang="en-U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a</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n-U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g</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n-U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x</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n-U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z</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，则</a:t>
            </a:r>
          </a:p>
          <a:p>
            <a:pPr marR="75920"/>
            <a:r>
              <a:rPr lang="es-E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s-ES" altLang="zh-CN" sz="2400" i="1" dirty="0">
                <a:solidFill>
                  <a:srgbClr val="0000CC"/>
                </a:solidFill>
                <a:latin typeface="Times New Roman" panose="02020603050405020304" pitchFamily="18" charset="0"/>
                <a:ea typeface="楷体_GB2312" panose="02010609030101010101"/>
                <a:cs typeface="Times New Roman" panose="02020603050405020304" pitchFamily="18" charset="0"/>
              </a:rPr>
              <a:t>λ</a:t>
            </a:r>
            <a:r>
              <a:rPr lang="es-E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s-E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a</a:t>
            </a:r>
            <a:r>
              <a:rPr lang="es-E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s-E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x</a:t>
            </a:r>
            <a:r>
              <a:rPr lang="es-E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s-E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g</a:t>
            </a:r>
            <a:r>
              <a:rPr lang="es-E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s-E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a</a:t>
            </a:r>
            <a:r>
              <a:rPr lang="es-E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s-E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y</a:t>
            </a:r>
            <a:r>
              <a:rPr lang="es-E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s-E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f</a:t>
            </a:r>
            <a:r>
              <a:rPr lang="es-E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s-E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g</a:t>
            </a:r>
            <a:r>
              <a:rPr lang="es-E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s-E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a</a:t>
            </a:r>
            <a:r>
              <a:rPr lang="es-E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es-ES" altLang="zh-CN" sz="2400" b="1" i="1" dirty="0">
                <a:solidFill>
                  <a:srgbClr val="0000CC"/>
                </a:solidFill>
                <a:latin typeface="Times New Roman" panose="02020603050405020304" pitchFamily="18" charset="0"/>
                <a:ea typeface="楷体_GB2312" panose="02010609030101010101"/>
                <a:cs typeface="Times New Roman" panose="02020603050405020304" pitchFamily="18" charset="0"/>
              </a:rPr>
              <a:t>z</a:t>
            </a:r>
            <a:r>
              <a:rPr lang="es-E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a:t>
            </a:r>
            <a:endParaRPr lang="es-E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endParaRPr>
          </a:p>
          <a:p>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    是它的一个合一。</a:t>
            </a:r>
          </a:p>
        </p:txBody>
      </p:sp>
      <p:sp>
        <p:nvSpPr>
          <p:cNvPr id="7" name="矩形 6"/>
          <p:cNvSpPr/>
          <p:nvPr/>
        </p:nvSpPr>
        <p:spPr>
          <a:xfrm>
            <a:off x="1286152" y="5341600"/>
            <a:ext cx="6099747" cy="461665"/>
          </a:xfrm>
          <a:prstGeom prst="rect">
            <a:avLst/>
          </a:prstGeom>
        </p:spPr>
        <p:txBody>
          <a:bodyPr wrap="none">
            <a:spAutoFit/>
          </a:bodyPr>
          <a:lstStyle/>
          <a:p>
            <a:pPr lvl="0"/>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一般情况下</a:t>
            </a:r>
            <a:r>
              <a:rPr lang="en-U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一个公式集的合一不是惟一的。</a:t>
            </a:r>
          </a:p>
        </p:txBody>
      </p:sp>
      <p:sp>
        <p:nvSpPr>
          <p:cNvPr id="10" name="Rectangle 2"/>
          <p:cNvSpPr txBox="1">
            <a:spLocks/>
          </p:cNvSpPr>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3.3.2</a:t>
            </a:r>
            <a:r>
              <a:rPr lang="zh-CN" altLang="en-US" sz="2800"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置换与合一</a:t>
            </a:r>
          </a:p>
        </p:txBody>
      </p:sp>
    </p:spTree>
    <p:extLst>
      <p:ext uri="{BB962C8B-B14F-4D97-AF65-F5344CB8AC3E}">
        <p14:creationId xmlns:p14="http://schemas.microsoft.com/office/powerpoint/2010/main" val="290116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23102" y="1502336"/>
            <a:ext cx="9242323" cy="1938992"/>
          </a:xfrm>
          <a:prstGeom prst="rect">
            <a:avLst/>
          </a:prstGeom>
        </p:spPr>
        <p:txBody>
          <a:bodyPr wrap="square">
            <a:spAutoFit/>
          </a:bodyPr>
          <a:lstStyle/>
          <a:p>
            <a:r>
              <a:rPr lang="zh-CN" altLang="en-US" sz="2400" dirty="0">
                <a:solidFill>
                  <a:srgbClr val="CC0000"/>
                </a:solidFill>
                <a:latin typeface="Times New Roman" panose="02020603050405020304" pitchFamily="18" charset="0"/>
                <a:ea typeface="楷体_GB2312" panose="02010609030101010101"/>
                <a:cs typeface="Times New Roman" panose="02020603050405020304" pitchFamily="18" charset="0"/>
              </a:rPr>
              <a:t>    最一般合一</a:t>
            </a:r>
            <a:endParaRPr lang="en-US" altLang="zh-CN" sz="2400" dirty="0">
              <a:solidFill>
                <a:srgbClr val="CC0000"/>
              </a:solidFill>
              <a:latin typeface="Times New Roman" panose="02020603050405020304" pitchFamily="18" charset="0"/>
              <a:ea typeface="楷体_GB2312" panose="02010609030101010101"/>
              <a:cs typeface="Times New Roman" panose="02020603050405020304" pitchFamily="18" charset="0"/>
            </a:endParaRPr>
          </a:p>
          <a:p>
            <a:endParaRPr lang="zh-CN" altLang="en-US" sz="2400" dirty="0">
              <a:solidFill>
                <a:srgbClr val="CC0000"/>
              </a:solidFill>
              <a:latin typeface="Times New Roman" panose="02020603050405020304" pitchFamily="18" charset="0"/>
              <a:ea typeface="楷体_GB2312" panose="02010609030101010101"/>
              <a:cs typeface="Times New Roman" panose="02020603050405020304" pitchFamily="18" charset="0"/>
            </a:endParaRPr>
          </a:p>
          <a:p>
            <a:pPr marR="22420"/>
            <a:r>
              <a:rPr lang="en-U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设</a:t>
            </a:r>
            <a:r>
              <a:rPr lang="el-GR" altLang="zh-CN" sz="2400" i="1" dirty="0">
                <a:solidFill>
                  <a:srgbClr val="0000CC"/>
                </a:solidFill>
                <a:latin typeface="Times New Roman" panose="02020603050405020304" pitchFamily="18" charset="0"/>
                <a:ea typeface="楷体_GB2312" panose="02010609030101010101"/>
                <a:cs typeface="Times New Roman" panose="02020603050405020304" pitchFamily="18" charset="0"/>
              </a:rPr>
              <a:t>σ</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是谓词公式集</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F</a:t>
            </a:r>
            <a:r>
              <a:rPr lang="en-U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的一个</a:t>
            </a:r>
            <a:r>
              <a:rPr lang="zh-CN" altLang="en-US" sz="2400" dirty="0" smtClean="0">
                <a:solidFill>
                  <a:srgbClr val="0000CC"/>
                </a:solidFill>
                <a:latin typeface="Times New Roman" panose="02020603050405020304" pitchFamily="18" charset="0"/>
                <a:ea typeface="楷体_GB2312" panose="02010609030101010101"/>
                <a:cs typeface="Times New Roman" panose="02020603050405020304" pitchFamily="18" charset="0"/>
              </a:rPr>
              <a:t>合一置换，</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如果对</a:t>
            </a:r>
            <a:r>
              <a:rPr lang="en-US" altLang="zh-CN" sz="2400" b="1" dirty="0">
                <a:solidFill>
                  <a:srgbClr val="0000CC"/>
                </a:solidFill>
                <a:latin typeface="Times New Roman" panose="02020603050405020304" pitchFamily="18" charset="0"/>
                <a:ea typeface="楷体_GB2312" panose="02010609030101010101"/>
                <a:cs typeface="Times New Roman" panose="02020603050405020304" pitchFamily="18" charset="0"/>
              </a:rPr>
              <a:t>F</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的任意一个</a:t>
            </a:r>
            <a:r>
              <a:rPr lang="zh-CN" altLang="en-US" sz="2400" dirty="0" smtClean="0">
                <a:solidFill>
                  <a:srgbClr val="0000CC"/>
                </a:solidFill>
                <a:latin typeface="Times New Roman" panose="02020603050405020304" pitchFamily="18" charset="0"/>
                <a:ea typeface="楷体_GB2312" panose="02010609030101010101"/>
                <a:cs typeface="Times New Roman" panose="02020603050405020304" pitchFamily="18" charset="0"/>
              </a:rPr>
              <a:t>合一置换</a:t>
            </a:r>
            <a:r>
              <a:rPr lang="el-GR" altLang="zh-CN" sz="2400" dirty="0" smtClean="0">
                <a:solidFill>
                  <a:srgbClr val="0000CC"/>
                </a:solidFill>
                <a:latin typeface="Times New Roman" panose="02020603050405020304" pitchFamily="18" charset="0"/>
                <a:ea typeface="楷体_GB2312" panose="02010609030101010101"/>
                <a:cs typeface="Times New Roman" panose="02020603050405020304" pitchFamily="18" charset="0"/>
              </a:rPr>
              <a:t>θ</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都存在一个置换</a:t>
            </a:r>
            <a:r>
              <a:rPr lang="el-GR" altLang="zh-CN" sz="2400" i="1" dirty="0">
                <a:solidFill>
                  <a:srgbClr val="0000CC"/>
                </a:solidFill>
                <a:latin typeface="Times New Roman" panose="02020603050405020304" pitchFamily="18" charset="0"/>
                <a:ea typeface="楷体_GB2312" panose="02010609030101010101"/>
                <a:cs typeface="Times New Roman" panose="02020603050405020304" pitchFamily="18" charset="0"/>
              </a:rPr>
              <a:t>λ</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，使得 </a:t>
            </a:r>
            <a:r>
              <a:rPr lang="el-GR" altLang="zh-CN" sz="2400" i="1" dirty="0">
                <a:solidFill>
                  <a:srgbClr val="0000CC"/>
                </a:solidFill>
                <a:latin typeface="Times New Roman" panose="02020603050405020304" pitchFamily="18" charset="0"/>
                <a:ea typeface="楷体_GB2312" panose="02010609030101010101"/>
                <a:cs typeface="Times New Roman" panose="02020603050405020304" pitchFamily="18" charset="0"/>
              </a:rPr>
              <a:t>θ</a:t>
            </a:r>
            <a:r>
              <a:rPr lang="en-U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l-GR" altLang="zh-CN" sz="2400" i="1" dirty="0">
                <a:solidFill>
                  <a:srgbClr val="0000CC"/>
                </a:solidFill>
                <a:latin typeface="Times New Roman" panose="02020603050405020304" pitchFamily="18" charset="0"/>
                <a:ea typeface="楷体_GB2312" panose="02010609030101010101"/>
                <a:cs typeface="Times New Roman" panose="02020603050405020304" pitchFamily="18" charset="0"/>
              </a:rPr>
              <a:t>σ</a:t>
            </a:r>
            <a:r>
              <a:rPr lang="en-U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 </a:t>
            </a:r>
            <a:r>
              <a:rPr lang="el-GR" altLang="zh-CN" sz="2400" i="1" dirty="0">
                <a:solidFill>
                  <a:srgbClr val="0000CC"/>
                </a:solidFill>
                <a:latin typeface="Times New Roman" panose="02020603050405020304" pitchFamily="18" charset="0"/>
                <a:ea typeface="楷体_GB2312" panose="02010609030101010101"/>
                <a:cs typeface="Times New Roman" panose="02020603050405020304" pitchFamily="18" charset="0"/>
              </a:rPr>
              <a:t>λ</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，则称</a:t>
            </a:r>
            <a:r>
              <a:rPr lang="el-GR" altLang="zh-CN" sz="2400" i="1" dirty="0">
                <a:solidFill>
                  <a:srgbClr val="0000CC"/>
                </a:solidFill>
                <a:latin typeface="Times New Roman" panose="02020603050405020304" pitchFamily="18" charset="0"/>
                <a:ea typeface="楷体_GB2312" panose="02010609030101010101"/>
                <a:cs typeface="Times New Roman" panose="02020603050405020304" pitchFamily="18" charset="0"/>
              </a:rPr>
              <a:t>σ</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是一个最一般</a:t>
            </a:r>
            <a:r>
              <a:rPr lang="en-U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或最简单</a:t>
            </a:r>
            <a:r>
              <a:rPr lang="en-U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合一</a:t>
            </a:r>
            <a:r>
              <a:rPr lang="en-US" altLang="zh-CN" sz="2400" dirty="0">
                <a:solidFill>
                  <a:srgbClr val="0000CC"/>
                </a:solidFill>
                <a:latin typeface="Times New Roman" panose="02020603050405020304" pitchFamily="18" charset="0"/>
                <a:ea typeface="楷体_GB2312" panose="02010609030101010101"/>
                <a:cs typeface="Times New Roman" panose="02020603050405020304" pitchFamily="18" charset="0"/>
              </a:rPr>
              <a:t>(most general unifier</a:t>
            </a:r>
            <a:r>
              <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rPr>
              <a:t>，简记为</a:t>
            </a:r>
            <a:r>
              <a:rPr lang="en-US" altLang="zh-CN" sz="2400" dirty="0" err="1">
                <a:solidFill>
                  <a:srgbClr val="0000CC"/>
                </a:solidFill>
                <a:latin typeface="Times New Roman" panose="02020603050405020304" pitchFamily="18" charset="0"/>
                <a:ea typeface="楷体_GB2312" panose="02010609030101010101"/>
                <a:cs typeface="Times New Roman" panose="02020603050405020304" pitchFamily="18" charset="0"/>
              </a:rPr>
              <a:t>mgu</a:t>
            </a:r>
            <a:r>
              <a:rPr lang="en-US" altLang="zh-CN" sz="2400" dirty="0" smtClean="0">
                <a:solidFill>
                  <a:srgbClr val="0000CC"/>
                </a:solidFill>
                <a:latin typeface="Times New Roman" panose="02020603050405020304" pitchFamily="18" charset="0"/>
                <a:ea typeface="楷体_GB2312" panose="02010609030101010101"/>
                <a:cs typeface="Times New Roman" panose="02020603050405020304" pitchFamily="18" charset="0"/>
              </a:rPr>
              <a:t>)</a:t>
            </a:r>
            <a:r>
              <a:rPr lang="zh-CN" altLang="en-US" sz="2400" dirty="0" smtClean="0">
                <a:solidFill>
                  <a:srgbClr val="0000CC"/>
                </a:solidFill>
                <a:latin typeface="Times New Roman" panose="02020603050405020304" pitchFamily="18" charset="0"/>
                <a:ea typeface="楷体_GB2312" panose="02010609030101010101"/>
                <a:cs typeface="Times New Roman" panose="02020603050405020304" pitchFamily="18" charset="0"/>
              </a:rPr>
              <a:t>置换。</a:t>
            </a:r>
            <a:endParaRPr lang="zh-CN" altLang="en-US" sz="2400" dirty="0">
              <a:solidFill>
                <a:srgbClr val="0000CC"/>
              </a:solidFill>
              <a:latin typeface="Times New Roman" panose="02020603050405020304" pitchFamily="18" charset="0"/>
              <a:ea typeface="楷体_GB2312" panose="02010609030101010101"/>
              <a:cs typeface="Times New Roman" panose="02020603050405020304" pitchFamily="18" charset="0"/>
            </a:endParaRPr>
          </a:p>
        </p:txBody>
      </p:sp>
      <p:sp>
        <p:nvSpPr>
          <p:cNvPr id="10" name="Rectangle 2"/>
          <p:cNvSpPr txBox="1">
            <a:spLocks/>
          </p:cNvSpPr>
          <p:nvPr/>
        </p:nvSpPr>
        <p:spPr>
          <a:xfrm>
            <a:off x="601766" y="545391"/>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置换与合一</a:t>
            </a:r>
          </a:p>
        </p:txBody>
      </p:sp>
      <p:sp>
        <p:nvSpPr>
          <p:cNvPr id="7" name="AutoShape 10"/>
          <p:cNvSpPr>
            <a:spLocks noChangeArrowheads="1"/>
          </p:cNvSpPr>
          <p:nvPr/>
        </p:nvSpPr>
        <p:spPr bwMode="auto">
          <a:xfrm>
            <a:off x="1176895" y="4124213"/>
            <a:ext cx="10080110" cy="1368425"/>
          </a:xfrm>
          <a:prstGeom prst="ribbon">
            <a:avLst>
              <a:gd name="adj1" fmla="val 12500"/>
              <a:gd name="adj2" fmla="val 66907"/>
            </a:avLst>
          </a:prstGeom>
          <a:solidFill>
            <a:srgbClr val="F4C06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t>一个公式集的最一般合一是唯一的。</a:t>
            </a:r>
          </a:p>
        </p:txBody>
      </p:sp>
    </p:spTree>
    <p:extLst>
      <p:ext uri="{BB962C8B-B14F-4D97-AF65-F5344CB8AC3E}">
        <p14:creationId xmlns:p14="http://schemas.microsoft.com/office/powerpoint/2010/main" val="3609784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7" name="Text Box 3"/>
          <p:cNvSpPr txBox="1">
            <a:spLocks noChangeArrowheads="1"/>
          </p:cNvSpPr>
          <p:nvPr/>
        </p:nvSpPr>
        <p:spPr bwMode="auto">
          <a:xfrm>
            <a:off x="1774826" y="815976"/>
            <a:ext cx="8569325" cy="560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10000"/>
              </a:spcBef>
              <a:buClr>
                <a:srgbClr val="0000FF"/>
              </a:buClr>
              <a:buFont typeface="Wingdings" panose="05000000000000000000" pitchFamily="2" charset="2"/>
              <a:buNone/>
            </a:pPr>
            <a:r>
              <a:rPr lang="zh-CN" altLang="en-US" sz="2800" b="1" dirty="0">
                <a:latin typeface="宋体" panose="02010600030101010101" pitchFamily="2" charset="-122"/>
                <a:sym typeface="Wingdings" panose="05000000000000000000" pitchFamily="2" charset="2"/>
              </a:rPr>
              <a:t>例</a:t>
            </a:r>
            <a:r>
              <a:rPr lang="zh-CN" altLang="en-US" sz="2800" b="1" dirty="0">
                <a:latin typeface="Times New Roman" panose="02020603050405020304" pitchFamily="18" charset="0"/>
                <a:sym typeface="Wingdings" panose="05000000000000000000" pitchFamily="2" charset="2"/>
              </a:rPr>
              <a:t>：设 </a:t>
            </a:r>
          </a:p>
          <a:p>
            <a:pPr>
              <a:lnSpc>
                <a:spcPct val="120000"/>
              </a:lnSpc>
              <a:spcBef>
                <a:spcPct val="10000"/>
              </a:spcBef>
              <a:buClr>
                <a:srgbClr val="0000FF"/>
              </a:buClr>
              <a:buFont typeface="Wingdings" panose="05000000000000000000" pitchFamily="2" charset="2"/>
              <a:buNone/>
            </a:pPr>
            <a:r>
              <a:rPr lang="zh-CN" altLang="en-US" sz="2800" b="1" dirty="0">
                <a:latin typeface="Times New Roman" panose="02020603050405020304" pitchFamily="18" charset="0"/>
                <a:sym typeface="Wingdings" panose="05000000000000000000" pitchFamily="2" charset="2"/>
              </a:rPr>
              <a:t>         </a:t>
            </a:r>
            <a:r>
              <a:rPr lang="en-US" altLang="zh-CN" sz="2800" b="1" dirty="0">
                <a:latin typeface="Times New Roman" panose="02020603050405020304" pitchFamily="18" charset="0"/>
                <a:sym typeface="Wingdings" panose="05000000000000000000" pitchFamily="2" charset="2"/>
              </a:rPr>
              <a:t>S</a:t>
            </a:r>
            <a:r>
              <a:rPr lang="zh-CN" altLang="en-US" sz="2800" b="1" dirty="0">
                <a:latin typeface="Times New Roman" panose="02020603050405020304" pitchFamily="18" charset="0"/>
                <a:sym typeface="Wingdings" panose="05000000000000000000" pitchFamily="2" charset="2"/>
              </a:rPr>
              <a:t>有一个最一般</a:t>
            </a:r>
            <a:r>
              <a:rPr lang="zh-CN" altLang="en-US" sz="2800" b="1" dirty="0" smtClean="0">
                <a:latin typeface="Times New Roman" panose="02020603050405020304" pitchFamily="18" charset="0"/>
                <a:sym typeface="Wingdings" panose="05000000000000000000" pitchFamily="2" charset="2"/>
              </a:rPr>
              <a:t>合一置换</a:t>
            </a:r>
            <a:endParaRPr lang="zh-CN" altLang="en-US" sz="2800" b="1" dirty="0">
              <a:latin typeface="Times New Roman" panose="02020603050405020304" pitchFamily="18" charset="0"/>
              <a:sym typeface="Wingdings" panose="05000000000000000000" pitchFamily="2" charset="2"/>
            </a:endParaRPr>
          </a:p>
          <a:p>
            <a:pPr>
              <a:lnSpc>
                <a:spcPct val="120000"/>
              </a:lnSpc>
              <a:spcBef>
                <a:spcPct val="10000"/>
              </a:spcBef>
              <a:buClr>
                <a:srgbClr val="0000FF"/>
              </a:buClr>
              <a:buFont typeface="Wingdings" panose="05000000000000000000" pitchFamily="2" charset="2"/>
              <a:buNone/>
            </a:pPr>
            <a:endParaRPr lang="zh-CN" altLang="en-US" sz="2800" b="1" dirty="0">
              <a:latin typeface="Times New Roman" panose="02020603050405020304" pitchFamily="18" charset="0"/>
              <a:sym typeface="Wingdings" panose="05000000000000000000" pitchFamily="2" charset="2"/>
            </a:endParaRPr>
          </a:p>
          <a:p>
            <a:pPr>
              <a:lnSpc>
                <a:spcPct val="120000"/>
              </a:lnSpc>
              <a:spcBef>
                <a:spcPct val="10000"/>
              </a:spcBef>
              <a:buClr>
                <a:srgbClr val="0000FF"/>
              </a:buClr>
              <a:buFont typeface="Wingdings" panose="05000000000000000000" pitchFamily="2" charset="2"/>
              <a:buNone/>
            </a:pPr>
            <a:r>
              <a:rPr lang="zh-CN" altLang="en-US" sz="2800" b="1" dirty="0">
                <a:latin typeface="Times New Roman" panose="02020603050405020304" pitchFamily="18" charset="0"/>
                <a:sym typeface="Wingdings" panose="05000000000000000000" pitchFamily="2" charset="2"/>
              </a:rPr>
              <a:t>         对于</a:t>
            </a:r>
            <a:r>
              <a:rPr lang="en-US" altLang="zh-CN" sz="2800" b="1" dirty="0">
                <a:latin typeface="Times New Roman" panose="02020603050405020304" pitchFamily="18" charset="0"/>
                <a:sym typeface="Wingdings" panose="05000000000000000000" pitchFamily="2" charset="2"/>
              </a:rPr>
              <a:t>S</a:t>
            </a:r>
            <a:r>
              <a:rPr lang="zh-CN" altLang="en-US" sz="2800" b="1" dirty="0">
                <a:latin typeface="Times New Roman" panose="02020603050405020304" pitchFamily="18" charset="0"/>
                <a:sym typeface="Wingdings" panose="05000000000000000000" pitchFamily="2" charset="2"/>
              </a:rPr>
              <a:t>的任一</a:t>
            </a:r>
            <a:r>
              <a:rPr lang="zh-CN" altLang="en-US" sz="2800" b="1" dirty="0" smtClean="0">
                <a:latin typeface="Times New Roman" panose="02020603050405020304" pitchFamily="18" charset="0"/>
                <a:sym typeface="Wingdings" panose="05000000000000000000" pitchFamily="2" charset="2"/>
              </a:rPr>
              <a:t>合一置换，</a:t>
            </a:r>
            <a:r>
              <a:rPr lang="zh-CN" altLang="en-US" sz="2800" b="1" dirty="0">
                <a:latin typeface="Times New Roman" panose="02020603050405020304" pitchFamily="18" charset="0"/>
                <a:sym typeface="Wingdings" panose="05000000000000000000" pitchFamily="2" charset="2"/>
              </a:rPr>
              <a:t>例如：</a:t>
            </a:r>
          </a:p>
          <a:p>
            <a:pPr>
              <a:lnSpc>
                <a:spcPct val="120000"/>
              </a:lnSpc>
              <a:spcBef>
                <a:spcPct val="10000"/>
              </a:spcBef>
              <a:buClr>
                <a:srgbClr val="0000FF"/>
              </a:buClr>
              <a:buFont typeface="Wingdings" panose="05000000000000000000" pitchFamily="2" charset="2"/>
              <a:buNone/>
            </a:pPr>
            <a:endParaRPr lang="zh-CN" altLang="en-US" sz="2800" b="1" dirty="0">
              <a:latin typeface="Times New Roman" panose="02020603050405020304" pitchFamily="18" charset="0"/>
              <a:sym typeface="Wingdings" panose="05000000000000000000" pitchFamily="2" charset="2"/>
            </a:endParaRPr>
          </a:p>
          <a:p>
            <a:pPr>
              <a:lnSpc>
                <a:spcPct val="120000"/>
              </a:lnSpc>
              <a:spcBef>
                <a:spcPct val="10000"/>
              </a:spcBef>
              <a:buClr>
                <a:srgbClr val="0000FF"/>
              </a:buClr>
              <a:buFont typeface="Wingdings" panose="05000000000000000000" pitchFamily="2" charset="2"/>
              <a:buNone/>
            </a:pPr>
            <a:r>
              <a:rPr lang="zh-CN" altLang="en-US" sz="2800" b="1" dirty="0">
                <a:latin typeface="Times New Roman" panose="02020603050405020304" pitchFamily="18" charset="0"/>
                <a:sym typeface="Wingdings" panose="05000000000000000000" pitchFamily="2" charset="2"/>
              </a:rPr>
              <a:t>         存在一个替换</a:t>
            </a:r>
          </a:p>
          <a:p>
            <a:pPr>
              <a:lnSpc>
                <a:spcPct val="120000"/>
              </a:lnSpc>
              <a:spcBef>
                <a:spcPct val="10000"/>
              </a:spcBef>
              <a:buClr>
                <a:srgbClr val="0000FF"/>
              </a:buClr>
              <a:buFont typeface="Wingdings" panose="05000000000000000000" pitchFamily="2" charset="2"/>
              <a:buNone/>
            </a:pPr>
            <a:endParaRPr lang="zh-CN" altLang="en-US" sz="2800" b="1" dirty="0">
              <a:latin typeface="Times New Roman" panose="02020603050405020304" pitchFamily="18" charset="0"/>
              <a:sym typeface="Wingdings" panose="05000000000000000000" pitchFamily="2" charset="2"/>
            </a:endParaRPr>
          </a:p>
          <a:p>
            <a:pPr>
              <a:lnSpc>
                <a:spcPct val="120000"/>
              </a:lnSpc>
              <a:spcBef>
                <a:spcPct val="10000"/>
              </a:spcBef>
              <a:buClr>
                <a:srgbClr val="0000FF"/>
              </a:buClr>
              <a:buFont typeface="Wingdings" panose="05000000000000000000" pitchFamily="2" charset="2"/>
              <a:buNone/>
            </a:pPr>
            <a:r>
              <a:rPr lang="zh-CN" altLang="en-US" sz="2800" b="1" dirty="0">
                <a:latin typeface="Times New Roman" panose="02020603050405020304" pitchFamily="18" charset="0"/>
                <a:sym typeface="Wingdings" panose="05000000000000000000" pitchFamily="2" charset="2"/>
              </a:rPr>
              <a:t>         使得</a:t>
            </a:r>
          </a:p>
          <a:p>
            <a:pPr>
              <a:lnSpc>
                <a:spcPct val="120000"/>
              </a:lnSpc>
              <a:spcBef>
                <a:spcPct val="10000"/>
              </a:spcBef>
              <a:buClr>
                <a:srgbClr val="0000FF"/>
              </a:buClr>
              <a:buFont typeface="Wingdings" panose="05000000000000000000" pitchFamily="2" charset="2"/>
              <a:buNone/>
            </a:pPr>
            <a:endParaRPr lang="zh-CN" altLang="en-US" sz="2800" b="1" dirty="0">
              <a:latin typeface="Times New Roman" panose="02020603050405020304" pitchFamily="18" charset="0"/>
              <a:sym typeface="Wingdings" panose="05000000000000000000" pitchFamily="2" charset="2"/>
            </a:endParaRPr>
          </a:p>
          <a:p>
            <a:pPr>
              <a:lnSpc>
                <a:spcPct val="120000"/>
              </a:lnSpc>
              <a:spcBef>
                <a:spcPct val="10000"/>
              </a:spcBef>
              <a:buClr>
                <a:srgbClr val="0000FF"/>
              </a:buClr>
              <a:buFont typeface="Wingdings" panose="05000000000000000000" pitchFamily="2" charset="2"/>
              <a:buNone/>
            </a:pPr>
            <a:r>
              <a:rPr lang="zh-CN" altLang="en-US" sz="2800" b="1" dirty="0">
                <a:latin typeface="Times New Roman" panose="02020603050405020304" pitchFamily="18" charset="0"/>
                <a:sym typeface="Wingdings" panose="05000000000000000000" pitchFamily="2" charset="2"/>
              </a:rPr>
              <a:t>                                                      </a:t>
            </a:r>
          </a:p>
        </p:txBody>
      </p:sp>
      <p:graphicFrame>
        <p:nvGraphicFramePr>
          <p:cNvPr id="692228" name="Object 4"/>
          <p:cNvGraphicFramePr>
            <a:graphicFrameLocks noChangeAspect="1"/>
          </p:cNvGraphicFramePr>
          <p:nvPr/>
        </p:nvGraphicFramePr>
        <p:xfrm>
          <a:off x="2963863" y="871538"/>
          <a:ext cx="5475287" cy="555625"/>
        </p:xfrm>
        <a:graphic>
          <a:graphicData uri="http://schemas.openxmlformats.org/presentationml/2006/ole">
            <mc:AlternateContent xmlns:mc="http://schemas.openxmlformats.org/markup-compatibility/2006">
              <mc:Choice xmlns:v="urn:schemas-microsoft-com:vml" Requires="v">
                <p:oleObj spid="_x0000_s115731" name="Equation" r:id="rId3" imgW="2006280" imgH="203040" progId="Equation.DSMT4">
                  <p:embed/>
                </p:oleObj>
              </mc:Choice>
              <mc:Fallback>
                <p:oleObj name="Equation" r:id="rId3" imgW="2006280" imgH="203040" progId="Equation.DSMT4">
                  <p:embed/>
                  <p:pic>
                    <p:nvPicPr>
                      <p:cNvPr id="692228" name="Object 4"/>
                      <p:cNvPicPr>
                        <a:picLocks noChangeAspect="1" noChangeArrowheads="1"/>
                      </p:cNvPicPr>
                      <p:nvPr/>
                    </p:nvPicPr>
                    <p:blipFill>
                      <a:blip r:embed="rId4"/>
                      <a:srcRect/>
                      <a:stretch>
                        <a:fillRect/>
                      </a:stretch>
                    </p:blipFill>
                    <p:spPr bwMode="auto">
                      <a:xfrm>
                        <a:off x="2963863" y="871538"/>
                        <a:ext cx="54752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29" name="Object 5"/>
          <p:cNvGraphicFramePr>
            <a:graphicFrameLocks noChangeAspect="1"/>
          </p:cNvGraphicFramePr>
          <p:nvPr/>
        </p:nvGraphicFramePr>
        <p:xfrm>
          <a:off x="3090863" y="1984375"/>
          <a:ext cx="5475287" cy="581025"/>
        </p:xfrm>
        <a:graphic>
          <a:graphicData uri="http://schemas.openxmlformats.org/presentationml/2006/ole">
            <mc:AlternateContent xmlns:mc="http://schemas.openxmlformats.org/markup-compatibility/2006">
              <mc:Choice xmlns:v="urn:schemas-microsoft-com:vml" Requires="v">
                <p:oleObj spid="_x0000_s115732" name="Equation" r:id="rId5" imgW="1917360" imgH="203040" progId="Equation.DSMT4">
                  <p:embed/>
                </p:oleObj>
              </mc:Choice>
              <mc:Fallback>
                <p:oleObj name="Equation" r:id="rId5" imgW="1917360" imgH="203040" progId="Equation.DSMT4">
                  <p:embed/>
                  <p:pic>
                    <p:nvPicPr>
                      <p:cNvPr id="692229" name="Object 5"/>
                      <p:cNvPicPr>
                        <a:picLocks noChangeAspect="1" noChangeArrowheads="1"/>
                      </p:cNvPicPr>
                      <p:nvPr/>
                    </p:nvPicPr>
                    <p:blipFill>
                      <a:blip r:embed="rId6"/>
                      <a:srcRect/>
                      <a:stretch>
                        <a:fillRect/>
                      </a:stretch>
                    </p:blipFill>
                    <p:spPr bwMode="auto">
                      <a:xfrm>
                        <a:off x="3090863" y="1984375"/>
                        <a:ext cx="547528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2230" name="Rectangle 6"/>
          <p:cNvSpPr>
            <a:spLocks noGrp="1"/>
          </p:cNvSpPr>
          <p:nvPr>
            <p:ph type="title"/>
          </p:nvPr>
        </p:nvSpPr>
        <p:spPr>
          <a:xfrm>
            <a:off x="801688" y="3969"/>
            <a:ext cx="10515600" cy="1325563"/>
          </a:xfrm>
        </p:spPr>
        <p:txBody>
          <a:bodyPr/>
          <a:lstStyle/>
          <a:p>
            <a:pPr lvl="0">
              <a:lnSpc>
                <a:spcPct val="100000"/>
              </a:lnSpc>
              <a:spcBef>
                <a:spcPts val="0"/>
              </a:spcBef>
            </a:pPr>
            <a:r>
              <a:rPr lang="zh-CN" altLang="en-US" sz="2400" dirty="0">
                <a:solidFill>
                  <a:srgbClr val="CC0000"/>
                </a:solidFill>
                <a:latin typeface="等线" panose="020F0502020204030204"/>
                <a:ea typeface="楷体_GB2312" panose="02010609030101010101"/>
                <a:cs typeface="+mn-cs"/>
              </a:rPr>
              <a:t>最一般合一实例：</a:t>
            </a:r>
          </a:p>
        </p:txBody>
      </p:sp>
      <p:graphicFrame>
        <p:nvGraphicFramePr>
          <p:cNvPr id="692231" name="Object 7"/>
          <p:cNvGraphicFramePr>
            <a:graphicFrameLocks noChangeAspect="1"/>
          </p:cNvGraphicFramePr>
          <p:nvPr>
            <p:extLst>
              <p:ext uri="{D42A27DB-BD31-4B8C-83A1-F6EECF244321}">
                <p14:modId xmlns:p14="http://schemas.microsoft.com/office/powerpoint/2010/main" val="1845895372"/>
              </p:ext>
            </p:extLst>
          </p:nvPr>
        </p:nvGraphicFramePr>
        <p:xfrm>
          <a:off x="2673350" y="3124200"/>
          <a:ext cx="6310313" cy="581025"/>
        </p:xfrm>
        <a:graphic>
          <a:graphicData uri="http://schemas.openxmlformats.org/presentationml/2006/ole">
            <mc:AlternateContent xmlns:mc="http://schemas.openxmlformats.org/markup-compatibility/2006">
              <mc:Choice xmlns:v="urn:schemas-microsoft-com:vml" Requires="v">
                <p:oleObj spid="_x0000_s115733" name="Equation" r:id="rId7" imgW="2209680" imgH="203040" progId="Equation.DSMT4">
                  <p:embed/>
                </p:oleObj>
              </mc:Choice>
              <mc:Fallback>
                <p:oleObj name="Equation" r:id="rId7" imgW="2209680" imgH="203040" progId="Equation.DSMT4">
                  <p:embed/>
                  <p:pic>
                    <p:nvPicPr>
                      <p:cNvPr id="692231" name="Object 7"/>
                      <p:cNvPicPr>
                        <a:picLocks noChangeAspect="1" noChangeArrowheads="1"/>
                      </p:cNvPicPr>
                      <p:nvPr/>
                    </p:nvPicPr>
                    <p:blipFill>
                      <a:blip r:embed="rId8"/>
                      <a:srcRect/>
                      <a:stretch>
                        <a:fillRect/>
                      </a:stretch>
                    </p:blipFill>
                    <p:spPr bwMode="auto">
                      <a:xfrm>
                        <a:off x="2673350" y="3124200"/>
                        <a:ext cx="631031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32" name="Object 8"/>
          <p:cNvGraphicFramePr>
            <a:graphicFrameLocks noChangeAspect="1"/>
          </p:cNvGraphicFramePr>
          <p:nvPr>
            <p:extLst>
              <p:ext uri="{D42A27DB-BD31-4B8C-83A1-F6EECF244321}">
                <p14:modId xmlns:p14="http://schemas.microsoft.com/office/powerpoint/2010/main" val="2563915450"/>
              </p:ext>
            </p:extLst>
          </p:nvPr>
        </p:nvGraphicFramePr>
        <p:xfrm>
          <a:off x="4884738" y="4203700"/>
          <a:ext cx="1885950" cy="581025"/>
        </p:xfrm>
        <a:graphic>
          <a:graphicData uri="http://schemas.openxmlformats.org/presentationml/2006/ole">
            <mc:AlternateContent xmlns:mc="http://schemas.openxmlformats.org/markup-compatibility/2006">
              <mc:Choice xmlns:v="urn:schemas-microsoft-com:vml" Requires="v">
                <p:oleObj spid="_x0000_s115734" name="Equation" r:id="rId9" imgW="660240" imgH="203040" progId="Equation.DSMT4">
                  <p:embed/>
                </p:oleObj>
              </mc:Choice>
              <mc:Fallback>
                <p:oleObj name="Equation" r:id="rId9" imgW="660240" imgH="203040" progId="Equation.DSMT4">
                  <p:embed/>
                  <p:pic>
                    <p:nvPicPr>
                      <p:cNvPr id="692232" name="Object 8"/>
                      <p:cNvPicPr>
                        <a:picLocks noChangeAspect="1" noChangeArrowheads="1"/>
                      </p:cNvPicPr>
                      <p:nvPr/>
                    </p:nvPicPr>
                    <p:blipFill>
                      <a:blip r:embed="rId10"/>
                      <a:srcRect/>
                      <a:stretch>
                        <a:fillRect/>
                      </a:stretch>
                    </p:blipFill>
                    <p:spPr bwMode="auto">
                      <a:xfrm>
                        <a:off x="4884738" y="4203700"/>
                        <a:ext cx="18859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33" name="Object 9"/>
          <p:cNvGraphicFramePr>
            <a:graphicFrameLocks noChangeAspect="1"/>
          </p:cNvGraphicFramePr>
          <p:nvPr/>
        </p:nvGraphicFramePr>
        <p:xfrm>
          <a:off x="5137150" y="5499101"/>
          <a:ext cx="1377950" cy="434975"/>
        </p:xfrm>
        <a:graphic>
          <a:graphicData uri="http://schemas.openxmlformats.org/presentationml/2006/ole">
            <mc:AlternateContent xmlns:mc="http://schemas.openxmlformats.org/markup-compatibility/2006">
              <mc:Choice xmlns:v="urn:schemas-microsoft-com:vml" Requires="v">
                <p:oleObj spid="_x0000_s115735" name="公式" r:id="rId11" imgW="482400" imgH="152280" progId="Equation.3">
                  <p:embed/>
                </p:oleObj>
              </mc:Choice>
              <mc:Fallback>
                <p:oleObj name="公式" r:id="rId11" imgW="482400" imgH="152280" progId="Equation.3">
                  <p:embed/>
                  <p:pic>
                    <p:nvPicPr>
                      <p:cNvPr id="692233"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7150" y="5499101"/>
                        <a:ext cx="137795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369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22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222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222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222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2227">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22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22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22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2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693251" name="Rectangle 3"/>
          <p:cNvSpPr>
            <a:spLocks noGrp="1"/>
          </p:cNvSpPr>
          <p:nvPr>
            <p:ph type="body" idx="1"/>
          </p:nvPr>
        </p:nvSpPr>
        <p:spPr>
          <a:xfrm>
            <a:off x="877068" y="1593901"/>
            <a:ext cx="10194054" cy="4762449"/>
          </a:xfrm>
        </p:spPr>
        <p:txBody>
          <a:bodyPr>
            <a:normAutofit/>
          </a:bodyPr>
          <a:lstStyle/>
          <a:p>
            <a:pPr>
              <a:lnSpc>
                <a:spcPct val="120000"/>
              </a:lnSpc>
              <a:spcBef>
                <a:spcPct val="30000"/>
              </a:spcBef>
            </a:pPr>
            <a:r>
              <a:rPr lang="zh-CN" altLang="en-US" b="1" dirty="0">
                <a:solidFill>
                  <a:schemeClr val="hlink"/>
                </a:solidFill>
                <a:latin typeface="楷体_GB2312" pitchFamily="49" charset="-122"/>
                <a:ea typeface="楷体_GB2312" pitchFamily="49" charset="-122"/>
              </a:rPr>
              <a:t>差异集</a:t>
            </a:r>
          </a:p>
          <a:p>
            <a:pPr marL="0" indent="0">
              <a:buNone/>
            </a:pPr>
            <a:r>
              <a:rPr lang="zh-CN" altLang="en-US" b="1" dirty="0">
                <a:latin typeface="GBK-Song55"/>
              </a:rPr>
              <a:t>设</a:t>
            </a:r>
            <a:r>
              <a:rPr lang="en-US" altLang="zh-CN" b="1" dirty="0">
                <a:latin typeface="SFSI1095"/>
              </a:rPr>
              <a:t>F </a:t>
            </a:r>
            <a:r>
              <a:rPr lang="en-US" altLang="zh-CN" b="1" dirty="0">
                <a:latin typeface="CMSS10"/>
              </a:rPr>
              <a:t>= </a:t>
            </a:r>
            <a:r>
              <a:rPr lang="en-US" altLang="zh-CN" b="1" dirty="0">
                <a:latin typeface="CMSY10"/>
              </a:rPr>
              <a:t>{</a:t>
            </a:r>
            <a:r>
              <a:rPr lang="en-US" altLang="zh-CN" b="1" dirty="0">
                <a:latin typeface="SFSI1095"/>
              </a:rPr>
              <a:t>F</a:t>
            </a:r>
            <a:r>
              <a:rPr lang="en-US" altLang="zh-CN" sz="1600" b="1" dirty="0">
                <a:latin typeface="SFSS0800"/>
              </a:rPr>
              <a:t>1</a:t>
            </a:r>
            <a:r>
              <a:rPr lang="en-US" altLang="zh-CN" b="1" dirty="0">
                <a:latin typeface="CMMI10"/>
              </a:rPr>
              <a:t>, </a:t>
            </a:r>
            <a:r>
              <a:rPr lang="en-US" altLang="zh-CN" b="1" dirty="0">
                <a:latin typeface="SFSI1095"/>
              </a:rPr>
              <a:t>F</a:t>
            </a:r>
            <a:r>
              <a:rPr lang="en-US" altLang="zh-CN" sz="1600" b="1" dirty="0">
                <a:latin typeface="SFSS0800"/>
              </a:rPr>
              <a:t>2</a:t>
            </a:r>
            <a:r>
              <a:rPr lang="en-US" altLang="zh-CN" b="1" dirty="0">
                <a:latin typeface="CMMI10"/>
              </a:rPr>
              <a:t>, </a:t>
            </a:r>
            <a:r>
              <a:rPr lang="en-US" altLang="zh-CN" b="1" dirty="0">
                <a:latin typeface="CMSY10"/>
              </a:rPr>
              <a:t>· · · </a:t>
            </a:r>
            <a:r>
              <a:rPr lang="en-US" altLang="zh-CN" b="1" dirty="0">
                <a:latin typeface="CMMI10"/>
              </a:rPr>
              <a:t>, </a:t>
            </a:r>
            <a:r>
              <a:rPr lang="en-US" altLang="zh-CN" b="1" dirty="0" err="1">
                <a:latin typeface="SFSI1095"/>
              </a:rPr>
              <a:t>F</a:t>
            </a:r>
            <a:r>
              <a:rPr lang="en-US" altLang="zh-CN" sz="1600" b="1" dirty="0" err="1">
                <a:latin typeface="SFSI0800"/>
              </a:rPr>
              <a:t>n</a:t>
            </a:r>
            <a:r>
              <a:rPr lang="en-US" altLang="zh-CN" b="1" dirty="0">
                <a:latin typeface="CMSY10"/>
              </a:rPr>
              <a:t>}</a:t>
            </a:r>
            <a:r>
              <a:rPr lang="zh-CN" altLang="en-US" b="1" dirty="0">
                <a:latin typeface="GBK-Song55"/>
              </a:rPr>
              <a:t>是</a:t>
            </a:r>
            <a:r>
              <a:rPr lang="zh-CN" altLang="en-US" b="1" dirty="0">
                <a:latin typeface="GBK-Song61"/>
              </a:rPr>
              <a:t>一</a:t>
            </a:r>
            <a:r>
              <a:rPr lang="zh-CN" altLang="en-US" b="1" dirty="0">
                <a:latin typeface="GBK-Song42"/>
              </a:rPr>
              <a:t>个</a:t>
            </a:r>
            <a:r>
              <a:rPr lang="zh-CN" altLang="en-US" b="1" dirty="0">
                <a:latin typeface="GBK-Song41"/>
              </a:rPr>
              <a:t>非</a:t>
            </a:r>
            <a:r>
              <a:rPr lang="zh-CN" altLang="en-US" b="1" dirty="0">
                <a:latin typeface="GBK-Song47"/>
              </a:rPr>
              <a:t>空</a:t>
            </a:r>
            <a:r>
              <a:rPr lang="zh-CN" altLang="en-US" b="1" dirty="0">
                <a:latin typeface="GBK-Song62"/>
              </a:rPr>
              <a:t>有</a:t>
            </a:r>
            <a:r>
              <a:rPr lang="zh-CN" altLang="en-US" b="1" dirty="0">
                <a:latin typeface="GBK-Song59"/>
              </a:rPr>
              <a:t>限</a:t>
            </a:r>
            <a:r>
              <a:rPr lang="zh-CN" altLang="en-US" b="1" dirty="0">
                <a:latin typeface="GBK-Song40"/>
              </a:rPr>
              <a:t>的</a:t>
            </a:r>
            <a:r>
              <a:rPr lang="zh-CN" altLang="en-US" b="1" dirty="0">
                <a:latin typeface="GBK-Song42"/>
              </a:rPr>
              <a:t>公</a:t>
            </a:r>
            <a:r>
              <a:rPr lang="zh-CN" altLang="en-US" b="1" dirty="0">
                <a:latin typeface="GBK-Song55"/>
              </a:rPr>
              <a:t>式集</a:t>
            </a:r>
            <a:r>
              <a:rPr lang="zh-CN" altLang="en-US" b="1" dirty="0">
                <a:latin typeface="GBK-Song26"/>
              </a:rPr>
              <a:t>，</a:t>
            </a:r>
            <a:r>
              <a:rPr lang="zh-CN" altLang="en-US" b="1" dirty="0">
                <a:latin typeface="GBK-Song39"/>
              </a:rPr>
              <a:t>从</a:t>
            </a:r>
            <a:r>
              <a:rPr lang="en-US" altLang="zh-CN" b="1" dirty="0">
                <a:latin typeface="SFSS1095"/>
              </a:rPr>
              <a:t>F</a:t>
            </a:r>
            <a:r>
              <a:rPr lang="zh-CN" altLang="en-US" b="1" dirty="0">
                <a:latin typeface="GBK-Song64"/>
              </a:rPr>
              <a:t>中</a:t>
            </a:r>
            <a:r>
              <a:rPr lang="zh-CN" altLang="en-US" b="1" dirty="0">
                <a:latin typeface="GBK-Song50"/>
              </a:rPr>
              <a:t>每</a:t>
            </a:r>
            <a:r>
              <a:rPr lang="zh-CN" altLang="en-US" b="1" dirty="0">
                <a:latin typeface="GBK-Song42"/>
              </a:rPr>
              <a:t>个公</a:t>
            </a:r>
            <a:r>
              <a:rPr lang="zh-CN" altLang="en-US" b="1" dirty="0">
                <a:latin typeface="GBK-Song55"/>
              </a:rPr>
              <a:t>式</a:t>
            </a:r>
            <a:r>
              <a:rPr lang="zh-CN" altLang="en-US" b="1" dirty="0">
                <a:latin typeface="GBK-Song40"/>
              </a:rPr>
              <a:t>的第</a:t>
            </a:r>
            <a:r>
              <a:rPr lang="zh-CN" altLang="en-US" b="1" dirty="0">
                <a:latin typeface="GBK-Song61"/>
              </a:rPr>
              <a:t>一</a:t>
            </a:r>
            <a:r>
              <a:rPr lang="zh-CN" altLang="en-US" b="1" dirty="0">
                <a:latin typeface="GBK-Song42"/>
              </a:rPr>
              <a:t>个</a:t>
            </a:r>
            <a:r>
              <a:rPr lang="zh-CN" altLang="en-US" b="1" dirty="0">
                <a:latin typeface="GBK-Song41"/>
              </a:rPr>
              <a:t>符</a:t>
            </a:r>
            <a:r>
              <a:rPr lang="zh-CN" altLang="en-US" b="1" dirty="0">
                <a:latin typeface="GBK-Song43"/>
              </a:rPr>
              <a:t>号</a:t>
            </a:r>
            <a:r>
              <a:rPr lang="zh-CN" altLang="en-US" b="1" dirty="0">
                <a:latin typeface="GBK-Song57"/>
              </a:rPr>
              <a:t>同</a:t>
            </a:r>
            <a:r>
              <a:rPr lang="zh-CN" altLang="en-US" b="1" dirty="0">
                <a:latin typeface="GBK-Song55"/>
              </a:rPr>
              <a:t>时</a:t>
            </a:r>
            <a:r>
              <a:rPr lang="zh-CN" altLang="en-US" b="1" dirty="0">
                <a:latin typeface="GBK-Song59"/>
              </a:rPr>
              <a:t>向</a:t>
            </a:r>
            <a:r>
              <a:rPr lang="zh-CN" altLang="en-US" b="1" dirty="0">
                <a:latin typeface="GBK-Song62"/>
              </a:rPr>
              <a:t>右</a:t>
            </a:r>
            <a:r>
              <a:rPr lang="zh-CN" altLang="en-US" b="1" dirty="0">
                <a:latin typeface="GBK-Song37"/>
              </a:rPr>
              <a:t>比</a:t>
            </a:r>
            <a:r>
              <a:rPr lang="zh-CN" altLang="en-US" b="1" dirty="0">
                <a:latin typeface="GBK-Song46"/>
              </a:rPr>
              <a:t>较</a:t>
            </a:r>
            <a:r>
              <a:rPr lang="zh-CN" altLang="en-US" b="1" dirty="0">
                <a:latin typeface="GBK-Song26"/>
              </a:rPr>
              <a:t>，</a:t>
            </a:r>
            <a:r>
              <a:rPr lang="zh-CN" altLang="en-US" b="1" dirty="0">
                <a:latin typeface="GBK-Song64"/>
              </a:rPr>
              <a:t>直</a:t>
            </a:r>
            <a:r>
              <a:rPr lang="zh-CN" altLang="en-US" b="1" dirty="0">
                <a:latin typeface="GBK-Song40"/>
              </a:rPr>
              <a:t>到</a:t>
            </a:r>
            <a:r>
              <a:rPr lang="zh-CN" altLang="en-US" b="1" dirty="0">
                <a:latin typeface="GBK-Song41"/>
              </a:rPr>
              <a:t>发</a:t>
            </a:r>
            <a:r>
              <a:rPr lang="zh-CN" altLang="en-US" b="1" dirty="0">
                <a:latin typeface="GBK-Song59"/>
              </a:rPr>
              <a:t>现</a:t>
            </a:r>
            <a:r>
              <a:rPr lang="zh-CN" altLang="en-US" b="1" dirty="0">
                <a:latin typeface="GBK-Song40"/>
              </a:rPr>
              <a:t>第</a:t>
            </a:r>
            <a:r>
              <a:rPr lang="zh-CN" altLang="en-US" b="1" dirty="0">
                <a:latin typeface="GBK-Song61"/>
              </a:rPr>
              <a:t>一</a:t>
            </a:r>
            <a:r>
              <a:rPr lang="zh-CN" altLang="en-US" b="1" dirty="0">
                <a:latin typeface="GBK-Song42"/>
              </a:rPr>
              <a:t>个</a:t>
            </a:r>
            <a:r>
              <a:rPr lang="zh-CN" altLang="en-US" b="1" dirty="0">
                <a:latin typeface="GBK-Song37"/>
              </a:rPr>
              <a:t>不</a:t>
            </a:r>
            <a:r>
              <a:rPr lang="zh-CN" altLang="en-US" b="1" dirty="0">
                <a:latin typeface="GBK-Song59"/>
              </a:rPr>
              <a:t>相</a:t>
            </a:r>
            <a:r>
              <a:rPr lang="zh-CN" altLang="en-US" b="1" dirty="0">
                <a:latin typeface="GBK-Song57"/>
              </a:rPr>
              <a:t>同</a:t>
            </a:r>
            <a:r>
              <a:rPr lang="zh-CN" altLang="en-US" b="1" dirty="0">
                <a:latin typeface="GBK-Song40"/>
              </a:rPr>
              <a:t>的</a:t>
            </a:r>
            <a:r>
              <a:rPr lang="zh-CN" altLang="en-US" b="1" dirty="0">
                <a:latin typeface="GBK-Song41"/>
              </a:rPr>
              <a:t>符</a:t>
            </a:r>
            <a:r>
              <a:rPr lang="zh-CN" altLang="en-US" b="1" dirty="0">
                <a:latin typeface="GBK-Song43"/>
              </a:rPr>
              <a:t>号</a:t>
            </a:r>
            <a:r>
              <a:rPr lang="zh-CN" altLang="en-US" b="1" dirty="0">
                <a:latin typeface="GBK-Song58"/>
              </a:rPr>
              <a:t>为</a:t>
            </a:r>
            <a:r>
              <a:rPr lang="zh-CN" altLang="en-US" b="1" dirty="0">
                <a:latin typeface="GBK-Song64"/>
              </a:rPr>
              <a:t>止</a:t>
            </a:r>
            <a:r>
              <a:rPr lang="zh-CN" altLang="en-US" b="1" dirty="0">
                <a:latin typeface="GBK-Song26"/>
              </a:rPr>
              <a:t>，</a:t>
            </a:r>
            <a:r>
              <a:rPr lang="zh-CN" altLang="en-US" b="1" dirty="0">
                <a:latin typeface="GBK-Song39"/>
              </a:rPr>
              <a:t>从</a:t>
            </a:r>
            <a:r>
              <a:rPr lang="en-US" altLang="zh-CN" b="1" dirty="0">
                <a:latin typeface="SFSS1095"/>
              </a:rPr>
              <a:t>F</a:t>
            </a:r>
            <a:r>
              <a:rPr lang="zh-CN" altLang="en-US" b="1" dirty="0">
                <a:latin typeface="GBK-Song40"/>
              </a:rPr>
              <a:t>的</a:t>
            </a:r>
            <a:r>
              <a:rPr lang="zh-CN" altLang="en-US" b="1" dirty="0">
                <a:latin typeface="GBK-Song42"/>
              </a:rPr>
              <a:t>各个公</a:t>
            </a:r>
            <a:r>
              <a:rPr lang="zh-CN" altLang="en-US" b="1" dirty="0">
                <a:latin typeface="GBK-Song55"/>
              </a:rPr>
              <a:t>式</a:t>
            </a:r>
            <a:r>
              <a:rPr lang="zh-CN" altLang="en-US" b="1" dirty="0">
                <a:latin typeface="GBK-Song64"/>
              </a:rPr>
              <a:t>中</a:t>
            </a:r>
            <a:r>
              <a:rPr lang="zh-CN" altLang="en-US" b="1" dirty="0">
                <a:latin typeface="GBK-Song54"/>
              </a:rPr>
              <a:t>取</a:t>
            </a:r>
            <a:r>
              <a:rPr lang="zh-CN" altLang="en-US" b="1" dirty="0">
                <a:latin typeface="GBK-Song38"/>
              </a:rPr>
              <a:t>出</a:t>
            </a:r>
            <a:r>
              <a:rPr lang="zh-CN" altLang="en-US" b="1" dirty="0">
                <a:latin typeface="GBK-Song51"/>
              </a:rPr>
              <a:t>那</a:t>
            </a:r>
            <a:r>
              <a:rPr lang="zh-CN" altLang="en-US" b="1" dirty="0">
                <a:latin typeface="GBK-Song60"/>
              </a:rPr>
              <a:t>些</a:t>
            </a:r>
            <a:r>
              <a:rPr lang="zh-CN" altLang="en-US" b="1" dirty="0">
                <a:latin typeface="GBK-Song61"/>
              </a:rPr>
              <a:t>以</a:t>
            </a:r>
            <a:r>
              <a:rPr lang="zh-CN" altLang="en-US" b="1" dirty="0">
                <a:solidFill>
                  <a:srgbClr val="FF0000"/>
                </a:solidFill>
                <a:latin typeface="GBK-Song40"/>
              </a:rPr>
              <a:t>第</a:t>
            </a:r>
            <a:r>
              <a:rPr lang="zh-CN" altLang="en-US" b="1" dirty="0">
                <a:solidFill>
                  <a:srgbClr val="FF0000"/>
                </a:solidFill>
                <a:latin typeface="GBK-Song61"/>
              </a:rPr>
              <a:t>一个</a:t>
            </a:r>
            <a:r>
              <a:rPr lang="zh-CN" altLang="en-US" b="1" dirty="0">
                <a:solidFill>
                  <a:srgbClr val="FF0000"/>
                </a:solidFill>
                <a:latin typeface="GBK-Song37"/>
              </a:rPr>
              <a:t>不</a:t>
            </a:r>
            <a:r>
              <a:rPr lang="zh-CN" altLang="en-US" b="1" dirty="0">
                <a:solidFill>
                  <a:srgbClr val="FF0000"/>
                </a:solidFill>
                <a:latin typeface="GBK-Song61"/>
              </a:rPr>
              <a:t>一</a:t>
            </a:r>
            <a:r>
              <a:rPr lang="zh-CN" altLang="en-US" b="1" dirty="0">
                <a:solidFill>
                  <a:srgbClr val="FF0000"/>
                </a:solidFill>
                <a:latin typeface="GBK-Song64"/>
              </a:rPr>
              <a:t>致</a:t>
            </a:r>
            <a:r>
              <a:rPr lang="zh-CN" altLang="en-US" b="1" dirty="0">
                <a:solidFill>
                  <a:srgbClr val="FF0000"/>
                </a:solidFill>
                <a:latin typeface="GBK-Song41"/>
              </a:rPr>
              <a:t>符</a:t>
            </a:r>
            <a:r>
              <a:rPr lang="zh-CN" altLang="en-US" b="1" dirty="0">
                <a:solidFill>
                  <a:srgbClr val="FF0000"/>
                </a:solidFill>
                <a:latin typeface="GBK-Song43"/>
              </a:rPr>
              <a:t>号</a:t>
            </a:r>
            <a:r>
              <a:rPr lang="zh-CN" altLang="en-US" b="1" dirty="0">
                <a:latin typeface="GBK-Song47"/>
              </a:rPr>
              <a:t>开</a:t>
            </a:r>
            <a:r>
              <a:rPr lang="zh-CN" altLang="en-US" b="1" dirty="0">
                <a:latin typeface="GBK-Song55"/>
              </a:rPr>
              <a:t>始</a:t>
            </a:r>
            <a:r>
              <a:rPr lang="zh-CN" altLang="en-US" b="1" dirty="0">
                <a:latin typeface="GBK-Song40"/>
              </a:rPr>
              <a:t>的</a:t>
            </a:r>
            <a:r>
              <a:rPr lang="zh-CN" altLang="en-US" b="1" dirty="0">
                <a:latin typeface="GBK-Song65"/>
              </a:rPr>
              <a:t>最</a:t>
            </a:r>
            <a:r>
              <a:rPr lang="zh-CN" altLang="en-US" b="1" dirty="0">
                <a:latin typeface="GBK-Song39"/>
              </a:rPr>
              <a:t>大</a:t>
            </a:r>
            <a:r>
              <a:rPr lang="zh-CN" altLang="en-US" b="1" dirty="0">
                <a:latin typeface="GBK-Song65"/>
              </a:rPr>
              <a:t>子</a:t>
            </a:r>
            <a:r>
              <a:rPr lang="zh-CN" altLang="en-US" b="1" dirty="0">
                <a:latin typeface="GBK-Song37"/>
              </a:rPr>
              <a:t>表</a:t>
            </a:r>
            <a:r>
              <a:rPr lang="zh-CN" altLang="en-US" b="1" dirty="0">
                <a:latin typeface="GBK-Song39"/>
              </a:rPr>
              <a:t>达</a:t>
            </a:r>
            <a:r>
              <a:rPr lang="zh-CN" altLang="en-US" b="1" dirty="0">
                <a:latin typeface="GBK-Song55"/>
              </a:rPr>
              <a:t>式</a:t>
            </a:r>
            <a:r>
              <a:rPr lang="zh-CN" altLang="en-US" b="1" dirty="0">
                <a:latin typeface="GBK-Song26"/>
              </a:rPr>
              <a:t>，</a:t>
            </a:r>
            <a:r>
              <a:rPr lang="zh-CN" altLang="en-US" b="1" dirty="0">
                <a:latin typeface="GBK-Song37"/>
              </a:rPr>
              <a:t>并</a:t>
            </a:r>
            <a:r>
              <a:rPr lang="zh-CN" altLang="en-US" b="1" dirty="0">
                <a:latin typeface="GBK-Song61"/>
              </a:rPr>
              <a:t>以</a:t>
            </a:r>
            <a:r>
              <a:rPr lang="zh-CN" altLang="en-US" b="1" dirty="0">
                <a:latin typeface="GBK-Song63"/>
              </a:rPr>
              <a:t>这</a:t>
            </a:r>
            <a:r>
              <a:rPr lang="zh-CN" altLang="en-US" b="1" dirty="0">
                <a:latin typeface="GBK-Song60"/>
              </a:rPr>
              <a:t>些</a:t>
            </a:r>
            <a:r>
              <a:rPr lang="zh-CN" altLang="en-US" b="1" dirty="0">
                <a:latin typeface="GBK-Song65"/>
              </a:rPr>
              <a:t>子</a:t>
            </a:r>
            <a:r>
              <a:rPr lang="zh-CN" altLang="en-US" b="1" dirty="0">
                <a:latin typeface="GBK-Song37"/>
              </a:rPr>
              <a:t>表</a:t>
            </a:r>
            <a:r>
              <a:rPr lang="zh-CN" altLang="en-US" b="1" dirty="0">
                <a:latin typeface="GBK-Song39"/>
              </a:rPr>
              <a:t>达</a:t>
            </a:r>
            <a:r>
              <a:rPr lang="zh-CN" altLang="en-US" b="1" dirty="0">
                <a:latin typeface="GBK-Song55"/>
              </a:rPr>
              <a:t>式</a:t>
            </a:r>
            <a:r>
              <a:rPr lang="zh-CN" altLang="en-US" b="1" dirty="0">
                <a:latin typeface="GBK-Song58"/>
              </a:rPr>
              <a:t>为</a:t>
            </a:r>
            <a:r>
              <a:rPr lang="zh-CN" altLang="en-US" b="1" dirty="0">
                <a:latin typeface="GBK-Song63"/>
              </a:rPr>
              <a:t>元</a:t>
            </a:r>
            <a:r>
              <a:rPr lang="zh-CN" altLang="en-US" b="1" dirty="0">
                <a:latin typeface="GBK-Song56"/>
              </a:rPr>
              <a:t>素</a:t>
            </a:r>
            <a:r>
              <a:rPr lang="zh-CN" altLang="en-US" b="1" dirty="0">
                <a:latin typeface="GBK-Song65"/>
              </a:rPr>
              <a:t>组</a:t>
            </a:r>
            <a:r>
              <a:rPr lang="zh-CN" altLang="en-US" b="1" dirty="0">
                <a:latin typeface="GBK-Song38"/>
              </a:rPr>
              <a:t>成</a:t>
            </a:r>
            <a:r>
              <a:rPr lang="zh-CN" altLang="en-US" b="1" dirty="0">
                <a:latin typeface="GBK-Song61"/>
              </a:rPr>
              <a:t>一</a:t>
            </a:r>
            <a:r>
              <a:rPr lang="zh-CN" altLang="en-US" b="1" dirty="0">
                <a:latin typeface="GBK-Song42"/>
              </a:rPr>
              <a:t>个</a:t>
            </a:r>
            <a:r>
              <a:rPr lang="zh-CN" altLang="en-US" b="1" dirty="0">
                <a:latin typeface="GBK-Song45"/>
              </a:rPr>
              <a:t>集</a:t>
            </a:r>
            <a:r>
              <a:rPr lang="zh-CN" altLang="en-US" b="1" dirty="0">
                <a:latin typeface="GBK-Song43"/>
              </a:rPr>
              <a:t>合</a:t>
            </a:r>
            <a:r>
              <a:rPr lang="en-US" altLang="zh-CN" b="1" dirty="0">
                <a:latin typeface="SFSS1095"/>
              </a:rPr>
              <a:t>D</a:t>
            </a:r>
            <a:r>
              <a:rPr lang="zh-CN" altLang="en-US" b="1" dirty="0">
                <a:latin typeface="GBK-Song26"/>
              </a:rPr>
              <a:t>，</a:t>
            </a:r>
            <a:r>
              <a:rPr lang="zh-CN" altLang="en-US" b="1" dirty="0">
                <a:latin typeface="GBK-Song38"/>
              </a:rPr>
              <a:t>称</a:t>
            </a:r>
            <a:r>
              <a:rPr lang="en-US" altLang="zh-CN" b="1" dirty="0">
                <a:latin typeface="SFSS1095"/>
              </a:rPr>
              <a:t>D</a:t>
            </a:r>
            <a:r>
              <a:rPr lang="zh-CN" altLang="en-US" b="1" dirty="0">
                <a:latin typeface="GBK-Song58"/>
              </a:rPr>
              <a:t>为</a:t>
            </a:r>
            <a:r>
              <a:rPr lang="en-US" altLang="zh-CN" b="1" dirty="0">
                <a:latin typeface="SFSS1095"/>
              </a:rPr>
              <a:t>F</a:t>
            </a:r>
            <a:r>
              <a:rPr lang="zh-CN" altLang="en-US" b="1" dirty="0">
                <a:latin typeface="GBK-Song40"/>
              </a:rPr>
              <a:t>的</a:t>
            </a:r>
            <a:r>
              <a:rPr lang="zh-CN" altLang="en-US" b="1" dirty="0">
                <a:latin typeface="GBK-Song61"/>
              </a:rPr>
              <a:t>一</a:t>
            </a:r>
            <a:r>
              <a:rPr lang="zh-CN" altLang="en-US" b="1" dirty="0">
                <a:latin typeface="GBK-Song42"/>
              </a:rPr>
              <a:t>个差异集，也称</a:t>
            </a:r>
            <a:r>
              <a:rPr lang="zh-CN" altLang="en-US" b="1" dirty="0">
                <a:latin typeface="GBK-Song41"/>
              </a:rPr>
              <a:t>分</a:t>
            </a:r>
            <a:r>
              <a:rPr lang="zh-CN" altLang="en-US" b="1" dirty="0">
                <a:latin typeface="GBK-Song52"/>
              </a:rPr>
              <a:t>歧</a:t>
            </a:r>
            <a:r>
              <a:rPr lang="zh-CN" altLang="en-US" b="1" dirty="0">
                <a:latin typeface="GBK-Song45"/>
              </a:rPr>
              <a:t>集</a:t>
            </a:r>
            <a:r>
              <a:rPr lang="zh-CN" altLang="en-US" b="1" dirty="0">
                <a:latin typeface="GBK-Song43"/>
              </a:rPr>
              <a:t>合</a:t>
            </a:r>
            <a:r>
              <a:rPr lang="zh-CN" altLang="en-US" b="1" dirty="0">
                <a:latin typeface="GBK-Song26"/>
              </a:rPr>
              <a:t>（</a:t>
            </a:r>
            <a:r>
              <a:rPr lang="en-US" altLang="zh-CN" b="1" dirty="0">
                <a:latin typeface="SFSS1095"/>
              </a:rPr>
              <a:t>Disagreement Set</a:t>
            </a:r>
            <a:r>
              <a:rPr lang="zh-CN" altLang="en-US" b="1" dirty="0">
                <a:latin typeface="GBK-Song26"/>
              </a:rPr>
              <a:t>）</a:t>
            </a:r>
            <a:r>
              <a:rPr lang="zh-CN" altLang="en-US" b="1" dirty="0">
                <a:latin typeface="GBK-Song25"/>
              </a:rPr>
              <a:t>。</a:t>
            </a:r>
            <a:endParaRPr lang="en-US" altLang="zh-CN" b="1" dirty="0">
              <a:latin typeface="GBK-Song25"/>
            </a:endParaRPr>
          </a:p>
        </p:txBody>
      </p:sp>
    </p:spTree>
    <p:extLst>
      <p:ext uri="{BB962C8B-B14F-4D97-AF65-F5344CB8AC3E}">
        <p14:creationId xmlns:p14="http://schemas.microsoft.com/office/powerpoint/2010/main" val="333616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693251" name="Rectangle 3"/>
          <p:cNvSpPr>
            <a:spLocks noGrp="1"/>
          </p:cNvSpPr>
          <p:nvPr>
            <p:ph type="body" idx="1"/>
          </p:nvPr>
        </p:nvSpPr>
        <p:spPr>
          <a:xfrm>
            <a:off x="974392" y="1396923"/>
            <a:ext cx="10243215" cy="4762449"/>
          </a:xfrm>
        </p:spPr>
        <p:txBody>
          <a:bodyPr>
            <a:normAutofit/>
          </a:bodyPr>
          <a:lstStyle/>
          <a:p>
            <a:pPr marL="0" indent="0">
              <a:buNone/>
            </a:pPr>
            <a:r>
              <a:rPr lang="zh-CN" altLang="en-US" b="1" dirty="0">
                <a:latin typeface="Times New Roman" panose="02020603050405020304" pitchFamily="18" charset="0"/>
                <a:ea typeface="楷体_GB2312" pitchFamily="49" charset="-122"/>
                <a:cs typeface="Times New Roman" panose="02020603050405020304" pitchFamily="18" charset="0"/>
              </a:rPr>
              <a:t>    在对两个谓词公式中的项从左到右进行比较时，那些</a:t>
            </a:r>
            <a:r>
              <a:rPr lang="zh-CN" altLang="en-US" b="1" dirty="0">
                <a:solidFill>
                  <a:srgbClr val="FF0000"/>
                </a:solidFill>
                <a:latin typeface="Times New Roman" panose="02020603050405020304" pitchFamily="18" charset="0"/>
                <a:ea typeface="楷体_GB2312" pitchFamily="49" charset="-122"/>
                <a:cs typeface="Times New Roman" panose="02020603050405020304" pitchFamily="18" charset="0"/>
              </a:rPr>
              <a:t>第一个不相同的项</a:t>
            </a:r>
            <a:r>
              <a:rPr lang="zh-CN" altLang="en-US" b="1" dirty="0">
                <a:latin typeface="Times New Roman" panose="02020603050405020304" pitchFamily="18" charset="0"/>
                <a:ea typeface="楷体_GB2312" pitchFamily="49" charset="-122"/>
                <a:cs typeface="Times New Roman" panose="02020603050405020304" pitchFamily="18" charset="0"/>
              </a:rPr>
              <a:t>所构成的集合，称为差异集。</a:t>
            </a:r>
          </a:p>
          <a:p>
            <a:pPr algn="just">
              <a:lnSpc>
                <a:spcPct val="120000"/>
              </a:lnSpc>
              <a:spcBef>
                <a:spcPct val="30000"/>
              </a:spcBef>
              <a:buFont typeface="Wingdings" panose="05000000000000000000" pitchFamily="2" charset="2"/>
              <a:buNone/>
            </a:pPr>
            <a:endParaRPr lang="zh-CN" altLang="en-US" b="1" dirty="0">
              <a:latin typeface="Times New Roman" panose="02020603050405020304" pitchFamily="18" charset="0"/>
              <a:ea typeface="楷体_GB2312" pitchFamily="49" charset="-122"/>
              <a:cs typeface="Times New Roman" panose="02020603050405020304" pitchFamily="18" charset="0"/>
            </a:endParaRPr>
          </a:p>
          <a:p>
            <a:pPr algn="just">
              <a:lnSpc>
                <a:spcPct val="120000"/>
              </a:lnSpc>
              <a:spcBef>
                <a:spcPct val="30000"/>
              </a:spcBef>
              <a:buFont typeface="Wingdings" panose="05000000000000000000" pitchFamily="2" charset="2"/>
              <a:buNone/>
            </a:pPr>
            <a:r>
              <a:rPr lang="zh-CN" altLang="en-US" b="1" dirty="0">
                <a:latin typeface="Times New Roman" panose="02020603050405020304" pitchFamily="18" charset="0"/>
                <a:ea typeface="楷体_GB2312" pitchFamily="49" charset="-122"/>
                <a:cs typeface="Times New Roman" panose="02020603050405020304" pitchFamily="18" charset="0"/>
              </a:rPr>
              <a:t>    设</a:t>
            </a:r>
            <a:r>
              <a:rPr lang="en-US" altLang="zh-CN" b="1" dirty="0">
                <a:latin typeface="Times New Roman" panose="02020603050405020304" pitchFamily="18" charset="0"/>
                <a:ea typeface="楷体_GB2312" pitchFamily="49" charset="-122"/>
                <a:cs typeface="Times New Roman" panose="02020603050405020304" pitchFamily="18" charset="0"/>
              </a:rPr>
              <a:t>S=</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dirty="0">
                <a:latin typeface="Times New Roman" panose="02020603050405020304" pitchFamily="18" charset="0"/>
                <a:ea typeface="楷体_GB2312" pitchFamily="49" charset="-122"/>
                <a:cs typeface="Times New Roman" panose="02020603050405020304" pitchFamily="18" charset="0"/>
              </a:rPr>
              <a:t>P(</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z</a:t>
            </a:r>
            <a:r>
              <a:rPr lang="en-US" altLang="zh-CN" b="1" dirty="0">
                <a:latin typeface="Times New Roman" panose="02020603050405020304" pitchFamily="18" charset="0"/>
                <a:ea typeface="楷体_GB2312" pitchFamily="49" charset="-122"/>
                <a:cs typeface="Times New Roman" panose="02020603050405020304" pitchFamily="18" charset="0"/>
              </a:rPr>
              <a:t>), P(</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f</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b</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｝，则不难看出，</a:t>
            </a:r>
            <a:r>
              <a:rPr lang="en-US" altLang="zh-CN" b="1" i="1" dirty="0">
                <a:latin typeface="Times New Roman" panose="02020603050405020304" pitchFamily="18" charset="0"/>
                <a:ea typeface="楷体_GB2312" pitchFamily="49" charset="-122"/>
                <a:cs typeface="Times New Roman" panose="02020603050405020304" pitchFamily="18" charset="0"/>
              </a:rPr>
              <a:t>S</a:t>
            </a:r>
            <a:r>
              <a:rPr lang="zh-CN" altLang="en-US" b="1" dirty="0">
                <a:latin typeface="Times New Roman" panose="02020603050405020304" pitchFamily="18" charset="0"/>
                <a:ea typeface="楷体_GB2312" pitchFamily="49" charset="-122"/>
                <a:cs typeface="Times New Roman" panose="02020603050405020304" pitchFamily="18" charset="0"/>
              </a:rPr>
              <a:t>有差异集</a:t>
            </a:r>
          </a:p>
          <a:p>
            <a:pPr algn="just">
              <a:lnSpc>
                <a:spcPct val="120000"/>
              </a:lnSpc>
              <a:spcBef>
                <a:spcPct val="30000"/>
              </a:spcBef>
              <a:buFont typeface="Wingdings" panose="05000000000000000000" pitchFamily="2" charset="2"/>
              <a:buNone/>
            </a:pPr>
            <a:r>
              <a:rPr lang="zh-CN" altLang="en-US" b="1" dirty="0">
                <a:latin typeface="Times New Roman" panose="02020603050405020304" pitchFamily="18" charset="0"/>
                <a:ea typeface="楷体_GB2312" pitchFamily="49" charset="-122"/>
                <a:cs typeface="Times New Roman" panose="02020603050405020304" pitchFamily="18" charset="0"/>
              </a:rPr>
              <a:t>                    </a:t>
            </a:r>
            <a:endParaRPr lang="en-US" altLang="zh-CN" b="1" dirty="0">
              <a:latin typeface="Times New Roman" panose="02020603050405020304" pitchFamily="18" charset="0"/>
              <a:ea typeface="楷体_GB2312" pitchFamily="49" charset="-122"/>
              <a:cs typeface="Times New Roman" panose="02020603050405020304" pitchFamily="18" charset="0"/>
            </a:endParaRPr>
          </a:p>
          <a:p>
            <a:pPr algn="just">
              <a:lnSpc>
                <a:spcPct val="120000"/>
              </a:lnSpc>
              <a:spcBef>
                <a:spcPct val="30000"/>
              </a:spcBef>
              <a:buNone/>
            </a:pPr>
            <a:r>
              <a:rPr lang="en-US" altLang="zh-CN" b="1" dirty="0">
                <a:latin typeface="Times New Roman" panose="02020603050405020304" pitchFamily="18" charset="0"/>
                <a:ea typeface="楷体_GB2312" pitchFamily="49" charset="-122"/>
                <a:cs typeface="Times New Roman" panose="02020603050405020304" pitchFamily="18" charset="0"/>
              </a:rPr>
              <a:t>	</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	D=</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a</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b="1" dirty="0">
              <a:latin typeface="Times New Roman" panose="02020603050405020304" pitchFamily="18" charset="0"/>
              <a:ea typeface="楷体_GB2312" panose="02010609030101010101" pitchFamily="49" charset="-122"/>
              <a:cs typeface="Times New Roman" panose="02020603050405020304" pitchFamily="18" charset="0"/>
            </a:endParaRPr>
          </a:p>
          <a:p>
            <a:pPr algn="just">
              <a:lnSpc>
                <a:spcPct val="120000"/>
              </a:lnSpc>
              <a:spcBef>
                <a:spcPct val="30000"/>
              </a:spcBef>
              <a:buNone/>
            </a:pP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b="1" dirty="0">
              <a:solidFill>
                <a:schemeClr val="hlink"/>
              </a:solidFill>
              <a:latin typeface="Times New Roman" panose="02020603050405020304" pitchFamily="18" charset="0"/>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125668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32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32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1"/>
          </p:nvPr>
        </p:nvSpPr>
        <p:spPr/>
        <p:txBody>
          <a:bodyPr/>
          <a:lstStyle/>
          <a:p>
            <a:fld id="{A034A2DD-93E6-4491-AA13-8390B070B9FF}" type="slidenum">
              <a:rPr lang="en-US" altLang="zh-CN">
                <a:latin typeface="Times New Roman" panose="02020603050405020304" pitchFamily="18" charset="0"/>
                <a:cs typeface="Times New Roman" panose="02020603050405020304" pitchFamily="18" charset="0"/>
              </a:rPr>
              <a:pPr/>
              <a:t>58</a:t>
            </a:fld>
            <a:endParaRPr lang="en-US" altLang="zh-CN">
              <a:latin typeface="Times New Roman" panose="02020603050405020304" pitchFamily="18" charset="0"/>
              <a:cs typeface="Times New Roman" panose="02020603050405020304" pitchFamily="18" charset="0"/>
            </a:endParaRPr>
          </a:p>
        </p:txBody>
      </p:sp>
      <p:sp>
        <p:nvSpPr>
          <p:cNvPr id="694275" name="Rectangle 3"/>
          <p:cNvSpPr>
            <a:spLocks noGrp="1"/>
          </p:cNvSpPr>
          <p:nvPr>
            <p:ph type="body" sz="half" idx="1"/>
          </p:nvPr>
        </p:nvSpPr>
        <p:spPr>
          <a:xfrm>
            <a:off x="2021811" y="1515039"/>
            <a:ext cx="8002587" cy="5688012"/>
          </a:xfrm>
        </p:spPr>
        <p:txBody>
          <a:bodyPr/>
          <a:lstStyle/>
          <a:p>
            <a:pPr marL="381000" indent="-381000" algn="just">
              <a:lnSpc>
                <a:spcPct val="120000"/>
              </a:lnSpc>
              <a:spcBef>
                <a:spcPct val="30000"/>
              </a:spcBef>
              <a:buFont typeface="Wingdings" panose="05000000000000000000" pitchFamily="2" charset="2"/>
              <a:buAutoNum type="circleNumDbPlain"/>
            </a:pPr>
            <a:r>
              <a:rPr lang="zh-CN" altLang="en-US" b="1" dirty="0">
                <a:latin typeface="Times New Roman" panose="02020603050405020304" pitchFamily="18" charset="0"/>
                <a:ea typeface="楷体_GB2312" pitchFamily="49" charset="-122"/>
                <a:cs typeface="Times New Roman" panose="02020603050405020304" pitchFamily="18" charset="0"/>
              </a:rPr>
              <a:t>置</a:t>
            </a:r>
            <a:r>
              <a:rPr lang="en-US" altLang="zh-CN" b="1" i="1" dirty="0">
                <a:latin typeface="Times New Roman" panose="02020603050405020304" pitchFamily="18" charset="0"/>
                <a:ea typeface="楷体_GB2312" pitchFamily="49" charset="-122"/>
                <a:cs typeface="Times New Roman" panose="02020603050405020304" pitchFamily="18" charset="0"/>
              </a:rPr>
              <a:t>k</a:t>
            </a:r>
            <a:r>
              <a:rPr lang="en-US" altLang="zh-CN" b="1" dirty="0">
                <a:latin typeface="Times New Roman" panose="02020603050405020304" pitchFamily="18" charset="0"/>
                <a:ea typeface="楷体_GB2312" pitchFamily="49" charset="-122"/>
                <a:cs typeface="Times New Roman" panose="02020603050405020304" pitchFamily="18" charset="0"/>
              </a:rPr>
              <a:t>=0, </a:t>
            </a:r>
            <a:r>
              <a:rPr lang="en-US" altLang="zh-CN" b="1" dirty="0" err="1">
                <a:latin typeface="Times New Roman" panose="02020603050405020304" pitchFamily="18" charset="0"/>
                <a:ea typeface="楷体_GB2312" pitchFamily="49" charset="-122"/>
                <a:cs typeface="Times New Roman" panose="02020603050405020304" pitchFamily="18" charset="0"/>
              </a:rPr>
              <a:t>S</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en-US" altLang="zh-CN" b="1" dirty="0">
                <a:latin typeface="Times New Roman" panose="02020603050405020304" pitchFamily="18" charset="0"/>
                <a:ea typeface="楷体_GB2312" pitchFamily="49" charset="-122"/>
                <a:cs typeface="Times New Roman" panose="02020603050405020304" pitchFamily="18" charset="0"/>
              </a:rPr>
              <a:t>=S</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err="1">
                <a:latin typeface="Times New Roman" panose="02020603050405020304" pitchFamily="18" charset="0"/>
                <a:ea typeface="楷体_GB2312" pitchFamily="49" charset="-122"/>
                <a:cs typeface="Times New Roman" panose="02020603050405020304" pitchFamily="18" charset="0"/>
              </a:rPr>
              <a:t>σ</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ε</a:t>
            </a:r>
            <a:r>
              <a:rPr lang="en-US" altLang="zh-CN" b="1" dirty="0">
                <a:latin typeface="Times New Roman" panose="02020603050405020304" pitchFamily="18" charset="0"/>
                <a:ea typeface="楷体_GB2312" pitchFamily="49" charset="-122"/>
                <a:cs typeface="Times New Roman" panose="02020603050405020304" pitchFamily="18" charset="0"/>
              </a:rPr>
              <a:t>;</a:t>
            </a:r>
          </a:p>
          <a:p>
            <a:pPr marL="381000" indent="-381000" algn="just">
              <a:lnSpc>
                <a:spcPct val="120000"/>
              </a:lnSpc>
              <a:spcBef>
                <a:spcPct val="30000"/>
              </a:spcBef>
              <a:buFont typeface="Wingdings" panose="05000000000000000000" pitchFamily="2" charset="2"/>
              <a:buAutoNum type="circleNumDbPlain"/>
            </a:pPr>
            <a:r>
              <a:rPr lang="zh-CN" altLang="en-US" b="1" dirty="0">
                <a:latin typeface="Times New Roman" panose="02020603050405020304" pitchFamily="18" charset="0"/>
                <a:ea typeface="楷体_GB2312" pitchFamily="49" charset="-122"/>
                <a:cs typeface="Times New Roman" panose="02020603050405020304" pitchFamily="18" charset="0"/>
              </a:rPr>
              <a:t>若</a:t>
            </a:r>
            <a:r>
              <a:rPr lang="en-US" altLang="zh-CN" b="1" i="1" dirty="0" err="1">
                <a:latin typeface="Times New Roman" panose="02020603050405020304" pitchFamily="18" charset="0"/>
                <a:ea typeface="楷体_GB2312" pitchFamily="49" charset="-122"/>
                <a:cs typeface="Times New Roman" panose="02020603050405020304" pitchFamily="18" charset="0"/>
              </a:rPr>
              <a:t>S</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zh-CN" altLang="en-US" b="1" dirty="0">
                <a:latin typeface="Times New Roman" panose="02020603050405020304" pitchFamily="18" charset="0"/>
                <a:ea typeface="楷体_GB2312" pitchFamily="49" charset="-122"/>
                <a:cs typeface="Times New Roman" panose="02020603050405020304" pitchFamily="18" charset="0"/>
              </a:rPr>
              <a:t>只含有一个谓词公式，则算法停止，</a:t>
            </a:r>
            <a:r>
              <a:rPr lang="en-US" altLang="zh-CN" b="1" i="1" dirty="0" err="1">
                <a:latin typeface="Times New Roman" panose="02020603050405020304" pitchFamily="18" charset="0"/>
                <a:ea typeface="楷体_GB2312" pitchFamily="49" charset="-122"/>
                <a:cs typeface="Times New Roman" panose="02020603050405020304" pitchFamily="18" charset="0"/>
              </a:rPr>
              <a:t>σ</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zh-CN" altLang="en-US" b="1" dirty="0">
                <a:latin typeface="Times New Roman" panose="02020603050405020304" pitchFamily="18" charset="0"/>
                <a:ea typeface="楷体_GB2312" pitchFamily="49" charset="-122"/>
                <a:cs typeface="Times New Roman" panose="02020603050405020304" pitchFamily="18" charset="0"/>
              </a:rPr>
              <a:t>就是要求的最一般</a:t>
            </a:r>
            <a:r>
              <a:rPr lang="zh-CN" altLang="en-US" b="1" dirty="0" smtClean="0">
                <a:latin typeface="Times New Roman" panose="02020603050405020304" pitchFamily="18" charset="0"/>
                <a:ea typeface="楷体_GB2312" pitchFamily="49" charset="-122"/>
                <a:cs typeface="Times New Roman" panose="02020603050405020304" pitchFamily="18" charset="0"/>
              </a:rPr>
              <a:t>合一置换</a:t>
            </a:r>
            <a:r>
              <a:rPr lang="en-US" altLang="zh-CN" b="1" dirty="0" smtClean="0">
                <a:latin typeface="Times New Roman" panose="02020603050405020304" pitchFamily="18" charset="0"/>
                <a:ea typeface="楷体_GB2312" pitchFamily="49" charset="-122"/>
                <a:cs typeface="Times New Roman" panose="02020603050405020304" pitchFamily="18" charset="0"/>
              </a:rPr>
              <a:t>;</a:t>
            </a:r>
            <a:endParaRPr lang="en-US" altLang="zh-CN" b="1" dirty="0">
              <a:latin typeface="Times New Roman" panose="02020603050405020304" pitchFamily="18" charset="0"/>
              <a:ea typeface="楷体_GB2312" pitchFamily="49" charset="-122"/>
              <a:cs typeface="Times New Roman" panose="02020603050405020304" pitchFamily="18" charset="0"/>
            </a:endParaRPr>
          </a:p>
          <a:p>
            <a:pPr marL="381000" indent="-381000" algn="just">
              <a:lnSpc>
                <a:spcPct val="120000"/>
              </a:lnSpc>
              <a:spcBef>
                <a:spcPct val="30000"/>
              </a:spcBef>
              <a:buFont typeface="Wingdings" panose="05000000000000000000" pitchFamily="2" charset="2"/>
              <a:buAutoNum type="circleNumDbPlain"/>
            </a:pPr>
            <a:r>
              <a:rPr lang="zh-CN" altLang="en-US" b="1" dirty="0">
                <a:latin typeface="Times New Roman" panose="02020603050405020304" pitchFamily="18" charset="0"/>
                <a:ea typeface="楷体_GB2312" pitchFamily="49" charset="-122"/>
                <a:cs typeface="Times New Roman" panose="02020603050405020304" pitchFamily="18" charset="0"/>
              </a:rPr>
              <a:t>求</a:t>
            </a:r>
            <a:r>
              <a:rPr lang="en-US" altLang="zh-CN" b="1" i="1" dirty="0" err="1">
                <a:latin typeface="Times New Roman" panose="02020603050405020304" pitchFamily="18" charset="0"/>
                <a:ea typeface="楷体_GB2312" pitchFamily="49" charset="-122"/>
                <a:cs typeface="Times New Roman" panose="02020603050405020304" pitchFamily="18" charset="0"/>
              </a:rPr>
              <a:t>S</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zh-CN" altLang="en-US" b="1" dirty="0">
                <a:latin typeface="Times New Roman" panose="02020603050405020304" pitchFamily="18" charset="0"/>
                <a:ea typeface="楷体_GB2312" pitchFamily="49" charset="-122"/>
                <a:cs typeface="Times New Roman" panose="02020603050405020304" pitchFamily="18" charset="0"/>
              </a:rPr>
              <a:t>的差异集</a:t>
            </a:r>
            <a:r>
              <a:rPr lang="en-US" altLang="zh-CN" b="1" i="1" dirty="0" err="1">
                <a:latin typeface="Times New Roman" panose="02020603050405020304" pitchFamily="18" charset="0"/>
                <a:ea typeface="楷体_GB2312" pitchFamily="49" charset="-122"/>
                <a:cs typeface="Times New Roman" panose="02020603050405020304" pitchFamily="18" charset="0"/>
              </a:rPr>
              <a:t>D</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en-US" altLang="zh-CN" b="1" dirty="0">
                <a:latin typeface="Times New Roman" panose="02020603050405020304" pitchFamily="18" charset="0"/>
                <a:ea typeface="楷体_GB2312" pitchFamily="49" charset="-122"/>
                <a:cs typeface="Times New Roman" panose="02020603050405020304" pitchFamily="18" charset="0"/>
              </a:rPr>
              <a:t>;</a:t>
            </a:r>
          </a:p>
          <a:p>
            <a:pPr marL="381000" indent="-381000">
              <a:lnSpc>
                <a:spcPct val="120000"/>
              </a:lnSpc>
              <a:spcBef>
                <a:spcPct val="30000"/>
              </a:spcBef>
              <a:buFont typeface="Wingdings" panose="05000000000000000000" pitchFamily="2" charset="2"/>
              <a:buAutoNum type="circleNumDbPlain"/>
            </a:pPr>
            <a:r>
              <a:rPr lang="zh-CN" altLang="en-US" b="1" dirty="0">
                <a:latin typeface="Times New Roman" panose="02020603050405020304" pitchFamily="18" charset="0"/>
                <a:ea typeface="楷体_GB2312" pitchFamily="49" charset="-122"/>
                <a:cs typeface="Times New Roman" panose="02020603050405020304" pitchFamily="18" charset="0"/>
              </a:rPr>
              <a:t>若</a:t>
            </a:r>
            <a:r>
              <a:rPr lang="en-US" altLang="zh-CN" b="1" i="1" dirty="0" err="1">
                <a:latin typeface="Times New Roman" panose="02020603050405020304" pitchFamily="18" charset="0"/>
                <a:ea typeface="楷体_GB2312" pitchFamily="49" charset="-122"/>
                <a:cs typeface="Times New Roman" panose="02020603050405020304" pitchFamily="18" charset="0"/>
              </a:rPr>
              <a:t>D</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zh-CN" altLang="en-US" b="1" dirty="0">
                <a:latin typeface="Times New Roman" panose="02020603050405020304" pitchFamily="18" charset="0"/>
                <a:ea typeface="楷体_GB2312" pitchFamily="49" charset="-122"/>
                <a:cs typeface="Times New Roman" panose="02020603050405020304" pitchFamily="18" charset="0"/>
              </a:rPr>
              <a:t>中存在元素</a:t>
            </a:r>
            <a:r>
              <a:rPr lang="en-US" altLang="zh-CN" b="1" i="1" dirty="0" err="1">
                <a:latin typeface="Times New Roman" panose="02020603050405020304" pitchFamily="18" charset="0"/>
                <a:ea typeface="楷体_GB2312" pitchFamily="49" charset="-122"/>
                <a:cs typeface="Times New Roman" panose="02020603050405020304" pitchFamily="18" charset="0"/>
              </a:rPr>
              <a:t>x</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zh-CN" altLang="en-US" b="1" dirty="0">
                <a:latin typeface="Times New Roman" panose="02020603050405020304" pitchFamily="18" charset="0"/>
                <a:ea typeface="楷体_GB2312" pitchFamily="49" charset="-122"/>
                <a:cs typeface="Times New Roman" panose="02020603050405020304" pitchFamily="18" charset="0"/>
              </a:rPr>
              <a:t>和</a:t>
            </a:r>
            <a:r>
              <a:rPr lang="en-US" altLang="zh-CN" b="1" i="1" dirty="0" err="1">
                <a:latin typeface="Times New Roman" panose="02020603050405020304" pitchFamily="18" charset="0"/>
                <a:ea typeface="楷体_GB2312" pitchFamily="49" charset="-122"/>
                <a:cs typeface="Times New Roman" panose="02020603050405020304" pitchFamily="18" charset="0"/>
              </a:rPr>
              <a:t>t</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zh-CN" altLang="en-US" b="1" dirty="0">
                <a:latin typeface="Times New Roman" panose="02020603050405020304" pitchFamily="18" charset="0"/>
                <a:ea typeface="楷体_GB2312" pitchFamily="49" charset="-122"/>
                <a:cs typeface="Times New Roman" panose="02020603050405020304" pitchFamily="18" charset="0"/>
              </a:rPr>
              <a:t>，其中</a:t>
            </a:r>
            <a:r>
              <a:rPr lang="en-US" altLang="zh-CN" b="1" i="1" dirty="0" err="1">
                <a:latin typeface="Times New Roman" panose="02020603050405020304" pitchFamily="18" charset="0"/>
                <a:ea typeface="楷体_GB2312" pitchFamily="49" charset="-122"/>
                <a:cs typeface="Times New Roman" panose="02020603050405020304" pitchFamily="18" charset="0"/>
              </a:rPr>
              <a:t>x</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zh-CN" altLang="en-US" b="1" dirty="0">
                <a:latin typeface="Times New Roman" panose="02020603050405020304" pitchFamily="18" charset="0"/>
                <a:ea typeface="楷体_GB2312" pitchFamily="49" charset="-122"/>
                <a:cs typeface="Times New Roman" panose="02020603050405020304" pitchFamily="18" charset="0"/>
              </a:rPr>
              <a:t>是变元，</a:t>
            </a:r>
            <a:r>
              <a:rPr lang="en-US" altLang="zh-CN" b="1" i="1" dirty="0" err="1">
                <a:latin typeface="Times New Roman" panose="02020603050405020304" pitchFamily="18" charset="0"/>
                <a:ea typeface="楷体_GB2312" pitchFamily="49" charset="-122"/>
                <a:cs typeface="Times New Roman" panose="02020603050405020304" pitchFamily="18" charset="0"/>
              </a:rPr>
              <a:t>t</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zh-CN" altLang="en-US" b="1" dirty="0">
                <a:latin typeface="Times New Roman" panose="02020603050405020304" pitchFamily="18" charset="0"/>
                <a:ea typeface="楷体_GB2312" pitchFamily="49" charset="-122"/>
                <a:cs typeface="Times New Roman" panose="02020603050405020304" pitchFamily="18" charset="0"/>
              </a:rPr>
              <a:t>是项且</a:t>
            </a:r>
            <a:r>
              <a:rPr lang="en-US" altLang="zh-CN" b="1" i="1" dirty="0" err="1">
                <a:latin typeface="Times New Roman" panose="02020603050405020304" pitchFamily="18" charset="0"/>
                <a:ea typeface="楷体_GB2312" pitchFamily="49" charset="-122"/>
                <a:cs typeface="Times New Roman" panose="02020603050405020304" pitchFamily="18" charset="0"/>
              </a:rPr>
              <a:t>x</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zh-CN" altLang="en-US" b="1" dirty="0">
                <a:latin typeface="Times New Roman" panose="02020603050405020304" pitchFamily="18" charset="0"/>
                <a:ea typeface="楷体_GB2312" pitchFamily="49" charset="-122"/>
                <a:cs typeface="Times New Roman" panose="02020603050405020304" pitchFamily="18" charset="0"/>
              </a:rPr>
              <a:t>不在</a:t>
            </a:r>
            <a:r>
              <a:rPr lang="en-US" altLang="zh-CN" b="1" i="1" dirty="0" err="1">
                <a:latin typeface="Times New Roman" panose="02020603050405020304" pitchFamily="18" charset="0"/>
                <a:ea typeface="楷体_GB2312" pitchFamily="49" charset="-122"/>
                <a:cs typeface="Times New Roman" panose="02020603050405020304" pitchFamily="18" charset="0"/>
              </a:rPr>
              <a:t>t</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zh-CN" altLang="en-US" b="1" dirty="0">
                <a:latin typeface="Times New Roman" panose="02020603050405020304" pitchFamily="18" charset="0"/>
                <a:ea typeface="楷体_GB2312" pitchFamily="49" charset="-122"/>
                <a:cs typeface="Times New Roman" panose="02020603050405020304" pitchFamily="18" charset="0"/>
              </a:rPr>
              <a:t>中出现，则置</a:t>
            </a:r>
            <a:r>
              <a:rPr lang="en-US" altLang="zh-CN" b="1" dirty="0">
                <a:latin typeface="Times New Roman" panose="02020603050405020304" pitchFamily="18" charset="0"/>
                <a:ea typeface="楷体_GB2312" pitchFamily="49" charset="-122"/>
                <a:cs typeface="Times New Roman" panose="02020603050405020304" pitchFamily="18" charset="0"/>
              </a:rPr>
              <a:t>S</a:t>
            </a:r>
            <a:r>
              <a:rPr lang="en-US" altLang="zh-CN" b="1" i="1" baseline="-25000" dirty="0">
                <a:latin typeface="Times New Roman" panose="02020603050405020304" pitchFamily="18" charset="0"/>
                <a:ea typeface="楷体_GB2312" pitchFamily="49" charset="-122"/>
                <a:cs typeface="Times New Roman" panose="02020603050405020304" pitchFamily="18" charset="0"/>
              </a:rPr>
              <a:t>k</a:t>
            </a:r>
            <a:r>
              <a:rPr lang="en-US" altLang="zh-CN" b="1" baseline="-25000" dirty="0">
                <a:latin typeface="Times New Roman" panose="02020603050405020304" pitchFamily="18" charset="0"/>
                <a:ea typeface="楷体_GB2312" pitchFamily="49" charset="-122"/>
                <a:cs typeface="Times New Roman" panose="02020603050405020304" pitchFamily="18" charset="0"/>
              </a:rPr>
              <a:t>+1</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dirty="0" err="1">
                <a:latin typeface="Times New Roman" panose="02020603050405020304" pitchFamily="18" charset="0"/>
                <a:ea typeface="楷体_GB2312" pitchFamily="49" charset="-122"/>
                <a:cs typeface="Times New Roman" panose="02020603050405020304" pitchFamily="18" charset="0"/>
              </a:rPr>
              <a:t>S</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err="1">
                <a:latin typeface="Times New Roman" panose="02020603050405020304" pitchFamily="18" charset="0"/>
                <a:ea typeface="楷体_GB2312" pitchFamily="49" charset="-122"/>
                <a:cs typeface="Times New Roman" panose="02020603050405020304" pitchFamily="18" charset="0"/>
              </a:rPr>
              <a:t>t</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err="1">
                <a:latin typeface="Times New Roman" panose="02020603050405020304" pitchFamily="18" charset="0"/>
                <a:ea typeface="楷体_GB2312" pitchFamily="49" charset="-122"/>
                <a:cs typeface="Times New Roman" panose="02020603050405020304" pitchFamily="18" charset="0"/>
              </a:rPr>
              <a:t>x</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dirty="0">
                <a:latin typeface="Times New Roman" panose="02020603050405020304" pitchFamily="18" charset="0"/>
                <a:ea typeface="楷体_GB2312" pitchFamily="49" charset="-122"/>
                <a:cs typeface="Times New Roman" panose="02020603050405020304" pitchFamily="18" charset="0"/>
              </a:rPr>
              <a:t>,</a:t>
            </a:r>
          </a:p>
          <a:p>
            <a:pPr marL="381000" indent="-381000">
              <a:lnSpc>
                <a:spcPct val="120000"/>
              </a:lnSpc>
              <a:spcBef>
                <a:spcPct val="30000"/>
              </a:spcBef>
              <a:buNone/>
            </a:pP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σ</a:t>
            </a:r>
            <a:r>
              <a:rPr lang="en-US" altLang="zh-CN" b="1" i="1" baseline="-25000" dirty="0">
                <a:latin typeface="Times New Roman" panose="02020603050405020304" pitchFamily="18" charset="0"/>
                <a:ea typeface="楷体_GB2312" pitchFamily="49" charset="-122"/>
                <a:cs typeface="Times New Roman" panose="02020603050405020304" pitchFamily="18" charset="0"/>
              </a:rPr>
              <a:t>k</a:t>
            </a:r>
            <a:r>
              <a:rPr lang="en-US" altLang="zh-CN" b="1" baseline="-25000" dirty="0">
                <a:latin typeface="Times New Roman" panose="02020603050405020304" pitchFamily="18" charset="0"/>
                <a:ea typeface="楷体_GB2312" pitchFamily="49" charset="-122"/>
                <a:cs typeface="Times New Roman" panose="02020603050405020304" pitchFamily="18" charset="0"/>
              </a:rPr>
              <a:t>+1</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err="1">
                <a:latin typeface="Times New Roman" panose="02020603050405020304" pitchFamily="18" charset="0"/>
                <a:ea typeface="楷体_GB2312" pitchFamily="49" charset="-122"/>
                <a:cs typeface="Times New Roman" panose="02020603050405020304" pitchFamily="18" charset="0"/>
              </a:rPr>
              <a:t>σ</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err="1">
                <a:latin typeface="Times New Roman" panose="02020603050405020304" pitchFamily="18" charset="0"/>
                <a:ea typeface="楷体_GB2312" pitchFamily="49" charset="-122"/>
                <a:cs typeface="Times New Roman" panose="02020603050405020304" pitchFamily="18" charset="0"/>
              </a:rPr>
              <a:t>t</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err="1">
                <a:latin typeface="Times New Roman" panose="02020603050405020304" pitchFamily="18" charset="0"/>
                <a:ea typeface="楷体_GB2312" pitchFamily="49" charset="-122"/>
                <a:cs typeface="Times New Roman" panose="02020603050405020304" pitchFamily="18" charset="0"/>
              </a:rPr>
              <a:t>x</a:t>
            </a:r>
            <a:r>
              <a:rPr lang="en-US" altLang="zh-CN" b="1" i="1" baseline="-25000" dirty="0" err="1">
                <a:latin typeface="Times New Roman" panose="02020603050405020304" pitchFamily="18" charset="0"/>
                <a:ea typeface="楷体_GB2312" pitchFamily="49" charset="-122"/>
                <a:cs typeface="Times New Roman" panose="02020603050405020304" pitchFamily="18" charset="0"/>
              </a:rPr>
              <a:t>k</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k</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k</a:t>
            </a:r>
            <a:r>
              <a:rPr lang="en-US" altLang="zh-CN" b="1" dirty="0">
                <a:latin typeface="Times New Roman" panose="02020603050405020304" pitchFamily="18" charset="0"/>
                <a:ea typeface="楷体_GB2312" pitchFamily="49" charset="-122"/>
                <a:cs typeface="Times New Roman" panose="02020603050405020304" pitchFamily="18" charset="0"/>
              </a:rPr>
              <a:t>+1</a:t>
            </a:r>
            <a:r>
              <a:rPr lang="zh-CN" altLang="en-US" b="1" dirty="0">
                <a:latin typeface="Times New Roman" panose="02020603050405020304" pitchFamily="18" charset="0"/>
                <a:ea typeface="楷体_GB2312" pitchFamily="49" charset="-122"/>
                <a:cs typeface="Times New Roman" panose="02020603050405020304" pitchFamily="18" charset="0"/>
              </a:rPr>
              <a:t>，然后转</a:t>
            </a:r>
            <a:r>
              <a:rPr lang="zh-CN" altLang="en-US" b="1" dirty="0">
                <a:latin typeface="Times New Roman" panose="02020603050405020304" pitchFamily="18" charset="0"/>
                <a:cs typeface="Times New Roman" panose="02020603050405020304" pitchFamily="18" charset="0"/>
              </a:rPr>
              <a:t>②</a:t>
            </a:r>
            <a:r>
              <a:rPr lang="en-US" altLang="zh-CN" b="1" dirty="0">
                <a:latin typeface="Times New Roman" panose="02020603050405020304" pitchFamily="18" charset="0"/>
                <a:ea typeface="楷体_GB2312" pitchFamily="49" charset="-122"/>
                <a:cs typeface="Times New Roman" panose="02020603050405020304" pitchFamily="18" charset="0"/>
              </a:rPr>
              <a:t>;</a:t>
            </a:r>
          </a:p>
          <a:p>
            <a:pPr marL="381000" indent="-381000" algn="just">
              <a:lnSpc>
                <a:spcPct val="120000"/>
              </a:lnSpc>
              <a:spcBef>
                <a:spcPct val="30000"/>
              </a:spcBef>
              <a:buFont typeface="Wingdings" panose="05000000000000000000" pitchFamily="2" charset="2"/>
              <a:buAutoNum type="circleNumDbPlain" startAt="5"/>
            </a:pPr>
            <a:r>
              <a:rPr lang="zh-CN" altLang="en-US" b="1" dirty="0">
                <a:latin typeface="Times New Roman" panose="02020603050405020304" pitchFamily="18" charset="0"/>
                <a:ea typeface="楷体_GB2312" pitchFamily="49" charset="-122"/>
                <a:cs typeface="Times New Roman" panose="02020603050405020304" pitchFamily="18" charset="0"/>
              </a:rPr>
              <a:t>算法停止，</a:t>
            </a:r>
            <a:r>
              <a:rPr lang="en-US" altLang="zh-CN" b="1" dirty="0">
                <a:latin typeface="Times New Roman" panose="02020603050405020304" pitchFamily="18" charset="0"/>
                <a:ea typeface="楷体_GB2312" pitchFamily="49" charset="-122"/>
                <a:cs typeface="Times New Roman" panose="02020603050405020304" pitchFamily="18" charset="0"/>
              </a:rPr>
              <a:t>S</a:t>
            </a:r>
            <a:r>
              <a:rPr lang="zh-CN" altLang="en-US" b="1" dirty="0">
                <a:latin typeface="Times New Roman" panose="02020603050405020304" pitchFamily="18" charset="0"/>
                <a:ea typeface="楷体_GB2312" pitchFamily="49" charset="-122"/>
                <a:cs typeface="Times New Roman" panose="02020603050405020304" pitchFamily="18" charset="0"/>
              </a:rPr>
              <a:t>的最一般合一不存在。</a:t>
            </a:r>
          </a:p>
        </p:txBody>
      </p:sp>
      <p:sp>
        <p:nvSpPr>
          <p:cNvPr id="4" name="Rectangle 2"/>
          <p:cNvSpPr>
            <a:spLocks noGrp="1"/>
          </p:cNvSpPr>
          <p:nvPr>
            <p:ph type="title"/>
          </p:nvPr>
        </p:nvSpPr>
        <p:spPr>
          <a:xfrm>
            <a:off x="601765" y="187325"/>
            <a:ext cx="8229600" cy="649288"/>
          </a:xfrm>
        </p:spPr>
        <p:txBody>
          <a:bodyPr/>
          <a:lstStyle/>
          <a:p>
            <a:pPr>
              <a:buFont typeface="Wingdings" panose="05000000000000000000" pitchFamily="2" charset="2"/>
              <a:buChar char="2"/>
            </a:pPr>
            <a:r>
              <a:rPr lang="en-US" altLang="zh-CN" sz="28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最一般合一置换的求取算法：</a:t>
            </a:r>
          </a:p>
        </p:txBody>
      </p:sp>
      <p:sp>
        <p:nvSpPr>
          <p:cNvPr id="5" name="矩形 4"/>
          <p:cNvSpPr/>
          <p:nvPr/>
        </p:nvSpPr>
        <p:spPr>
          <a:xfrm>
            <a:off x="1444582" y="914216"/>
            <a:ext cx="8908785" cy="523220"/>
          </a:xfrm>
          <a:prstGeom prst="rect">
            <a:avLst/>
          </a:prstGeom>
        </p:spPr>
        <p:txBody>
          <a:bodyPr wrap="square">
            <a:spAutoFit/>
          </a:bodyPr>
          <a:lstStyle/>
          <a:p>
            <a:r>
              <a:rPr lang="zh-CN" altLang="en-US" sz="2800" b="1" dirty="0">
                <a:latin typeface="Times New Roman" panose="02020603050405020304" pitchFamily="18" charset="0"/>
                <a:ea typeface="楷体_GB2312" pitchFamily="49" charset="-122"/>
                <a:cs typeface="Times New Roman" panose="02020603050405020304" pitchFamily="18" charset="0"/>
              </a:rPr>
              <a:t>设</a:t>
            </a:r>
            <a:r>
              <a:rPr lang="en-US" altLang="zh-CN" sz="2800" b="1" dirty="0">
                <a:latin typeface="Times New Roman" panose="02020603050405020304" pitchFamily="18" charset="0"/>
                <a:ea typeface="楷体_GB2312" pitchFamily="49" charset="-122"/>
                <a:cs typeface="Times New Roman" panose="02020603050405020304" pitchFamily="18" charset="0"/>
              </a:rPr>
              <a:t>S</a:t>
            </a:r>
            <a:r>
              <a:rPr lang="zh-CN" altLang="en-US" sz="2800" b="1" dirty="0">
                <a:latin typeface="Times New Roman" panose="02020603050405020304" pitchFamily="18" charset="0"/>
                <a:ea typeface="楷体_GB2312" pitchFamily="49" charset="-122"/>
                <a:cs typeface="Times New Roman" panose="02020603050405020304" pitchFamily="18" charset="0"/>
              </a:rPr>
              <a:t>为非空有限公式集合，求</a:t>
            </a:r>
            <a:r>
              <a:rPr lang="en-US" altLang="zh-CN" sz="2800" b="1" dirty="0">
                <a:latin typeface="Times New Roman" panose="02020603050405020304" pitchFamily="18" charset="0"/>
                <a:ea typeface="楷体_GB2312" pitchFamily="49" charset="-122"/>
                <a:cs typeface="Times New Roman" panose="02020603050405020304" pitchFamily="18" charset="0"/>
              </a:rPr>
              <a:t>S</a:t>
            </a:r>
            <a:r>
              <a:rPr lang="zh-CN" altLang="en-US" sz="2800" b="1" dirty="0">
                <a:latin typeface="Times New Roman" panose="02020603050405020304" pitchFamily="18" charset="0"/>
                <a:ea typeface="楷体_GB2312" pitchFamily="49" charset="-122"/>
                <a:cs typeface="Times New Roman" panose="02020603050405020304" pitchFamily="18" charset="0"/>
              </a:rPr>
              <a:t>的最一般合一的算法如下：</a:t>
            </a:r>
          </a:p>
        </p:txBody>
      </p:sp>
    </p:spTree>
    <p:extLst>
      <p:ext uri="{BB962C8B-B14F-4D97-AF65-F5344CB8AC3E}">
        <p14:creationId xmlns:p14="http://schemas.microsoft.com/office/powerpoint/2010/main" val="1582511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Rectangle 3"/>
          <p:cNvSpPr>
            <a:spLocks noGrp="1"/>
          </p:cNvSpPr>
          <p:nvPr>
            <p:ph type="title"/>
          </p:nvPr>
        </p:nvSpPr>
        <p:spPr>
          <a:xfrm>
            <a:off x="838200" y="0"/>
            <a:ext cx="10515600" cy="1325563"/>
          </a:xfrm>
        </p:spPr>
        <p:txBody>
          <a:bodyPr/>
          <a:lstStyle/>
          <a:p>
            <a:r>
              <a:rPr lang="en-US" altLang="zh-CN" sz="28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实例</a:t>
            </a:r>
            <a:r>
              <a:rPr lang="en-US" altLang="zh-CN" sz="28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696322" name="Rectangle 2"/>
          <p:cNvSpPr>
            <a:spLocks noGrp="1"/>
          </p:cNvSpPr>
          <p:nvPr>
            <p:ph type="body" idx="4294967295"/>
          </p:nvPr>
        </p:nvSpPr>
        <p:spPr>
          <a:xfrm>
            <a:off x="1722705" y="976312"/>
            <a:ext cx="9228058" cy="5562600"/>
          </a:xfrm>
        </p:spPr>
        <p:txBody>
          <a:bodyPr>
            <a:normAutofit/>
          </a:bodyPr>
          <a:lstStyle/>
          <a:p>
            <a:pPr algn="just">
              <a:buFont typeface="Wingdings" panose="05000000000000000000" pitchFamily="2" charset="2"/>
              <a:buNone/>
            </a:pPr>
            <a:r>
              <a:rPr lang="en-US" altLang="zh-CN" b="1" dirty="0">
                <a:latin typeface="Times New Roman" panose="02020603050405020304" pitchFamily="18" charset="0"/>
                <a:ea typeface="楷体_GB2312" pitchFamily="49" charset="-122"/>
                <a:cs typeface="Times New Roman" panose="02020603050405020304" pitchFamily="18" charset="0"/>
              </a:rPr>
              <a:t>1. </a:t>
            </a:r>
            <a:r>
              <a:rPr lang="zh-CN" altLang="en-US" b="1" dirty="0">
                <a:latin typeface="Times New Roman" panose="02020603050405020304" pitchFamily="18" charset="0"/>
                <a:ea typeface="楷体_GB2312" pitchFamily="49" charset="-122"/>
                <a:cs typeface="Times New Roman" panose="02020603050405020304" pitchFamily="18" charset="0"/>
              </a:rPr>
              <a:t>求公式集</a:t>
            </a:r>
            <a:r>
              <a:rPr lang="en-US" altLang="zh-CN" b="1" dirty="0">
                <a:latin typeface="Times New Roman" panose="02020603050405020304" pitchFamily="18" charset="0"/>
                <a:ea typeface="楷体_GB2312" pitchFamily="49" charset="-122"/>
                <a:cs typeface="Times New Roman" panose="02020603050405020304" pitchFamily="18" charset="0"/>
              </a:rPr>
              <a:t>S=</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dirty="0">
                <a:latin typeface="Times New Roman" panose="02020603050405020304" pitchFamily="18" charset="0"/>
                <a:ea typeface="楷体_GB2312" pitchFamily="49" charset="-122"/>
                <a:cs typeface="Times New Roman" panose="02020603050405020304" pitchFamily="18" charset="0"/>
              </a:rPr>
              <a:t>P(</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f</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 P(</a:t>
            </a:r>
            <a:r>
              <a:rPr lang="en-US" altLang="zh-CN" b="1" i="1" dirty="0">
                <a:latin typeface="Times New Roman" panose="02020603050405020304" pitchFamily="18" charset="0"/>
                <a:ea typeface="楷体_GB2312" pitchFamily="49" charset="-122"/>
                <a:cs typeface="Times New Roman" panose="02020603050405020304" pitchFamily="18" charset="0"/>
              </a:rPr>
              <a:t>z</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z</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f</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｝的最一般</a:t>
            </a:r>
            <a:r>
              <a:rPr lang="zh-CN" altLang="en-US" b="1" dirty="0" smtClean="0">
                <a:latin typeface="Times New Roman" panose="02020603050405020304" pitchFamily="18" charset="0"/>
                <a:ea typeface="楷体_GB2312" pitchFamily="49" charset="-122"/>
                <a:cs typeface="Times New Roman" panose="02020603050405020304" pitchFamily="18" charset="0"/>
              </a:rPr>
              <a:t>合一及对应的置换。</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cs typeface="Times New Roman" panose="02020603050405020304" pitchFamily="18" charset="0"/>
              </a:rPr>
              <a:t>解： </a:t>
            </a:r>
            <a:r>
              <a:rPr lang="en-US" altLang="zh-CN" b="1" i="1" dirty="0">
                <a:solidFill>
                  <a:srgbClr val="CC0000"/>
                </a:solidFill>
                <a:latin typeface="Times New Roman" panose="02020603050405020304" pitchFamily="18" charset="0"/>
                <a:ea typeface="楷体_GB2312" pitchFamily="49" charset="-122"/>
                <a:cs typeface="Times New Roman" panose="02020603050405020304" pitchFamily="18" charset="0"/>
              </a:rPr>
              <a:t>k</a:t>
            </a:r>
            <a:r>
              <a:rPr lang="en-US" altLang="zh-CN" b="1" dirty="0">
                <a:solidFill>
                  <a:srgbClr val="CC0000"/>
                </a:solidFill>
                <a:latin typeface="Times New Roman" panose="02020603050405020304" pitchFamily="18" charset="0"/>
                <a:ea typeface="楷体_GB2312" pitchFamily="49" charset="-122"/>
                <a:cs typeface="Times New Roman" panose="02020603050405020304" pitchFamily="18" charset="0"/>
              </a:rPr>
              <a:t>=0</a:t>
            </a:r>
            <a:r>
              <a:rPr lang="zh-CN" altLang="en-US" b="1" dirty="0">
                <a:solidFill>
                  <a:srgbClr val="CC0000"/>
                </a:solidFill>
                <a:latin typeface="Times New Roman" panose="02020603050405020304" pitchFamily="18" charset="0"/>
                <a:ea typeface="楷体_GB2312" pitchFamily="49" charset="-122"/>
                <a:cs typeface="Times New Roman" panose="02020603050405020304" pitchFamily="18" charset="0"/>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S</a:t>
            </a:r>
            <a:r>
              <a:rPr lang="en-US" altLang="zh-CN" b="1" baseline="-25000" dirty="0">
                <a:latin typeface="Times New Roman" panose="02020603050405020304" pitchFamily="18" charset="0"/>
                <a:ea typeface="楷体_GB2312" pitchFamily="49" charset="-122"/>
                <a:cs typeface="Times New Roman" panose="02020603050405020304" pitchFamily="18" charset="0"/>
              </a:rPr>
              <a:t>0</a:t>
            </a:r>
            <a:r>
              <a:rPr lang="en-US" altLang="zh-CN" b="1" dirty="0">
                <a:latin typeface="Times New Roman" panose="02020603050405020304" pitchFamily="18" charset="0"/>
                <a:ea typeface="楷体_GB2312" pitchFamily="49" charset="-122"/>
                <a:cs typeface="Times New Roman" panose="02020603050405020304" pitchFamily="18" charset="0"/>
              </a:rPr>
              <a:t>=S, </a:t>
            </a:r>
            <a:r>
              <a:rPr lang="en-US" altLang="zh-CN" b="1" i="1" dirty="0">
                <a:latin typeface="Times New Roman" panose="02020603050405020304" pitchFamily="18" charset="0"/>
                <a:ea typeface="楷体_GB2312" pitchFamily="49" charset="-122"/>
                <a:cs typeface="Times New Roman" panose="02020603050405020304" pitchFamily="18" charset="0"/>
              </a:rPr>
              <a:t>σ</a:t>
            </a:r>
            <a:r>
              <a:rPr lang="en-US" altLang="zh-CN" b="1" baseline="-25000" dirty="0">
                <a:latin typeface="Times New Roman" panose="02020603050405020304" pitchFamily="18" charset="0"/>
                <a:ea typeface="楷体_GB2312" pitchFamily="49" charset="-122"/>
                <a:cs typeface="Times New Roman" panose="02020603050405020304" pitchFamily="18" charset="0"/>
              </a:rPr>
              <a:t>0</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ε</a:t>
            </a:r>
            <a:r>
              <a:rPr lang="en-US" altLang="zh-CN" b="1" dirty="0">
                <a:latin typeface="Times New Roman" panose="02020603050405020304" pitchFamily="18" charset="0"/>
                <a:ea typeface="楷体_GB2312" pitchFamily="49" charset="-122"/>
                <a:cs typeface="Times New Roman" panose="02020603050405020304" pitchFamily="18" charset="0"/>
              </a:rPr>
              <a:t>, S</a:t>
            </a:r>
            <a:r>
              <a:rPr lang="en-US" altLang="zh-CN" b="1" baseline="-25000" dirty="0">
                <a:latin typeface="Times New Roman" panose="02020603050405020304" pitchFamily="18" charset="0"/>
                <a:ea typeface="楷体_GB2312" pitchFamily="49" charset="-122"/>
                <a:cs typeface="Times New Roman" panose="02020603050405020304" pitchFamily="18" charset="0"/>
              </a:rPr>
              <a:t>0</a:t>
            </a:r>
            <a:r>
              <a:rPr lang="zh-CN" altLang="en-US" b="1" dirty="0">
                <a:latin typeface="Times New Roman" panose="02020603050405020304" pitchFamily="18" charset="0"/>
                <a:ea typeface="楷体_GB2312" pitchFamily="49" charset="-122"/>
                <a:cs typeface="Times New Roman" panose="02020603050405020304" pitchFamily="18" charset="0"/>
              </a:rPr>
              <a:t>不是单元素集，求得</a:t>
            </a:r>
            <a:r>
              <a:rPr lang="en-US" altLang="zh-CN" b="1" dirty="0">
                <a:latin typeface="Times New Roman" panose="02020603050405020304" pitchFamily="18" charset="0"/>
                <a:ea typeface="楷体_GB2312" pitchFamily="49" charset="-122"/>
                <a:cs typeface="Times New Roman" panose="02020603050405020304" pitchFamily="18" charset="0"/>
              </a:rPr>
              <a:t>D</a:t>
            </a:r>
            <a:r>
              <a:rPr lang="en-US" altLang="zh-CN" b="1" baseline="-25000" dirty="0">
                <a:latin typeface="Times New Roman" panose="02020603050405020304" pitchFamily="18" charset="0"/>
                <a:ea typeface="楷体_GB2312" pitchFamily="49" charset="-122"/>
                <a:cs typeface="Times New Roman" panose="02020603050405020304" pitchFamily="18" charset="0"/>
              </a:rPr>
              <a:t>0</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z</a:t>
            </a:r>
            <a:r>
              <a:rPr lang="zh-CN" altLang="en-US" b="1" dirty="0">
                <a:latin typeface="Times New Roman" panose="02020603050405020304" pitchFamily="18" charset="0"/>
                <a:ea typeface="楷体_GB2312" pitchFamily="49" charset="-122"/>
                <a:cs typeface="Times New Roman" panose="02020603050405020304" pitchFamily="18" charset="0"/>
              </a:rPr>
              <a:t>｝，其中</a:t>
            </a:r>
            <a:r>
              <a:rPr lang="en-US" altLang="zh-CN" b="1" i="1" dirty="0">
                <a:latin typeface="Times New Roman" panose="02020603050405020304" pitchFamily="18" charset="0"/>
                <a:ea typeface="楷体_GB2312" pitchFamily="49" charset="-122"/>
                <a:cs typeface="Times New Roman" panose="02020603050405020304" pitchFamily="18" charset="0"/>
              </a:rPr>
              <a:t>z</a:t>
            </a:r>
            <a:r>
              <a:rPr lang="zh-CN" altLang="en-US" b="1" dirty="0">
                <a:latin typeface="Times New Roman" panose="02020603050405020304" pitchFamily="18" charset="0"/>
                <a:ea typeface="楷体_GB2312" pitchFamily="49" charset="-122"/>
                <a:cs typeface="Times New Roman" panose="02020603050405020304" pitchFamily="18" charset="0"/>
              </a:rPr>
              <a:t>是变元，且不在</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zh-CN" altLang="en-US" b="1" dirty="0">
                <a:latin typeface="Times New Roman" panose="02020603050405020304" pitchFamily="18" charset="0"/>
                <a:ea typeface="楷体_GB2312" pitchFamily="49" charset="-122"/>
                <a:cs typeface="Times New Roman" panose="02020603050405020304" pitchFamily="18" charset="0"/>
              </a:rPr>
              <a:t>中出现，所以有</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σ</a:t>
            </a:r>
            <a:r>
              <a:rPr lang="en-US" altLang="zh-CN" b="1" baseline="-25000" dirty="0">
                <a:latin typeface="Times New Roman" panose="02020603050405020304" pitchFamily="18" charset="0"/>
                <a:ea typeface="楷体_GB2312" pitchFamily="49" charset="-122"/>
                <a:cs typeface="Times New Roman" panose="02020603050405020304" pitchFamily="18" charset="0"/>
              </a:rPr>
              <a:t>1</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σ</a:t>
            </a:r>
            <a:r>
              <a:rPr lang="en-US" altLang="zh-CN" b="1" baseline="-25000" dirty="0">
                <a:latin typeface="Times New Roman" panose="02020603050405020304" pitchFamily="18" charset="0"/>
                <a:ea typeface="楷体_GB2312" pitchFamily="49" charset="-122"/>
                <a:cs typeface="Times New Roman" panose="02020603050405020304" pitchFamily="18" charset="0"/>
              </a:rPr>
              <a:t>0</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z</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ε</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z</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z</a:t>
            </a:r>
            <a:r>
              <a:rPr lang="zh-CN" altLang="en-US" b="1" dirty="0">
                <a:latin typeface="Times New Roman" panose="02020603050405020304" pitchFamily="18" charset="0"/>
                <a:ea typeface="楷体_GB2312" pitchFamily="49" charset="-122"/>
                <a:cs typeface="Times New Roman" panose="02020603050405020304" pitchFamily="18" charset="0"/>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S</a:t>
            </a:r>
            <a:r>
              <a:rPr lang="en-US" altLang="zh-CN" b="1" baseline="-25000" dirty="0">
                <a:latin typeface="Times New Roman" panose="02020603050405020304" pitchFamily="18" charset="0"/>
                <a:ea typeface="楷体_GB2312" pitchFamily="49" charset="-122"/>
                <a:cs typeface="Times New Roman" panose="02020603050405020304" pitchFamily="18" charset="0"/>
              </a:rPr>
              <a:t>1</a:t>
            </a:r>
            <a:r>
              <a:rPr lang="en-US" altLang="zh-CN" b="1" dirty="0">
                <a:latin typeface="Times New Roman" panose="02020603050405020304" pitchFamily="18" charset="0"/>
                <a:ea typeface="楷体_GB2312" pitchFamily="49" charset="-122"/>
                <a:cs typeface="Times New Roman" panose="02020603050405020304" pitchFamily="18" charset="0"/>
              </a:rPr>
              <a:t>=S</a:t>
            </a:r>
            <a:r>
              <a:rPr lang="en-US" altLang="zh-CN" b="1" baseline="-25000" dirty="0">
                <a:latin typeface="Times New Roman" panose="02020603050405020304" pitchFamily="18" charset="0"/>
                <a:ea typeface="楷体_GB2312" pitchFamily="49" charset="-122"/>
                <a:cs typeface="Times New Roman" panose="02020603050405020304" pitchFamily="18" charset="0"/>
              </a:rPr>
              <a:t>0</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z</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dirty="0">
                <a:latin typeface="Times New Roman" panose="02020603050405020304" pitchFamily="18" charset="0"/>
                <a:ea typeface="楷体_GB2312" pitchFamily="49" charset="-122"/>
                <a:cs typeface="Times New Roman" panose="02020603050405020304" pitchFamily="18" charset="0"/>
              </a:rPr>
              <a:t>P(</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f</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 P(</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f</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rgbClr val="CC0000"/>
                </a:solidFill>
                <a:latin typeface="Times New Roman" panose="02020603050405020304" pitchFamily="18" charset="0"/>
                <a:ea typeface="楷体_GB2312" pitchFamily="49" charset="-122"/>
                <a:cs typeface="Times New Roman" panose="02020603050405020304" pitchFamily="18" charset="0"/>
              </a:rPr>
              <a:t>k</a:t>
            </a:r>
            <a:r>
              <a:rPr lang="en-US" altLang="zh-CN" b="1" dirty="0">
                <a:solidFill>
                  <a:srgbClr val="CC0000"/>
                </a:solidFill>
                <a:latin typeface="Times New Roman" panose="02020603050405020304" pitchFamily="18" charset="0"/>
                <a:ea typeface="楷体_GB2312" pitchFamily="49" charset="-122"/>
                <a:cs typeface="Times New Roman" panose="02020603050405020304" pitchFamily="18" charset="0"/>
              </a:rPr>
              <a:t>=1:</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cs typeface="Times New Roman" panose="02020603050405020304" pitchFamily="18" charset="0"/>
              </a:rPr>
              <a:t>        S</a:t>
            </a:r>
            <a:r>
              <a:rPr lang="en-US" altLang="zh-CN" b="1" baseline="-25000" dirty="0">
                <a:latin typeface="Times New Roman" panose="02020603050405020304" pitchFamily="18" charset="0"/>
                <a:ea typeface="楷体_GB2312" pitchFamily="49" charset="-122"/>
                <a:cs typeface="Times New Roman" panose="02020603050405020304" pitchFamily="18" charset="0"/>
              </a:rPr>
              <a:t>1</a:t>
            </a:r>
            <a:r>
              <a:rPr lang="zh-CN" altLang="en-US" b="1" dirty="0">
                <a:latin typeface="Times New Roman" panose="02020603050405020304" pitchFamily="18" charset="0"/>
                <a:ea typeface="楷体_GB2312" pitchFamily="49" charset="-122"/>
                <a:cs typeface="Times New Roman" panose="02020603050405020304" pitchFamily="18" charset="0"/>
              </a:rPr>
              <a:t>不是单元素集，求得</a:t>
            </a:r>
            <a:r>
              <a:rPr lang="en-US" altLang="zh-CN" b="1" dirty="0">
                <a:latin typeface="Times New Roman" panose="02020603050405020304" pitchFamily="18" charset="0"/>
                <a:ea typeface="楷体_GB2312" pitchFamily="49" charset="-122"/>
                <a:cs typeface="Times New Roman" panose="02020603050405020304" pitchFamily="18" charset="0"/>
              </a:rPr>
              <a:t>D</a:t>
            </a:r>
            <a:r>
              <a:rPr lang="en-US" altLang="zh-CN" b="1" baseline="-25000" dirty="0">
                <a:latin typeface="Times New Roman" panose="02020603050405020304" pitchFamily="18" charset="0"/>
                <a:ea typeface="楷体_GB2312" pitchFamily="49" charset="-122"/>
                <a:cs typeface="Times New Roman" panose="02020603050405020304" pitchFamily="18" charset="0"/>
              </a:rPr>
              <a:t>1</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σ</a:t>
            </a:r>
            <a:r>
              <a:rPr lang="en-US" altLang="zh-CN" b="1" baseline="-25000" dirty="0">
                <a:latin typeface="Times New Roman" panose="02020603050405020304" pitchFamily="18" charset="0"/>
                <a:ea typeface="楷体_GB2312" pitchFamily="49" charset="-122"/>
                <a:cs typeface="Times New Roman" panose="02020603050405020304" pitchFamily="18" charset="0"/>
              </a:rPr>
              <a:t>2</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σ</a:t>
            </a:r>
            <a:r>
              <a:rPr lang="en-US" altLang="zh-CN" b="1" baseline="-25000" dirty="0">
                <a:latin typeface="Times New Roman" panose="02020603050405020304" pitchFamily="18" charset="0"/>
                <a:ea typeface="楷体_GB2312" pitchFamily="49" charset="-122"/>
                <a:cs typeface="Times New Roman" panose="02020603050405020304" pitchFamily="18" charset="0"/>
              </a:rPr>
              <a:t>1</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z</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z</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en-US" altLang="zh-CN" b="1" dirty="0">
                <a:latin typeface="Times New Roman" panose="02020603050405020304" pitchFamily="18" charset="0"/>
                <a:ea typeface="楷体_GB2312" pitchFamily="49" charset="-122"/>
                <a:cs typeface="Times New Roman" panose="02020603050405020304" pitchFamily="18" charset="0"/>
              </a:rPr>
              <a:t>} </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cs typeface="Times New Roman" panose="02020603050405020304" pitchFamily="18" charset="0"/>
              </a:rPr>
              <a:t>       S</a:t>
            </a:r>
            <a:r>
              <a:rPr lang="en-US" altLang="zh-CN" b="1" baseline="-25000" dirty="0">
                <a:latin typeface="Times New Roman" panose="02020603050405020304" pitchFamily="18" charset="0"/>
                <a:ea typeface="楷体_GB2312" pitchFamily="49" charset="-122"/>
                <a:cs typeface="Times New Roman" panose="02020603050405020304" pitchFamily="18" charset="0"/>
              </a:rPr>
              <a:t>2</a:t>
            </a:r>
            <a:r>
              <a:rPr lang="en-US" altLang="zh-CN" b="1" dirty="0">
                <a:latin typeface="Times New Roman" panose="02020603050405020304" pitchFamily="18" charset="0"/>
                <a:ea typeface="楷体_GB2312" pitchFamily="49" charset="-122"/>
                <a:cs typeface="Times New Roman" panose="02020603050405020304" pitchFamily="18" charset="0"/>
              </a:rPr>
              <a:t>=S</a:t>
            </a:r>
            <a:r>
              <a:rPr lang="en-US" altLang="zh-CN" b="1" baseline="-25000" dirty="0">
                <a:latin typeface="Times New Roman" panose="02020603050405020304" pitchFamily="18" charset="0"/>
                <a:ea typeface="楷体_GB2312" pitchFamily="49" charset="-122"/>
                <a:cs typeface="Times New Roman" panose="02020603050405020304" pitchFamily="18" charset="0"/>
              </a:rPr>
              <a:t>1</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en-US" altLang="zh-CN" b="1" dirty="0">
                <a:latin typeface="Times New Roman" panose="02020603050405020304" pitchFamily="18" charset="0"/>
                <a:ea typeface="楷体_GB2312" pitchFamily="49" charset="-122"/>
                <a:cs typeface="Times New Roman" panose="02020603050405020304" pitchFamily="18" charset="0"/>
              </a:rPr>
              <a:t>}={P(</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f</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 P(</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f</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en-US" altLang="zh-CN" b="1" dirty="0">
                <a:latin typeface="Times New Roman" panose="02020603050405020304" pitchFamily="18" charset="0"/>
                <a:ea typeface="楷体_GB2312" pitchFamily="49" charset="-122"/>
                <a:cs typeface="Times New Roman" panose="02020603050405020304" pitchFamily="18" charset="0"/>
              </a:rPr>
              <a:t>))}</a:t>
            </a:r>
          </a:p>
        </p:txBody>
      </p:sp>
    </p:spTree>
    <p:extLst>
      <p:ext uri="{BB962C8B-B14F-4D97-AF65-F5344CB8AC3E}">
        <p14:creationId xmlns:p14="http://schemas.microsoft.com/office/powerpoint/2010/main" val="3209611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2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2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9632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2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2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8"/>
          <p:cNvGrpSpPr>
            <a:grpSpLocks/>
          </p:cNvGrpSpPr>
          <p:nvPr/>
        </p:nvGrpSpPr>
        <p:grpSpPr bwMode="auto">
          <a:xfrm>
            <a:off x="1509260" y="1420813"/>
            <a:ext cx="9013825" cy="4121150"/>
            <a:chOff x="521" y="859"/>
            <a:chExt cx="5678" cy="2596"/>
          </a:xfrm>
        </p:grpSpPr>
        <p:grpSp>
          <p:nvGrpSpPr>
            <p:cNvPr id="17" name="Group 17"/>
            <p:cNvGrpSpPr>
              <a:grpSpLocks/>
            </p:cNvGrpSpPr>
            <p:nvPr/>
          </p:nvGrpSpPr>
          <p:grpSpPr bwMode="auto">
            <a:xfrm>
              <a:off x="521" y="859"/>
              <a:ext cx="4609" cy="1605"/>
              <a:chOff x="521" y="859"/>
              <a:chExt cx="4609" cy="1605"/>
            </a:xfrm>
          </p:grpSpPr>
          <p:sp>
            <p:nvSpPr>
              <p:cNvPr id="22" name="Text Box 5"/>
              <p:cNvSpPr txBox="1">
                <a:spLocks noChangeArrowheads="1"/>
              </p:cNvSpPr>
              <p:nvPr/>
            </p:nvSpPr>
            <p:spPr bwMode="auto">
              <a:xfrm>
                <a:off x="1985" y="859"/>
                <a:ext cx="1676"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人工智能学科</a:t>
                </a:r>
              </a:p>
            </p:txBody>
          </p:sp>
          <p:sp>
            <p:nvSpPr>
              <p:cNvPr id="23" name="Text Box 6"/>
              <p:cNvSpPr txBox="1">
                <a:spLocks noChangeArrowheads="1"/>
              </p:cNvSpPr>
              <p:nvPr/>
            </p:nvSpPr>
            <p:spPr bwMode="auto">
              <a:xfrm>
                <a:off x="521"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b="1"/>
                  <a:t>知识获取</a:t>
                </a:r>
              </a:p>
            </p:txBody>
          </p:sp>
          <p:sp>
            <p:nvSpPr>
              <p:cNvPr id="24" name="Text Box 7"/>
              <p:cNvSpPr txBox="1">
                <a:spLocks noChangeArrowheads="1"/>
              </p:cNvSpPr>
              <p:nvPr/>
            </p:nvSpPr>
            <p:spPr bwMode="auto">
              <a:xfrm>
                <a:off x="2244" y="2081"/>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知识表示</a:t>
                </a:r>
              </a:p>
            </p:txBody>
          </p:sp>
          <p:sp>
            <p:nvSpPr>
              <p:cNvPr id="25" name="Text Box 8"/>
              <p:cNvSpPr txBox="1">
                <a:spLocks noChangeArrowheads="1"/>
              </p:cNvSpPr>
              <p:nvPr/>
            </p:nvSpPr>
            <p:spPr bwMode="auto">
              <a:xfrm>
                <a:off x="3968"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b="1"/>
                  <a:t>知识推理</a:t>
                </a:r>
              </a:p>
            </p:txBody>
          </p:sp>
          <p:sp>
            <p:nvSpPr>
              <p:cNvPr id="26" name="Line 9"/>
              <p:cNvSpPr>
                <a:spLocks noChangeShapeType="1"/>
              </p:cNvSpPr>
              <p:nvPr/>
            </p:nvSpPr>
            <p:spPr bwMode="auto">
              <a:xfrm flipH="1">
                <a:off x="1111" y="1253"/>
                <a:ext cx="136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0"/>
              <p:cNvSpPr>
                <a:spLocks noChangeShapeType="1"/>
              </p:cNvSpPr>
              <p:nvPr/>
            </p:nvSpPr>
            <p:spPr bwMode="auto">
              <a:xfrm>
                <a:off x="2823" y="1264"/>
                <a:ext cx="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1"/>
              <p:cNvSpPr>
                <a:spLocks noChangeShapeType="1"/>
              </p:cNvSpPr>
              <p:nvPr/>
            </p:nvSpPr>
            <p:spPr bwMode="auto">
              <a:xfrm>
                <a:off x="3152" y="1260"/>
                <a:ext cx="1406" cy="810"/>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 name="Text Box 13"/>
            <p:cNvSpPr txBox="1">
              <a:spLocks noChangeArrowheads="1"/>
            </p:cNvSpPr>
            <p:nvPr/>
          </p:nvSpPr>
          <p:spPr bwMode="auto">
            <a:xfrm>
              <a:off x="3152" y="3110"/>
              <a:ext cx="1259"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确定性推理</a:t>
              </a:r>
            </a:p>
          </p:txBody>
        </p:sp>
        <p:sp>
          <p:nvSpPr>
            <p:cNvPr id="19" name="Text Box 14"/>
            <p:cNvSpPr txBox="1">
              <a:spLocks noChangeArrowheads="1"/>
            </p:cNvSpPr>
            <p:nvPr/>
          </p:nvSpPr>
          <p:spPr bwMode="auto">
            <a:xfrm>
              <a:off x="4715" y="3110"/>
              <a:ext cx="1484"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不确定性推理</a:t>
              </a:r>
            </a:p>
          </p:txBody>
        </p:sp>
        <p:sp>
          <p:nvSpPr>
            <p:cNvPr id="20" name="Line 15"/>
            <p:cNvSpPr>
              <a:spLocks noChangeShapeType="1"/>
            </p:cNvSpPr>
            <p:nvPr/>
          </p:nvSpPr>
          <p:spPr bwMode="auto">
            <a:xfrm flipH="1">
              <a:off x="3753" y="2464"/>
              <a:ext cx="805" cy="635"/>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6"/>
            <p:cNvSpPr>
              <a:spLocks noChangeShapeType="1"/>
            </p:cNvSpPr>
            <p:nvPr/>
          </p:nvSpPr>
          <p:spPr bwMode="auto">
            <a:xfrm>
              <a:off x="4558" y="2478"/>
              <a:ext cx="889" cy="613"/>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64588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p:cNvSpPr>
          <p:nvPr>
            <p:ph type="body" idx="1"/>
          </p:nvPr>
        </p:nvSpPr>
        <p:spPr>
          <a:xfrm>
            <a:off x="1546929" y="793750"/>
            <a:ext cx="9657222" cy="5562600"/>
          </a:xfrm>
        </p:spPr>
        <p:txBody>
          <a:bodyPr/>
          <a:lstStyle/>
          <a:p>
            <a:pPr algn="just">
              <a:buFont typeface="Wingdings" panose="05000000000000000000" pitchFamily="2" charset="2"/>
              <a:buNone/>
            </a:pPr>
            <a:r>
              <a:rPr lang="en-US" altLang="zh-CN" b="1" i="1" dirty="0">
                <a:solidFill>
                  <a:srgbClr val="CC0000"/>
                </a:solidFill>
                <a:latin typeface="Times New Roman" panose="02020603050405020304" pitchFamily="18" charset="0"/>
                <a:ea typeface="楷体_GB2312" pitchFamily="49" charset="-122"/>
                <a:cs typeface="Times New Roman" panose="02020603050405020304" pitchFamily="18" charset="0"/>
              </a:rPr>
              <a:t>k</a:t>
            </a:r>
            <a:r>
              <a:rPr lang="en-US" altLang="zh-CN" b="1" dirty="0">
                <a:solidFill>
                  <a:srgbClr val="CC0000"/>
                </a:solidFill>
                <a:latin typeface="Times New Roman" panose="02020603050405020304" pitchFamily="18" charset="0"/>
                <a:ea typeface="楷体_GB2312" pitchFamily="49" charset="-122"/>
                <a:cs typeface="Times New Roman" panose="02020603050405020304" pitchFamily="18" charset="0"/>
              </a:rPr>
              <a:t>=2:</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cs typeface="Times New Roman" panose="02020603050405020304" pitchFamily="18" charset="0"/>
              </a:rPr>
              <a:t>S2</a:t>
            </a:r>
            <a:r>
              <a:rPr lang="zh-CN" altLang="en-US" b="1" dirty="0">
                <a:latin typeface="Times New Roman" panose="02020603050405020304" pitchFamily="18" charset="0"/>
                <a:ea typeface="楷体_GB2312" pitchFamily="49" charset="-122"/>
                <a:cs typeface="Times New Roman" panose="02020603050405020304" pitchFamily="18" charset="0"/>
              </a:rPr>
              <a:t>不是单元素集，</a:t>
            </a:r>
            <a:r>
              <a:rPr lang="en-US" altLang="zh-CN" b="1" dirty="0">
                <a:latin typeface="Times New Roman" panose="02020603050405020304" pitchFamily="18" charset="0"/>
                <a:ea typeface="楷体_GB2312" pitchFamily="49" charset="-122"/>
                <a:cs typeface="Times New Roman" panose="02020603050405020304" pitchFamily="18" charset="0"/>
              </a:rPr>
              <a:t>D</a:t>
            </a:r>
            <a:r>
              <a:rPr lang="en-US" altLang="zh-CN" b="1" baseline="-25000" dirty="0">
                <a:latin typeface="Times New Roman" panose="02020603050405020304" pitchFamily="18" charset="0"/>
                <a:ea typeface="楷体_GB2312" pitchFamily="49" charset="-122"/>
                <a:cs typeface="Times New Roman" panose="02020603050405020304" pitchFamily="18" charset="0"/>
              </a:rPr>
              <a:t>2</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zh-CN" altLang="en-US" b="1" dirty="0">
                <a:latin typeface="Times New Roman" panose="02020603050405020304" pitchFamily="18" charset="0"/>
                <a:ea typeface="楷体_GB2312" pitchFamily="49" charset="-122"/>
                <a:cs typeface="Times New Roman" panose="02020603050405020304" pitchFamily="18" charset="0"/>
              </a:rPr>
              <a:t>｝，</a:t>
            </a:r>
          </a:p>
          <a:p>
            <a:pPr algn="just">
              <a:buFont typeface="Wingdings" panose="05000000000000000000" pitchFamily="2" charset="2"/>
              <a:buNone/>
            </a:pPr>
            <a:r>
              <a:rPr lang="en-US" altLang="zh-CN" b="1" i="1" dirty="0">
                <a:latin typeface="Times New Roman" panose="02020603050405020304" pitchFamily="18" charset="0"/>
                <a:ea typeface="楷体_GB2312" pitchFamily="49" charset="-122"/>
                <a:cs typeface="Times New Roman" panose="02020603050405020304" pitchFamily="18" charset="0"/>
              </a:rPr>
              <a:t>σ</a:t>
            </a:r>
            <a:r>
              <a:rPr lang="en-US" altLang="zh-CN" b="1" baseline="-25000" dirty="0">
                <a:latin typeface="Times New Roman" panose="02020603050405020304" pitchFamily="18" charset="0"/>
                <a:ea typeface="楷体_GB2312" pitchFamily="49" charset="-122"/>
                <a:cs typeface="Times New Roman" panose="02020603050405020304" pitchFamily="18" charset="0"/>
              </a:rPr>
              <a:t>3</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σ</a:t>
            </a:r>
            <a:r>
              <a:rPr lang="en-US" altLang="zh-CN" b="1" baseline="-25000" dirty="0">
                <a:latin typeface="Times New Roman" panose="02020603050405020304" pitchFamily="18" charset="0"/>
                <a:ea typeface="楷体_GB2312" pitchFamily="49" charset="-122"/>
                <a:cs typeface="Times New Roman" panose="02020603050405020304" pitchFamily="18" charset="0"/>
              </a:rPr>
              <a:t>2</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z</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zh-CN" altLang="en-US" b="1" dirty="0">
                <a:latin typeface="Times New Roman" panose="02020603050405020304" pitchFamily="18" charset="0"/>
                <a:ea typeface="楷体_GB2312" pitchFamily="49" charset="-122"/>
                <a:cs typeface="Times New Roman" panose="02020603050405020304" pitchFamily="18" charset="0"/>
              </a:rPr>
              <a:t>｝</a:t>
            </a:r>
          </a:p>
          <a:p>
            <a:pPr algn="just">
              <a:buNone/>
            </a:pPr>
            <a:r>
              <a:rPr lang="en-US" altLang="zh-CN" b="1" dirty="0">
                <a:latin typeface="Times New Roman" panose="02020603050405020304" pitchFamily="18" charset="0"/>
                <a:ea typeface="楷体_GB2312" pitchFamily="49" charset="-122"/>
                <a:cs typeface="Times New Roman" panose="02020603050405020304" pitchFamily="18" charset="0"/>
              </a:rPr>
              <a:t>S</a:t>
            </a:r>
            <a:r>
              <a:rPr lang="en-US" altLang="zh-CN" b="1" baseline="-25000" dirty="0">
                <a:latin typeface="Times New Roman" panose="02020603050405020304" pitchFamily="18" charset="0"/>
                <a:ea typeface="楷体_GB2312" pitchFamily="49" charset="-122"/>
                <a:cs typeface="Times New Roman" panose="02020603050405020304" pitchFamily="18" charset="0"/>
              </a:rPr>
              <a:t>3</a:t>
            </a:r>
            <a:r>
              <a:rPr lang="en-US" altLang="zh-CN" b="1" dirty="0">
                <a:latin typeface="Times New Roman" panose="02020603050405020304" pitchFamily="18" charset="0"/>
                <a:ea typeface="楷体_GB2312" pitchFamily="49" charset="-122"/>
                <a:cs typeface="Times New Roman" panose="02020603050405020304" pitchFamily="18" charset="0"/>
              </a:rPr>
              <a:t>=S</a:t>
            </a:r>
            <a:r>
              <a:rPr lang="en-US" altLang="zh-CN" b="1" baseline="-25000" dirty="0">
                <a:latin typeface="Times New Roman" panose="02020603050405020304" pitchFamily="18" charset="0"/>
                <a:ea typeface="楷体_GB2312" pitchFamily="49" charset="-122"/>
                <a:cs typeface="Times New Roman" panose="02020603050405020304" pitchFamily="18" charset="0"/>
              </a:rPr>
              <a:t>2</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u</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P(</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f</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 P(</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f</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cs typeface="Times New Roman" panose="02020603050405020304" pitchFamily="18" charset="0"/>
              </a:rPr>
              <a:t>    =</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dirty="0">
                <a:latin typeface="Times New Roman" panose="02020603050405020304" pitchFamily="18" charset="0"/>
                <a:ea typeface="楷体_GB2312" pitchFamily="49" charset="-122"/>
                <a:cs typeface="Times New Roman" panose="02020603050405020304" pitchFamily="18" charset="0"/>
              </a:rPr>
              <a:t>P(</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h</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a</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f</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g</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p>
          <a:p>
            <a:pPr algn="just">
              <a:buFont typeface="Wingdings" panose="05000000000000000000" pitchFamily="2" charset="2"/>
              <a:buNone/>
            </a:pPr>
            <a:endParaRPr lang="en-US" altLang="zh-CN" b="1" dirty="0">
              <a:solidFill>
                <a:srgbClr val="CC0000"/>
              </a:solidFill>
              <a:latin typeface="Times New Roman" panose="02020603050405020304" pitchFamily="18" charset="0"/>
              <a:ea typeface="楷体_GB2312" pitchFamily="49" charset="-122"/>
              <a:cs typeface="Times New Roman" panose="02020603050405020304" pitchFamily="18" charset="0"/>
            </a:endParaRPr>
          </a:p>
          <a:p>
            <a:pPr algn="just">
              <a:buFont typeface="Wingdings" panose="05000000000000000000" pitchFamily="2" charset="2"/>
              <a:buNone/>
            </a:pPr>
            <a:r>
              <a:rPr lang="en-US" altLang="zh-CN" b="1" i="1" dirty="0">
                <a:solidFill>
                  <a:srgbClr val="CC0000"/>
                </a:solidFill>
                <a:latin typeface="Times New Roman" panose="02020603050405020304" pitchFamily="18" charset="0"/>
                <a:ea typeface="楷体_GB2312" pitchFamily="49" charset="-122"/>
                <a:cs typeface="Times New Roman" panose="02020603050405020304" pitchFamily="18" charset="0"/>
              </a:rPr>
              <a:t>k</a:t>
            </a:r>
            <a:r>
              <a:rPr lang="en-US" altLang="zh-CN" b="1" dirty="0">
                <a:solidFill>
                  <a:srgbClr val="CC0000"/>
                </a:solidFill>
                <a:latin typeface="Times New Roman" panose="02020603050405020304" pitchFamily="18" charset="0"/>
                <a:ea typeface="楷体_GB2312" pitchFamily="49" charset="-122"/>
                <a:cs typeface="Times New Roman" panose="02020603050405020304" pitchFamily="18" charset="0"/>
              </a:rPr>
              <a:t>=3:</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cs typeface="Times New Roman" panose="02020603050405020304" pitchFamily="18" charset="0"/>
              </a:rPr>
              <a:t>S</a:t>
            </a:r>
            <a:r>
              <a:rPr lang="en-US" altLang="zh-CN" b="1" baseline="-25000" dirty="0">
                <a:latin typeface="Times New Roman" panose="02020603050405020304" pitchFamily="18" charset="0"/>
                <a:ea typeface="楷体_GB2312" pitchFamily="49" charset="-122"/>
                <a:cs typeface="Times New Roman" panose="02020603050405020304" pitchFamily="18" charset="0"/>
              </a:rPr>
              <a:t>3</a:t>
            </a:r>
            <a:r>
              <a:rPr lang="zh-CN" altLang="en-US" b="1" dirty="0">
                <a:latin typeface="Times New Roman" panose="02020603050405020304" pitchFamily="18" charset="0"/>
                <a:ea typeface="楷体_GB2312" pitchFamily="49" charset="-122"/>
                <a:cs typeface="Times New Roman" panose="02020603050405020304" pitchFamily="18" charset="0"/>
              </a:rPr>
              <a:t>已是单元素集，所以</a:t>
            </a:r>
            <a:r>
              <a:rPr lang="en-US" altLang="zh-CN" b="1" i="1" dirty="0">
                <a:latin typeface="Times New Roman" panose="02020603050405020304" pitchFamily="18" charset="0"/>
                <a:ea typeface="楷体_GB2312" pitchFamily="49" charset="-122"/>
                <a:cs typeface="Times New Roman" panose="02020603050405020304" pitchFamily="18" charset="0"/>
              </a:rPr>
              <a:t>σ</a:t>
            </a:r>
            <a:r>
              <a:rPr lang="en-US" altLang="zh-CN" b="1" baseline="-25000" dirty="0">
                <a:latin typeface="Times New Roman" panose="02020603050405020304" pitchFamily="18" charset="0"/>
                <a:ea typeface="楷体_GB2312" pitchFamily="49" charset="-122"/>
                <a:cs typeface="Times New Roman" panose="02020603050405020304" pitchFamily="18" charset="0"/>
              </a:rPr>
              <a:t>3</a:t>
            </a:r>
            <a:r>
              <a:rPr lang="zh-CN" altLang="en-US" b="1" dirty="0">
                <a:latin typeface="Times New Roman" panose="02020603050405020304" pitchFamily="18" charset="0"/>
                <a:ea typeface="楷体_GB2312" pitchFamily="49" charset="-122"/>
                <a:cs typeface="Times New Roman" panose="02020603050405020304" pitchFamily="18" charset="0"/>
              </a:rPr>
              <a:t>就是</a:t>
            </a:r>
            <a:r>
              <a:rPr lang="en-US" altLang="zh-CN" b="1" dirty="0">
                <a:latin typeface="Times New Roman" panose="02020603050405020304" pitchFamily="18" charset="0"/>
                <a:ea typeface="楷体_GB2312" pitchFamily="49" charset="-122"/>
                <a:cs typeface="Times New Roman" panose="02020603050405020304" pitchFamily="18" charset="0"/>
              </a:rPr>
              <a:t>S</a:t>
            </a:r>
            <a:r>
              <a:rPr lang="zh-CN" altLang="en-US" b="1" dirty="0">
                <a:latin typeface="Times New Roman" panose="02020603050405020304" pitchFamily="18" charset="0"/>
                <a:ea typeface="楷体_GB2312" pitchFamily="49" charset="-122"/>
                <a:cs typeface="Times New Roman" panose="02020603050405020304" pitchFamily="18" charset="0"/>
              </a:rPr>
              <a:t>的最一般</a:t>
            </a:r>
            <a:r>
              <a:rPr lang="zh-CN" altLang="en-US" b="1" dirty="0" smtClean="0">
                <a:latin typeface="Times New Roman" panose="02020603050405020304" pitchFamily="18" charset="0"/>
                <a:ea typeface="楷体_GB2312" pitchFamily="49" charset="-122"/>
                <a:cs typeface="Times New Roman" panose="02020603050405020304" pitchFamily="18" charset="0"/>
              </a:rPr>
              <a:t>合一置换。</a:t>
            </a:r>
            <a:endParaRPr lang="zh-CN" altLang="en-US" b="1" dirty="0">
              <a:latin typeface="Times New Roman" panose="02020603050405020304" pitchFamily="18" charset="0"/>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15304269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73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734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734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734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73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734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73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1" name="Rectangle 3"/>
          <p:cNvSpPr>
            <a:spLocks noGrp="1"/>
          </p:cNvSpPr>
          <p:nvPr>
            <p:ph type="title"/>
          </p:nvPr>
        </p:nvSpPr>
        <p:spPr>
          <a:xfrm>
            <a:off x="771525" y="0"/>
            <a:ext cx="10515600" cy="1325563"/>
          </a:xfrm>
        </p:spPr>
        <p:txBody>
          <a:bodyPr/>
          <a:lstStyle/>
          <a:p>
            <a:r>
              <a:rPr lang="en-US" altLang="zh-CN" sz="28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实例</a:t>
            </a:r>
            <a:r>
              <a:rPr lang="en-US" altLang="zh-CN" sz="28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2】</a:t>
            </a:r>
          </a:p>
        </p:txBody>
      </p:sp>
      <p:sp>
        <p:nvSpPr>
          <p:cNvPr id="698370" name="Rectangle 2"/>
          <p:cNvSpPr>
            <a:spLocks noGrp="1"/>
          </p:cNvSpPr>
          <p:nvPr>
            <p:ph type="body" idx="4294967295"/>
          </p:nvPr>
        </p:nvSpPr>
        <p:spPr>
          <a:xfrm>
            <a:off x="2279650" y="765176"/>
            <a:ext cx="8064500" cy="5616575"/>
          </a:xfrm>
        </p:spPr>
        <p:txBody>
          <a:bodyPr/>
          <a:lstStyle/>
          <a:p>
            <a:pPr algn="just">
              <a:buFont typeface="Wingdings" panose="05000000000000000000" pitchFamily="2" charset="2"/>
              <a:buNone/>
            </a:pPr>
            <a:r>
              <a:rPr lang="en-US" altLang="zh-CN" b="1" dirty="0">
                <a:solidFill>
                  <a:schemeClr val="accent2"/>
                </a:solidFill>
                <a:latin typeface="Times New Roman" panose="02020603050405020304" pitchFamily="18" charset="0"/>
                <a:ea typeface="楷体_GB2312" pitchFamily="49" charset="-122"/>
                <a:cs typeface="Times New Roman" panose="02020603050405020304" pitchFamily="18" charset="0"/>
              </a:rPr>
              <a:t>2.  </a:t>
            </a:r>
            <a:r>
              <a:rPr lang="zh-CN" altLang="en-US" b="1" dirty="0">
                <a:solidFill>
                  <a:schemeClr val="accent2"/>
                </a:solidFill>
                <a:latin typeface="Times New Roman" panose="02020603050405020304" pitchFamily="18" charset="0"/>
                <a:ea typeface="楷体_GB2312" pitchFamily="49" charset="-122"/>
                <a:cs typeface="Times New Roman" panose="02020603050405020304" pitchFamily="18" charset="0"/>
              </a:rPr>
              <a:t>判定</a:t>
            </a:r>
            <a:r>
              <a:rPr lang="en-US" altLang="zh-CN" b="1" dirty="0">
                <a:solidFill>
                  <a:schemeClr val="accent2"/>
                </a:solidFill>
                <a:latin typeface="Times New Roman" panose="02020603050405020304" pitchFamily="18" charset="0"/>
                <a:ea typeface="楷体_GB2312" pitchFamily="49" charset="-122"/>
                <a:cs typeface="Times New Roman" panose="02020603050405020304" pitchFamily="18" charset="0"/>
              </a:rPr>
              <a:t>S=</a:t>
            </a:r>
            <a:r>
              <a:rPr lang="zh-CN" altLang="en-US" b="1" dirty="0">
                <a:solidFill>
                  <a:schemeClr val="accent2"/>
                </a:solidFill>
                <a:latin typeface="Times New Roman" panose="02020603050405020304" pitchFamily="18" charset="0"/>
                <a:ea typeface="楷体_GB2312" pitchFamily="49" charset="-122"/>
                <a:cs typeface="Times New Roman" panose="02020603050405020304" pitchFamily="18" charset="0"/>
              </a:rPr>
              <a:t>｛</a:t>
            </a:r>
            <a:r>
              <a:rPr lang="en-US" altLang="zh-CN" b="1" dirty="0">
                <a:solidFill>
                  <a:schemeClr val="accent2"/>
                </a:solidFill>
                <a:latin typeface="Times New Roman" panose="02020603050405020304" pitchFamily="18" charset="0"/>
                <a:ea typeface="楷体_GB2312" pitchFamily="49" charset="-122"/>
                <a:cs typeface="Times New Roman" panose="02020603050405020304" pitchFamily="18" charset="0"/>
              </a:rPr>
              <a:t>P(</a:t>
            </a:r>
            <a:r>
              <a:rPr lang="en-US" altLang="zh-CN" b="1" i="1" dirty="0">
                <a:solidFill>
                  <a:schemeClr val="accent2"/>
                </a:solidFill>
                <a:latin typeface="Times New Roman" panose="02020603050405020304" pitchFamily="18" charset="0"/>
                <a:ea typeface="楷体_GB2312" pitchFamily="49" charset="-122"/>
                <a:cs typeface="Times New Roman" panose="02020603050405020304" pitchFamily="18" charset="0"/>
              </a:rPr>
              <a:t>x</a:t>
            </a:r>
            <a:r>
              <a:rPr lang="en-US" altLang="zh-CN" b="1" dirty="0">
                <a:solidFill>
                  <a:schemeClr val="accent2"/>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chemeClr val="accent2"/>
                </a:solidFill>
                <a:latin typeface="Times New Roman" panose="02020603050405020304" pitchFamily="18" charset="0"/>
                <a:ea typeface="楷体_GB2312" pitchFamily="49" charset="-122"/>
                <a:cs typeface="Times New Roman" panose="02020603050405020304" pitchFamily="18" charset="0"/>
              </a:rPr>
              <a:t>x</a:t>
            </a:r>
            <a:r>
              <a:rPr lang="en-US" altLang="zh-CN" b="1" dirty="0">
                <a:solidFill>
                  <a:schemeClr val="accent2"/>
                </a:solidFill>
                <a:latin typeface="Times New Roman" panose="02020603050405020304" pitchFamily="18" charset="0"/>
                <a:ea typeface="楷体_GB2312" pitchFamily="49" charset="-122"/>
                <a:cs typeface="Times New Roman" panose="02020603050405020304" pitchFamily="18" charset="0"/>
              </a:rPr>
              <a:t>), P(</a:t>
            </a:r>
            <a:r>
              <a:rPr lang="en-US" altLang="zh-CN" b="1" i="1" dirty="0">
                <a:solidFill>
                  <a:schemeClr val="accent2"/>
                </a:solidFill>
                <a:latin typeface="Times New Roman" panose="02020603050405020304" pitchFamily="18" charset="0"/>
                <a:ea typeface="楷体_GB2312" pitchFamily="49" charset="-122"/>
                <a:cs typeface="Times New Roman" panose="02020603050405020304" pitchFamily="18" charset="0"/>
              </a:rPr>
              <a:t>y</a:t>
            </a:r>
            <a:r>
              <a:rPr lang="en-US" altLang="zh-CN" b="1" dirty="0">
                <a:solidFill>
                  <a:schemeClr val="accent2"/>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chemeClr val="accent2"/>
                </a:solidFill>
                <a:latin typeface="Times New Roman" panose="02020603050405020304" pitchFamily="18" charset="0"/>
                <a:ea typeface="楷体_GB2312" pitchFamily="49" charset="-122"/>
                <a:cs typeface="Times New Roman" panose="02020603050405020304" pitchFamily="18" charset="0"/>
              </a:rPr>
              <a:t>f</a:t>
            </a:r>
            <a:r>
              <a:rPr lang="en-US" altLang="zh-CN" b="1" dirty="0">
                <a:solidFill>
                  <a:schemeClr val="accent2"/>
                </a:solidFill>
                <a:latin typeface="Times New Roman" panose="02020603050405020304" pitchFamily="18" charset="0"/>
                <a:ea typeface="楷体_GB2312" pitchFamily="49" charset="-122"/>
                <a:cs typeface="Times New Roman" panose="02020603050405020304" pitchFamily="18" charset="0"/>
              </a:rPr>
              <a:t>(</a:t>
            </a:r>
            <a:r>
              <a:rPr lang="en-US" altLang="zh-CN" b="1" i="1" dirty="0">
                <a:solidFill>
                  <a:schemeClr val="accent2"/>
                </a:solidFill>
                <a:latin typeface="Times New Roman" panose="02020603050405020304" pitchFamily="18" charset="0"/>
                <a:ea typeface="楷体_GB2312" pitchFamily="49" charset="-122"/>
                <a:cs typeface="Times New Roman" panose="02020603050405020304" pitchFamily="18" charset="0"/>
              </a:rPr>
              <a:t>y</a:t>
            </a:r>
            <a:r>
              <a:rPr lang="en-US" altLang="zh-CN" b="1" dirty="0">
                <a:solidFill>
                  <a:schemeClr val="accent2"/>
                </a:solidFill>
                <a:latin typeface="Times New Roman" panose="02020603050405020304" pitchFamily="18" charset="0"/>
                <a:ea typeface="楷体_GB2312" pitchFamily="49" charset="-122"/>
                <a:cs typeface="Times New Roman" panose="02020603050405020304" pitchFamily="18" charset="0"/>
              </a:rPr>
              <a:t>))</a:t>
            </a:r>
            <a:r>
              <a:rPr lang="zh-CN" altLang="en-US" b="1" dirty="0">
                <a:solidFill>
                  <a:schemeClr val="accent2"/>
                </a:solidFill>
                <a:latin typeface="Times New Roman" panose="02020603050405020304" pitchFamily="18" charset="0"/>
                <a:ea typeface="楷体_GB2312" pitchFamily="49" charset="-122"/>
                <a:cs typeface="Times New Roman" panose="02020603050405020304" pitchFamily="18" charset="0"/>
              </a:rPr>
              <a:t>｝是否可合一？</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cs typeface="Times New Roman" panose="02020603050405020304" pitchFamily="18" charset="0"/>
              </a:rPr>
              <a:t>解：</a:t>
            </a:r>
          </a:p>
          <a:p>
            <a:pPr algn="just">
              <a:buFont typeface="Wingdings" panose="05000000000000000000" pitchFamily="2" charset="2"/>
              <a:buNone/>
            </a:pPr>
            <a:r>
              <a:rPr lang="en-US" altLang="zh-CN" b="1" i="1" dirty="0">
                <a:solidFill>
                  <a:srgbClr val="CC0000"/>
                </a:solidFill>
                <a:latin typeface="Times New Roman" panose="02020603050405020304" pitchFamily="18" charset="0"/>
                <a:ea typeface="楷体_GB2312" pitchFamily="49" charset="-122"/>
                <a:cs typeface="Times New Roman" panose="02020603050405020304" pitchFamily="18" charset="0"/>
              </a:rPr>
              <a:t>k</a:t>
            </a:r>
            <a:r>
              <a:rPr lang="en-US" altLang="zh-CN" b="1" dirty="0">
                <a:solidFill>
                  <a:srgbClr val="CC0000"/>
                </a:solidFill>
                <a:latin typeface="Times New Roman" panose="02020603050405020304" pitchFamily="18" charset="0"/>
                <a:ea typeface="楷体_GB2312" pitchFamily="49" charset="-122"/>
                <a:cs typeface="Times New Roman" panose="02020603050405020304" pitchFamily="18" charset="0"/>
              </a:rPr>
              <a:t>=0:</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cs typeface="Times New Roman" panose="02020603050405020304" pitchFamily="18" charset="0"/>
              </a:rPr>
              <a:t>S</a:t>
            </a:r>
            <a:r>
              <a:rPr lang="en-US" altLang="zh-CN" b="1" baseline="-25000" dirty="0">
                <a:latin typeface="Times New Roman" panose="02020603050405020304" pitchFamily="18" charset="0"/>
                <a:ea typeface="楷体_GB2312" pitchFamily="49" charset="-122"/>
                <a:cs typeface="Times New Roman" panose="02020603050405020304" pitchFamily="18" charset="0"/>
              </a:rPr>
              <a:t>0</a:t>
            </a:r>
            <a:r>
              <a:rPr lang="en-US" altLang="zh-CN" b="1" dirty="0">
                <a:latin typeface="Times New Roman" panose="02020603050405020304" pitchFamily="18" charset="0"/>
                <a:ea typeface="楷体_GB2312" pitchFamily="49" charset="-122"/>
                <a:cs typeface="Times New Roman" panose="02020603050405020304" pitchFamily="18" charset="0"/>
              </a:rPr>
              <a:t>=S, </a:t>
            </a:r>
            <a:r>
              <a:rPr lang="en-US" altLang="zh-CN" b="1" i="1" dirty="0">
                <a:latin typeface="Times New Roman" panose="02020603050405020304" pitchFamily="18" charset="0"/>
                <a:ea typeface="楷体_GB2312" pitchFamily="49" charset="-122"/>
                <a:cs typeface="Times New Roman" panose="02020603050405020304" pitchFamily="18" charset="0"/>
              </a:rPr>
              <a:t>σ</a:t>
            </a:r>
            <a:r>
              <a:rPr lang="en-US" altLang="zh-CN" b="1" baseline="-25000" dirty="0">
                <a:latin typeface="Times New Roman" panose="02020603050405020304" pitchFamily="18" charset="0"/>
                <a:ea typeface="楷体_GB2312" pitchFamily="49" charset="-122"/>
                <a:cs typeface="Times New Roman" panose="02020603050405020304" pitchFamily="18" charset="0"/>
              </a:rPr>
              <a:t>0</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ε</a:t>
            </a:r>
            <a:r>
              <a:rPr lang="en-US" altLang="zh-CN" b="1" dirty="0">
                <a:latin typeface="Times New Roman" panose="02020603050405020304" pitchFamily="18" charset="0"/>
                <a:ea typeface="楷体_GB2312" pitchFamily="49" charset="-122"/>
                <a:cs typeface="Times New Roman" panose="02020603050405020304" pitchFamily="18" charset="0"/>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cs typeface="Times New Roman" panose="02020603050405020304" pitchFamily="18" charset="0"/>
              </a:rPr>
              <a:t>S</a:t>
            </a:r>
            <a:r>
              <a:rPr lang="en-US" altLang="zh-CN" b="1" baseline="-25000" dirty="0">
                <a:latin typeface="Times New Roman" panose="02020603050405020304" pitchFamily="18" charset="0"/>
                <a:ea typeface="楷体_GB2312" pitchFamily="49" charset="-122"/>
                <a:cs typeface="Times New Roman" panose="02020603050405020304" pitchFamily="18" charset="0"/>
              </a:rPr>
              <a:t>0</a:t>
            </a:r>
            <a:r>
              <a:rPr lang="zh-CN" altLang="en-US" b="1" dirty="0">
                <a:latin typeface="Times New Roman" panose="02020603050405020304" pitchFamily="18" charset="0"/>
                <a:ea typeface="楷体_GB2312" pitchFamily="49" charset="-122"/>
                <a:cs typeface="Times New Roman" panose="02020603050405020304" pitchFamily="18" charset="0"/>
              </a:rPr>
              <a:t>不是单元素集，</a:t>
            </a:r>
            <a:r>
              <a:rPr lang="en-US" altLang="zh-CN" b="1" dirty="0">
                <a:latin typeface="Times New Roman" panose="02020603050405020304" pitchFamily="18" charset="0"/>
                <a:ea typeface="楷体_GB2312" pitchFamily="49" charset="-122"/>
                <a:cs typeface="Times New Roman" panose="02020603050405020304" pitchFamily="18" charset="0"/>
              </a:rPr>
              <a:t>D</a:t>
            </a:r>
            <a:r>
              <a:rPr lang="en-US" altLang="zh-CN" b="1" baseline="-25000" dirty="0">
                <a:latin typeface="Times New Roman" panose="02020603050405020304" pitchFamily="18" charset="0"/>
                <a:ea typeface="楷体_GB2312" pitchFamily="49" charset="-122"/>
                <a:cs typeface="Times New Roman" panose="02020603050405020304" pitchFamily="18" charset="0"/>
              </a:rPr>
              <a:t>0</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zh-CN" altLang="en-US" b="1" dirty="0">
                <a:latin typeface="Times New Roman" panose="02020603050405020304" pitchFamily="18" charset="0"/>
                <a:ea typeface="楷体_GB2312" pitchFamily="49" charset="-122"/>
                <a:cs typeface="Times New Roman" panose="02020603050405020304" pitchFamily="18" charset="0"/>
              </a:rPr>
              <a:t>｝</a:t>
            </a:r>
          </a:p>
          <a:p>
            <a:pPr algn="just">
              <a:buFont typeface="Wingdings" panose="05000000000000000000" pitchFamily="2" charset="2"/>
              <a:buNone/>
            </a:pPr>
            <a:r>
              <a:rPr lang="en-US" altLang="zh-CN" b="1" i="1" dirty="0">
                <a:latin typeface="Times New Roman" panose="02020603050405020304" pitchFamily="18" charset="0"/>
                <a:ea typeface="楷体_GB2312" pitchFamily="49" charset="-122"/>
                <a:cs typeface="Times New Roman" panose="02020603050405020304" pitchFamily="18" charset="0"/>
              </a:rPr>
              <a:t>σ</a:t>
            </a:r>
            <a:r>
              <a:rPr lang="en-US" altLang="zh-CN" b="1" baseline="-25000" dirty="0">
                <a:latin typeface="Times New Roman" panose="02020603050405020304" pitchFamily="18" charset="0"/>
                <a:ea typeface="楷体_GB2312" pitchFamily="49" charset="-122"/>
                <a:cs typeface="Times New Roman" panose="02020603050405020304" pitchFamily="18" charset="0"/>
              </a:rPr>
              <a:t>1</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σ</a:t>
            </a:r>
            <a:r>
              <a:rPr lang="en-US" altLang="zh-CN" b="1" baseline="-25000" dirty="0">
                <a:latin typeface="Times New Roman" panose="02020603050405020304" pitchFamily="18" charset="0"/>
                <a:ea typeface="楷体_GB2312" pitchFamily="49" charset="-122"/>
                <a:cs typeface="Times New Roman" panose="02020603050405020304" pitchFamily="18" charset="0"/>
              </a:rPr>
              <a:t>0</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zh-CN" altLang="en-US" b="1" dirty="0">
                <a:latin typeface="Times New Roman" panose="02020603050405020304" pitchFamily="18" charset="0"/>
                <a:ea typeface="楷体_GB2312" pitchFamily="49" charset="-122"/>
                <a:cs typeface="Times New Roman" panose="02020603050405020304" pitchFamily="18" charset="0"/>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cs typeface="Times New Roman" panose="02020603050405020304" pitchFamily="18" charset="0"/>
              </a:rPr>
              <a:t>S</a:t>
            </a:r>
            <a:r>
              <a:rPr lang="en-US" altLang="zh-CN" b="1" baseline="-25000" dirty="0">
                <a:latin typeface="Times New Roman" panose="02020603050405020304" pitchFamily="18" charset="0"/>
                <a:ea typeface="楷体_GB2312" pitchFamily="49" charset="-122"/>
                <a:cs typeface="Times New Roman" panose="02020603050405020304" pitchFamily="18" charset="0"/>
              </a:rPr>
              <a:t>1</a:t>
            </a:r>
            <a:r>
              <a:rPr lang="en-US" altLang="zh-CN" b="1" dirty="0">
                <a:latin typeface="Times New Roman" panose="02020603050405020304" pitchFamily="18" charset="0"/>
                <a:ea typeface="楷体_GB2312" pitchFamily="49" charset="-122"/>
                <a:cs typeface="Times New Roman" panose="02020603050405020304" pitchFamily="18" charset="0"/>
              </a:rPr>
              <a:t>=S</a:t>
            </a:r>
            <a:r>
              <a:rPr lang="en-US" altLang="zh-CN" b="1" baseline="-25000" dirty="0">
                <a:latin typeface="Times New Roman" panose="02020603050405020304" pitchFamily="18" charset="0"/>
                <a:ea typeface="楷体_GB2312" pitchFamily="49" charset="-122"/>
                <a:cs typeface="Times New Roman" panose="02020603050405020304" pitchFamily="18" charset="0"/>
              </a:rPr>
              <a:t>0</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x</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dirty="0">
                <a:latin typeface="Times New Roman" panose="02020603050405020304" pitchFamily="18" charset="0"/>
                <a:ea typeface="楷体_GB2312" pitchFamily="49" charset="-122"/>
                <a:cs typeface="Times New Roman" panose="02020603050405020304" pitchFamily="18" charset="0"/>
              </a:rPr>
              <a:t>P(</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 P(</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f</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p>
          <a:p>
            <a:pPr algn="just">
              <a:buFont typeface="Wingdings" panose="05000000000000000000" pitchFamily="2" charset="2"/>
              <a:buNone/>
            </a:pPr>
            <a:r>
              <a:rPr lang="en-US" altLang="zh-CN" b="1" i="1" dirty="0">
                <a:solidFill>
                  <a:srgbClr val="CC0000"/>
                </a:solidFill>
                <a:latin typeface="Times New Roman" panose="02020603050405020304" pitchFamily="18" charset="0"/>
                <a:ea typeface="楷体_GB2312" pitchFamily="49" charset="-122"/>
                <a:cs typeface="Times New Roman" panose="02020603050405020304" pitchFamily="18" charset="0"/>
              </a:rPr>
              <a:t>k</a:t>
            </a:r>
            <a:r>
              <a:rPr lang="en-US" altLang="zh-CN" b="1" dirty="0">
                <a:solidFill>
                  <a:srgbClr val="CC0000"/>
                </a:solidFill>
                <a:latin typeface="Times New Roman" panose="02020603050405020304" pitchFamily="18" charset="0"/>
                <a:ea typeface="楷体_GB2312" pitchFamily="49" charset="-122"/>
                <a:cs typeface="Times New Roman" panose="02020603050405020304" pitchFamily="18" charset="0"/>
              </a:rPr>
              <a:t>=1:</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cs typeface="Times New Roman" panose="02020603050405020304" pitchFamily="18" charset="0"/>
              </a:rPr>
              <a:t>S</a:t>
            </a:r>
            <a:r>
              <a:rPr lang="en-US" altLang="zh-CN" b="1" baseline="-25000" dirty="0">
                <a:latin typeface="Times New Roman" panose="02020603050405020304" pitchFamily="18" charset="0"/>
                <a:ea typeface="楷体_GB2312" pitchFamily="49" charset="-122"/>
                <a:cs typeface="Times New Roman" panose="02020603050405020304" pitchFamily="18" charset="0"/>
              </a:rPr>
              <a:t>1</a:t>
            </a:r>
            <a:r>
              <a:rPr lang="zh-CN" altLang="en-US" b="1" dirty="0">
                <a:latin typeface="Times New Roman" panose="02020603050405020304" pitchFamily="18" charset="0"/>
                <a:ea typeface="楷体_GB2312" pitchFamily="49" charset="-122"/>
                <a:cs typeface="Times New Roman" panose="02020603050405020304" pitchFamily="18" charset="0"/>
              </a:rPr>
              <a:t>不是单元素集，</a:t>
            </a:r>
            <a:r>
              <a:rPr lang="en-US" altLang="zh-CN" b="1" dirty="0">
                <a:latin typeface="Times New Roman" panose="02020603050405020304" pitchFamily="18" charset="0"/>
                <a:ea typeface="楷体_GB2312" pitchFamily="49" charset="-122"/>
                <a:cs typeface="Times New Roman" panose="02020603050405020304" pitchFamily="18" charset="0"/>
              </a:rPr>
              <a:t>D</a:t>
            </a:r>
            <a:r>
              <a:rPr lang="en-US" altLang="zh-CN" b="1" baseline="-25000" dirty="0">
                <a:latin typeface="Times New Roman" panose="02020603050405020304" pitchFamily="18" charset="0"/>
                <a:ea typeface="楷体_GB2312" pitchFamily="49" charset="-122"/>
                <a:cs typeface="Times New Roman" panose="02020603050405020304" pitchFamily="18" charset="0"/>
              </a:rPr>
              <a:t>1</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f</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｝，由于变元</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zh-CN" altLang="en-US" b="1" dirty="0">
                <a:latin typeface="Times New Roman" panose="02020603050405020304" pitchFamily="18" charset="0"/>
                <a:ea typeface="楷体_GB2312" pitchFamily="49" charset="-122"/>
                <a:cs typeface="Times New Roman" panose="02020603050405020304" pitchFamily="18" charset="0"/>
              </a:rPr>
              <a:t>在项</a:t>
            </a:r>
            <a:r>
              <a:rPr lang="en-US" altLang="zh-CN" b="1" i="1" dirty="0">
                <a:latin typeface="Times New Roman" panose="02020603050405020304" pitchFamily="18" charset="0"/>
                <a:ea typeface="楷体_GB2312" pitchFamily="49" charset="-122"/>
                <a:cs typeface="Times New Roman" panose="02020603050405020304" pitchFamily="18" charset="0"/>
              </a:rPr>
              <a:t>f</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y</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zh-CN" altLang="en-US" b="1" dirty="0">
                <a:latin typeface="Times New Roman" panose="02020603050405020304" pitchFamily="18" charset="0"/>
                <a:ea typeface="楷体_GB2312" pitchFamily="49" charset="-122"/>
                <a:cs typeface="Times New Roman" panose="02020603050405020304" pitchFamily="18" charset="0"/>
              </a:rPr>
              <a:t>中出现，所以算法停止，</a:t>
            </a:r>
            <a:r>
              <a:rPr lang="en-US" altLang="zh-CN" b="1" dirty="0">
                <a:latin typeface="Times New Roman" panose="02020603050405020304" pitchFamily="18" charset="0"/>
                <a:ea typeface="楷体_GB2312" pitchFamily="49" charset="-122"/>
                <a:cs typeface="Times New Roman" panose="02020603050405020304" pitchFamily="18" charset="0"/>
              </a:rPr>
              <a:t>S</a:t>
            </a:r>
            <a:r>
              <a:rPr lang="zh-CN" altLang="en-US" b="1" dirty="0">
                <a:latin typeface="Times New Roman" panose="02020603050405020304" pitchFamily="18" charset="0"/>
                <a:ea typeface="楷体_GB2312" pitchFamily="49" charset="-122"/>
                <a:cs typeface="Times New Roman" panose="02020603050405020304" pitchFamily="18" charset="0"/>
              </a:rPr>
              <a:t>不存在最一般合一。</a:t>
            </a:r>
          </a:p>
          <a:p>
            <a:pPr>
              <a:buFont typeface="Wingdings" panose="05000000000000000000" pitchFamily="2" charset="2"/>
              <a:buNone/>
            </a:pPr>
            <a:endParaRPr lang="en-US" altLang="zh-CN" b="1" dirty="0">
              <a:latin typeface="Times New Roman" panose="02020603050405020304" pitchFamily="18" charset="0"/>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3572535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83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837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837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837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837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837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9837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83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fld id="{46FF4340-6A1F-4FDE-841F-820B30678F5E}" type="slidenum">
              <a:rPr lang="en-US" altLang="zh-CN"/>
              <a:pPr/>
              <a:t>62</a:t>
            </a:fld>
            <a:endParaRPr lang="en-US" altLang="zh-CN"/>
          </a:p>
        </p:txBody>
      </p:sp>
      <p:sp>
        <p:nvSpPr>
          <p:cNvPr id="565251" name="Rectangle 3"/>
          <p:cNvSpPr>
            <a:spLocks noGrp="1"/>
          </p:cNvSpPr>
          <p:nvPr>
            <p:ph type="body" sz="half" idx="1"/>
          </p:nvPr>
        </p:nvSpPr>
        <p:spPr>
          <a:xfrm>
            <a:off x="980302" y="1050583"/>
            <a:ext cx="10746261" cy="5547925"/>
          </a:xfrm>
        </p:spPr>
        <p:txBody>
          <a:bodyPr>
            <a:normAutofit fontScale="92500" lnSpcReduction="20000"/>
          </a:bodyPr>
          <a:lstStyle/>
          <a:p>
            <a:pPr marL="0" indent="0">
              <a:lnSpc>
                <a:spcPct val="120000"/>
              </a:lnSpc>
              <a:spcBef>
                <a:spcPct val="50000"/>
              </a:spcBef>
              <a:buNone/>
            </a:pPr>
            <a:r>
              <a:rPr lang="zh-CN" altLang="en-US" b="1" dirty="0">
                <a:solidFill>
                  <a:srgbClr val="FF0000"/>
                </a:solidFill>
                <a:ea typeface="楷体_GB2312" pitchFamily="49" charset="-122"/>
              </a:rPr>
              <a:t>判断以下推理是否正确</a:t>
            </a:r>
            <a:endParaRPr lang="en-US" altLang="zh-CN" b="1" dirty="0">
              <a:solidFill>
                <a:srgbClr val="FF0000"/>
              </a:solidFill>
              <a:ea typeface="楷体_GB2312" pitchFamily="49" charset="-122"/>
            </a:endParaRPr>
          </a:p>
          <a:p>
            <a:pPr marL="0" indent="0">
              <a:lnSpc>
                <a:spcPct val="120000"/>
              </a:lnSpc>
              <a:spcBef>
                <a:spcPct val="50000"/>
              </a:spcBef>
              <a:buNone/>
            </a:pPr>
            <a:r>
              <a:rPr lang="en-US" altLang="zh-CN" b="1" dirty="0">
                <a:ea typeface="楷体_GB2312" pitchFamily="49" charset="-122"/>
              </a:rPr>
              <a:t>1.</a:t>
            </a:r>
            <a:r>
              <a:rPr lang="zh-CN" altLang="en-US" b="1" dirty="0">
                <a:ea typeface="楷体_GB2312" pitchFamily="49" charset="-122"/>
              </a:rPr>
              <a:t>已知：</a:t>
            </a:r>
            <a:endParaRPr lang="en-US" altLang="zh-CN" b="1" dirty="0">
              <a:ea typeface="楷体_GB2312" pitchFamily="49" charset="-122"/>
            </a:endParaRPr>
          </a:p>
          <a:p>
            <a:pPr marL="0" indent="0">
              <a:lnSpc>
                <a:spcPct val="120000"/>
              </a:lnSpc>
              <a:spcBef>
                <a:spcPct val="50000"/>
              </a:spcBef>
              <a:buNone/>
            </a:pPr>
            <a:r>
              <a:rPr lang="zh-CN" altLang="en-US" b="1" dirty="0">
                <a:ea typeface="楷体_GB2312" pitchFamily="49" charset="-122"/>
              </a:rPr>
              <a:t>（</a:t>
            </a:r>
            <a:r>
              <a:rPr lang="en-US" altLang="zh-CN" b="1" dirty="0">
                <a:ea typeface="楷体_GB2312" pitchFamily="49" charset="-122"/>
              </a:rPr>
              <a:t>1</a:t>
            </a:r>
            <a:r>
              <a:rPr lang="zh-CN" altLang="en-US" b="1" dirty="0">
                <a:ea typeface="楷体_GB2312" pitchFamily="49" charset="-122"/>
              </a:rPr>
              <a:t>）如果行星系统是以太阳为中心的，则金星会显示出相位变化。 </a:t>
            </a:r>
            <a:endParaRPr lang="en-US" altLang="zh-CN" b="1" dirty="0">
              <a:ea typeface="楷体_GB2312" pitchFamily="49" charset="-122"/>
            </a:endParaRPr>
          </a:p>
          <a:p>
            <a:pPr marL="0" indent="0">
              <a:lnSpc>
                <a:spcPct val="120000"/>
              </a:lnSpc>
              <a:spcBef>
                <a:spcPct val="50000"/>
              </a:spcBef>
              <a:buNone/>
            </a:pPr>
            <a:r>
              <a:rPr lang="zh-CN" altLang="en-US" b="1" dirty="0">
                <a:ea typeface="楷体_GB2312" pitchFamily="49" charset="-122"/>
              </a:rPr>
              <a:t>（</a:t>
            </a:r>
            <a:r>
              <a:rPr lang="en-US" altLang="zh-CN" b="1" dirty="0">
                <a:ea typeface="楷体_GB2312" pitchFamily="49" charset="-122"/>
              </a:rPr>
              <a:t>2</a:t>
            </a:r>
            <a:r>
              <a:rPr lang="zh-CN" altLang="en-US" b="1" dirty="0">
                <a:ea typeface="楷体_GB2312" pitchFamily="49" charset="-122"/>
              </a:rPr>
              <a:t>）金星显示出相位变化。</a:t>
            </a:r>
          </a:p>
          <a:p>
            <a:pPr marL="0" indent="0">
              <a:lnSpc>
                <a:spcPct val="120000"/>
              </a:lnSpc>
              <a:spcBef>
                <a:spcPct val="50000"/>
              </a:spcBef>
              <a:buNone/>
            </a:pPr>
            <a:r>
              <a:rPr lang="zh-CN" altLang="en-US" b="1" dirty="0">
                <a:ea typeface="楷体_GB2312" pitchFamily="49" charset="-122"/>
              </a:rPr>
              <a:t>  推出：（</a:t>
            </a:r>
            <a:r>
              <a:rPr lang="en-US" altLang="zh-CN" b="1" dirty="0">
                <a:ea typeface="楷体_GB2312" pitchFamily="49" charset="-122"/>
              </a:rPr>
              <a:t>3</a:t>
            </a:r>
            <a:r>
              <a:rPr lang="zh-CN" altLang="en-US" b="1" dirty="0">
                <a:ea typeface="楷体_GB2312" pitchFamily="49" charset="-122"/>
              </a:rPr>
              <a:t>）行星系统是以太阳为中心的。</a:t>
            </a:r>
            <a:endParaRPr lang="en-US" altLang="zh-CN" b="1" dirty="0">
              <a:ea typeface="楷体_GB2312" pitchFamily="49" charset="-122"/>
            </a:endParaRPr>
          </a:p>
          <a:p>
            <a:pPr marL="0" indent="0">
              <a:lnSpc>
                <a:spcPct val="120000"/>
              </a:lnSpc>
              <a:spcBef>
                <a:spcPct val="50000"/>
              </a:spcBef>
              <a:buNone/>
            </a:pPr>
            <a:r>
              <a:rPr lang="en-US" altLang="zh-CN" b="1" dirty="0">
                <a:ea typeface="楷体_GB2312" pitchFamily="49" charset="-122"/>
              </a:rPr>
              <a:t>2.</a:t>
            </a:r>
            <a:r>
              <a:rPr lang="zh-CN" altLang="en-US" b="1" dirty="0">
                <a:ea typeface="楷体_GB2312" pitchFamily="49" charset="-122"/>
              </a:rPr>
              <a:t>已知：</a:t>
            </a:r>
            <a:endParaRPr lang="en-US" altLang="zh-CN" b="1" dirty="0">
              <a:ea typeface="楷体_GB2312" pitchFamily="49" charset="-122"/>
            </a:endParaRPr>
          </a:p>
          <a:p>
            <a:pPr marL="0" indent="0">
              <a:lnSpc>
                <a:spcPct val="120000"/>
              </a:lnSpc>
              <a:spcBef>
                <a:spcPct val="50000"/>
              </a:spcBef>
              <a:buNone/>
            </a:pPr>
            <a:r>
              <a:rPr lang="zh-CN" altLang="en-US" b="1" dirty="0">
                <a:ea typeface="楷体_GB2312" pitchFamily="49" charset="-122"/>
              </a:rPr>
              <a:t>（</a:t>
            </a:r>
            <a:r>
              <a:rPr lang="en-US" altLang="zh-CN" b="1" dirty="0">
                <a:ea typeface="楷体_GB2312" pitchFamily="49" charset="-122"/>
              </a:rPr>
              <a:t>1</a:t>
            </a:r>
            <a:r>
              <a:rPr lang="zh-CN" altLang="en-US" b="1" dirty="0">
                <a:ea typeface="楷体_GB2312" pitchFamily="49" charset="-122"/>
              </a:rPr>
              <a:t>）如果一个人看报纸就能知道新闻。 </a:t>
            </a:r>
            <a:endParaRPr lang="en-US" altLang="zh-CN" b="1" dirty="0">
              <a:ea typeface="楷体_GB2312" pitchFamily="49" charset="-122"/>
            </a:endParaRPr>
          </a:p>
          <a:p>
            <a:pPr marL="0" indent="0">
              <a:lnSpc>
                <a:spcPct val="120000"/>
              </a:lnSpc>
              <a:spcBef>
                <a:spcPct val="50000"/>
              </a:spcBef>
              <a:buNone/>
            </a:pPr>
            <a:r>
              <a:rPr lang="zh-CN" altLang="en-US" b="1" dirty="0">
                <a:ea typeface="楷体_GB2312" pitchFamily="49" charset="-122"/>
              </a:rPr>
              <a:t>（</a:t>
            </a:r>
            <a:r>
              <a:rPr lang="en-US" altLang="zh-CN" b="1" dirty="0">
                <a:ea typeface="楷体_GB2312" pitchFamily="49" charset="-122"/>
              </a:rPr>
              <a:t>2</a:t>
            </a:r>
            <a:r>
              <a:rPr lang="zh-CN" altLang="en-US" b="1" dirty="0">
                <a:ea typeface="楷体_GB2312" pitchFamily="49" charset="-122"/>
              </a:rPr>
              <a:t>）小王没有看报纸。</a:t>
            </a:r>
          </a:p>
          <a:p>
            <a:pPr marL="0" indent="0">
              <a:lnSpc>
                <a:spcPct val="120000"/>
              </a:lnSpc>
              <a:spcBef>
                <a:spcPct val="50000"/>
              </a:spcBef>
              <a:buNone/>
            </a:pPr>
            <a:r>
              <a:rPr lang="zh-CN" altLang="en-US" b="1" dirty="0">
                <a:ea typeface="楷体_GB2312" pitchFamily="49" charset="-122"/>
              </a:rPr>
              <a:t>  推出：（</a:t>
            </a:r>
            <a:r>
              <a:rPr lang="en-US" altLang="zh-CN" b="1" dirty="0">
                <a:ea typeface="楷体_GB2312" pitchFamily="49" charset="-122"/>
              </a:rPr>
              <a:t>3</a:t>
            </a:r>
            <a:r>
              <a:rPr lang="zh-CN" altLang="en-US" b="1" dirty="0">
                <a:ea typeface="楷体_GB2312" pitchFamily="49" charset="-122"/>
              </a:rPr>
              <a:t>）小王不知道新闻。</a:t>
            </a:r>
          </a:p>
          <a:p>
            <a:pPr marL="0" indent="0">
              <a:lnSpc>
                <a:spcPct val="120000"/>
              </a:lnSpc>
              <a:spcBef>
                <a:spcPct val="50000"/>
              </a:spcBef>
              <a:buNone/>
            </a:pPr>
            <a:endParaRPr lang="zh-CN" altLang="en-US" b="1" dirty="0">
              <a:ea typeface="楷体_GB2312" pitchFamily="49" charset="-122"/>
            </a:endParaRPr>
          </a:p>
        </p:txBody>
      </p:sp>
      <p:sp>
        <p:nvSpPr>
          <p:cNvPr id="8" name="Rectangle 2"/>
          <p:cNvSpPr>
            <a:spLocks noGrp="1"/>
          </p:cNvSpPr>
          <p:nvPr>
            <p:ph type="title"/>
          </p:nvPr>
        </p:nvSpPr>
        <p:spPr>
          <a:xfrm>
            <a:off x="279738" y="278328"/>
            <a:ext cx="8229600" cy="649287"/>
          </a:xfrm>
        </p:spPr>
        <p:txBody>
          <a:bodyPr/>
          <a:lstStyle/>
          <a:p>
            <a:r>
              <a:rPr lang="en-US" altLang="zh-CN" sz="2800" dirty="0">
                <a:solidFill>
                  <a:srgbClr val="0000FF"/>
                </a:solidFill>
                <a:latin typeface="黑体" panose="02010609060101010101" pitchFamily="49" charset="-122"/>
                <a:ea typeface="黑体" panose="02010609060101010101" pitchFamily="49" charset="-122"/>
              </a:rPr>
              <a:t>3.3.3  </a:t>
            </a:r>
            <a:r>
              <a:rPr lang="zh-CN" altLang="en-US" sz="2800" dirty="0">
                <a:solidFill>
                  <a:srgbClr val="0000FF"/>
                </a:solidFill>
                <a:latin typeface="黑体" panose="02010609060101010101" pitchFamily="49" charset="-122"/>
                <a:ea typeface="黑体" panose="02010609060101010101" pitchFamily="49" charset="-122"/>
              </a:rPr>
              <a:t>自然演绎推理方法</a:t>
            </a:r>
          </a:p>
        </p:txBody>
      </p:sp>
    </p:spTree>
    <p:extLst>
      <p:ext uri="{BB962C8B-B14F-4D97-AF65-F5344CB8AC3E}">
        <p14:creationId xmlns:p14="http://schemas.microsoft.com/office/powerpoint/2010/main" val="7197704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p:cNvSpPr>
          <p:nvPr>
            <p:ph type="title"/>
          </p:nvPr>
        </p:nvSpPr>
        <p:spPr>
          <a:xfrm>
            <a:off x="1169424" y="702470"/>
            <a:ext cx="8229600" cy="649287"/>
          </a:xfrm>
        </p:spPr>
        <p:txBody>
          <a:bodyPr/>
          <a:lstStyle/>
          <a:p>
            <a:r>
              <a:rPr lang="en-US" altLang="zh-CN" sz="2800" dirty="0">
                <a:solidFill>
                  <a:srgbClr val="0000FF"/>
                </a:solidFill>
                <a:latin typeface="黑体" panose="02010609060101010101" pitchFamily="49" charset="-122"/>
                <a:ea typeface="黑体" panose="02010609060101010101" pitchFamily="49" charset="-122"/>
              </a:rPr>
              <a:t>3.3.3  </a:t>
            </a:r>
            <a:r>
              <a:rPr lang="zh-CN" altLang="en-US" sz="2800" dirty="0">
                <a:solidFill>
                  <a:srgbClr val="0000FF"/>
                </a:solidFill>
                <a:latin typeface="黑体" panose="02010609060101010101" pitchFamily="49" charset="-122"/>
                <a:ea typeface="黑体" panose="02010609060101010101" pitchFamily="49" charset="-122"/>
              </a:rPr>
              <a:t>自然演绎推理方法</a:t>
            </a:r>
          </a:p>
        </p:txBody>
      </p:sp>
      <p:sp>
        <p:nvSpPr>
          <p:cNvPr id="558083" name="Rectangle 3"/>
          <p:cNvSpPr>
            <a:spLocks noGrp="1"/>
          </p:cNvSpPr>
          <p:nvPr>
            <p:ph type="body" idx="1"/>
          </p:nvPr>
        </p:nvSpPr>
        <p:spPr>
          <a:xfrm>
            <a:off x="1823884" y="1641220"/>
            <a:ext cx="8229600" cy="4608512"/>
          </a:xfrm>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从一组已知为真的事实出发，直接运用命题逻辑或谓词逻辑中的推理规则推出结论的过程。</a:t>
            </a:r>
          </a:p>
          <a:p>
            <a:pPr>
              <a:lnSpc>
                <a:spcPct val="120000"/>
              </a:lnSpc>
              <a:spcBef>
                <a:spcPct val="30000"/>
              </a:spcBef>
              <a:buFont typeface="Wingdings" panose="05000000000000000000" pitchFamily="2" charset="2"/>
              <a:buNone/>
            </a:pPr>
            <a:r>
              <a:rPr lang="zh-CN" altLang="en-US" b="1" dirty="0">
                <a:ea typeface="楷体_GB2312" pitchFamily="49" charset="-122"/>
              </a:rPr>
              <a:t>           最基本的推理规则有：</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假言三段论             </a:t>
            </a:r>
            <a:r>
              <a:rPr lang="zh-CN" altLang="en-US" b="1" dirty="0"/>
              <a:t>◆</a:t>
            </a:r>
            <a:r>
              <a:rPr lang="zh-CN" altLang="en-US" b="1" dirty="0">
                <a:ea typeface="楷体_GB2312" panose="02010609030101010101" pitchFamily="49" charset="-122"/>
              </a:rPr>
              <a:t> </a:t>
            </a:r>
            <a:r>
              <a:rPr lang="en-US" altLang="zh-CN" b="1" dirty="0">
                <a:ea typeface="楷体_GB2312" panose="02010609030101010101" pitchFamily="49" charset="-122"/>
              </a:rPr>
              <a:t>T</a:t>
            </a:r>
            <a:r>
              <a:rPr lang="zh-CN" altLang="en-US" b="1" dirty="0">
                <a:ea typeface="楷体_GB2312" panose="02010609030101010101" pitchFamily="49" charset="-122"/>
              </a:rPr>
              <a:t>规则</a:t>
            </a:r>
          </a:p>
          <a:p>
            <a:pPr>
              <a:lnSpc>
                <a:spcPct val="120000"/>
              </a:lnSpc>
              <a:spcBef>
                <a:spcPct val="30000"/>
              </a:spcBef>
              <a:buFont typeface="Wingdings" panose="05000000000000000000" pitchFamily="2" charset="2"/>
              <a:buNone/>
            </a:pPr>
            <a:r>
              <a:rPr lang="zh-CN" altLang="en-US" b="1" dirty="0">
                <a:ea typeface="楷体_GB2312" panose="02010609030101010101" pitchFamily="49" charset="-122"/>
              </a:rPr>
              <a:t>            </a:t>
            </a:r>
            <a:r>
              <a:rPr lang="zh-CN" altLang="en-US" b="1" dirty="0"/>
              <a:t>◆  </a:t>
            </a:r>
            <a:r>
              <a:rPr lang="zh-CN" altLang="en-US" b="1" dirty="0">
                <a:ea typeface="楷体_GB2312" pitchFamily="49" charset="-122"/>
              </a:rPr>
              <a:t>假言推理                 </a:t>
            </a:r>
            <a:r>
              <a:rPr lang="zh-CN" altLang="en-US" b="1" dirty="0"/>
              <a:t>◆</a:t>
            </a:r>
            <a:r>
              <a:rPr lang="zh-CN" altLang="en-US" b="1" dirty="0">
                <a:ea typeface="楷体_GB2312" panose="02010609030101010101" pitchFamily="49" charset="-122"/>
              </a:rPr>
              <a:t>  </a:t>
            </a:r>
            <a:r>
              <a:rPr lang="en-US" altLang="zh-CN" b="1" dirty="0">
                <a:ea typeface="楷体_GB2312" panose="02010609030101010101" pitchFamily="49" charset="-122"/>
              </a:rPr>
              <a:t>P</a:t>
            </a:r>
            <a:r>
              <a:rPr lang="zh-CN" altLang="en-US" b="1" dirty="0">
                <a:ea typeface="楷体_GB2312" panose="02010609030101010101" pitchFamily="49" charset="-122"/>
              </a:rPr>
              <a:t>规则</a:t>
            </a:r>
          </a:p>
          <a:p>
            <a:pPr>
              <a:lnSpc>
                <a:spcPct val="120000"/>
              </a:lnSpc>
              <a:spcBef>
                <a:spcPct val="30000"/>
              </a:spcBef>
              <a:buFont typeface="Wingdings" panose="05000000000000000000" pitchFamily="2" charset="2"/>
              <a:buNone/>
            </a:pPr>
            <a:r>
              <a:rPr lang="zh-CN" altLang="en-US" b="1" dirty="0">
                <a:ea typeface="楷体_GB2312" panose="02010609030101010101" pitchFamily="49" charset="-122"/>
              </a:rPr>
              <a:t>            </a:t>
            </a:r>
            <a:r>
              <a:rPr lang="zh-CN" altLang="en-US" b="1" dirty="0"/>
              <a:t>◆  </a:t>
            </a:r>
            <a:r>
              <a:rPr lang="zh-CN" altLang="en-US" b="1" dirty="0">
                <a:ea typeface="楷体_GB2312" pitchFamily="49" charset="-122"/>
              </a:rPr>
              <a:t>拒取式</a:t>
            </a:r>
          </a:p>
          <a:p>
            <a:pPr>
              <a:lnSpc>
                <a:spcPct val="120000"/>
              </a:lnSpc>
              <a:spcBef>
                <a:spcPct val="30000"/>
              </a:spcBef>
              <a:buFont typeface="Wingdings" panose="05000000000000000000" pitchFamily="2" charset="2"/>
              <a:buNone/>
            </a:pPr>
            <a:r>
              <a:rPr lang="zh-CN" altLang="en-US" b="1" dirty="0">
                <a:ea typeface="楷体_GB2312" pitchFamily="49" charset="-122"/>
              </a:rPr>
              <a:t>                </a:t>
            </a:r>
          </a:p>
        </p:txBody>
      </p:sp>
    </p:spTree>
    <p:extLst>
      <p:ext uri="{BB962C8B-B14F-4D97-AF65-F5344CB8AC3E}">
        <p14:creationId xmlns:p14="http://schemas.microsoft.com/office/powerpoint/2010/main" val="34908894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fld id="{D645A5C0-3368-4920-BBF4-E304429A68C7}" type="slidenum">
              <a:rPr lang="en-US" altLang="zh-CN"/>
              <a:pPr/>
              <a:t>64</a:t>
            </a:fld>
            <a:endParaRPr lang="en-US" altLang="zh-CN"/>
          </a:p>
        </p:txBody>
      </p:sp>
      <p:sp>
        <p:nvSpPr>
          <p:cNvPr id="561154" name="Rectangle 2"/>
          <p:cNvSpPr>
            <a:spLocks noGrp="1"/>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p>
        </p:txBody>
      </p:sp>
      <p:sp>
        <p:nvSpPr>
          <p:cNvPr id="561155" name="Rectangle 3"/>
          <p:cNvSpPr>
            <a:spLocks noGrp="1"/>
          </p:cNvSpPr>
          <p:nvPr>
            <p:ph type="body" sz="half" idx="1"/>
          </p:nvPr>
        </p:nvSpPr>
        <p:spPr>
          <a:xfrm>
            <a:off x="1981200" y="1495426"/>
            <a:ext cx="8147050" cy="4525963"/>
          </a:xfrm>
        </p:spPr>
        <p:txBody>
          <a:bodyPr/>
          <a:lstStyle/>
          <a:p>
            <a:r>
              <a:rPr lang="zh-CN" altLang="en-US" b="1" dirty="0">
                <a:ea typeface="楷体_GB2312" pitchFamily="49" charset="-122"/>
              </a:rPr>
              <a:t>如果一个人大学毕业，则他就具有独立生活的能力。</a:t>
            </a:r>
          </a:p>
          <a:p>
            <a:r>
              <a:rPr lang="zh-CN" altLang="en-US" b="1" dirty="0">
                <a:ea typeface="楷体_GB2312" pitchFamily="49" charset="-122"/>
              </a:rPr>
              <a:t>如果一个人具有独立生活的能力，则他就可以离开父母。</a:t>
            </a:r>
          </a:p>
          <a:p>
            <a:endParaRPr lang="zh-CN" altLang="en-US" b="1" dirty="0">
              <a:ea typeface="楷体_GB2312" pitchFamily="49" charset="-122"/>
            </a:endParaRPr>
          </a:p>
          <a:p>
            <a:endParaRPr lang="zh-CN" altLang="en-US" b="1" dirty="0">
              <a:ea typeface="楷体_GB2312" pitchFamily="49" charset="-122"/>
            </a:endParaRPr>
          </a:p>
          <a:p>
            <a:r>
              <a:rPr lang="zh-CN" altLang="en-US" b="1" dirty="0">
                <a:ea typeface="楷体_GB2312" pitchFamily="49" charset="-122"/>
              </a:rPr>
              <a:t>如果一个人大学毕业，则他就可以离开父母。</a:t>
            </a:r>
          </a:p>
        </p:txBody>
      </p:sp>
      <p:sp>
        <p:nvSpPr>
          <p:cNvPr id="561156"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561157" name="Object 5"/>
          <p:cNvGraphicFramePr>
            <a:graphicFrameLocks noGrp="1" noChangeAspect="1"/>
          </p:cNvGraphicFramePr>
          <p:nvPr>
            <p:ph sz="half" idx="2"/>
          </p:nvPr>
        </p:nvGraphicFramePr>
        <p:xfrm>
          <a:off x="5880100" y="3500438"/>
          <a:ext cx="4038600" cy="533400"/>
        </p:xfrm>
        <a:graphic>
          <a:graphicData uri="http://schemas.openxmlformats.org/presentationml/2006/ole">
            <mc:AlternateContent xmlns:mc="http://schemas.openxmlformats.org/markup-compatibility/2006">
              <mc:Choice xmlns:v="urn:schemas-microsoft-com:vml" Requires="v">
                <p:oleObj spid="_x0000_s47929" name="公式" r:id="rId3" imgW="1346040" imgH="177480" progId="Equation.3">
                  <p:embed/>
                </p:oleObj>
              </mc:Choice>
              <mc:Fallback>
                <p:oleObj name="公式" r:id="rId3" imgW="1346040" imgH="177480" progId="Equation.3">
                  <p:embed/>
                  <p:pic>
                    <p:nvPicPr>
                      <p:cNvPr id="56115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100" y="3500438"/>
                        <a:ext cx="4038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59" name="Text Box 7"/>
          <p:cNvSpPr txBox="1">
            <a:spLocks noChangeArrowheads="1"/>
          </p:cNvSpPr>
          <p:nvPr/>
        </p:nvSpPr>
        <p:spPr bwMode="auto">
          <a:xfrm>
            <a:off x="3359150" y="36449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CC0000"/>
                </a:solidFill>
              </a:rPr>
              <a:t>假言三段论</a:t>
            </a:r>
          </a:p>
        </p:txBody>
      </p:sp>
    </p:spTree>
    <p:extLst>
      <p:ext uri="{BB962C8B-B14F-4D97-AF65-F5344CB8AC3E}">
        <p14:creationId xmlns:p14="http://schemas.microsoft.com/office/powerpoint/2010/main" val="21844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11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1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animBg="1"/>
      <p:bldP spid="56115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1"/>
          </p:nvPr>
        </p:nvSpPr>
        <p:spPr/>
        <p:txBody>
          <a:bodyPr/>
          <a:lstStyle/>
          <a:p>
            <a:fld id="{1591DE84-68AD-4092-9A40-90D8C965CED2}" type="slidenum">
              <a:rPr lang="en-US" altLang="zh-CN"/>
              <a:pPr/>
              <a:t>65</a:t>
            </a:fld>
            <a:endParaRPr lang="en-US" altLang="zh-CN"/>
          </a:p>
        </p:txBody>
      </p:sp>
      <p:sp>
        <p:nvSpPr>
          <p:cNvPr id="567299"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张艺会演奏电子琴。</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张艺是音乐系学生。</a:t>
            </a:r>
          </a:p>
        </p:txBody>
      </p:sp>
      <p:sp>
        <p:nvSpPr>
          <p:cNvPr id="567300" name="AutoShape 4"/>
          <p:cNvSpPr>
            <a:spLocks noChangeArrowheads="1"/>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567301" name="Object 5"/>
          <p:cNvGraphicFramePr>
            <a:graphicFrameLocks noGrp="1" noChangeAspect="1"/>
          </p:cNvGraphicFramePr>
          <p:nvPr>
            <p:ph sz="half" idx="2"/>
          </p:nvPr>
        </p:nvGraphicFramePr>
        <p:xfrm>
          <a:off x="6165850" y="3500438"/>
          <a:ext cx="2628900" cy="533400"/>
        </p:xfrm>
        <a:graphic>
          <a:graphicData uri="http://schemas.openxmlformats.org/presentationml/2006/ole">
            <mc:AlternateContent xmlns:mc="http://schemas.openxmlformats.org/markup-compatibility/2006">
              <mc:Choice xmlns:v="urn:schemas-microsoft-com:vml" Requires="v">
                <p:oleObj spid="_x0000_s51001" name="公式" r:id="rId3" imgW="876240" imgH="177480" progId="Equation.3">
                  <p:embed/>
                </p:oleObj>
              </mc:Choice>
              <mc:Fallback>
                <p:oleObj name="公式" r:id="rId3" imgW="876240" imgH="177480" progId="Equation.3">
                  <p:embed/>
                  <p:pic>
                    <p:nvPicPr>
                      <p:cNvPr id="5673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5850" y="3500438"/>
                        <a:ext cx="26289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7302" name="Text Box 6"/>
          <p:cNvSpPr txBox="1">
            <a:spLocks noChangeArrowheads="1"/>
          </p:cNvSpPr>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CC0000"/>
                </a:solidFill>
              </a:rPr>
              <a:t>肯定后件错误</a:t>
            </a:r>
          </a:p>
        </p:txBody>
      </p:sp>
      <p:sp>
        <p:nvSpPr>
          <p:cNvPr id="567303" name="Line 7"/>
          <p:cNvSpPr>
            <a:spLocks noChangeShapeType="1"/>
          </p:cNvSpPr>
          <p:nvPr/>
        </p:nvSpPr>
        <p:spPr bwMode="auto">
          <a:xfrm>
            <a:off x="5232400" y="3429000"/>
            <a:ext cx="719138" cy="64770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4" name="Line 8"/>
          <p:cNvSpPr>
            <a:spLocks noChangeShapeType="1"/>
          </p:cNvSpPr>
          <p:nvPr/>
        </p:nvSpPr>
        <p:spPr bwMode="auto">
          <a:xfrm flipH="1">
            <a:off x="5232401" y="3429000"/>
            <a:ext cx="792163" cy="57785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Tree>
    <p:extLst>
      <p:ext uri="{BB962C8B-B14F-4D97-AF65-F5344CB8AC3E}">
        <p14:creationId xmlns:p14="http://schemas.microsoft.com/office/powerpoint/2010/main" val="154986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73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73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73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730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7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2" grpId="0"/>
      <p:bldP spid="567303" grpId="0" animBg="1"/>
      <p:bldP spid="56730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fld id="{FCBC99F3-33B2-4073-AAD5-81995A0B15A8}" type="slidenum">
              <a:rPr lang="en-US" altLang="zh-CN"/>
              <a:pPr/>
              <a:t>66</a:t>
            </a:fld>
            <a:endParaRPr lang="en-US" altLang="zh-CN"/>
          </a:p>
        </p:txBody>
      </p:sp>
      <p:sp>
        <p:nvSpPr>
          <p:cNvPr id="563202" name="Rectangle 2"/>
          <p:cNvSpPr>
            <a:spLocks noGrp="1"/>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p>
        </p:txBody>
      </p:sp>
      <p:sp>
        <p:nvSpPr>
          <p:cNvPr id="563203"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张艺是音乐系学生。</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张艺至少会演奏一样乐器。</a:t>
            </a:r>
          </a:p>
        </p:txBody>
      </p:sp>
      <p:sp>
        <p:nvSpPr>
          <p:cNvPr id="563204"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563205" name="Object 5"/>
          <p:cNvGraphicFramePr>
            <a:graphicFrameLocks noGrp="1" noChangeAspect="1"/>
          </p:cNvGraphicFramePr>
          <p:nvPr>
            <p:ph sz="half" idx="2"/>
          </p:nvPr>
        </p:nvGraphicFramePr>
        <p:xfrm>
          <a:off x="6049964" y="3500438"/>
          <a:ext cx="3698875" cy="533400"/>
        </p:xfrm>
        <a:graphic>
          <a:graphicData uri="http://schemas.openxmlformats.org/presentationml/2006/ole">
            <mc:AlternateContent xmlns:mc="http://schemas.openxmlformats.org/markup-compatibility/2006">
              <mc:Choice xmlns:v="urn:schemas-microsoft-com:vml" Requires="v">
                <p:oleObj spid="_x0000_s48953" name="公式" r:id="rId3" imgW="1320480" imgH="190440" progId="Equation.3">
                  <p:embed/>
                </p:oleObj>
              </mc:Choice>
              <mc:Fallback>
                <p:oleObj name="公式" r:id="rId3" imgW="1320480" imgH="190440" progId="Equation.3">
                  <p:embed/>
                  <p:pic>
                    <p:nvPicPr>
                      <p:cNvPr id="56320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9964" y="3500438"/>
                        <a:ext cx="36988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06" name="Text Box 6"/>
          <p:cNvSpPr txBox="1">
            <a:spLocks noChangeArrowheads="1"/>
          </p:cNvSpPr>
          <p:nvPr/>
        </p:nvSpPr>
        <p:spPr bwMode="auto">
          <a:xfrm>
            <a:off x="3935413" y="35734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CC0000"/>
                </a:solidFill>
              </a:rPr>
              <a:t>假言推理</a:t>
            </a:r>
          </a:p>
        </p:txBody>
      </p:sp>
    </p:spTree>
    <p:extLst>
      <p:ext uri="{BB962C8B-B14F-4D97-AF65-F5344CB8AC3E}">
        <p14:creationId xmlns:p14="http://schemas.microsoft.com/office/powerpoint/2010/main" val="121284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p:bldP spid="56320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1"/>
          </p:nvPr>
        </p:nvSpPr>
        <p:spPr/>
        <p:txBody>
          <a:bodyPr/>
          <a:lstStyle/>
          <a:p>
            <a:fld id="{FA96FA5E-3C19-4CF1-8A12-7057B77E5557}" type="slidenum">
              <a:rPr lang="en-US" altLang="zh-CN"/>
              <a:pPr/>
              <a:t>67</a:t>
            </a:fld>
            <a:endParaRPr lang="en-US" altLang="zh-CN"/>
          </a:p>
        </p:txBody>
      </p:sp>
      <p:sp>
        <p:nvSpPr>
          <p:cNvPr id="568323"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张艺不是音乐系学生。</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张艺不会演奏任何一样乐器。</a:t>
            </a:r>
          </a:p>
        </p:txBody>
      </p:sp>
      <p:sp>
        <p:nvSpPr>
          <p:cNvPr id="568324" name="AutoShape 4"/>
          <p:cNvSpPr>
            <a:spLocks noChangeArrowheads="1"/>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568325" name="Object 5"/>
          <p:cNvGraphicFramePr>
            <a:graphicFrameLocks noGrp="1" noChangeAspect="1"/>
          </p:cNvGraphicFramePr>
          <p:nvPr>
            <p:ph sz="half" idx="2"/>
          </p:nvPr>
        </p:nvGraphicFramePr>
        <p:xfrm>
          <a:off x="6167438" y="3573464"/>
          <a:ext cx="3097212" cy="515937"/>
        </p:xfrm>
        <a:graphic>
          <a:graphicData uri="http://schemas.openxmlformats.org/presentationml/2006/ole">
            <mc:AlternateContent xmlns:mc="http://schemas.openxmlformats.org/markup-compatibility/2006">
              <mc:Choice xmlns:v="urn:schemas-microsoft-com:vml" Requires="v">
                <p:oleObj spid="_x0000_s52025" name="公式" r:id="rId3" imgW="1066680" imgH="177480" progId="Equation.3">
                  <p:embed/>
                </p:oleObj>
              </mc:Choice>
              <mc:Fallback>
                <p:oleObj name="公式" r:id="rId3" imgW="1066680" imgH="177480" progId="Equation.3">
                  <p:embed/>
                  <p:pic>
                    <p:nvPicPr>
                      <p:cNvPr id="5683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438" y="3573464"/>
                        <a:ext cx="3097212"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8326" name="Text Box 6"/>
          <p:cNvSpPr txBox="1">
            <a:spLocks noChangeArrowheads="1"/>
          </p:cNvSpPr>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CC0000"/>
                </a:solidFill>
              </a:rPr>
              <a:t>否定前件错误</a:t>
            </a:r>
          </a:p>
        </p:txBody>
      </p:sp>
      <p:sp>
        <p:nvSpPr>
          <p:cNvPr id="568327" name="Line 7"/>
          <p:cNvSpPr>
            <a:spLocks noChangeShapeType="1"/>
          </p:cNvSpPr>
          <p:nvPr/>
        </p:nvSpPr>
        <p:spPr bwMode="auto">
          <a:xfrm>
            <a:off x="5232400" y="3429000"/>
            <a:ext cx="719138" cy="64770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28" name="Line 8"/>
          <p:cNvSpPr>
            <a:spLocks noChangeShapeType="1"/>
          </p:cNvSpPr>
          <p:nvPr/>
        </p:nvSpPr>
        <p:spPr bwMode="auto">
          <a:xfrm flipH="1">
            <a:off x="5232401" y="3429000"/>
            <a:ext cx="792163" cy="57785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Tree>
    <p:extLst>
      <p:ext uri="{BB962C8B-B14F-4D97-AF65-F5344CB8AC3E}">
        <p14:creationId xmlns:p14="http://schemas.microsoft.com/office/powerpoint/2010/main" val="288996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83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83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83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8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nimBg="1"/>
      <p:bldP spid="568326" grpId="0"/>
      <p:bldP spid="568327" grpId="0" animBg="1"/>
      <p:bldP spid="56832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fld id="{46FF4340-6A1F-4FDE-841F-820B30678F5E}" type="slidenum">
              <a:rPr lang="en-US" altLang="zh-CN"/>
              <a:pPr/>
              <a:t>68</a:t>
            </a:fld>
            <a:endParaRPr lang="en-US" altLang="zh-CN"/>
          </a:p>
        </p:txBody>
      </p:sp>
      <p:sp>
        <p:nvSpPr>
          <p:cNvPr id="56525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
        <p:nvSpPr>
          <p:cNvPr id="565251"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张艺不会演奏任何乐器。</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张艺不是音乐系学生。</a:t>
            </a:r>
          </a:p>
        </p:txBody>
      </p:sp>
      <p:sp>
        <p:nvSpPr>
          <p:cNvPr id="565252"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565253" name="Object 5"/>
          <p:cNvGraphicFramePr>
            <a:graphicFrameLocks noGrp="1" noChangeAspect="1"/>
          </p:cNvGraphicFramePr>
          <p:nvPr>
            <p:ph sz="half" idx="2"/>
          </p:nvPr>
        </p:nvGraphicFramePr>
        <p:xfrm>
          <a:off x="5880100" y="3500438"/>
          <a:ext cx="3200400" cy="533400"/>
        </p:xfrm>
        <a:graphic>
          <a:graphicData uri="http://schemas.openxmlformats.org/presentationml/2006/ole">
            <mc:AlternateContent xmlns:mc="http://schemas.openxmlformats.org/markup-compatibility/2006">
              <mc:Choice xmlns:v="urn:schemas-microsoft-com:vml" Requires="v">
                <p:oleObj spid="_x0000_s49977" name="公式" r:id="rId3" imgW="1066680" imgH="177480" progId="Equation.3">
                  <p:embed/>
                </p:oleObj>
              </mc:Choice>
              <mc:Fallback>
                <p:oleObj name="公式" r:id="rId3" imgW="1066680" imgH="177480" progId="Equation.3">
                  <p:embed/>
                  <p:pic>
                    <p:nvPicPr>
                      <p:cNvPr id="5652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100" y="3500438"/>
                        <a:ext cx="3200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5254" name="Text Box 6"/>
          <p:cNvSpPr txBox="1">
            <a:spLocks noChangeArrowheads="1"/>
          </p:cNvSpPr>
          <p:nvPr/>
        </p:nvSpPr>
        <p:spPr bwMode="auto">
          <a:xfrm>
            <a:off x="3719514" y="3573463"/>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CC0000"/>
                </a:solidFill>
              </a:rPr>
              <a:t>拒取式推理</a:t>
            </a:r>
          </a:p>
        </p:txBody>
      </p:sp>
    </p:spTree>
    <p:extLst>
      <p:ext uri="{BB962C8B-B14F-4D97-AF65-F5344CB8AC3E}">
        <p14:creationId xmlns:p14="http://schemas.microsoft.com/office/powerpoint/2010/main" val="332567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52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5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animBg="1"/>
      <p:bldP spid="56525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fld id="{8F9401E4-9167-4358-8D76-DBD9087214F6}" type="slidenum">
              <a:rPr lang="en-US" altLang="zh-CN"/>
              <a:pPr/>
              <a:t>69</a:t>
            </a:fld>
            <a:endParaRPr lang="en-US" altLang="zh-CN"/>
          </a:p>
        </p:txBody>
      </p:sp>
      <p:sp>
        <p:nvSpPr>
          <p:cNvPr id="679938" name="Rectangle 2"/>
          <p:cNvSpPr>
            <a:spLocks noGrp="1"/>
          </p:cNvSpPr>
          <p:nvPr>
            <p:ph type="title"/>
          </p:nvPr>
        </p:nvSpPr>
        <p:spPr/>
        <p:txBody>
          <a:bodyPr/>
          <a:lstStyle/>
          <a:p>
            <a:r>
              <a:rPr lang="en-US" altLang="zh-CN" sz="2800">
                <a:solidFill>
                  <a:srgbClr val="008000"/>
                </a:solidFill>
                <a:ea typeface="黑体" panose="02010609060101010101" pitchFamily="49" charset="-122"/>
              </a:rPr>
              <a:t>【</a:t>
            </a:r>
            <a:r>
              <a:rPr lang="zh-CN" altLang="en-US" sz="2800">
                <a:solidFill>
                  <a:srgbClr val="008000"/>
                </a:solidFill>
                <a:ea typeface="黑体" panose="02010609060101010101" pitchFamily="49" charset="-122"/>
              </a:rPr>
              <a:t>实例</a:t>
            </a:r>
            <a:r>
              <a:rPr lang="en-US" altLang="zh-CN" sz="2800">
                <a:solidFill>
                  <a:srgbClr val="008000"/>
                </a:solidFill>
                <a:ea typeface="黑体" panose="02010609060101010101" pitchFamily="49" charset="-122"/>
              </a:rPr>
              <a:t>】</a:t>
            </a:r>
          </a:p>
        </p:txBody>
      </p:sp>
      <p:sp>
        <p:nvSpPr>
          <p:cNvPr id="679939" name="Rectangle 3"/>
          <p:cNvSpPr>
            <a:spLocks noGrp="1"/>
          </p:cNvSpPr>
          <p:nvPr>
            <p:ph type="body" sz="half" idx="1"/>
          </p:nvPr>
        </p:nvSpPr>
        <p:spPr>
          <a:xfrm>
            <a:off x="1992314" y="836613"/>
            <a:ext cx="7991475" cy="1871662"/>
          </a:xfrm>
        </p:spPr>
        <p:txBody>
          <a:bodyPr>
            <a:normAutofit lnSpcReduction="10000"/>
          </a:bodyPr>
          <a:lstStyle/>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设已知如下事实：</a:t>
            </a: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       </a:t>
            </a:r>
            <a:r>
              <a:rPr lang="en-US" altLang="zh-CN" b="1" dirty="0">
                <a:solidFill>
                  <a:schemeClr val="accent1"/>
                </a:solidFill>
                <a:ea typeface="楷体_GB2312" pitchFamily="49" charset="-122"/>
              </a:rPr>
              <a:t>R, S, R</a:t>
            </a:r>
            <a:r>
              <a:rPr lang="en-US" altLang="zh-CN" b="1" dirty="0">
                <a:solidFill>
                  <a:schemeClr val="accent1"/>
                </a:solidFill>
              </a:rPr>
              <a:t>→T, S∧T →P, P →Q</a:t>
            </a: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求证：</a:t>
            </a:r>
            <a:r>
              <a:rPr lang="en-US" altLang="zh-CN" b="1" dirty="0">
                <a:solidFill>
                  <a:schemeClr val="accent1"/>
                </a:solidFill>
                <a:ea typeface="楷体_GB2312" pitchFamily="49" charset="-122"/>
              </a:rPr>
              <a:t>Q</a:t>
            </a:r>
            <a:r>
              <a:rPr lang="zh-CN" altLang="en-US" b="1" dirty="0">
                <a:solidFill>
                  <a:schemeClr val="accent1"/>
                </a:solidFill>
                <a:ea typeface="楷体_GB2312" pitchFamily="49" charset="-122"/>
              </a:rPr>
              <a:t>为真。</a:t>
            </a:r>
          </a:p>
        </p:txBody>
      </p:sp>
      <p:sp>
        <p:nvSpPr>
          <p:cNvPr id="679940" name="Text Box 4"/>
          <p:cNvSpPr txBox="1">
            <a:spLocks noChangeArrowheads="1"/>
          </p:cNvSpPr>
          <p:nvPr/>
        </p:nvSpPr>
        <p:spPr bwMode="auto">
          <a:xfrm>
            <a:off x="2135189" y="2757489"/>
            <a:ext cx="7921625" cy="381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30000"/>
              </a:spcBef>
              <a:buFont typeface="Wingdings" panose="05000000000000000000" pitchFamily="2" charset="2"/>
              <a:buNone/>
            </a:pPr>
            <a:r>
              <a:rPr lang="zh-CN" altLang="en-US" sz="2800" b="1" dirty="0">
                <a:latin typeface="Calibri" panose="020F0502020204030204" pitchFamily="34" charset="0"/>
                <a:ea typeface="楷体_GB2312" pitchFamily="49" charset="-122"/>
              </a:rPr>
              <a:t>证明：因为</a:t>
            </a:r>
          </a:p>
          <a:p>
            <a:pPr>
              <a:lnSpc>
                <a:spcPct val="120000"/>
              </a:lnSpc>
              <a:spcBef>
                <a:spcPct val="30000"/>
              </a:spcBef>
              <a:buFont typeface="Wingdings" panose="05000000000000000000" pitchFamily="2" charset="2"/>
              <a:buNone/>
            </a:pPr>
            <a:endParaRPr lang="zh-CN" altLang="en-US" sz="2800" b="1" dirty="0">
              <a:latin typeface="Calibri" panose="020F0502020204030204" pitchFamily="34" charset="0"/>
              <a:ea typeface="楷体_GB2312" pitchFamily="49" charset="-122"/>
            </a:endParaRPr>
          </a:p>
          <a:p>
            <a:pPr>
              <a:lnSpc>
                <a:spcPct val="120000"/>
              </a:lnSpc>
              <a:spcBef>
                <a:spcPct val="30000"/>
              </a:spcBef>
              <a:buFont typeface="Wingdings" panose="05000000000000000000" pitchFamily="2" charset="2"/>
              <a:buNone/>
            </a:pPr>
            <a:endParaRPr lang="zh-CN" altLang="en-US" sz="2800" b="1" dirty="0">
              <a:latin typeface="Calibri" panose="020F0502020204030204" pitchFamily="34" charset="0"/>
              <a:ea typeface="楷体_GB2312" pitchFamily="49" charset="-122"/>
            </a:endParaRPr>
          </a:p>
          <a:p>
            <a:pPr>
              <a:lnSpc>
                <a:spcPct val="120000"/>
              </a:lnSpc>
              <a:spcBef>
                <a:spcPct val="30000"/>
              </a:spcBef>
              <a:buFont typeface="Wingdings" panose="05000000000000000000" pitchFamily="2" charset="2"/>
              <a:buNone/>
            </a:pPr>
            <a:endParaRPr lang="zh-CN" altLang="en-US" sz="2800" b="1" dirty="0">
              <a:latin typeface="Calibri" panose="020F0502020204030204" pitchFamily="34" charset="0"/>
              <a:ea typeface="楷体_GB2312" pitchFamily="49" charset="-122"/>
            </a:endParaRPr>
          </a:p>
          <a:p>
            <a:pPr>
              <a:lnSpc>
                <a:spcPct val="120000"/>
              </a:lnSpc>
              <a:spcBef>
                <a:spcPct val="30000"/>
              </a:spcBef>
              <a:buFont typeface="Wingdings" panose="05000000000000000000" pitchFamily="2" charset="2"/>
              <a:buNone/>
            </a:pPr>
            <a:r>
              <a:rPr lang="zh-CN" altLang="en-US" sz="2800" b="1" dirty="0">
                <a:latin typeface="Calibri" panose="020F0502020204030204" pitchFamily="34" charset="0"/>
                <a:ea typeface="楷体_GB2312" pitchFamily="49" charset="-122"/>
              </a:rPr>
              <a:t>           </a:t>
            </a:r>
          </a:p>
          <a:p>
            <a:pPr>
              <a:lnSpc>
                <a:spcPct val="120000"/>
              </a:lnSpc>
              <a:spcBef>
                <a:spcPct val="30000"/>
              </a:spcBef>
              <a:buFont typeface="Wingdings" panose="05000000000000000000" pitchFamily="2" charset="2"/>
              <a:buNone/>
            </a:pPr>
            <a:r>
              <a:rPr lang="zh-CN" altLang="en-US" sz="2800" b="1" dirty="0">
                <a:latin typeface="Calibri" panose="020F0502020204030204" pitchFamily="34" charset="0"/>
                <a:ea typeface="楷体_GB2312" pitchFamily="49" charset="-122"/>
              </a:rPr>
              <a:t>          所以</a:t>
            </a:r>
            <a:r>
              <a:rPr lang="en-US" altLang="zh-CN" sz="2800" b="1" dirty="0">
                <a:latin typeface="Calibri" panose="020F0502020204030204" pitchFamily="34" charset="0"/>
                <a:ea typeface="楷体_GB2312" pitchFamily="49" charset="-122"/>
              </a:rPr>
              <a:t>Q</a:t>
            </a:r>
            <a:r>
              <a:rPr lang="zh-CN" altLang="en-US" sz="2800" b="1" dirty="0">
                <a:latin typeface="Calibri" panose="020F0502020204030204" pitchFamily="34" charset="0"/>
                <a:ea typeface="楷体_GB2312" pitchFamily="49" charset="-122"/>
              </a:rPr>
              <a:t>为真。</a:t>
            </a:r>
            <a:endParaRPr lang="zh-CN" altLang="en-US" sz="2800" b="1" dirty="0">
              <a:latin typeface="Calibri" panose="020F0502020204030204" pitchFamily="34" charset="0"/>
            </a:endParaRPr>
          </a:p>
        </p:txBody>
      </p:sp>
      <p:graphicFrame>
        <p:nvGraphicFramePr>
          <p:cNvPr id="679941" name="Object 5"/>
          <p:cNvGraphicFramePr>
            <a:graphicFrameLocks noGrp="1" noChangeAspect="1"/>
          </p:cNvGraphicFramePr>
          <p:nvPr>
            <p:ph sz="half" idx="2"/>
          </p:nvPr>
        </p:nvGraphicFramePr>
        <p:xfrm>
          <a:off x="3359150" y="3429001"/>
          <a:ext cx="3887788" cy="2466975"/>
        </p:xfrm>
        <a:graphic>
          <a:graphicData uri="http://schemas.openxmlformats.org/presentationml/2006/ole">
            <mc:AlternateContent xmlns:mc="http://schemas.openxmlformats.org/markup-compatibility/2006">
              <mc:Choice xmlns:v="urn:schemas-microsoft-com:vml" Requires="v">
                <p:oleObj spid="_x0000_s53049" name="公式" r:id="rId3" imgW="1180800" imgH="749160" progId="Equation.3">
                  <p:embed/>
                </p:oleObj>
              </mc:Choice>
              <mc:Fallback>
                <p:oleObj name="公式" r:id="rId3" imgW="1180800" imgH="749160" progId="Equation.3">
                  <p:embed/>
                  <p:pic>
                    <p:nvPicPr>
                      <p:cNvPr id="6799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0" y="3429001"/>
                        <a:ext cx="3887788" cy="246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9943" name="Text Box 7"/>
          <p:cNvSpPr txBox="1">
            <a:spLocks noChangeArrowheads="1"/>
          </p:cNvSpPr>
          <p:nvPr/>
        </p:nvSpPr>
        <p:spPr bwMode="auto">
          <a:xfrm>
            <a:off x="7319963" y="3308351"/>
            <a:ext cx="290816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40000"/>
              </a:spcBef>
            </a:pPr>
            <a:r>
              <a:rPr lang="en-US" altLang="zh-CN" sz="2800" b="1" dirty="0">
                <a:solidFill>
                  <a:srgbClr val="CC0000"/>
                </a:solidFill>
                <a:ea typeface="楷体_GB2312" panose="02010609030101010101" pitchFamily="49" charset="-122"/>
              </a:rPr>
              <a:t>P</a:t>
            </a:r>
            <a:r>
              <a:rPr lang="zh-CN" altLang="en-US" sz="2800" b="1" dirty="0">
                <a:solidFill>
                  <a:srgbClr val="CC0000"/>
                </a:solidFill>
                <a:ea typeface="楷体_GB2312" pitchFamily="49" charset="-122"/>
              </a:rPr>
              <a:t>规则及假言推理</a:t>
            </a:r>
          </a:p>
          <a:p>
            <a:pPr>
              <a:lnSpc>
                <a:spcPct val="120000"/>
              </a:lnSpc>
              <a:spcBef>
                <a:spcPct val="40000"/>
              </a:spcBef>
            </a:pPr>
            <a:r>
              <a:rPr lang="zh-CN" altLang="en-US" sz="2800" b="1" dirty="0">
                <a:solidFill>
                  <a:srgbClr val="CC0000"/>
                </a:solidFill>
                <a:ea typeface="楷体_GB2312" pitchFamily="49" charset="-122"/>
              </a:rPr>
              <a:t>引入合取词</a:t>
            </a:r>
          </a:p>
          <a:p>
            <a:pPr>
              <a:lnSpc>
                <a:spcPct val="120000"/>
              </a:lnSpc>
              <a:spcBef>
                <a:spcPct val="40000"/>
              </a:spcBef>
            </a:pPr>
            <a:r>
              <a:rPr lang="en-US" altLang="zh-CN" sz="2800" b="1" dirty="0">
                <a:solidFill>
                  <a:srgbClr val="CC0000"/>
                </a:solidFill>
                <a:ea typeface="楷体_GB2312" panose="02010609030101010101" pitchFamily="49" charset="-122"/>
              </a:rPr>
              <a:t>T</a:t>
            </a:r>
            <a:r>
              <a:rPr lang="zh-CN" altLang="en-US" sz="2800" b="1" dirty="0">
                <a:solidFill>
                  <a:srgbClr val="CC0000"/>
                </a:solidFill>
                <a:ea typeface="楷体_GB2312" pitchFamily="49" charset="-122"/>
              </a:rPr>
              <a:t>规则及假言推理</a:t>
            </a:r>
          </a:p>
          <a:p>
            <a:pPr>
              <a:lnSpc>
                <a:spcPct val="120000"/>
              </a:lnSpc>
              <a:spcBef>
                <a:spcPct val="40000"/>
              </a:spcBef>
            </a:pPr>
            <a:r>
              <a:rPr lang="en-US" altLang="zh-CN" sz="2800" b="1" dirty="0">
                <a:solidFill>
                  <a:srgbClr val="CC0000"/>
                </a:solidFill>
                <a:ea typeface="楷体_GB2312" panose="02010609030101010101" pitchFamily="49" charset="-122"/>
              </a:rPr>
              <a:t>T</a:t>
            </a:r>
            <a:r>
              <a:rPr lang="zh-CN" altLang="en-US" sz="2800" b="1" dirty="0">
                <a:solidFill>
                  <a:srgbClr val="CC0000"/>
                </a:solidFill>
                <a:ea typeface="楷体_GB2312" pitchFamily="49" charset="-122"/>
              </a:rPr>
              <a:t>规则及假言推理</a:t>
            </a:r>
          </a:p>
        </p:txBody>
      </p:sp>
    </p:spTree>
    <p:extLst>
      <p:ext uri="{BB962C8B-B14F-4D97-AF65-F5344CB8AC3E}">
        <p14:creationId xmlns:p14="http://schemas.microsoft.com/office/powerpoint/2010/main" val="164363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99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P spid="6799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9" name="Rectangle 9"/>
          <p:cNvSpPr>
            <a:spLocks noChangeArrowheads="1"/>
          </p:cNvSpPr>
          <p:nvPr/>
        </p:nvSpPr>
        <p:spPr bwMode="auto">
          <a:xfrm>
            <a:off x="1024963" y="1271875"/>
            <a:ext cx="1064592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Font typeface="Wingdings 2" panose="05020102010507070707" pitchFamily="18" charset="2"/>
              <a:buNone/>
            </a:pPr>
            <a:r>
              <a:rPr lang="zh-CN" altLang="en-US" b="1" dirty="0">
                <a:solidFill>
                  <a:srgbClr val="800000"/>
                </a:solidFill>
                <a:sym typeface="Wingdings" panose="05000000000000000000" pitchFamily="2" charset="2"/>
              </a:rPr>
              <a:t>  </a:t>
            </a:r>
            <a:r>
              <a:rPr lang="zh-CN" altLang="en-US" sz="2800" b="1" dirty="0">
                <a:solidFill>
                  <a:srgbClr val="800000"/>
                </a:solidFill>
                <a:latin typeface="楷体_GB2312" pitchFamily="49" charset="-122"/>
                <a:ea typeface="楷体_GB2312" pitchFamily="49" charset="-122"/>
                <a:cs typeface="Arial" panose="020B0604020202020204" pitchFamily="34" charset="0"/>
              </a:rPr>
              <a:t>推理的定义</a:t>
            </a:r>
          </a:p>
          <a:p>
            <a:pPr>
              <a:lnSpc>
                <a:spcPct val="120000"/>
              </a:lnSpc>
              <a:spcBef>
                <a:spcPct val="30000"/>
              </a:spcBef>
              <a:buClr>
                <a:srgbClr val="0000FF"/>
              </a:buClr>
              <a:buFont typeface="Wingdings" panose="05000000000000000000" pitchFamily="2" charset="2"/>
              <a:buNone/>
            </a:pPr>
            <a:r>
              <a:rPr lang="zh-CN" altLang="en-US" sz="2800" b="1" dirty="0">
                <a:latin typeface="楷体_GB2312" pitchFamily="49" charset="-122"/>
                <a:ea typeface="楷体_GB2312" pitchFamily="49" charset="-122"/>
                <a:cs typeface="Arial" panose="020B0604020202020204" pitchFamily="34" charset="0"/>
              </a:rPr>
              <a:t>   推理就是</a:t>
            </a:r>
            <a:r>
              <a:rPr lang="zh-CN" altLang="en-US" sz="2800" b="1" dirty="0">
                <a:solidFill>
                  <a:srgbClr val="CC0000"/>
                </a:solidFill>
                <a:latin typeface="楷体_GB2312" pitchFamily="49" charset="-122"/>
                <a:ea typeface="楷体_GB2312" pitchFamily="49" charset="-122"/>
                <a:cs typeface="Arial" panose="020B0604020202020204" pitchFamily="34" charset="0"/>
              </a:rPr>
              <a:t>按照某种策略从已有事实和知识推出结论的过程</a:t>
            </a:r>
            <a:r>
              <a:rPr lang="zh-CN" altLang="en-US" sz="2800" b="1" dirty="0">
                <a:latin typeface="楷体_GB2312" pitchFamily="49" charset="-122"/>
                <a:ea typeface="楷体_GB2312" pitchFamily="49" charset="-122"/>
                <a:cs typeface="Arial" panose="020B0604020202020204" pitchFamily="34" charset="0"/>
              </a:rPr>
              <a:t>。</a:t>
            </a:r>
            <a:endParaRPr lang="en-US" altLang="zh-CN" sz="2800" b="1" dirty="0">
              <a:latin typeface="楷体_GB2312" pitchFamily="49" charset="-122"/>
              <a:ea typeface="楷体_GB2312" pitchFamily="49" charset="-122"/>
              <a:cs typeface="Arial" panose="020B0604020202020204" pitchFamily="34" charset="0"/>
            </a:endParaRPr>
          </a:p>
          <a:p>
            <a:pPr marR="6920"/>
            <a:endParaRPr lang="en-US" altLang="zh-CN" sz="2400" dirty="0">
              <a:solidFill>
                <a:srgbClr val="0000CC"/>
              </a:solidFill>
              <a:ea typeface="楷体_GB2312"/>
            </a:endParaRPr>
          </a:p>
          <a:p>
            <a:pPr marR="6920"/>
            <a:r>
              <a:rPr lang="zh-CN" altLang="en-US" sz="2400" dirty="0">
                <a:solidFill>
                  <a:srgbClr val="0000CC"/>
                </a:solidFill>
                <a:ea typeface="楷体_GB2312"/>
              </a:rPr>
              <a:t>心理学对推理有两种解释：</a:t>
            </a:r>
          </a:p>
          <a:p>
            <a:r>
              <a:rPr lang="zh-CN" altLang="en-US" sz="2400" dirty="0">
                <a:solidFill>
                  <a:srgbClr val="630031"/>
                </a:solidFill>
                <a:ea typeface="楷体_GB2312"/>
              </a:rPr>
              <a:t>    从结构的角度：</a:t>
            </a:r>
          </a:p>
          <a:p>
            <a:pPr marR="6900"/>
            <a:r>
              <a:rPr lang="zh-CN" altLang="en-US" sz="2400" dirty="0">
                <a:solidFill>
                  <a:srgbClr val="0000CC"/>
                </a:solidFill>
                <a:ea typeface="楷体_GB2312"/>
              </a:rPr>
              <a:t>    认为推理由两个以上的判断所组成，把判断定义为对客观事物做出肯定或否</a:t>
            </a:r>
            <a:endParaRPr lang="en-US" altLang="zh-CN" sz="2400" dirty="0">
              <a:solidFill>
                <a:srgbClr val="0000CC"/>
              </a:solidFill>
              <a:ea typeface="楷体_GB2312"/>
            </a:endParaRPr>
          </a:p>
          <a:p>
            <a:pPr marR="6900"/>
            <a:r>
              <a:rPr lang="zh-CN" altLang="en-US" sz="2400" dirty="0">
                <a:solidFill>
                  <a:srgbClr val="0000CC"/>
                </a:solidFill>
                <a:ea typeface="楷体_GB2312"/>
              </a:rPr>
              <a:t>定的思维活动；认为判断是在概念的基础上进行的，所揭示的是概念之间</a:t>
            </a:r>
            <a:endParaRPr lang="en-US" altLang="zh-CN" sz="2400" dirty="0">
              <a:solidFill>
                <a:srgbClr val="0000CC"/>
              </a:solidFill>
              <a:ea typeface="楷体_GB2312"/>
            </a:endParaRPr>
          </a:p>
          <a:p>
            <a:pPr marR="6900"/>
            <a:r>
              <a:rPr lang="zh-CN" altLang="en-US" sz="2400" dirty="0">
                <a:solidFill>
                  <a:srgbClr val="0000CC"/>
                </a:solidFill>
                <a:ea typeface="楷体_GB2312"/>
              </a:rPr>
              <a:t>联系和关系。例如，若有以下两个判断：</a:t>
            </a:r>
          </a:p>
          <a:p>
            <a:pPr marR="78370"/>
            <a:r>
              <a:rPr lang="zh-CN" altLang="en-US" sz="2400" dirty="0">
                <a:solidFill>
                  <a:srgbClr val="0000CC"/>
                </a:solidFill>
                <a:ea typeface="楷体_GB2312"/>
              </a:rPr>
              <a:t>    ①计算机系的学生都会编程序；</a:t>
            </a:r>
          </a:p>
          <a:p>
            <a:pPr marR="78370"/>
            <a:r>
              <a:rPr lang="zh-CN" altLang="en-US" sz="2400" dirty="0">
                <a:solidFill>
                  <a:srgbClr val="0000CC"/>
                </a:solidFill>
                <a:ea typeface="楷体_GB2312"/>
              </a:rPr>
              <a:t>    ②程强是计算机系的一名学生；</a:t>
            </a:r>
          </a:p>
          <a:p>
            <a:pPr marR="91420"/>
            <a:r>
              <a:rPr lang="zh-CN" altLang="en-US" sz="2400" dirty="0">
                <a:solidFill>
                  <a:srgbClr val="0000CC"/>
                </a:solidFill>
                <a:ea typeface="楷体_GB2312"/>
              </a:rPr>
              <a:t>    则可得出下面第三个判断：</a:t>
            </a:r>
          </a:p>
          <a:p>
            <a:r>
              <a:rPr lang="zh-CN" altLang="en-US" sz="2400" dirty="0">
                <a:solidFill>
                  <a:srgbClr val="0000CC"/>
                </a:solidFill>
                <a:ea typeface="楷体_GB2312"/>
              </a:rPr>
              <a:t>    ③程强会编程序。</a:t>
            </a:r>
          </a:p>
          <a:p>
            <a:pPr marR="14950"/>
            <a:r>
              <a:rPr lang="zh-CN" altLang="en-US" sz="2400" dirty="0">
                <a:solidFill>
                  <a:srgbClr val="0000CC"/>
                </a:solidFill>
                <a:ea typeface="楷体_GB2312"/>
              </a:rPr>
              <a:t>    因此，推理就是对已有判断进行分析和综合，再得出新的判断的过程。</a:t>
            </a: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3" name="矩形 2"/>
          <p:cNvSpPr/>
          <p:nvPr/>
        </p:nvSpPr>
        <p:spPr>
          <a:xfrm>
            <a:off x="3810267" y="508339"/>
            <a:ext cx="4158511" cy="523220"/>
          </a:xfrm>
          <a:prstGeom prst="rect">
            <a:avLst/>
          </a:prstGeom>
        </p:spPr>
        <p:txBody>
          <a:bodyPr wrap="none">
            <a:spAutoFit/>
          </a:bodyPr>
          <a:lstStyle/>
          <a:p>
            <a:pPr lvl="0">
              <a:spcBef>
                <a:spcPct val="50000"/>
              </a:spcBef>
              <a:buClr>
                <a:srgbClr val="0000FF"/>
              </a:buClr>
            </a:pPr>
            <a:r>
              <a:rPr lang="en-US" altLang="zh-CN" sz="2800" b="1" dirty="0">
                <a:solidFill>
                  <a:srgbClr val="0000FF"/>
                </a:solidFill>
                <a:latin typeface="黑体" panose="02010609060101010101" pitchFamily="49" charset="-122"/>
                <a:ea typeface="黑体" panose="02010609060101010101" pitchFamily="49" charset="-122"/>
              </a:rPr>
              <a:t> 3.1.1  </a:t>
            </a:r>
            <a:r>
              <a:rPr lang="zh-CN" altLang="en-US" sz="2800" b="1" dirty="0">
                <a:solidFill>
                  <a:srgbClr val="0000FF"/>
                </a:solidFill>
                <a:latin typeface="黑体" panose="02010609060101010101" pitchFamily="49" charset="-122"/>
                <a:ea typeface="黑体" panose="02010609060101010101" pitchFamily="49" charset="-122"/>
              </a:rPr>
              <a:t>推理的基本概念</a:t>
            </a:r>
          </a:p>
        </p:txBody>
      </p:sp>
    </p:spTree>
    <p:extLst>
      <p:ext uri="{BB962C8B-B14F-4D97-AF65-F5344CB8AC3E}">
        <p14:creationId xmlns:p14="http://schemas.microsoft.com/office/powerpoint/2010/main" val="1947699061"/>
      </p:ext>
    </p:extLst>
  </p:cSld>
  <p:clrMapOvr>
    <a:masterClrMapping/>
  </p:clrMapOvr>
  <p:transition spd="slow">
    <p:pull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fld id="{8F9401E4-9167-4358-8D76-DBD9087214F6}" type="slidenum">
              <a:rPr lang="en-US" altLang="zh-CN"/>
              <a:pPr/>
              <a:t>70</a:t>
            </a:fld>
            <a:endParaRPr lang="en-US" altLang="zh-CN"/>
          </a:p>
        </p:txBody>
      </p:sp>
      <p:sp>
        <p:nvSpPr>
          <p:cNvPr id="679938" name="Rectangle 2"/>
          <p:cNvSpPr>
            <a:spLocks noGrp="1"/>
          </p:cNvSpPr>
          <p:nvPr>
            <p:ph type="title"/>
          </p:nvPr>
        </p:nvSpPr>
        <p:spPr>
          <a:xfrm>
            <a:off x="527051" y="187325"/>
            <a:ext cx="10839039" cy="1444830"/>
          </a:xfrm>
        </p:spPr>
        <p:txBody>
          <a:bodyPr>
            <a:normAutofit/>
          </a:bodyPr>
          <a:lstStyle/>
          <a:p>
            <a:pPr marR="82150" lvl="0">
              <a:lnSpc>
                <a:spcPct val="100000"/>
              </a:lnSpc>
              <a:spcBef>
                <a:spcPts val="0"/>
              </a:spcBef>
            </a:pPr>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latin typeface="等线" panose="020F0502020204030204"/>
                <a:ea typeface="楷体_GB2312" panose="02010609030101010101"/>
                <a:cs typeface="+mn-cs"/>
              </a:rPr>
              <a:t>设有如下两个谓词公式：</a:t>
            </a:r>
            <a:r>
              <a:rPr lang="pl-PL" altLang="zh-CN" sz="2800" b="1" dirty="0">
                <a:solidFill>
                  <a:srgbClr val="0000CC"/>
                </a:solidFill>
                <a:latin typeface="Times New Roman" panose="02020603050405020304" pitchFamily="18" charset="0"/>
                <a:ea typeface="楷体_GB2312" panose="02010609030101010101"/>
                <a:cs typeface="+mn-cs"/>
              </a:rPr>
              <a:t>W (</a:t>
            </a:r>
            <a:r>
              <a:rPr lang="pl-PL" altLang="zh-CN" sz="2800" b="1" i="1" dirty="0">
                <a:solidFill>
                  <a:srgbClr val="0000CC"/>
                </a:solidFill>
                <a:latin typeface="Times New Roman" panose="02020603050405020304" pitchFamily="18" charset="0"/>
                <a:ea typeface="楷体_GB2312" panose="02010609030101010101"/>
                <a:cs typeface="+mn-cs"/>
              </a:rPr>
              <a:t>a</a:t>
            </a:r>
            <a:r>
              <a:rPr lang="pl-PL" altLang="zh-CN" sz="2800" b="1" dirty="0">
                <a:solidFill>
                  <a:srgbClr val="0000CC"/>
                </a:solidFill>
                <a:latin typeface="Times New Roman" panose="02020603050405020304" pitchFamily="18" charset="0"/>
                <a:ea typeface="楷体_GB2312" panose="02010609030101010101"/>
                <a:cs typeface="+mn-cs"/>
              </a:rPr>
              <a:t>) </a:t>
            </a:r>
            <a:r>
              <a:rPr lang="zh-CN" altLang="pl-PL" sz="2800" dirty="0">
                <a:solidFill>
                  <a:srgbClr val="0000CC"/>
                </a:solidFill>
                <a:latin typeface="Times New Roman" panose="02020603050405020304" pitchFamily="18" charset="0"/>
                <a:ea typeface="楷体_GB2312" panose="02010609030101010101"/>
                <a:cs typeface="+mn-cs"/>
              </a:rPr>
              <a:t>和</a:t>
            </a:r>
            <a:r>
              <a:rPr lang="pl-PL" altLang="zh-CN" sz="2800" b="1" dirty="0">
                <a:solidFill>
                  <a:srgbClr val="0000CC"/>
                </a:solidFill>
                <a:latin typeface="Times New Roman" panose="02020603050405020304" pitchFamily="18" charset="0"/>
                <a:ea typeface="楷体_GB2312" panose="02010609030101010101"/>
                <a:cs typeface="+mn-cs"/>
              </a:rPr>
              <a:t>(</a:t>
            </a:r>
            <a:r>
              <a:rPr lang="pl-PL" altLang="zh-CN" sz="2800" dirty="0">
                <a:solidFill>
                  <a:srgbClr val="0000CC"/>
                </a:solidFill>
                <a:latin typeface="MS Gothic" panose="020B0609070205080204" pitchFamily="49" charset="-128"/>
                <a:ea typeface="MS Gothic" panose="020B0609070205080204" pitchFamily="49" charset="-128"/>
                <a:cs typeface="+mn-cs"/>
              </a:rPr>
              <a:t>∀</a:t>
            </a:r>
            <a:r>
              <a:rPr lang="pl-PL" altLang="zh-CN" sz="2800" b="1" i="1" dirty="0">
                <a:solidFill>
                  <a:srgbClr val="0000CC"/>
                </a:solidFill>
                <a:latin typeface="Times New Roman" panose="02020603050405020304" pitchFamily="18" charset="0"/>
                <a:ea typeface="MS Gothic" panose="020B0609070205080204" pitchFamily="49" charset="-128"/>
                <a:cs typeface="+mn-cs"/>
              </a:rPr>
              <a:t>x</a:t>
            </a:r>
            <a:r>
              <a:rPr lang="pl-PL" altLang="zh-CN" sz="2800" b="1" dirty="0">
                <a:solidFill>
                  <a:srgbClr val="0000CC"/>
                </a:solidFill>
                <a:latin typeface="Times New Roman" panose="02020603050405020304" pitchFamily="18" charset="0"/>
                <a:ea typeface="MS Gothic" panose="020B0609070205080204" pitchFamily="49" charset="-128"/>
                <a:cs typeface="+mn-cs"/>
              </a:rPr>
              <a:t>)(W (</a:t>
            </a:r>
            <a:r>
              <a:rPr lang="pl-PL" altLang="zh-CN" sz="2800" b="1" i="1" dirty="0">
                <a:solidFill>
                  <a:srgbClr val="0000CC"/>
                </a:solidFill>
                <a:latin typeface="Times New Roman" panose="02020603050405020304" pitchFamily="18" charset="0"/>
                <a:ea typeface="MS Gothic" panose="020B0609070205080204" pitchFamily="49" charset="-128"/>
                <a:cs typeface="+mn-cs"/>
              </a:rPr>
              <a:t>x</a:t>
            </a:r>
            <a:r>
              <a:rPr lang="pl-PL" altLang="zh-CN" sz="2800" b="1" dirty="0">
                <a:solidFill>
                  <a:srgbClr val="0000CC"/>
                </a:solidFill>
                <a:latin typeface="Times New Roman" panose="02020603050405020304" pitchFamily="18" charset="0"/>
                <a:ea typeface="MS Gothic" panose="020B0609070205080204" pitchFamily="49" charset="-128"/>
                <a:cs typeface="+mn-cs"/>
              </a:rPr>
              <a:t>)</a:t>
            </a:r>
            <a:r>
              <a:rPr lang="zh-CN" altLang="en-US" sz="2800" dirty="0">
                <a:solidFill>
                  <a:srgbClr val="0000CC"/>
                </a:solidFill>
                <a:latin typeface="Symbol" panose="05050102010706020507" pitchFamily="18" charset="2"/>
              </a:rPr>
              <a:t> </a:t>
            </a:r>
            <a:r>
              <a:rPr lang="pl-PL" altLang="zh-CN" sz="2800" dirty="0">
                <a:solidFill>
                  <a:srgbClr val="0000CC"/>
                </a:solidFill>
                <a:latin typeface="Times New Roman" panose="02020603050405020304" pitchFamily="18" charset="0"/>
                <a:ea typeface="MS Gothic" panose="020B0609070205080204" pitchFamily="49" charset="-128"/>
                <a:cs typeface="+mn-cs"/>
              </a:rPr>
              <a:t> </a:t>
            </a:r>
            <a:r>
              <a:rPr lang="pl-PL" altLang="zh-CN" sz="2800" b="1" dirty="0">
                <a:solidFill>
                  <a:srgbClr val="0000CC"/>
                </a:solidFill>
                <a:latin typeface="Times New Roman" panose="02020603050405020304" pitchFamily="18" charset="0"/>
                <a:ea typeface="MS Gothic" panose="020B0609070205080204" pitchFamily="49" charset="-128"/>
                <a:cs typeface="+mn-cs"/>
              </a:rPr>
              <a:t>Q(</a:t>
            </a:r>
            <a:r>
              <a:rPr lang="pl-PL" altLang="zh-CN" sz="2800" b="1" i="1" dirty="0">
                <a:solidFill>
                  <a:srgbClr val="0000CC"/>
                </a:solidFill>
                <a:latin typeface="Times New Roman" panose="02020603050405020304" pitchFamily="18" charset="0"/>
                <a:ea typeface="MS Gothic" panose="020B0609070205080204" pitchFamily="49" charset="-128"/>
                <a:cs typeface="+mn-cs"/>
              </a:rPr>
              <a:t>x</a:t>
            </a:r>
            <a:r>
              <a:rPr lang="pl-PL" altLang="zh-CN" sz="2800" b="1" dirty="0">
                <a:solidFill>
                  <a:srgbClr val="0000CC"/>
                </a:solidFill>
                <a:latin typeface="Times New Roman" panose="02020603050405020304" pitchFamily="18" charset="0"/>
                <a:ea typeface="MS Gothic" panose="020B0609070205080204" pitchFamily="49" charset="-128"/>
                <a:cs typeface="+mn-cs"/>
              </a:rPr>
              <a:t>))</a:t>
            </a:r>
            <a:r>
              <a:rPr lang="zh-CN" altLang="en-US" sz="2800" dirty="0">
                <a:solidFill>
                  <a:srgbClr val="0000CC"/>
                </a:solidFill>
                <a:latin typeface="等线" panose="020F0502020204030204"/>
                <a:ea typeface="楷体_GB2312" panose="02010609030101010101"/>
                <a:cs typeface="+mn-cs"/>
              </a:rPr>
              <a:t>为真，    </a:t>
            </a:r>
            <a:r>
              <a:rPr lang="en-US" altLang="zh-CN" sz="2800" dirty="0">
                <a:solidFill>
                  <a:srgbClr val="0000CC"/>
                </a:solidFill>
                <a:latin typeface="等线" panose="020F0502020204030204"/>
                <a:ea typeface="楷体_GB2312" panose="02010609030101010101"/>
                <a:cs typeface="+mn-cs"/>
              </a:rPr>
              <a:t>	     </a:t>
            </a:r>
            <a:r>
              <a:rPr lang="zh-CN" altLang="en-US" sz="2800" dirty="0">
                <a:solidFill>
                  <a:srgbClr val="0000CC"/>
                </a:solidFill>
                <a:latin typeface="等线" panose="020F0502020204030204"/>
                <a:ea typeface="楷体_GB2312" panose="02010609030101010101"/>
                <a:cs typeface="+mn-cs"/>
              </a:rPr>
              <a:t>求证</a:t>
            </a:r>
            <a:r>
              <a:rPr lang="en-US" altLang="zh-CN" sz="2800" b="1" dirty="0">
                <a:solidFill>
                  <a:srgbClr val="0000CC"/>
                </a:solidFill>
                <a:latin typeface="Times New Roman" panose="02020603050405020304" pitchFamily="18" charset="0"/>
                <a:ea typeface="楷体_GB2312" panose="02010609030101010101"/>
                <a:cs typeface="+mn-cs"/>
              </a:rPr>
              <a:t>Q (</a:t>
            </a:r>
            <a:r>
              <a:rPr lang="en-US" altLang="zh-CN" sz="2800" b="1" i="1" dirty="0">
                <a:solidFill>
                  <a:srgbClr val="0000CC"/>
                </a:solidFill>
                <a:latin typeface="Times New Roman" panose="02020603050405020304" pitchFamily="18" charset="0"/>
                <a:ea typeface="楷体_GB2312" panose="02010609030101010101"/>
                <a:cs typeface="+mn-cs"/>
              </a:rPr>
              <a:t>a</a:t>
            </a:r>
            <a:r>
              <a:rPr lang="en-US" altLang="zh-CN" sz="2800" b="1" dirty="0">
                <a:solidFill>
                  <a:srgbClr val="0000CC"/>
                </a:solidFill>
                <a:latin typeface="Times New Roman" panose="02020603050405020304" pitchFamily="18" charset="0"/>
                <a:ea typeface="楷体_GB2312" panose="02010609030101010101"/>
                <a:cs typeface="+mn-cs"/>
              </a:rPr>
              <a:t>)</a:t>
            </a:r>
            <a:r>
              <a:rPr lang="zh-CN" altLang="en-US" sz="2800" dirty="0">
                <a:solidFill>
                  <a:srgbClr val="0000CC"/>
                </a:solidFill>
                <a:latin typeface="Times New Roman" panose="02020603050405020304" pitchFamily="18" charset="0"/>
                <a:ea typeface="楷体_GB2312" panose="02010609030101010101"/>
                <a:cs typeface="+mn-cs"/>
              </a:rPr>
              <a:t>为真。</a:t>
            </a:r>
            <a:br>
              <a:rPr lang="zh-CN" altLang="en-US" sz="2800" dirty="0">
                <a:solidFill>
                  <a:srgbClr val="0000CC"/>
                </a:solidFill>
                <a:latin typeface="Times New Roman" panose="02020603050405020304" pitchFamily="18" charset="0"/>
                <a:ea typeface="楷体_GB2312" panose="02010609030101010101"/>
                <a:cs typeface="+mn-cs"/>
              </a:rPr>
            </a:br>
            <a:endParaRPr lang="en-US" altLang="zh-CN" sz="2800" dirty="0">
              <a:solidFill>
                <a:srgbClr val="008000"/>
              </a:solidFill>
              <a:ea typeface="黑体" panose="02010609060101010101" pitchFamily="49" charset="-122"/>
            </a:endParaRPr>
          </a:p>
        </p:txBody>
      </p:sp>
      <p:sp>
        <p:nvSpPr>
          <p:cNvPr id="679940" name="Text Box 4"/>
          <p:cNvSpPr txBox="1">
            <a:spLocks noChangeArrowheads="1"/>
          </p:cNvSpPr>
          <p:nvPr/>
        </p:nvSpPr>
        <p:spPr bwMode="auto">
          <a:xfrm>
            <a:off x="815975" y="1524259"/>
            <a:ext cx="107664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R="7500"/>
            <a:r>
              <a:rPr lang="zh-CN" altLang="en-US" sz="2800" dirty="0">
                <a:solidFill>
                  <a:srgbClr val="630031"/>
                </a:solidFill>
                <a:ea typeface="楷体_GB2312" panose="02010609030101010101"/>
              </a:rPr>
              <a:t>   证明：</a:t>
            </a:r>
            <a:r>
              <a:rPr lang="zh-CN" altLang="en-US" sz="2800" dirty="0">
                <a:solidFill>
                  <a:srgbClr val="0000CC"/>
                </a:solidFill>
                <a:ea typeface="楷体_GB2312" panose="02010609030101010101"/>
              </a:rPr>
              <a:t>由于</a:t>
            </a:r>
            <a:r>
              <a:rPr lang="en-US" altLang="zh-CN" sz="2800" b="1" dirty="0">
                <a:solidFill>
                  <a:srgbClr val="0000CC"/>
                </a:solidFill>
                <a:latin typeface="Times New Roman" panose="02020603050405020304" pitchFamily="18" charset="0"/>
                <a:ea typeface="楷体_GB2312" panose="02010609030101010101"/>
              </a:rPr>
              <a:t>W (</a:t>
            </a:r>
            <a:r>
              <a:rPr lang="en-US" altLang="zh-CN" sz="2800" b="1" i="1" dirty="0">
                <a:solidFill>
                  <a:srgbClr val="0000CC"/>
                </a:solidFill>
                <a:latin typeface="Times New Roman" panose="02020603050405020304" pitchFamily="18" charset="0"/>
                <a:ea typeface="楷体_GB2312" panose="02010609030101010101"/>
              </a:rPr>
              <a:t>a</a:t>
            </a:r>
            <a:r>
              <a:rPr lang="en-US" altLang="zh-CN" sz="2800" b="1" dirty="0">
                <a:solidFill>
                  <a:srgbClr val="0000CC"/>
                </a:solidFill>
                <a:latin typeface="Times New Roman" panose="02020603050405020304" pitchFamily="18" charset="0"/>
                <a:ea typeface="楷体_GB2312" panose="02010609030101010101"/>
              </a:rPr>
              <a:t>) </a:t>
            </a:r>
            <a:r>
              <a:rPr lang="zh-CN" altLang="en-US" sz="2800" dirty="0">
                <a:solidFill>
                  <a:srgbClr val="0000CC"/>
                </a:solidFill>
                <a:latin typeface="Times New Roman" panose="02020603050405020304" pitchFamily="18" charset="0"/>
                <a:ea typeface="楷体_GB2312" panose="02010609030101010101"/>
              </a:rPr>
              <a:t>和</a:t>
            </a:r>
            <a:r>
              <a:rPr lang="en-US" altLang="zh-CN" sz="2800" b="1" dirty="0">
                <a:solidFill>
                  <a:srgbClr val="0000CC"/>
                </a:solidFill>
                <a:latin typeface="Times New Roman" panose="02020603050405020304" pitchFamily="18" charset="0"/>
                <a:ea typeface="楷体_GB2312" panose="02010609030101010101"/>
              </a:rPr>
              <a:t>W (</a:t>
            </a:r>
            <a:r>
              <a:rPr lang="en-US" altLang="zh-CN" sz="2800" b="1" i="1" dirty="0">
                <a:solidFill>
                  <a:srgbClr val="0000CC"/>
                </a:solidFill>
                <a:latin typeface="Times New Roman" panose="02020603050405020304" pitchFamily="18" charset="0"/>
                <a:ea typeface="楷体_GB2312" panose="02010609030101010101"/>
              </a:rPr>
              <a:t>x</a:t>
            </a:r>
            <a:r>
              <a:rPr lang="en-US" altLang="zh-CN" sz="2800" b="1" dirty="0">
                <a:solidFill>
                  <a:srgbClr val="0000CC"/>
                </a:solidFill>
                <a:latin typeface="Times New Roman" panose="02020603050405020304" pitchFamily="18" charset="0"/>
                <a:ea typeface="楷体_GB2312" panose="02010609030101010101"/>
              </a:rPr>
              <a:t>)</a:t>
            </a:r>
            <a:r>
              <a:rPr lang="zh-CN" altLang="en-US" sz="2800" dirty="0">
                <a:solidFill>
                  <a:srgbClr val="0000CC"/>
                </a:solidFill>
                <a:latin typeface="Times New Roman" panose="02020603050405020304" pitchFamily="18" charset="0"/>
                <a:ea typeface="楷体_GB2312" panose="02010609030101010101"/>
              </a:rPr>
              <a:t>这两个谓词的个体不同，因此不能直接进行推理，需要采用置换，使它们合一。其推理过程如下：</a:t>
            </a:r>
          </a:p>
          <a:p>
            <a:pPr marR="52200"/>
            <a:endParaRPr lang="en-US" altLang="zh-CN" sz="2800" dirty="0">
              <a:solidFill>
                <a:srgbClr val="0000CC"/>
              </a:solidFill>
              <a:ea typeface="楷体_GB2312" panose="02010609030101010101"/>
            </a:endParaRPr>
          </a:p>
          <a:p>
            <a:pPr marR="52200"/>
            <a:r>
              <a:rPr lang="en-US" altLang="zh-CN" sz="2800" dirty="0">
                <a:solidFill>
                  <a:srgbClr val="0000CC"/>
                </a:solidFill>
                <a:ea typeface="楷体_GB2312" panose="02010609030101010101"/>
              </a:rPr>
              <a:t>   </a:t>
            </a:r>
            <a:r>
              <a:rPr lang="zh-CN" altLang="en-US" sz="2800" dirty="0">
                <a:solidFill>
                  <a:srgbClr val="0000CC"/>
                </a:solidFill>
                <a:ea typeface="楷体_GB2312" panose="02010609030101010101"/>
              </a:rPr>
              <a:t>首先对</a:t>
            </a:r>
            <a:r>
              <a:rPr lang="pl-PL" altLang="zh-CN" sz="2800" b="1" dirty="0">
                <a:solidFill>
                  <a:srgbClr val="0000CC"/>
                </a:solidFill>
                <a:latin typeface="Times New Roman" panose="02020603050405020304" pitchFamily="18" charset="0"/>
                <a:ea typeface="楷体_GB2312" panose="02010609030101010101"/>
              </a:rPr>
              <a:t>(</a:t>
            </a:r>
            <a:r>
              <a:rPr lang="pl-PL" altLang="zh-CN" sz="2800" dirty="0">
                <a:solidFill>
                  <a:srgbClr val="0000CC"/>
                </a:solidFill>
                <a:latin typeface="MS Gothic" panose="020B0609070205080204" pitchFamily="49" charset="-128"/>
                <a:ea typeface="MS Gothic" panose="020B0609070205080204" pitchFamily="49" charset="-128"/>
              </a:rPr>
              <a:t>∀</a:t>
            </a:r>
            <a:r>
              <a:rPr lang="pl-PL" altLang="zh-CN" sz="2800" b="1" i="1" dirty="0">
                <a:solidFill>
                  <a:srgbClr val="0000CC"/>
                </a:solidFill>
                <a:latin typeface="Times New Roman" panose="02020603050405020304" pitchFamily="18" charset="0"/>
                <a:ea typeface="MS Gothic" panose="020B0609070205080204" pitchFamily="49" charset="-128"/>
              </a:rPr>
              <a:t>x</a:t>
            </a:r>
            <a:r>
              <a:rPr lang="pl-PL" altLang="zh-CN" sz="2800" b="1" dirty="0">
                <a:solidFill>
                  <a:srgbClr val="0000CC"/>
                </a:solidFill>
                <a:latin typeface="Times New Roman" panose="02020603050405020304" pitchFamily="18" charset="0"/>
                <a:ea typeface="MS Gothic" panose="020B0609070205080204" pitchFamily="49" charset="-128"/>
              </a:rPr>
              <a:t>)(W (</a:t>
            </a:r>
            <a:r>
              <a:rPr lang="pl-PL" altLang="zh-CN" sz="2800" b="1" i="1" dirty="0">
                <a:solidFill>
                  <a:srgbClr val="0000CC"/>
                </a:solidFill>
                <a:latin typeface="Times New Roman" panose="02020603050405020304" pitchFamily="18" charset="0"/>
                <a:ea typeface="MS Gothic" panose="020B0609070205080204" pitchFamily="49" charset="-128"/>
              </a:rPr>
              <a:t>x</a:t>
            </a:r>
            <a:r>
              <a:rPr lang="pl-PL" altLang="zh-CN" sz="2800" b="1" dirty="0">
                <a:solidFill>
                  <a:srgbClr val="0000CC"/>
                </a:solidFill>
                <a:latin typeface="Times New Roman" panose="02020603050405020304" pitchFamily="18" charset="0"/>
                <a:ea typeface="MS Gothic" panose="020B0609070205080204" pitchFamily="49" charset="-128"/>
              </a:rPr>
              <a:t>)</a:t>
            </a:r>
            <a:r>
              <a:rPr lang="zh-CN" altLang="en-US" sz="2800" dirty="0">
                <a:solidFill>
                  <a:srgbClr val="0000CC"/>
                </a:solidFill>
                <a:latin typeface="Symbol" panose="05050102010706020507" pitchFamily="18" charset="2"/>
              </a:rPr>
              <a:t> </a:t>
            </a:r>
            <a:r>
              <a:rPr lang="pl-PL" altLang="zh-CN" sz="2800" dirty="0">
                <a:solidFill>
                  <a:srgbClr val="0000CC"/>
                </a:solidFill>
                <a:latin typeface="Times New Roman" panose="02020603050405020304" pitchFamily="18" charset="0"/>
                <a:ea typeface="MS Gothic" panose="020B0609070205080204" pitchFamily="49" charset="-128"/>
              </a:rPr>
              <a:t> </a:t>
            </a:r>
            <a:r>
              <a:rPr lang="pl-PL" altLang="zh-CN" sz="2800" b="1" dirty="0">
                <a:solidFill>
                  <a:srgbClr val="0000CC"/>
                </a:solidFill>
                <a:latin typeface="Times New Roman" panose="02020603050405020304" pitchFamily="18" charset="0"/>
                <a:ea typeface="MS Gothic" panose="020B0609070205080204" pitchFamily="49" charset="-128"/>
              </a:rPr>
              <a:t>Q(</a:t>
            </a:r>
            <a:r>
              <a:rPr lang="pl-PL" altLang="zh-CN" sz="2800" b="1" i="1" dirty="0">
                <a:solidFill>
                  <a:srgbClr val="0000CC"/>
                </a:solidFill>
                <a:latin typeface="Times New Roman" panose="02020603050405020304" pitchFamily="18" charset="0"/>
                <a:ea typeface="MS Gothic" panose="020B0609070205080204" pitchFamily="49" charset="-128"/>
              </a:rPr>
              <a:t>x</a:t>
            </a:r>
            <a:r>
              <a:rPr lang="pl-PL" altLang="zh-CN" sz="2800" b="1" dirty="0">
                <a:solidFill>
                  <a:srgbClr val="0000CC"/>
                </a:solidFill>
                <a:latin typeface="Times New Roman" panose="02020603050405020304" pitchFamily="18" charset="0"/>
                <a:ea typeface="MS Gothic" panose="020B0609070205080204" pitchFamily="49" charset="-128"/>
              </a:rPr>
              <a:t>))</a:t>
            </a:r>
            <a:r>
              <a:rPr lang="zh-CN" altLang="en-US" sz="2800" dirty="0">
                <a:solidFill>
                  <a:srgbClr val="0000CC"/>
                </a:solidFill>
                <a:latin typeface="Times New Roman" panose="02020603050405020304" pitchFamily="18" charset="0"/>
                <a:ea typeface="楷体_GB2312" panose="02010609030101010101"/>
              </a:rPr>
              <a:t>进行全称固化推理，得出</a:t>
            </a:r>
          </a:p>
          <a:p>
            <a:r>
              <a:rPr lang="en-US" altLang="zh-CN" sz="2800" b="1" dirty="0">
                <a:solidFill>
                  <a:srgbClr val="0000CC"/>
                </a:solidFill>
                <a:latin typeface="Times New Roman" panose="02020603050405020304" pitchFamily="18" charset="0"/>
                <a:ea typeface="楷体_GB2312" panose="02010609030101010101"/>
              </a:rPr>
              <a:t>					W (</a:t>
            </a:r>
            <a:r>
              <a:rPr lang="en-US" altLang="zh-CN" sz="2800" b="1" i="1" dirty="0">
                <a:solidFill>
                  <a:srgbClr val="0000CC"/>
                </a:solidFill>
                <a:latin typeface="Times New Roman" panose="02020603050405020304" pitchFamily="18" charset="0"/>
                <a:ea typeface="楷体_GB2312" panose="02010609030101010101"/>
              </a:rPr>
              <a:t>y</a:t>
            </a:r>
            <a:r>
              <a:rPr lang="en-US" altLang="zh-CN" sz="2800" b="1" dirty="0">
                <a:solidFill>
                  <a:srgbClr val="0000CC"/>
                </a:solidFill>
                <a:latin typeface="Times New Roman" panose="02020603050405020304" pitchFamily="18" charset="0"/>
                <a:ea typeface="楷体_GB2312" panose="02010609030101010101"/>
              </a:rPr>
              <a:t>)</a:t>
            </a:r>
            <a:r>
              <a:rPr lang="zh-CN" altLang="en-US" sz="2800" dirty="0">
                <a:solidFill>
                  <a:srgbClr val="0000CC"/>
                </a:solidFill>
                <a:latin typeface="Symbol" panose="05050102010706020507" pitchFamily="18" charset="2"/>
              </a:rPr>
              <a:t> </a:t>
            </a:r>
            <a:r>
              <a:rPr lang="pl-PL" altLang="zh-CN" sz="2800" dirty="0">
                <a:solidFill>
                  <a:srgbClr val="0000CC"/>
                </a:solidFill>
                <a:latin typeface="Times New Roman" panose="02020603050405020304" pitchFamily="18" charset="0"/>
                <a:ea typeface="MS Gothic" panose="020B0609070205080204" pitchFamily="49" charset="-128"/>
              </a:rPr>
              <a:t> </a:t>
            </a:r>
            <a:r>
              <a:rPr lang="en-US" altLang="zh-CN" sz="2800" b="1" dirty="0">
                <a:solidFill>
                  <a:srgbClr val="0000CC"/>
                </a:solidFill>
                <a:latin typeface="Times New Roman" panose="02020603050405020304" pitchFamily="18" charset="0"/>
                <a:ea typeface="楷体_GB2312" panose="02010609030101010101"/>
              </a:rPr>
              <a:t>Q(</a:t>
            </a:r>
            <a:r>
              <a:rPr lang="en-US" altLang="zh-CN" sz="2800" b="1" i="1" dirty="0">
                <a:solidFill>
                  <a:srgbClr val="0000CC"/>
                </a:solidFill>
                <a:latin typeface="Times New Roman" panose="02020603050405020304" pitchFamily="18" charset="0"/>
                <a:ea typeface="楷体_GB2312" panose="02010609030101010101"/>
              </a:rPr>
              <a:t>y</a:t>
            </a:r>
            <a:r>
              <a:rPr lang="en-US" altLang="zh-CN" sz="2800" b="1" dirty="0">
                <a:solidFill>
                  <a:srgbClr val="0000CC"/>
                </a:solidFill>
                <a:latin typeface="Times New Roman" panose="02020603050405020304" pitchFamily="18" charset="0"/>
                <a:ea typeface="楷体_GB2312" panose="02010609030101010101"/>
              </a:rPr>
              <a:t>)</a:t>
            </a:r>
            <a:endParaRPr lang="en-US" altLang="zh-CN" sz="2800" dirty="0">
              <a:solidFill>
                <a:srgbClr val="0000CC"/>
              </a:solidFill>
              <a:latin typeface="Times New Roman" panose="02020603050405020304" pitchFamily="18" charset="0"/>
              <a:ea typeface="楷体_GB2312" panose="02010609030101010101"/>
            </a:endParaRPr>
          </a:p>
          <a:p>
            <a:pPr marR="35500"/>
            <a:r>
              <a:rPr lang="zh-CN" altLang="en-US" sz="2800" dirty="0">
                <a:solidFill>
                  <a:srgbClr val="0000CC"/>
                </a:solidFill>
                <a:ea typeface="楷体_GB2312" panose="02010609030101010101"/>
              </a:rPr>
              <a:t>   然后用置换</a:t>
            </a:r>
            <a:r>
              <a:rPr lang="zh-CN" altLang="en-US" sz="2800" i="1" dirty="0">
                <a:solidFill>
                  <a:srgbClr val="0000CC"/>
                </a:solidFill>
                <a:latin typeface="Symbol" panose="05050102010706020507" pitchFamily="18" charset="2"/>
              </a:rPr>
              <a:t></a:t>
            </a:r>
            <a:r>
              <a:rPr lang="zh-CN" altLang="en-US" sz="2800" dirty="0">
                <a:solidFill>
                  <a:srgbClr val="0000CC"/>
                </a:solidFill>
                <a:latin typeface="Symbol" panose="05050102010706020507" pitchFamily="18" charset="2"/>
              </a:rPr>
              <a:t> </a:t>
            </a:r>
            <a:r>
              <a:rPr lang="en-US" altLang="zh-CN" sz="2800" b="1" dirty="0">
                <a:solidFill>
                  <a:srgbClr val="0000CC"/>
                </a:solidFill>
                <a:latin typeface="Times New Roman" panose="02020603050405020304" pitchFamily="18" charset="0"/>
                <a:ea typeface="楷体_GB2312" panose="02010609030101010101"/>
              </a:rPr>
              <a:t>={</a:t>
            </a:r>
            <a:r>
              <a:rPr lang="en-US" altLang="zh-CN" sz="2800" b="1" i="1" dirty="0">
                <a:solidFill>
                  <a:srgbClr val="0000CC"/>
                </a:solidFill>
                <a:latin typeface="Times New Roman" panose="02020603050405020304" pitchFamily="18" charset="0"/>
                <a:ea typeface="楷体_GB2312" panose="02010609030101010101"/>
              </a:rPr>
              <a:t>a</a:t>
            </a:r>
            <a:r>
              <a:rPr lang="en-US" altLang="zh-CN" sz="2800" b="1" dirty="0">
                <a:solidFill>
                  <a:srgbClr val="0000CC"/>
                </a:solidFill>
                <a:latin typeface="Times New Roman" panose="02020603050405020304" pitchFamily="18" charset="0"/>
                <a:ea typeface="楷体_GB2312" panose="02010609030101010101"/>
              </a:rPr>
              <a:t>/</a:t>
            </a:r>
            <a:r>
              <a:rPr lang="en-US" altLang="zh-CN" sz="2800" b="1" i="1" dirty="0">
                <a:solidFill>
                  <a:srgbClr val="0000CC"/>
                </a:solidFill>
                <a:latin typeface="Times New Roman" panose="02020603050405020304" pitchFamily="18" charset="0"/>
                <a:ea typeface="楷体_GB2312" panose="02010609030101010101"/>
              </a:rPr>
              <a:t>y</a:t>
            </a:r>
            <a:r>
              <a:rPr lang="en-US" altLang="zh-CN" sz="2800" b="1" dirty="0">
                <a:solidFill>
                  <a:srgbClr val="0000CC"/>
                </a:solidFill>
                <a:latin typeface="Times New Roman" panose="02020603050405020304" pitchFamily="18" charset="0"/>
                <a:ea typeface="楷体_GB2312" panose="02010609030101010101"/>
              </a:rPr>
              <a:t>}</a:t>
            </a:r>
            <a:r>
              <a:rPr lang="zh-CN" altLang="en-US" sz="2800" dirty="0">
                <a:solidFill>
                  <a:srgbClr val="0000CC"/>
                </a:solidFill>
                <a:latin typeface="Times New Roman" panose="02020603050405020304" pitchFamily="18" charset="0"/>
                <a:ea typeface="楷体_GB2312" panose="02010609030101010101"/>
              </a:rPr>
              <a:t>分别作用于</a:t>
            </a:r>
            <a:r>
              <a:rPr lang="en-US" altLang="zh-CN" sz="2800" b="1" dirty="0">
                <a:solidFill>
                  <a:srgbClr val="0000CC"/>
                </a:solidFill>
                <a:latin typeface="Times New Roman" panose="02020603050405020304" pitchFamily="18" charset="0"/>
                <a:ea typeface="楷体_GB2312" panose="02010609030101010101"/>
              </a:rPr>
              <a:t>W (</a:t>
            </a:r>
            <a:r>
              <a:rPr lang="en-US" altLang="zh-CN" sz="2800" b="1" i="1" dirty="0">
                <a:solidFill>
                  <a:srgbClr val="0000CC"/>
                </a:solidFill>
                <a:latin typeface="Times New Roman" panose="02020603050405020304" pitchFamily="18" charset="0"/>
                <a:ea typeface="楷体_GB2312" panose="02010609030101010101"/>
              </a:rPr>
              <a:t>a</a:t>
            </a:r>
            <a:r>
              <a:rPr lang="en-US" altLang="zh-CN" sz="2800" b="1" dirty="0">
                <a:solidFill>
                  <a:srgbClr val="0000CC"/>
                </a:solidFill>
                <a:latin typeface="Times New Roman" panose="02020603050405020304" pitchFamily="18" charset="0"/>
                <a:ea typeface="楷体_GB2312" panose="02010609030101010101"/>
              </a:rPr>
              <a:t>) </a:t>
            </a:r>
            <a:r>
              <a:rPr lang="zh-CN" altLang="en-US" sz="2800" dirty="0">
                <a:solidFill>
                  <a:srgbClr val="0000CC"/>
                </a:solidFill>
                <a:latin typeface="Times New Roman" panose="02020603050405020304" pitchFamily="18" charset="0"/>
                <a:ea typeface="楷体_GB2312" panose="02010609030101010101"/>
              </a:rPr>
              <a:t>和</a:t>
            </a:r>
            <a:r>
              <a:rPr lang="en-US" altLang="zh-CN" sz="2800" b="1" dirty="0">
                <a:solidFill>
                  <a:srgbClr val="0000CC"/>
                </a:solidFill>
                <a:latin typeface="Times New Roman" panose="02020603050405020304" pitchFamily="18" charset="0"/>
                <a:ea typeface="楷体_GB2312" panose="02010609030101010101"/>
              </a:rPr>
              <a:t>W (</a:t>
            </a:r>
            <a:r>
              <a:rPr lang="en-US" altLang="zh-CN" sz="2800" b="1" i="1" dirty="0">
                <a:solidFill>
                  <a:srgbClr val="0000CC"/>
                </a:solidFill>
                <a:latin typeface="Times New Roman" panose="02020603050405020304" pitchFamily="18" charset="0"/>
                <a:ea typeface="楷体_GB2312" panose="02010609030101010101"/>
              </a:rPr>
              <a:t>y</a:t>
            </a:r>
            <a:r>
              <a:rPr lang="en-US" altLang="zh-CN" sz="2800" b="1" dirty="0">
                <a:solidFill>
                  <a:srgbClr val="0000CC"/>
                </a:solidFill>
                <a:latin typeface="Times New Roman" panose="02020603050405020304" pitchFamily="18" charset="0"/>
                <a:ea typeface="楷体_GB2312" panose="02010609030101010101"/>
              </a:rPr>
              <a:t>)</a:t>
            </a:r>
            <a:r>
              <a:rPr lang="zh-CN" altLang="en-US" sz="2800" dirty="0">
                <a:solidFill>
                  <a:srgbClr val="0000CC"/>
                </a:solidFill>
                <a:latin typeface="Symbol" panose="05050102010706020507" pitchFamily="18" charset="2"/>
              </a:rPr>
              <a:t> </a:t>
            </a:r>
            <a:r>
              <a:rPr lang="pl-PL" altLang="zh-CN" sz="2800" dirty="0">
                <a:solidFill>
                  <a:srgbClr val="0000CC"/>
                </a:solidFill>
                <a:latin typeface="Times New Roman" panose="02020603050405020304" pitchFamily="18" charset="0"/>
                <a:ea typeface="MS Gothic" panose="020B0609070205080204" pitchFamily="49" charset="-128"/>
              </a:rPr>
              <a:t> </a:t>
            </a:r>
            <a:r>
              <a:rPr lang="en-US" altLang="zh-CN" sz="2800" b="1" dirty="0">
                <a:solidFill>
                  <a:srgbClr val="0000CC"/>
                </a:solidFill>
                <a:latin typeface="Times New Roman" panose="02020603050405020304" pitchFamily="18" charset="0"/>
                <a:ea typeface="楷体_GB2312" panose="02010609030101010101"/>
              </a:rPr>
              <a:t>Q(</a:t>
            </a:r>
            <a:r>
              <a:rPr lang="en-US" altLang="zh-CN" sz="2800" b="1" i="1" dirty="0">
                <a:solidFill>
                  <a:srgbClr val="0000CC"/>
                </a:solidFill>
                <a:latin typeface="Times New Roman" panose="02020603050405020304" pitchFamily="18" charset="0"/>
                <a:ea typeface="楷体_GB2312" panose="02010609030101010101"/>
              </a:rPr>
              <a:t>y</a:t>
            </a:r>
            <a:r>
              <a:rPr lang="en-US" altLang="zh-CN" sz="2800" b="1" dirty="0">
                <a:solidFill>
                  <a:srgbClr val="0000CC"/>
                </a:solidFill>
                <a:latin typeface="Times New Roman" panose="02020603050405020304" pitchFamily="18" charset="0"/>
                <a:ea typeface="楷体_GB2312" panose="02010609030101010101"/>
              </a:rPr>
              <a:t>)</a:t>
            </a:r>
            <a:r>
              <a:rPr lang="zh-CN" altLang="en-US" sz="2800" dirty="0">
                <a:solidFill>
                  <a:srgbClr val="0000CC"/>
                </a:solidFill>
                <a:latin typeface="Times New Roman" panose="02020603050405020304" pitchFamily="18" charset="0"/>
                <a:ea typeface="楷体_GB2312" panose="02010609030101010101"/>
              </a:rPr>
              <a:t>，得出</a:t>
            </a:r>
          </a:p>
          <a:p>
            <a:pPr marR="92420"/>
            <a:r>
              <a:rPr lang="en-US" altLang="zh-CN" sz="2800" b="1" dirty="0">
                <a:solidFill>
                  <a:srgbClr val="0000CC"/>
                </a:solidFill>
                <a:latin typeface="Times New Roman" panose="02020603050405020304" pitchFamily="18" charset="0"/>
                <a:ea typeface="楷体_GB2312" panose="02010609030101010101"/>
              </a:rPr>
              <a:t>				    </a:t>
            </a:r>
            <a:r>
              <a:rPr lang="pl-PL" altLang="zh-CN" sz="2800" b="1" dirty="0">
                <a:solidFill>
                  <a:srgbClr val="0000CC"/>
                </a:solidFill>
                <a:latin typeface="Times New Roman" panose="02020603050405020304" pitchFamily="18" charset="0"/>
                <a:ea typeface="楷体_GB2312" panose="02010609030101010101"/>
              </a:rPr>
              <a:t>W (</a:t>
            </a:r>
            <a:r>
              <a:rPr lang="pl-PL" altLang="zh-CN" sz="2800" b="1" i="1" dirty="0">
                <a:solidFill>
                  <a:srgbClr val="0000CC"/>
                </a:solidFill>
                <a:latin typeface="Times New Roman" panose="02020603050405020304" pitchFamily="18" charset="0"/>
                <a:ea typeface="楷体_GB2312" panose="02010609030101010101"/>
              </a:rPr>
              <a:t>a</a:t>
            </a:r>
            <a:r>
              <a:rPr lang="pl-PL" altLang="zh-CN" sz="2800" b="1" dirty="0">
                <a:solidFill>
                  <a:srgbClr val="0000CC"/>
                </a:solidFill>
                <a:latin typeface="Times New Roman" panose="02020603050405020304" pitchFamily="18" charset="0"/>
                <a:ea typeface="楷体_GB2312" panose="02010609030101010101"/>
              </a:rPr>
              <a:t>) </a:t>
            </a:r>
            <a:r>
              <a:rPr lang="zh-CN" altLang="pl-PL" sz="2800" dirty="0">
                <a:solidFill>
                  <a:srgbClr val="0000CC"/>
                </a:solidFill>
                <a:latin typeface="Times New Roman" panose="02020603050405020304" pitchFamily="18" charset="0"/>
                <a:ea typeface="楷体_GB2312" panose="02010609030101010101"/>
              </a:rPr>
              <a:t>和</a:t>
            </a:r>
            <a:r>
              <a:rPr lang="pl-PL" altLang="zh-CN" sz="2800" b="1" dirty="0">
                <a:solidFill>
                  <a:srgbClr val="0000CC"/>
                </a:solidFill>
                <a:latin typeface="Times New Roman" panose="02020603050405020304" pitchFamily="18" charset="0"/>
                <a:ea typeface="楷体_GB2312" panose="02010609030101010101"/>
              </a:rPr>
              <a:t>W (</a:t>
            </a:r>
            <a:r>
              <a:rPr lang="pl-PL" altLang="zh-CN" sz="2800" b="1" i="1" dirty="0">
                <a:solidFill>
                  <a:srgbClr val="0000CC"/>
                </a:solidFill>
                <a:latin typeface="Times New Roman" panose="02020603050405020304" pitchFamily="18" charset="0"/>
                <a:ea typeface="楷体_GB2312" panose="02010609030101010101"/>
              </a:rPr>
              <a:t>a</a:t>
            </a:r>
            <a:r>
              <a:rPr lang="pl-PL" altLang="zh-CN" sz="2800" b="1" dirty="0">
                <a:solidFill>
                  <a:srgbClr val="0000CC"/>
                </a:solidFill>
                <a:latin typeface="Times New Roman" panose="02020603050405020304" pitchFamily="18" charset="0"/>
                <a:ea typeface="楷体_GB2312" panose="02010609030101010101"/>
              </a:rPr>
              <a:t>)</a:t>
            </a:r>
            <a:r>
              <a:rPr lang="zh-CN" altLang="en-US" sz="2800" dirty="0">
                <a:solidFill>
                  <a:srgbClr val="0000CC"/>
                </a:solidFill>
                <a:latin typeface="Symbol" panose="05050102010706020507" pitchFamily="18" charset="2"/>
              </a:rPr>
              <a:t> </a:t>
            </a:r>
            <a:r>
              <a:rPr lang="pl-PL" altLang="zh-CN" sz="2800" dirty="0">
                <a:solidFill>
                  <a:srgbClr val="0000CC"/>
                </a:solidFill>
                <a:latin typeface="Times New Roman" panose="02020603050405020304" pitchFamily="18" charset="0"/>
                <a:ea typeface="MS Gothic" panose="020B0609070205080204" pitchFamily="49" charset="-128"/>
              </a:rPr>
              <a:t> </a:t>
            </a:r>
            <a:r>
              <a:rPr lang="pl-PL" altLang="zh-CN" sz="2800" b="1" dirty="0">
                <a:solidFill>
                  <a:srgbClr val="0000CC"/>
                </a:solidFill>
                <a:latin typeface="Times New Roman" panose="02020603050405020304" pitchFamily="18" charset="0"/>
                <a:ea typeface="楷体_GB2312" panose="02010609030101010101"/>
              </a:rPr>
              <a:t>Q(</a:t>
            </a:r>
            <a:r>
              <a:rPr lang="pl-PL" altLang="zh-CN" sz="2800" b="1" i="1" dirty="0">
                <a:solidFill>
                  <a:srgbClr val="0000CC"/>
                </a:solidFill>
                <a:latin typeface="Times New Roman" panose="02020603050405020304" pitchFamily="18" charset="0"/>
                <a:ea typeface="楷体_GB2312" panose="02010609030101010101"/>
              </a:rPr>
              <a:t>a</a:t>
            </a:r>
            <a:r>
              <a:rPr lang="pl-PL" altLang="zh-CN" sz="2800" b="1" dirty="0">
                <a:solidFill>
                  <a:srgbClr val="0000CC"/>
                </a:solidFill>
                <a:latin typeface="Times New Roman" panose="02020603050405020304" pitchFamily="18" charset="0"/>
                <a:ea typeface="楷体_GB2312" panose="02010609030101010101"/>
              </a:rPr>
              <a:t>)</a:t>
            </a:r>
            <a:endParaRPr lang="pl-PL" altLang="zh-CN" sz="2800" dirty="0">
              <a:solidFill>
                <a:srgbClr val="0000CC"/>
              </a:solidFill>
              <a:latin typeface="Times New Roman" panose="02020603050405020304" pitchFamily="18" charset="0"/>
              <a:ea typeface="楷体_GB2312" panose="02010609030101010101"/>
            </a:endParaRPr>
          </a:p>
          <a:p>
            <a:pPr marR="93170"/>
            <a:r>
              <a:rPr lang="zh-CN" altLang="en-US" sz="2800" dirty="0">
                <a:solidFill>
                  <a:srgbClr val="0000CC"/>
                </a:solidFill>
                <a:ea typeface="楷体_GB2312" panose="02010609030101010101"/>
              </a:rPr>
              <a:t>   最后再利用假言推理得到</a:t>
            </a:r>
          </a:p>
          <a:p>
            <a:pPr marR="81750"/>
            <a:r>
              <a:rPr lang="en-US" altLang="zh-CN" sz="2800" b="1" dirty="0">
                <a:solidFill>
                  <a:srgbClr val="0000CC"/>
                </a:solidFill>
                <a:latin typeface="Times New Roman" panose="02020603050405020304" pitchFamily="18" charset="0"/>
                <a:ea typeface="楷体_GB2312" panose="02010609030101010101"/>
              </a:rPr>
              <a:t>				</a:t>
            </a:r>
            <a:r>
              <a:rPr lang="pl-PL" altLang="zh-CN" sz="2800" b="1" dirty="0">
                <a:solidFill>
                  <a:srgbClr val="0000CC"/>
                </a:solidFill>
                <a:latin typeface="Times New Roman" panose="02020603050405020304" pitchFamily="18" charset="0"/>
                <a:ea typeface="楷体_GB2312" panose="02010609030101010101"/>
              </a:rPr>
              <a:t>W (</a:t>
            </a:r>
            <a:r>
              <a:rPr lang="pl-PL" altLang="zh-CN" sz="2800" b="1" i="1" dirty="0">
                <a:solidFill>
                  <a:srgbClr val="0000CC"/>
                </a:solidFill>
                <a:latin typeface="Times New Roman" panose="02020603050405020304" pitchFamily="18" charset="0"/>
                <a:ea typeface="楷体_GB2312" panose="02010609030101010101"/>
              </a:rPr>
              <a:t>a</a:t>
            </a:r>
            <a:r>
              <a:rPr lang="pl-PL" altLang="zh-CN" sz="2800" b="1" dirty="0">
                <a:solidFill>
                  <a:srgbClr val="0000CC"/>
                </a:solidFill>
                <a:latin typeface="Times New Roman" panose="02020603050405020304" pitchFamily="18" charset="0"/>
                <a:ea typeface="楷体_GB2312" panose="02010609030101010101"/>
              </a:rPr>
              <a:t>) ,W (</a:t>
            </a:r>
            <a:r>
              <a:rPr lang="pl-PL" altLang="zh-CN" sz="2800" b="1" i="1" dirty="0">
                <a:solidFill>
                  <a:srgbClr val="0000CC"/>
                </a:solidFill>
                <a:latin typeface="Times New Roman" panose="02020603050405020304" pitchFamily="18" charset="0"/>
                <a:ea typeface="楷体_GB2312" panose="02010609030101010101"/>
              </a:rPr>
              <a:t>a</a:t>
            </a:r>
            <a:r>
              <a:rPr lang="pl-PL" altLang="zh-CN" sz="2800" b="1" dirty="0">
                <a:solidFill>
                  <a:srgbClr val="0000CC"/>
                </a:solidFill>
                <a:latin typeface="Times New Roman" panose="02020603050405020304" pitchFamily="18" charset="0"/>
                <a:ea typeface="楷体_GB2312" panose="02010609030101010101"/>
              </a:rPr>
              <a:t>)</a:t>
            </a:r>
            <a:r>
              <a:rPr lang="zh-CN" altLang="en-US" sz="2800" dirty="0">
                <a:solidFill>
                  <a:srgbClr val="0000CC"/>
                </a:solidFill>
                <a:latin typeface="Symbol" panose="05050102010706020507" pitchFamily="18" charset="2"/>
              </a:rPr>
              <a:t> </a:t>
            </a:r>
            <a:r>
              <a:rPr lang="pl-PL" altLang="zh-CN" sz="2800" dirty="0">
                <a:solidFill>
                  <a:srgbClr val="0000CC"/>
                </a:solidFill>
                <a:latin typeface="Times New Roman" panose="02020603050405020304" pitchFamily="18" charset="0"/>
                <a:ea typeface="MS Gothic" panose="020B0609070205080204" pitchFamily="49" charset="-128"/>
              </a:rPr>
              <a:t> </a:t>
            </a:r>
            <a:r>
              <a:rPr lang="pl-PL" altLang="zh-CN" sz="2800" b="1" dirty="0">
                <a:solidFill>
                  <a:srgbClr val="0000CC"/>
                </a:solidFill>
                <a:latin typeface="Times New Roman" panose="02020603050405020304" pitchFamily="18" charset="0"/>
                <a:ea typeface="楷体_GB2312" panose="02010609030101010101"/>
              </a:rPr>
              <a:t>Q(</a:t>
            </a:r>
            <a:r>
              <a:rPr lang="pl-PL" altLang="zh-CN" sz="2800" b="1" i="1" dirty="0">
                <a:solidFill>
                  <a:srgbClr val="0000CC"/>
                </a:solidFill>
                <a:latin typeface="Times New Roman" panose="02020603050405020304" pitchFamily="18" charset="0"/>
                <a:ea typeface="楷体_GB2312" panose="02010609030101010101"/>
              </a:rPr>
              <a:t>a</a:t>
            </a:r>
            <a:r>
              <a:rPr lang="pl-PL" altLang="zh-CN" sz="2800" b="1" dirty="0">
                <a:solidFill>
                  <a:srgbClr val="0000CC"/>
                </a:solidFill>
                <a:latin typeface="Times New Roman" panose="02020603050405020304" pitchFamily="18" charset="0"/>
                <a:ea typeface="楷体_GB2312" panose="02010609030101010101"/>
              </a:rPr>
              <a:t>) </a:t>
            </a:r>
            <a:r>
              <a:rPr lang="zh-CN" altLang="en-US" sz="2800" dirty="0">
                <a:solidFill>
                  <a:srgbClr val="0000CC"/>
                </a:solidFill>
                <a:latin typeface="Symbol" panose="05050102010706020507" pitchFamily="18" charset="2"/>
              </a:rPr>
              <a:t></a:t>
            </a:r>
            <a:r>
              <a:rPr lang="pl-PL" altLang="zh-CN" sz="2800" dirty="0">
                <a:solidFill>
                  <a:srgbClr val="0000CC"/>
                </a:solidFill>
                <a:latin typeface="Times New Roman" panose="02020603050405020304" pitchFamily="18" charset="0"/>
                <a:ea typeface="MS Gothic" panose="020B0609070205080204" pitchFamily="49" charset="-128"/>
              </a:rPr>
              <a:t> </a:t>
            </a:r>
            <a:r>
              <a:rPr lang="pl-PL" altLang="zh-CN" sz="2800" b="1" dirty="0">
                <a:solidFill>
                  <a:srgbClr val="0000CC"/>
                </a:solidFill>
                <a:latin typeface="Times New Roman" panose="02020603050405020304" pitchFamily="18" charset="0"/>
                <a:ea typeface="楷体_GB2312" panose="02010609030101010101"/>
              </a:rPr>
              <a:t>Q (</a:t>
            </a:r>
            <a:r>
              <a:rPr lang="pl-PL" altLang="zh-CN" sz="2800" b="1" i="1" dirty="0">
                <a:solidFill>
                  <a:srgbClr val="0000CC"/>
                </a:solidFill>
                <a:latin typeface="Times New Roman" panose="02020603050405020304" pitchFamily="18" charset="0"/>
                <a:ea typeface="楷体_GB2312" panose="02010609030101010101"/>
              </a:rPr>
              <a:t>a</a:t>
            </a:r>
            <a:r>
              <a:rPr lang="pl-PL" altLang="zh-CN" sz="2800" b="1" dirty="0">
                <a:solidFill>
                  <a:srgbClr val="0000CC"/>
                </a:solidFill>
                <a:latin typeface="Times New Roman" panose="02020603050405020304" pitchFamily="18" charset="0"/>
                <a:ea typeface="楷体_GB2312" panose="02010609030101010101"/>
              </a:rPr>
              <a:t>)</a:t>
            </a:r>
            <a:endParaRPr lang="pl-PL" altLang="zh-CN" sz="2800" dirty="0">
              <a:solidFill>
                <a:srgbClr val="0000CC"/>
              </a:solidFill>
              <a:latin typeface="Times New Roman" panose="02020603050405020304" pitchFamily="18" charset="0"/>
              <a:ea typeface="楷体_GB2312" panose="02010609030101010101"/>
            </a:endParaRPr>
          </a:p>
          <a:p>
            <a:r>
              <a:rPr lang="zh-CN" altLang="en-US" sz="2800" dirty="0">
                <a:solidFill>
                  <a:srgbClr val="0000CC"/>
                </a:solidFill>
                <a:ea typeface="楷体_GB2312" panose="02010609030101010101"/>
              </a:rPr>
              <a:t>   即</a:t>
            </a:r>
            <a:r>
              <a:rPr lang="en-US" altLang="zh-CN" sz="2800" b="1" dirty="0">
                <a:solidFill>
                  <a:srgbClr val="0000CC"/>
                </a:solidFill>
                <a:latin typeface="Times New Roman" panose="02020603050405020304" pitchFamily="18" charset="0"/>
                <a:ea typeface="楷体_GB2312" panose="02010609030101010101"/>
              </a:rPr>
              <a:t>Q(</a:t>
            </a:r>
            <a:r>
              <a:rPr lang="en-US" altLang="zh-CN" sz="2800" b="1" i="1" dirty="0">
                <a:solidFill>
                  <a:srgbClr val="0000CC"/>
                </a:solidFill>
                <a:latin typeface="Times New Roman" panose="02020603050405020304" pitchFamily="18" charset="0"/>
                <a:ea typeface="楷体_GB2312" panose="02010609030101010101"/>
              </a:rPr>
              <a:t>a</a:t>
            </a:r>
            <a:r>
              <a:rPr lang="en-US" altLang="zh-CN" sz="2800" b="1" dirty="0">
                <a:solidFill>
                  <a:srgbClr val="0000CC"/>
                </a:solidFill>
                <a:latin typeface="Times New Roman" panose="02020603050405020304" pitchFamily="18" charset="0"/>
                <a:ea typeface="楷体_GB2312" panose="02010609030101010101"/>
              </a:rPr>
              <a:t>)</a:t>
            </a:r>
            <a:r>
              <a:rPr lang="zh-CN" altLang="en-US" sz="2800" dirty="0">
                <a:solidFill>
                  <a:srgbClr val="0000CC"/>
                </a:solidFill>
                <a:latin typeface="Times New Roman" panose="02020603050405020304" pitchFamily="18" charset="0"/>
                <a:ea typeface="楷体_GB2312" panose="02010609030101010101"/>
              </a:rPr>
              <a:t>为真。 </a:t>
            </a:r>
            <a:endParaRPr lang="zh-CN" altLang="en-US" sz="2800" b="1" dirty="0">
              <a:latin typeface="Calibri" panose="020F0502020204030204" pitchFamily="34" charset="0"/>
            </a:endParaRPr>
          </a:p>
        </p:txBody>
      </p:sp>
    </p:spTree>
    <p:extLst>
      <p:ext uri="{BB962C8B-B14F-4D97-AF65-F5344CB8AC3E}">
        <p14:creationId xmlns:p14="http://schemas.microsoft.com/office/powerpoint/2010/main" val="19400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fld id="{8F9401E4-9167-4358-8D76-DBD9087214F6}" type="slidenum">
              <a:rPr lang="en-US" altLang="zh-CN"/>
              <a:pPr/>
              <a:t>71</a:t>
            </a:fld>
            <a:endParaRPr lang="en-US" altLang="zh-CN"/>
          </a:p>
        </p:txBody>
      </p:sp>
      <p:sp>
        <p:nvSpPr>
          <p:cNvPr id="679938" name="Rectangle 2"/>
          <p:cNvSpPr>
            <a:spLocks noGrp="1"/>
          </p:cNvSpPr>
          <p:nvPr>
            <p:ph type="title"/>
          </p:nvPr>
        </p:nvSpPr>
        <p:spPr>
          <a:xfrm>
            <a:off x="330407" y="382999"/>
            <a:ext cx="10839039" cy="1444830"/>
          </a:xfrm>
        </p:spPr>
        <p:txBody>
          <a:bodyPr>
            <a:normAutofit fontScale="90000"/>
          </a:bodyPr>
          <a:lstStyle/>
          <a:p>
            <a:pPr marR="94800"/>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ea typeface="楷体_GB2312" panose="02010609030101010101"/>
              </a:rPr>
              <a:t>设已知如下事实：</a:t>
            </a:r>
            <a:r>
              <a:rPr lang="en-US" altLang="zh-CN" sz="2800" b="1" dirty="0">
                <a:solidFill>
                  <a:srgbClr val="0000CC"/>
                </a:solidFill>
                <a:latin typeface="Times New Roman" panose="02020603050405020304" pitchFamily="18" charset="0"/>
                <a:ea typeface="楷体_GB2312" panose="02010609030101010101"/>
              </a:rPr>
              <a:t>(1) </a:t>
            </a:r>
            <a:r>
              <a:rPr lang="zh-CN" altLang="en-US" sz="2800" dirty="0">
                <a:solidFill>
                  <a:srgbClr val="0000CC"/>
                </a:solidFill>
                <a:latin typeface="Times New Roman" panose="02020603050405020304" pitchFamily="18" charset="0"/>
                <a:ea typeface="楷体_GB2312" panose="02010609030101010101"/>
              </a:rPr>
              <a:t>如果是需要编程序的课，王程都喜欢。</a:t>
            </a:r>
            <a:br>
              <a:rPr lang="zh-CN" altLang="en-US" sz="2800" dirty="0">
                <a:solidFill>
                  <a:srgbClr val="0000CC"/>
                </a:solidFill>
                <a:latin typeface="Times New Roman" panose="02020603050405020304" pitchFamily="18" charset="0"/>
                <a:ea typeface="楷体_GB2312" panose="02010609030101010101"/>
              </a:rPr>
            </a:br>
            <a:r>
              <a:rPr lang="en-US" altLang="zh-CN" sz="2800" b="1" dirty="0">
                <a:solidFill>
                  <a:srgbClr val="0000CC"/>
                </a:solidFill>
                <a:latin typeface="Times New Roman" panose="02020603050405020304" pitchFamily="18" charset="0"/>
                <a:ea typeface="楷体_GB2312" panose="02010609030101010101"/>
              </a:rPr>
              <a:t>(2) </a:t>
            </a:r>
            <a:r>
              <a:rPr lang="zh-CN" altLang="en-US" sz="2800" dirty="0">
                <a:solidFill>
                  <a:srgbClr val="0000CC"/>
                </a:solidFill>
                <a:latin typeface="Times New Roman" panose="02020603050405020304" pitchFamily="18" charset="0"/>
                <a:ea typeface="楷体_GB2312" panose="02010609030101010101"/>
              </a:rPr>
              <a:t>所有的程序设计语言课都是需要编程序的课。</a:t>
            </a:r>
            <a:br>
              <a:rPr lang="zh-CN" altLang="en-US" sz="2800" dirty="0">
                <a:solidFill>
                  <a:srgbClr val="0000CC"/>
                </a:solidFill>
                <a:latin typeface="Times New Roman" panose="02020603050405020304" pitchFamily="18" charset="0"/>
                <a:ea typeface="楷体_GB2312" panose="02010609030101010101"/>
              </a:rPr>
            </a:br>
            <a:r>
              <a:rPr lang="en-US" altLang="zh-CN" sz="2800" b="1" dirty="0">
                <a:solidFill>
                  <a:srgbClr val="0000CC"/>
                </a:solidFill>
                <a:latin typeface="Times New Roman" panose="02020603050405020304" pitchFamily="18" charset="0"/>
                <a:ea typeface="楷体_GB2312" panose="02010609030101010101"/>
              </a:rPr>
              <a:t>(3) C</a:t>
            </a:r>
            <a:r>
              <a:rPr lang="zh-CN" altLang="en-US" sz="2800" dirty="0">
                <a:solidFill>
                  <a:srgbClr val="0000CC"/>
                </a:solidFill>
                <a:latin typeface="Times New Roman" panose="02020603050405020304" pitchFamily="18" charset="0"/>
                <a:ea typeface="楷体_GB2312" panose="02010609030101010101"/>
              </a:rPr>
              <a:t>是一门程序设计语言课。</a:t>
            </a:r>
            <a:br>
              <a:rPr lang="zh-CN" altLang="en-US" sz="2800" dirty="0">
                <a:solidFill>
                  <a:srgbClr val="0000CC"/>
                </a:solidFill>
                <a:latin typeface="Times New Roman" panose="02020603050405020304" pitchFamily="18" charset="0"/>
                <a:ea typeface="楷体_GB2312" panose="02010609030101010101"/>
              </a:rPr>
            </a:br>
            <a:r>
              <a:rPr lang="zh-CN" altLang="en-US" sz="2800" dirty="0">
                <a:solidFill>
                  <a:srgbClr val="0000CC"/>
                </a:solidFill>
                <a:ea typeface="楷体_GB2312" panose="02010609030101010101"/>
              </a:rPr>
              <a:t>求证：王程喜欢</a:t>
            </a:r>
            <a:r>
              <a:rPr lang="en-US" altLang="zh-CN" sz="2800" b="1" dirty="0">
                <a:solidFill>
                  <a:srgbClr val="0000CC"/>
                </a:solidFill>
                <a:latin typeface="Times New Roman" panose="02020603050405020304" pitchFamily="18" charset="0"/>
                <a:ea typeface="楷体_GB2312" panose="02010609030101010101"/>
              </a:rPr>
              <a:t>C</a:t>
            </a:r>
            <a:r>
              <a:rPr lang="zh-CN" altLang="en-US" sz="2800" dirty="0">
                <a:solidFill>
                  <a:srgbClr val="0000CC"/>
                </a:solidFill>
                <a:latin typeface="Times New Roman" panose="02020603050405020304" pitchFamily="18" charset="0"/>
                <a:ea typeface="楷体_GB2312" panose="02010609030101010101"/>
              </a:rPr>
              <a:t>这门课。</a:t>
            </a:r>
            <a:r>
              <a:rPr lang="zh-CN" altLang="en-US" sz="2800" dirty="0">
                <a:solidFill>
                  <a:srgbClr val="0000CC"/>
                </a:solidFill>
                <a:latin typeface="Times New Roman" panose="02020603050405020304" pitchFamily="18" charset="0"/>
                <a:ea typeface="楷体_GB2312" panose="02010609030101010101"/>
                <a:cs typeface="+mn-cs"/>
              </a:rPr>
              <a:t/>
            </a:r>
            <a:br>
              <a:rPr lang="zh-CN" altLang="en-US" sz="2800" dirty="0">
                <a:solidFill>
                  <a:srgbClr val="0000CC"/>
                </a:solidFill>
                <a:latin typeface="Times New Roman" panose="02020603050405020304" pitchFamily="18" charset="0"/>
                <a:ea typeface="楷体_GB2312" panose="02010609030101010101"/>
                <a:cs typeface="+mn-cs"/>
              </a:rPr>
            </a:br>
            <a:endParaRPr lang="en-US" altLang="zh-CN" sz="2800" dirty="0">
              <a:solidFill>
                <a:srgbClr val="008000"/>
              </a:solidFill>
              <a:ea typeface="黑体" panose="02010609060101010101" pitchFamily="49" charset="-122"/>
            </a:endParaRPr>
          </a:p>
        </p:txBody>
      </p:sp>
      <p:sp>
        <p:nvSpPr>
          <p:cNvPr id="679940" name="Text Box 4"/>
          <p:cNvSpPr txBox="1">
            <a:spLocks noChangeArrowheads="1"/>
          </p:cNvSpPr>
          <p:nvPr/>
        </p:nvSpPr>
        <p:spPr bwMode="auto">
          <a:xfrm>
            <a:off x="471847" y="1827829"/>
            <a:ext cx="107664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630031"/>
                </a:solidFill>
                <a:ea typeface="楷体_GB2312" panose="02010609030101010101"/>
              </a:rPr>
              <a:t>证明：</a:t>
            </a:r>
            <a:r>
              <a:rPr lang="zh-CN" altLang="en-US" sz="2400" dirty="0">
                <a:solidFill>
                  <a:srgbClr val="0000CC"/>
                </a:solidFill>
                <a:ea typeface="楷体_GB2312" panose="02010609030101010101"/>
              </a:rPr>
              <a:t>首先定义谓词</a:t>
            </a:r>
          </a:p>
          <a:p>
            <a:pPr marR="76250"/>
            <a:r>
              <a:rPr lang="en-US" altLang="zh-CN" sz="2400" b="1" dirty="0">
                <a:solidFill>
                  <a:srgbClr val="0000CC"/>
                </a:solidFill>
                <a:latin typeface="Times New Roman" panose="02020603050405020304" pitchFamily="18" charset="0"/>
                <a:ea typeface="楷体_GB2312" panose="02010609030101010101"/>
              </a:rPr>
              <a:t>    N(</a:t>
            </a:r>
            <a:r>
              <a:rPr lang="en-US" altLang="zh-CN" sz="2400" b="1" i="1" dirty="0">
                <a:solidFill>
                  <a:srgbClr val="0000CC"/>
                </a:solidFill>
                <a:latin typeface="Times New Roman" panose="02020603050405020304" pitchFamily="18" charset="0"/>
                <a:ea typeface="楷体_GB2312" panose="02010609030101010101"/>
              </a:rPr>
              <a:t>x</a:t>
            </a:r>
            <a:r>
              <a:rPr lang="en-US" altLang="zh-CN" sz="2400" b="1" dirty="0">
                <a:solidFill>
                  <a:srgbClr val="0000CC"/>
                </a:solidFill>
                <a:latin typeface="Times New Roman" panose="02020603050405020304" pitchFamily="18" charset="0"/>
                <a:ea typeface="楷体_GB2312" panose="02010609030101010101"/>
              </a:rPr>
              <a:t>) 	</a:t>
            </a:r>
            <a:r>
              <a:rPr lang="en-US" altLang="zh-CN" sz="2400" b="1" i="1" dirty="0">
                <a:solidFill>
                  <a:srgbClr val="0000CC"/>
                </a:solidFill>
                <a:latin typeface="Times New Roman" panose="02020603050405020304" pitchFamily="18" charset="0"/>
                <a:ea typeface="楷体_GB2312" panose="02010609030101010101"/>
              </a:rPr>
              <a:t>x</a:t>
            </a:r>
            <a:r>
              <a:rPr lang="zh-CN" altLang="en-US" sz="2400" dirty="0">
                <a:solidFill>
                  <a:srgbClr val="0000CC"/>
                </a:solidFill>
                <a:latin typeface="Times New Roman" panose="02020603050405020304" pitchFamily="18" charset="0"/>
                <a:ea typeface="楷体_GB2312" panose="02010609030101010101"/>
              </a:rPr>
              <a:t>是需要编程序的课。</a:t>
            </a:r>
          </a:p>
          <a:p>
            <a:r>
              <a:rPr lang="en-US" altLang="zh-CN" sz="2400" b="1" dirty="0">
                <a:solidFill>
                  <a:srgbClr val="0000CC"/>
                </a:solidFill>
                <a:latin typeface="Times New Roman" panose="02020603050405020304" pitchFamily="18" charset="0"/>
                <a:ea typeface="楷体_GB2312" panose="02010609030101010101"/>
              </a:rPr>
              <a:t>    L (</a:t>
            </a:r>
            <a:r>
              <a:rPr lang="en-US" altLang="zh-CN" sz="2400" b="1" i="1" dirty="0">
                <a:solidFill>
                  <a:srgbClr val="0000CC"/>
                </a:solidFill>
                <a:latin typeface="Times New Roman" panose="02020603050405020304" pitchFamily="18" charset="0"/>
                <a:ea typeface="楷体_GB2312" panose="02010609030101010101"/>
              </a:rPr>
              <a:t>x</a:t>
            </a:r>
            <a:r>
              <a:rPr lang="en-US" altLang="zh-CN" sz="2400" b="1" dirty="0">
                <a:solidFill>
                  <a:srgbClr val="0000CC"/>
                </a:solidFill>
                <a:latin typeface="Times New Roman" panose="02020603050405020304" pitchFamily="18" charset="0"/>
                <a:ea typeface="楷体_GB2312" panose="02010609030101010101"/>
              </a:rPr>
              <a:t>, </a:t>
            </a:r>
            <a:r>
              <a:rPr lang="en-US" altLang="zh-CN" sz="2400" b="1" i="1" dirty="0">
                <a:solidFill>
                  <a:srgbClr val="0000CC"/>
                </a:solidFill>
                <a:latin typeface="Times New Roman" panose="02020603050405020304" pitchFamily="18" charset="0"/>
                <a:ea typeface="楷体_GB2312" panose="02010609030101010101"/>
              </a:rPr>
              <a:t>y</a:t>
            </a:r>
            <a:r>
              <a:rPr lang="en-US" altLang="zh-CN" sz="2400" b="1" dirty="0">
                <a:solidFill>
                  <a:srgbClr val="0000CC"/>
                </a:solidFill>
                <a:latin typeface="Times New Roman" panose="02020603050405020304" pitchFamily="18" charset="0"/>
                <a:ea typeface="楷体_GB2312" panose="02010609030101010101"/>
              </a:rPr>
              <a:t>)	</a:t>
            </a:r>
            <a:r>
              <a:rPr lang="en-US" altLang="zh-CN" sz="2400" b="1" i="1" dirty="0">
                <a:solidFill>
                  <a:srgbClr val="0000CC"/>
                </a:solidFill>
                <a:latin typeface="Times New Roman" panose="02020603050405020304" pitchFamily="18" charset="0"/>
                <a:ea typeface="楷体_GB2312" panose="02010609030101010101"/>
              </a:rPr>
              <a:t>x</a:t>
            </a:r>
            <a:r>
              <a:rPr lang="zh-CN" altLang="en-US" sz="2400" dirty="0">
                <a:solidFill>
                  <a:srgbClr val="0000CC"/>
                </a:solidFill>
                <a:latin typeface="Times New Roman" panose="02020603050405020304" pitchFamily="18" charset="0"/>
                <a:ea typeface="楷体_GB2312" panose="02010609030101010101"/>
              </a:rPr>
              <a:t>喜欢</a:t>
            </a:r>
            <a:r>
              <a:rPr lang="en-US" altLang="zh-CN" sz="2400" b="1" i="1" dirty="0">
                <a:solidFill>
                  <a:srgbClr val="0000CC"/>
                </a:solidFill>
                <a:latin typeface="Times New Roman" panose="02020603050405020304" pitchFamily="18" charset="0"/>
                <a:ea typeface="楷体_GB2312" panose="02010609030101010101"/>
              </a:rPr>
              <a:t>y</a:t>
            </a:r>
            <a:r>
              <a:rPr lang="zh-CN" altLang="en-US" sz="2400" dirty="0">
                <a:solidFill>
                  <a:srgbClr val="0000CC"/>
                </a:solidFill>
                <a:latin typeface="Times New Roman" panose="02020603050405020304" pitchFamily="18" charset="0"/>
                <a:ea typeface="楷体_GB2312" panose="02010609030101010101"/>
              </a:rPr>
              <a:t>。</a:t>
            </a:r>
          </a:p>
          <a:p>
            <a:pPr marR="72670"/>
            <a:r>
              <a:rPr lang="en-US" altLang="zh-CN" sz="2400" b="1" dirty="0">
                <a:solidFill>
                  <a:srgbClr val="0000CC"/>
                </a:solidFill>
                <a:latin typeface="Times New Roman" panose="02020603050405020304" pitchFamily="18" charset="0"/>
                <a:ea typeface="楷体_GB2312" panose="02010609030101010101"/>
              </a:rPr>
              <a:t>    P(</a:t>
            </a:r>
            <a:r>
              <a:rPr lang="en-US" altLang="zh-CN" sz="2400" b="1" i="1" dirty="0">
                <a:solidFill>
                  <a:srgbClr val="0000CC"/>
                </a:solidFill>
                <a:latin typeface="Times New Roman" panose="02020603050405020304" pitchFamily="18" charset="0"/>
                <a:ea typeface="楷体_GB2312" panose="02010609030101010101"/>
              </a:rPr>
              <a:t>x</a:t>
            </a:r>
            <a:r>
              <a:rPr lang="en-US" altLang="zh-CN" sz="2400" b="1" dirty="0">
                <a:solidFill>
                  <a:srgbClr val="0000CC"/>
                </a:solidFill>
                <a:latin typeface="Times New Roman" panose="02020603050405020304" pitchFamily="18" charset="0"/>
                <a:ea typeface="楷体_GB2312" panose="02010609030101010101"/>
              </a:rPr>
              <a:t>) 	</a:t>
            </a:r>
            <a:r>
              <a:rPr lang="en-US" altLang="zh-CN" sz="2400" b="1" i="1" dirty="0">
                <a:solidFill>
                  <a:srgbClr val="0000CC"/>
                </a:solidFill>
                <a:latin typeface="Times New Roman" panose="02020603050405020304" pitchFamily="18" charset="0"/>
                <a:ea typeface="楷体_GB2312" panose="02010609030101010101"/>
              </a:rPr>
              <a:t>x</a:t>
            </a:r>
            <a:r>
              <a:rPr lang="zh-CN" altLang="en-US" sz="2400" dirty="0">
                <a:solidFill>
                  <a:srgbClr val="0000CC"/>
                </a:solidFill>
                <a:latin typeface="Times New Roman" panose="02020603050405020304" pitchFamily="18" charset="0"/>
                <a:ea typeface="楷体_GB2312" panose="02010609030101010101"/>
              </a:rPr>
              <a:t>是一门程序设计语言课</a:t>
            </a:r>
          </a:p>
          <a:p>
            <a:pPr marR="53500"/>
            <a:r>
              <a:rPr lang="zh-CN" altLang="en-US" sz="2400" dirty="0">
                <a:solidFill>
                  <a:srgbClr val="0000CC"/>
                </a:solidFill>
                <a:ea typeface="楷体_GB2312" panose="02010609030101010101"/>
              </a:rPr>
              <a:t>把已知事实及待求解问题用谓词公式表示如下：</a:t>
            </a:r>
          </a:p>
          <a:p>
            <a:pPr marR="88900"/>
            <a:r>
              <a:rPr lang="en-US" altLang="zh-CN" sz="2400" b="1" dirty="0">
                <a:solidFill>
                  <a:srgbClr val="0000CC"/>
                </a:solidFill>
                <a:latin typeface="Times New Roman" panose="02020603050405020304" pitchFamily="18" charset="0"/>
                <a:ea typeface="楷体_GB2312" panose="02010609030101010101"/>
              </a:rPr>
              <a:t>    N(</a:t>
            </a:r>
            <a:r>
              <a:rPr lang="en-US" altLang="zh-CN" sz="2400" b="1" i="1" dirty="0">
                <a:solidFill>
                  <a:srgbClr val="0000CC"/>
                </a:solidFill>
                <a:latin typeface="Times New Roman" panose="02020603050405020304" pitchFamily="18" charset="0"/>
                <a:ea typeface="楷体_GB2312" panose="02010609030101010101"/>
              </a:rPr>
              <a:t>x</a:t>
            </a:r>
            <a:r>
              <a:rPr lang="en-US" altLang="zh-CN" sz="2400" b="1" dirty="0">
                <a:solidFill>
                  <a:srgbClr val="0000CC"/>
                </a:solidFill>
                <a:latin typeface="Times New Roman" panose="02020603050405020304" pitchFamily="18" charset="0"/>
                <a:ea typeface="楷体_GB2312" panose="02010609030101010101"/>
              </a:rPr>
              <a:t>)</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L(</a:t>
            </a:r>
            <a:r>
              <a:rPr lang="en-US" altLang="zh-CN" sz="2400" b="1" dirty="0" err="1">
                <a:solidFill>
                  <a:srgbClr val="0000CC"/>
                </a:solidFill>
                <a:latin typeface="Times New Roman" panose="02020603050405020304" pitchFamily="18" charset="0"/>
                <a:ea typeface="楷体_GB2312" panose="02010609030101010101"/>
              </a:rPr>
              <a:t>Wangcheng</a:t>
            </a:r>
            <a:r>
              <a:rPr lang="en-US" altLang="zh-CN" sz="2400" b="1" dirty="0">
                <a:solidFill>
                  <a:srgbClr val="0000CC"/>
                </a:solidFill>
                <a:latin typeface="Times New Roman" panose="02020603050405020304" pitchFamily="18" charset="0"/>
                <a:ea typeface="楷体_GB2312" panose="02010609030101010101"/>
              </a:rPr>
              <a:t>, </a:t>
            </a:r>
            <a:r>
              <a:rPr lang="en-US" altLang="zh-CN" sz="2400" b="1" i="1" dirty="0">
                <a:solidFill>
                  <a:srgbClr val="0000CC"/>
                </a:solidFill>
                <a:latin typeface="Times New Roman" panose="02020603050405020304" pitchFamily="18" charset="0"/>
                <a:ea typeface="楷体_GB2312" panose="02010609030101010101"/>
              </a:rPr>
              <a:t>x</a:t>
            </a:r>
            <a:r>
              <a:rPr lang="en-US" altLang="zh-CN" sz="2400" b="1" dirty="0">
                <a:solidFill>
                  <a:srgbClr val="0000CC"/>
                </a:solidFill>
                <a:latin typeface="Times New Roman" panose="02020603050405020304" pitchFamily="18" charset="0"/>
                <a:ea typeface="楷体_GB2312" panose="02010609030101010101"/>
              </a:rPr>
              <a:t>)</a:t>
            </a:r>
            <a:endParaRPr lang="en-US" altLang="zh-CN" sz="2400" dirty="0">
              <a:solidFill>
                <a:srgbClr val="0000CC"/>
              </a:solidFill>
              <a:latin typeface="Times New Roman" panose="02020603050405020304" pitchFamily="18" charset="0"/>
              <a:ea typeface="楷体_GB2312" panose="02010609030101010101"/>
            </a:endParaRPr>
          </a:p>
          <a:p>
            <a:r>
              <a:rPr lang="en-US" altLang="zh-CN" sz="2400" b="1" dirty="0">
                <a:solidFill>
                  <a:srgbClr val="0000CC"/>
                </a:solidFill>
                <a:latin typeface="Times New Roman" panose="02020603050405020304" pitchFamily="18" charset="0"/>
                <a:ea typeface="楷体_GB2312" panose="02010609030101010101"/>
              </a:rPr>
              <a:t>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 P(</a:t>
            </a:r>
            <a:r>
              <a:rPr lang="en-US" altLang="zh-CN" sz="2400" b="1" i="1" dirty="0">
                <a:solidFill>
                  <a:srgbClr val="0000CC"/>
                </a:solidFill>
                <a:latin typeface="Times New Roman" panose="02020603050405020304" pitchFamily="18" charset="0"/>
                <a:ea typeface="MS Gothic" panose="020B0609070205080204" pitchFamily="49" charset="-128"/>
              </a:rPr>
              <a:t>x</a:t>
            </a:r>
            <a:r>
              <a:rPr lang="en-US" altLang="zh-CN" sz="2400" b="1" dirty="0">
                <a:solidFill>
                  <a:srgbClr val="0000CC"/>
                </a:solidFill>
                <a:latin typeface="Times New Roman" panose="02020603050405020304" pitchFamily="18" charset="0"/>
                <a:ea typeface="MS Gothic" panose="020B0609070205080204" pitchFamily="49" charset="-128"/>
              </a:rPr>
              <a:t>)</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N(</a:t>
            </a:r>
            <a:r>
              <a:rPr lang="en-US" altLang="zh-CN" sz="2400" b="1" i="1" dirty="0">
                <a:solidFill>
                  <a:srgbClr val="0000CC"/>
                </a:solidFill>
                <a:latin typeface="Times New Roman" panose="02020603050405020304" pitchFamily="18" charset="0"/>
                <a:ea typeface="楷体_GB2312" panose="02010609030101010101"/>
              </a:rPr>
              <a:t>x</a:t>
            </a:r>
            <a:r>
              <a:rPr lang="en-US" altLang="zh-CN" sz="2400" b="1" dirty="0">
                <a:solidFill>
                  <a:srgbClr val="0000CC"/>
                </a:solidFill>
                <a:latin typeface="Times New Roman" panose="02020603050405020304" pitchFamily="18" charset="0"/>
                <a:ea typeface="楷体_GB2312" panose="02010609030101010101"/>
              </a:rPr>
              <a:t>))</a:t>
            </a:r>
            <a:endParaRPr lang="en-US" altLang="zh-CN" sz="2400" dirty="0">
              <a:solidFill>
                <a:srgbClr val="0000CC"/>
              </a:solidFill>
              <a:latin typeface="Times New Roman" panose="02020603050405020304" pitchFamily="18" charset="0"/>
              <a:ea typeface="楷体_GB2312" panose="02010609030101010101"/>
            </a:endParaRPr>
          </a:p>
          <a:p>
            <a:r>
              <a:rPr lang="en-US" altLang="zh-CN" sz="2400" b="1" dirty="0">
                <a:solidFill>
                  <a:srgbClr val="0000CC"/>
                </a:solidFill>
                <a:latin typeface="Times New Roman" panose="02020603050405020304" pitchFamily="18" charset="0"/>
                <a:ea typeface="楷体_GB2312" panose="02010609030101010101"/>
              </a:rPr>
              <a:t>    P(C)</a:t>
            </a:r>
            <a:endParaRPr lang="en-US" altLang="zh-CN" sz="2400" dirty="0">
              <a:solidFill>
                <a:srgbClr val="0000CC"/>
              </a:solidFill>
              <a:latin typeface="Times New Roman" panose="02020603050405020304" pitchFamily="18" charset="0"/>
              <a:ea typeface="楷体_GB2312" panose="02010609030101010101"/>
            </a:endParaRPr>
          </a:p>
          <a:p>
            <a:pPr marR="93750"/>
            <a:r>
              <a:rPr lang="zh-CN" altLang="en-US" sz="2400" dirty="0">
                <a:solidFill>
                  <a:srgbClr val="0000CC"/>
                </a:solidFill>
                <a:ea typeface="楷体_GB2312" panose="02010609030101010101"/>
              </a:rPr>
              <a:t>应用推理规则进行推理：</a:t>
            </a:r>
          </a:p>
          <a:p>
            <a:pPr marR="72250"/>
            <a:r>
              <a:rPr lang="en-US" altLang="zh-CN" sz="2400" b="1" dirty="0">
                <a:solidFill>
                  <a:srgbClr val="0000CC"/>
                </a:solidFill>
                <a:latin typeface="Times New Roman" panose="02020603050405020304" pitchFamily="18" charset="0"/>
                <a:ea typeface="楷体_GB2312" panose="02010609030101010101"/>
              </a:rPr>
              <a:t>    P(</a:t>
            </a:r>
            <a:r>
              <a:rPr lang="en-US" altLang="zh-CN" sz="2400" b="1" i="1" dirty="0">
                <a:solidFill>
                  <a:srgbClr val="0000CC"/>
                </a:solidFill>
                <a:latin typeface="Times New Roman" panose="02020603050405020304" pitchFamily="18" charset="0"/>
                <a:ea typeface="楷体_GB2312" panose="02010609030101010101"/>
              </a:rPr>
              <a:t>y</a:t>
            </a:r>
            <a:r>
              <a:rPr lang="en-US" altLang="zh-CN" sz="2400" b="1" dirty="0">
                <a:solidFill>
                  <a:srgbClr val="0000CC"/>
                </a:solidFill>
                <a:latin typeface="Times New Roman" panose="02020603050405020304" pitchFamily="18" charset="0"/>
                <a:ea typeface="楷体_GB2312" panose="02010609030101010101"/>
              </a:rPr>
              <a:t>)</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N(</a:t>
            </a:r>
            <a:r>
              <a:rPr lang="en-US" altLang="zh-CN" sz="2400" b="1" i="1" dirty="0">
                <a:solidFill>
                  <a:srgbClr val="0000CC"/>
                </a:solidFill>
                <a:latin typeface="Times New Roman" panose="02020603050405020304" pitchFamily="18" charset="0"/>
                <a:ea typeface="楷体_GB2312" panose="02010609030101010101"/>
              </a:rPr>
              <a:t>y</a:t>
            </a:r>
            <a:r>
              <a:rPr lang="en-US" altLang="zh-CN" sz="2400" b="1" dirty="0">
                <a:solidFill>
                  <a:srgbClr val="0000CC"/>
                </a:solidFill>
                <a:latin typeface="Times New Roman" panose="02020603050405020304" pitchFamily="18" charset="0"/>
                <a:ea typeface="楷体_GB2312" panose="02010609030101010101"/>
              </a:rPr>
              <a:t>) </a:t>
            </a:r>
            <a:r>
              <a:rPr lang="zh-CN" altLang="en-US" sz="2400" dirty="0">
                <a:solidFill>
                  <a:srgbClr val="0000CC"/>
                </a:solidFill>
                <a:latin typeface="Times New Roman" panose="02020603050405020304" pitchFamily="18" charset="0"/>
                <a:ea typeface="楷体_GB2312" panose="02010609030101010101"/>
              </a:rPr>
              <a:t>全称固化</a:t>
            </a:r>
          </a:p>
          <a:p>
            <a:pPr marR="58600"/>
            <a:r>
              <a:rPr lang="es-ES" altLang="zh-CN" sz="2400" b="1" dirty="0">
                <a:solidFill>
                  <a:srgbClr val="0000CC"/>
                </a:solidFill>
                <a:latin typeface="Times New Roman" panose="02020603050405020304" pitchFamily="18" charset="0"/>
                <a:ea typeface="楷体_GB2312" panose="02010609030101010101"/>
              </a:rPr>
              <a:t>    P(C)</a:t>
            </a:r>
            <a:r>
              <a:rPr lang="zh-CN" altLang="es-ES" sz="2400" dirty="0">
                <a:solidFill>
                  <a:srgbClr val="0000CC"/>
                </a:solidFill>
                <a:latin typeface="Times New Roman" panose="02020603050405020304" pitchFamily="18" charset="0"/>
                <a:ea typeface="楷体_GB2312" panose="02010609030101010101"/>
              </a:rPr>
              <a:t>，</a:t>
            </a:r>
            <a:r>
              <a:rPr lang="es-ES" altLang="zh-CN" sz="2400" b="1" dirty="0">
                <a:solidFill>
                  <a:srgbClr val="0000CC"/>
                </a:solidFill>
                <a:latin typeface="Times New Roman" panose="02020603050405020304" pitchFamily="18" charset="0"/>
                <a:ea typeface="楷体_GB2312" panose="02010609030101010101"/>
              </a:rPr>
              <a:t>P(</a:t>
            </a:r>
            <a:r>
              <a:rPr lang="es-ES" altLang="zh-CN" sz="2400" b="1" i="1" dirty="0">
                <a:solidFill>
                  <a:srgbClr val="0000CC"/>
                </a:solidFill>
                <a:latin typeface="Times New Roman" panose="02020603050405020304" pitchFamily="18" charset="0"/>
                <a:ea typeface="楷体_GB2312" panose="02010609030101010101"/>
              </a:rPr>
              <a:t>y</a:t>
            </a:r>
            <a:r>
              <a:rPr lang="es-ES" altLang="zh-CN" sz="2400" b="1" dirty="0">
                <a:solidFill>
                  <a:srgbClr val="0000CC"/>
                </a:solidFill>
                <a:latin typeface="Times New Roman" panose="02020603050405020304" pitchFamily="18" charset="0"/>
                <a:ea typeface="楷体_GB2312" panose="02010609030101010101"/>
              </a:rPr>
              <a:t>)</a:t>
            </a:r>
            <a:r>
              <a:rPr lang="es-ES" altLang="zh-CN" sz="2400" dirty="0">
                <a:solidFill>
                  <a:srgbClr val="0000CC"/>
                </a:solidFill>
                <a:latin typeface="Times New Roman" panose="02020603050405020304" pitchFamily="18" charset="0"/>
                <a:ea typeface="楷体_GB2312" panose="02010609030101010101"/>
              </a:rPr>
              <a:t>→</a:t>
            </a:r>
            <a:r>
              <a:rPr lang="es-ES" altLang="zh-CN" sz="2400" b="1" dirty="0">
                <a:solidFill>
                  <a:srgbClr val="0000CC"/>
                </a:solidFill>
                <a:latin typeface="Times New Roman" panose="02020603050405020304" pitchFamily="18" charset="0"/>
                <a:ea typeface="楷体_GB2312" panose="02010609030101010101"/>
              </a:rPr>
              <a:t>N(</a:t>
            </a:r>
            <a:r>
              <a:rPr lang="es-ES" altLang="zh-CN" sz="2400" b="1" i="1" dirty="0">
                <a:solidFill>
                  <a:srgbClr val="0000CC"/>
                </a:solidFill>
                <a:latin typeface="Times New Roman" panose="02020603050405020304" pitchFamily="18" charset="0"/>
                <a:ea typeface="楷体_GB2312" panose="02010609030101010101"/>
              </a:rPr>
              <a:t>y</a:t>
            </a:r>
            <a:r>
              <a:rPr lang="es-ES" altLang="zh-CN" sz="2400" b="1" dirty="0">
                <a:solidFill>
                  <a:srgbClr val="0000CC"/>
                </a:solidFill>
                <a:latin typeface="Times New Roman" panose="02020603050405020304" pitchFamily="18" charset="0"/>
                <a:ea typeface="楷体_GB2312" panose="02010609030101010101"/>
              </a:rPr>
              <a:t>) </a:t>
            </a:r>
            <a:r>
              <a:rPr lang="es-ES" altLang="zh-CN" sz="2400" dirty="0">
                <a:solidFill>
                  <a:srgbClr val="0000CC"/>
                </a:solidFill>
                <a:latin typeface="MS Gothic" panose="020B0609070205080204" pitchFamily="49" charset="-128"/>
                <a:ea typeface="MS Gothic" panose="020B0609070205080204" pitchFamily="49" charset="-128"/>
              </a:rPr>
              <a:t>⇒</a:t>
            </a:r>
            <a:r>
              <a:rPr lang="es-ES" altLang="zh-CN" sz="2400" b="1" dirty="0">
                <a:solidFill>
                  <a:srgbClr val="0000CC"/>
                </a:solidFill>
                <a:latin typeface="Times New Roman" panose="02020603050405020304" pitchFamily="18" charset="0"/>
                <a:ea typeface="MS Gothic" panose="020B0609070205080204" pitchFamily="49" charset="-128"/>
              </a:rPr>
              <a:t>N(C) </a:t>
            </a:r>
            <a:r>
              <a:rPr lang="zh-CN" altLang="es-ES" sz="2400" dirty="0">
                <a:solidFill>
                  <a:srgbClr val="0000CC"/>
                </a:solidFill>
                <a:latin typeface="Times New Roman" panose="02020603050405020304" pitchFamily="18" charset="0"/>
                <a:ea typeface="楷体_GB2312" panose="02010609030101010101"/>
              </a:rPr>
              <a:t>假言推理</a:t>
            </a:r>
            <a:r>
              <a:rPr lang="es-ES" altLang="zh-CN" sz="2400" b="1" dirty="0">
                <a:solidFill>
                  <a:srgbClr val="0000CC"/>
                </a:solidFill>
                <a:latin typeface="Times New Roman" panose="02020603050405020304" pitchFamily="18" charset="0"/>
                <a:ea typeface="楷体_GB2312" panose="02010609030101010101"/>
              </a:rPr>
              <a:t>{C/</a:t>
            </a:r>
            <a:r>
              <a:rPr lang="es-ES" altLang="zh-CN" sz="2400" b="1" i="1" dirty="0">
                <a:solidFill>
                  <a:srgbClr val="0000CC"/>
                </a:solidFill>
                <a:latin typeface="Times New Roman" panose="02020603050405020304" pitchFamily="18" charset="0"/>
                <a:ea typeface="楷体_GB2312" panose="02010609030101010101"/>
              </a:rPr>
              <a:t>y</a:t>
            </a:r>
            <a:r>
              <a:rPr lang="es-ES" altLang="zh-CN" sz="2400" b="1" dirty="0">
                <a:solidFill>
                  <a:srgbClr val="0000CC"/>
                </a:solidFill>
                <a:latin typeface="Times New Roman" panose="02020603050405020304" pitchFamily="18" charset="0"/>
                <a:ea typeface="楷体_GB2312" panose="02010609030101010101"/>
              </a:rPr>
              <a:t>}</a:t>
            </a:r>
            <a:endParaRPr lang="es-ES" altLang="zh-CN" sz="2400" dirty="0">
              <a:solidFill>
                <a:srgbClr val="0000CC"/>
              </a:solidFill>
              <a:latin typeface="Times New Roman" panose="02020603050405020304" pitchFamily="18" charset="0"/>
              <a:ea typeface="楷体_GB2312" panose="02010609030101010101"/>
            </a:endParaRPr>
          </a:p>
          <a:p>
            <a:pPr marR="13720"/>
            <a:r>
              <a:rPr lang="en-US" altLang="zh-CN" sz="2400" b="1" dirty="0">
                <a:solidFill>
                  <a:srgbClr val="0000CC"/>
                </a:solidFill>
                <a:latin typeface="Times New Roman" panose="02020603050405020304" pitchFamily="18" charset="0"/>
                <a:ea typeface="楷体_GB2312" panose="02010609030101010101"/>
              </a:rPr>
              <a:t>    N(C), N(</a:t>
            </a:r>
            <a:r>
              <a:rPr lang="en-US" altLang="zh-CN" sz="2400" b="1" i="1" dirty="0">
                <a:solidFill>
                  <a:srgbClr val="0000CC"/>
                </a:solidFill>
                <a:latin typeface="Times New Roman" panose="02020603050405020304" pitchFamily="18" charset="0"/>
                <a:ea typeface="楷体_GB2312" panose="02010609030101010101"/>
              </a:rPr>
              <a:t>x</a:t>
            </a:r>
            <a:r>
              <a:rPr lang="en-US" altLang="zh-CN" sz="2400" b="1" dirty="0">
                <a:solidFill>
                  <a:srgbClr val="0000CC"/>
                </a:solidFill>
                <a:latin typeface="Times New Roman" panose="02020603050405020304" pitchFamily="18" charset="0"/>
                <a:ea typeface="楷体_GB2312" panose="02010609030101010101"/>
              </a:rPr>
              <a:t>)</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L(</a:t>
            </a:r>
            <a:r>
              <a:rPr lang="en-US" altLang="zh-CN" sz="2400" b="1" dirty="0" err="1">
                <a:solidFill>
                  <a:srgbClr val="0000CC"/>
                </a:solidFill>
                <a:latin typeface="Times New Roman" panose="02020603050405020304" pitchFamily="18" charset="0"/>
                <a:ea typeface="楷体_GB2312" panose="02010609030101010101"/>
              </a:rPr>
              <a:t>Wangcheng</a:t>
            </a:r>
            <a:r>
              <a:rPr lang="en-US" altLang="zh-CN" sz="2400" b="1" dirty="0">
                <a:solidFill>
                  <a:srgbClr val="0000CC"/>
                </a:solidFill>
                <a:latin typeface="Times New Roman" panose="02020603050405020304" pitchFamily="18" charset="0"/>
                <a:ea typeface="楷体_GB2312" panose="02010609030101010101"/>
              </a:rPr>
              <a:t> , </a:t>
            </a:r>
            <a:r>
              <a:rPr lang="en-US" altLang="zh-CN" sz="2400" b="1" i="1" dirty="0">
                <a:solidFill>
                  <a:srgbClr val="0000CC"/>
                </a:solidFill>
                <a:latin typeface="Times New Roman" panose="02020603050405020304" pitchFamily="18" charset="0"/>
                <a:ea typeface="楷体_GB2312" panose="02010609030101010101"/>
              </a:rPr>
              <a:t>x</a:t>
            </a:r>
            <a:r>
              <a:rPr lang="en-US" altLang="zh-CN" sz="2400" b="1" dirty="0">
                <a:solidFill>
                  <a:srgbClr val="0000CC"/>
                </a:solidFill>
                <a:latin typeface="Times New Roman" panose="02020603050405020304" pitchFamily="18" charset="0"/>
                <a:ea typeface="楷体_GB2312" panose="02010609030101010101"/>
              </a:rPr>
              <a:t>)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L(</a:t>
            </a:r>
            <a:r>
              <a:rPr lang="en-US" altLang="zh-CN" sz="2400" b="1" dirty="0" err="1">
                <a:solidFill>
                  <a:srgbClr val="0000CC"/>
                </a:solidFill>
                <a:latin typeface="Times New Roman" panose="02020603050405020304" pitchFamily="18" charset="0"/>
                <a:ea typeface="MS Gothic" panose="020B0609070205080204" pitchFamily="49" charset="-128"/>
              </a:rPr>
              <a:t>Wangcheng</a:t>
            </a:r>
            <a:r>
              <a:rPr lang="en-US" altLang="zh-CN" sz="2400" b="1" dirty="0">
                <a:solidFill>
                  <a:srgbClr val="0000CC"/>
                </a:solidFill>
                <a:latin typeface="Times New Roman" panose="02020603050405020304" pitchFamily="18" charset="0"/>
                <a:ea typeface="MS Gothic" panose="020B0609070205080204" pitchFamily="49" charset="-128"/>
              </a:rPr>
              <a:t> , C) </a:t>
            </a:r>
            <a:r>
              <a:rPr lang="zh-CN" altLang="en-US" sz="2400" dirty="0">
                <a:solidFill>
                  <a:srgbClr val="0000CC"/>
                </a:solidFill>
                <a:latin typeface="Times New Roman" panose="02020603050405020304" pitchFamily="18" charset="0"/>
                <a:ea typeface="楷体_GB2312" panose="02010609030101010101"/>
              </a:rPr>
              <a:t>假言推理</a:t>
            </a:r>
            <a:r>
              <a:rPr lang="en-US" altLang="zh-CN" sz="2400" b="1" dirty="0">
                <a:solidFill>
                  <a:srgbClr val="0000CC"/>
                </a:solidFill>
                <a:latin typeface="Times New Roman" panose="02020603050405020304" pitchFamily="18" charset="0"/>
                <a:ea typeface="楷体_GB2312" panose="02010609030101010101"/>
              </a:rPr>
              <a:t>{C/</a:t>
            </a:r>
            <a:r>
              <a:rPr lang="en-US" altLang="zh-CN" sz="2400" b="1" i="1" dirty="0">
                <a:solidFill>
                  <a:srgbClr val="0000CC"/>
                </a:solidFill>
                <a:latin typeface="Times New Roman" panose="02020603050405020304" pitchFamily="18" charset="0"/>
                <a:ea typeface="楷体_GB2312" panose="02010609030101010101"/>
              </a:rPr>
              <a:t>x</a:t>
            </a:r>
            <a:r>
              <a:rPr lang="en-US" altLang="zh-CN" sz="2400" b="1" dirty="0">
                <a:solidFill>
                  <a:srgbClr val="0000CC"/>
                </a:solidFill>
                <a:latin typeface="Times New Roman" panose="02020603050405020304" pitchFamily="18" charset="0"/>
                <a:ea typeface="楷体_GB2312" panose="02010609030101010101"/>
              </a:rPr>
              <a:t>}</a:t>
            </a:r>
            <a:endParaRPr lang="en-US" altLang="zh-CN" sz="2400" dirty="0">
              <a:solidFill>
                <a:srgbClr val="0000CC"/>
              </a:solidFill>
              <a:latin typeface="Times New Roman" panose="02020603050405020304" pitchFamily="18" charset="0"/>
              <a:ea typeface="楷体_GB2312" panose="02010609030101010101"/>
            </a:endParaRPr>
          </a:p>
          <a:p>
            <a:pPr marR="90850"/>
            <a:r>
              <a:rPr lang="zh-CN" altLang="en-US" sz="2400" dirty="0">
                <a:solidFill>
                  <a:srgbClr val="0000CC"/>
                </a:solidFill>
                <a:ea typeface="楷体_GB2312" panose="02010609030101010101"/>
              </a:rPr>
              <a:t>因此，王程喜欢</a:t>
            </a:r>
            <a:r>
              <a:rPr lang="en-US" altLang="zh-CN" sz="2400" b="1" dirty="0">
                <a:solidFill>
                  <a:srgbClr val="0000CC"/>
                </a:solidFill>
                <a:latin typeface="Times New Roman" panose="02020603050405020304" pitchFamily="18" charset="0"/>
                <a:ea typeface="楷体_GB2312" panose="02010609030101010101"/>
              </a:rPr>
              <a:t>C</a:t>
            </a:r>
            <a:r>
              <a:rPr lang="zh-CN" altLang="en-US" sz="2400" dirty="0">
                <a:solidFill>
                  <a:srgbClr val="0000CC"/>
                </a:solidFill>
                <a:latin typeface="Times New Roman" panose="02020603050405020304" pitchFamily="18" charset="0"/>
                <a:ea typeface="楷体_GB2312" panose="02010609030101010101"/>
              </a:rPr>
              <a:t>这门课。 </a:t>
            </a:r>
            <a:endParaRPr lang="zh-CN" altLang="en-US" sz="2400" b="1" dirty="0">
              <a:latin typeface="Calibri" panose="020F0502020204030204" pitchFamily="34" charset="0"/>
            </a:endParaRPr>
          </a:p>
        </p:txBody>
      </p:sp>
    </p:spTree>
    <p:extLst>
      <p:ext uri="{BB962C8B-B14F-4D97-AF65-F5344CB8AC3E}">
        <p14:creationId xmlns:p14="http://schemas.microsoft.com/office/powerpoint/2010/main" val="283314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9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99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99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994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99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994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994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994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994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994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994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9940">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9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871FCD3F-55A0-4DA1-9AEE-94D4362B4E70}" type="slidenum">
              <a:rPr lang="en-US" altLang="zh-CN"/>
              <a:pPr/>
              <a:t>72</a:t>
            </a:fld>
            <a:endParaRPr lang="en-US" altLang="zh-CN"/>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t>3.1  </a:t>
            </a:r>
            <a:r>
              <a:rPr lang="zh-CN" altLang="en-US" sz="3600" b="1" dirty="0"/>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t>3.2 </a:t>
            </a:r>
            <a:r>
              <a:rPr lang="zh-CN" altLang="en-US" sz="3600" b="1" dirty="0"/>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t>3.3 </a:t>
            </a:r>
            <a:r>
              <a:rPr lang="zh-CN" altLang="en-US" sz="3600" b="1" dirty="0"/>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solidFill>
                  <a:srgbClr val="FF0000"/>
                </a:solidFill>
              </a:rPr>
              <a:t>3.4 </a:t>
            </a:r>
            <a:r>
              <a:rPr lang="zh-CN" altLang="en-US" sz="3600" b="1" dirty="0">
                <a:solidFill>
                  <a:srgbClr val="FF0000"/>
                </a:solidFill>
              </a:rPr>
              <a:t>归结演绎推理</a:t>
            </a:r>
          </a:p>
        </p:txBody>
      </p:sp>
    </p:spTree>
    <p:extLst>
      <p:ext uri="{BB962C8B-B14F-4D97-AF65-F5344CB8AC3E}">
        <p14:creationId xmlns:p14="http://schemas.microsoft.com/office/powerpoint/2010/main" val="13068272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p:cNvSpPr>
          <p:nvPr>
            <p:ph type="title"/>
          </p:nvPr>
        </p:nvSpPr>
        <p:spPr>
          <a:xfrm>
            <a:off x="1055688" y="145415"/>
            <a:ext cx="8229600" cy="649288"/>
          </a:xfrm>
        </p:spPr>
        <p:txBody>
          <a:bodyPr/>
          <a:lstStyle/>
          <a:p>
            <a:r>
              <a:rPr lang="en-US" altLang="zh-CN" sz="2800" dirty="0">
                <a:solidFill>
                  <a:srgbClr val="0000FF"/>
                </a:solidFill>
                <a:latin typeface="黑体" panose="02010609060101010101" pitchFamily="49" charset="-122"/>
                <a:ea typeface="黑体" panose="02010609060101010101" pitchFamily="49" charset="-122"/>
              </a:rPr>
              <a:t>3.4  </a:t>
            </a:r>
            <a:r>
              <a:rPr lang="zh-CN" altLang="en-US" sz="2800" dirty="0">
                <a:solidFill>
                  <a:srgbClr val="0000FF"/>
                </a:solidFill>
                <a:latin typeface="黑体" panose="02010609060101010101" pitchFamily="49" charset="-122"/>
                <a:ea typeface="黑体" panose="02010609060101010101" pitchFamily="49" charset="-122"/>
              </a:rPr>
              <a:t>归结推理方法</a:t>
            </a:r>
          </a:p>
        </p:txBody>
      </p:sp>
      <p:sp>
        <p:nvSpPr>
          <p:cNvPr id="585731" name="Rectangle 3"/>
          <p:cNvSpPr>
            <a:spLocks noGrp="1"/>
          </p:cNvSpPr>
          <p:nvPr>
            <p:ph type="body" idx="1"/>
          </p:nvPr>
        </p:nvSpPr>
        <p:spPr>
          <a:xfrm>
            <a:off x="782320" y="990124"/>
            <a:ext cx="10820400" cy="5481796"/>
          </a:xfrm>
        </p:spPr>
        <p:txBody>
          <a:bodyPr>
            <a:normAutofit/>
          </a:bodyPr>
          <a:lstStyle/>
          <a:p>
            <a:pPr marL="0" marR="13270" indent="0">
              <a:buNone/>
            </a:pPr>
            <a:r>
              <a:rPr lang="zh-CN" altLang="en-US" dirty="0">
                <a:solidFill>
                  <a:srgbClr val="0000CC"/>
                </a:solidFill>
                <a:latin typeface="黑体" panose="02010609060101010101" pitchFamily="49" charset="-122"/>
                <a:ea typeface="黑体" panose="02010609060101010101" pitchFamily="49" charset="-122"/>
              </a:rPr>
              <a:t>  归结演绎推理是一种基于鲁宾逊（</a:t>
            </a:r>
            <a:r>
              <a:rPr lang="en-US" altLang="zh-CN" b="1" dirty="0">
                <a:solidFill>
                  <a:srgbClr val="0000CC"/>
                </a:solidFill>
                <a:latin typeface="黑体" panose="02010609060101010101" pitchFamily="49" charset="-122"/>
                <a:ea typeface="黑体" panose="02010609060101010101" pitchFamily="49" charset="-122"/>
              </a:rPr>
              <a:t>Robinson</a:t>
            </a:r>
            <a:r>
              <a:rPr lang="zh-CN" altLang="en-US" dirty="0">
                <a:solidFill>
                  <a:srgbClr val="0000CC"/>
                </a:solidFill>
                <a:latin typeface="黑体" panose="02010609060101010101" pitchFamily="49" charset="-122"/>
                <a:ea typeface="黑体" panose="02010609060101010101" pitchFamily="49" charset="-122"/>
              </a:rPr>
              <a:t>）归结原理的机器推理技术。鲁宾逊归结原理亦称为消解原理，是鲁宾逊于</a:t>
            </a:r>
            <a:r>
              <a:rPr lang="en-US" altLang="zh-CN" b="1" dirty="0">
                <a:solidFill>
                  <a:srgbClr val="0000CC"/>
                </a:solidFill>
                <a:latin typeface="黑体" panose="02010609060101010101" pitchFamily="49" charset="-122"/>
                <a:ea typeface="黑体" panose="02010609060101010101" pitchFamily="49" charset="-122"/>
              </a:rPr>
              <a:t>1965</a:t>
            </a:r>
            <a:r>
              <a:rPr lang="zh-CN" altLang="en-US" dirty="0">
                <a:solidFill>
                  <a:srgbClr val="0000CC"/>
                </a:solidFill>
                <a:latin typeface="黑体" panose="02010609060101010101" pitchFamily="49" charset="-122"/>
                <a:ea typeface="黑体" panose="02010609060101010101" pitchFamily="49" charset="-122"/>
              </a:rPr>
              <a:t>年在海伯伦（</a:t>
            </a:r>
            <a:r>
              <a:rPr lang="en-US" altLang="zh-CN" b="1" dirty="0" err="1">
                <a:solidFill>
                  <a:srgbClr val="0000CC"/>
                </a:solidFill>
                <a:latin typeface="黑体" panose="02010609060101010101" pitchFamily="49" charset="-122"/>
                <a:ea typeface="黑体" panose="02010609060101010101" pitchFamily="49" charset="-122"/>
              </a:rPr>
              <a:t>Herbrand</a:t>
            </a:r>
            <a:r>
              <a:rPr lang="zh-CN" altLang="en-US" dirty="0">
                <a:solidFill>
                  <a:srgbClr val="0000CC"/>
                </a:solidFill>
                <a:latin typeface="黑体" panose="02010609060101010101" pitchFamily="49" charset="-122"/>
                <a:ea typeface="黑体" panose="02010609060101010101" pitchFamily="49" charset="-122"/>
              </a:rPr>
              <a:t>）理论的基础上提出的一种基于逻辑的</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FF0000"/>
                </a:solidFill>
                <a:latin typeface="黑体" panose="02010609060101010101" pitchFamily="49" charset="-122"/>
                <a:ea typeface="黑体" panose="02010609060101010101" pitchFamily="49" charset="-122"/>
              </a:rPr>
              <a:t>反证法</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a:t>
            </a:r>
          </a:p>
          <a:p>
            <a:pPr marL="0" marR="9370" indent="0">
              <a:buNone/>
            </a:pPr>
            <a:r>
              <a:rPr lang="zh-CN" altLang="en-US" dirty="0">
                <a:solidFill>
                  <a:srgbClr val="006300"/>
                </a:solidFill>
                <a:latin typeface="黑体" panose="02010609060101010101" pitchFamily="49" charset="-122"/>
                <a:ea typeface="黑体" panose="02010609060101010101" pitchFamily="49" charset="-122"/>
              </a:rPr>
              <a:t>  定理证明的实质</a:t>
            </a:r>
            <a:r>
              <a:rPr lang="zh-CN" altLang="en-US" dirty="0">
                <a:solidFill>
                  <a:srgbClr val="0000CC"/>
                </a:solidFill>
                <a:latin typeface="黑体" panose="02010609060101010101" pitchFamily="49" charset="-122"/>
                <a:ea typeface="黑体" panose="02010609060101010101" pitchFamily="49" charset="-122"/>
              </a:rPr>
              <a:t>，就是要对前提</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和结论</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永真，就是要证明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在任何一个非空的个体域上都是永真的。这将是非常困难的，甚至是不可实现的。</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为此，人们进行了大量的探索，后来发现可以</a:t>
            </a:r>
            <a:r>
              <a:rPr lang="zh-CN" altLang="en-US" dirty="0">
                <a:solidFill>
                  <a:srgbClr val="006300"/>
                </a:solidFill>
                <a:latin typeface="黑体" panose="02010609060101010101" pitchFamily="49" charset="-122"/>
                <a:ea typeface="黑体" panose="02010609060101010101" pitchFamily="49" charset="-122"/>
              </a:rPr>
              <a:t>采用反证法的思想</a:t>
            </a:r>
            <a:r>
              <a:rPr lang="zh-CN" altLang="en-US" dirty="0">
                <a:solidFill>
                  <a:srgbClr val="0000CC"/>
                </a:solidFill>
                <a:latin typeface="黑体" panose="02010609060101010101" pitchFamily="49" charset="-122"/>
                <a:ea typeface="黑体" panose="02010609060101010101" pitchFamily="49" charset="-122"/>
              </a:rPr>
              <a:t>，把关于</a:t>
            </a:r>
            <a:r>
              <a:rPr lang="zh-CN" altLang="en-US" dirty="0">
                <a:solidFill>
                  <a:srgbClr val="006300"/>
                </a:solidFill>
                <a:latin typeface="黑体" panose="02010609060101010101" pitchFamily="49" charset="-122"/>
                <a:ea typeface="黑体" panose="02010609060101010101" pitchFamily="49" charset="-122"/>
              </a:rPr>
              <a:t>永真性的证明转化为关于不可满足性的证明</a:t>
            </a:r>
            <a:r>
              <a:rPr lang="zh-CN" altLang="en-US" dirty="0">
                <a:solidFill>
                  <a:srgbClr val="0000CC"/>
                </a:solidFill>
                <a:latin typeface="黑体" panose="02010609060101010101" pitchFamily="49" charset="-122"/>
                <a:ea typeface="黑体" panose="02010609060101010101" pitchFamily="49" charset="-122"/>
              </a:rPr>
              <a:t>。</a:t>
            </a:r>
          </a:p>
          <a:p>
            <a:pPr marL="0" marR="6000" indent="0">
              <a:buNone/>
            </a:pPr>
            <a:r>
              <a:rPr lang="en-US" altLang="zh-CN" dirty="0">
                <a:solidFill>
                  <a:srgbClr val="0000CC"/>
                </a:solidFill>
                <a:latin typeface="黑体" panose="02010609060101010101" pitchFamily="49" charset="-122"/>
                <a:ea typeface="黑体" panose="02010609060101010101" pitchFamily="49" charset="-122"/>
              </a:rPr>
              <a:t>  </a:t>
            </a:r>
            <a:r>
              <a:rPr lang="zh-CN" altLang="en-US" dirty="0">
                <a:solidFill>
                  <a:srgbClr val="0000CC"/>
                </a:solidFill>
                <a:latin typeface="黑体" panose="02010609060101010101" pitchFamily="49" charset="-122"/>
                <a:ea typeface="黑体" panose="02010609060101010101" pitchFamily="49" charset="-122"/>
              </a:rPr>
              <a:t>即要证明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永真，只要能够证明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是不可满足的就可以了</a:t>
            </a:r>
            <a:r>
              <a:rPr lang="en-US" altLang="zh-CN"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原因是</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这方面最有成效的工作就是鲁宾逊归结原理。它使定理证明的机械化成为现实。 </a:t>
            </a:r>
            <a:endParaRPr lang="zh-CN" altLang="en-US" b="1" dirty="0">
              <a:latin typeface="黑体" panose="02010609060101010101" pitchFamily="49" charset="-122"/>
              <a:ea typeface="黑体" panose="02010609060101010101" pitchFamily="49" charset="-122"/>
              <a:sym typeface="Wingdings" panose="05000000000000000000" pitchFamily="2" charset="2"/>
            </a:endParaRPr>
          </a:p>
        </p:txBody>
      </p:sp>
    </p:spTree>
    <p:extLst>
      <p:ext uri="{BB962C8B-B14F-4D97-AF65-F5344CB8AC3E}">
        <p14:creationId xmlns:p14="http://schemas.microsoft.com/office/powerpoint/2010/main" val="9246622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3.4.1</a:t>
            </a:r>
            <a:r>
              <a:rPr lang="zh-CN" altLang="en-US" sz="2800" dirty="0">
                <a:solidFill>
                  <a:srgbClr val="0000FF"/>
                </a:solidFill>
                <a:latin typeface="黑体" panose="02010609060101010101" pitchFamily="49" charset="-122"/>
                <a:ea typeface="黑体" panose="02010609060101010101" pitchFamily="49" charset="-122"/>
              </a:rPr>
              <a:t>谓词公式的范式</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5908" y="1340330"/>
            <a:ext cx="10048569" cy="4832092"/>
          </a:xfrm>
          <a:prstGeom prst="rect">
            <a:avLst/>
          </a:prstGeom>
        </p:spPr>
        <p:txBody>
          <a:bodyPr wrap="square">
            <a:spAutoFit/>
          </a:bodyPr>
          <a:lstStyle/>
          <a:p>
            <a:r>
              <a:rPr lang="zh-CN" altLang="en-US" sz="2800" dirty="0">
                <a:solidFill>
                  <a:srgbClr val="FF0000"/>
                </a:solidFill>
                <a:ea typeface="楷体_GB2312" panose="02010609030101010101"/>
              </a:rPr>
              <a:t>    前束范式：</a:t>
            </a:r>
            <a:r>
              <a:rPr lang="zh-CN" altLang="en-US" sz="2800" dirty="0">
                <a:solidFill>
                  <a:srgbClr val="0000CC"/>
                </a:solidFill>
                <a:latin typeface="Times New Roman" panose="02020603050405020304" pitchFamily="18" charset="0"/>
                <a:ea typeface="楷体_GB2312" panose="02010609030101010101"/>
              </a:rPr>
              <a:t>设</a:t>
            </a:r>
            <a:r>
              <a:rPr lang="en-US" altLang="zh-CN" sz="2800" dirty="0">
                <a:solidFill>
                  <a:srgbClr val="0000CC"/>
                </a:solidFill>
                <a:latin typeface="Times New Roman" panose="02020603050405020304" pitchFamily="18" charset="0"/>
                <a:ea typeface="楷体_GB2312" panose="02010609030101010101"/>
              </a:rPr>
              <a:t>F</a:t>
            </a:r>
            <a:r>
              <a:rPr lang="zh-CN" altLang="en-US" sz="2800" dirty="0">
                <a:solidFill>
                  <a:srgbClr val="0000CC"/>
                </a:solidFill>
                <a:latin typeface="Times New Roman" panose="02020603050405020304" pitchFamily="18" charset="0"/>
                <a:ea typeface="楷体_GB2312" panose="02010609030101010101"/>
              </a:rPr>
              <a:t>是一个谓词公式，如果其中的所有量词均</a:t>
            </a:r>
            <a:r>
              <a:rPr lang="zh-CN" altLang="en-US" sz="2800" dirty="0">
                <a:solidFill>
                  <a:srgbClr val="FF0000"/>
                </a:solidFill>
                <a:latin typeface="Times New Roman" panose="02020603050405020304" pitchFamily="18" charset="0"/>
                <a:ea typeface="楷体_GB2312" panose="02010609030101010101"/>
              </a:rPr>
              <a:t>非否定</a:t>
            </a:r>
            <a:r>
              <a:rPr lang="zh-CN" altLang="en-US" sz="2800" dirty="0">
                <a:solidFill>
                  <a:srgbClr val="0000CC"/>
                </a:solidFill>
                <a:latin typeface="Times New Roman" panose="02020603050405020304" pitchFamily="18" charset="0"/>
                <a:ea typeface="楷体_GB2312" panose="02010609030101010101"/>
              </a:rPr>
              <a:t>出现在公式的</a:t>
            </a:r>
            <a:r>
              <a:rPr lang="zh-CN" altLang="en-US" sz="2800" dirty="0">
                <a:solidFill>
                  <a:srgbClr val="FF0000"/>
                </a:solidFill>
                <a:latin typeface="Times New Roman" panose="02020603050405020304" pitchFamily="18" charset="0"/>
                <a:ea typeface="楷体_GB2312" panose="02010609030101010101"/>
              </a:rPr>
              <a:t>最前面</a:t>
            </a:r>
            <a:r>
              <a:rPr lang="zh-CN" altLang="en-US" sz="2800" dirty="0">
                <a:solidFill>
                  <a:srgbClr val="0000CC"/>
                </a:solidFill>
                <a:latin typeface="Times New Roman" panose="02020603050405020304" pitchFamily="18" charset="0"/>
                <a:ea typeface="楷体_GB2312" panose="02010609030101010101"/>
              </a:rPr>
              <a:t>，而它们的辖域为整个公式，则称</a:t>
            </a:r>
            <a:r>
              <a:rPr lang="en-US" altLang="zh-CN" sz="2800" dirty="0">
                <a:solidFill>
                  <a:srgbClr val="0000CC"/>
                </a:solidFill>
                <a:latin typeface="Times New Roman" panose="02020603050405020304" pitchFamily="18" charset="0"/>
                <a:ea typeface="楷体_GB2312" panose="02010609030101010101"/>
              </a:rPr>
              <a:t>F</a:t>
            </a:r>
            <a:r>
              <a:rPr lang="zh-CN" altLang="en-US" sz="2800" dirty="0">
                <a:solidFill>
                  <a:srgbClr val="0000CC"/>
                </a:solidFill>
                <a:latin typeface="Times New Roman" panose="02020603050405020304" pitchFamily="18" charset="0"/>
                <a:ea typeface="楷体_GB2312" panose="02010609030101010101"/>
              </a:rPr>
              <a:t>为前束范式。</a:t>
            </a:r>
            <a:endParaRPr lang="en-US" altLang="zh-CN" sz="2800" dirty="0">
              <a:solidFill>
                <a:srgbClr val="0000CC"/>
              </a:solidFill>
              <a:latin typeface="Times New Roman" panose="02020603050405020304" pitchFamily="18" charset="0"/>
              <a:ea typeface="楷体_GB2312" panose="02010609030101010101"/>
            </a:endParaRPr>
          </a:p>
          <a:p>
            <a:r>
              <a:rPr lang="zh-CN" altLang="en-US" sz="2800" dirty="0">
                <a:solidFill>
                  <a:srgbClr val="0000CC"/>
                </a:solidFill>
                <a:latin typeface="Times New Roman" panose="02020603050405020304" pitchFamily="18" charset="0"/>
                <a:ea typeface="楷体_GB2312" panose="02010609030101010101"/>
              </a:rPr>
              <a:t>    前束范式一般可写成</a:t>
            </a:r>
          </a:p>
          <a:p>
            <a:pPr algn="ctr"/>
            <a:r>
              <a:rPr lang="en-US" altLang="zh-CN" sz="2800" dirty="0">
                <a:solidFill>
                  <a:srgbClr val="0000CC"/>
                </a:solidFill>
                <a:latin typeface="Times New Roman" panose="02020603050405020304" pitchFamily="18" charset="0"/>
                <a:ea typeface="楷体_GB2312" panose="02010609030101010101"/>
              </a:rPr>
              <a:t>(Q</a:t>
            </a:r>
            <a:r>
              <a:rPr lang="en-US" altLang="zh-CN" sz="2800" baseline="-25000" dirty="0">
                <a:solidFill>
                  <a:srgbClr val="0000CC"/>
                </a:solidFill>
                <a:latin typeface="Times New Roman" panose="02020603050405020304" pitchFamily="18" charset="0"/>
                <a:ea typeface="楷体_GB2312" panose="02010609030101010101"/>
              </a:rPr>
              <a:t>1</a:t>
            </a:r>
            <a:r>
              <a:rPr lang="en-US" altLang="zh-CN" sz="2800" i="1" dirty="0">
                <a:solidFill>
                  <a:srgbClr val="0000CC"/>
                </a:solidFill>
                <a:latin typeface="Times New Roman" panose="02020603050405020304" pitchFamily="18" charset="0"/>
                <a:ea typeface="楷体_GB2312" panose="02010609030101010101"/>
              </a:rPr>
              <a:t>x</a:t>
            </a:r>
            <a:r>
              <a:rPr lang="en-US" altLang="zh-CN" sz="2800" baseline="-25000" dirty="0">
                <a:solidFill>
                  <a:srgbClr val="0000CC"/>
                </a:solidFill>
                <a:latin typeface="Times New Roman" panose="02020603050405020304" pitchFamily="18" charset="0"/>
                <a:ea typeface="楷体_GB2312" panose="02010609030101010101"/>
              </a:rPr>
              <a:t>1</a:t>
            </a:r>
            <a:r>
              <a:rPr lang="en-US" altLang="zh-CN" sz="2800" dirty="0">
                <a:solidFill>
                  <a:srgbClr val="0000CC"/>
                </a:solidFill>
                <a:latin typeface="Times New Roman" panose="02020603050405020304" pitchFamily="18" charset="0"/>
                <a:ea typeface="楷体_GB2312" panose="02010609030101010101"/>
              </a:rPr>
              <a:t>)(Q</a:t>
            </a:r>
            <a:r>
              <a:rPr lang="en-US" altLang="zh-CN" sz="2800" baseline="-25000" dirty="0">
                <a:solidFill>
                  <a:srgbClr val="0000CC"/>
                </a:solidFill>
                <a:latin typeface="Times New Roman" panose="02020603050405020304" pitchFamily="18" charset="0"/>
                <a:ea typeface="楷体_GB2312" panose="02010609030101010101"/>
              </a:rPr>
              <a:t>2</a:t>
            </a:r>
            <a:r>
              <a:rPr lang="en-US" altLang="zh-CN" sz="2800" i="1" dirty="0">
                <a:solidFill>
                  <a:srgbClr val="0000CC"/>
                </a:solidFill>
                <a:latin typeface="Times New Roman" panose="02020603050405020304" pitchFamily="18" charset="0"/>
                <a:ea typeface="楷体_GB2312" panose="02010609030101010101"/>
              </a:rPr>
              <a:t>x</a:t>
            </a:r>
            <a:r>
              <a:rPr lang="en-US" altLang="zh-CN" sz="2800" baseline="-25000" dirty="0">
                <a:solidFill>
                  <a:srgbClr val="0000CC"/>
                </a:solidFill>
                <a:latin typeface="Times New Roman" panose="02020603050405020304" pitchFamily="18" charset="0"/>
                <a:ea typeface="楷体_GB2312" panose="02010609030101010101"/>
              </a:rPr>
              <a:t>2</a:t>
            </a:r>
            <a:r>
              <a:rPr lang="en-US" altLang="zh-CN" sz="2800" dirty="0">
                <a:solidFill>
                  <a:srgbClr val="0000CC"/>
                </a:solidFill>
                <a:latin typeface="Times New Roman" panose="02020603050405020304" pitchFamily="18" charset="0"/>
                <a:ea typeface="楷体_GB2312" panose="02010609030101010101"/>
              </a:rPr>
              <a:t>) · · · (</a:t>
            </a:r>
            <a:r>
              <a:rPr lang="en-US" altLang="zh-CN" sz="2800" dirty="0" err="1">
                <a:solidFill>
                  <a:srgbClr val="0000CC"/>
                </a:solidFill>
                <a:latin typeface="Times New Roman" panose="02020603050405020304" pitchFamily="18" charset="0"/>
                <a:ea typeface="楷体_GB2312" panose="02010609030101010101"/>
              </a:rPr>
              <a:t>Q</a:t>
            </a:r>
            <a:r>
              <a:rPr lang="en-US" altLang="zh-CN" sz="2800" baseline="-25000" dirty="0" err="1">
                <a:solidFill>
                  <a:srgbClr val="0000CC"/>
                </a:solidFill>
                <a:latin typeface="Times New Roman" panose="02020603050405020304" pitchFamily="18" charset="0"/>
                <a:ea typeface="楷体_GB2312" panose="02010609030101010101"/>
              </a:rPr>
              <a:t>n</a:t>
            </a:r>
            <a:r>
              <a:rPr lang="en-US" altLang="zh-CN" sz="2800" i="1" dirty="0" err="1">
                <a:solidFill>
                  <a:srgbClr val="0000CC"/>
                </a:solidFill>
                <a:latin typeface="Times New Roman" panose="02020603050405020304" pitchFamily="18" charset="0"/>
                <a:ea typeface="楷体_GB2312" panose="02010609030101010101"/>
              </a:rPr>
              <a:t>x</a:t>
            </a:r>
            <a:r>
              <a:rPr lang="en-US" altLang="zh-CN" sz="2800" baseline="-25000" dirty="0" err="1">
                <a:solidFill>
                  <a:srgbClr val="0000CC"/>
                </a:solidFill>
                <a:latin typeface="Times New Roman" panose="02020603050405020304" pitchFamily="18" charset="0"/>
                <a:ea typeface="楷体_GB2312" panose="02010609030101010101"/>
              </a:rPr>
              <a:t>n</a:t>
            </a:r>
            <a:r>
              <a:rPr lang="en-US" altLang="zh-CN" sz="2800" dirty="0">
                <a:solidFill>
                  <a:srgbClr val="0000CC"/>
                </a:solidFill>
                <a:latin typeface="Times New Roman" panose="02020603050405020304" pitchFamily="18" charset="0"/>
                <a:ea typeface="楷体_GB2312" panose="02010609030101010101"/>
              </a:rPr>
              <a:t>)M(</a:t>
            </a:r>
            <a:r>
              <a:rPr lang="en-US" altLang="zh-CN" sz="2800" i="1" dirty="0">
                <a:solidFill>
                  <a:srgbClr val="0000CC"/>
                </a:solidFill>
                <a:latin typeface="Times New Roman" panose="02020603050405020304" pitchFamily="18" charset="0"/>
                <a:ea typeface="楷体_GB2312" panose="02010609030101010101"/>
              </a:rPr>
              <a:t>x</a:t>
            </a:r>
            <a:r>
              <a:rPr lang="en-US" altLang="zh-CN" sz="2800" baseline="-25000" dirty="0">
                <a:solidFill>
                  <a:srgbClr val="0000CC"/>
                </a:solidFill>
                <a:latin typeface="Times New Roman" panose="02020603050405020304" pitchFamily="18" charset="0"/>
                <a:ea typeface="楷体_GB2312" panose="02010609030101010101"/>
              </a:rPr>
              <a:t>1</a:t>
            </a:r>
            <a:r>
              <a:rPr lang="en-US" altLang="zh-CN" sz="2800" dirty="0">
                <a:solidFill>
                  <a:srgbClr val="0000CC"/>
                </a:solidFill>
                <a:latin typeface="Times New Roman" panose="02020603050405020304" pitchFamily="18" charset="0"/>
                <a:ea typeface="楷体_GB2312" panose="02010609030101010101"/>
              </a:rPr>
              <a:t>, </a:t>
            </a:r>
            <a:r>
              <a:rPr lang="en-US" altLang="zh-CN" sz="2800" i="1" dirty="0">
                <a:solidFill>
                  <a:srgbClr val="0000CC"/>
                </a:solidFill>
                <a:latin typeface="Times New Roman" panose="02020603050405020304" pitchFamily="18" charset="0"/>
                <a:ea typeface="楷体_GB2312" panose="02010609030101010101"/>
              </a:rPr>
              <a:t>x</a:t>
            </a:r>
            <a:r>
              <a:rPr lang="en-US" altLang="zh-CN" sz="2800" baseline="-25000" dirty="0">
                <a:solidFill>
                  <a:srgbClr val="0000CC"/>
                </a:solidFill>
                <a:latin typeface="Times New Roman" panose="02020603050405020304" pitchFamily="18" charset="0"/>
                <a:ea typeface="楷体_GB2312" panose="02010609030101010101"/>
              </a:rPr>
              <a:t>2</a:t>
            </a:r>
            <a:r>
              <a:rPr lang="en-US" altLang="zh-CN" sz="2800" dirty="0">
                <a:solidFill>
                  <a:srgbClr val="0000CC"/>
                </a:solidFill>
                <a:latin typeface="Times New Roman" panose="02020603050405020304" pitchFamily="18" charset="0"/>
                <a:ea typeface="楷体_GB2312" panose="02010609030101010101"/>
              </a:rPr>
              <a:t>, · · · , </a:t>
            </a:r>
            <a:r>
              <a:rPr lang="en-US" altLang="zh-CN" sz="2800" i="1" dirty="0" err="1">
                <a:solidFill>
                  <a:srgbClr val="0000CC"/>
                </a:solidFill>
                <a:latin typeface="Times New Roman" panose="02020603050405020304" pitchFamily="18" charset="0"/>
                <a:ea typeface="楷体_GB2312" panose="02010609030101010101"/>
              </a:rPr>
              <a:t>x</a:t>
            </a:r>
            <a:r>
              <a:rPr lang="en-US" altLang="zh-CN" sz="2800" baseline="-25000" dirty="0" err="1">
                <a:solidFill>
                  <a:srgbClr val="0000CC"/>
                </a:solidFill>
                <a:latin typeface="Times New Roman" panose="02020603050405020304" pitchFamily="18" charset="0"/>
                <a:ea typeface="楷体_GB2312" panose="02010609030101010101"/>
              </a:rPr>
              <a:t>n</a:t>
            </a:r>
            <a:r>
              <a:rPr lang="en-US" altLang="zh-CN" sz="2800" dirty="0">
                <a:solidFill>
                  <a:srgbClr val="0000CC"/>
                </a:solidFill>
                <a:latin typeface="Times New Roman" panose="02020603050405020304" pitchFamily="18" charset="0"/>
                <a:ea typeface="楷体_GB2312" panose="02010609030101010101"/>
              </a:rPr>
              <a:t>)</a:t>
            </a:r>
          </a:p>
          <a:p>
            <a:r>
              <a:rPr lang="zh-CN" altLang="en-US" sz="2800" dirty="0">
                <a:solidFill>
                  <a:srgbClr val="0000CC"/>
                </a:solidFill>
                <a:latin typeface="Times New Roman" panose="02020603050405020304" pitchFamily="18" charset="0"/>
                <a:ea typeface="楷体_GB2312" panose="02010609030101010101"/>
              </a:rPr>
              <a:t>    其中</a:t>
            </a:r>
            <a:r>
              <a:rPr lang="en-US" altLang="zh-CN" sz="2800" dirty="0">
                <a:solidFill>
                  <a:srgbClr val="0000CC"/>
                </a:solidFill>
                <a:latin typeface="Times New Roman" panose="02020603050405020304" pitchFamily="18" charset="0"/>
                <a:ea typeface="楷体_GB2312" panose="02010609030101010101"/>
              </a:rPr>
              <a:t>Q</a:t>
            </a:r>
            <a:r>
              <a:rPr lang="en-US" altLang="zh-CN" sz="2800" i="1" baseline="-25000" dirty="0">
                <a:solidFill>
                  <a:srgbClr val="0000CC"/>
                </a:solidFill>
                <a:latin typeface="Times New Roman" panose="02020603050405020304" pitchFamily="18" charset="0"/>
                <a:ea typeface="楷体_GB2312" panose="02010609030101010101"/>
              </a:rPr>
              <a:t>i</a:t>
            </a:r>
            <a:r>
              <a:rPr lang="en-US" altLang="zh-CN" sz="2800" dirty="0">
                <a:solidFill>
                  <a:srgbClr val="0000CC"/>
                </a:solidFill>
                <a:latin typeface="Times New Roman" panose="02020603050405020304" pitchFamily="18" charset="0"/>
                <a:ea typeface="楷体_GB2312" panose="02010609030101010101"/>
              </a:rPr>
              <a:t> </a:t>
            </a:r>
            <a:r>
              <a:rPr lang="zh-CN" altLang="en-US" sz="2800" dirty="0">
                <a:solidFill>
                  <a:srgbClr val="0000CC"/>
                </a:solidFill>
                <a:latin typeface="Times New Roman" panose="02020603050405020304" pitchFamily="18" charset="0"/>
                <a:ea typeface="楷体_GB2312" panose="02010609030101010101"/>
              </a:rPr>
              <a:t>∈</a:t>
            </a:r>
            <a:r>
              <a:rPr lang="en-US" altLang="zh-CN" sz="2800" dirty="0">
                <a:solidFill>
                  <a:srgbClr val="0000CC"/>
                </a:solidFill>
                <a:latin typeface="Times New Roman" panose="02020603050405020304" pitchFamily="18" charset="0"/>
                <a:ea typeface="楷体_GB2312" panose="02010609030101010101"/>
              </a:rPr>
              <a:t> {∀, ∃}</a:t>
            </a:r>
            <a:r>
              <a:rPr lang="zh-CN" altLang="en-US" sz="2800" dirty="0">
                <a:solidFill>
                  <a:srgbClr val="0000CC"/>
                </a:solidFill>
                <a:latin typeface="Times New Roman" panose="02020603050405020304" pitchFamily="18" charset="0"/>
                <a:ea typeface="楷体_GB2312" panose="02010609030101010101"/>
              </a:rPr>
              <a:t>，</a:t>
            </a:r>
            <a:r>
              <a:rPr lang="en-US" altLang="zh-CN" sz="2800" dirty="0">
                <a:solidFill>
                  <a:srgbClr val="0000CC"/>
                </a:solidFill>
                <a:latin typeface="Times New Roman" panose="02020603050405020304" pitchFamily="18" charset="0"/>
                <a:ea typeface="楷体_GB2312" panose="02010609030101010101"/>
              </a:rPr>
              <a:t>(</a:t>
            </a:r>
            <a:r>
              <a:rPr lang="en-US" altLang="zh-CN" sz="2800" i="1" dirty="0" err="1">
                <a:solidFill>
                  <a:srgbClr val="0000CC"/>
                </a:solidFill>
                <a:latin typeface="Times New Roman" panose="02020603050405020304" pitchFamily="18" charset="0"/>
                <a:ea typeface="楷体_GB2312" panose="02010609030101010101"/>
              </a:rPr>
              <a:t>i</a:t>
            </a:r>
            <a:r>
              <a:rPr lang="en-US" altLang="zh-CN" sz="2800" dirty="0">
                <a:solidFill>
                  <a:srgbClr val="0000CC"/>
                </a:solidFill>
                <a:latin typeface="Times New Roman" panose="02020603050405020304" pitchFamily="18" charset="0"/>
                <a:ea typeface="楷体_GB2312" panose="02010609030101010101"/>
              </a:rPr>
              <a:t> = 1, 2, · · · , </a:t>
            </a:r>
            <a:r>
              <a:rPr lang="en-US" altLang="zh-CN" sz="2800" i="1" dirty="0">
                <a:solidFill>
                  <a:srgbClr val="0000CC"/>
                </a:solidFill>
                <a:latin typeface="Times New Roman" panose="02020603050405020304" pitchFamily="18" charset="0"/>
                <a:ea typeface="楷体_GB2312" panose="02010609030101010101"/>
              </a:rPr>
              <a:t>n</a:t>
            </a:r>
            <a:r>
              <a:rPr lang="en-US" altLang="zh-CN" sz="2800" dirty="0">
                <a:solidFill>
                  <a:srgbClr val="0000CC"/>
                </a:solidFill>
                <a:latin typeface="Times New Roman" panose="02020603050405020304" pitchFamily="18" charset="0"/>
                <a:ea typeface="楷体_GB2312" panose="02010609030101010101"/>
              </a:rPr>
              <a:t>)</a:t>
            </a:r>
            <a:r>
              <a:rPr lang="zh-CN" altLang="en-US" sz="2800" dirty="0">
                <a:solidFill>
                  <a:srgbClr val="0000CC"/>
                </a:solidFill>
                <a:latin typeface="Times New Roman" panose="02020603050405020304" pitchFamily="18" charset="0"/>
                <a:ea typeface="楷体_GB2312" panose="02010609030101010101"/>
              </a:rPr>
              <a:t>，</a:t>
            </a:r>
            <a:r>
              <a:rPr lang="en-US" altLang="zh-CN" sz="2800" dirty="0">
                <a:solidFill>
                  <a:srgbClr val="0000CC"/>
                </a:solidFill>
                <a:latin typeface="Times New Roman" panose="02020603050405020304" pitchFamily="18" charset="0"/>
                <a:ea typeface="楷体_GB2312" panose="02010609030101010101"/>
              </a:rPr>
              <a:t>M(</a:t>
            </a:r>
            <a:r>
              <a:rPr lang="en-US" altLang="zh-CN" sz="2800" i="1" dirty="0">
                <a:solidFill>
                  <a:srgbClr val="0000CC"/>
                </a:solidFill>
                <a:latin typeface="Times New Roman" panose="02020603050405020304" pitchFamily="18" charset="0"/>
                <a:ea typeface="楷体_GB2312" panose="02010609030101010101"/>
              </a:rPr>
              <a:t>x</a:t>
            </a:r>
            <a:r>
              <a:rPr lang="en-US" altLang="zh-CN" sz="2800" baseline="-25000" dirty="0">
                <a:solidFill>
                  <a:srgbClr val="0000CC"/>
                </a:solidFill>
                <a:latin typeface="Times New Roman" panose="02020603050405020304" pitchFamily="18" charset="0"/>
                <a:ea typeface="楷体_GB2312" panose="02010609030101010101"/>
              </a:rPr>
              <a:t>1</a:t>
            </a:r>
            <a:r>
              <a:rPr lang="en-US" altLang="zh-CN" sz="2800" dirty="0">
                <a:solidFill>
                  <a:srgbClr val="0000CC"/>
                </a:solidFill>
                <a:latin typeface="Times New Roman" panose="02020603050405020304" pitchFamily="18" charset="0"/>
                <a:ea typeface="楷体_GB2312" panose="02010609030101010101"/>
              </a:rPr>
              <a:t>, </a:t>
            </a:r>
            <a:r>
              <a:rPr lang="en-US" altLang="zh-CN" sz="2800" i="1" dirty="0">
                <a:solidFill>
                  <a:srgbClr val="0000CC"/>
                </a:solidFill>
                <a:latin typeface="Times New Roman" panose="02020603050405020304" pitchFamily="18" charset="0"/>
                <a:ea typeface="楷体_GB2312" panose="02010609030101010101"/>
              </a:rPr>
              <a:t>x</a:t>
            </a:r>
            <a:r>
              <a:rPr lang="en-US" altLang="zh-CN" sz="2800" baseline="-25000" dirty="0">
                <a:solidFill>
                  <a:srgbClr val="0000CC"/>
                </a:solidFill>
                <a:latin typeface="Times New Roman" panose="02020603050405020304" pitchFamily="18" charset="0"/>
                <a:ea typeface="楷体_GB2312" panose="02010609030101010101"/>
              </a:rPr>
              <a:t>2</a:t>
            </a:r>
            <a:r>
              <a:rPr lang="en-US" altLang="zh-CN" sz="2800" dirty="0">
                <a:solidFill>
                  <a:srgbClr val="0000CC"/>
                </a:solidFill>
                <a:latin typeface="Times New Roman" panose="02020603050405020304" pitchFamily="18" charset="0"/>
                <a:ea typeface="楷体_GB2312" panose="02010609030101010101"/>
              </a:rPr>
              <a:t>, · · · , </a:t>
            </a:r>
            <a:r>
              <a:rPr lang="en-US" altLang="zh-CN" sz="2800" i="1" dirty="0" err="1">
                <a:solidFill>
                  <a:srgbClr val="0000CC"/>
                </a:solidFill>
                <a:latin typeface="Times New Roman" panose="02020603050405020304" pitchFamily="18" charset="0"/>
                <a:ea typeface="楷体_GB2312" panose="02010609030101010101"/>
              </a:rPr>
              <a:t>x</a:t>
            </a:r>
            <a:r>
              <a:rPr lang="en-US" altLang="zh-CN" sz="2800" i="1" baseline="-25000" dirty="0" err="1">
                <a:solidFill>
                  <a:srgbClr val="0000CC"/>
                </a:solidFill>
                <a:latin typeface="Times New Roman" panose="02020603050405020304" pitchFamily="18" charset="0"/>
                <a:ea typeface="楷体_GB2312" panose="02010609030101010101"/>
              </a:rPr>
              <a:t>n</a:t>
            </a:r>
            <a:r>
              <a:rPr lang="en-US" altLang="zh-CN" sz="2800" dirty="0">
                <a:solidFill>
                  <a:srgbClr val="0000CC"/>
                </a:solidFill>
                <a:latin typeface="Times New Roman" panose="02020603050405020304" pitchFamily="18" charset="0"/>
                <a:ea typeface="楷体_GB2312" panose="02010609030101010101"/>
              </a:rPr>
              <a:t>)</a:t>
            </a:r>
            <a:r>
              <a:rPr lang="zh-CN" altLang="en-US" sz="2800" dirty="0">
                <a:solidFill>
                  <a:srgbClr val="0000CC"/>
                </a:solidFill>
                <a:latin typeface="Times New Roman" panose="02020603050405020304" pitchFamily="18" charset="0"/>
                <a:ea typeface="楷体_GB2312" panose="02010609030101010101"/>
              </a:rPr>
              <a:t>中不含有任何量词。</a:t>
            </a:r>
            <a:endParaRPr lang="en-US" altLang="zh-CN" sz="2800" dirty="0">
              <a:solidFill>
                <a:srgbClr val="0000CC"/>
              </a:solidFill>
              <a:latin typeface="Times New Roman" panose="02020603050405020304" pitchFamily="18" charset="0"/>
              <a:ea typeface="楷体_GB2312" panose="02010609030101010101"/>
            </a:endParaRPr>
          </a:p>
          <a:p>
            <a:r>
              <a:rPr lang="zh-CN" altLang="en-US" sz="2800" dirty="0">
                <a:solidFill>
                  <a:srgbClr val="0000CC"/>
                </a:solidFill>
                <a:latin typeface="Times New Roman" panose="02020603050405020304" pitchFamily="18" charset="0"/>
                <a:ea typeface="楷体_GB2312" panose="02010609030101010101"/>
              </a:rPr>
              <a:t>    </a:t>
            </a:r>
            <a:endParaRPr lang="en-US" altLang="zh-CN" sz="2800" dirty="0">
              <a:solidFill>
                <a:srgbClr val="0000CC"/>
              </a:solidFill>
              <a:latin typeface="Times New Roman" panose="02020603050405020304" pitchFamily="18" charset="0"/>
              <a:ea typeface="楷体_GB2312" panose="02010609030101010101"/>
            </a:endParaRPr>
          </a:p>
          <a:p>
            <a:r>
              <a:rPr lang="en-US" altLang="zh-CN" sz="2800" dirty="0">
                <a:solidFill>
                  <a:srgbClr val="0000CC"/>
                </a:solidFill>
                <a:latin typeface="Times New Roman" panose="02020603050405020304" pitchFamily="18" charset="0"/>
                <a:ea typeface="楷体_GB2312" panose="02010609030101010101"/>
              </a:rPr>
              <a:t>    </a:t>
            </a:r>
            <a:r>
              <a:rPr lang="zh-CN" altLang="en-US" sz="2800" dirty="0">
                <a:solidFill>
                  <a:srgbClr val="0000CC"/>
                </a:solidFill>
                <a:latin typeface="Times New Roman" panose="02020603050405020304" pitchFamily="18" charset="0"/>
                <a:ea typeface="楷体_GB2312" panose="02010609030101010101"/>
              </a:rPr>
              <a:t>例如，</a:t>
            </a:r>
            <a:r>
              <a:rPr lang="en-US" altLang="zh-CN" sz="2800" dirty="0">
                <a:solidFill>
                  <a:srgbClr val="0000CC"/>
                </a:solidFill>
                <a:latin typeface="Times New Roman" panose="02020603050405020304" pitchFamily="18" charset="0"/>
                <a:ea typeface="楷体_GB2312" panose="02010609030101010101"/>
              </a:rPr>
              <a:t>(∀</a:t>
            </a:r>
            <a:r>
              <a:rPr lang="en-US" altLang="zh-CN" sz="2800" i="1" dirty="0">
                <a:solidFill>
                  <a:srgbClr val="0000CC"/>
                </a:solidFill>
                <a:latin typeface="Times New Roman" panose="02020603050405020304" pitchFamily="18" charset="0"/>
                <a:ea typeface="楷体_GB2312" panose="02010609030101010101"/>
              </a:rPr>
              <a:t>x</a:t>
            </a:r>
            <a:r>
              <a:rPr lang="en-US" altLang="zh-CN" sz="2800" dirty="0">
                <a:solidFill>
                  <a:srgbClr val="0000CC"/>
                </a:solidFill>
                <a:latin typeface="Times New Roman" panose="02020603050405020304" pitchFamily="18" charset="0"/>
                <a:ea typeface="楷体_GB2312" panose="02010609030101010101"/>
              </a:rPr>
              <a:t>) (∀</a:t>
            </a:r>
            <a:r>
              <a:rPr lang="en-US" altLang="zh-CN" sz="2800" i="1" dirty="0">
                <a:solidFill>
                  <a:srgbClr val="0000CC"/>
                </a:solidFill>
                <a:latin typeface="Times New Roman" panose="02020603050405020304" pitchFamily="18" charset="0"/>
                <a:ea typeface="楷体_GB2312" panose="02010609030101010101"/>
              </a:rPr>
              <a:t>y</a:t>
            </a:r>
            <a:r>
              <a:rPr lang="en-US" altLang="zh-CN" sz="2800" dirty="0">
                <a:solidFill>
                  <a:srgbClr val="0000CC"/>
                </a:solidFill>
                <a:latin typeface="Times New Roman" panose="02020603050405020304" pitchFamily="18" charset="0"/>
                <a:ea typeface="楷体_GB2312" panose="02010609030101010101"/>
              </a:rPr>
              <a:t>) (∃</a:t>
            </a:r>
            <a:r>
              <a:rPr lang="en-US" altLang="zh-CN" sz="2800" i="1" dirty="0">
                <a:solidFill>
                  <a:srgbClr val="0000CC"/>
                </a:solidFill>
                <a:latin typeface="Times New Roman" panose="02020603050405020304" pitchFamily="18" charset="0"/>
                <a:ea typeface="楷体_GB2312" panose="02010609030101010101"/>
              </a:rPr>
              <a:t>z</a:t>
            </a:r>
            <a:r>
              <a:rPr lang="en-US" altLang="zh-CN" sz="2800" dirty="0">
                <a:solidFill>
                  <a:srgbClr val="0000CC"/>
                </a:solidFill>
                <a:latin typeface="Times New Roman" panose="02020603050405020304" pitchFamily="18" charset="0"/>
                <a:ea typeface="楷体_GB2312" panose="02010609030101010101"/>
              </a:rPr>
              <a:t>)(P(</a:t>
            </a:r>
            <a:r>
              <a:rPr lang="en-US" altLang="zh-CN" sz="2800" i="1" dirty="0">
                <a:solidFill>
                  <a:srgbClr val="0000CC"/>
                </a:solidFill>
                <a:latin typeface="Times New Roman" panose="02020603050405020304" pitchFamily="18" charset="0"/>
                <a:ea typeface="楷体_GB2312" panose="02010609030101010101"/>
              </a:rPr>
              <a:t>x</a:t>
            </a:r>
            <a:r>
              <a:rPr lang="en-US" altLang="zh-CN" sz="2800" dirty="0">
                <a:solidFill>
                  <a:srgbClr val="0000CC"/>
                </a:solidFill>
                <a:latin typeface="Times New Roman" panose="02020603050405020304" pitchFamily="18" charset="0"/>
                <a:ea typeface="楷体_GB2312" panose="02010609030101010101"/>
              </a:rPr>
              <a:t>)∧Q(</a:t>
            </a:r>
            <a:r>
              <a:rPr lang="en-US" altLang="zh-CN" sz="2800" i="1" dirty="0">
                <a:solidFill>
                  <a:srgbClr val="0000CC"/>
                </a:solidFill>
                <a:latin typeface="Times New Roman" panose="02020603050405020304" pitchFamily="18" charset="0"/>
                <a:ea typeface="楷体_GB2312" panose="02010609030101010101"/>
              </a:rPr>
              <a:t>y</a:t>
            </a:r>
            <a:r>
              <a:rPr lang="en-US" altLang="zh-CN" sz="2800" dirty="0">
                <a:solidFill>
                  <a:srgbClr val="0000CC"/>
                </a:solidFill>
                <a:latin typeface="Times New Roman" panose="02020603050405020304" pitchFamily="18" charset="0"/>
                <a:ea typeface="楷体_GB2312" panose="02010609030101010101"/>
              </a:rPr>
              <a:t>, </a:t>
            </a:r>
            <a:r>
              <a:rPr lang="en-US" altLang="zh-CN" sz="2800" i="1" dirty="0">
                <a:solidFill>
                  <a:srgbClr val="0000CC"/>
                </a:solidFill>
                <a:latin typeface="Times New Roman" panose="02020603050405020304" pitchFamily="18" charset="0"/>
                <a:ea typeface="楷体_GB2312" panose="02010609030101010101"/>
              </a:rPr>
              <a:t>z</a:t>
            </a:r>
            <a:r>
              <a:rPr lang="en-US" altLang="zh-CN" sz="2800" dirty="0">
                <a:solidFill>
                  <a:srgbClr val="0000CC"/>
                </a:solidFill>
                <a:latin typeface="Times New Roman" panose="02020603050405020304" pitchFamily="18" charset="0"/>
                <a:ea typeface="楷体_GB2312" panose="02010609030101010101"/>
              </a:rPr>
              <a:t>)∨R(</a:t>
            </a:r>
            <a:r>
              <a:rPr lang="en-US" altLang="zh-CN" sz="2800" i="1" dirty="0">
                <a:solidFill>
                  <a:srgbClr val="0000CC"/>
                </a:solidFill>
                <a:latin typeface="Times New Roman" panose="02020603050405020304" pitchFamily="18" charset="0"/>
                <a:ea typeface="楷体_GB2312" panose="02010609030101010101"/>
              </a:rPr>
              <a:t>x</a:t>
            </a:r>
            <a:r>
              <a:rPr lang="en-US" altLang="zh-CN" sz="2800" dirty="0">
                <a:solidFill>
                  <a:srgbClr val="0000CC"/>
                </a:solidFill>
                <a:latin typeface="Times New Roman" panose="02020603050405020304" pitchFamily="18" charset="0"/>
                <a:ea typeface="楷体_GB2312" panose="02010609030101010101"/>
              </a:rPr>
              <a:t>, </a:t>
            </a:r>
            <a:r>
              <a:rPr lang="en-US" altLang="zh-CN" sz="2800" i="1" dirty="0">
                <a:solidFill>
                  <a:srgbClr val="0000CC"/>
                </a:solidFill>
                <a:latin typeface="Times New Roman" panose="02020603050405020304" pitchFamily="18" charset="0"/>
                <a:ea typeface="楷体_GB2312" panose="02010609030101010101"/>
              </a:rPr>
              <a:t>z</a:t>
            </a:r>
            <a:r>
              <a:rPr lang="en-US" altLang="zh-CN" sz="2800" dirty="0">
                <a:solidFill>
                  <a:srgbClr val="0000CC"/>
                </a:solidFill>
                <a:latin typeface="Times New Roman" panose="02020603050405020304" pitchFamily="18" charset="0"/>
                <a:ea typeface="楷体_GB2312" panose="02010609030101010101"/>
              </a:rPr>
              <a:t>))</a:t>
            </a:r>
            <a:r>
              <a:rPr lang="zh-CN" altLang="en-US" sz="2800" dirty="0">
                <a:solidFill>
                  <a:srgbClr val="0000CC"/>
                </a:solidFill>
                <a:latin typeface="Times New Roman" panose="02020603050405020304" pitchFamily="18" charset="0"/>
                <a:ea typeface="楷体_GB2312" panose="02010609030101010101"/>
              </a:rPr>
              <a:t>是前束范式。</a:t>
            </a:r>
            <a:endParaRPr lang="en-US" altLang="zh-CN" sz="2800" dirty="0">
              <a:solidFill>
                <a:srgbClr val="0000CC"/>
              </a:solidFill>
              <a:latin typeface="Times New Roman" panose="02020603050405020304" pitchFamily="18" charset="0"/>
              <a:ea typeface="楷体_GB2312" panose="02010609030101010101"/>
            </a:endParaRPr>
          </a:p>
          <a:p>
            <a:r>
              <a:rPr lang="zh-CN" altLang="en-US" sz="2800" dirty="0">
                <a:solidFill>
                  <a:srgbClr val="0000CC"/>
                </a:solidFill>
                <a:latin typeface="Times New Roman" panose="02020603050405020304" pitchFamily="18" charset="0"/>
                <a:ea typeface="楷体_GB2312" panose="02010609030101010101"/>
              </a:rPr>
              <a:t>    任一谓词公式均可化为与其对应的前束范式，其化简方法将在后面子句集的化简中讨论。</a:t>
            </a:r>
            <a:r>
              <a:rPr lang="zh-CN" altLang="en-US" sz="2800" dirty="0">
                <a:solidFill>
                  <a:srgbClr val="FF0000"/>
                </a:solidFill>
                <a:ea typeface="楷体_GB2312" panose="02010609030101010101"/>
              </a:rPr>
              <a:t>   </a:t>
            </a:r>
            <a:endParaRPr lang="en-US" altLang="zh-CN" sz="2800" dirty="0">
              <a:solidFill>
                <a:srgbClr val="0000CC"/>
              </a:solidFill>
              <a:latin typeface="Times New Roman" panose="02020603050405020304" pitchFamily="18" charset="0"/>
              <a:ea typeface="楷体_GB2312" panose="02010609030101010101"/>
            </a:endParaRPr>
          </a:p>
        </p:txBody>
      </p:sp>
      <p:sp>
        <p:nvSpPr>
          <p:cNvPr id="3" name="矩形 2"/>
          <p:cNvSpPr/>
          <p:nvPr/>
        </p:nvSpPr>
        <p:spPr>
          <a:xfrm>
            <a:off x="825907" y="817110"/>
            <a:ext cx="10550015" cy="523220"/>
          </a:xfrm>
          <a:prstGeom prst="rect">
            <a:avLst/>
          </a:prstGeom>
        </p:spPr>
        <p:txBody>
          <a:bodyPr wrap="square">
            <a:spAutoFit/>
          </a:bodyPr>
          <a:lstStyle/>
          <a:p>
            <a:r>
              <a:rPr lang="zh-CN" altLang="en-US" sz="2800" dirty="0">
                <a:solidFill>
                  <a:srgbClr val="0000CC"/>
                </a:solidFill>
                <a:latin typeface="Times New Roman" panose="02020603050405020304" pitchFamily="18" charset="0"/>
                <a:ea typeface="楷体_GB2312" panose="02010609030101010101"/>
              </a:rPr>
              <a:t>    范式是谓词公式的标准形式。</a:t>
            </a:r>
          </a:p>
        </p:txBody>
      </p:sp>
    </p:spTree>
    <p:extLst>
      <p:ext uri="{BB962C8B-B14F-4D97-AF65-F5344CB8AC3E}">
        <p14:creationId xmlns:p14="http://schemas.microsoft.com/office/powerpoint/2010/main" val="11283747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3.4.1</a:t>
            </a:r>
            <a:r>
              <a:rPr lang="zh-CN" altLang="en-US" sz="2800" dirty="0">
                <a:solidFill>
                  <a:srgbClr val="0000FF"/>
                </a:solidFill>
                <a:latin typeface="黑体" panose="02010609060101010101" pitchFamily="49" charset="-122"/>
                <a:ea typeface="黑体" panose="02010609060101010101" pitchFamily="49" charset="-122"/>
              </a:rPr>
              <a:t>谓词公式的范式</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4" name="矩形 3"/>
              <p:cNvSpPr/>
              <p:nvPr/>
            </p:nvSpPr>
            <p:spPr>
              <a:xfrm>
                <a:off x="825908" y="1340330"/>
                <a:ext cx="10641162" cy="3970318"/>
              </a:xfrm>
              <a:prstGeom prst="rect">
                <a:avLst/>
              </a:prstGeom>
            </p:spPr>
            <p:txBody>
              <a:bodyPr wrap="square">
                <a:spAutoFit/>
              </a:bodyPr>
              <a:lstStyle/>
              <a:p>
                <a:endParaRPr lang="en-US" altLang="zh-CN" sz="2800" dirty="0">
                  <a:solidFill>
                    <a:srgbClr val="0000CC"/>
                  </a:solidFill>
                  <a:latin typeface="Times New Roman" panose="02020603050405020304" pitchFamily="18" charset="0"/>
                  <a:ea typeface="楷体_GB2312" panose="02010609030101010101"/>
                  <a:sym typeface="Wingdings" panose="05000000000000000000" pitchFamily="2" charset="2"/>
                </a:endParaRPr>
              </a:p>
              <a:p>
                <a:r>
                  <a:rPr lang="en-US" altLang="zh-CN" sz="2800" b="1" dirty="0" err="1">
                    <a:solidFill>
                      <a:srgbClr val="FF0000"/>
                    </a:solidFill>
                    <a:latin typeface="Times New Roman" panose="02020603050405020304" pitchFamily="18" charset="0"/>
                    <a:ea typeface="楷体_GB2312" panose="02010609030101010101"/>
                    <a:sym typeface="Wingdings" panose="05000000000000000000" pitchFamily="2" charset="2"/>
                  </a:rPr>
                  <a:t>Skolem</a:t>
                </a:r>
                <a:r>
                  <a:rPr lang="zh-CN" altLang="en-US" sz="2800" b="1" dirty="0">
                    <a:solidFill>
                      <a:srgbClr val="FF0000"/>
                    </a:solidFill>
                    <a:latin typeface="Times New Roman" panose="02020603050405020304" pitchFamily="18" charset="0"/>
                    <a:ea typeface="楷体_GB2312" panose="02010609030101010101"/>
                    <a:sym typeface="Wingdings" panose="05000000000000000000" pitchFamily="2" charset="2"/>
                  </a:rPr>
                  <a:t>标准型：</a:t>
                </a:r>
                <a:r>
                  <a:rPr lang="zh-CN" altLang="en-US" sz="2800" dirty="0">
                    <a:solidFill>
                      <a:srgbClr val="0000CC"/>
                    </a:solidFill>
                    <a:latin typeface="Times New Roman" panose="02020603050405020304" pitchFamily="18" charset="0"/>
                    <a:ea typeface="楷体_GB2312" panose="02010609030101010101"/>
                    <a:sym typeface="Wingdings" panose="05000000000000000000" pitchFamily="2" charset="2"/>
                  </a:rPr>
                  <a:t>从前束型范式中</a:t>
                </a:r>
                <a:r>
                  <a:rPr lang="zh-CN" altLang="en-US" sz="2800" dirty="0">
                    <a:solidFill>
                      <a:srgbClr val="FF0000"/>
                    </a:solidFill>
                    <a:latin typeface="Times New Roman" panose="02020603050405020304" pitchFamily="18" charset="0"/>
                    <a:ea typeface="楷体_GB2312" panose="02010609030101010101"/>
                    <a:sym typeface="Wingdings" panose="05000000000000000000" pitchFamily="2" charset="2"/>
                  </a:rPr>
                  <a:t>消去全部存在量词</a:t>
                </a:r>
                <a:r>
                  <a:rPr lang="zh-CN" altLang="en-US" sz="2800" dirty="0">
                    <a:solidFill>
                      <a:srgbClr val="0000CC"/>
                    </a:solidFill>
                    <a:latin typeface="Times New Roman" panose="02020603050405020304" pitchFamily="18" charset="0"/>
                    <a:ea typeface="楷体_GB2312" panose="02010609030101010101"/>
                    <a:sym typeface="Wingdings" panose="05000000000000000000" pitchFamily="2" charset="2"/>
                  </a:rPr>
                  <a:t>所得到的公式，并</a:t>
                </a:r>
                <a:r>
                  <a:rPr lang="zh-CN" altLang="en-US" sz="2800" dirty="0">
                    <a:solidFill>
                      <a:srgbClr val="FF0000"/>
                    </a:solidFill>
                    <a:latin typeface="Times New Roman" panose="02020603050405020304" pitchFamily="18" charset="0"/>
                    <a:ea typeface="楷体_GB2312" panose="02010609030101010101"/>
                    <a:sym typeface="Wingdings" panose="05000000000000000000" pitchFamily="2" charset="2"/>
                  </a:rPr>
                  <a:t>将谓词公式化为合取范式</a:t>
                </a:r>
                <a:r>
                  <a:rPr lang="zh-CN" altLang="en-US" sz="2800" dirty="0">
                    <a:solidFill>
                      <a:srgbClr val="0000CC"/>
                    </a:solidFill>
                    <a:latin typeface="Times New Roman" panose="02020603050405020304" pitchFamily="18" charset="0"/>
                    <a:ea typeface="楷体_GB2312" panose="02010609030101010101"/>
                    <a:sym typeface="Wingdings" panose="05000000000000000000" pitchFamily="2" charset="2"/>
                  </a:rPr>
                  <a:t>，这时所得的式子称为原公式的</a:t>
                </a:r>
                <a:r>
                  <a:rPr lang="en-US" altLang="zh-CN" sz="2800" dirty="0" err="1">
                    <a:solidFill>
                      <a:srgbClr val="0000CC"/>
                    </a:solidFill>
                    <a:latin typeface="Times New Roman" panose="02020603050405020304" pitchFamily="18" charset="0"/>
                    <a:ea typeface="楷体_GB2312" panose="02010609030101010101"/>
                    <a:sym typeface="Wingdings" panose="05000000000000000000" pitchFamily="2" charset="2"/>
                  </a:rPr>
                  <a:t>Skolem</a:t>
                </a:r>
                <a:r>
                  <a:rPr lang="zh-CN" altLang="en-US" sz="2800" dirty="0">
                    <a:solidFill>
                      <a:srgbClr val="0000CC"/>
                    </a:solidFill>
                    <a:latin typeface="Times New Roman" panose="02020603050405020304" pitchFamily="18" charset="0"/>
                    <a:ea typeface="楷体_GB2312" panose="02010609030101010101"/>
                    <a:sym typeface="Wingdings" panose="05000000000000000000" pitchFamily="2" charset="2"/>
                  </a:rPr>
                  <a:t>标准型。</a:t>
                </a:r>
              </a:p>
              <a:p>
                <a:endParaRPr lang="en-US" altLang="zh-CN" sz="2800" dirty="0">
                  <a:solidFill>
                    <a:srgbClr val="0000CC"/>
                  </a:solidFill>
                  <a:latin typeface="Times New Roman" panose="02020603050405020304" pitchFamily="18" charset="0"/>
                  <a:ea typeface="楷体_GB2312" panose="02010609030101010101"/>
                  <a:sym typeface="Wingdings" panose="05000000000000000000" pitchFamily="2" charset="2"/>
                </a:endParaRPr>
              </a:p>
              <a:p>
                <a:endParaRPr lang="en-US" altLang="zh-CN" sz="2800" dirty="0">
                  <a:solidFill>
                    <a:srgbClr val="0000CC"/>
                  </a:solidFill>
                  <a:latin typeface="Times New Roman" panose="02020603050405020304" pitchFamily="18" charset="0"/>
                  <a:ea typeface="楷体_GB2312" panose="02010609030101010101"/>
                  <a:sym typeface="Wingdings" panose="05000000000000000000" pitchFamily="2" charset="2"/>
                </a:endParaRPr>
              </a:p>
              <a:p>
                <a:r>
                  <a:rPr lang="en-US" altLang="zh-CN" sz="2800" b="1" dirty="0" err="1">
                    <a:solidFill>
                      <a:srgbClr val="0000CC"/>
                    </a:solidFill>
                    <a:latin typeface="Times New Roman" panose="02020603050405020304" pitchFamily="18" charset="0"/>
                    <a:ea typeface="楷体_GB2312" panose="02010609030101010101"/>
                    <a:sym typeface="Wingdings" panose="05000000000000000000" pitchFamily="2" charset="2"/>
                  </a:rPr>
                  <a:t>Skolem</a:t>
                </a:r>
                <a:r>
                  <a:rPr lang="zh-CN" altLang="en-US" sz="2800" b="1" dirty="0">
                    <a:solidFill>
                      <a:srgbClr val="0000CC"/>
                    </a:solidFill>
                    <a:latin typeface="Times New Roman" panose="02020603050405020304" pitchFamily="18" charset="0"/>
                    <a:ea typeface="楷体_GB2312" panose="02010609030101010101"/>
                    <a:sym typeface="Wingdings" panose="05000000000000000000" pitchFamily="2" charset="2"/>
                  </a:rPr>
                  <a:t>标准型的一般形式为：</a:t>
                </a:r>
                <a:endParaRPr lang="en-US" altLang="zh-CN" sz="2800" b="1" dirty="0">
                  <a:solidFill>
                    <a:srgbClr val="0000CC"/>
                  </a:solidFill>
                  <a:latin typeface="Times New Roman" panose="02020603050405020304" pitchFamily="18" charset="0"/>
                  <a:ea typeface="楷体_GB2312" panose="02010609030101010101"/>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d>
                        <m:dPr>
                          <m:ctrlPr>
                            <a:rPr lang="zh-CN" altLang="en-US" sz="2800" i="1">
                              <a:solidFill>
                                <a:srgbClr val="0000CC"/>
                              </a:solidFill>
                              <a:latin typeface="Cambria Math" panose="02040503050406030204" pitchFamily="18" charset="0"/>
                            </a:rPr>
                          </m:ctrlPr>
                        </m:dPr>
                        <m:e>
                          <m:r>
                            <a:rPr lang="zh-CN" altLang="en-US" sz="2800">
                              <a:solidFill>
                                <a:srgbClr val="0000CC"/>
                              </a:solidFill>
                              <a:latin typeface="Cambria Math" panose="02040503050406030204" pitchFamily="18" charset="0"/>
                            </a:rPr>
                            <m:t>∀</m:t>
                          </m:r>
                          <m:sSub>
                            <m:sSubPr>
                              <m:ctrlPr>
                                <a:rPr lang="zh-CN" altLang="en-US" sz="2800" i="1">
                                  <a:solidFill>
                                    <a:srgbClr val="0000CC"/>
                                  </a:solidFill>
                                  <a:latin typeface="Cambria Math" panose="02040503050406030204" pitchFamily="18" charset="0"/>
                                </a:rPr>
                              </m:ctrlPr>
                            </m:sSubPr>
                            <m:e>
                              <m:r>
                                <a:rPr lang="zh-CN" altLang="en-US" sz="2800">
                                  <a:solidFill>
                                    <a:srgbClr val="0000CC"/>
                                  </a:solidFill>
                                  <a:latin typeface="Cambria Math" panose="02040503050406030204" pitchFamily="18" charset="0"/>
                                </a:rPr>
                                <m:t>𝑥</m:t>
                              </m:r>
                            </m:e>
                            <m:sub>
                              <m:r>
                                <a:rPr lang="zh-CN" altLang="en-US" sz="2800">
                                  <a:solidFill>
                                    <a:srgbClr val="0000CC"/>
                                  </a:solidFill>
                                  <a:latin typeface="Cambria Math" panose="02040503050406030204" pitchFamily="18" charset="0"/>
                                </a:rPr>
                                <m:t>1</m:t>
                              </m:r>
                            </m:sub>
                          </m:sSub>
                          <m:r>
                            <a:rPr lang="zh-CN" altLang="en-US" sz="2800">
                              <a:solidFill>
                                <a:srgbClr val="0000CC"/>
                              </a:solidFill>
                              <a:latin typeface="Cambria Math" panose="02040503050406030204" pitchFamily="18" charset="0"/>
                            </a:rPr>
                            <m:t>)(∀</m:t>
                          </m:r>
                          <m:sSub>
                            <m:sSubPr>
                              <m:ctrlPr>
                                <a:rPr lang="zh-CN" altLang="en-US" sz="2800" i="1">
                                  <a:solidFill>
                                    <a:srgbClr val="0000CC"/>
                                  </a:solidFill>
                                  <a:latin typeface="Cambria Math" panose="02040503050406030204" pitchFamily="18" charset="0"/>
                                </a:rPr>
                              </m:ctrlPr>
                            </m:sSubPr>
                            <m:e>
                              <m:r>
                                <a:rPr lang="zh-CN" altLang="en-US" sz="2800">
                                  <a:solidFill>
                                    <a:srgbClr val="0000CC"/>
                                  </a:solidFill>
                                  <a:latin typeface="Cambria Math" panose="02040503050406030204" pitchFamily="18" charset="0"/>
                                </a:rPr>
                                <m:t>𝑥</m:t>
                              </m:r>
                            </m:e>
                            <m:sub>
                              <m:r>
                                <a:rPr lang="zh-CN" altLang="en-US" sz="2800">
                                  <a:solidFill>
                                    <a:srgbClr val="0000CC"/>
                                  </a:solidFill>
                                  <a:latin typeface="Cambria Math" panose="02040503050406030204" pitchFamily="18" charset="0"/>
                                </a:rPr>
                                <m:t>2</m:t>
                              </m:r>
                            </m:sub>
                          </m:sSub>
                          <m:r>
                            <a:rPr lang="zh-CN" altLang="en-US" sz="2800">
                              <a:solidFill>
                                <a:srgbClr val="0000CC"/>
                              </a:solidFill>
                              <a:latin typeface="Cambria Math" panose="02040503050406030204" pitchFamily="18" charset="0"/>
                            </a:rPr>
                            <m:t>)⋅⋅⋅(∀</m:t>
                          </m:r>
                          <m:sSub>
                            <m:sSubPr>
                              <m:ctrlPr>
                                <a:rPr lang="zh-CN" altLang="en-US" sz="2800" i="1">
                                  <a:solidFill>
                                    <a:srgbClr val="0000CC"/>
                                  </a:solidFill>
                                  <a:latin typeface="Cambria Math" panose="02040503050406030204" pitchFamily="18" charset="0"/>
                                </a:rPr>
                              </m:ctrlPr>
                            </m:sSubPr>
                            <m:e>
                              <m:r>
                                <a:rPr lang="zh-CN" altLang="en-US" sz="2800">
                                  <a:solidFill>
                                    <a:srgbClr val="0000CC"/>
                                  </a:solidFill>
                                  <a:latin typeface="Cambria Math" panose="02040503050406030204" pitchFamily="18" charset="0"/>
                                </a:rPr>
                                <m:t>𝑥</m:t>
                              </m:r>
                            </m:e>
                            <m:sub>
                              <m:r>
                                <a:rPr lang="zh-CN" altLang="en-US" sz="2800">
                                  <a:solidFill>
                                    <a:srgbClr val="0000CC"/>
                                  </a:solidFill>
                                  <a:latin typeface="Cambria Math" panose="02040503050406030204" pitchFamily="18" charset="0"/>
                                </a:rPr>
                                <m:t>𝑛</m:t>
                              </m:r>
                            </m:sub>
                          </m:sSub>
                          <m:r>
                            <a:rPr lang="zh-CN" altLang="en-US" sz="2800">
                              <a:solidFill>
                                <a:srgbClr val="0000CC"/>
                              </a:solidFill>
                              <a:latin typeface="Cambria Math" panose="02040503050406030204" pitchFamily="18" charset="0"/>
                            </a:rPr>
                            <m:t>)</m:t>
                          </m:r>
                          <m:r>
                            <a:rPr lang="zh-CN" altLang="en-US" sz="2800">
                              <a:solidFill>
                                <a:srgbClr val="0000CC"/>
                              </a:solidFill>
                              <a:latin typeface="Cambria Math" panose="02040503050406030204" pitchFamily="18" charset="0"/>
                            </a:rPr>
                            <m:t>𝑀</m:t>
                          </m:r>
                          <m:r>
                            <a:rPr lang="zh-CN" altLang="en-US" sz="2800">
                              <a:solidFill>
                                <a:srgbClr val="0000CC"/>
                              </a:solidFill>
                              <a:latin typeface="Cambria Math" panose="02040503050406030204" pitchFamily="18" charset="0"/>
                            </a:rPr>
                            <m:t>(</m:t>
                          </m:r>
                          <m:sSub>
                            <m:sSubPr>
                              <m:ctrlPr>
                                <a:rPr lang="zh-CN" altLang="en-US" sz="2800" i="1">
                                  <a:solidFill>
                                    <a:srgbClr val="0000CC"/>
                                  </a:solidFill>
                                  <a:latin typeface="Cambria Math" panose="02040503050406030204" pitchFamily="18" charset="0"/>
                                </a:rPr>
                              </m:ctrlPr>
                            </m:sSubPr>
                            <m:e>
                              <m:r>
                                <a:rPr lang="zh-CN" altLang="en-US" sz="2800">
                                  <a:solidFill>
                                    <a:srgbClr val="0000CC"/>
                                  </a:solidFill>
                                  <a:latin typeface="Cambria Math" panose="02040503050406030204" pitchFamily="18" charset="0"/>
                                </a:rPr>
                                <m:t>𝑥</m:t>
                              </m:r>
                            </m:e>
                            <m:sub>
                              <m:r>
                                <a:rPr lang="zh-CN" altLang="en-US" sz="2800">
                                  <a:solidFill>
                                    <a:srgbClr val="0000CC"/>
                                  </a:solidFill>
                                  <a:latin typeface="Cambria Math" panose="02040503050406030204" pitchFamily="18" charset="0"/>
                                </a:rPr>
                                <m:t>1</m:t>
                              </m:r>
                            </m:sub>
                          </m:sSub>
                          <m:r>
                            <a:rPr lang="zh-CN" altLang="en-US" sz="2800">
                              <a:solidFill>
                                <a:srgbClr val="0000CC"/>
                              </a:solidFill>
                              <a:latin typeface="Cambria Math" panose="02040503050406030204" pitchFamily="18" charset="0"/>
                            </a:rPr>
                            <m:t>,</m:t>
                          </m:r>
                          <m:sSub>
                            <m:sSubPr>
                              <m:ctrlPr>
                                <a:rPr lang="zh-CN" altLang="en-US" sz="2800" i="1">
                                  <a:solidFill>
                                    <a:srgbClr val="0000CC"/>
                                  </a:solidFill>
                                  <a:latin typeface="Cambria Math" panose="02040503050406030204" pitchFamily="18" charset="0"/>
                                </a:rPr>
                              </m:ctrlPr>
                            </m:sSubPr>
                            <m:e>
                              <m:r>
                                <a:rPr lang="zh-CN" altLang="en-US" sz="2800">
                                  <a:solidFill>
                                    <a:srgbClr val="0000CC"/>
                                  </a:solidFill>
                                  <a:latin typeface="Cambria Math" panose="02040503050406030204" pitchFamily="18" charset="0"/>
                                </a:rPr>
                                <m:t>𝑥</m:t>
                              </m:r>
                            </m:e>
                            <m:sub>
                              <m:r>
                                <a:rPr lang="zh-CN" altLang="en-US" sz="2800">
                                  <a:solidFill>
                                    <a:srgbClr val="0000CC"/>
                                  </a:solidFill>
                                  <a:latin typeface="Cambria Math" panose="02040503050406030204" pitchFamily="18" charset="0"/>
                                </a:rPr>
                                <m:t>2</m:t>
                              </m:r>
                            </m:sub>
                          </m:sSub>
                          <m:r>
                            <a:rPr lang="zh-CN" altLang="en-US" sz="2800">
                              <a:solidFill>
                                <a:srgbClr val="0000CC"/>
                              </a:solidFill>
                              <a:latin typeface="Cambria Math" panose="02040503050406030204" pitchFamily="18" charset="0"/>
                            </a:rPr>
                            <m:t>,....,</m:t>
                          </m:r>
                          <m:sSub>
                            <m:sSubPr>
                              <m:ctrlPr>
                                <a:rPr lang="zh-CN" altLang="en-US" sz="2800" i="1">
                                  <a:solidFill>
                                    <a:srgbClr val="0000CC"/>
                                  </a:solidFill>
                                  <a:latin typeface="Cambria Math" panose="02040503050406030204" pitchFamily="18" charset="0"/>
                                </a:rPr>
                              </m:ctrlPr>
                            </m:sSubPr>
                            <m:e>
                              <m:r>
                                <a:rPr lang="zh-CN" altLang="en-US" sz="2800">
                                  <a:solidFill>
                                    <a:srgbClr val="0000CC"/>
                                  </a:solidFill>
                                  <a:latin typeface="Cambria Math" panose="02040503050406030204" pitchFamily="18" charset="0"/>
                                </a:rPr>
                                <m:t>𝑥</m:t>
                              </m:r>
                            </m:e>
                            <m:sub>
                              <m:r>
                                <a:rPr lang="zh-CN" altLang="en-US" sz="2800">
                                  <a:solidFill>
                                    <a:srgbClr val="0000CC"/>
                                  </a:solidFill>
                                  <a:latin typeface="Cambria Math" panose="02040503050406030204" pitchFamily="18" charset="0"/>
                                </a:rPr>
                                <m:t>𝑛</m:t>
                              </m:r>
                            </m:sub>
                          </m:sSub>
                        </m:e>
                      </m:d>
                    </m:oMath>
                  </m:oMathPara>
                </a14:m>
                <a:endParaRPr lang="en-US" altLang="zh-CN" sz="2800" dirty="0">
                  <a:solidFill>
                    <a:srgbClr val="0000CC"/>
                  </a:solidFill>
                  <a:latin typeface="Times New Roman" panose="02020603050405020304" pitchFamily="18" charset="0"/>
                  <a:ea typeface="楷体_GB2312" panose="02010609030101010101"/>
                </a:endParaRPr>
              </a:p>
              <a:p>
                <a:r>
                  <a:rPr lang="zh-CN" altLang="en-US" sz="2800" dirty="0">
                    <a:solidFill>
                      <a:srgbClr val="0000CC"/>
                    </a:solidFill>
                    <a:latin typeface="Times New Roman" panose="02020603050405020304" pitchFamily="18" charset="0"/>
                    <a:ea typeface="楷体_GB2312" panose="02010609030101010101"/>
                  </a:rPr>
                  <a:t>    其中</a:t>
                </a:r>
                <a:r>
                  <a:rPr lang="en-US" altLang="zh-CN" sz="2800" dirty="0">
                    <a:solidFill>
                      <a:srgbClr val="0000CC"/>
                    </a:solidFill>
                    <a:latin typeface="Times New Roman" panose="02020603050405020304" pitchFamily="18" charset="0"/>
                    <a:ea typeface="楷体_GB2312" panose="02010609030101010101"/>
                  </a:rPr>
                  <a:t>M(</a:t>
                </a:r>
                <a:r>
                  <a:rPr lang="en-US" altLang="zh-CN" sz="2800" i="1" dirty="0">
                    <a:solidFill>
                      <a:srgbClr val="0000CC"/>
                    </a:solidFill>
                    <a:latin typeface="Times New Roman" panose="02020603050405020304" pitchFamily="18" charset="0"/>
                    <a:ea typeface="楷体_GB2312" panose="02010609030101010101"/>
                  </a:rPr>
                  <a:t>x</a:t>
                </a:r>
                <a:r>
                  <a:rPr lang="en-US" altLang="zh-CN" sz="2800" baseline="-25000" dirty="0">
                    <a:solidFill>
                      <a:srgbClr val="0000CC"/>
                    </a:solidFill>
                    <a:latin typeface="Times New Roman" panose="02020603050405020304" pitchFamily="18" charset="0"/>
                    <a:ea typeface="楷体_GB2312" panose="02010609030101010101"/>
                  </a:rPr>
                  <a:t>1</a:t>
                </a:r>
                <a:r>
                  <a:rPr lang="en-US" altLang="zh-CN" sz="2800" dirty="0">
                    <a:solidFill>
                      <a:srgbClr val="0000CC"/>
                    </a:solidFill>
                    <a:latin typeface="Times New Roman" panose="02020603050405020304" pitchFamily="18" charset="0"/>
                    <a:ea typeface="楷体_GB2312" panose="02010609030101010101"/>
                  </a:rPr>
                  <a:t>, </a:t>
                </a:r>
                <a:r>
                  <a:rPr lang="en-US" altLang="zh-CN" sz="2800" i="1" dirty="0">
                    <a:solidFill>
                      <a:srgbClr val="0000CC"/>
                    </a:solidFill>
                    <a:latin typeface="Times New Roman" panose="02020603050405020304" pitchFamily="18" charset="0"/>
                    <a:ea typeface="楷体_GB2312" panose="02010609030101010101"/>
                  </a:rPr>
                  <a:t>x</a:t>
                </a:r>
                <a:r>
                  <a:rPr lang="en-US" altLang="zh-CN" sz="2800" baseline="-25000" dirty="0">
                    <a:solidFill>
                      <a:srgbClr val="0000CC"/>
                    </a:solidFill>
                    <a:latin typeface="Times New Roman" panose="02020603050405020304" pitchFamily="18" charset="0"/>
                    <a:ea typeface="楷体_GB2312" panose="02010609030101010101"/>
                  </a:rPr>
                  <a:t>2</a:t>
                </a:r>
                <a:r>
                  <a:rPr lang="en-US" altLang="zh-CN" sz="2800" dirty="0">
                    <a:solidFill>
                      <a:srgbClr val="0000CC"/>
                    </a:solidFill>
                    <a:latin typeface="Times New Roman" panose="02020603050405020304" pitchFamily="18" charset="0"/>
                    <a:ea typeface="楷体_GB2312" panose="02010609030101010101"/>
                  </a:rPr>
                  <a:t>, · · · , </a:t>
                </a:r>
                <a:r>
                  <a:rPr lang="en-US" altLang="zh-CN" sz="2800" i="1" dirty="0" err="1">
                    <a:solidFill>
                      <a:srgbClr val="0000CC"/>
                    </a:solidFill>
                    <a:latin typeface="Times New Roman" panose="02020603050405020304" pitchFamily="18" charset="0"/>
                    <a:ea typeface="楷体_GB2312" panose="02010609030101010101"/>
                  </a:rPr>
                  <a:t>x</a:t>
                </a:r>
                <a:r>
                  <a:rPr lang="en-US" altLang="zh-CN" sz="2800" baseline="-25000" dirty="0" err="1">
                    <a:solidFill>
                      <a:srgbClr val="0000CC"/>
                    </a:solidFill>
                    <a:latin typeface="Times New Roman" panose="02020603050405020304" pitchFamily="18" charset="0"/>
                    <a:ea typeface="楷体_GB2312" panose="02010609030101010101"/>
                  </a:rPr>
                  <a:t>n</a:t>
                </a:r>
                <a:r>
                  <a:rPr lang="en-US" altLang="zh-CN" sz="2800" dirty="0">
                    <a:solidFill>
                      <a:srgbClr val="0000CC"/>
                    </a:solidFill>
                    <a:latin typeface="Times New Roman" panose="02020603050405020304" pitchFamily="18" charset="0"/>
                    <a:ea typeface="楷体_GB2312" panose="02010609030101010101"/>
                  </a:rPr>
                  <a:t>)</a:t>
                </a:r>
                <a:r>
                  <a:rPr lang="zh-CN" altLang="en-US" sz="2800" dirty="0">
                    <a:solidFill>
                      <a:srgbClr val="0000CC"/>
                    </a:solidFill>
                    <a:latin typeface="Times New Roman" panose="02020603050405020304" pitchFamily="18" charset="0"/>
                    <a:ea typeface="楷体_GB2312" panose="02010609030101010101"/>
                  </a:rPr>
                  <a:t>中不含有任何量词，且为合取范式</a:t>
                </a:r>
                <a:r>
                  <a:rPr lang="zh-CN" altLang="en-US" sz="2800" dirty="0"/>
                  <a:t>。</a:t>
                </a:r>
                <a:endParaRPr lang="zh-CN" altLang="zh-CN" sz="2800" dirty="0"/>
              </a:p>
            </p:txBody>
          </p:sp>
        </mc:Choice>
        <mc:Fallback xmlns="">
          <p:sp>
            <p:nvSpPr>
              <p:cNvPr id="4" name="矩形 3"/>
              <p:cNvSpPr>
                <a:spLocks noRot="1" noChangeAspect="1" noMove="1" noResize="1" noEditPoints="1" noAdjustHandles="1" noChangeArrowheads="1" noChangeShapeType="1" noTextEdit="1"/>
              </p:cNvSpPr>
              <p:nvPr/>
            </p:nvSpPr>
            <p:spPr>
              <a:xfrm>
                <a:off x="825908" y="1340330"/>
                <a:ext cx="10641162" cy="3970318"/>
              </a:xfrm>
              <a:prstGeom prst="rect">
                <a:avLst/>
              </a:prstGeom>
              <a:blipFill rotWithShape="1">
                <a:blip r:embed="rId3"/>
                <a:stretch>
                  <a:fillRect l="-1145" r="-172" b="-3379"/>
                </a:stretch>
              </a:blipFill>
            </p:spPr>
            <p:txBody>
              <a:bodyPr/>
              <a:lstStyle/>
              <a:p>
                <a:r>
                  <a:rPr lang="en-US">
                    <a:noFill/>
                  </a:rPr>
                  <a:t> </a:t>
                </a:r>
              </a:p>
            </p:txBody>
          </p:sp>
        </mc:Fallback>
      </mc:AlternateContent>
    </p:spTree>
    <p:extLst>
      <p:ext uri="{BB962C8B-B14F-4D97-AF65-F5344CB8AC3E}">
        <p14:creationId xmlns:p14="http://schemas.microsoft.com/office/powerpoint/2010/main" val="20622505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3.4.2</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子句集及其应用</a:t>
            </a:r>
            <a:endParaRPr lang="zh-CN" altLang="en-US" sz="2800"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909483" y="891605"/>
            <a:ext cx="10373034" cy="5693866"/>
          </a:xfrm>
          <a:prstGeom prst="rect">
            <a:avLst/>
          </a:prstGeom>
        </p:spPr>
        <p:txBody>
          <a:bodyPr wrap="square">
            <a:spAutoFit/>
          </a:bodyPr>
          <a:lstStyle/>
          <a:p>
            <a:pPr marR="33920" algn="ct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子句和子句集</a:t>
            </a:r>
          </a:p>
          <a:p>
            <a:pPr marR="8670"/>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归结演绎推理是在子句集的基础上讨论问题的。因此，讨论归结演绎推理之前，需要先讨论子句集的有关概念。</a:t>
            </a:r>
          </a:p>
          <a:p>
            <a:r>
              <a:rPr lang="zh-CN" altLang="en-US" sz="28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  子句和子句集</a:t>
            </a:r>
          </a:p>
          <a:p>
            <a:pPr marR="52000"/>
            <a:r>
              <a:rPr lang="zh-CN" altLang="en-US" sz="28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  定义</a:t>
            </a:r>
            <a:r>
              <a:rPr lang="en-US" altLang="zh-CN" sz="2800" b="1"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10 </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原子谓词公式及其否定统称为</a:t>
            </a:r>
            <a:r>
              <a:rPr lang="zh-CN" altLang="en-US" sz="28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文字</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marR="43400"/>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例如，</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等都是文字。</a:t>
            </a:r>
          </a:p>
          <a:p>
            <a:pPr marR="64070"/>
            <a:r>
              <a:rPr lang="zh-CN" altLang="en-US" sz="28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  定义</a:t>
            </a:r>
            <a:r>
              <a:rPr lang="en-US" altLang="zh-CN" sz="2800" b="1"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11 </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任何文字的</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析取式</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称为</a:t>
            </a:r>
            <a:r>
              <a:rPr lang="zh-CN" altLang="en-US" sz="28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子句</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marR="37800"/>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例如，</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都是子句。</a:t>
            </a:r>
          </a:p>
          <a:p>
            <a:pPr marR="56020"/>
            <a:r>
              <a:rPr lang="zh-CN" altLang="en-US" sz="28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  定义</a:t>
            </a:r>
            <a:r>
              <a:rPr lang="en-US" altLang="zh-CN" sz="2800" b="1"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12 </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不含任何文字的子句称为</a:t>
            </a:r>
            <a:r>
              <a:rPr lang="zh-CN" altLang="en-US" sz="28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空子句</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marR="7670"/>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由于空子句不含有任何文字，也就不能被任何解释所满足，因此空子句是永假的，不可满足的。</a:t>
            </a:r>
          </a:p>
          <a:p>
            <a:pPr marR="81050"/>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空子句一般被记为□或</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NIL</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marR="39920"/>
            <a:r>
              <a:rPr lang="zh-CN" altLang="en-US" sz="28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  定义</a:t>
            </a:r>
            <a:r>
              <a:rPr lang="en-US" altLang="zh-CN" sz="2800" b="1"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13 </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由子句或空子句所构成的集合称为</a:t>
            </a:r>
            <a:r>
              <a:rPr lang="zh-CN" altLang="en-US" sz="28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子句集</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CC"/>
                </a:solidFill>
                <a:latin typeface="Times New Roman" panose="02020603050405020304" pitchFamily="18" charset="0"/>
                <a:ea typeface="FangSong_GB2312" panose="02010609030101010101" pitchFamily="49" charset="-122"/>
                <a:cs typeface="Times New Roman" panose="02020603050405020304" pitchFamily="18" charset="0"/>
              </a:rPr>
              <a:t> </a:t>
            </a:r>
            <a:endParaRPr lang="en-US" altLang="zh-CN" sz="2800" dirty="0">
              <a:solidFill>
                <a:srgbClr val="0000CC"/>
              </a:solidFill>
              <a:latin typeface="Times New Roman" panose="02020603050405020304" pitchFamily="18" charset="0"/>
              <a:ea typeface="楷体_GB2312" panose="02010609030101010101"/>
              <a:cs typeface="Times New Roman" panose="02020603050405020304" pitchFamily="18" charset="0"/>
            </a:endParaRPr>
          </a:p>
        </p:txBody>
      </p:sp>
    </p:spTree>
    <p:extLst>
      <p:ext uri="{BB962C8B-B14F-4D97-AF65-F5344CB8AC3E}">
        <p14:creationId xmlns:p14="http://schemas.microsoft.com/office/powerpoint/2010/main" val="29690236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3.4.2</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子句集及其应用</a:t>
            </a:r>
            <a:endParaRPr lang="zh-CN" altLang="en-US" sz="2800"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909483" y="891605"/>
            <a:ext cx="10373034" cy="5693866"/>
          </a:xfrm>
          <a:prstGeom prst="rect">
            <a:avLst/>
          </a:prstGeom>
        </p:spPr>
        <p:txBody>
          <a:bodyPr wrap="square">
            <a:spAutoFit/>
          </a:bodyPr>
          <a:lstStyle/>
          <a:p>
            <a:pPr marR="33920" algn="ct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子句集的化简</a:t>
            </a:r>
          </a:p>
          <a:p>
            <a:pPr marR="4800"/>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在谓词逻辑中，任何一个谓词公式都可以通过应用等价关系及      推理规则化成相应的子句集。</a:t>
            </a:r>
          </a:p>
          <a:p>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例如公式</a:t>
            </a:r>
          </a:p>
          <a:p>
            <a:pPr marR="53800"/>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s-E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s-E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其化简步骤如下：</a:t>
            </a:r>
          </a:p>
          <a:p>
            <a:pPr marR="89370"/>
            <a:r>
              <a:rPr lang="en-US" altLang="zh-CN" sz="28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  (1) </a:t>
            </a:r>
            <a:r>
              <a:rPr lang="zh-CN" altLang="en-US" sz="28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消去连接词</a:t>
            </a:r>
            <a:r>
              <a:rPr lang="zh-CN" altLang="en-US" sz="28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和</a:t>
            </a:r>
            <a:r>
              <a:rPr lang="zh-CN" altLang="en-US" sz="28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C00000"/>
                </a:solidFill>
                <a:latin typeface="Times New Roman" panose="02020603050405020304" pitchFamily="18" charset="0"/>
                <a:cs typeface="Times New Roman" panose="02020603050405020304" pitchFamily="18" charset="0"/>
              </a:rPr>
              <a:t>↔</a:t>
            </a:r>
            <a:r>
              <a:rPr lang="zh-CN" altLang="en-US" sz="28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a:p>
            <a:pPr marR="89320"/>
            <a:r>
              <a:rPr lang="zh-CN" altLang="en-US" sz="28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  反复使用如下等价公式：</a:t>
            </a:r>
          </a:p>
          <a:p>
            <a:pPr marR="96400"/>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P</a:t>
            </a:r>
            <a:r>
              <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 </a:t>
            </a:r>
            <a:r>
              <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 </a:t>
            </a:r>
            <a:endPar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marR="75100"/>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P</a:t>
            </a:r>
            <a:r>
              <a:rPr lang="zh-CN" altLang="en-US" sz="2800" dirty="0">
                <a:solidFill>
                  <a:srgbClr val="000099"/>
                </a:solidFill>
                <a:latin typeface="Times New Roman" panose="02020603050405020304" pitchFamily="18" charset="0"/>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 </a:t>
            </a:r>
            <a:r>
              <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endPar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marR="63800"/>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即可消去谓词公式中的连接词</a:t>
            </a:r>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和</a:t>
            </a:r>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99"/>
                </a:solidFill>
                <a:latin typeface="Times New Roman" panose="02020603050405020304" pitchFamily="18" charset="0"/>
                <a:cs typeface="Times New Roman" panose="02020603050405020304" pitchFamily="18" charset="0"/>
              </a:rPr>
              <a:t>↔</a:t>
            </a:r>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以上谓词公式经等价变化后为</a:t>
            </a:r>
          </a:p>
          <a:p>
            <a:pPr marR="46750"/>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s-E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s-E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3574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3.4.2</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子句集及其应用</a:t>
            </a:r>
            <a:endParaRPr lang="zh-CN" altLang="en-US" sz="2800"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909483" y="891605"/>
            <a:ext cx="10373034" cy="5386090"/>
          </a:xfrm>
          <a:prstGeom prst="rect">
            <a:avLst/>
          </a:prstGeom>
        </p:spPr>
        <p:txBody>
          <a:bodyPr wrap="square">
            <a:spAutoFit/>
          </a:bodyPr>
          <a:lstStyle/>
          <a:p>
            <a:pPr marR="33920" algn="ct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子句集的化简</a:t>
            </a:r>
          </a:p>
          <a:p>
            <a:pPr marR="91570"/>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减少否定符号的辖域</a:t>
            </a:r>
          </a:p>
          <a:p>
            <a:r>
              <a:rPr lang="zh-CN" altLang="en-US" sz="2400" b="1"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  反复使用双重否定率</a:t>
            </a:r>
          </a:p>
          <a:p>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﹁(﹁P) ⇔P</a:t>
            </a:r>
          </a:p>
          <a:p>
            <a:r>
              <a:rPr lang="zh-CN" altLang="en-US" sz="2400" b="1"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  摩根定律</a:t>
            </a:r>
          </a:p>
          <a:p>
            <a:pPr marR="91550"/>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﹁(P∧Q) ⇔﹁P∨﹁Q</a:t>
            </a:r>
          </a:p>
          <a:p>
            <a:pPr marR="91550"/>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﹁(P∨Q) ⇔﹁P∧﹁Q</a:t>
            </a:r>
          </a:p>
          <a:p>
            <a:r>
              <a:rPr lang="zh-CN" altLang="en-US" sz="2400" b="1"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  量词转换率</a:t>
            </a:r>
          </a:p>
          <a:p>
            <a:pPr marR="82820"/>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x)P(x</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﹁P</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marR="83820"/>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marR="8670"/>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将每个否定符号“</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”移到仅靠谓词的位置，使得每个否定符号最多只作用于一个谓词上。</a:t>
            </a:r>
          </a:p>
          <a:p>
            <a:pPr marR="86150"/>
            <a:r>
              <a:rPr lang="zh-CN" altLang="en-US" sz="2400" b="1"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  例如，</a:t>
            </a: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上式经等价变换后为</a:t>
            </a:r>
          </a:p>
          <a:p>
            <a:pPr marR="39550"/>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(∀x)((∃y)﹁P(x</a:t>
            </a: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y)∨(∃y)( Q(x</a:t>
            </a: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 ∧﹁R(x</a:t>
            </a: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endPar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5320652" y="1385235"/>
            <a:ext cx="6178294" cy="461665"/>
          </a:xfrm>
          <a:prstGeom prst="rect">
            <a:avLst/>
          </a:prstGeom>
        </p:spPr>
        <p:txBody>
          <a:bodyPr wrap="none">
            <a:spAutoFit/>
          </a:bodyPr>
          <a:lstStyle/>
          <a:p>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b="1" i="1" dirty="0">
                <a:latin typeface="Times New Roman" panose="02020603050405020304" pitchFamily="18" charset="0"/>
                <a:ea typeface="黑体" panose="02010609060101010101" pitchFamily="49" charset="-122"/>
                <a:cs typeface="Times New Roman" panose="02020603050405020304" pitchFamily="18" charset="0"/>
              </a:rPr>
              <a:t>x</a:t>
            </a:r>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b="1" i="1" dirty="0">
                <a:latin typeface="Times New Roman" panose="02020603050405020304" pitchFamily="18" charset="0"/>
                <a:ea typeface="黑体" panose="02010609060101010101" pitchFamily="49" charset="-122"/>
                <a:cs typeface="Times New Roman" panose="02020603050405020304" pitchFamily="18" charset="0"/>
              </a:rPr>
              <a:t>y</a:t>
            </a:r>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)P(</a:t>
            </a:r>
            <a:r>
              <a:rPr lang="es-ES" altLang="zh-CN" sz="2400" b="1" i="1" dirty="0">
                <a:latin typeface="Times New Roman" panose="02020603050405020304" pitchFamily="18" charset="0"/>
                <a:ea typeface="黑体" panose="02010609060101010101" pitchFamily="49" charset="-122"/>
                <a:cs typeface="Times New Roman" panose="02020603050405020304" pitchFamily="18" charset="0"/>
              </a:rPr>
              <a:t>x</a:t>
            </a:r>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s-ES" altLang="zh-CN" sz="2400" b="1" i="1" dirty="0">
                <a:latin typeface="Times New Roman" panose="02020603050405020304" pitchFamily="18" charset="0"/>
                <a:ea typeface="黑体" panose="02010609060101010101" pitchFamily="49" charset="-122"/>
                <a:cs typeface="Times New Roman" panose="02020603050405020304" pitchFamily="18" charset="0"/>
              </a:rPr>
              <a:t>y</a:t>
            </a:r>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b="1" i="1" dirty="0">
                <a:latin typeface="Times New Roman" panose="02020603050405020304" pitchFamily="18" charset="0"/>
                <a:ea typeface="黑体" panose="02010609060101010101" pitchFamily="49" charset="-122"/>
                <a:cs typeface="Times New Roman" panose="02020603050405020304" pitchFamily="18" charset="0"/>
              </a:rPr>
              <a:t>y</a:t>
            </a:r>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Q(</a:t>
            </a:r>
            <a:r>
              <a:rPr lang="es-ES" altLang="zh-CN" sz="2400" b="1" i="1" dirty="0">
                <a:latin typeface="Times New Roman" panose="02020603050405020304" pitchFamily="18" charset="0"/>
                <a:ea typeface="黑体" panose="02010609060101010101" pitchFamily="49" charset="-122"/>
                <a:cs typeface="Times New Roman" panose="02020603050405020304" pitchFamily="18" charset="0"/>
              </a:rPr>
              <a:t>x</a:t>
            </a:r>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s-ES" altLang="zh-CN" sz="2400" b="1" i="1" dirty="0">
                <a:latin typeface="Times New Roman" panose="02020603050405020304" pitchFamily="18" charset="0"/>
                <a:ea typeface="黑体" panose="02010609060101010101" pitchFamily="49" charset="-122"/>
                <a:cs typeface="Times New Roman" panose="02020603050405020304" pitchFamily="18" charset="0"/>
              </a:rPr>
              <a:t>y</a:t>
            </a:r>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R(</a:t>
            </a:r>
            <a:r>
              <a:rPr lang="es-ES" altLang="zh-CN" sz="2400" b="1" i="1" dirty="0">
                <a:latin typeface="Times New Roman" panose="02020603050405020304" pitchFamily="18" charset="0"/>
                <a:ea typeface="黑体" panose="02010609060101010101" pitchFamily="49" charset="-122"/>
                <a:cs typeface="Times New Roman" panose="02020603050405020304" pitchFamily="18" charset="0"/>
              </a:rPr>
              <a:t>x</a:t>
            </a:r>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s-ES" altLang="zh-CN" sz="2400" b="1" i="1" dirty="0">
                <a:latin typeface="Times New Roman" panose="02020603050405020304" pitchFamily="18" charset="0"/>
                <a:ea typeface="黑体" panose="02010609060101010101" pitchFamily="49" charset="-122"/>
                <a:cs typeface="Times New Roman" panose="02020603050405020304" pitchFamily="18" charset="0"/>
              </a:rPr>
              <a:t>y</a:t>
            </a:r>
            <a:r>
              <a:rPr lang="es-ES" altLang="zh-CN" sz="2400" b="1" dirty="0">
                <a:latin typeface="Times New Roman" panose="02020603050405020304" pitchFamily="18" charset="0"/>
                <a:ea typeface="黑体" panose="02010609060101010101" pitchFamily="49" charset="-122"/>
                <a:cs typeface="Times New Roman" panose="02020603050405020304" pitchFamily="18" charset="0"/>
              </a:rPr>
              <a:t>))) </a:t>
            </a:r>
            <a:endParaRPr lang="en-US" sz="2400" dirty="0"/>
          </a:p>
        </p:txBody>
      </p:sp>
    </p:spTree>
    <p:extLst>
      <p:ext uri="{BB962C8B-B14F-4D97-AF65-F5344CB8AC3E}">
        <p14:creationId xmlns:p14="http://schemas.microsoft.com/office/powerpoint/2010/main" val="14315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3.4.2</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子句集及其应用</a:t>
            </a:r>
            <a:endParaRPr lang="zh-CN" altLang="en-US" sz="2800"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909483" y="891605"/>
            <a:ext cx="10373034" cy="5016758"/>
          </a:xfrm>
          <a:prstGeom prst="rect">
            <a:avLst/>
          </a:prstGeom>
        </p:spPr>
        <p:txBody>
          <a:bodyPr wrap="square">
            <a:spAutoFit/>
          </a:bodyPr>
          <a:lstStyle/>
          <a:p>
            <a:pPr marR="33920" algn="ct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子句集的化简</a:t>
            </a:r>
          </a:p>
          <a:p>
            <a:r>
              <a:rPr lang="zh-CN" altLang="en-US" sz="28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对变元标准化</a:t>
            </a:r>
          </a:p>
          <a:p>
            <a:pPr marR="8820"/>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在一个量词的辖域内，把谓词公式中受该量词约束的变元全部用另外一个没有出现过的任意变元代替，使不同量词约束的变元有不同的名字。</a:t>
            </a:r>
          </a:p>
          <a:p>
            <a:pPr marR="93350"/>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例如，上式经变换后为</a:t>
            </a:r>
          </a:p>
          <a:p>
            <a:pPr marR="42370"/>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z</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Q(</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z</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z</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marR="42370"/>
            <a:endPar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 (4) </a:t>
            </a:r>
            <a:r>
              <a:rPr lang="zh-CN" altLang="en-US" sz="24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化为前束范式</a:t>
            </a:r>
          </a:p>
          <a:p>
            <a:pPr marR="5770"/>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化为前束范式的方法</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把所有量词都移到公式的左边，并且在移动时</a:t>
            </a:r>
            <a:r>
              <a:rPr lang="zh-CN" altLang="en-US" sz="24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不能改变其相对顺序</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。由于第</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步已对变元进行了标准化，每个量词都有自己的变元，这就消除了任何由变元引起冲突的可能，因此这种移动是可行的。</a:t>
            </a:r>
          </a:p>
          <a:p>
            <a:pPr marR="80270"/>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例如，上式化为前束范式后为</a:t>
            </a:r>
          </a:p>
          <a:p>
            <a:pPr marR="40370"/>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z</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Q(</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z</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z</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5235756" y="1404517"/>
            <a:ext cx="6501780" cy="461665"/>
          </a:xfrm>
          <a:prstGeom prst="rect">
            <a:avLst/>
          </a:prstGeom>
        </p:spPr>
        <p:txBody>
          <a:bodyPr wrap="none">
            <a:spAutoFit/>
          </a:bodyPr>
          <a:lstStyle/>
          <a:p>
            <a:pPr marR="39550"/>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(∀x)((∃y)﹁P(x</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y)∨(∃y)( Q(x</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y) ∧﹁R(x</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y)))</a:t>
            </a:r>
          </a:p>
        </p:txBody>
      </p:sp>
    </p:spTree>
    <p:extLst>
      <p:ext uri="{BB962C8B-B14F-4D97-AF65-F5344CB8AC3E}">
        <p14:creationId xmlns:p14="http://schemas.microsoft.com/office/powerpoint/2010/main" val="199908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9" name="Rectangle 9"/>
          <p:cNvSpPr>
            <a:spLocks noChangeArrowheads="1"/>
          </p:cNvSpPr>
          <p:nvPr/>
        </p:nvSpPr>
        <p:spPr bwMode="auto">
          <a:xfrm>
            <a:off x="847982" y="1270571"/>
            <a:ext cx="106459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0" indent="0"/>
            <a:r>
              <a:rPr lang="zh-CN" altLang="en-US" sz="2400" dirty="0">
                <a:solidFill>
                  <a:srgbClr val="630031"/>
                </a:solidFill>
                <a:latin typeface="等线" panose="020F0502020204030204"/>
                <a:ea typeface="楷体_GB2312"/>
              </a:rPr>
              <a:t>    从过程的角度：</a:t>
            </a:r>
          </a:p>
          <a:p>
            <a:pPr marL="0" marR="6920" lvl="0" indent="0"/>
            <a:r>
              <a:rPr lang="zh-CN" altLang="en-US" sz="2400" dirty="0">
                <a:solidFill>
                  <a:srgbClr val="0000CC"/>
                </a:solidFill>
                <a:latin typeface="等线" panose="020F0502020204030204"/>
                <a:ea typeface="楷体_GB2312"/>
              </a:rPr>
              <a:t>    认为推理是在给定信息和已有知识的基础上的一系列加工操作，提出了如下人类推理的公式：</a:t>
            </a:r>
          </a:p>
          <a:p>
            <a:pPr marL="0" lvl="0" indent="0" algn="ctr"/>
            <a:r>
              <a:rPr lang="en-US" altLang="zh-CN" sz="2400" b="1" dirty="0">
                <a:solidFill>
                  <a:srgbClr val="0000CC"/>
                </a:solidFill>
                <a:latin typeface="Times New Roman" panose="02020603050405020304" pitchFamily="18" charset="0"/>
                <a:ea typeface="楷体_GB2312"/>
              </a:rPr>
              <a:t>y=F(x, k)</a:t>
            </a:r>
            <a:endParaRPr lang="en-US" altLang="zh-CN" sz="2400" dirty="0">
              <a:solidFill>
                <a:srgbClr val="0000CC"/>
              </a:solidFill>
              <a:latin typeface="Times New Roman" panose="02020603050405020304" pitchFamily="18" charset="0"/>
              <a:ea typeface="楷体_GB2312"/>
            </a:endParaRPr>
          </a:p>
          <a:p>
            <a:pPr marL="0" marR="8270" lvl="0" indent="0"/>
            <a:r>
              <a:rPr lang="zh-CN" altLang="en-US" sz="2400" dirty="0">
                <a:solidFill>
                  <a:srgbClr val="0000CC"/>
                </a:solidFill>
                <a:latin typeface="等线" panose="020F0502020204030204"/>
                <a:ea typeface="楷体_GB2312"/>
              </a:rPr>
              <a:t>    其中，</a:t>
            </a:r>
            <a:r>
              <a:rPr lang="en-US" altLang="zh-CN" sz="2400" b="1" dirty="0">
                <a:solidFill>
                  <a:srgbClr val="0000CC"/>
                </a:solidFill>
                <a:latin typeface="Times New Roman" panose="02020603050405020304" pitchFamily="18" charset="0"/>
                <a:ea typeface="楷体_GB2312"/>
              </a:rPr>
              <a:t>x</a:t>
            </a:r>
            <a:r>
              <a:rPr lang="zh-CN" altLang="en-US" sz="2400" dirty="0">
                <a:solidFill>
                  <a:srgbClr val="0000CC"/>
                </a:solidFill>
                <a:latin typeface="Times New Roman" panose="02020603050405020304" pitchFamily="18" charset="0"/>
                <a:ea typeface="楷体_GB2312"/>
              </a:rPr>
              <a:t>为推理时给出的信息，</a:t>
            </a:r>
            <a:r>
              <a:rPr lang="en-US" altLang="zh-CN" sz="2400" b="1" dirty="0">
                <a:solidFill>
                  <a:srgbClr val="0000CC"/>
                </a:solidFill>
                <a:latin typeface="Times New Roman" panose="02020603050405020304" pitchFamily="18" charset="0"/>
                <a:ea typeface="楷体_GB2312"/>
              </a:rPr>
              <a:t>k</a:t>
            </a:r>
            <a:r>
              <a:rPr lang="zh-CN" altLang="en-US" sz="2400" dirty="0">
                <a:solidFill>
                  <a:srgbClr val="0000CC"/>
                </a:solidFill>
                <a:latin typeface="Times New Roman" panose="02020603050405020304" pitchFamily="18" charset="0"/>
                <a:ea typeface="楷体_GB2312"/>
              </a:rPr>
              <a:t>为推理时可用的领域知识和特殊事例，</a:t>
            </a:r>
            <a:r>
              <a:rPr lang="en-US" altLang="zh-CN" sz="2400" b="1" dirty="0">
                <a:solidFill>
                  <a:srgbClr val="0000CC"/>
                </a:solidFill>
                <a:latin typeface="Times New Roman" panose="02020603050405020304" pitchFamily="18" charset="0"/>
                <a:ea typeface="楷体_GB2312"/>
              </a:rPr>
              <a:t>F</a:t>
            </a:r>
            <a:r>
              <a:rPr lang="zh-CN" altLang="en-US" sz="2400" dirty="0">
                <a:solidFill>
                  <a:srgbClr val="0000CC"/>
                </a:solidFill>
                <a:latin typeface="Times New Roman" panose="02020603050405020304" pitchFamily="18" charset="0"/>
                <a:ea typeface="楷体_GB2312"/>
              </a:rPr>
              <a:t>为可用的一系列操作，</a:t>
            </a:r>
            <a:r>
              <a:rPr lang="en-US" altLang="zh-CN" sz="2400" b="1" dirty="0">
                <a:solidFill>
                  <a:srgbClr val="0000CC"/>
                </a:solidFill>
                <a:latin typeface="Times New Roman" panose="02020603050405020304" pitchFamily="18" charset="0"/>
                <a:ea typeface="楷体_GB2312"/>
              </a:rPr>
              <a:t>y</a:t>
            </a:r>
            <a:r>
              <a:rPr lang="zh-CN" altLang="en-US" sz="2400" dirty="0">
                <a:solidFill>
                  <a:srgbClr val="0000CC"/>
                </a:solidFill>
                <a:latin typeface="Times New Roman" panose="02020603050405020304" pitchFamily="18" charset="0"/>
                <a:ea typeface="楷体_GB2312"/>
              </a:rPr>
              <a:t>为推理过程所得到的结论。 </a:t>
            </a:r>
            <a:r>
              <a:rPr lang="zh-CN" altLang="en-US" sz="2400" b="1" dirty="0">
                <a:solidFill>
                  <a:prstClr val="black"/>
                </a:solidFill>
                <a:latin typeface="楷体_GB2312" pitchFamily="49" charset="-122"/>
                <a:ea typeface="楷体_GB2312" pitchFamily="49" charset="-122"/>
                <a:cs typeface="Arial" panose="020B0604020202020204" pitchFamily="34" charset="0"/>
              </a:rPr>
              <a:t>    </a:t>
            </a:r>
            <a:endParaRPr lang="zh-CN" altLang="en-US" sz="2400" b="1" dirty="0">
              <a:solidFill>
                <a:srgbClr val="0000FF"/>
              </a:solidFill>
              <a:latin typeface="楷体_GB2312" pitchFamily="49" charset="-122"/>
              <a:ea typeface="楷体_GB2312" pitchFamily="49" charset="-122"/>
            </a:endParaRP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5" name="矩形 4"/>
          <p:cNvSpPr/>
          <p:nvPr/>
        </p:nvSpPr>
        <p:spPr>
          <a:xfrm>
            <a:off x="847982" y="4186553"/>
            <a:ext cx="10862237" cy="1938992"/>
          </a:xfrm>
          <a:prstGeom prst="rect">
            <a:avLst/>
          </a:prstGeom>
        </p:spPr>
        <p:txBody>
          <a:bodyPr wrap="square">
            <a:spAutoFit/>
          </a:bodyPr>
          <a:lstStyle/>
          <a:p>
            <a:r>
              <a:rPr lang="zh-CN" altLang="en-US" sz="2400" dirty="0">
                <a:solidFill>
                  <a:srgbClr val="CC0000"/>
                </a:solidFill>
                <a:ea typeface="楷体_GB2312"/>
              </a:rPr>
              <a:t>    </a:t>
            </a:r>
            <a:r>
              <a:rPr lang="zh-CN" altLang="en-US" sz="2400" dirty="0">
                <a:solidFill>
                  <a:srgbClr val="630031"/>
                </a:solidFill>
                <a:latin typeface="等线" panose="020F0502020204030204"/>
                <a:ea typeface="楷体_GB2312"/>
              </a:rPr>
              <a:t>推理的机器实现</a:t>
            </a:r>
          </a:p>
          <a:p>
            <a:pPr marR="6920"/>
            <a:r>
              <a:rPr lang="zh-CN" altLang="en-US" sz="2400" dirty="0">
                <a:solidFill>
                  <a:srgbClr val="0000CC"/>
                </a:solidFill>
                <a:ea typeface="楷体_GB2312"/>
              </a:rPr>
              <a:t>    人工智能中的推理是由推理机完成的。所谓推理机，是指系统中用来实现推理的那段程序。</a:t>
            </a:r>
          </a:p>
          <a:p>
            <a:pPr marR="6920"/>
            <a:r>
              <a:rPr lang="zh-CN" altLang="en-US" sz="2400" dirty="0">
                <a:solidFill>
                  <a:srgbClr val="0000CC"/>
                </a:solidFill>
                <a:ea typeface="楷体_GB2312"/>
              </a:rPr>
              <a:t>    根据推理所用知识的不同，推理方式和推理方法的不同，推理机的构造也有所不同。 </a:t>
            </a:r>
            <a:endParaRPr lang="zh-CN" altLang="en-US" sz="2000" dirty="0"/>
          </a:p>
        </p:txBody>
      </p:sp>
      <p:sp>
        <p:nvSpPr>
          <p:cNvPr id="8" name="矩形 7"/>
          <p:cNvSpPr/>
          <p:nvPr/>
        </p:nvSpPr>
        <p:spPr>
          <a:xfrm>
            <a:off x="3869261" y="631949"/>
            <a:ext cx="4158511" cy="523220"/>
          </a:xfrm>
          <a:prstGeom prst="rect">
            <a:avLst/>
          </a:prstGeom>
        </p:spPr>
        <p:txBody>
          <a:bodyPr wrap="none">
            <a:spAutoFit/>
          </a:bodyPr>
          <a:lstStyle/>
          <a:p>
            <a:pPr lvl="0">
              <a:spcBef>
                <a:spcPct val="50000"/>
              </a:spcBef>
              <a:buClr>
                <a:srgbClr val="0000FF"/>
              </a:buClr>
            </a:pPr>
            <a:r>
              <a:rPr lang="en-US" altLang="zh-CN" sz="2800" b="1" dirty="0">
                <a:solidFill>
                  <a:srgbClr val="0000FF"/>
                </a:solidFill>
                <a:latin typeface="黑体" panose="02010609060101010101" pitchFamily="49" charset="-122"/>
                <a:ea typeface="黑体" panose="02010609060101010101" pitchFamily="49" charset="-122"/>
              </a:rPr>
              <a:t> 3.1.1  </a:t>
            </a:r>
            <a:r>
              <a:rPr lang="zh-CN" altLang="en-US" sz="2800" b="1" dirty="0">
                <a:solidFill>
                  <a:srgbClr val="0000FF"/>
                </a:solidFill>
                <a:latin typeface="黑体" panose="02010609060101010101" pitchFamily="49" charset="-122"/>
                <a:ea typeface="黑体" panose="02010609060101010101" pitchFamily="49" charset="-122"/>
              </a:rPr>
              <a:t>推理的基本概念</a:t>
            </a:r>
          </a:p>
        </p:txBody>
      </p:sp>
    </p:spTree>
    <p:extLst>
      <p:ext uri="{BB962C8B-B14F-4D97-AF65-F5344CB8AC3E}">
        <p14:creationId xmlns:p14="http://schemas.microsoft.com/office/powerpoint/2010/main" val="931083939"/>
      </p:ext>
    </p:extLst>
  </p:cSld>
  <p:clrMapOvr>
    <a:masterClrMapping/>
  </p:clrMapOvr>
  <p:transition spd="slow">
    <p:pull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3.4.2</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子句集及其应用</a:t>
            </a:r>
            <a:endParaRPr lang="zh-CN" altLang="en-US" sz="2800"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909483" y="891605"/>
            <a:ext cx="10373034" cy="5447645"/>
          </a:xfrm>
          <a:prstGeom prst="rect">
            <a:avLst/>
          </a:prstGeom>
        </p:spPr>
        <p:txBody>
          <a:bodyPr wrap="square">
            <a:spAutoFit/>
          </a:bodyPr>
          <a:lstStyle/>
          <a:p>
            <a:pPr marR="33920" algn="ct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子句集的化简</a:t>
            </a:r>
          </a:p>
          <a:p>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20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消去存在量词</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marR="59250"/>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消去存在量词时，需要区分以下两种情况：</a:t>
            </a:r>
          </a:p>
          <a:p>
            <a:pPr marR="6920"/>
            <a:r>
              <a:rPr lang="zh-CN" altLang="en-US" sz="20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  若存在量词不出现在全称量词的辖域内</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（即它的左边没有全称量词），只要用一个新的个体常量替换受该存在量词约束的变元，就可消去该存在量词。</a:t>
            </a:r>
          </a:p>
          <a:p>
            <a:pPr marR="43150"/>
            <a:r>
              <a:rPr lang="zh-CN" altLang="en-US" sz="20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  若存在量词位于一个或多个全称量词的辖域内</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，例如</a:t>
            </a:r>
          </a:p>
          <a:p>
            <a:pPr marR="67770"/>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 </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2 </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marR="6450"/>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则需要用</a:t>
            </a:r>
            <a:r>
              <a:rPr lang="en-US" altLang="zh-CN" sz="20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Skolem</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函数</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2 </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替换受该存在量词约束的变元</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，然后再消去该存在量词。</a:t>
            </a:r>
          </a:p>
          <a:p>
            <a:pPr marR="5270"/>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例如，上步所得公式中存在量词</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z</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都位于</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的辖域内，因此都需要用</a:t>
            </a:r>
            <a:r>
              <a:rPr lang="en-US" altLang="zh-CN" sz="20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Skolem</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函数来替换。设替换</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z</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Skolem</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函数分别是</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，则替换后的式子为</a:t>
            </a:r>
            <a:endPar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marR="5270"/>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Q(</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  (6) </a:t>
            </a:r>
            <a:r>
              <a:rPr lang="zh-CN" altLang="en-US" sz="20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化为</a:t>
            </a:r>
            <a:r>
              <a:rPr lang="en-US" altLang="zh-CN" sz="2000" b="1" dirty="0" err="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Skolem</a:t>
            </a:r>
            <a:r>
              <a:rPr lang="zh-CN" altLang="en-US" sz="20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标准形</a:t>
            </a:r>
          </a:p>
          <a:p>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对上述前束范式的母式应用以下等价关系</a:t>
            </a:r>
          </a:p>
          <a:p>
            <a:pPr marR="78270"/>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P</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 </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endPar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marR="66700"/>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例如，前面的公式化为</a:t>
            </a:r>
            <a:r>
              <a:rPr lang="en-US" altLang="zh-CN" sz="20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Skolem</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标准形后为</a:t>
            </a:r>
          </a:p>
          <a:p>
            <a:pPr marR="29450"/>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f(</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f(</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4381507" y="1283331"/>
            <a:ext cx="5340886" cy="400110"/>
          </a:xfrm>
          <a:prstGeom prst="rect">
            <a:avLst/>
          </a:prstGeom>
        </p:spPr>
        <p:txBody>
          <a:bodyPr wrap="none">
            <a:spAutoFit/>
          </a:bodyPr>
          <a:lstStyle/>
          <a:p>
            <a:pPr marR="40370"/>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y</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z</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y</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Q(</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z</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z</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88376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09483" y="891605"/>
            <a:ext cx="10373034" cy="5755422"/>
          </a:xfrm>
          <a:prstGeom prst="rect">
            <a:avLst/>
          </a:prstGeom>
        </p:spPr>
        <p:txBody>
          <a:bodyPr wrap="square">
            <a:spAutoFit/>
          </a:bodyPr>
          <a:lstStyle/>
          <a:p>
            <a:pPr marR="33920" algn="ct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子句集的化简</a:t>
            </a:r>
          </a:p>
          <a:p>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(7) </a:t>
            </a:r>
            <a:r>
              <a:rPr lang="zh-CN" altLang="en-US" sz="20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消去全称量词</a:t>
            </a:r>
          </a:p>
          <a:p>
            <a:pPr marR="5920"/>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由于母式中的全部变元均受全称量词约束，并且与全称量词的次序无关， 因此可省掉全称量词。但剩下的母式，仍假设其变元是被全称量词量化的。</a:t>
            </a:r>
          </a:p>
          <a:p>
            <a:pPr marR="82400"/>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例如，上式消去全称量词后为</a:t>
            </a:r>
          </a:p>
          <a:p>
            <a:pPr marR="42850"/>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  (8) </a:t>
            </a:r>
            <a:r>
              <a:rPr lang="zh-CN" altLang="en-US" sz="20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消去合取词</a:t>
            </a:r>
          </a:p>
          <a:p>
            <a:pPr marR="6920"/>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在母式中消去所有合取词，把母式用子句集的形式表示出来。其中，子句集中的每一个元素都是一个子句。</a:t>
            </a:r>
          </a:p>
          <a:p>
            <a:pPr marR="63270"/>
            <a:r>
              <a:rPr lang="zh-CN" altLang="en-US" sz="20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  例如，</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上式的子句集中包含以下两个子句</a:t>
            </a:r>
          </a:p>
          <a:p>
            <a:pPr marR="92200"/>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marR="88370"/>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  (9) </a:t>
            </a:r>
            <a:r>
              <a:rPr lang="zh-CN" altLang="en-US" sz="20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更换变量名称</a:t>
            </a:r>
          </a:p>
          <a:p>
            <a:pPr marR="6900"/>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对子句集中的某些变量重新命名，使任意两个子句中不出现相同的变量名。由于任意两个不同子句的变量之间实际上不存在任何关系。这样，更换变量名是不会影响公式的真值的。</a:t>
            </a:r>
          </a:p>
          <a:p>
            <a:pPr marR="10970"/>
            <a:r>
              <a:rPr lang="zh-CN" altLang="en-US" sz="20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  例如，</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对前式，可把第二个子句集中的变元</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更换为</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，得到如下子句集</a:t>
            </a:r>
          </a:p>
          <a:p>
            <a:pPr marR="92200"/>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g(</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marR="88370"/>
            <a:r>
              <a:rPr lang="es-E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s-E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t>
            </a:r>
            <a:r>
              <a:rPr lang="es-E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s-E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s-E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s-E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s-E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g(</a:t>
            </a:r>
            <a:r>
              <a:rPr lang="es-E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y</a:t>
            </a:r>
            <a:r>
              <a:rPr lang="es-E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矩形 1"/>
          <p:cNvSpPr/>
          <p:nvPr/>
        </p:nvSpPr>
        <p:spPr>
          <a:xfrm>
            <a:off x="4103265" y="1294349"/>
            <a:ext cx="6472285" cy="400110"/>
          </a:xfrm>
          <a:prstGeom prst="rect">
            <a:avLst/>
          </a:prstGeom>
        </p:spPr>
        <p:txBody>
          <a:bodyPr wrap="none">
            <a:spAutoFit/>
          </a:bodyPr>
          <a:lstStyle/>
          <a:p>
            <a:pPr marR="29450"/>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f(</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g</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f(</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g</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90573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719832"/>
            <a:ext cx="10373034" cy="4893647"/>
          </a:xfrm>
          <a:prstGeom prst="rect">
            <a:avLst/>
          </a:prstGeom>
        </p:spPr>
        <p:txBody>
          <a:bodyPr wrap="square">
            <a:spAutoFit/>
          </a:bodyPr>
          <a:lstStyle/>
          <a:p>
            <a:pPr marR="33920" algn="ctr"/>
            <a:r>
              <a:rPr lang="zh-CN" altLang="en-US" sz="2400" dirty="0">
                <a:solidFill>
                  <a:srgbClr val="FF0000"/>
                </a:solidFill>
                <a:latin typeface="黑体" panose="02010609060101010101" pitchFamily="49" charset="-122"/>
                <a:ea typeface="黑体" panose="02010609060101010101" pitchFamily="49" charset="-122"/>
              </a:rPr>
              <a:t>子句集的应用</a:t>
            </a:r>
            <a:endParaRPr lang="en-US" altLang="zh-CN" sz="2400" dirty="0">
              <a:solidFill>
                <a:srgbClr val="FF0000"/>
              </a:solidFill>
              <a:latin typeface="黑体" panose="02010609060101010101" pitchFamily="49" charset="-122"/>
              <a:ea typeface="黑体" panose="02010609060101010101" pitchFamily="49" charset="-122"/>
            </a:endParaRPr>
          </a:p>
          <a:p>
            <a:pPr marR="33920" algn="ctr"/>
            <a:endParaRPr lang="en-US" altLang="zh-CN" sz="2400" dirty="0">
              <a:solidFill>
                <a:srgbClr val="FF0000"/>
              </a:solidFill>
              <a:latin typeface="黑体" panose="02010609060101010101" pitchFamily="49" charset="-122"/>
              <a:ea typeface="黑体" panose="02010609060101010101" pitchFamily="49" charset="-122"/>
            </a:endParaRPr>
          </a:p>
          <a:p>
            <a:pPr marR="49470"/>
            <a:r>
              <a:rPr lang="zh-CN" altLang="en-US" sz="2400" dirty="0">
                <a:solidFill>
                  <a:srgbClr val="A4001F"/>
                </a:solidFill>
                <a:latin typeface="黑体" panose="02010609060101010101" pitchFamily="49" charset="-122"/>
                <a:ea typeface="黑体" panose="02010609060101010101" pitchFamily="49" charset="-122"/>
              </a:rPr>
              <a:t>  子句集化简过程的唯一性及其对不可满足性的影响</a:t>
            </a:r>
          </a:p>
          <a:p>
            <a:pPr marR="8670"/>
            <a:r>
              <a:rPr lang="zh-CN" altLang="en-US" sz="2400" dirty="0">
                <a:solidFill>
                  <a:srgbClr val="0000CC"/>
                </a:solidFill>
                <a:latin typeface="黑体" panose="02010609060101010101" pitchFamily="49" charset="-122"/>
                <a:ea typeface="黑体" panose="02010609060101010101" pitchFamily="49" charset="-122"/>
              </a:rPr>
              <a:t>  由于子句集化简过程在消去存在量词时所用的</a:t>
            </a:r>
            <a:r>
              <a:rPr lang="en-US" altLang="zh-CN" sz="2400" b="1" dirty="0" err="1">
                <a:solidFill>
                  <a:srgbClr val="0000CC"/>
                </a:solidFill>
                <a:latin typeface="黑体" panose="02010609060101010101" pitchFamily="49" charset="-122"/>
                <a:ea typeface="黑体" panose="02010609060101010101" pitchFamily="49" charset="-122"/>
              </a:rPr>
              <a:t>Skolem</a:t>
            </a:r>
            <a:r>
              <a:rPr lang="zh-CN" altLang="en-US" sz="2400" dirty="0">
                <a:solidFill>
                  <a:srgbClr val="0000CC"/>
                </a:solidFill>
                <a:latin typeface="黑体" panose="02010609060101010101" pitchFamily="49" charset="-122"/>
                <a:ea typeface="黑体" panose="02010609060101010101" pitchFamily="49" charset="-122"/>
              </a:rPr>
              <a:t>函数可以不同，因此所得到的标准子句集不唯一。</a:t>
            </a:r>
          </a:p>
          <a:p>
            <a:pPr marR="8650"/>
            <a:r>
              <a:rPr lang="zh-CN" altLang="en-US" sz="2400" dirty="0">
                <a:solidFill>
                  <a:srgbClr val="0000CC"/>
                </a:solidFill>
                <a:latin typeface="黑体" panose="02010609060101010101" pitchFamily="49" charset="-122"/>
                <a:ea typeface="黑体" panose="02010609060101010101" pitchFamily="49" charset="-122"/>
              </a:rPr>
              <a:t>  当原谓词公式为</a:t>
            </a:r>
            <a:r>
              <a:rPr lang="zh-CN" altLang="en-US" sz="2400" dirty="0">
                <a:solidFill>
                  <a:srgbClr val="630031"/>
                </a:solidFill>
                <a:latin typeface="黑体" panose="02010609060101010101" pitchFamily="49" charset="-122"/>
                <a:ea typeface="黑体" panose="02010609060101010101" pitchFamily="49" charset="-122"/>
              </a:rPr>
              <a:t>可满足</a:t>
            </a:r>
            <a:r>
              <a:rPr lang="zh-CN" altLang="en-US" sz="2400" dirty="0">
                <a:solidFill>
                  <a:srgbClr val="0000CC"/>
                </a:solidFill>
                <a:latin typeface="黑体" panose="02010609060101010101" pitchFamily="49" charset="-122"/>
                <a:ea typeface="黑体" panose="02010609060101010101" pitchFamily="49" charset="-122"/>
              </a:rPr>
              <a:t>时，它与其标准子句集</a:t>
            </a:r>
            <a:r>
              <a:rPr lang="zh-CN" altLang="en-US" sz="2400" dirty="0">
                <a:solidFill>
                  <a:srgbClr val="FF0000"/>
                </a:solidFill>
                <a:latin typeface="黑体" panose="02010609060101010101" pitchFamily="49" charset="-122"/>
                <a:ea typeface="黑体" panose="02010609060101010101" pitchFamily="49" charset="-122"/>
              </a:rPr>
              <a:t>不一定等价</a:t>
            </a:r>
            <a:r>
              <a:rPr lang="zh-CN" altLang="en-US" sz="2400" dirty="0">
                <a:solidFill>
                  <a:srgbClr val="0000CC"/>
                </a:solidFill>
                <a:latin typeface="黑体" panose="02010609060101010101" pitchFamily="49" charset="-122"/>
                <a:ea typeface="黑体" panose="02010609060101010101" pitchFamily="49" charset="-122"/>
              </a:rPr>
              <a:t>。但当原谓词公式为</a:t>
            </a:r>
            <a:r>
              <a:rPr lang="zh-CN" altLang="en-US" sz="2400" dirty="0">
                <a:solidFill>
                  <a:srgbClr val="630031"/>
                </a:solidFill>
                <a:latin typeface="黑体" panose="02010609060101010101" pitchFamily="49" charset="-122"/>
                <a:ea typeface="黑体" panose="02010609060101010101" pitchFamily="49" charset="-122"/>
              </a:rPr>
              <a:t>不可满足时</a:t>
            </a:r>
            <a:r>
              <a:rPr lang="zh-CN" altLang="en-US" sz="2400" dirty="0">
                <a:solidFill>
                  <a:srgbClr val="0000CC"/>
                </a:solidFill>
                <a:latin typeface="黑体" panose="02010609060101010101" pitchFamily="49" charset="-122"/>
                <a:ea typeface="黑体" panose="02010609060101010101" pitchFamily="49" charset="-122"/>
              </a:rPr>
              <a:t>，其标准子句集则一定是</a:t>
            </a:r>
            <a:r>
              <a:rPr lang="zh-CN" altLang="en-US" sz="2400" dirty="0">
                <a:solidFill>
                  <a:srgbClr val="FF0000"/>
                </a:solidFill>
                <a:latin typeface="黑体" panose="02010609060101010101" pitchFamily="49" charset="-122"/>
                <a:ea typeface="黑体" panose="02010609060101010101" pitchFamily="49" charset="-122"/>
              </a:rPr>
              <a:t>不可满足的</a:t>
            </a:r>
            <a:r>
              <a:rPr lang="zh-CN" altLang="en-US" sz="2400" dirty="0">
                <a:solidFill>
                  <a:srgbClr val="0000CC"/>
                </a:solidFill>
                <a:latin typeface="黑体" panose="02010609060101010101" pitchFamily="49" charset="-122"/>
                <a:ea typeface="黑体" panose="02010609060101010101" pitchFamily="49" charset="-122"/>
              </a:rPr>
              <a:t>，即</a:t>
            </a:r>
            <a:r>
              <a:rPr lang="en-US" altLang="zh-CN" sz="2400" b="1" dirty="0" err="1">
                <a:solidFill>
                  <a:srgbClr val="0000CC"/>
                </a:solidFill>
                <a:latin typeface="黑体" panose="02010609060101010101" pitchFamily="49" charset="-122"/>
                <a:ea typeface="黑体" panose="02010609060101010101" pitchFamily="49" charset="-122"/>
              </a:rPr>
              <a:t>Skolem</a:t>
            </a:r>
            <a:r>
              <a:rPr lang="zh-CN" altLang="en-US" sz="2400" dirty="0">
                <a:solidFill>
                  <a:srgbClr val="0000CC"/>
                </a:solidFill>
                <a:latin typeface="黑体" panose="02010609060101010101" pitchFamily="49" charset="-122"/>
                <a:ea typeface="黑体" panose="02010609060101010101" pitchFamily="49" charset="-122"/>
              </a:rPr>
              <a:t>化并不影响原谓词公式的</a:t>
            </a:r>
            <a:r>
              <a:rPr lang="zh-CN" altLang="en-US" sz="2400" dirty="0">
                <a:solidFill>
                  <a:srgbClr val="FF0000"/>
                </a:solidFill>
                <a:latin typeface="黑体" panose="02010609060101010101" pitchFamily="49" charset="-122"/>
                <a:ea typeface="黑体" panose="02010609060101010101" pitchFamily="49" charset="-122"/>
              </a:rPr>
              <a:t>不可满足性</a:t>
            </a:r>
            <a:r>
              <a:rPr lang="zh-CN" altLang="en-US" sz="2400" dirty="0">
                <a:solidFill>
                  <a:srgbClr val="0000CC"/>
                </a:solidFill>
                <a:latin typeface="黑体" panose="02010609060101010101" pitchFamily="49" charset="-122"/>
                <a:ea typeface="黑体" panose="02010609060101010101" pitchFamily="49" charset="-122"/>
              </a:rPr>
              <a:t>。</a:t>
            </a:r>
          </a:p>
          <a:p>
            <a:pPr marR="13270"/>
            <a:r>
              <a:rPr lang="zh-CN" altLang="en-US" sz="2400" dirty="0">
                <a:solidFill>
                  <a:srgbClr val="0000CC"/>
                </a:solidFill>
                <a:latin typeface="黑体" panose="02010609060101010101" pitchFamily="49" charset="-122"/>
                <a:ea typeface="黑体" panose="02010609060101010101" pitchFamily="49" charset="-122"/>
              </a:rPr>
              <a:t>  这个结论很重要，是归结原理的主要依据，可用定理的形式来描述。</a:t>
            </a:r>
            <a:endParaRPr lang="en-US" altLang="zh-CN" sz="2400" dirty="0">
              <a:solidFill>
                <a:srgbClr val="0000CC"/>
              </a:solidFill>
              <a:latin typeface="黑体" panose="02010609060101010101" pitchFamily="49" charset="-122"/>
              <a:ea typeface="黑体" panose="02010609060101010101" pitchFamily="49" charset="-122"/>
            </a:endParaRPr>
          </a:p>
          <a:p>
            <a:pPr marR="13270"/>
            <a:endParaRPr lang="zh-CN" altLang="en-US" sz="2400" dirty="0">
              <a:solidFill>
                <a:srgbClr val="0000CC"/>
              </a:solidFill>
              <a:latin typeface="黑体" panose="02010609060101010101" pitchFamily="49" charset="-122"/>
              <a:ea typeface="黑体" panose="02010609060101010101" pitchFamily="49" charset="-122"/>
            </a:endParaRPr>
          </a:p>
          <a:p>
            <a:pPr marR="7200"/>
            <a:r>
              <a:rPr lang="zh-CN" altLang="en-US" sz="2400" dirty="0">
                <a:solidFill>
                  <a:srgbClr val="A4001F"/>
                </a:solidFill>
                <a:latin typeface="黑体" panose="02010609060101010101" pitchFamily="49" charset="-122"/>
                <a:ea typeface="黑体" panose="02010609060101010101" pitchFamily="49" charset="-122"/>
              </a:rPr>
              <a:t>  定理</a:t>
            </a:r>
            <a:r>
              <a:rPr lang="en-US" altLang="zh-CN" sz="2400" b="1" dirty="0">
                <a:solidFill>
                  <a:srgbClr val="A4001F"/>
                </a:solidFill>
                <a:latin typeface="黑体" panose="02010609060101010101" pitchFamily="49" charset="-122"/>
                <a:ea typeface="黑体" panose="02010609060101010101" pitchFamily="49" charset="-122"/>
              </a:rPr>
              <a:t>3.1 </a:t>
            </a:r>
            <a:r>
              <a:rPr lang="zh-CN" altLang="en-US" sz="2400" dirty="0">
                <a:solidFill>
                  <a:srgbClr val="0000CC"/>
                </a:solidFill>
                <a:latin typeface="黑体" panose="02010609060101010101" pitchFamily="49" charset="-122"/>
                <a:ea typeface="黑体" panose="02010609060101010101" pitchFamily="49" charset="-122"/>
              </a:rPr>
              <a:t>设有谓词公式</a:t>
            </a:r>
            <a:r>
              <a:rPr lang="en-US" altLang="zh-CN" sz="2400" b="1" dirty="0">
                <a:solidFill>
                  <a:srgbClr val="0000CC"/>
                </a:solidFill>
                <a:latin typeface="黑体" panose="02010609060101010101" pitchFamily="49" charset="-122"/>
                <a:ea typeface="黑体" panose="02010609060101010101" pitchFamily="49" charset="-122"/>
              </a:rPr>
              <a:t>F</a:t>
            </a:r>
            <a:r>
              <a:rPr lang="zh-CN" altLang="en-US" sz="2400" dirty="0">
                <a:solidFill>
                  <a:srgbClr val="0000CC"/>
                </a:solidFill>
                <a:latin typeface="黑体" panose="02010609060101010101" pitchFamily="49" charset="-122"/>
                <a:ea typeface="黑体" panose="02010609060101010101" pitchFamily="49" charset="-122"/>
              </a:rPr>
              <a:t>，其标准子句集为</a:t>
            </a:r>
            <a:r>
              <a:rPr lang="en-US" altLang="zh-CN" sz="2400" b="1" dirty="0">
                <a:solidFill>
                  <a:srgbClr val="0000CC"/>
                </a:solidFill>
                <a:latin typeface="黑体" panose="02010609060101010101" pitchFamily="49" charset="-122"/>
                <a:ea typeface="黑体" panose="02010609060101010101" pitchFamily="49" charset="-122"/>
              </a:rPr>
              <a:t>S</a:t>
            </a:r>
            <a:r>
              <a:rPr lang="zh-CN" altLang="en-US" sz="2400" dirty="0">
                <a:solidFill>
                  <a:srgbClr val="0000CC"/>
                </a:solidFill>
                <a:latin typeface="黑体" panose="02010609060101010101" pitchFamily="49" charset="-122"/>
                <a:ea typeface="黑体" panose="02010609060101010101" pitchFamily="49" charset="-122"/>
              </a:rPr>
              <a:t>，则</a:t>
            </a:r>
            <a:r>
              <a:rPr lang="en-US" altLang="zh-CN" sz="2400" b="1" dirty="0">
                <a:solidFill>
                  <a:srgbClr val="0000CC"/>
                </a:solidFill>
                <a:latin typeface="黑体" panose="02010609060101010101" pitchFamily="49" charset="-122"/>
                <a:ea typeface="黑体" panose="02010609060101010101" pitchFamily="49" charset="-122"/>
              </a:rPr>
              <a:t>F</a:t>
            </a:r>
            <a:r>
              <a:rPr lang="zh-CN" altLang="en-US" sz="2400" dirty="0">
                <a:solidFill>
                  <a:srgbClr val="0000CC"/>
                </a:solidFill>
                <a:latin typeface="黑体" panose="02010609060101010101" pitchFamily="49" charset="-122"/>
                <a:ea typeface="黑体" panose="02010609060101010101" pitchFamily="49" charset="-122"/>
              </a:rPr>
              <a:t>为不可满足的充要条件是</a:t>
            </a:r>
            <a:r>
              <a:rPr lang="en-US" altLang="zh-CN" sz="2400" b="1" dirty="0">
                <a:solidFill>
                  <a:srgbClr val="0000CC"/>
                </a:solidFill>
                <a:latin typeface="黑体" panose="02010609060101010101" pitchFamily="49" charset="-122"/>
                <a:ea typeface="黑体" panose="02010609060101010101" pitchFamily="49" charset="-122"/>
              </a:rPr>
              <a:t>S</a:t>
            </a:r>
            <a:r>
              <a:rPr lang="zh-CN" altLang="en-US" sz="2400" dirty="0">
                <a:solidFill>
                  <a:srgbClr val="0000CC"/>
                </a:solidFill>
                <a:latin typeface="黑体" panose="02010609060101010101" pitchFamily="49" charset="-122"/>
                <a:ea typeface="黑体" panose="02010609060101010101" pitchFamily="49" charset="-122"/>
              </a:rPr>
              <a:t>为不可满足的。</a:t>
            </a:r>
          </a:p>
          <a:p>
            <a:pPr marR="77670"/>
            <a:r>
              <a:rPr lang="zh-CN" altLang="en-US" sz="2400" dirty="0">
                <a:solidFill>
                  <a:srgbClr val="630031"/>
                </a:solidFill>
                <a:latin typeface="黑体" panose="02010609060101010101" pitchFamily="49" charset="-122"/>
                <a:ea typeface="黑体" panose="02010609060101010101" pitchFamily="49" charset="-122"/>
              </a:rPr>
              <a:t>  </a:t>
            </a:r>
            <a:endParaRPr lang="en-US" altLang="zh-CN" sz="24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490216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3.4.2</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子句集及其应用</a:t>
            </a:r>
            <a:endParaRPr lang="zh-CN" altLang="en-US" sz="2800"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909483" y="719832"/>
            <a:ext cx="10373034" cy="4893647"/>
          </a:xfrm>
          <a:prstGeom prst="rect">
            <a:avLst/>
          </a:prstGeom>
        </p:spPr>
        <p:txBody>
          <a:bodyPr wrap="square">
            <a:spAutoFit/>
          </a:bodyPr>
          <a:lstStyle/>
          <a:p>
            <a:pPr marR="33920" algn="ct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子句集的应用</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由于连词化归律、双重否定律、狄摩根律、量词转化律、变元标准化得到的均为等价式，因此，</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化为前束形之后与谓词公式</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是等价的。另外，消去存在量词以后的各个步骤也均使用等价式，所以语义不会发生变化。</a:t>
            </a:r>
            <a:endPar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由此可见，</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不等价只出现在消去存在量词那个步骤</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solidFill>
                  <a:srgbClr val="630031"/>
                </a:solidFill>
                <a:latin typeface="Times New Roman" panose="02020603050405020304" pitchFamily="18" charset="0"/>
                <a:ea typeface="黑体" panose="02010609060101010101" pitchFamily="49" charset="-122"/>
                <a:cs typeface="Times New Roman" panose="02020603050405020304" pitchFamily="18" charset="0"/>
              </a:rPr>
              <a:t>为证明此定理，先作如下说明：</a:t>
            </a:r>
          </a:p>
          <a:p>
            <a:pPr marR="47050"/>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为讨论问题方便，设给定的谓词公式</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已为前束形</a:t>
            </a:r>
          </a:p>
          <a:p>
            <a:pPr marR="64500"/>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(Q</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 </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2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marR="70270"/>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其中，</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2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已化为合取范式。</a:t>
            </a:r>
          </a:p>
          <a:p>
            <a:pPr marR="6800"/>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由于将</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化为这种前束形是一种很容易实现的等价运算，因此这种假设是可以的。</a:t>
            </a:r>
            <a:endPar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252955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3.4.2</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子句集及其应用</a:t>
            </a:r>
            <a:endParaRPr lang="zh-CN" altLang="en-US" sz="2800"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771831" y="719832"/>
            <a:ext cx="11292350" cy="5632311"/>
          </a:xfrm>
          <a:prstGeom prst="rect">
            <a:avLst/>
          </a:prstGeom>
        </p:spPr>
        <p:txBody>
          <a:bodyPr wrap="square">
            <a:spAutoFit/>
          </a:bodyPr>
          <a:lstStyle/>
          <a:p>
            <a:pPr marR="33920" algn="ct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子句集的应用</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R="52420"/>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又设</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是第一个出现的存在量词</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为</a:t>
            </a:r>
          </a:p>
          <a:p>
            <a:pPr marR="20800"/>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marR="13020"/>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为把</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化为</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Skolem</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形，需要先消去这个</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，并引入</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Skolem</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函数，得到</a:t>
            </a:r>
          </a:p>
          <a:p>
            <a:pPr marR="15570"/>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(Q</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r+1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若能证明</a:t>
            </a:r>
          </a:p>
          <a:p>
            <a:pPr marR="78720"/>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F</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不可满足⇔</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不可满足</a:t>
            </a:r>
          </a:p>
          <a:p>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则同理可证</a:t>
            </a:r>
          </a:p>
          <a:p>
            <a:pPr marR="77420"/>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F</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不可满足⇔</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不可满足</a:t>
            </a:r>
          </a:p>
          <a:p>
            <a:pPr marR="90850"/>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重复这一过程，直到证明了</a:t>
            </a:r>
          </a:p>
          <a:p>
            <a:pPr marR="73500"/>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F</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m-1 </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不可满足⇔</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不可满足</a:t>
            </a:r>
          </a:p>
          <a:p>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为止。</a:t>
            </a:r>
          </a:p>
          <a:p>
            <a:pPr marR="5950"/>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此时，</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已为</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Skolem</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标准形。而</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只不过是</a:t>
            </a:r>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的一种集合表示形式。因此有</a:t>
            </a:r>
          </a:p>
          <a:p>
            <a:pPr marR="78070"/>
            <a:r>
              <a:rPr lang="en-US" altLang="zh-CN" sz="24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6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不可满足⇔</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不可满足</a:t>
            </a:r>
          </a:p>
          <a:p>
            <a:pPr marR="94900"/>
            <a:r>
              <a:rPr lang="zh-CN" altLang="en-US" sz="24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  下面开始用反证法证明</a:t>
            </a:r>
            <a:endPar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119800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62979"/>
          </a:xfrm>
          <a:prstGeom prst="rect">
            <a:avLst/>
          </a:prstGeom>
        </p:spPr>
        <p:txBody>
          <a:bodyPr wrap="square">
            <a:spAutoFit/>
          </a:bodyPr>
          <a:lstStyle/>
          <a:p>
            <a:pPr marR="33920" algn="ctr"/>
            <a:r>
              <a:rPr lang="zh-CN" altLang="en-US" sz="2400" dirty="0">
                <a:solidFill>
                  <a:srgbClr val="FF0000"/>
                </a:solidFill>
                <a:latin typeface="黑体" panose="02010609060101010101" pitchFamily="49" charset="-122"/>
                <a:ea typeface="黑体" panose="02010609060101010101" pitchFamily="49" charset="-122"/>
              </a:rPr>
              <a:t>子句集的应用</a:t>
            </a:r>
            <a:endParaRPr lang="en-US" altLang="zh-CN" sz="2400" dirty="0">
              <a:solidFill>
                <a:srgbClr val="FF0000"/>
              </a:solidFill>
              <a:latin typeface="黑体" panose="02010609060101010101" pitchFamily="49" charset="-122"/>
              <a:ea typeface="黑体" panose="02010609060101010101" pitchFamily="49" charset="-122"/>
            </a:endParaRPr>
          </a:p>
          <a:p>
            <a:r>
              <a:rPr lang="zh-CN" altLang="en-US" sz="2400" dirty="0">
                <a:solidFill>
                  <a:srgbClr val="A4001F"/>
                </a:solidFill>
                <a:latin typeface="黑体" panose="02010609060101010101" pitchFamily="49" charset="-122"/>
                <a:ea typeface="黑体" panose="02010609060101010101" pitchFamily="49" charset="-122"/>
              </a:rPr>
              <a:t>  证明</a:t>
            </a:r>
          </a:p>
          <a:p>
            <a:pPr marR="75300"/>
            <a:r>
              <a:rPr lang="en-US" altLang="zh-CN" sz="2400" b="1" dirty="0">
                <a:solidFill>
                  <a:srgbClr val="0000CC"/>
                </a:solidFill>
                <a:latin typeface="黑体" panose="02010609060101010101" pitchFamily="49" charset="-122"/>
                <a:ea typeface="黑体" panose="02010609060101010101" pitchFamily="49" charset="-122"/>
              </a:rPr>
              <a:t>  F</a:t>
            </a:r>
            <a:r>
              <a:rPr lang="zh-CN" altLang="en-US" sz="2400" dirty="0">
                <a:solidFill>
                  <a:srgbClr val="0000CC"/>
                </a:solidFill>
                <a:latin typeface="黑体" panose="02010609060101010101" pitchFamily="49" charset="-122"/>
                <a:ea typeface="黑体" panose="02010609060101010101" pitchFamily="49" charset="-122"/>
              </a:rPr>
              <a:t>不可满足⇔</a:t>
            </a:r>
            <a:r>
              <a:rPr lang="en-US" altLang="zh-CN" sz="2400" b="1" dirty="0">
                <a:solidFill>
                  <a:srgbClr val="0000CC"/>
                </a:solidFill>
                <a:latin typeface="黑体" panose="02010609060101010101" pitchFamily="49" charset="-122"/>
                <a:ea typeface="黑体" panose="02010609060101010101" pitchFamily="49" charset="-122"/>
              </a:rPr>
              <a:t>F</a:t>
            </a:r>
            <a:r>
              <a:rPr lang="en-US" altLang="zh-CN" sz="1600" b="1" dirty="0">
                <a:solidFill>
                  <a:srgbClr val="0000CC"/>
                </a:solidFill>
                <a:latin typeface="黑体" panose="02010609060101010101" pitchFamily="49" charset="-122"/>
                <a:ea typeface="黑体" panose="02010609060101010101" pitchFamily="49" charset="-122"/>
              </a:rPr>
              <a:t>1 </a:t>
            </a:r>
            <a:r>
              <a:rPr lang="zh-CN" altLang="en-US" sz="2400" dirty="0">
                <a:solidFill>
                  <a:srgbClr val="0000CC"/>
                </a:solidFill>
                <a:latin typeface="黑体" panose="02010609060101010101" pitchFamily="49" charset="-122"/>
                <a:ea typeface="黑体" panose="02010609060101010101" pitchFamily="49" charset="-122"/>
              </a:rPr>
              <a:t>不可满足</a:t>
            </a:r>
          </a:p>
          <a:p>
            <a:r>
              <a:rPr lang="zh-CN" altLang="en-US" sz="2400" dirty="0">
                <a:solidFill>
                  <a:srgbClr val="630031"/>
                </a:solidFill>
                <a:latin typeface="黑体" panose="02010609060101010101" pitchFamily="49" charset="-122"/>
                <a:ea typeface="黑体" panose="02010609060101010101" pitchFamily="49" charset="-122"/>
              </a:rPr>
              <a:t>  证明⇒</a:t>
            </a:r>
          </a:p>
          <a:p>
            <a:pPr marR="5950"/>
            <a:r>
              <a:rPr lang="zh-CN" altLang="en-US" sz="2400" dirty="0">
                <a:solidFill>
                  <a:srgbClr val="0000CC"/>
                </a:solidFill>
                <a:latin typeface="黑体" panose="02010609060101010101" pitchFamily="49" charset="-122"/>
                <a:ea typeface="黑体" panose="02010609060101010101" pitchFamily="49" charset="-122"/>
              </a:rPr>
              <a:t>  已知</a:t>
            </a:r>
            <a:r>
              <a:rPr lang="en-US" altLang="zh-CN" sz="2400" b="1" dirty="0">
                <a:solidFill>
                  <a:srgbClr val="0000CC"/>
                </a:solidFill>
                <a:latin typeface="黑体" panose="02010609060101010101" pitchFamily="49" charset="-122"/>
                <a:ea typeface="黑体" panose="02010609060101010101" pitchFamily="49" charset="-122"/>
              </a:rPr>
              <a:t>F</a:t>
            </a:r>
            <a:r>
              <a:rPr lang="zh-CN" altLang="en-US" sz="2400" dirty="0">
                <a:solidFill>
                  <a:srgbClr val="0000CC"/>
                </a:solidFill>
                <a:latin typeface="黑体" panose="02010609060101010101" pitchFamily="49" charset="-122"/>
                <a:ea typeface="黑体" panose="02010609060101010101" pitchFamily="49" charset="-122"/>
              </a:rPr>
              <a:t>不可满足，</a:t>
            </a:r>
            <a:r>
              <a:rPr lang="zh-CN" altLang="en-US" sz="2400" dirty="0">
                <a:solidFill>
                  <a:srgbClr val="630031"/>
                </a:solidFill>
                <a:latin typeface="黑体" panose="02010609060101010101" pitchFamily="49" charset="-122"/>
                <a:ea typeface="黑体" panose="02010609060101010101" pitchFamily="49" charset="-122"/>
              </a:rPr>
              <a:t>假设</a:t>
            </a:r>
            <a:r>
              <a:rPr lang="en-US" altLang="zh-CN" sz="2400" b="1" dirty="0">
                <a:solidFill>
                  <a:srgbClr val="0000CC"/>
                </a:solidFill>
                <a:latin typeface="黑体" panose="02010609060101010101" pitchFamily="49" charset="-122"/>
                <a:ea typeface="黑体" panose="02010609060101010101" pitchFamily="49" charset="-122"/>
              </a:rPr>
              <a:t>F</a:t>
            </a:r>
            <a:r>
              <a:rPr lang="en-US" altLang="zh-CN" sz="1600" b="1" dirty="0">
                <a:solidFill>
                  <a:srgbClr val="0000CC"/>
                </a:solidFill>
                <a:latin typeface="黑体" panose="02010609060101010101" pitchFamily="49" charset="-122"/>
                <a:ea typeface="黑体" panose="02010609060101010101" pitchFamily="49" charset="-122"/>
              </a:rPr>
              <a:t>1 </a:t>
            </a:r>
            <a:r>
              <a:rPr lang="zh-CN" altLang="en-US" sz="2400" dirty="0">
                <a:solidFill>
                  <a:srgbClr val="0000CC"/>
                </a:solidFill>
                <a:latin typeface="黑体" panose="02010609060101010101" pitchFamily="49" charset="-122"/>
                <a:ea typeface="黑体" panose="02010609060101010101" pitchFamily="49" charset="-122"/>
              </a:rPr>
              <a:t>是可满足的，则存在一个解释</a:t>
            </a:r>
            <a:r>
              <a:rPr lang="en-US" altLang="zh-CN" sz="2400" b="1" dirty="0">
                <a:solidFill>
                  <a:srgbClr val="0000CC"/>
                </a:solidFill>
                <a:latin typeface="黑体" panose="02010609060101010101" pitchFamily="49" charset="-122"/>
                <a:ea typeface="黑体" panose="02010609060101010101" pitchFamily="49" charset="-122"/>
              </a:rPr>
              <a:t>I</a:t>
            </a:r>
            <a:r>
              <a:rPr lang="zh-CN" altLang="en-US" sz="2400" dirty="0">
                <a:solidFill>
                  <a:srgbClr val="0000CC"/>
                </a:solidFill>
                <a:latin typeface="黑体" panose="02010609060101010101" pitchFamily="49" charset="-122"/>
                <a:ea typeface="黑体" panose="02010609060101010101" pitchFamily="49" charset="-122"/>
              </a:rPr>
              <a:t>，使</a:t>
            </a:r>
            <a:r>
              <a:rPr lang="en-US" altLang="zh-CN" sz="2400" b="1" dirty="0">
                <a:solidFill>
                  <a:srgbClr val="0000CC"/>
                </a:solidFill>
                <a:latin typeface="黑体" panose="02010609060101010101" pitchFamily="49" charset="-122"/>
                <a:ea typeface="黑体" panose="02010609060101010101" pitchFamily="49" charset="-122"/>
              </a:rPr>
              <a:t>F</a:t>
            </a:r>
            <a:r>
              <a:rPr lang="en-US" altLang="zh-CN" sz="1600" b="1" dirty="0">
                <a:solidFill>
                  <a:srgbClr val="0000CC"/>
                </a:solidFill>
                <a:latin typeface="黑体" panose="02010609060101010101" pitchFamily="49" charset="-122"/>
                <a:ea typeface="黑体" panose="02010609060101010101" pitchFamily="49" charset="-122"/>
              </a:rPr>
              <a:t>1 </a:t>
            </a:r>
            <a:r>
              <a:rPr lang="zh-CN" altLang="en-US" sz="2400" dirty="0">
                <a:solidFill>
                  <a:srgbClr val="0000CC"/>
                </a:solidFill>
                <a:latin typeface="黑体" panose="02010609060101010101" pitchFamily="49" charset="-122"/>
                <a:ea typeface="黑体" panose="02010609060101010101" pitchFamily="49" charset="-122"/>
              </a:rPr>
              <a:t>在解释</a:t>
            </a:r>
            <a:r>
              <a:rPr lang="en-US" altLang="zh-CN" sz="2400" b="1" dirty="0">
                <a:solidFill>
                  <a:srgbClr val="0000CC"/>
                </a:solidFill>
                <a:latin typeface="黑体" panose="02010609060101010101" pitchFamily="49" charset="-122"/>
                <a:ea typeface="黑体" panose="02010609060101010101" pitchFamily="49" charset="-122"/>
              </a:rPr>
              <a:t>I</a:t>
            </a:r>
            <a:r>
              <a:rPr lang="zh-CN" altLang="en-US" sz="2400" dirty="0">
                <a:solidFill>
                  <a:srgbClr val="0000CC"/>
                </a:solidFill>
                <a:latin typeface="黑体" panose="02010609060101010101" pitchFamily="49" charset="-122"/>
                <a:ea typeface="黑体" panose="02010609060101010101" pitchFamily="49" charset="-122"/>
              </a:rPr>
              <a:t>下为真。即对任意</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1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zh-CN" altLang="en-US" sz="2400" dirty="0">
                <a:solidFill>
                  <a:srgbClr val="0000CC"/>
                </a:solidFill>
                <a:latin typeface="黑体" panose="02010609060101010101" pitchFamily="49" charset="-122"/>
                <a:ea typeface="黑体" panose="02010609060101010101" pitchFamily="49" charset="-122"/>
              </a:rPr>
              <a:t>在</a:t>
            </a:r>
            <a:r>
              <a:rPr lang="en-US" altLang="zh-CN" sz="2400" b="1" dirty="0">
                <a:solidFill>
                  <a:srgbClr val="0000CC"/>
                </a:solidFill>
                <a:latin typeface="黑体" panose="02010609060101010101" pitchFamily="49" charset="-122"/>
                <a:ea typeface="黑体" panose="02010609060101010101" pitchFamily="49" charset="-122"/>
              </a:rPr>
              <a:t>I</a:t>
            </a:r>
            <a:r>
              <a:rPr lang="zh-CN" altLang="en-US" sz="2400" dirty="0">
                <a:solidFill>
                  <a:srgbClr val="0000CC"/>
                </a:solidFill>
                <a:latin typeface="黑体" panose="02010609060101010101" pitchFamily="49" charset="-122"/>
                <a:ea typeface="黑体" panose="02010609060101010101" pitchFamily="49" charset="-122"/>
              </a:rPr>
              <a:t>的设定下有</a:t>
            </a:r>
          </a:p>
          <a:p>
            <a:pPr marR="49450"/>
            <a:r>
              <a:rPr lang="en-US" altLang="zh-CN" sz="2400" b="1" dirty="0">
                <a:solidFill>
                  <a:srgbClr val="0000CC"/>
                </a:solidFill>
                <a:latin typeface="黑体" panose="02010609060101010101" pitchFamily="49" charset="-122"/>
                <a:ea typeface="黑体" panose="02010609060101010101" pitchFamily="49" charset="-122"/>
              </a:rPr>
              <a:t>	(Q</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a:t>
            </a:r>
            <a:r>
              <a:rPr lang="en-US" altLang="zh-CN" sz="2400" b="1" dirty="0" err="1">
                <a:solidFill>
                  <a:srgbClr val="0000CC"/>
                </a:solidFill>
                <a:latin typeface="黑体" panose="02010609060101010101" pitchFamily="49" charset="-122"/>
                <a:ea typeface="黑体" panose="02010609060101010101" pitchFamily="49" charset="-122"/>
              </a:rPr>
              <a:t>Q</a:t>
            </a:r>
            <a:r>
              <a:rPr lang="en-US" altLang="zh-CN" sz="1600" b="1" dirty="0" err="1">
                <a:solidFill>
                  <a:srgbClr val="0000CC"/>
                </a:solidFill>
                <a:latin typeface="黑体" panose="02010609060101010101" pitchFamily="49" charset="-122"/>
                <a:ea typeface="黑体" panose="02010609060101010101" pitchFamily="49" charset="-122"/>
              </a:rPr>
              <a:t>n</a:t>
            </a:r>
            <a:r>
              <a:rPr lang="en-US" altLang="zh-CN" sz="1600" b="1" dirty="0">
                <a:solidFill>
                  <a:srgbClr val="0000CC"/>
                </a:solidFill>
                <a:latin typeface="黑体" panose="02010609060101010101" pitchFamily="49" charset="-122"/>
                <a:ea typeface="黑体" panose="02010609060101010101" pitchFamily="49" charset="-122"/>
              </a:rPr>
              <a:t> </a:t>
            </a:r>
            <a:r>
              <a:rPr lang="en-US" altLang="zh-CN" sz="2400" b="1" dirty="0" err="1">
                <a:solidFill>
                  <a:srgbClr val="0000CC"/>
                </a:solidFill>
                <a:latin typeface="黑体" panose="02010609060101010101" pitchFamily="49" charset="-122"/>
                <a:ea typeface="黑体" panose="02010609060101010101" pitchFamily="49" charset="-122"/>
              </a:rPr>
              <a:t>x</a:t>
            </a:r>
            <a:r>
              <a:rPr lang="en-US" altLang="zh-CN" sz="1600" b="1" dirty="0" err="1">
                <a:solidFill>
                  <a:srgbClr val="0000CC"/>
                </a:solidFill>
                <a:latin typeface="黑体" panose="02010609060101010101" pitchFamily="49" charset="-122"/>
                <a:ea typeface="黑体" panose="02010609060101010101" pitchFamily="49" charset="-122"/>
              </a:rPr>
              <a:t>n</a:t>
            </a:r>
            <a:r>
              <a:rPr lang="en-US" altLang="zh-CN" sz="1600" b="1" dirty="0">
                <a:solidFill>
                  <a:srgbClr val="0000CC"/>
                </a:solidFill>
                <a:latin typeface="黑体" panose="02010609060101010101" pitchFamily="49" charset="-122"/>
                <a:ea typeface="黑体" panose="02010609060101010101" pitchFamily="49" charset="-122"/>
              </a:rPr>
              <a:t> </a:t>
            </a:r>
            <a:r>
              <a:rPr lang="en-US" altLang="zh-CN" sz="2400" b="1" dirty="0">
                <a:solidFill>
                  <a:srgbClr val="0000CC"/>
                </a:solidFill>
                <a:latin typeface="黑体" panose="02010609060101010101" pitchFamily="49" charset="-122"/>
                <a:ea typeface="黑体" panose="02010609060101010101" pitchFamily="49" charset="-122"/>
              </a:rPr>
              <a:t>)M(x</a:t>
            </a:r>
            <a:r>
              <a:rPr lang="en-US" altLang="zh-CN" sz="1600" b="1" dirty="0">
                <a:solidFill>
                  <a:srgbClr val="0000CC"/>
                </a:solidFill>
                <a:latin typeface="黑体" panose="02010609060101010101" pitchFamily="49" charset="-122"/>
                <a:ea typeface="黑体" panose="02010609060101010101" pitchFamily="49" charset="-122"/>
              </a:rPr>
              <a:t>1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,f(x</a:t>
            </a:r>
            <a:r>
              <a:rPr lang="en-US" altLang="zh-CN" sz="1600" b="1" dirty="0">
                <a:solidFill>
                  <a:srgbClr val="0000CC"/>
                </a:solidFill>
                <a:latin typeface="黑体" panose="02010609060101010101" pitchFamily="49" charset="-122"/>
                <a:ea typeface="黑体" panose="02010609060101010101" pitchFamily="49" charset="-122"/>
              </a:rPr>
              <a:t>1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a:t>
            </a:r>
            <a:r>
              <a:rPr lang="en-US" altLang="zh-CN" sz="2400" b="1" dirty="0" err="1">
                <a:solidFill>
                  <a:srgbClr val="0000CC"/>
                </a:solidFill>
                <a:latin typeface="黑体" panose="02010609060101010101" pitchFamily="49" charset="-122"/>
                <a:ea typeface="黑体" panose="02010609060101010101" pitchFamily="49" charset="-122"/>
              </a:rPr>
              <a:t>x</a:t>
            </a:r>
            <a:r>
              <a:rPr lang="en-US" altLang="zh-CN" sz="1600" b="1" dirty="0" err="1">
                <a:solidFill>
                  <a:srgbClr val="0000CC"/>
                </a:solidFill>
                <a:latin typeface="黑体" panose="02010609060101010101" pitchFamily="49" charset="-122"/>
                <a:ea typeface="黑体" panose="02010609060101010101" pitchFamily="49" charset="-122"/>
              </a:rPr>
              <a:t>n</a:t>
            </a:r>
            <a:r>
              <a:rPr lang="en-US" altLang="zh-CN" sz="1600" b="1" dirty="0">
                <a:solidFill>
                  <a:srgbClr val="0000CC"/>
                </a:solidFill>
                <a:latin typeface="黑体" panose="02010609060101010101" pitchFamily="49" charset="-122"/>
                <a:ea typeface="黑体" panose="02010609060101010101" pitchFamily="49" charset="-122"/>
              </a:rPr>
              <a:t> </a:t>
            </a:r>
            <a:r>
              <a:rPr lang="en-US" altLang="zh-CN" sz="2400" b="1" dirty="0">
                <a:solidFill>
                  <a:srgbClr val="0000CC"/>
                </a:solidFill>
                <a:latin typeface="黑体" panose="02010609060101010101" pitchFamily="49" charset="-122"/>
                <a:ea typeface="黑体" panose="02010609060101010101" pitchFamily="49" charset="-122"/>
              </a:rPr>
              <a:t>)</a:t>
            </a:r>
            <a:endParaRPr lang="en-US" altLang="zh-CN" sz="2400" dirty="0">
              <a:solidFill>
                <a:srgbClr val="0000CC"/>
              </a:solidFill>
              <a:latin typeface="黑体" panose="02010609060101010101" pitchFamily="49" charset="-122"/>
              <a:ea typeface="黑体" panose="02010609060101010101" pitchFamily="49" charset="-122"/>
            </a:endParaRPr>
          </a:p>
          <a:p>
            <a:pPr marR="50150"/>
            <a:r>
              <a:rPr lang="zh-CN" altLang="en-US" sz="2400" dirty="0">
                <a:solidFill>
                  <a:srgbClr val="0000CC"/>
                </a:solidFill>
                <a:latin typeface="黑体" panose="02010609060101010101" pitchFamily="49" charset="-122"/>
                <a:ea typeface="黑体" panose="02010609060101010101" pitchFamily="49" charset="-122"/>
              </a:rPr>
              <a:t>  为真。亦即对任意的</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1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zh-CN" altLang="en-US" sz="2400" dirty="0">
                <a:solidFill>
                  <a:srgbClr val="0000CC"/>
                </a:solidFill>
                <a:latin typeface="黑体" panose="02010609060101010101" pitchFamily="49" charset="-122"/>
                <a:ea typeface="黑体" panose="02010609060101010101" pitchFamily="49" charset="-122"/>
              </a:rPr>
              <a:t>都有一个</a:t>
            </a:r>
            <a:r>
              <a:rPr lang="en-US" altLang="zh-CN" sz="2400" b="1" dirty="0">
                <a:solidFill>
                  <a:srgbClr val="0000CC"/>
                </a:solidFill>
                <a:latin typeface="黑体" panose="02010609060101010101" pitchFamily="49" charset="-122"/>
                <a:ea typeface="黑体" panose="02010609060101010101" pitchFamily="49" charset="-122"/>
              </a:rPr>
              <a:t>f(x</a:t>
            </a:r>
            <a:r>
              <a:rPr lang="en-US" altLang="zh-CN" sz="1600" b="1" dirty="0">
                <a:solidFill>
                  <a:srgbClr val="0000CC"/>
                </a:solidFill>
                <a:latin typeface="黑体" panose="02010609060101010101" pitchFamily="49" charset="-122"/>
                <a:ea typeface="黑体" panose="02010609060101010101" pitchFamily="49" charset="-122"/>
              </a:rPr>
              <a:t>1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使</a:t>
            </a:r>
          </a:p>
          <a:p>
            <a:pPr marR="49450"/>
            <a:r>
              <a:rPr lang="en-US" altLang="zh-CN" sz="2400" b="1" dirty="0">
                <a:solidFill>
                  <a:srgbClr val="0000CC"/>
                </a:solidFill>
                <a:latin typeface="黑体" panose="02010609060101010101" pitchFamily="49" charset="-122"/>
                <a:ea typeface="黑体" panose="02010609060101010101" pitchFamily="49" charset="-122"/>
              </a:rPr>
              <a:t>	(Q</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a:t>
            </a:r>
            <a:r>
              <a:rPr lang="en-US" altLang="zh-CN" sz="2400" b="1" dirty="0" err="1">
                <a:solidFill>
                  <a:srgbClr val="0000CC"/>
                </a:solidFill>
                <a:latin typeface="黑体" panose="02010609060101010101" pitchFamily="49" charset="-122"/>
                <a:ea typeface="黑体" panose="02010609060101010101" pitchFamily="49" charset="-122"/>
              </a:rPr>
              <a:t>Q</a:t>
            </a:r>
            <a:r>
              <a:rPr lang="en-US" altLang="zh-CN" sz="1600" b="1" dirty="0" err="1">
                <a:solidFill>
                  <a:srgbClr val="0000CC"/>
                </a:solidFill>
                <a:latin typeface="黑体" panose="02010609060101010101" pitchFamily="49" charset="-122"/>
                <a:ea typeface="黑体" panose="02010609060101010101" pitchFamily="49" charset="-122"/>
              </a:rPr>
              <a:t>n</a:t>
            </a:r>
            <a:r>
              <a:rPr lang="en-US" altLang="zh-CN" sz="1600" b="1" dirty="0">
                <a:solidFill>
                  <a:srgbClr val="0000CC"/>
                </a:solidFill>
                <a:latin typeface="黑体" panose="02010609060101010101" pitchFamily="49" charset="-122"/>
                <a:ea typeface="黑体" panose="02010609060101010101" pitchFamily="49" charset="-122"/>
              </a:rPr>
              <a:t> </a:t>
            </a:r>
            <a:r>
              <a:rPr lang="en-US" altLang="zh-CN" sz="2400" b="1" dirty="0" err="1">
                <a:solidFill>
                  <a:srgbClr val="0000CC"/>
                </a:solidFill>
                <a:latin typeface="黑体" panose="02010609060101010101" pitchFamily="49" charset="-122"/>
                <a:ea typeface="黑体" panose="02010609060101010101" pitchFamily="49" charset="-122"/>
              </a:rPr>
              <a:t>x</a:t>
            </a:r>
            <a:r>
              <a:rPr lang="en-US" altLang="zh-CN" sz="1600" b="1" dirty="0" err="1">
                <a:solidFill>
                  <a:srgbClr val="0000CC"/>
                </a:solidFill>
                <a:latin typeface="黑体" panose="02010609060101010101" pitchFamily="49" charset="-122"/>
                <a:ea typeface="黑体" panose="02010609060101010101" pitchFamily="49" charset="-122"/>
              </a:rPr>
              <a:t>n</a:t>
            </a:r>
            <a:r>
              <a:rPr lang="en-US" altLang="zh-CN" sz="1600" b="1" dirty="0">
                <a:solidFill>
                  <a:srgbClr val="0000CC"/>
                </a:solidFill>
                <a:latin typeface="黑体" panose="02010609060101010101" pitchFamily="49" charset="-122"/>
                <a:ea typeface="黑体" panose="02010609060101010101" pitchFamily="49" charset="-122"/>
              </a:rPr>
              <a:t> </a:t>
            </a:r>
            <a:r>
              <a:rPr lang="en-US" altLang="zh-CN" sz="2400" b="1" dirty="0">
                <a:solidFill>
                  <a:srgbClr val="0000CC"/>
                </a:solidFill>
                <a:latin typeface="黑体" panose="02010609060101010101" pitchFamily="49" charset="-122"/>
                <a:ea typeface="黑体" panose="02010609060101010101" pitchFamily="49" charset="-122"/>
              </a:rPr>
              <a:t>)M(x</a:t>
            </a:r>
            <a:r>
              <a:rPr lang="en-US" altLang="zh-CN" sz="1600" b="1" dirty="0">
                <a:solidFill>
                  <a:srgbClr val="0000CC"/>
                </a:solidFill>
                <a:latin typeface="黑体" panose="02010609060101010101" pitchFamily="49" charset="-122"/>
                <a:ea typeface="黑体" panose="02010609060101010101" pitchFamily="49" charset="-122"/>
              </a:rPr>
              <a:t>1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,f(x</a:t>
            </a:r>
            <a:r>
              <a:rPr lang="en-US" altLang="zh-CN" sz="1600" b="1" dirty="0">
                <a:solidFill>
                  <a:srgbClr val="0000CC"/>
                </a:solidFill>
                <a:latin typeface="黑体" panose="02010609060101010101" pitchFamily="49" charset="-122"/>
                <a:ea typeface="黑体" panose="02010609060101010101" pitchFamily="49" charset="-122"/>
              </a:rPr>
              <a:t>1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a:t>
            </a:r>
            <a:r>
              <a:rPr lang="en-US" altLang="zh-CN" sz="2400" b="1" dirty="0" err="1">
                <a:solidFill>
                  <a:srgbClr val="0000CC"/>
                </a:solidFill>
                <a:latin typeface="黑体" panose="02010609060101010101" pitchFamily="49" charset="-122"/>
                <a:ea typeface="黑体" panose="02010609060101010101" pitchFamily="49" charset="-122"/>
              </a:rPr>
              <a:t>x</a:t>
            </a:r>
            <a:r>
              <a:rPr lang="en-US" altLang="zh-CN" sz="1600" b="1" dirty="0" err="1">
                <a:solidFill>
                  <a:srgbClr val="0000CC"/>
                </a:solidFill>
                <a:latin typeface="黑体" panose="02010609060101010101" pitchFamily="49" charset="-122"/>
                <a:ea typeface="黑体" panose="02010609060101010101" pitchFamily="49" charset="-122"/>
              </a:rPr>
              <a:t>n</a:t>
            </a:r>
            <a:r>
              <a:rPr lang="en-US" altLang="zh-CN" sz="1600" b="1" dirty="0">
                <a:solidFill>
                  <a:srgbClr val="0000CC"/>
                </a:solidFill>
                <a:latin typeface="黑体" panose="02010609060101010101" pitchFamily="49" charset="-122"/>
                <a:ea typeface="黑体" panose="02010609060101010101" pitchFamily="49" charset="-122"/>
              </a:rPr>
              <a:t> </a:t>
            </a:r>
            <a:r>
              <a:rPr lang="en-US" altLang="zh-CN" sz="2400" b="1" dirty="0">
                <a:solidFill>
                  <a:srgbClr val="0000CC"/>
                </a:solidFill>
                <a:latin typeface="黑体" panose="02010609060101010101" pitchFamily="49" charset="-122"/>
                <a:ea typeface="黑体" panose="02010609060101010101" pitchFamily="49" charset="-122"/>
              </a:rPr>
              <a:t>)</a:t>
            </a:r>
            <a:endParaRPr lang="en-US" altLang="zh-CN" sz="2400" dirty="0">
              <a:solidFill>
                <a:srgbClr val="0000CC"/>
              </a:solidFill>
              <a:latin typeface="黑体" panose="02010609060101010101" pitchFamily="49" charset="-122"/>
              <a:ea typeface="黑体" panose="02010609060101010101" pitchFamily="49" charset="-122"/>
            </a:endParaRPr>
          </a:p>
          <a:p>
            <a:r>
              <a:rPr lang="zh-CN" altLang="en-US" sz="2400" dirty="0">
                <a:solidFill>
                  <a:srgbClr val="0000CC"/>
                </a:solidFill>
                <a:latin typeface="黑体" panose="02010609060101010101" pitchFamily="49" charset="-122"/>
                <a:ea typeface="黑体" panose="02010609060101010101" pitchFamily="49" charset="-122"/>
              </a:rPr>
              <a:t>  为真。即在</a:t>
            </a:r>
            <a:r>
              <a:rPr lang="en-US" altLang="zh-CN" sz="2400" b="1" dirty="0">
                <a:solidFill>
                  <a:srgbClr val="0000CC"/>
                </a:solidFill>
                <a:latin typeface="黑体" panose="02010609060101010101" pitchFamily="49" charset="-122"/>
                <a:ea typeface="黑体" panose="02010609060101010101" pitchFamily="49" charset="-122"/>
              </a:rPr>
              <a:t>I</a:t>
            </a:r>
            <a:r>
              <a:rPr lang="zh-CN" altLang="en-US" sz="2400" dirty="0">
                <a:solidFill>
                  <a:srgbClr val="0000CC"/>
                </a:solidFill>
                <a:latin typeface="黑体" panose="02010609060101010101" pitchFamily="49" charset="-122"/>
                <a:ea typeface="黑体" panose="02010609060101010101" pitchFamily="49" charset="-122"/>
              </a:rPr>
              <a:t>下有</a:t>
            </a:r>
          </a:p>
          <a:p>
            <a:pPr marR="28100"/>
            <a:r>
              <a:rPr lang="en-US" altLang="zh-CN" sz="2400" b="1" dirty="0">
                <a:solidFill>
                  <a:srgbClr val="0000CC"/>
                </a:solidFill>
                <a:latin typeface="黑体" panose="02010609060101010101" pitchFamily="49" charset="-122"/>
                <a:ea typeface="黑体" panose="02010609060101010101" pitchFamily="49" charset="-122"/>
              </a:rPr>
              <a:t>	(</a:t>
            </a:r>
            <a:r>
              <a:rPr lang="en-US" altLang="zh-CN" sz="2400" dirty="0">
                <a:solidFill>
                  <a:srgbClr val="0000CC"/>
                </a:solidFill>
                <a:latin typeface="黑体" panose="02010609060101010101" pitchFamily="49" charset="-122"/>
                <a:ea typeface="黑体" panose="02010609060101010101" pitchFamily="49" charset="-122"/>
              </a:rPr>
              <a:t>∀</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1 </a:t>
            </a:r>
            <a:r>
              <a:rPr lang="en-US" altLang="zh-CN" sz="2400" b="1" dirty="0">
                <a:solidFill>
                  <a:srgbClr val="0000CC"/>
                </a:solidFill>
                <a:latin typeface="黑体" panose="02010609060101010101" pitchFamily="49" charset="-122"/>
                <a:ea typeface="黑体" panose="02010609060101010101" pitchFamily="49" charset="-122"/>
              </a:rPr>
              <a:t>)…(</a:t>
            </a:r>
            <a:r>
              <a:rPr lang="en-US" altLang="zh-CN" sz="2400" dirty="0">
                <a:solidFill>
                  <a:srgbClr val="0000CC"/>
                </a:solidFill>
                <a:latin typeface="黑体" panose="02010609060101010101" pitchFamily="49" charset="-122"/>
                <a:ea typeface="黑体" panose="02010609060101010101" pitchFamily="49" charset="-122"/>
              </a:rPr>
              <a:t>∀</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 (</a:t>
            </a:r>
            <a:r>
              <a:rPr lang="en-US" altLang="zh-CN" sz="2400" dirty="0">
                <a:solidFill>
                  <a:srgbClr val="0000CC"/>
                </a:solidFill>
                <a:latin typeface="黑体" panose="02010609060101010101" pitchFamily="49" charset="-122"/>
                <a:ea typeface="黑体" panose="02010609060101010101" pitchFamily="49" charset="-122"/>
              </a:rPr>
              <a:t>∃</a:t>
            </a:r>
            <a:r>
              <a:rPr lang="en-US" altLang="zh-CN" sz="2400" b="1" dirty="0" err="1">
                <a:solidFill>
                  <a:srgbClr val="0000CC"/>
                </a:solidFill>
                <a:latin typeface="黑体" panose="02010609060101010101" pitchFamily="49" charset="-122"/>
                <a:ea typeface="黑体" panose="02010609060101010101" pitchFamily="49" charset="-122"/>
              </a:rPr>
              <a:t>x</a:t>
            </a:r>
            <a:r>
              <a:rPr lang="en-US" altLang="zh-CN" sz="1600" b="1" dirty="0" err="1">
                <a:solidFill>
                  <a:srgbClr val="0000CC"/>
                </a:solidFill>
                <a:latin typeface="黑体" panose="02010609060101010101" pitchFamily="49" charset="-122"/>
                <a:ea typeface="黑体" panose="02010609060101010101" pitchFamily="49" charset="-122"/>
              </a:rPr>
              <a:t>r</a:t>
            </a:r>
            <a:r>
              <a:rPr lang="en-US" altLang="zh-CN" sz="1600" b="1" dirty="0">
                <a:solidFill>
                  <a:srgbClr val="0000CC"/>
                </a:solidFill>
                <a:latin typeface="黑体" panose="02010609060101010101" pitchFamily="49" charset="-122"/>
                <a:ea typeface="黑体" panose="02010609060101010101" pitchFamily="49" charset="-122"/>
              </a:rPr>
              <a:t> </a:t>
            </a:r>
            <a:r>
              <a:rPr lang="en-US" altLang="zh-CN" sz="2400" b="1" dirty="0">
                <a:solidFill>
                  <a:srgbClr val="0000CC"/>
                </a:solidFill>
                <a:latin typeface="黑体" panose="02010609060101010101" pitchFamily="49" charset="-122"/>
                <a:ea typeface="黑体" panose="02010609060101010101" pitchFamily="49" charset="-122"/>
              </a:rPr>
              <a:t>)(Q</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a:t>
            </a:r>
            <a:r>
              <a:rPr lang="en-US" altLang="zh-CN" sz="2400" b="1" dirty="0" err="1">
                <a:solidFill>
                  <a:srgbClr val="0000CC"/>
                </a:solidFill>
                <a:latin typeface="黑体" panose="02010609060101010101" pitchFamily="49" charset="-122"/>
                <a:ea typeface="黑体" panose="02010609060101010101" pitchFamily="49" charset="-122"/>
              </a:rPr>
              <a:t>Q</a:t>
            </a:r>
            <a:r>
              <a:rPr lang="en-US" altLang="zh-CN" sz="1600" b="1" dirty="0" err="1">
                <a:solidFill>
                  <a:srgbClr val="0000CC"/>
                </a:solidFill>
                <a:latin typeface="黑体" panose="02010609060101010101" pitchFamily="49" charset="-122"/>
                <a:ea typeface="黑体" panose="02010609060101010101" pitchFamily="49" charset="-122"/>
              </a:rPr>
              <a:t>n</a:t>
            </a:r>
            <a:r>
              <a:rPr lang="en-US" altLang="zh-CN" sz="1600" b="1" dirty="0">
                <a:solidFill>
                  <a:srgbClr val="0000CC"/>
                </a:solidFill>
                <a:latin typeface="黑体" panose="02010609060101010101" pitchFamily="49" charset="-122"/>
                <a:ea typeface="黑体" panose="02010609060101010101" pitchFamily="49" charset="-122"/>
              </a:rPr>
              <a:t> </a:t>
            </a:r>
            <a:r>
              <a:rPr lang="en-US" altLang="zh-CN" sz="2400" b="1" dirty="0" err="1">
                <a:solidFill>
                  <a:srgbClr val="0000CC"/>
                </a:solidFill>
                <a:latin typeface="黑体" panose="02010609060101010101" pitchFamily="49" charset="-122"/>
                <a:ea typeface="黑体" panose="02010609060101010101" pitchFamily="49" charset="-122"/>
              </a:rPr>
              <a:t>x</a:t>
            </a:r>
            <a:r>
              <a:rPr lang="en-US" altLang="zh-CN" sz="1600" b="1" dirty="0" err="1">
                <a:solidFill>
                  <a:srgbClr val="0000CC"/>
                </a:solidFill>
                <a:latin typeface="黑体" panose="02010609060101010101" pitchFamily="49" charset="-122"/>
                <a:ea typeface="黑体" panose="02010609060101010101" pitchFamily="49" charset="-122"/>
              </a:rPr>
              <a:t>n</a:t>
            </a:r>
            <a:r>
              <a:rPr lang="en-US" altLang="zh-CN" sz="1600" b="1" dirty="0">
                <a:solidFill>
                  <a:srgbClr val="0000CC"/>
                </a:solidFill>
                <a:latin typeface="黑体" panose="02010609060101010101" pitchFamily="49" charset="-122"/>
                <a:ea typeface="黑体" panose="02010609060101010101" pitchFamily="49" charset="-122"/>
              </a:rPr>
              <a:t> </a:t>
            </a:r>
            <a:r>
              <a:rPr lang="en-US" altLang="zh-CN" sz="2400" b="1" dirty="0">
                <a:solidFill>
                  <a:srgbClr val="0000CC"/>
                </a:solidFill>
                <a:latin typeface="黑体" panose="02010609060101010101" pitchFamily="49" charset="-122"/>
                <a:ea typeface="黑体" panose="02010609060101010101" pitchFamily="49" charset="-122"/>
              </a:rPr>
              <a:t>)M(x</a:t>
            </a:r>
            <a:r>
              <a:rPr lang="en-US" altLang="zh-CN" sz="1600" b="1" dirty="0">
                <a:solidFill>
                  <a:srgbClr val="0000CC"/>
                </a:solidFill>
                <a:latin typeface="黑体" panose="02010609060101010101" pitchFamily="49" charset="-122"/>
                <a:ea typeface="黑体" panose="02010609060101010101" pitchFamily="49" charset="-122"/>
              </a:rPr>
              <a:t>1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a:t>
            </a:r>
            <a:r>
              <a:rPr lang="en-US" altLang="zh-CN" sz="2400" b="1" dirty="0" err="1">
                <a:solidFill>
                  <a:srgbClr val="0000CC"/>
                </a:solidFill>
                <a:latin typeface="黑体" panose="02010609060101010101" pitchFamily="49" charset="-122"/>
                <a:ea typeface="黑体" panose="02010609060101010101" pitchFamily="49" charset="-122"/>
              </a:rPr>
              <a:t>x</a:t>
            </a:r>
            <a:r>
              <a:rPr lang="en-US" altLang="zh-CN" sz="1600" b="1" dirty="0" err="1">
                <a:solidFill>
                  <a:srgbClr val="0000CC"/>
                </a:solidFill>
                <a:latin typeface="黑体" panose="02010609060101010101" pitchFamily="49" charset="-122"/>
                <a:ea typeface="黑体" panose="02010609060101010101" pitchFamily="49" charset="-122"/>
              </a:rPr>
              <a:t>r</a:t>
            </a:r>
            <a:r>
              <a:rPr lang="en-US" altLang="zh-CN" sz="1600" b="1" dirty="0">
                <a:solidFill>
                  <a:srgbClr val="0000CC"/>
                </a:solidFill>
                <a:latin typeface="黑体" panose="02010609060101010101" pitchFamily="49" charset="-122"/>
                <a:ea typeface="黑体" panose="02010609060101010101" pitchFamily="49" charset="-122"/>
              </a:rPr>
              <a:t> </a:t>
            </a:r>
            <a:r>
              <a:rPr lang="en-US" altLang="zh-CN" sz="2400" b="1" dirty="0">
                <a:solidFill>
                  <a:srgbClr val="0000CC"/>
                </a:solidFill>
                <a:latin typeface="黑体" panose="02010609060101010101" pitchFamily="49" charset="-122"/>
                <a:ea typeface="黑体" panose="02010609060101010101" pitchFamily="49" charset="-122"/>
              </a:rPr>
              <a:t>,x</a:t>
            </a:r>
            <a:r>
              <a:rPr lang="en-US" altLang="zh-CN" sz="1600" b="1" dirty="0">
                <a:solidFill>
                  <a:srgbClr val="0000CC"/>
                </a:solidFill>
                <a:latin typeface="黑体" panose="02010609060101010101" pitchFamily="49" charset="-122"/>
                <a:ea typeface="黑体" panose="02010609060101010101" pitchFamily="49" charset="-122"/>
              </a:rPr>
              <a:t>r+1 </a:t>
            </a:r>
            <a:r>
              <a:rPr lang="en-US" altLang="zh-CN" sz="2400" b="1" dirty="0">
                <a:solidFill>
                  <a:srgbClr val="0000CC"/>
                </a:solidFill>
                <a:latin typeface="黑体" panose="02010609060101010101" pitchFamily="49" charset="-122"/>
                <a:ea typeface="黑体" panose="02010609060101010101" pitchFamily="49" charset="-122"/>
              </a:rPr>
              <a:t>…,</a:t>
            </a:r>
            <a:r>
              <a:rPr lang="en-US" altLang="zh-CN" sz="2400" b="1" dirty="0" err="1">
                <a:solidFill>
                  <a:srgbClr val="0000CC"/>
                </a:solidFill>
                <a:latin typeface="黑体" panose="02010609060101010101" pitchFamily="49" charset="-122"/>
                <a:ea typeface="黑体" panose="02010609060101010101" pitchFamily="49" charset="-122"/>
              </a:rPr>
              <a:t>x</a:t>
            </a:r>
            <a:r>
              <a:rPr lang="en-US" altLang="zh-CN" sz="1600" b="1" dirty="0" err="1">
                <a:solidFill>
                  <a:srgbClr val="0000CC"/>
                </a:solidFill>
                <a:latin typeface="黑体" panose="02010609060101010101" pitchFamily="49" charset="-122"/>
                <a:ea typeface="黑体" panose="02010609060101010101" pitchFamily="49" charset="-122"/>
              </a:rPr>
              <a:t>n</a:t>
            </a:r>
            <a:r>
              <a:rPr lang="en-US" altLang="zh-CN" sz="1600" b="1" dirty="0">
                <a:solidFill>
                  <a:srgbClr val="0000CC"/>
                </a:solidFill>
                <a:latin typeface="黑体" panose="02010609060101010101" pitchFamily="49" charset="-122"/>
                <a:ea typeface="黑体" panose="02010609060101010101" pitchFamily="49" charset="-122"/>
              </a:rPr>
              <a:t> </a:t>
            </a:r>
            <a:r>
              <a:rPr lang="en-US" altLang="zh-CN" sz="2400" b="1" dirty="0">
                <a:solidFill>
                  <a:srgbClr val="0000CC"/>
                </a:solidFill>
                <a:latin typeface="黑体" panose="02010609060101010101" pitchFamily="49" charset="-122"/>
                <a:ea typeface="黑体" panose="02010609060101010101" pitchFamily="49" charset="-122"/>
              </a:rPr>
              <a:t>)</a:t>
            </a:r>
            <a:endParaRPr lang="en-US" altLang="zh-CN" sz="2400" dirty="0">
              <a:solidFill>
                <a:srgbClr val="0000CC"/>
              </a:solidFill>
              <a:latin typeface="黑体" panose="02010609060101010101" pitchFamily="49" charset="-122"/>
              <a:ea typeface="黑体" panose="02010609060101010101" pitchFamily="49" charset="-122"/>
            </a:endParaRPr>
          </a:p>
          <a:p>
            <a:r>
              <a:rPr lang="zh-CN" altLang="en-US" sz="2400" dirty="0">
                <a:solidFill>
                  <a:srgbClr val="0000CC"/>
                </a:solidFill>
                <a:latin typeface="黑体" panose="02010609060101010101" pitchFamily="49" charset="-122"/>
                <a:ea typeface="黑体" panose="02010609060101010101" pitchFamily="49" charset="-122"/>
              </a:rPr>
              <a:t>  为真。即</a:t>
            </a:r>
            <a:r>
              <a:rPr lang="en-US" altLang="zh-CN" sz="2400" b="1" dirty="0">
                <a:solidFill>
                  <a:srgbClr val="0000CC"/>
                </a:solidFill>
                <a:latin typeface="黑体" panose="02010609060101010101" pitchFamily="49" charset="-122"/>
                <a:ea typeface="黑体" panose="02010609060101010101" pitchFamily="49" charset="-122"/>
              </a:rPr>
              <a:t>F</a:t>
            </a:r>
            <a:r>
              <a:rPr lang="zh-CN" altLang="en-US" sz="2400" dirty="0">
                <a:solidFill>
                  <a:srgbClr val="0000CC"/>
                </a:solidFill>
                <a:latin typeface="黑体" panose="02010609060101010101" pitchFamily="49" charset="-122"/>
                <a:ea typeface="黑体" panose="02010609060101010101" pitchFamily="49" charset="-122"/>
              </a:rPr>
              <a:t>在</a:t>
            </a:r>
            <a:r>
              <a:rPr lang="en-US" altLang="zh-CN" sz="2400" b="1" dirty="0">
                <a:solidFill>
                  <a:srgbClr val="0000CC"/>
                </a:solidFill>
                <a:latin typeface="黑体" panose="02010609060101010101" pitchFamily="49" charset="-122"/>
                <a:ea typeface="黑体" panose="02010609060101010101" pitchFamily="49" charset="-122"/>
              </a:rPr>
              <a:t>I</a:t>
            </a:r>
            <a:r>
              <a:rPr lang="zh-CN" altLang="en-US" sz="2400" dirty="0">
                <a:solidFill>
                  <a:srgbClr val="0000CC"/>
                </a:solidFill>
                <a:latin typeface="黑体" panose="02010609060101010101" pitchFamily="49" charset="-122"/>
                <a:ea typeface="黑体" panose="02010609060101010101" pitchFamily="49" charset="-122"/>
              </a:rPr>
              <a:t>下为真。</a:t>
            </a:r>
          </a:p>
          <a:p>
            <a:pPr marR="6770"/>
            <a:r>
              <a:rPr lang="zh-CN" altLang="en-US" sz="2400" dirty="0">
                <a:solidFill>
                  <a:srgbClr val="0000CC"/>
                </a:solidFill>
                <a:latin typeface="黑体" panose="02010609060101010101" pitchFamily="49" charset="-122"/>
                <a:ea typeface="黑体" panose="02010609060101010101" pitchFamily="49" charset="-122"/>
              </a:rPr>
              <a:t>  但这与前提</a:t>
            </a:r>
            <a:r>
              <a:rPr lang="en-US" altLang="zh-CN" sz="2400" b="1" dirty="0">
                <a:solidFill>
                  <a:srgbClr val="0000CC"/>
                </a:solidFill>
                <a:latin typeface="黑体" panose="02010609060101010101" pitchFamily="49" charset="-122"/>
                <a:ea typeface="黑体" panose="02010609060101010101" pitchFamily="49" charset="-122"/>
              </a:rPr>
              <a:t>F</a:t>
            </a:r>
            <a:r>
              <a:rPr lang="zh-CN" altLang="en-US" sz="2400" dirty="0">
                <a:solidFill>
                  <a:srgbClr val="0000CC"/>
                </a:solidFill>
                <a:latin typeface="黑体" panose="02010609060101010101" pitchFamily="49" charset="-122"/>
                <a:ea typeface="黑体" panose="02010609060101010101" pitchFamily="49" charset="-122"/>
              </a:rPr>
              <a:t>是不可满足的相矛盾，即</a:t>
            </a:r>
            <a:r>
              <a:rPr lang="zh-CN" altLang="en-US" sz="2400" dirty="0">
                <a:solidFill>
                  <a:srgbClr val="FF0000"/>
                </a:solidFill>
                <a:latin typeface="黑体" panose="02010609060101010101" pitchFamily="49" charset="-122"/>
                <a:ea typeface="黑体" panose="02010609060101010101" pitchFamily="49" charset="-122"/>
              </a:rPr>
              <a:t>假设</a:t>
            </a:r>
            <a:r>
              <a:rPr lang="en-US" altLang="zh-CN" sz="2400" b="1" dirty="0">
                <a:solidFill>
                  <a:srgbClr val="FF0000"/>
                </a:solidFill>
                <a:latin typeface="黑体" panose="02010609060101010101" pitchFamily="49" charset="-122"/>
                <a:ea typeface="黑体" panose="02010609060101010101" pitchFamily="49" charset="-122"/>
              </a:rPr>
              <a:t>F</a:t>
            </a:r>
            <a:r>
              <a:rPr lang="en-US" altLang="zh-CN" sz="1600" b="1" dirty="0">
                <a:solidFill>
                  <a:srgbClr val="FF0000"/>
                </a:solidFill>
                <a:latin typeface="黑体" panose="02010609060101010101" pitchFamily="49" charset="-122"/>
                <a:ea typeface="黑体" panose="02010609060101010101" pitchFamily="49" charset="-122"/>
              </a:rPr>
              <a:t>1 </a:t>
            </a:r>
            <a:r>
              <a:rPr lang="zh-CN" altLang="en-US" sz="2400" dirty="0">
                <a:solidFill>
                  <a:srgbClr val="FF0000"/>
                </a:solidFill>
                <a:latin typeface="黑体" panose="02010609060101010101" pitchFamily="49" charset="-122"/>
                <a:ea typeface="黑体" panose="02010609060101010101" pitchFamily="49" charset="-122"/>
              </a:rPr>
              <a:t>为可满足是错误的</a:t>
            </a:r>
            <a:r>
              <a:rPr lang="zh-CN" altLang="en-US" sz="2400" dirty="0">
                <a:solidFill>
                  <a:srgbClr val="0000CC"/>
                </a:solidFill>
                <a:latin typeface="黑体" panose="02010609060101010101" pitchFamily="49" charset="-122"/>
                <a:ea typeface="黑体" panose="02010609060101010101" pitchFamily="49" charset="-122"/>
              </a:rPr>
              <a:t>。从而可以得出</a:t>
            </a:r>
            <a:r>
              <a:rPr lang="zh-CN" altLang="en-US" sz="2400" b="1"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若</a:t>
            </a:r>
            <a:r>
              <a:rPr lang="en-US" altLang="zh-CN" sz="2400" b="1" dirty="0">
                <a:solidFill>
                  <a:srgbClr val="0000CC"/>
                </a:solidFill>
                <a:latin typeface="黑体" panose="02010609060101010101" pitchFamily="49" charset="-122"/>
                <a:ea typeface="黑体" panose="02010609060101010101" pitchFamily="49" charset="-122"/>
              </a:rPr>
              <a:t>F</a:t>
            </a:r>
            <a:r>
              <a:rPr lang="zh-CN" altLang="en-US" sz="2400" dirty="0">
                <a:solidFill>
                  <a:srgbClr val="0000CC"/>
                </a:solidFill>
                <a:latin typeface="黑体" panose="02010609060101010101" pitchFamily="49" charset="-122"/>
                <a:ea typeface="黑体" panose="02010609060101010101" pitchFamily="49" charset="-122"/>
              </a:rPr>
              <a:t>不可满足，则必有</a:t>
            </a:r>
            <a:r>
              <a:rPr lang="en-US" altLang="zh-CN" sz="2400" b="1" dirty="0">
                <a:solidFill>
                  <a:srgbClr val="0000CC"/>
                </a:solidFill>
                <a:latin typeface="黑体" panose="02010609060101010101" pitchFamily="49" charset="-122"/>
                <a:ea typeface="黑体" panose="02010609060101010101" pitchFamily="49" charset="-122"/>
              </a:rPr>
              <a:t>F</a:t>
            </a:r>
            <a:r>
              <a:rPr lang="en-US" altLang="zh-CN" sz="1600" b="1" dirty="0">
                <a:solidFill>
                  <a:srgbClr val="0000CC"/>
                </a:solidFill>
                <a:latin typeface="黑体" panose="02010609060101010101" pitchFamily="49" charset="-122"/>
                <a:ea typeface="黑体" panose="02010609060101010101" pitchFamily="49" charset="-122"/>
              </a:rPr>
              <a:t>1 </a:t>
            </a:r>
            <a:r>
              <a:rPr lang="zh-CN" altLang="en-US" sz="2400" dirty="0">
                <a:solidFill>
                  <a:srgbClr val="0000CC"/>
                </a:solidFill>
                <a:latin typeface="黑体" panose="02010609060101010101" pitchFamily="49" charset="-122"/>
                <a:ea typeface="黑体" panose="02010609060101010101" pitchFamily="49" charset="-122"/>
              </a:rPr>
              <a:t>不可满足</a:t>
            </a:r>
            <a:r>
              <a:rPr lang="zh-CN" altLang="en-US" sz="2400" b="1"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a:t>
            </a:r>
            <a:endParaRPr lang="en-US" altLang="zh-CN" sz="24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593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386090"/>
          </a:xfrm>
          <a:prstGeom prst="rect">
            <a:avLst/>
          </a:prstGeom>
        </p:spPr>
        <p:txBody>
          <a:bodyPr wrap="square">
            <a:spAutoFit/>
          </a:bodyPr>
          <a:lstStyle/>
          <a:p>
            <a:pPr marR="33920" algn="ctr"/>
            <a:r>
              <a:rPr lang="zh-CN" altLang="en-US" sz="2400" dirty="0">
                <a:solidFill>
                  <a:srgbClr val="FF0000"/>
                </a:solidFill>
                <a:latin typeface="黑体" panose="02010609060101010101" pitchFamily="49" charset="-122"/>
                <a:ea typeface="黑体" panose="02010609060101010101" pitchFamily="49" charset="-122"/>
              </a:rPr>
              <a:t>子句集的应用</a:t>
            </a:r>
            <a:endParaRPr lang="en-US" altLang="zh-CN" sz="2400" dirty="0">
              <a:solidFill>
                <a:srgbClr val="FF0000"/>
              </a:solidFill>
              <a:latin typeface="黑体" panose="02010609060101010101" pitchFamily="49" charset="-122"/>
              <a:ea typeface="黑体" panose="02010609060101010101" pitchFamily="49" charset="-122"/>
            </a:endParaRPr>
          </a:p>
          <a:p>
            <a:r>
              <a:rPr lang="zh-CN" altLang="en-US" sz="2000" dirty="0">
                <a:solidFill>
                  <a:srgbClr val="A4001F"/>
                </a:solidFill>
                <a:latin typeface="黑体" panose="02010609060101010101" pitchFamily="49" charset="-122"/>
                <a:ea typeface="黑体" panose="02010609060101010101" pitchFamily="49" charset="-122"/>
              </a:rPr>
              <a:t>再证明</a:t>
            </a:r>
            <a:r>
              <a:rPr lang="zh-CN" altLang="en-US" sz="2000" b="1" dirty="0">
                <a:solidFill>
                  <a:srgbClr val="C00000"/>
                </a:solidFill>
                <a:latin typeface="Symbol" panose="05050102010706020507" pitchFamily="18" charset="2"/>
              </a:rPr>
              <a:t></a:t>
            </a:r>
          </a:p>
          <a:p>
            <a:pPr marR="7120"/>
            <a:r>
              <a:rPr lang="zh-CN" altLang="en-US" sz="2000" dirty="0">
                <a:solidFill>
                  <a:srgbClr val="0000CC"/>
                </a:solidFill>
                <a:latin typeface="黑体" panose="02010609060101010101" pitchFamily="49" charset="-122"/>
                <a:ea typeface="黑体" panose="02010609060101010101" pitchFamily="49" charset="-122"/>
              </a:rPr>
              <a:t>  已知</a:t>
            </a:r>
            <a:r>
              <a:rPr lang="en-US" altLang="zh-CN" sz="2000" b="1" dirty="0">
                <a:solidFill>
                  <a:srgbClr val="0000CC"/>
                </a:solidFill>
                <a:latin typeface="黑体" panose="02010609060101010101" pitchFamily="49" charset="-122"/>
                <a:ea typeface="黑体" panose="02010609060101010101" pitchFamily="49" charset="-122"/>
              </a:rPr>
              <a:t>F</a:t>
            </a:r>
            <a:r>
              <a:rPr lang="en-US" altLang="zh-CN" sz="1400" b="1" dirty="0">
                <a:solidFill>
                  <a:srgbClr val="0000CC"/>
                </a:solidFill>
                <a:latin typeface="黑体" panose="02010609060101010101" pitchFamily="49" charset="-122"/>
                <a:ea typeface="黑体" panose="02010609060101010101" pitchFamily="49" charset="-122"/>
              </a:rPr>
              <a:t>1 </a:t>
            </a:r>
            <a:r>
              <a:rPr lang="zh-CN" altLang="en-US" sz="2000" dirty="0">
                <a:solidFill>
                  <a:srgbClr val="0000CC"/>
                </a:solidFill>
                <a:latin typeface="黑体" panose="02010609060101010101" pitchFamily="49" charset="-122"/>
                <a:ea typeface="黑体" panose="02010609060101010101" pitchFamily="49" charset="-122"/>
              </a:rPr>
              <a:t>不可满足，假设</a:t>
            </a:r>
            <a:r>
              <a:rPr lang="en-US" altLang="zh-CN" sz="2000" b="1" dirty="0">
                <a:solidFill>
                  <a:srgbClr val="0000CC"/>
                </a:solidFill>
                <a:latin typeface="黑体" panose="02010609060101010101" pitchFamily="49" charset="-122"/>
                <a:ea typeface="黑体" panose="02010609060101010101" pitchFamily="49" charset="-122"/>
              </a:rPr>
              <a:t>F</a:t>
            </a:r>
            <a:r>
              <a:rPr lang="zh-CN" altLang="en-US" sz="2000" dirty="0">
                <a:solidFill>
                  <a:srgbClr val="0000CC"/>
                </a:solidFill>
                <a:latin typeface="黑体" panose="02010609060101010101" pitchFamily="49" charset="-122"/>
                <a:ea typeface="黑体" panose="02010609060101010101" pitchFamily="49" charset="-122"/>
              </a:rPr>
              <a:t>是可满足的。于是便有某个解释</a:t>
            </a:r>
            <a:r>
              <a:rPr lang="en-US" altLang="zh-CN" sz="2000" b="1" dirty="0">
                <a:solidFill>
                  <a:srgbClr val="0000CC"/>
                </a:solidFill>
                <a:latin typeface="黑体" panose="02010609060101010101" pitchFamily="49" charset="-122"/>
                <a:ea typeface="黑体" panose="02010609060101010101" pitchFamily="49" charset="-122"/>
              </a:rPr>
              <a:t>I</a:t>
            </a:r>
            <a:r>
              <a:rPr lang="zh-CN" altLang="en-US" sz="2000" dirty="0">
                <a:solidFill>
                  <a:srgbClr val="0000CC"/>
                </a:solidFill>
                <a:latin typeface="黑体" panose="02010609060101010101" pitchFamily="49" charset="-122"/>
                <a:ea typeface="黑体" panose="02010609060101010101" pitchFamily="49" charset="-122"/>
              </a:rPr>
              <a:t>使</a:t>
            </a:r>
            <a:r>
              <a:rPr lang="en-US" altLang="zh-CN" sz="2000" b="1" dirty="0">
                <a:solidFill>
                  <a:srgbClr val="0000CC"/>
                </a:solidFill>
                <a:latin typeface="黑体" panose="02010609060101010101" pitchFamily="49" charset="-122"/>
                <a:ea typeface="黑体" panose="02010609060101010101" pitchFamily="49" charset="-122"/>
              </a:rPr>
              <a:t>F</a:t>
            </a:r>
            <a:r>
              <a:rPr lang="zh-CN" altLang="en-US" sz="2000" dirty="0">
                <a:solidFill>
                  <a:srgbClr val="0000CC"/>
                </a:solidFill>
                <a:latin typeface="黑体" panose="02010609060101010101" pitchFamily="49" charset="-122"/>
                <a:ea typeface="黑体" panose="02010609060101010101" pitchFamily="49" charset="-122"/>
              </a:rPr>
              <a:t>在</a:t>
            </a:r>
            <a:r>
              <a:rPr lang="en-US" altLang="zh-CN" sz="2000" b="1" dirty="0">
                <a:solidFill>
                  <a:srgbClr val="0000CC"/>
                </a:solidFill>
                <a:latin typeface="黑体" panose="02010609060101010101" pitchFamily="49" charset="-122"/>
                <a:ea typeface="黑体" panose="02010609060101010101" pitchFamily="49" charset="-122"/>
              </a:rPr>
              <a:t>I</a:t>
            </a:r>
            <a:r>
              <a:rPr lang="zh-CN" altLang="en-US" sz="2000" dirty="0">
                <a:solidFill>
                  <a:srgbClr val="0000CC"/>
                </a:solidFill>
                <a:latin typeface="黑体" panose="02010609060101010101" pitchFamily="49" charset="-122"/>
                <a:ea typeface="黑体" panose="02010609060101010101" pitchFamily="49" charset="-122"/>
              </a:rPr>
              <a:t>下为真。即对任意的</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zh-CN" altLang="en-US" sz="2000" dirty="0">
                <a:solidFill>
                  <a:srgbClr val="0000CC"/>
                </a:solidFill>
                <a:latin typeface="黑体" panose="02010609060101010101" pitchFamily="49" charset="-122"/>
                <a:ea typeface="黑体" panose="02010609060101010101" pitchFamily="49" charset="-122"/>
              </a:rPr>
              <a:t>在</a:t>
            </a:r>
            <a:r>
              <a:rPr lang="en-US" altLang="zh-CN" sz="2000" b="1" dirty="0">
                <a:solidFill>
                  <a:srgbClr val="0000CC"/>
                </a:solidFill>
                <a:latin typeface="黑体" panose="02010609060101010101" pitchFamily="49" charset="-122"/>
                <a:ea typeface="黑体" panose="02010609060101010101" pitchFamily="49" charset="-122"/>
              </a:rPr>
              <a:t>I</a:t>
            </a:r>
            <a:r>
              <a:rPr lang="zh-CN" altLang="en-US" sz="2000" dirty="0">
                <a:solidFill>
                  <a:srgbClr val="0000CC"/>
                </a:solidFill>
                <a:latin typeface="黑体" panose="02010609060101010101" pitchFamily="49" charset="-122"/>
                <a:ea typeface="黑体" panose="02010609060101010101" pitchFamily="49" charset="-122"/>
              </a:rPr>
              <a:t>的设定下都可找到一个</a:t>
            </a:r>
            <a:r>
              <a:rPr lang="en-US" altLang="zh-CN" sz="2000" b="1" dirty="0" err="1">
                <a:solidFill>
                  <a:srgbClr val="0000CC"/>
                </a:solidFill>
                <a:latin typeface="黑体" panose="02010609060101010101" pitchFamily="49" charset="-122"/>
                <a:ea typeface="黑体" panose="02010609060101010101" pitchFamily="49" charset="-122"/>
              </a:rPr>
              <a:t>x</a:t>
            </a:r>
            <a:r>
              <a:rPr lang="en-US" altLang="zh-CN" sz="1400" b="1" dirty="0" err="1">
                <a:solidFill>
                  <a:srgbClr val="0000CC"/>
                </a:solidFill>
                <a:latin typeface="黑体" panose="02010609060101010101" pitchFamily="49" charset="-122"/>
                <a:ea typeface="黑体" panose="02010609060101010101" pitchFamily="49" charset="-122"/>
              </a:rPr>
              <a:t>r</a:t>
            </a:r>
            <a:r>
              <a:rPr lang="en-US" altLang="zh-CN" sz="1400" b="1" dirty="0">
                <a:solidFill>
                  <a:srgbClr val="0000CC"/>
                </a:solidFill>
                <a:latin typeface="黑体" panose="02010609060101010101" pitchFamily="49" charset="-122"/>
                <a:ea typeface="黑体" panose="02010609060101010101" pitchFamily="49" charset="-122"/>
              </a:rPr>
              <a:t> </a:t>
            </a:r>
            <a:r>
              <a:rPr lang="zh-CN" altLang="en-US" sz="2000" dirty="0">
                <a:solidFill>
                  <a:srgbClr val="0000CC"/>
                </a:solidFill>
                <a:latin typeface="黑体" panose="02010609060101010101" pitchFamily="49" charset="-122"/>
                <a:ea typeface="黑体" panose="02010609060101010101" pitchFamily="49" charset="-122"/>
              </a:rPr>
              <a:t>使</a:t>
            </a:r>
          </a:p>
          <a:p>
            <a:pPr marR="58770"/>
            <a:r>
              <a:rPr lang="en-US" altLang="zh-CN" sz="2000" b="1" dirty="0">
                <a:solidFill>
                  <a:srgbClr val="0000CC"/>
                </a:solidFill>
                <a:latin typeface="黑体" panose="02010609060101010101" pitchFamily="49" charset="-122"/>
                <a:ea typeface="黑体" panose="02010609060101010101" pitchFamily="49" charset="-122"/>
              </a:rPr>
              <a:t>	(Q</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a:t>
            </a:r>
            <a:r>
              <a:rPr lang="en-US" altLang="zh-CN" sz="2000" b="1" dirty="0" err="1">
                <a:solidFill>
                  <a:srgbClr val="0000CC"/>
                </a:solidFill>
                <a:latin typeface="黑体" panose="02010609060101010101" pitchFamily="49" charset="-122"/>
                <a:ea typeface="黑体" panose="02010609060101010101" pitchFamily="49" charset="-122"/>
              </a:rPr>
              <a:t>Q</a:t>
            </a:r>
            <a:r>
              <a:rPr lang="en-US" altLang="zh-CN" sz="1400" b="1" dirty="0" err="1">
                <a:solidFill>
                  <a:srgbClr val="0000CC"/>
                </a:solidFill>
                <a:latin typeface="黑体" panose="02010609060101010101" pitchFamily="49" charset="-122"/>
                <a:ea typeface="黑体" panose="02010609060101010101" pitchFamily="49" charset="-122"/>
              </a:rPr>
              <a:t>n</a:t>
            </a:r>
            <a:r>
              <a:rPr lang="en-US" altLang="zh-CN" sz="1400" b="1" dirty="0">
                <a:solidFill>
                  <a:srgbClr val="0000CC"/>
                </a:solidFill>
                <a:latin typeface="黑体" panose="02010609060101010101" pitchFamily="49" charset="-122"/>
                <a:ea typeface="黑体" panose="02010609060101010101" pitchFamily="49" charset="-122"/>
              </a:rPr>
              <a:t> </a:t>
            </a:r>
            <a:r>
              <a:rPr lang="en-US" altLang="zh-CN" sz="2000" b="1" dirty="0" err="1">
                <a:solidFill>
                  <a:srgbClr val="0000CC"/>
                </a:solidFill>
                <a:latin typeface="黑体" panose="02010609060101010101" pitchFamily="49" charset="-122"/>
                <a:ea typeface="黑体" panose="02010609060101010101" pitchFamily="49" charset="-122"/>
              </a:rPr>
              <a:t>x</a:t>
            </a:r>
            <a:r>
              <a:rPr lang="en-US" altLang="zh-CN" sz="1400" b="1" dirty="0" err="1">
                <a:solidFill>
                  <a:srgbClr val="0000CC"/>
                </a:solidFill>
                <a:latin typeface="黑体" panose="02010609060101010101" pitchFamily="49" charset="-122"/>
                <a:ea typeface="黑体" panose="02010609060101010101" pitchFamily="49" charset="-122"/>
              </a:rPr>
              <a:t>n</a:t>
            </a:r>
            <a:r>
              <a:rPr lang="en-US" altLang="zh-CN" sz="1400" b="1" dirty="0">
                <a:solidFill>
                  <a:srgbClr val="0000CC"/>
                </a:solidFill>
                <a:latin typeface="黑体" panose="02010609060101010101" pitchFamily="49" charset="-122"/>
                <a:ea typeface="黑体" panose="02010609060101010101" pitchFamily="49" charset="-122"/>
              </a:rPr>
              <a:t> </a:t>
            </a:r>
            <a:r>
              <a:rPr lang="en-US" altLang="zh-CN" sz="2000" b="1" dirty="0">
                <a:solidFill>
                  <a:srgbClr val="0000CC"/>
                </a:solidFill>
                <a:latin typeface="黑体" panose="02010609060101010101" pitchFamily="49" charset="-122"/>
                <a:ea typeface="黑体" panose="02010609060101010101" pitchFamily="49" charset="-122"/>
              </a:rPr>
              <a:t>)M(x</a:t>
            </a:r>
            <a:r>
              <a:rPr lang="en-US" altLang="zh-CN" sz="1400" b="1" dirty="0">
                <a:solidFill>
                  <a:srgbClr val="0000CC"/>
                </a:solidFill>
                <a:latin typeface="黑体" panose="02010609060101010101" pitchFamily="49" charset="-122"/>
                <a:ea typeface="黑体" panose="02010609060101010101" pitchFamily="49" charset="-122"/>
              </a:rPr>
              <a:t>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a:t>
            </a:r>
            <a:r>
              <a:rPr lang="en-US" altLang="zh-CN" sz="2000" b="1" dirty="0" err="1">
                <a:solidFill>
                  <a:srgbClr val="0000CC"/>
                </a:solidFill>
                <a:latin typeface="黑体" panose="02010609060101010101" pitchFamily="49" charset="-122"/>
                <a:ea typeface="黑体" panose="02010609060101010101" pitchFamily="49" charset="-122"/>
              </a:rPr>
              <a:t>x</a:t>
            </a:r>
            <a:r>
              <a:rPr lang="en-US" altLang="zh-CN" sz="1400" b="1" dirty="0" err="1">
                <a:solidFill>
                  <a:srgbClr val="0000CC"/>
                </a:solidFill>
                <a:latin typeface="黑体" panose="02010609060101010101" pitchFamily="49" charset="-122"/>
                <a:ea typeface="黑体" panose="02010609060101010101" pitchFamily="49" charset="-122"/>
              </a:rPr>
              <a:t>r</a:t>
            </a:r>
            <a:r>
              <a:rPr lang="en-US" altLang="zh-CN" sz="1400" b="1" dirty="0">
                <a:solidFill>
                  <a:srgbClr val="0000CC"/>
                </a:solidFill>
                <a:latin typeface="黑体" panose="02010609060101010101" pitchFamily="49" charset="-122"/>
                <a:ea typeface="黑体" panose="02010609060101010101" pitchFamily="49" charset="-122"/>
              </a:rPr>
              <a:t>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a:t>
            </a:r>
            <a:r>
              <a:rPr lang="en-US" altLang="zh-CN" sz="2000" b="1" dirty="0" err="1">
                <a:solidFill>
                  <a:srgbClr val="0000CC"/>
                </a:solidFill>
                <a:latin typeface="黑体" panose="02010609060101010101" pitchFamily="49" charset="-122"/>
                <a:ea typeface="黑体" panose="02010609060101010101" pitchFamily="49" charset="-122"/>
              </a:rPr>
              <a:t>x</a:t>
            </a:r>
            <a:r>
              <a:rPr lang="en-US" altLang="zh-CN" sz="1400" b="1" dirty="0" err="1">
                <a:solidFill>
                  <a:srgbClr val="0000CC"/>
                </a:solidFill>
                <a:latin typeface="黑体" panose="02010609060101010101" pitchFamily="49" charset="-122"/>
                <a:ea typeface="黑体" panose="02010609060101010101" pitchFamily="49" charset="-122"/>
              </a:rPr>
              <a:t>n</a:t>
            </a:r>
            <a:r>
              <a:rPr lang="en-US" altLang="zh-CN" sz="1400" b="1" dirty="0">
                <a:solidFill>
                  <a:srgbClr val="0000CC"/>
                </a:solidFill>
                <a:latin typeface="黑体" panose="02010609060101010101" pitchFamily="49" charset="-122"/>
                <a:ea typeface="黑体" panose="02010609060101010101" pitchFamily="49" charset="-122"/>
              </a:rPr>
              <a:t> </a:t>
            </a:r>
            <a:r>
              <a:rPr lang="en-US" altLang="zh-CN" sz="2000" b="1" dirty="0">
                <a:solidFill>
                  <a:srgbClr val="0000CC"/>
                </a:solidFill>
                <a:latin typeface="黑体" panose="02010609060101010101" pitchFamily="49" charset="-122"/>
                <a:ea typeface="黑体" panose="02010609060101010101" pitchFamily="49" charset="-122"/>
              </a:rPr>
              <a:t>)</a:t>
            </a:r>
            <a:endParaRPr lang="en-US" altLang="zh-CN" sz="2000" dirty="0">
              <a:solidFill>
                <a:srgbClr val="0000CC"/>
              </a:solidFill>
              <a:latin typeface="黑体" panose="02010609060101010101" pitchFamily="49" charset="-122"/>
              <a:ea typeface="黑体" panose="02010609060101010101" pitchFamily="49" charset="-122"/>
            </a:endParaRPr>
          </a:p>
          <a:p>
            <a:pPr marR="46000"/>
            <a:r>
              <a:rPr lang="zh-CN" altLang="en-US" sz="2000" dirty="0">
                <a:solidFill>
                  <a:srgbClr val="0000CC"/>
                </a:solidFill>
                <a:latin typeface="黑体" panose="02010609060101010101" pitchFamily="49" charset="-122"/>
                <a:ea typeface="黑体" panose="02010609060101010101" pitchFamily="49" charset="-122"/>
              </a:rPr>
              <a:t>为真。若扩充</a:t>
            </a:r>
            <a:r>
              <a:rPr lang="en-US" altLang="zh-CN" sz="2000" b="1" dirty="0">
                <a:solidFill>
                  <a:srgbClr val="0000CC"/>
                </a:solidFill>
                <a:latin typeface="黑体" panose="02010609060101010101" pitchFamily="49" charset="-122"/>
                <a:ea typeface="黑体" panose="02010609060101010101" pitchFamily="49" charset="-122"/>
              </a:rPr>
              <a:t>I</a:t>
            </a:r>
            <a:r>
              <a:rPr lang="zh-CN" altLang="en-US" sz="2000" dirty="0">
                <a:solidFill>
                  <a:srgbClr val="0000CC"/>
                </a:solidFill>
                <a:latin typeface="黑体" panose="02010609060101010101" pitchFamily="49" charset="-122"/>
                <a:ea typeface="黑体" panose="02010609060101010101" pitchFamily="49" charset="-122"/>
              </a:rPr>
              <a:t>，使它包含一个函数</a:t>
            </a:r>
            <a:r>
              <a:rPr lang="en-US" altLang="zh-CN" sz="2000" b="1" dirty="0">
                <a:solidFill>
                  <a:srgbClr val="0000CC"/>
                </a:solidFill>
                <a:latin typeface="黑体" panose="02010609060101010101" pitchFamily="49" charset="-122"/>
                <a:ea typeface="黑体" panose="02010609060101010101" pitchFamily="49" charset="-122"/>
              </a:rPr>
              <a:t>f(x</a:t>
            </a:r>
            <a:r>
              <a:rPr lang="en-US" altLang="zh-CN" sz="1400" b="1" dirty="0">
                <a:solidFill>
                  <a:srgbClr val="0000CC"/>
                </a:solidFill>
                <a:latin typeface="黑体" panose="02010609060101010101" pitchFamily="49" charset="-122"/>
                <a:ea typeface="黑体" panose="02010609060101010101" pitchFamily="49" charset="-122"/>
              </a:rPr>
              <a:t>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a:t>
            </a:r>
            <a:r>
              <a:rPr lang="zh-CN" altLang="en-US" sz="2000" dirty="0">
                <a:solidFill>
                  <a:srgbClr val="0000CC"/>
                </a:solidFill>
                <a:latin typeface="黑体" panose="02010609060101010101" pitchFamily="49" charset="-122"/>
                <a:ea typeface="黑体" panose="02010609060101010101" pitchFamily="49" charset="-122"/>
              </a:rPr>
              <a:t>，且有</a:t>
            </a:r>
          </a:p>
          <a:p>
            <a:r>
              <a:rPr lang="en-US" altLang="zh-CN" sz="2000" b="1" dirty="0">
                <a:solidFill>
                  <a:srgbClr val="0000CC"/>
                </a:solidFill>
                <a:latin typeface="黑体" panose="02010609060101010101" pitchFamily="49" charset="-122"/>
                <a:ea typeface="黑体" panose="02010609060101010101" pitchFamily="49" charset="-122"/>
              </a:rPr>
              <a:t>	</a:t>
            </a:r>
            <a:r>
              <a:rPr lang="en-US" altLang="zh-CN" sz="2000" b="1" dirty="0" err="1">
                <a:solidFill>
                  <a:srgbClr val="0000CC"/>
                </a:solidFill>
                <a:latin typeface="黑体" panose="02010609060101010101" pitchFamily="49" charset="-122"/>
                <a:ea typeface="黑体" panose="02010609060101010101" pitchFamily="49" charset="-122"/>
              </a:rPr>
              <a:t>x</a:t>
            </a:r>
            <a:r>
              <a:rPr lang="en-US" altLang="zh-CN" sz="1400" b="1" dirty="0" err="1">
                <a:solidFill>
                  <a:srgbClr val="0000CC"/>
                </a:solidFill>
                <a:latin typeface="黑体" panose="02010609060101010101" pitchFamily="49" charset="-122"/>
                <a:ea typeface="黑体" panose="02010609060101010101" pitchFamily="49" charset="-122"/>
              </a:rPr>
              <a:t>r</a:t>
            </a:r>
            <a:r>
              <a:rPr lang="en-US" altLang="zh-CN" sz="1400" b="1" dirty="0">
                <a:solidFill>
                  <a:srgbClr val="0000CC"/>
                </a:solidFill>
                <a:latin typeface="黑体" panose="02010609060101010101" pitchFamily="49" charset="-122"/>
                <a:ea typeface="黑体" panose="02010609060101010101" pitchFamily="49" charset="-122"/>
              </a:rPr>
              <a:t> </a:t>
            </a:r>
            <a:r>
              <a:rPr lang="en-US" altLang="zh-CN" sz="2000" b="1" dirty="0">
                <a:solidFill>
                  <a:srgbClr val="0000CC"/>
                </a:solidFill>
                <a:latin typeface="黑体" panose="02010609060101010101" pitchFamily="49" charset="-122"/>
                <a:ea typeface="黑体" panose="02010609060101010101" pitchFamily="49" charset="-122"/>
              </a:rPr>
              <a:t>= f(x</a:t>
            </a:r>
            <a:r>
              <a:rPr lang="en-US" altLang="zh-CN" sz="1400" b="1" dirty="0">
                <a:solidFill>
                  <a:srgbClr val="0000CC"/>
                </a:solidFill>
                <a:latin typeface="黑体" panose="02010609060101010101" pitchFamily="49" charset="-122"/>
                <a:ea typeface="黑体" panose="02010609060101010101" pitchFamily="49" charset="-122"/>
              </a:rPr>
              <a:t>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a:t>
            </a:r>
            <a:endParaRPr lang="en-US" altLang="zh-CN" sz="2000" dirty="0">
              <a:solidFill>
                <a:srgbClr val="0000CC"/>
              </a:solidFill>
              <a:latin typeface="黑体" panose="02010609060101010101" pitchFamily="49" charset="-122"/>
              <a:ea typeface="黑体" panose="02010609060101010101" pitchFamily="49" charset="-122"/>
            </a:endParaRPr>
          </a:p>
          <a:p>
            <a:pPr marR="8000"/>
            <a:r>
              <a:rPr lang="zh-CN" altLang="en-US" sz="2000" dirty="0">
                <a:solidFill>
                  <a:srgbClr val="0000CC"/>
                </a:solidFill>
                <a:latin typeface="黑体" panose="02010609060101010101" pitchFamily="49" charset="-122"/>
                <a:ea typeface="黑体" panose="02010609060101010101" pitchFamily="49" charset="-122"/>
              </a:rPr>
              <a:t>  这样，就可以把所有的</a:t>
            </a:r>
            <a:r>
              <a:rPr lang="en-US" altLang="zh-CN" sz="2000" b="1" dirty="0">
                <a:solidFill>
                  <a:srgbClr val="0000CC"/>
                </a:solidFill>
                <a:latin typeface="黑体" panose="02010609060101010101" pitchFamily="49" charset="-122"/>
                <a:ea typeface="黑体" panose="02010609060101010101" pitchFamily="49" charset="-122"/>
              </a:rPr>
              <a:t>f(x</a:t>
            </a:r>
            <a:r>
              <a:rPr lang="en-US" altLang="zh-CN" sz="1400" b="1" dirty="0">
                <a:solidFill>
                  <a:srgbClr val="0000CC"/>
                </a:solidFill>
                <a:latin typeface="黑体" panose="02010609060101010101" pitchFamily="49" charset="-122"/>
                <a:ea typeface="黑体" panose="02010609060101010101" pitchFamily="49" charset="-122"/>
              </a:rPr>
              <a:t>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a:t>
            </a:r>
            <a:r>
              <a:rPr lang="zh-CN" altLang="en-US" sz="2000" dirty="0">
                <a:solidFill>
                  <a:srgbClr val="0000CC"/>
                </a:solidFill>
                <a:latin typeface="黑体" panose="02010609060101010101" pitchFamily="49" charset="-122"/>
                <a:ea typeface="黑体" panose="02010609060101010101" pitchFamily="49" charset="-122"/>
              </a:rPr>
              <a:t>映射到</a:t>
            </a:r>
            <a:r>
              <a:rPr lang="en-US" altLang="zh-CN" sz="2000" b="1" dirty="0" err="1">
                <a:solidFill>
                  <a:srgbClr val="0000CC"/>
                </a:solidFill>
                <a:latin typeface="黑体" panose="02010609060101010101" pitchFamily="49" charset="-122"/>
                <a:ea typeface="黑体" panose="02010609060101010101" pitchFamily="49" charset="-122"/>
              </a:rPr>
              <a:t>x</a:t>
            </a:r>
            <a:r>
              <a:rPr lang="en-US" altLang="zh-CN" sz="1400" b="1" dirty="0" err="1">
                <a:solidFill>
                  <a:srgbClr val="0000CC"/>
                </a:solidFill>
                <a:latin typeface="黑体" panose="02010609060101010101" pitchFamily="49" charset="-122"/>
                <a:ea typeface="黑体" panose="02010609060101010101" pitchFamily="49" charset="-122"/>
              </a:rPr>
              <a:t>r</a:t>
            </a:r>
            <a:r>
              <a:rPr lang="en-US" altLang="zh-CN" sz="1400" b="1" dirty="0">
                <a:solidFill>
                  <a:srgbClr val="0000CC"/>
                </a:solidFill>
                <a:latin typeface="黑体" panose="02010609060101010101" pitchFamily="49" charset="-122"/>
                <a:ea typeface="黑体" panose="02010609060101010101" pitchFamily="49" charset="-122"/>
              </a:rPr>
              <a:t> </a:t>
            </a:r>
            <a:r>
              <a:rPr lang="zh-CN" altLang="en-US" sz="2000" dirty="0">
                <a:solidFill>
                  <a:srgbClr val="0000CC"/>
                </a:solidFill>
                <a:latin typeface="黑体" panose="02010609060101010101" pitchFamily="49" charset="-122"/>
                <a:ea typeface="黑体" panose="02010609060101010101" pitchFamily="49" charset="-122"/>
              </a:rPr>
              <a:t>，从而得到一个新的解释</a:t>
            </a:r>
            <a:r>
              <a:rPr lang="en-US" altLang="zh-CN" sz="2000" b="1" dirty="0">
                <a:solidFill>
                  <a:srgbClr val="0000CC"/>
                </a:solidFill>
                <a:latin typeface="黑体" panose="02010609060101010101" pitchFamily="49" charset="-122"/>
                <a:ea typeface="黑体" panose="02010609060101010101" pitchFamily="49" charset="-122"/>
              </a:rPr>
              <a:t>I’</a:t>
            </a:r>
            <a:r>
              <a:rPr lang="zh-CN" altLang="en-US" sz="2000" dirty="0">
                <a:solidFill>
                  <a:srgbClr val="0000CC"/>
                </a:solidFill>
                <a:latin typeface="黑体" panose="02010609060101010101" pitchFamily="49" charset="-122"/>
                <a:ea typeface="黑体" panose="02010609060101010101" pitchFamily="49" charset="-122"/>
              </a:rPr>
              <a:t>，并且在此解释下对任意的</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zh-CN" altLang="en-US" sz="2000" dirty="0">
                <a:solidFill>
                  <a:srgbClr val="0000CC"/>
                </a:solidFill>
                <a:latin typeface="黑体" panose="02010609060101010101" pitchFamily="49" charset="-122"/>
                <a:ea typeface="黑体" panose="02010609060101010101" pitchFamily="49" charset="-122"/>
              </a:rPr>
              <a:t>都有</a:t>
            </a:r>
          </a:p>
          <a:p>
            <a:pPr marR="46300"/>
            <a:r>
              <a:rPr lang="en-US" altLang="zh-CN" sz="2000" b="1" dirty="0">
                <a:solidFill>
                  <a:srgbClr val="0000CC"/>
                </a:solidFill>
                <a:latin typeface="黑体" panose="02010609060101010101" pitchFamily="49" charset="-122"/>
                <a:ea typeface="黑体" panose="02010609060101010101" pitchFamily="49" charset="-122"/>
              </a:rPr>
              <a:t>	(Q</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a:t>
            </a:r>
            <a:r>
              <a:rPr lang="en-US" altLang="zh-CN" sz="2000" b="1" dirty="0" err="1">
                <a:solidFill>
                  <a:srgbClr val="0000CC"/>
                </a:solidFill>
                <a:latin typeface="黑体" panose="02010609060101010101" pitchFamily="49" charset="-122"/>
                <a:ea typeface="黑体" panose="02010609060101010101" pitchFamily="49" charset="-122"/>
              </a:rPr>
              <a:t>Q</a:t>
            </a:r>
            <a:r>
              <a:rPr lang="en-US" altLang="zh-CN" sz="1400" b="1" dirty="0" err="1">
                <a:solidFill>
                  <a:srgbClr val="0000CC"/>
                </a:solidFill>
                <a:latin typeface="黑体" panose="02010609060101010101" pitchFamily="49" charset="-122"/>
                <a:ea typeface="黑体" panose="02010609060101010101" pitchFamily="49" charset="-122"/>
              </a:rPr>
              <a:t>n</a:t>
            </a:r>
            <a:r>
              <a:rPr lang="en-US" altLang="zh-CN" sz="1400" b="1" dirty="0">
                <a:solidFill>
                  <a:srgbClr val="0000CC"/>
                </a:solidFill>
                <a:latin typeface="黑体" panose="02010609060101010101" pitchFamily="49" charset="-122"/>
                <a:ea typeface="黑体" panose="02010609060101010101" pitchFamily="49" charset="-122"/>
              </a:rPr>
              <a:t> </a:t>
            </a:r>
            <a:r>
              <a:rPr lang="en-US" altLang="zh-CN" sz="2000" b="1" dirty="0" err="1">
                <a:solidFill>
                  <a:srgbClr val="0000CC"/>
                </a:solidFill>
                <a:latin typeface="黑体" panose="02010609060101010101" pitchFamily="49" charset="-122"/>
                <a:ea typeface="黑体" panose="02010609060101010101" pitchFamily="49" charset="-122"/>
              </a:rPr>
              <a:t>x</a:t>
            </a:r>
            <a:r>
              <a:rPr lang="en-US" altLang="zh-CN" sz="1400" b="1" dirty="0" err="1">
                <a:solidFill>
                  <a:srgbClr val="0000CC"/>
                </a:solidFill>
                <a:latin typeface="黑体" panose="02010609060101010101" pitchFamily="49" charset="-122"/>
                <a:ea typeface="黑体" panose="02010609060101010101" pitchFamily="49" charset="-122"/>
              </a:rPr>
              <a:t>n</a:t>
            </a:r>
            <a:r>
              <a:rPr lang="en-US" altLang="zh-CN" sz="1400" b="1" dirty="0">
                <a:solidFill>
                  <a:srgbClr val="0000CC"/>
                </a:solidFill>
                <a:latin typeface="黑体" panose="02010609060101010101" pitchFamily="49" charset="-122"/>
                <a:ea typeface="黑体" panose="02010609060101010101" pitchFamily="49" charset="-122"/>
              </a:rPr>
              <a:t> </a:t>
            </a:r>
            <a:r>
              <a:rPr lang="en-US" altLang="zh-CN" sz="2000" b="1" dirty="0">
                <a:solidFill>
                  <a:srgbClr val="0000CC"/>
                </a:solidFill>
                <a:latin typeface="黑体" panose="02010609060101010101" pitchFamily="49" charset="-122"/>
                <a:ea typeface="黑体" panose="02010609060101010101" pitchFamily="49" charset="-122"/>
              </a:rPr>
              <a:t>)M(x</a:t>
            </a:r>
            <a:r>
              <a:rPr lang="en-US" altLang="zh-CN" sz="1400" b="1" dirty="0">
                <a:solidFill>
                  <a:srgbClr val="0000CC"/>
                </a:solidFill>
                <a:latin typeface="黑体" panose="02010609060101010101" pitchFamily="49" charset="-122"/>
                <a:ea typeface="黑体" panose="02010609060101010101" pitchFamily="49" charset="-122"/>
              </a:rPr>
              <a:t>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,f(x</a:t>
            </a:r>
            <a:r>
              <a:rPr lang="en-US" altLang="zh-CN" sz="1400" b="1" dirty="0">
                <a:solidFill>
                  <a:srgbClr val="0000CC"/>
                </a:solidFill>
                <a:latin typeface="黑体" panose="02010609060101010101" pitchFamily="49" charset="-122"/>
                <a:ea typeface="黑体" panose="02010609060101010101" pitchFamily="49" charset="-122"/>
              </a:rPr>
              <a:t>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a:t>
            </a:r>
            <a:r>
              <a:rPr lang="en-US" altLang="zh-CN" sz="2000" b="1" dirty="0" err="1">
                <a:solidFill>
                  <a:srgbClr val="0000CC"/>
                </a:solidFill>
                <a:latin typeface="黑体" panose="02010609060101010101" pitchFamily="49" charset="-122"/>
                <a:ea typeface="黑体" panose="02010609060101010101" pitchFamily="49" charset="-122"/>
              </a:rPr>
              <a:t>x</a:t>
            </a:r>
            <a:r>
              <a:rPr lang="en-US" altLang="zh-CN" sz="1400" b="1" dirty="0" err="1">
                <a:solidFill>
                  <a:srgbClr val="0000CC"/>
                </a:solidFill>
                <a:latin typeface="黑体" panose="02010609060101010101" pitchFamily="49" charset="-122"/>
                <a:ea typeface="黑体" panose="02010609060101010101" pitchFamily="49" charset="-122"/>
              </a:rPr>
              <a:t>n</a:t>
            </a:r>
            <a:r>
              <a:rPr lang="en-US" altLang="zh-CN" sz="1400" b="1" dirty="0">
                <a:solidFill>
                  <a:srgbClr val="0000CC"/>
                </a:solidFill>
                <a:latin typeface="黑体" panose="02010609060101010101" pitchFamily="49" charset="-122"/>
                <a:ea typeface="黑体" panose="02010609060101010101" pitchFamily="49" charset="-122"/>
              </a:rPr>
              <a:t> </a:t>
            </a:r>
            <a:r>
              <a:rPr lang="en-US" altLang="zh-CN" sz="2000" b="1" dirty="0">
                <a:solidFill>
                  <a:srgbClr val="0000CC"/>
                </a:solidFill>
                <a:latin typeface="黑体" panose="02010609060101010101" pitchFamily="49" charset="-122"/>
                <a:ea typeface="黑体" panose="02010609060101010101" pitchFamily="49" charset="-122"/>
              </a:rPr>
              <a:t>)</a:t>
            </a:r>
            <a:endParaRPr lang="en-US" altLang="zh-CN" sz="2000" dirty="0">
              <a:solidFill>
                <a:srgbClr val="0000CC"/>
              </a:solidFill>
              <a:latin typeface="黑体" panose="02010609060101010101" pitchFamily="49" charset="-122"/>
              <a:ea typeface="黑体" panose="02010609060101010101" pitchFamily="49" charset="-122"/>
            </a:endParaRPr>
          </a:p>
          <a:p>
            <a:r>
              <a:rPr lang="zh-CN" altLang="en-US" sz="2000" dirty="0">
                <a:solidFill>
                  <a:srgbClr val="0000CC"/>
                </a:solidFill>
                <a:latin typeface="黑体" panose="02010609060101010101" pitchFamily="49" charset="-122"/>
                <a:ea typeface="黑体" panose="02010609060101010101" pitchFamily="49" charset="-122"/>
              </a:rPr>
              <a:t>为真。即在</a:t>
            </a:r>
            <a:r>
              <a:rPr lang="en-US" altLang="zh-CN" sz="2000" b="1" dirty="0">
                <a:solidFill>
                  <a:srgbClr val="0000CC"/>
                </a:solidFill>
                <a:latin typeface="黑体" panose="02010609060101010101" pitchFamily="49" charset="-122"/>
                <a:ea typeface="黑体" panose="02010609060101010101" pitchFamily="49" charset="-122"/>
              </a:rPr>
              <a:t>I’</a:t>
            </a:r>
            <a:r>
              <a:rPr lang="zh-CN" altLang="en-US" sz="2000" dirty="0">
                <a:solidFill>
                  <a:srgbClr val="0000CC"/>
                </a:solidFill>
                <a:latin typeface="黑体" panose="02010609060101010101" pitchFamily="49" charset="-122"/>
                <a:ea typeface="黑体" panose="02010609060101010101" pitchFamily="49" charset="-122"/>
              </a:rPr>
              <a:t>下有</a:t>
            </a:r>
          </a:p>
          <a:p>
            <a:pPr marR="25350"/>
            <a:r>
              <a:rPr lang="en-US" altLang="zh-CN" sz="2000" b="1" dirty="0">
                <a:solidFill>
                  <a:srgbClr val="0000CC"/>
                </a:solidFill>
                <a:latin typeface="黑体" panose="02010609060101010101" pitchFamily="49" charset="-122"/>
                <a:ea typeface="黑体" panose="02010609060101010101" pitchFamily="49" charset="-122"/>
              </a:rPr>
              <a:t>	(</a:t>
            </a:r>
            <a:r>
              <a:rPr lang="en-US" altLang="zh-CN" sz="2000" dirty="0">
                <a:solidFill>
                  <a:srgbClr val="0000CC"/>
                </a:solidFill>
                <a:latin typeface="黑体" panose="02010609060101010101" pitchFamily="49" charset="-122"/>
                <a:ea typeface="黑体" panose="02010609060101010101" pitchFamily="49" charset="-122"/>
              </a:rPr>
              <a:t>∀</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1 </a:t>
            </a:r>
            <a:r>
              <a:rPr lang="en-US" altLang="zh-CN" sz="2000" b="1" dirty="0">
                <a:solidFill>
                  <a:srgbClr val="0000CC"/>
                </a:solidFill>
                <a:latin typeface="黑体" panose="02010609060101010101" pitchFamily="49" charset="-122"/>
                <a:ea typeface="黑体" panose="02010609060101010101" pitchFamily="49" charset="-122"/>
              </a:rPr>
              <a:t>)…(</a:t>
            </a:r>
            <a:r>
              <a:rPr lang="en-US" altLang="zh-CN" sz="2000" dirty="0">
                <a:solidFill>
                  <a:srgbClr val="0000CC"/>
                </a:solidFill>
                <a:latin typeface="黑体" panose="02010609060101010101" pitchFamily="49" charset="-122"/>
                <a:ea typeface="黑体" panose="02010609060101010101" pitchFamily="49" charset="-122"/>
              </a:rPr>
              <a:t>∀</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 (Q</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a:t>
            </a:r>
            <a:r>
              <a:rPr lang="en-US" altLang="zh-CN" sz="2000" b="1" dirty="0" err="1">
                <a:solidFill>
                  <a:srgbClr val="0000CC"/>
                </a:solidFill>
                <a:latin typeface="黑体" panose="02010609060101010101" pitchFamily="49" charset="-122"/>
                <a:ea typeface="黑体" panose="02010609060101010101" pitchFamily="49" charset="-122"/>
              </a:rPr>
              <a:t>Q</a:t>
            </a:r>
            <a:r>
              <a:rPr lang="en-US" altLang="zh-CN" sz="1400" b="1" dirty="0" err="1">
                <a:solidFill>
                  <a:srgbClr val="0000CC"/>
                </a:solidFill>
                <a:latin typeface="黑体" panose="02010609060101010101" pitchFamily="49" charset="-122"/>
                <a:ea typeface="黑体" panose="02010609060101010101" pitchFamily="49" charset="-122"/>
              </a:rPr>
              <a:t>n</a:t>
            </a:r>
            <a:r>
              <a:rPr lang="en-US" altLang="zh-CN" sz="1400" b="1" dirty="0">
                <a:solidFill>
                  <a:srgbClr val="0000CC"/>
                </a:solidFill>
                <a:latin typeface="黑体" panose="02010609060101010101" pitchFamily="49" charset="-122"/>
                <a:ea typeface="黑体" panose="02010609060101010101" pitchFamily="49" charset="-122"/>
              </a:rPr>
              <a:t> </a:t>
            </a:r>
            <a:r>
              <a:rPr lang="en-US" altLang="zh-CN" sz="2000" b="1" dirty="0" err="1">
                <a:solidFill>
                  <a:srgbClr val="0000CC"/>
                </a:solidFill>
                <a:latin typeface="黑体" panose="02010609060101010101" pitchFamily="49" charset="-122"/>
                <a:ea typeface="黑体" panose="02010609060101010101" pitchFamily="49" charset="-122"/>
              </a:rPr>
              <a:t>x</a:t>
            </a:r>
            <a:r>
              <a:rPr lang="en-US" altLang="zh-CN" sz="1400" b="1" dirty="0" err="1">
                <a:solidFill>
                  <a:srgbClr val="0000CC"/>
                </a:solidFill>
                <a:latin typeface="黑体" panose="02010609060101010101" pitchFamily="49" charset="-122"/>
                <a:ea typeface="黑体" panose="02010609060101010101" pitchFamily="49" charset="-122"/>
              </a:rPr>
              <a:t>n</a:t>
            </a:r>
            <a:r>
              <a:rPr lang="en-US" altLang="zh-CN" sz="1400" b="1" dirty="0">
                <a:solidFill>
                  <a:srgbClr val="0000CC"/>
                </a:solidFill>
                <a:latin typeface="黑体" panose="02010609060101010101" pitchFamily="49" charset="-122"/>
                <a:ea typeface="黑体" panose="02010609060101010101" pitchFamily="49" charset="-122"/>
              </a:rPr>
              <a:t> </a:t>
            </a:r>
            <a:r>
              <a:rPr lang="en-US" altLang="zh-CN" sz="2000" b="1" dirty="0">
                <a:solidFill>
                  <a:srgbClr val="0000CC"/>
                </a:solidFill>
                <a:latin typeface="黑体" panose="02010609060101010101" pitchFamily="49" charset="-122"/>
                <a:ea typeface="黑体" panose="02010609060101010101" pitchFamily="49" charset="-122"/>
              </a:rPr>
              <a:t>)M(x</a:t>
            </a:r>
            <a:r>
              <a:rPr lang="en-US" altLang="zh-CN" sz="1400" b="1" dirty="0">
                <a:solidFill>
                  <a:srgbClr val="0000CC"/>
                </a:solidFill>
                <a:latin typeface="黑体" panose="02010609060101010101" pitchFamily="49" charset="-122"/>
                <a:ea typeface="黑体" panose="02010609060101010101" pitchFamily="49" charset="-122"/>
              </a:rPr>
              <a:t>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,f(x</a:t>
            </a:r>
            <a:r>
              <a:rPr lang="en-US" altLang="zh-CN" sz="1400" b="1" dirty="0">
                <a:solidFill>
                  <a:srgbClr val="0000CC"/>
                </a:solidFill>
                <a:latin typeface="黑体" panose="02010609060101010101" pitchFamily="49" charset="-122"/>
                <a:ea typeface="黑体" panose="02010609060101010101" pitchFamily="49" charset="-122"/>
              </a:rPr>
              <a:t>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),x</a:t>
            </a:r>
            <a:r>
              <a:rPr lang="en-US" altLang="zh-CN" sz="1400" b="1" dirty="0">
                <a:solidFill>
                  <a:srgbClr val="0000CC"/>
                </a:solidFill>
                <a:latin typeface="黑体" panose="02010609060101010101" pitchFamily="49" charset="-122"/>
                <a:ea typeface="黑体" panose="02010609060101010101" pitchFamily="49" charset="-122"/>
              </a:rPr>
              <a:t>r+1 </a:t>
            </a:r>
            <a:r>
              <a:rPr lang="en-US" altLang="zh-CN" sz="2000" b="1" dirty="0">
                <a:solidFill>
                  <a:srgbClr val="0000CC"/>
                </a:solidFill>
                <a:latin typeface="黑体" panose="02010609060101010101" pitchFamily="49" charset="-122"/>
                <a:ea typeface="黑体" panose="02010609060101010101" pitchFamily="49" charset="-122"/>
              </a:rPr>
              <a:t>…,</a:t>
            </a:r>
            <a:r>
              <a:rPr lang="en-US" altLang="zh-CN" sz="2000" b="1" dirty="0" err="1">
                <a:solidFill>
                  <a:srgbClr val="0000CC"/>
                </a:solidFill>
                <a:latin typeface="黑体" panose="02010609060101010101" pitchFamily="49" charset="-122"/>
                <a:ea typeface="黑体" panose="02010609060101010101" pitchFamily="49" charset="-122"/>
              </a:rPr>
              <a:t>x</a:t>
            </a:r>
            <a:r>
              <a:rPr lang="en-US" altLang="zh-CN" sz="1400" b="1" dirty="0" err="1">
                <a:solidFill>
                  <a:srgbClr val="0000CC"/>
                </a:solidFill>
                <a:latin typeface="黑体" panose="02010609060101010101" pitchFamily="49" charset="-122"/>
                <a:ea typeface="黑体" panose="02010609060101010101" pitchFamily="49" charset="-122"/>
              </a:rPr>
              <a:t>n</a:t>
            </a:r>
            <a:r>
              <a:rPr lang="en-US" altLang="zh-CN" sz="1400" b="1" dirty="0">
                <a:solidFill>
                  <a:srgbClr val="0000CC"/>
                </a:solidFill>
                <a:latin typeface="黑体" panose="02010609060101010101" pitchFamily="49" charset="-122"/>
                <a:ea typeface="黑体" panose="02010609060101010101" pitchFamily="49" charset="-122"/>
              </a:rPr>
              <a:t> </a:t>
            </a:r>
            <a:r>
              <a:rPr lang="en-US" altLang="zh-CN" sz="2000" b="1" dirty="0">
                <a:solidFill>
                  <a:srgbClr val="0000CC"/>
                </a:solidFill>
                <a:latin typeface="黑体" panose="02010609060101010101" pitchFamily="49" charset="-122"/>
                <a:ea typeface="黑体" panose="02010609060101010101" pitchFamily="49" charset="-122"/>
              </a:rPr>
              <a:t>)</a:t>
            </a:r>
            <a:endParaRPr lang="en-US" altLang="zh-CN" sz="2000" dirty="0">
              <a:solidFill>
                <a:srgbClr val="0000CC"/>
              </a:solidFill>
              <a:latin typeface="黑体" panose="02010609060101010101" pitchFamily="49" charset="-122"/>
              <a:ea typeface="黑体" panose="02010609060101010101" pitchFamily="49" charset="-122"/>
            </a:endParaRPr>
          </a:p>
          <a:p>
            <a:pPr marR="7470"/>
            <a:r>
              <a:rPr lang="zh-CN" altLang="en-US" sz="2000" dirty="0">
                <a:solidFill>
                  <a:srgbClr val="0000CC"/>
                </a:solidFill>
                <a:latin typeface="黑体" panose="02010609060101010101" pitchFamily="49" charset="-122"/>
                <a:ea typeface="黑体" panose="02010609060101010101" pitchFamily="49" charset="-122"/>
              </a:rPr>
              <a:t>为真。它说明</a:t>
            </a:r>
            <a:r>
              <a:rPr lang="en-US" altLang="zh-CN" sz="2000" b="1" dirty="0">
                <a:solidFill>
                  <a:srgbClr val="0000CC"/>
                </a:solidFill>
                <a:latin typeface="黑体" panose="02010609060101010101" pitchFamily="49" charset="-122"/>
                <a:ea typeface="黑体" panose="02010609060101010101" pitchFamily="49" charset="-122"/>
              </a:rPr>
              <a:t>F</a:t>
            </a:r>
            <a:r>
              <a:rPr lang="en-US" altLang="zh-CN" sz="1400" b="1" dirty="0">
                <a:solidFill>
                  <a:srgbClr val="0000CC"/>
                </a:solidFill>
                <a:latin typeface="黑体" panose="02010609060101010101" pitchFamily="49" charset="-122"/>
                <a:ea typeface="黑体" panose="02010609060101010101" pitchFamily="49" charset="-122"/>
              </a:rPr>
              <a:t>1 </a:t>
            </a:r>
            <a:r>
              <a:rPr lang="zh-CN" altLang="en-US" sz="2000" dirty="0">
                <a:solidFill>
                  <a:srgbClr val="0000CC"/>
                </a:solidFill>
                <a:latin typeface="黑体" panose="02010609060101010101" pitchFamily="49" charset="-122"/>
                <a:ea typeface="黑体" panose="02010609060101010101" pitchFamily="49" charset="-122"/>
              </a:rPr>
              <a:t>在解释</a:t>
            </a:r>
            <a:r>
              <a:rPr lang="en-US" altLang="zh-CN" sz="2000" b="1" dirty="0">
                <a:solidFill>
                  <a:srgbClr val="0000CC"/>
                </a:solidFill>
                <a:latin typeface="黑体" panose="02010609060101010101" pitchFamily="49" charset="-122"/>
                <a:ea typeface="黑体" panose="02010609060101010101" pitchFamily="49" charset="-122"/>
              </a:rPr>
              <a:t>I’</a:t>
            </a:r>
            <a:r>
              <a:rPr lang="zh-CN" altLang="en-US" sz="2000" dirty="0">
                <a:solidFill>
                  <a:srgbClr val="0000CC"/>
                </a:solidFill>
                <a:latin typeface="黑体" panose="02010609060101010101" pitchFamily="49" charset="-122"/>
                <a:ea typeface="黑体" panose="02010609060101010101" pitchFamily="49" charset="-122"/>
              </a:rPr>
              <a:t>下为真。但这与前提</a:t>
            </a:r>
            <a:r>
              <a:rPr lang="en-US" altLang="zh-CN" sz="2000" b="1" dirty="0">
                <a:solidFill>
                  <a:srgbClr val="0000CC"/>
                </a:solidFill>
                <a:latin typeface="黑体" panose="02010609060101010101" pitchFamily="49" charset="-122"/>
                <a:ea typeface="黑体" panose="02010609060101010101" pitchFamily="49" charset="-122"/>
              </a:rPr>
              <a:t>F</a:t>
            </a:r>
            <a:r>
              <a:rPr lang="en-US" altLang="zh-CN" sz="1400" b="1" dirty="0">
                <a:solidFill>
                  <a:srgbClr val="0000CC"/>
                </a:solidFill>
                <a:latin typeface="黑体" panose="02010609060101010101" pitchFamily="49" charset="-122"/>
                <a:ea typeface="黑体" panose="02010609060101010101" pitchFamily="49" charset="-122"/>
              </a:rPr>
              <a:t>1 </a:t>
            </a:r>
            <a:r>
              <a:rPr lang="zh-CN" altLang="en-US" sz="2000" dirty="0">
                <a:solidFill>
                  <a:srgbClr val="0000CC"/>
                </a:solidFill>
                <a:latin typeface="黑体" panose="02010609060101010101" pitchFamily="49" charset="-122"/>
                <a:ea typeface="黑体" panose="02010609060101010101" pitchFamily="49" charset="-122"/>
              </a:rPr>
              <a:t>是不可满足的相矛盾，即</a:t>
            </a:r>
            <a:r>
              <a:rPr lang="zh-CN" altLang="en-US" sz="2000" dirty="0">
                <a:solidFill>
                  <a:srgbClr val="FF0000"/>
                </a:solidFill>
                <a:latin typeface="黑体" panose="02010609060101010101" pitchFamily="49" charset="-122"/>
                <a:ea typeface="黑体" panose="02010609060101010101" pitchFamily="49" charset="-122"/>
              </a:rPr>
              <a:t>假设</a:t>
            </a:r>
            <a:r>
              <a:rPr lang="en-US" altLang="zh-CN" sz="2000" b="1" dirty="0">
                <a:solidFill>
                  <a:srgbClr val="FF0000"/>
                </a:solidFill>
                <a:latin typeface="黑体" panose="02010609060101010101" pitchFamily="49" charset="-122"/>
                <a:ea typeface="黑体" panose="02010609060101010101" pitchFamily="49" charset="-122"/>
              </a:rPr>
              <a:t>F</a:t>
            </a:r>
            <a:r>
              <a:rPr lang="zh-CN" altLang="en-US" sz="2000" dirty="0">
                <a:solidFill>
                  <a:srgbClr val="FF0000"/>
                </a:solidFill>
                <a:latin typeface="黑体" panose="02010609060101010101" pitchFamily="49" charset="-122"/>
                <a:ea typeface="黑体" panose="02010609060101010101" pitchFamily="49" charset="-122"/>
              </a:rPr>
              <a:t>为可满足是错误的</a:t>
            </a:r>
            <a:r>
              <a:rPr lang="zh-CN" altLang="en-US" sz="2000" dirty="0">
                <a:solidFill>
                  <a:srgbClr val="0000CC"/>
                </a:solidFill>
                <a:latin typeface="黑体" panose="02010609060101010101" pitchFamily="49" charset="-122"/>
                <a:ea typeface="黑体" panose="02010609060101010101" pitchFamily="49" charset="-122"/>
              </a:rPr>
              <a:t>。从而可以得出</a:t>
            </a:r>
            <a:r>
              <a:rPr lang="zh-CN" altLang="en-US" sz="2000" b="1" dirty="0">
                <a:solidFill>
                  <a:srgbClr val="0000CC"/>
                </a:solidFill>
                <a:latin typeface="黑体" panose="02010609060101010101" pitchFamily="49" charset="-122"/>
                <a:ea typeface="黑体" panose="02010609060101010101" pitchFamily="49" charset="-122"/>
              </a:rPr>
              <a:t>“</a:t>
            </a:r>
            <a:r>
              <a:rPr lang="zh-CN" altLang="en-US" sz="2000" dirty="0">
                <a:solidFill>
                  <a:srgbClr val="0000CC"/>
                </a:solidFill>
                <a:latin typeface="黑体" panose="02010609060101010101" pitchFamily="49" charset="-122"/>
                <a:ea typeface="黑体" panose="02010609060101010101" pitchFamily="49" charset="-122"/>
              </a:rPr>
              <a:t>若</a:t>
            </a:r>
            <a:r>
              <a:rPr lang="en-US" altLang="zh-CN" sz="2000" b="1" dirty="0">
                <a:solidFill>
                  <a:srgbClr val="0000CC"/>
                </a:solidFill>
                <a:latin typeface="黑体" panose="02010609060101010101" pitchFamily="49" charset="-122"/>
                <a:ea typeface="黑体" panose="02010609060101010101" pitchFamily="49" charset="-122"/>
              </a:rPr>
              <a:t>F</a:t>
            </a:r>
            <a:r>
              <a:rPr lang="en-US" altLang="zh-CN" sz="1400" b="1" dirty="0">
                <a:solidFill>
                  <a:srgbClr val="0000CC"/>
                </a:solidFill>
                <a:latin typeface="黑体" panose="02010609060101010101" pitchFamily="49" charset="-122"/>
                <a:ea typeface="黑体" panose="02010609060101010101" pitchFamily="49" charset="-122"/>
              </a:rPr>
              <a:t>1 </a:t>
            </a:r>
            <a:r>
              <a:rPr lang="zh-CN" altLang="en-US" sz="2000" dirty="0">
                <a:solidFill>
                  <a:srgbClr val="0000CC"/>
                </a:solidFill>
                <a:latin typeface="黑体" panose="02010609060101010101" pitchFamily="49" charset="-122"/>
                <a:ea typeface="黑体" panose="02010609060101010101" pitchFamily="49" charset="-122"/>
              </a:rPr>
              <a:t>不可满足，则必有</a:t>
            </a:r>
            <a:r>
              <a:rPr lang="en-US" altLang="zh-CN" sz="2000" b="1" dirty="0">
                <a:solidFill>
                  <a:srgbClr val="0000CC"/>
                </a:solidFill>
                <a:latin typeface="黑体" panose="02010609060101010101" pitchFamily="49" charset="-122"/>
                <a:ea typeface="黑体" panose="02010609060101010101" pitchFamily="49" charset="-122"/>
              </a:rPr>
              <a:t>F</a:t>
            </a:r>
            <a:r>
              <a:rPr lang="zh-CN" altLang="en-US" sz="2000" dirty="0">
                <a:solidFill>
                  <a:srgbClr val="0000CC"/>
                </a:solidFill>
                <a:latin typeface="黑体" panose="02010609060101010101" pitchFamily="49" charset="-122"/>
                <a:ea typeface="黑体" panose="02010609060101010101" pitchFamily="49" charset="-122"/>
              </a:rPr>
              <a:t>不可满足</a:t>
            </a:r>
            <a:r>
              <a:rPr lang="zh-CN" altLang="en-US" sz="2000" b="1" dirty="0">
                <a:solidFill>
                  <a:srgbClr val="0000CC"/>
                </a:solidFill>
                <a:latin typeface="黑体" panose="02010609060101010101" pitchFamily="49" charset="-122"/>
                <a:ea typeface="黑体" panose="02010609060101010101" pitchFamily="49" charset="-122"/>
              </a:rPr>
              <a:t>”</a:t>
            </a:r>
            <a:endParaRPr lang="zh-CN" altLang="en-US" sz="2000" dirty="0">
              <a:solidFill>
                <a:srgbClr val="0000CC"/>
              </a:solidFill>
              <a:latin typeface="黑体" panose="02010609060101010101" pitchFamily="49" charset="-122"/>
              <a:ea typeface="黑体" panose="02010609060101010101" pitchFamily="49" charset="-122"/>
            </a:endParaRPr>
          </a:p>
          <a:p>
            <a:r>
              <a:rPr lang="zh-CN" altLang="en-US" sz="2000" dirty="0">
                <a:solidFill>
                  <a:srgbClr val="008000"/>
                </a:solidFill>
                <a:latin typeface="黑体" panose="02010609060101010101" pitchFamily="49" charset="-122"/>
                <a:ea typeface="黑体" panose="02010609060101010101" pitchFamily="49" charset="-122"/>
              </a:rPr>
              <a:t>  于是，定理得证。</a:t>
            </a:r>
          </a:p>
          <a:p>
            <a:pPr marR="5770"/>
            <a:r>
              <a:rPr lang="zh-CN" altLang="en-US" sz="2000" dirty="0">
                <a:solidFill>
                  <a:srgbClr val="0000CC"/>
                </a:solidFill>
                <a:latin typeface="黑体" panose="02010609060101010101" pitchFamily="49" charset="-122"/>
                <a:ea typeface="黑体" panose="02010609060101010101" pitchFamily="49" charset="-122"/>
              </a:rPr>
              <a:t>  由此定理可知，要证明一个谓词公式是不可满足的，只要证明其相应的标准子句集是不可满足的就可以了。</a:t>
            </a:r>
            <a:r>
              <a:rPr lang="zh-CN" altLang="en-US" sz="2000" dirty="0">
                <a:solidFill>
                  <a:srgbClr val="008000"/>
                </a:solidFill>
                <a:latin typeface="黑体" panose="02010609060101010101" pitchFamily="49" charset="-122"/>
                <a:ea typeface="黑体" panose="02010609060101010101" pitchFamily="49" charset="-122"/>
              </a:rPr>
              <a:t>至于如何证明一个子句集的不可满足性， 由下面的海伯伦理论和鲁宾逊归结原理来解决。</a:t>
            </a:r>
            <a:endParaRPr lang="en-US" altLang="zh-CN" sz="20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481507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182631" y="59783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3.4.3 </a:t>
            </a:r>
            <a:r>
              <a:rPr lang="zh-CN" altLang="en-US" sz="2800" dirty="0">
                <a:solidFill>
                  <a:srgbClr val="0000FF"/>
                </a:solidFill>
                <a:latin typeface="黑体" panose="02010609060101010101" pitchFamily="49" charset="-122"/>
                <a:ea typeface="黑体" panose="02010609060101010101" pitchFamily="49" charset="-122"/>
              </a:rPr>
              <a:t>海伯伦（</a:t>
            </a:r>
            <a:r>
              <a:rPr lang="en-US" altLang="zh-CN" sz="2800" dirty="0" err="1">
                <a:solidFill>
                  <a:srgbClr val="0000FF"/>
                </a:solidFill>
                <a:latin typeface="黑体" panose="02010609060101010101" pitchFamily="49" charset="-122"/>
                <a:ea typeface="黑体" panose="02010609060101010101" pitchFamily="49" charset="-122"/>
              </a:rPr>
              <a:t>Herbrand</a:t>
            </a:r>
            <a:r>
              <a:rPr lang="zh-CN" altLang="en-US" sz="2800" dirty="0">
                <a:solidFill>
                  <a:srgbClr val="0000FF"/>
                </a:solidFill>
                <a:latin typeface="黑体" panose="02010609060101010101" pitchFamily="49" charset="-122"/>
                <a:ea typeface="黑体" panose="02010609060101010101" pitchFamily="49" charset="-122"/>
              </a:rPr>
              <a:t>）理论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290983" y="1905506"/>
            <a:ext cx="9610034" cy="4401205"/>
          </a:xfrm>
          <a:prstGeom prst="rect">
            <a:avLst/>
          </a:prstGeom>
        </p:spPr>
        <p:txBody>
          <a:bodyPr wrap="square">
            <a:spAutoFit/>
          </a:bodyPr>
          <a:lstStyle/>
          <a:p>
            <a:pPr marL="342900" marR="33920" lvl="0" indent="-342900">
              <a:buFont typeface="Wingdings" panose="05000000000000000000" pitchFamily="2" charset="2"/>
              <a:buChar char="u"/>
            </a:pPr>
            <a:r>
              <a:rPr lang="zh-CN" altLang="en-US" sz="2800" dirty="0">
                <a:solidFill>
                  <a:srgbClr val="0000CC"/>
                </a:solidFill>
                <a:ea typeface="仿宋_GB2312"/>
              </a:rPr>
              <a:t>为了判断子句集的不可满足性，需要对所有可能论域上的所有解释进行判定。只有当子句集对</a:t>
            </a:r>
            <a:r>
              <a:rPr lang="zh-CN" altLang="en-US" sz="2800" dirty="0">
                <a:solidFill>
                  <a:srgbClr val="FF0000"/>
                </a:solidFill>
                <a:ea typeface="仿宋_GB2312"/>
              </a:rPr>
              <a:t>任何非空个体域</a:t>
            </a:r>
            <a:r>
              <a:rPr lang="zh-CN" altLang="en-US" sz="2800" dirty="0">
                <a:solidFill>
                  <a:srgbClr val="0000CC"/>
                </a:solidFill>
                <a:ea typeface="仿宋_GB2312"/>
              </a:rPr>
              <a:t>上的</a:t>
            </a:r>
            <a:r>
              <a:rPr lang="zh-CN" altLang="en-US" sz="2800" dirty="0">
                <a:solidFill>
                  <a:srgbClr val="FF0000"/>
                </a:solidFill>
                <a:ea typeface="仿宋_GB2312"/>
              </a:rPr>
              <a:t>任何一个解释</a:t>
            </a:r>
            <a:r>
              <a:rPr lang="zh-CN" altLang="en-US" sz="2800" dirty="0">
                <a:solidFill>
                  <a:srgbClr val="0000CC"/>
                </a:solidFill>
                <a:ea typeface="仿宋_GB2312"/>
              </a:rPr>
              <a:t>都是不可满足的，才可断定该子句集是不可满足的。</a:t>
            </a:r>
            <a:endParaRPr lang="en-US" altLang="zh-CN" sz="2800" dirty="0">
              <a:solidFill>
                <a:srgbClr val="0000CC"/>
              </a:solidFill>
              <a:ea typeface="仿宋_GB2312"/>
            </a:endParaRPr>
          </a:p>
          <a:p>
            <a:pPr marL="342900" marR="33920" lvl="0" indent="-342900">
              <a:buFont typeface="Wingdings" panose="05000000000000000000" pitchFamily="2" charset="2"/>
              <a:buChar char="u"/>
            </a:pPr>
            <a:endParaRPr lang="en-US" altLang="zh-CN" sz="2800" dirty="0">
              <a:solidFill>
                <a:srgbClr val="0000CC"/>
              </a:solidFill>
              <a:ea typeface="仿宋_GB2312"/>
            </a:endParaRPr>
          </a:p>
          <a:p>
            <a:pPr marL="342900" marR="33920" lvl="0" indent="-342900">
              <a:buFont typeface="Wingdings" panose="05000000000000000000" pitchFamily="2" charset="2"/>
              <a:buChar char="u"/>
            </a:pPr>
            <a:endParaRPr lang="zh-CN" altLang="en-US" sz="2800" dirty="0">
              <a:solidFill>
                <a:srgbClr val="0000CC"/>
              </a:solidFill>
              <a:ea typeface="仿宋_GB2312"/>
            </a:endParaRPr>
          </a:p>
          <a:p>
            <a:pPr marL="342900" marR="33920" lvl="0" indent="-342900">
              <a:buFont typeface="Wingdings" panose="05000000000000000000" pitchFamily="2" charset="2"/>
              <a:buChar char="u"/>
            </a:pPr>
            <a:r>
              <a:rPr lang="zh-CN" altLang="en-US" sz="2800" dirty="0">
                <a:solidFill>
                  <a:srgbClr val="0000CC"/>
                </a:solidFill>
                <a:ea typeface="仿宋_GB2312"/>
              </a:rPr>
              <a:t>海伯伦构造了一个</a:t>
            </a:r>
            <a:r>
              <a:rPr lang="zh-CN" altLang="en-US" sz="2800" dirty="0">
                <a:solidFill>
                  <a:srgbClr val="FF0000"/>
                </a:solidFill>
                <a:ea typeface="仿宋_GB2312"/>
              </a:rPr>
              <a:t>特殊的论域</a:t>
            </a:r>
            <a:r>
              <a:rPr lang="en-US" altLang="zh-CN" sz="2800" dirty="0">
                <a:solidFill>
                  <a:srgbClr val="0000CC"/>
                </a:solidFill>
                <a:ea typeface="仿宋_GB2312"/>
              </a:rPr>
              <a:t>(</a:t>
            </a:r>
            <a:r>
              <a:rPr lang="zh-CN" altLang="en-US" sz="2800" dirty="0">
                <a:solidFill>
                  <a:srgbClr val="0000CC"/>
                </a:solidFill>
                <a:ea typeface="仿宋_GB2312"/>
              </a:rPr>
              <a:t>海伯伦域</a:t>
            </a:r>
            <a:r>
              <a:rPr lang="en-US" altLang="zh-CN" sz="2800" dirty="0">
                <a:solidFill>
                  <a:srgbClr val="0000CC"/>
                </a:solidFill>
                <a:ea typeface="仿宋_GB2312"/>
              </a:rPr>
              <a:t>)</a:t>
            </a:r>
            <a:r>
              <a:rPr lang="zh-CN" altLang="en-US" sz="2800" dirty="0">
                <a:solidFill>
                  <a:srgbClr val="0000CC"/>
                </a:solidFill>
                <a:ea typeface="仿宋_GB2312"/>
              </a:rPr>
              <a:t>，并证明只要对这个特殊域上的一切解释进行判定，就可知子句集是否不可满足。</a:t>
            </a:r>
          </a:p>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160046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182631" y="59783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海伯伦域</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395485" y="1801004"/>
            <a:ext cx="9960373" cy="3539430"/>
          </a:xfrm>
          <a:prstGeom prst="rect">
            <a:avLst/>
          </a:prstGeom>
        </p:spPr>
        <p:txBody>
          <a:bodyPr wrap="square">
            <a:spAutoFit/>
          </a:bodyPr>
          <a:lstStyle/>
          <a:p>
            <a:pPr marL="342900" marR="33920" lvl="0" indent="-342900">
              <a:buFont typeface="Wingdings" panose="05000000000000000000" pitchFamily="2" charset="2"/>
              <a:buChar char="u"/>
            </a:pPr>
            <a:r>
              <a:rPr lang="zh-CN" altLang="en-US" sz="2800" dirty="0">
                <a:solidFill>
                  <a:srgbClr val="FF0000"/>
                </a:solidFill>
                <a:ea typeface="仿宋_GB2312"/>
              </a:rPr>
              <a:t>定义</a:t>
            </a:r>
            <a:r>
              <a:rPr lang="en-US" altLang="zh-CN" sz="2800" dirty="0">
                <a:solidFill>
                  <a:srgbClr val="FF0000"/>
                </a:solidFill>
                <a:ea typeface="仿宋_GB2312"/>
              </a:rPr>
              <a:t>14 </a:t>
            </a:r>
            <a:r>
              <a:rPr lang="zh-CN" altLang="en-US" sz="2800" dirty="0">
                <a:solidFill>
                  <a:srgbClr val="0000CC"/>
                </a:solidFill>
                <a:ea typeface="仿宋_GB2312"/>
              </a:rPr>
              <a:t>设</a:t>
            </a:r>
            <a:r>
              <a:rPr lang="en-US" altLang="zh-CN" sz="2800" dirty="0">
                <a:solidFill>
                  <a:srgbClr val="0000CC"/>
                </a:solidFill>
                <a:ea typeface="仿宋_GB2312"/>
              </a:rPr>
              <a:t>S</a:t>
            </a:r>
            <a:r>
              <a:rPr lang="zh-CN" altLang="en-US" sz="2800" dirty="0">
                <a:solidFill>
                  <a:srgbClr val="0000CC"/>
                </a:solidFill>
                <a:ea typeface="仿宋_GB2312"/>
              </a:rPr>
              <a:t>为子句集，则按下述方法构造的域</a:t>
            </a:r>
            <a:r>
              <a:rPr lang="en-US" altLang="zh-CN" sz="2800" dirty="0">
                <a:solidFill>
                  <a:srgbClr val="0000CC"/>
                </a:solidFill>
                <a:ea typeface="仿宋_GB2312"/>
              </a:rPr>
              <a:t>H</a:t>
            </a:r>
            <a:r>
              <a:rPr lang="en-US" altLang="zh-CN" sz="2800" baseline="-25000" dirty="0">
                <a:solidFill>
                  <a:srgbClr val="0000CC"/>
                </a:solidFill>
                <a:ea typeface="仿宋_GB2312"/>
              </a:rPr>
              <a:t>∞</a:t>
            </a:r>
            <a:r>
              <a:rPr lang="zh-CN" altLang="en-US" sz="2800" dirty="0">
                <a:solidFill>
                  <a:srgbClr val="0000CC"/>
                </a:solidFill>
                <a:ea typeface="仿宋_GB2312"/>
              </a:rPr>
              <a:t>称为海伯伦域，记为</a:t>
            </a:r>
            <a:r>
              <a:rPr lang="en-US" altLang="zh-CN" sz="2800" dirty="0">
                <a:solidFill>
                  <a:srgbClr val="0000CC"/>
                </a:solidFill>
                <a:ea typeface="仿宋_GB2312"/>
              </a:rPr>
              <a:t>H</a:t>
            </a:r>
            <a:r>
              <a:rPr lang="zh-CN" altLang="en-US" sz="2800" dirty="0">
                <a:solidFill>
                  <a:srgbClr val="0000CC"/>
                </a:solidFill>
                <a:ea typeface="仿宋_GB2312"/>
              </a:rPr>
              <a:t>域。</a:t>
            </a:r>
            <a:endParaRPr lang="en-US" altLang="zh-CN" sz="2800" dirty="0">
              <a:solidFill>
                <a:srgbClr val="0000CC"/>
              </a:solidFill>
              <a:ea typeface="仿宋_GB2312"/>
            </a:endParaRPr>
          </a:p>
          <a:p>
            <a:pPr marL="342900" marR="33920" lvl="0" indent="-342900">
              <a:buFont typeface="Wingdings" panose="05000000000000000000" pitchFamily="2" charset="2"/>
              <a:buChar char="u"/>
            </a:pPr>
            <a:endParaRPr lang="zh-CN" altLang="en-US" sz="2800" dirty="0">
              <a:solidFill>
                <a:srgbClr val="0000CC"/>
              </a:solidFill>
              <a:ea typeface="仿宋_GB2312"/>
            </a:endParaRPr>
          </a:p>
          <a:p>
            <a:pPr marR="33920" lvl="0"/>
            <a:r>
              <a:rPr lang="zh-CN" altLang="en-US" sz="2800" dirty="0">
                <a:solidFill>
                  <a:srgbClr val="0000CC"/>
                </a:solidFill>
                <a:ea typeface="仿宋_GB2312"/>
              </a:rPr>
              <a:t>	</a:t>
            </a:r>
            <a:r>
              <a:rPr lang="en-US" altLang="zh-CN" sz="2800" dirty="0">
                <a:solidFill>
                  <a:srgbClr val="0000CC"/>
                </a:solidFill>
                <a:ea typeface="仿宋_GB2312"/>
              </a:rPr>
              <a:t>(1)</a:t>
            </a:r>
            <a:r>
              <a:rPr lang="zh-CN" altLang="en-US" sz="2800" dirty="0">
                <a:solidFill>
                  <a:srgbClr val="0000CC"/>
                </a:solidFill>
                <a:ea typeface="仿宋_GB2312"/>
              </a:rPr>
              <a:t>令</a:t>
            </a:r>
            <a:r>
              <a:rPr lang="en-US" altLang="zh-CN" sz="2800" dirty="0">
                <a:solidFill>
                  <a:srgbClr val="0000CC"/>
                </a:solidFill>
                <a:ea typeface="仿宋_GB2312"/>
              </a:rPr>
              <a:t>H</a:t>
            </a:r>
            <a:r>
              <a:rPr lang="en-US" altLang="zh-CN" sz="2800" baseline="-25000" dirty="0">
                <a:solidFill>
                  <a:srgbClr val="0000CC"/>
                </a:solidFill>
                <a:ea typeface="仿宋_GB2312"/>
              </a:rPr>
              <a:t>0</a:t>
            </a:r>
            <a:r>
              <a:rPr lang="zh-CN" altLang="en-US" sz="2800" dirty="0">
                <a:solidFill>
                  <a:srgbClr val="0000CC"/>
                </a:solidFill>
                <a:ea typeface="仿宋_GB2312"/>
              </a:rPr>
              <a:t>是</a:t>
            </a:r>
            <a:r>
              <a:rPr lang="en-US" altLang="zh-CN" sz="2800" dirty="0">
                <a:solidFill>
                  <a:srgbClr val="0000CC"/>
                </a:solidFill>
                <a:ea typeface="仿宋_GB2312"/>
              </a:rPr>
              <a:t>S</a:t>
            </a:r>
            <a:r>
              <a:rPr lang="zh-CN" altLang="en-US" sz="2800" dirty="0">
                <a:solidFill>
                  <a:srgbClr val="0000CC"/>
                </a:solidFill>
                <a:ea typeface="仿宋_GB2312"/>
              </a:rPr>
              <a:t>中所有个体常量的集合，若</a:t>
            </a:r>
            <a:r>
              <a:rPr lang="en-US" altLang="zh-CN" sz="2800" dirty="0">
                <a:solidFill>
                  <a:srgbClr val="0000CC"/>
                </a:solidFill>
                <a:ea typeface="仿宋_GB2312"/>
              </a:rPr>
              <a:t>S</a:t>
            </a:r>
            <a:r>
              <a:rPr lang="zh-CN" altLang="en-US" sz="2800" dirty="0">
                <a:solidFill>
                  <a:srgbClr val="0000CC"/>
                </a:solidFill>
                <a:ea typeface="仿宋_GB2312"/>
              </a:rPr>
              <a:t>中不包含个体常</a:t>
            </a:r>
            <a:r>
              <a:rPr lang="en-US" altLang="zh-CN" sz="2800" dirty="0">
                <a:solidFill>
                  <a:srgbClr val="0000CC"/>
                </a:solidFill>
                <a:ea typeface="仿宋_GB2312"/>
              </a:rPr>
              <a:t>	</a:t>
            </a:r>
            <a:r>
              <a:rPr lang="zh-CN" altLang="en-US" sz="2800" dirty="0">
                <a:solidFill>
                  <a:srgbClr val="0000CC"/>
                </a:solidFill>
                <a:ea typeface="仿宋_GB2312"/>
              </a:rPr>
              <a:t>量，则令</a:t>
            </a:r>
            <a:r>
              <a:rPr lang="en-US" altLang="zh-CN" sz="2800" dirty="0">
                <a:solidFill>
                  <a:srgbClr val="0000CC"/>
                </a:solidFill>
                <a:ea typeface="仿宋_GB2312"/>
              </a:rPr>
              <a:t>H</a:t>
            </a:r>
            <a:r>
              <a:rPr lang="en-US" altLang="zh-CN" sz="2800" baseline="-25000" dirty="0">
                <a:solidFill>
                  <a:srgbClr val="0000CC"/>
                </a:solidFill>
                <a:ea typeface="仿宋_GB2312"/>
              </a:rPr>
              <a:t>0</a:t>
            </a:r>
            <a:r>
              <a:rPr lang="zh-CN" altLang="en-US" sz="2800" dirty="0">
                <a:solidFill>
                  <a:srgbClr val="0000CC"/>
                </a:solidFill>
                <a:ea typeface="仿宋_GB2312"/>
              </a:rPr>
              <a:t>＝</a:t>
            </a:r>
            <a:r>
              <a:rPr lang="en-US" altLang="zh-CN" sz="2800" dirty="0">
                <a:solidFill>
                  <a:srgbClr val="0000CC"/>
                </a:solidFill>
                <a:ea typeface="仿宋_GB2312"/>
              </a:rPr>
              <a:t>{a}</a:t>
            </a:r>
            <a:r>
              <a:rPr lang="zh-CN" altLang="en-US" sz="2800" dirty="0">
                <a:solidFill>
                  <a:srgbClr val="0000CC"/>
                </a:solidFill>
                <a:ea typeface="仿宋_GB2312"/>
              </a:rPr>
              <a:t>，其中</a:t>
            </a:r>
            <a:r>
              <a:rPr lang="en-US" altLang="zh-CN" sz="2800" dirty="0">
                <a:solidFill>
                  <a:srgbClr val="0000CC"/>
                </a:solidFill>
                <a:ea typeface="仿宋_GB2312"/>
              </a:rPr>
              <a:t>a</a:t>
            </a:r>
            <a:r>
              <a:rPr lang="zh-CN" altLang="en-US" sz="2800" dirty="0">
                <a:solidFill>
                  <a:srgbClr val="0000CC"/>
                </a:solidFill>
                <a:ea typeface="仿宋_GB2312"/>
              </a:rPr>
              <a:t>为任意指定的一个个体常量。</a:t>
            </a:r>
            <a:endParaRPr lang="en-US" altLang="zh-CN" sz="2800" dirty="0">
              <a:solidFill>
                <a:srgbClr val="0000CC"/>
              </a:solidFill>
              <a:ea typeface="仿宋_GB2312"/>
            </a:endParaRPr>
          </a:p>
          <a:p>
            <a:pPr marR="33920" lvl="0"/>
            <a:endParaRPr lang="zh-CN" altLang="en-US" sz="2800" dirty="0">
              <a:solidFill>
                <a:srgbClr val="0000CC"/>
              </a:solidFill>
              <a:ea typeface="仿宋_GB2312"/>
            </a:endParaRPr>
          </a:p>
          <a:p>
            <a:pPr marR="33920" lvl="0"/>
            <a:r>
              <a:rPr lang="zh-CN" altLang="en-US" sz="2800" dirty="0">
                <a:solidFill>
                  <a:srgbClr val="0000CC"/>
                </a:solidFill>
                <a:ea typeface="仿宋_GB2312"/>
              </a:rPr>
              <a:t>	</a:t>
            </a:r>
            <a:r>
              <a:rPr lang="en-US" altLang="zh-CN" sz="2800" dirty="0">
                <a:solidFill>
                  <a:srgbClr val="0000CC"/>
                </a:solidFill>
                <a:ea typeface="仿宋_GB2312"/>
              </a:rPr>
              <a:t>(2)</a:t>
            </a:r>
            <a:r>
              <a:rPr lang="zh-CN" altLang="en-US" sz="2800" dirty="0">
                <a:solidFill>
                  <a:srgbClr val="0000CC"/>
                </a:solidFill>
                <a:ea typeface="仿宋_GB2312"/>
              </a:rPr>
              <a:t>令</a:t>
            </a:r>
            <a:r>
              <a:rPr lang="en-US" altLang="zh-CN" sz="2800" dirty="0">
                <a:solidFill>
                  <a:srgbClr val="0000CC"/>
                </a:solidFill>
                <a:ea typeface="仿宋_GB2312"/>
              </a:rPr>
              <a:t>H</a:t>
            </a:r>
            <a:r>
              <a:rPr lang="en-US" altLang="zh-CN" sz="2800" baseline="-25000" dirty="0">
                <a:solidFill>
                  <a:srgbClr val="0000CC"/>
                </a:solidFill>
                <a:ea typeface="仿宋_GB2312"/>
              </a:rPr>
              <a:t>i+1</a:t>
            </a:r>
            <a:r>
              <a:rPr lang="en-US" altLang="zh-CN" sz="2800" dirty="0">
                <a:solidFill>
                  <a:srgbClr val="0000CC"/>
                </a:solidFill>
                <a:ea typeface="仿宋_GB2312"/>
              </a:rPr>
              <a:t>=H</a:t>
            </a:r>
            <a:r>
              <a:rPr lang="en-US" altLang="zh-CN" sz="2800" baseline="-25000" dirty="0">
                <a:solidFill>
                  <a:srgbClr val="0000CC"/>
                </a:solidFill>
                <a:ea typeface="仿宋_GB2312"/>
              </a:rPr>
              <a:t>i</a:t>
            </a:r>
            <a:r>
              <a:rPr lang="en-US" altLang="zh-CN" sz="2800" dirty="0">
                <a:solidFill>
                  <a:srgbClr val="0000CC"/>
                </a:solidFill>
                <a:ea typeface="仿宋_GB2312"/>
              </a:rPr>
              <a:t>∪{S</a:t>
            </a:r>
            <a:r>
              <a:rPr lang="zh-CN" altLang="en-US" sz="2800" dirty="0">
                <a:solidFill>
                  <a:srgbClr val="0000CC"/>
                </a:solidFill>
                <a:ea typeface="仿宋_GB2312"/>
              </a:rPr>
              <a:t>中所有</a:t>
            </a:r>
            <a:r>
              <a:rPr lang="en-US" altLang="zh-CN" sz="2800" dirty="0">
                <a:solidFill>
                  <a:srgbClr val="0000CC"/>
                </a:solidFill>
                <a:ea typeface="仿宋_GB2312"/>
              </a:rPr>
              <a:t>n</a:t>
            </a:r>
            <a:r>
              <a:rPr lang="zh-CN" altLang="en-US" sz="2800" dirty="0">
                <a:solidFill>
                  <a:srgbClr val="0000CC"/>
                </a:solidFill>
                <a:ea typeface="仿宋_GB2312"/>
              </a:rPr>
              <a:t>元函数</a:t>
            </a:r>
            <a:r>
              <a:rPr lang="en-US" altLang="zh-CN" sz="2800" dirty="0">
                <a:solidFill>
                  <a:srgbClr val="0000CC"/>
                </a:solidFill>
                <a:ea typeface="仿宋_GB2312"/>
              </a:rPr>
              <a:t>f(x</a:t>
            </a:r>
            <a:r>
              <a:rPr lang="en-US" altLang="zh-CN" sz="2800" baseline="-25000" dirty="0">
                <a:solidFill>
                  <a:srgbClr val="0000CC"/>
                </a:solidFill>
                <a:ea typeface="仿宋_GB2312"/>
              </a:rPr>
              <a:t>1</a:t>
            </a:r>
            <a:r>
              <a:rPr lang="en-US" altLang="zh-CN" sz="2800" dirty="0">
                <a:solidFill>
                  <a:srgbClr val="0000CC"/>
                </a:solidFill>
                <a:ea typeface="仿宋_GB2312"/>
              </a:rPr>
              <a:t>,…,</a:t>
            </a:r>
            <a:r>
              <a:rPr lang="en-US" altLang="zh-CN" sz="2800" dirty="0" err="1">
                <a:solidFill>
                  <a:srgbClr val="0000CC"/>
                </a:solidFill>
                <a:ea typeface="仿宋_GB2312"/>
              </a:rPr>
              <a:t>x</a:t>
            </a:r>
            <a:r>
              <a:rPr lang="en-US" altLang="zh-CN" sz="2800" baseline="-25000" dirty="0" err="1">
                <a:solidFill>
                  <a:srgbClr val="0000CC"/>
                </a:solidFill>
                <a:ea typeface="仿宋_GB2312"/>
              </a:rPr>
              <a:t>n</a:t>
            </a:r>
            <a:r>
              <a:rPr lang="en-US" altLang="zh-CN" sz="2800" dirty="0">
                <a:solidFill>
                  <a:srgbClr val="0000CC"/>
                </a:solidFill>
                <a:ea typeface="仿宋_GB2312"/>
              </a:rPr>
              <a:t>)|</a:t>
            </a:r>
            <a:r>
              <a:rPr lang="en-US" altLang="zh-CN" sz="2800" dirty="0" err="1">
                <a:solidFill>
                  <a:srgbClr val="0000CC"/>
                </a:solidFill>
                <a:ea typeface="仿宋_GB2312"/>
              </a:rPr>
              <a:t>x</a:t>
            </a:r>
            <a:r>
              <a:rPr lang="en-US" altLang="zh-CN" sz="2800" baseline="-25000" dirty="0" err="1">
                <a:solidFill>
                  <a:srgbClr val="0000CC"/>
                </a:solidFill>
                <a:ea typeface="仿宋_GB2312"/>
              </a:rPr>
              <a:t>j</a:t>
            </a:r>
            <a:r>
              <a:rPr lang="en-US" altLang="zh-CN" sz="2800" dirty="0">
                <a:solidFill>
                  <a:srgbClr val="0000CC"/>
                </a:solidFill>
                <a:ea typeface="仿宋_GB2312"/>
              </a:rPr>
              <a:t>(j=1,…,n)</a:t>
            </a:r>
            <a:r>
              <a:rPr lang="zh-CN" altLang="en-US" sz="2800" dirty="0">
                <a:solidFill>
                  <a:srgbClr val="0000CC"/>
                </a:solidFill>
                <a:ea typeface="仿宋_GB2312"/>
              </a:rPr>
              <a:t>是</a:t>
            </a:r>
            <a:r>
              <a:rPr lang="en-US" altLang="zh-CN" sz="2800" dirty="0">
                <a:solidFill>
                  <a:srgbClr val="0000CC"/>
                </a:solidFill>
                <a:ea typeface="仿宋_GB2312"/>
              </a:rPr>
              <a:t>H</a:t>
            </a:r>
            <a:r>
              <a:rPr lang="en-US" altLang="zh-CN" sz="2800" baseline="-25000" dirty="0">
                <a:solidFill>
                  <a:srgbClr val="0000CC"/>
                </a:solidFill>
                <a:ea typeface="仿宋_GB2312"/>
              </a:rPr>
              <a:t>i</a:t>
            </a:r>
            <a:r>
              <a:rPr lang="zh-CN" altLang="en-US" sz="2800" dirty="0">
                <a:solidFill>
                  <a:srgbClr val="0000CC"/>
                </a:solidFill>
                <a:ea typeface="仿宋_GB2312"/>
              </a:rPr>
              <a:t>中</a:t>
            </a:r>
            <a:r>
              <a:rPr lang="en-US" altLang="zh-CN" sz="2800" dirty="0">
                <a:solidFill>
                  <a:srgbClr val="0000CC"/>
                </a:solidFill>
                <a:ea typeface="仿宋_GB2312"/>
              </a:rPr>
              <a:t>	</a:t>
            </a:r>
            <a:r>
              <a:rPr lang="zh-CN" altLang="en-US" sz="2800" dirty="0">
                <a:solidFill>
                  <a:srgbClr val="0000CC"/>
                </a:solidFill>
                <a:ea typeface="仿宋_GB2312"/>
              </a:rPr>
              <a:t>的元素</a:t>
            </a:r>
            <a:r>
              <a:rPr lang="en-US" altLang="zh-CN" sz="2800" dirty="0">
                <a:solidFill>
                  <a:srgbClr val="0000CC"/>
                </a:solidFill>
                <a:ea typeface="仿宋_GB2312"/>
              </a:rPr>
              <a:t>}</a:t>
            </a:r>
            <a:r>
              <a:rPr lang="zh-CN" altLang="en-US" sz="2800" dirty="0">
                <a:solidFill>
                  <a:srgbClr val="0000CC"/>
                </a:solidFill>
                <a:ea typeface="仿宋_GB2312"/>
              </a:rPr>
              <a:t>，其中</a:t>
            </a:r>
            <a:r>
              <a:rPr lang="en-US" altLang="zh-CN" sz="2800" dirty="0" err="1">
                <a:solidFill>
                  <a:srgbClr val="0000CC"/>
                </a:solidFill>
                <a:ea typeface="仿宋_GB2312"/>
              </a:rPr>
              <a:t>i</a:t>
            </a:r>
            <a:r>
              <a:rPr lang="en-US" altLang="zh-CN" sz="2800" dirty="0">
                <a:solidFill>
                  <a:srgbClr val="0000CC"/>
                </a:solidFill>
                <a:ea typeface="仿宋_GB2312"/>
              </a:rPr>
              <a:t>=0,1,2,…</a:t>
            </a:r>
            <a:r>
              <a:rPr lang="zh-CN" altLang="en-US" sz="2800" dirty="0">
                <a:solidFill>
                  <a:srgbClr val="0000CC"/>
                </a:solidFill>
                <a:ea typeface="仿宋_GB2312"/>
              </a:rPr>
              <a:t>。</a:t>
            </a:r>
          </a:p>
        </p:txBody>
      </p:sp>
    </p:spTree>
    <p:extLst>
      <p:ext uri="{BB962C8B-B14F-4D97-AF65-F5344CB8AC3E}">
        <p14:creationId xmlns:p14="http://schemas.microsoft.com/office/powerpoint/2010/main" val="816114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271451" y="975361"/>
            <a:ext cx="9004663" cy="4832092"/>
          </a:xfrm>
          <a:prstGeom prst="rect">
            <a:avLst/>
          </a:prstGeom>
        </p:spPr>
        <p:txBody>
          <a:bodyPr wrap="square">
            <a:spAutoFit/>
          </a:bodyPr>
          <a:lstStyle/>
          <a:p>
            <a:pPr marR="33920" lvl="0"/>
            <a:r>
              <a:rPr lang="zh-CN" altLang="en-US" sz="2800" dirty="0">
                <a:solidFill>
                  <a:srgbClr val="FF0000"/>
                </a:solidFill>
                <a:ea typeface="仿宋_GB2312"/>
              </a:rPr>
              <a:t>例</a:t>
            </a:r>
            <a:r>
              <a:rPr lang="en-US" altLang="zh-CN" sz="2800" dirty="0">
                <a:solidFill>
                  <a:srgbClr val="0000CC"/>
                </a:solidFill>
                <a:ea typeface="仿宋_GB2312"/>
              </a:rPr>
              <a:t> </a:t>
            </a:r>
            <a:r>
              <a:rPr lang="zh-CN" altLang="en-US" sz="2800" dirty="0">
                <a:solidFill>
                  <a:srgbClr val="0000CC"/>
                </a:solidFill>
                <a:ea typeface="仿宋_GB2312"/>
              </a:rPr>
              <a:t>求子句集</a:t>
            </a:r>
            <a:r>
              <a:rPr lang="en-US" altLang="zh-CN" sz="2800" dirty="0">
                <a:solidFill>
                  <a:srgbClr val="0000CC"/>
                </a:solidFill>
                <a:ea typeface="仿宋_GB2312"/>
              </a:rPr>
              <a:t>S={P(x)∨Q(x),R(f(y))}</a:t>
            </a:r>
            <a:r>
              <a:rPr lang="zh-CN" altLang="en-US" sz="2800" dirty="0">
                <a:solidFill>
                  <a:srgbClr val="0000CC"/>
                </a:solidFill>
                <a:ea typeface="仿宋_GB2312"/>
              </a:rPr>
              <a:t>的</a:t>
            </a:r>
            <a:r>
              <a:rPr lang="en-US" altLang="zh-CN" sz="2800" dirty="0">
                <a:solidFill>
                  <a:srgbClr val="0000CC"/>
                </a:solidFill>
                <a:ea typeface="仿宋_GB2312"/>
              </a:rPr>
              <a:t>H</a:t>
            </a:r>
            <a:r>
              <a:rPr lang="zh-CN" altLang="en-US" sz="2800" dirty="0">
                <a:solidFill>
                  <a:srgbClr val="0000CC"/>
                </a:solidFill>
                <a:ea typeface="仿宋_GB2312"/>
              </a:rPr>
              <a:t>域。</a:t>
            </a:r>
            <a:endParaRPr lang="en-US" altLang="zh-CN" sz="2800" dirty="0">
              <a:solidFill>
                <a:srgbClr val="0000CC"/>
              </a:solidFill>
              <a:ea typeface="仿宋_GB2312"/>
            </a:endParaRPr>
          </a:p>
          <a:p>
            <a:pPr marR="33920" lvl="0"/>
            <a:endParaRPr lang="zh-CN" altLang="en-US" sz="2800" dirty="0">
              <a:solidFill>
                <a:srgbClr val="0000CC"/>
              </a:solidFill>
              <a:ea typeface="仿宋_GB2312"/>
            </a:endParaRPr>
          </a:p>
          <a:p>
            <a:pPr marR="33920" lvl="0"/>
            <a:r>
              <a:rPr lang="zh-CN" altLang="en-US" sz="2800" dirty="0">
                <a:solidFill>
                  <a:srgbClr val="0000CC"/>
                </a:solidFill>
                <a:ea typeface="仿宋_GB2312"/>
              </a:rPr>
              <a:t>解：此例中没有个体常量，任意指定一个常量</a:t>
            </a:r>
            <a:r>
              <a:rPr lang="en-US" altLang="zh-CN" sz="2800" dirty="0">
                <a:solidFill>
                  <a:srgbClr val="0000CC"/>
                </a:solidFill>
                <a:ea typeface="仿宋_GB2312"/>
              </a:rPr>
              <a:t>a</a:t>
            </a:r>
            <a:r>
              <a:rPr lang="zh-CN" altLang="en-US" sz="2800" dirty="0">
                <a:solidFill>
                  <a:srgbClr val="0000CC"/>
                </a:solidFill>
                <a:ea typeface="仿宋_GB2312"/>
              </a:rPr>
              <a:t>作为个体常量，得到</a:t>
            </a:r>
            <a:endParaRPr lang="en-US" altLang="zh-CN" sz="2800" dirty="0">
              <a:solidFill>
                <a:srgbClr val="0000CC"/>
              </a:solidFill>
              <a:ea typeface="仿宋_GB2312"/>
            </a:endParaRPr>
          </a:p>
          <a:p>
            <a:pPr marR="33920" lvl="0"/>
            <a:endParaRPr lang="zh-CN" altLang="en-US" sz="2800" dirty="0">
              <a:solidFill>
                <a:srgbClr val="0000CC"/>
              </a:solidFill>
              <a:ea typeface="仿宋_GB2312"/>
            </a:endParaRP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0</a:t>
            </a:r>
            <a:r>
              <a:rPr lang="en-US" altLang="zh-CN" sz="2800" dirty="0">
                <a:solidFill>
                  <a:srgbClr val="0000CC"/>
                </a:solidFill>
                <a:ea typeface="仿宋_GB2312"/>
              </a:rPr>
              <a:t>={a}</a:t>
            </a: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1</a:t>
            </a:r>
            <a:r>
              <a:rPr lang="en-US" altLang="zh-CN" sz="2800" dirty="0">
                <a:solidFill>
                  <a:srgbClr val="0000CC"/>
                </a:solidFill>
                <a:ea typeface="仿宋_GB2312"/>
              </a:rPr>
              <a:t>={</a:t>
            </a:r>
            <a:r>
              <a:rPr lang="en-US" altLang="zh-CN" sz="2800" dirty="0" err="1">
                <a:solidFill>
                  <a:srgbClr val="0000CC"/>
                </a:solidFill>
                <a:ea typeface="仿宋_GB2312"/>
              </a:rPr>
              <a:t>a,f</a:t>
            </a:r>
            <a:r>
              <a:rPr lang="en-US" altLang="zh-CN" sz="2800" dirty="0">
                <a:solidFill>
                  <a:srgbClr val="0000CC"/>
                </a:solidFill>
                <a:ea typeface="仿宋_GB2312"/>
              </a:rPr>
              <a:t>(a)}</a:t>
            </a: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2</a:t>
            </a:r>
            <a:r>
              <a:rPr lang="en-US" altLang="zh-CN" sz="2800" dirty="0">
                <a:solidFill>
                  <a:srgbClr val="0000CC"/>
                </a:solidFill>
                <a:ea typeface="仿宋_GB2312"/>
              </a:rPr>
              <a:t>={</a:t>
            </a:r>
            <a:r>
              <a:rPr lang="en-US" altLang="zh-CN" sz="2800" dirty="0" err="1">
                <a:solidFill>
                  <a:srgbClr val="0000CC"/>
                </a:solidFill>
                <a:ea typeface="仿宋_GB2312"/>
              </a:rPr>
              <a:t>a,f</a:t>
            </a:r>
            <a:r>
              <a:rPr lang="en-US" altLang="zh-CN" sz="2800" dirty="0">
                <a:solidFill>
                  <a:srgbClr val="0000CC"/>
                </a:solidFill>
                <a:ea typeface="仿宋_GB2312"/>
              </a:rPr>
              <a:t>(a),f(f(a))}</a:t>
            </a: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3</a:t>
            </a:r>
            <a:r>
              <a:rPr lang="en-US" altLang="zh-CN" sz="2800" dirty="0">
                <a:solidFill>
                  <a:srgbClr val="0000CC"/>
                </a:solidFill>
                <a:ea typeface="仿宋_GB2312"/>
              </a:rPr>
              <a:t>={</a:t>
            </a:r>
            <a:r>
              <a:rPr lang="en-US" altLang="zh-CN" sz="2800" dirty="0" err="1">
                <a:solidFill>
                  <a:srgbClr val="0000CC"/>
                </a:solidFill>
                <a:ea typeface="仿宋_GB2312"/>
              </a:rPr>
              <a:t>a,f</a:t>
            </a:r>
            <a:r>
              <a:rPr lang="en-US" altLang="zh-CN" sz="2800" dirty="0">
                <a:solidFill>
                  <a:srgbClr val="0000CC"/>
                </a:solidFill>
                <a:ea typeface="仿宋_GB2312"/>
              </a:rPr>
              <a:t>(a),f(f(a)),f(f(f(a)))}</a:t>
            </a:r>
          </a:p>
          <a:p>
            <a:pPr marR="33920" lvl="0"/>
            <a:r>
              <a:rPr lang="en-US" altLang="zh-CN" sz="2800" dirty="0">
                <a:solidFill>
                  <a:srgbClr val="0000CC"/>
                </a:solidFill>
                <a:ea typeface="仿宋_GB2312"/>
              </a:rPr>
              <a:t>	…</a:t>
            </a: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a:t>
            </a:r>
            <a:r>
              <a:rPr lang="en-US" altLang="zh-CN" sz="2800" dirty="0">
                <a:solidFill>
                  <a:srgbClr val="0000CC"/>
                </a:solidFill>
                <a:ea typeface="仿宋_GB2312"/>
              </a:rPr>
              <a:t>={</a:t>
            </a:r>
            <a:r>
              <a:rPr lang="en-US" altLang="zh-CN" sz="2800" dirty="0" err="1">
                <a:solidFill>
                  <a:srgbClr val="0000CC"/>
                </a:solidFill>
                <a:ea typeface="仿宋_GB2312"/>
              </a:rPr>
              <a:t>a,f</a:t>
            </a:r>
            <a:r>
              <a:rPr lang="en-US" altLang="zh-CN" sz="2800" dirty="0">
                <a:solidFill>
                  <a:srgbClr val="0000CC"/>
                </a:solidFill>
                <a:ea typeface="仿宋_GB2312"/>
              </a:rPr>
              <a:t>(a),f(f(a)),f(f(f(a))),…}</a:t>
            </a:r>
          </a:p>
        </p:txBody>
      </p:sp>
    </p:spTree>
    <p:extLst>
      <p:ext uri="{BB962C8B-B14F-4D97-AF65-F5344CB8AC3E}">
        <p14:creationId xmlns:p14="http://schemas.microsoft.com/office/powerpoint/2010/main" val="3947054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4" name="Rectangle 4"/>
          <p:cNvSpPr>
            <a:spLocks noGrp="1"/>
          </p:cNvSpPr>
          <p:nvPr>
            <p:ph type="title"/>
          </p:nvPr>
        </p:nvSpPr>
        <p:spPr>
          <a:xfrm>
            <a:off x="667979" y="227424"/>
            <a:ext cx="8229600" cy="649287"/>
          </a:xfrm>
        </p:spPr>
        <p:txBody>
          <a:bodyPr/>
          <a:lstStyle/>
          <a:p>
            <a:pPr>
              <a:spcBef>
                <a:spcPct val="50000"/>
              </a:spcBef>
              <a:buClr>
                <a:srgbClr val="0000FF"/>
              </a:buClr>
              <a:buFont typeface="Wingdings 2" panose="05020102010507070707" pitchFamily="18" charset="2"/>
              <a:buNone/>
            </a:pPr>
            <a:r>
              <a:rPr lang="en-US" altLang="zh-CN" sz="2800" dirty="0">
                <a:solidFill>
                  <a:srgbClr val="0000FF"/>
                </a:solidFill>
                <a:latin typeface="黑体" panose="02010609060101010101" pitchFamily="49" charset="-122"/>
                <a:ea typeface="黑体" panose="02010609060101010101" pitchFamily="49" charset="-122"/>
              </a:rPr>
              <a:t>3.1.2  </a:t>
            </a:r>
            <a:r>
              <a:rPr lang="zh-CN" altLang="en-US" sz="2800" dirty="0">
                <a:solidFill>
                  <a:srgbClr val="0000FF"/>
                </a:solidFill>
                <a:latin typeface="黑体" panose="02010609060101010101" pitchFamily="49" charset="-122"/>
                <a:ea typeface="黑体" panose="02010609060101010101" pitchFamily="49" charset="-122"/>
              </a:rPr>
              <a:t>推理的分类</a:t>
            </a:r>
          </a:p>
        </p:txBody>
      </p:sp>
      <p:sp>
        <p:nvSpPr>
          <p:cNvPr id="506883" name="Rectangle 3"/>
          <p:cNvSpPr>
            <a:spLocks noGrp="1"/>
          </p:cNvSpPr>
          <p:nvPr>
            <p:ph type="body" idx="4294967295"/>
          </p:nvPr>
        </p:nvSpPr>
        <p:spPr>
          <a:xfrm>
            <a:off x="1319520" y="1002533"/>
            <a:ext cx="8424862" cy="4525962"/>
          </a:xfrm>
        </p:spPr>
        <p:txBody>
          <a:bodyPr/>
          <a:lstStyle/>
          <a:p>
            <a:pPr>
              <a:lnSpc>
                <a:spcPct val="120000"/>
              </a:lnSpc>
              <a:spcBef>
                <a:spcPct val="30000"/>
              </a:spcBef>
              <a:buClr>
                <a:srgbClr val="33CC33"/>
              </a:buClr>
              <a:buSzPct val="90000"/>
              <a:buFont typeface="Wingdings" panose="05000000000000000000" pitchFamily="2" charset="2"/>
              <a:buChar char="v"/>
            </a:pPr>
            <a:r>
              <a:rPr lang="en-US" altLang="zh-CN" b="1" dirty="0">
                <a:solidFill>
                  <a:srgbClr val="009900"/>
                </a:solidFill>
                <a:latin typeface="楷体_GB2312" pitchFamily="49" charset="-122"/>
                <a:ea typeface="楷体_GB2312" pitchFamily="49" charset="-122"/>
                <a:cs typeface="Arial" panose="020B0604020202020204" pitchFamily="34" charset="0"/>
              </a:rPr>
              <a:t> </a:t>
            </a:r>
            <a:r>
              <a:rPr lang="zh-CN" altLang="en-US" b="1" dirty="0">
                <a:solidFill>
                  <a:srgbClr val="009900"/>
                </a:solidFill>
                <a:latin typeface="楷体_GB2312" pitchFamily="49" charset="-122"/>
                <a:ea typeface="楷体_GB2312" pitchFamily="49" charset="-122"/>
                <a:cs typeface="Arial" panose="020B0604020202020204" pitchFamily="34" charset="0"/>
              </a:rPr>
              <a:t>按推理的逻辑基础分类</a:t>
            </a:r>
            <a:r>
              <a:rPr lang="zh-CN" altLang="en-US" b="1" dirty="0">
                <a:latin typeface="楷体_GB2312" pitchFamily="49" charset="-122"/>
                <a:ea typeface="楷体_GB2312" pitchFamily="49" charset="-122"/>
                <a:cs typeface="Arial" panose="020B0604020202020204" pitchFamily="34" charset="0"/>
              </a:rPr>
              <a:t> </a:t>
            </a:r>
          </a:p>
          <a:p>
            <a:pPr>
              <a:lnSpc>
                <a:spcPct val="120000"/>
              </a:lnSpc>
              <a:spcBef>
                <a:spcPct val="30000"/>
              </a:spcBef>
              <a:buClr>
                <a:srgbClr val="0000FF"/>
              </a:buClr>
              <a:buFont typeface="Wingdings" panose="05000000000000000000" pitchFamily="2" charset="2"/>
              <a:buNone/>
            </a:pPr>
            <a:r>
              <a:rPr lang="en-US" altLang="zh-CN" b="1" dirty="0">
                <a:solidFill>
                  <a:schemeClr val="accent1"/>
                </a:solidFill>
                <a:latin typeface="楷体_GB2312" pitchFamily="49" charset="-122"/>
                <a:ea typeface="楷体_GB2312" pitchFamily="49" charset="-122"/>
                <a:cs typeface="Arial" panose="020B0604020202020204" pitchFamily="34" charset="0"/>
              </a:rPr>
              <a:t>1</a:t>
            </a:r>
            <a:r>
              <a:rPr lang="zh-CN" altLang="en-US" b="1" dirty="0">
                <a:solidFill>
                  <a:schemeClr val="accent1"/>
                </a:solidFill>
                <a:latin typeface="楷体_GB2312" pitchFamily="49" charset="-122"/>
                <a:ea typeface="楷体_GB2312" pitchFamily="49" charset="-122"/>
                <a:cs typeface="Arial" panose="020B0604020202020204" pitchFamily="34" charset="0"/>
              </a:rPr>
              <a:t>）演绎推理：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从已知的一般性知识出发，推理出适合于某种个别情况的结论过程。</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即从</a:t>
            </a:r>
            <a:r>
              <a:rPr lang="zh-CN" altLang="en-US" b="1" dirty="0">
                <a:solidFill>
                  <a:srgbClr val="CC0000"/>
                </a:solidFill>
                <a:latin typeface="楷体_GB2312" pitchFamily="49" charset="-122"/>
                <a:ea typeface="楷体_GB2312" pitchFamily="49" charset="-122"/>
                <a:cs typeface="Arial" panose="020B0604020202020204" pitchFamily="34" charset="0"/>
              </a:rPr>
              <a:t>一般到个别</a:t>
            </a:r>
            <a:r>
              <a:rPr lang="zh-CN" altLang="en-US" b="1" dirty="0">
                <a:latin typeface="楷体_GB2312" pitchFamily="49" charset="-122"/>
                <a:ea typeface="楷体_GB2312" pitchFamily="49" charset="-122"/>
                <a:cs typeface="Arial" panose="020B0604020202020204" pitchFamily="34" charset="0"/>
              </a:rPr>
              <a:t>的推理。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常用形式：三段论法</a:t>
            </a:r>
            <a:r>
              <a:rPr lang="en-US" altLang="zh-CN" b="1" dirty="0">
                <a:latin typeface="楷体_GB2312" pitchFamily="49" charset="-122"/>
                <a:ea typeface="楷体_GB2312" pitchFamily="49" charset="-122"/>
                <a:cs typeface="Arial" panose="020B0604020202020204" pitchFamily="34" charset="0"/>
              </a:rPr>
              <a:t>(</a:t>
            </a:r>
            <a:r>
              <a:rPr lang="zh-CN" altLang="en-US" b="1" dirty="0">
                <a:latin typeface="楷体_GB2312" pitchFamily="49" charset="-122"/>
                <a:ea typeface="楷体_GB2312" pitchFamily="49" charset="-122"/>
                <a:cs typeface="Arial" panose="020B0604020202020204" pitchFamily="34" charset="0"/>
              </a:rPr>
              <a:t>大前提、小前提、结论</a:t>
            </a:r>
            <a:r>
              <a:rPr lang="en-US" altLang="zh-CN" b="1" dirty="0">
                <a:latin typeface="楷体_GB2312" pitchFamily="49" charset="-122"/>
                <a:ea typeface="楷体_GB2312" pitchFamily="49" charset="-122"/>
                <a:cs typeface="Arial" panose="020B0604020202020204" pitchFamily="34" charset="0"/>
              </a:rPr>
              <a:t>)</a:t>
            </a:r>
          </a:p>
        </p:txBody>
      </p:sp>
      <p:sp>
        <p:nvSpPr>
          <p:cNvPr id="3" name="矩形 2"/>
          <p:cNvSpPr/>
          <p:nvPr/>
        </p:nvSpPr>
        <p:spPr>
          <a:xfrm>
            <a:off x="1995947" y="4842807"/>
            <a:ext cx="9193161" cy="1696105"/>
          </a:xfrm>
          <a:prstGeom prst="rect">
            <a:avLst/>
          </a:prstGeom>
        </p:spPr>
        <p:txBody>
          <a:bodyPr wrap="square">
            <a:spAutoFit/>
          </a:bodyPr>
          <a:lstStyle/>
          <a:p>
            <a:pPr marR="39120">
              <a:lnSpc>
                <a:spcPct val="150000"/>
              </a:lnSpc>
            </a:pPr>
            <a:r>
              <a:rPr lang="zh-CN" altLang="en-US" sz="2400" dirty="0">
                <a:solidFill>
                  <a:srgbClr val="630031"/>
                </a:solidFill>
                <a:ea typeface="楷体_GB2312"/>
              </a:rPr>
              <a:t>大前提：</a:t>
            </a:r>
            <a:r>
              <a:rPr lang="zh-CN" altLang="en-US" sz="2400" dirty="0">
                <a:solidFill>
                  <a:srgbClr val="0000CC"/>
                </a:solidFill>
                <a:ea typeface="楷体_GB2312"/>
              </a:rPr>
              <a:t>是已知的一般性知识或推理过程得到的判断；</a:t>
            </a:r>
          </a:p>
          <a:p>
            <a:pPr marR="39120">
              <a:lnSpc>
                <a:spcPct val="150000"/>
              </a:lnSpc>
            </a:pPr>
            <a:r>
              <a:rPr lang="zh-CN" altLang="en-US" sz="2400" dirty="0">
                <a:solidFill>
                  <a:srgbClr val="630031"/>
                </a:solidFill>
                <a:ea typeface="楷体_GB2312"/>
              </a:rPr>
              <a:t>小前提：</a:t>
            </a:r>
            <a:r>
              <a:rPr lang="zh-CN" altLang="en-US" sz="2400" dirty="0">
                <a:solidFill>
                  <a:srgbClr val="0000CC"/>
                </a:solidFill>
                <a:ea typeface="楷体_GB2312"/>
              </a:rPr>
              <a:t>是关于某种具体情况或某个具体实例的判断；</a:t>
            </a:r>
          </a:p>
          <a:p>
            <a:pPr marR="39120">
              <a:lnSpc>
                <a:spcPct val="150000"/>
              </a:lnSpc>
            </a:pPr>
            <a:r>
              <a:rPr lang="zh-CN" altLang="en-US" sz="2400" dirty="0">
                <a:solidFill>
                  <a:srgbClr val="630031"/>
                </a:solidFill>
                <a:ea typeface="楷体_GB2312"/>
              </a:rPr>
              <a:t>结论：</a:t>
            </a:r>
            <a:r>
              <a:rPr lang="zh-CN" altLang="en-US" sz="2400" dirty="0">
                <a:solidFill>
                  <a:srgbClr val="0000CC"/>
                </a:solidFill>
                <a:ea typeface="楷体_GB2312"/>
              </a:rPr>
              <a:t>是由大前提推出的，并且适合于小前提的判断。</a:t>
            </a:r>
            <a:endParaRPr lang="zh-CN" altLang="en-US" sz="2000" dirty="0"/>
          </a:p>
        </p:txBody>
      </p:sp>
    </p:spTree>
    <p:extLst>
      <p:ext uri="{BB962C8B-B14F-4D97-AF65-F5344CB8AC3E}">
        <p14:creationId xmlns:p14="http://schemas.microsoft.com/office/powerpoint/2010/main" val="13861731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271451" y="975361"/>
            <a:ext cx="9004663" cy="4401205"/>
          </a:xfrm>
          <a:prstGeom prst="rect">
            <a:avLst/>
          </a:prstGeom>
        </p:spPr>
        <p:txBody>
          <a:bodyPr wrap="square">
            <a:spAutoFit/>
          </a:bodyPr>
          <a:lstStyle/>
          <a:p>
            <a:pPr marR="33920" lvl="0"/>
            <a:r>
              <a:rPr lang="zh-CN" altLang="en-US" sz="2800" dirty="0">
                <a:solidFill>
                  <a:srgbClr val="FF0000"/>
                </a:solidFill>
                <a:ea typeface="仿宋_GB2312"/>
              </a:rPr>
              <a:t>例</a:t>
            </a:r>
            <a:r>
              <a:rPr lang="en-US" altLang="zh-CN" sz="2800" dirty="0">
                <a:solidFill>
                  <a:srgbClr val="0000CC"/>
                </a:solidFill>
                <a:ea typeface="仿宋_GB2312"/>
              </a:rPr>
              <a:t> </a:t>
            </a:r>
            <a:r>
              <a:rPr lang="zh-CN" altLang="en-US" sz="2800" dirty="0">
                <a:solidFill>
                  <a:srgbClr val="0000CC"/>
                </a:solidFill>
                <a:ea typeface="仿宋_GB2312"/>
              </a:rPr>
              <a:t>求子句集</a:t>
            </a:r>
            <a:r>
              <a:rPr lang="en-US" altLang="zh-CN" sz="2800" dirty="0">
                <a:solidFill>
                  <a:srgbClr val="0000CC"/>
                </a:solidFill>
                <a:ea typeface="仿宋_GB2312"/>
              </a:rPr>
              <a:t>S={P(a),Q(b),R(f(x))}</a:t>
            </a:r>
            <a:r>
              <a:rPr lang="zh-CN" altLang="en-US" sz="2800" dirty="0">
                <a:solidFill>
                  <a:srgbClr val="0000CC"/>
                </a:solidFill>
                <a:ea typeface="仿宋_GB2312"/>
              </a:rPr>
              <a:t>的</a:t>
            </a:r>
            <a:r>
              <a:rPr lang="en-US" altLang="zh-CN" sz="2800" dirty="0">
                <a:solidFill>
                  <a:srgbClr val="0000CC"/>
                </a:solidFill>
                <a:ea typeface="仿宋_GB2312"/>
              </a:rPr>
              <a:t>H</a:t>
            </a:r>
            <a:r>
              <a:rPr lang="zh-CN" altLang="en-US" sz="2800" dirty="0">
                <a:solidFill>
                  <a:srgbClr val="0000CC"/>
                </a:solidFill>
                <a:ea typeface="仿宋_GB2312"/>
              </a:rPr>
              <a:t>域。</a:t>
            </a:r>
            <a:endParaRPr lang="en-US" altLang="zh-CN" sz="2800" dirty="0">
              <a:solidFill>
                <a:srgbClr val="0000CC"/>
              </a:solidFill>
              <a:ea typeface="仿宋_GB2312"/>
            </a:endParaRPr>
          </a:p>
          <a:p>
            <a:pPr marR="33920" lvl="0"/>
            <a:endParaRPr lang="zh-CN" altLang="en-US" sz="2800" dirty="0">
              <a:solidFill>
                <a:srgbClr val="0000CC"/>
              </a:solidFill>
              <a:ea typeface="仿宋_GB2312"/>
            </a:endParaRPr>
          </a:p>
          <a:p>
            <a:pPr marR="33920" lvl="0"/>
            <a:r>
              <a:rPr lang="zh-CN" altLang="en-US" sz="2800" dirty="0">
                <a:solidFill>
                  <a:srgbClr val="0000CC"/>
                </a:solidFill>
                <a:ea typeface="仿宋_GB2312"/>
              </a:rPr>
              <a:t>解：</a:t>
            </a:r>
            <a:r>
              <a:rPr lang="en-US" altLang="zh-CN" sz="2800" dirty="0">
                <a:solidFill>
                  <a:srgbClr val="0000CC"/>
                </a:solidFill>
                <a:ea typeface="仿宋_GB2312"/>
              </a:rPr>
              <a:t>S</a:t>
            </a:r>
            <a:r>
              <a:rPr lang="zh-CN" altLang="en-US" sz="2800" dirty="0">
                <a:solidFill>
                  <a:srgbClr val="0000CC"/>
                </a:solidFill>
                <a:ea typeface="仿宋_GB2312"/>
              </a:rPr>
              <a:t>中有个体常量</a:t>
            </a:r>
            <a:r>
              <a:rPr lang="en-US" altLang="zh-CN" sz="2800" dirty="0">
                <a:solidFill>
                  <a:srgbClr val="0000CC"/>
                </a:solidFill>
                <a:ea typeface="仿宋_GB2312"/>
              </a:rPr>
              <a:t>a</a:t>
            </a:r>
            <a:r>
              <a:rPr lang="zh-CN" altLang="en-US" sz="2800" dirty="0">
                <a:solidFill>
                  <a:srgbClr val="0000CC"/>
                </a:solidFill>
                <a:ea typeface="仿宋_GB2312"/>
              </a:rPr>
              <a:t>，</a:t>
            </a:r>
            <a:r>
              <a:rPr lang="en-US" altLang="zh-CN" sz="2800" dirty="0">
                <a:solidFill>
                  <a:srgbClr val="0000CC"/>
                </a:solidFill>
                <a:ea typeface="仿宋_GB2312"/>
              </a:rPr>
              <a:t>b</a:t>
            </a:r>
            <a:r>
              <a:rPr lang="zh-CN" altLang="en-US" sz="2800" dirty="0">
                <a:solidFill>
                  <a:srgbClr val="0000CC"/>
                </a:solidFill>
                <a:ea typeface="仿宋_GB2312"/>
              </a:rPr>
              <a:t>，所以有</a:t>
            </a:r>
            <a:endParaRPr lang="en-US" altLang="zh-CN" sz="2800" dirty="0">
              <a:solidFill>
                <a:srgbClr val="0000CC"/>
              </a:solidFill>
              <a:ea typeface="仿宋_GB2312"/>
            </a:endParaRPr>
          </a:p>
          <a:p>
            <a:pPr marR="33920" lvl="0"/>
            <a:endParaRPr lang="zh-CN" altLang="en-US" sz="2800" dirty="0">
              <a:solidFill>
                <a:srgbClr val="0000CC"/>
              </a:solidFill>
              <a:ea typeface="仿宋_GB2312"/>
            </a:endParaRP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0</a:t>
            </a:r>
            <a:r>
              <a:rPr lang="en-US" altLang="zh-CN" sz="2800" dirty="0">
                <a:solidFill>
                  <a:srgbClr val="0000CC"/>
                </a:solidFill>
                <a:ea typeface="仿宋_GB2312"/>
              </a:rPr>
              <a:t>={a</a:t>
            </a:r>
            <a:r>
              <a:rPr lang="zh-CN" altLang="en-US" sz="2800" dirty="0">
                <a:solidFill>
                  <a:srgbClr val="0000CC"/>
                </a:solidFill>
                <a:ea typeface="仿宋_GB2312"/>
              </a:rPr>
              <a:t>，</a:t>
            </a:r>
            <a:r>
              <a:rPr lang="en-US" altLang="zh-CN" sz="2800" dirty="0">
                <a:solidFill>
                  <a:srgbClr val="0000CC"/>
                </a:solidFill>
                <a:ea typeface="仿宋_GB2312"/>
              </a:rPr>
              <a:t>b}</a:t>
            </a: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1</a:t>
            </a:r>
            <a:r>
              <a:rPr lang="en-US" altLang="zh-CN" sz="2800" dirty="0">
                <a:solidFill>
                  <a:srgbClr val="0000CC"/>
                </a:solidFill>
                <a:ea typeface="仿宋_GB2312"/>
              </a:rPr>
              <a:t>={a, b} ∪ {f (a), f (b)} = {a, b, f (a), f (b)}	</a:t>
            </a: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2</a:t>
            </a:r>
            <a:r>
              <a:rPr lang="en-US" altLang="zh-CN" sz="2800" dirty="0">
                <a:solidFill>
                  <a:srgbClr val="0000CC"/>
                </a:solidFill>
                <a:ea typeface="仿宋_GB2312"/>
              </a:rPr>
              <a:t>={a, b, f (a), f (b)} ∪ {f (a), f (b), f (f (a)), f (f (b))}	  	 	    ={a, b, f (a), f (b), f (f (a)), f (f (b))}</a:t>
            </a:r>
          </a:p>
          <a:p>
            <a:pPr marR="33920" lvl="0"/>
            <a:r>
              <a:rPr lang="en-US" altLang="zh-CN" sz="2800" dirty="0">
                <a:solidFill>
                  <a:srgbClr val="0000CC"/>
                </a:solidFill>
                <a:ea typeface="仿宋_GB2312"/>
              </a:rPr>
              <a:t>	…</a:t>
            </a: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a:t>
            </a:r>
            <a:r>
              <a:rPr lang="en-US" altLang="zh-CN" sz="2800" dirty="0">
                <a:solidFill>
                  <a:srgbClr val="0000CC"/>
                </a:solidFill>
                <a:ea typeface="仿宋_GB2312"/>
              </a:rPr>
              <a:t>={a, b, f (a), f (b), f (f (a)), f (f (b)), · · · }</a:t>
            </a:r>
          </a:p>
        </p:txBody>
      </p:sp>
    </p:spTree>
    <p:extLst>
      <p:ext uri="{BB962C8B-B14F-4D97-AF65-F5344CB8AC3E}">
        <p14:creationId xmlns:p14="http://schemas.microsoft.com/office/powerpoint/2010/main" val="813770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271451" y="975361"/>
            <a:ext cx="10343900" cy="4401205"/>
          </a:xfrm>
          <a:prstGeom prst="rect">
            <a:avLst/>
          </a:prstGeom>
        </p:spPr>
        <p:txBody>
          <a:bodyPr wrap="square">
            <a:spAutoFit/>
          </a:bodyPr>
          <a:lstStyle/>
          <a:p>
            <a:pPr marR="33920" lvl="0"/>
            <a:r>
              <a:rPr lang="zh-CN" altLang="en-US" sz="2800" dirty="0">
                <a:solidFill>
                  <a:srgbClr val="FF0000"/>
                </a:solidFill>
                <a:ea typeface="仿宋_GB2312"/>
              </a:rPr>
              <a:t>例</a:t>
            </a:r>
            <a:r>
              <a:rPr lang="en-US" altLang="zh-CN" sz="2800" dirty="0">
                <a:solidFill>
                  <a:srgbClr val="0000CC"/>
                </a:solidFill>
                <a:ea typeface="仿宋_GB2312"/>
              </a:rPr>
              <a:t> </a:t>
            </a:r>
            <a:r>
              <a:rPr lang="zh-CN" altLang="en-US" sz="2800" dirty="0">
                <a:solidFill>
                  <a:srgbClr val="0000CC"/>
                </a:solidFill>
                <a:ea typeface="仿宋_GB2312"/>
              </a:rPr>
              <a:t>求子句集</a:t>
            </a:r>
            <a:r>
              <a:rPr lang="en-US" altLang="zh-CN" sz="2800" dirty="0">
                <a:solidFill>
                  <a:srgbClr val="0000CC"/>
                </a:solidFill>
                <a:ea typeface="仿宋_GB2312"/>
              </a:rPr>
              <a:t>S={R(c),Q(g(x)),P(f(y))}</a:t>
            </a:r>
            <a:r>
              <a:rPr lang="zh-CN" altLang="en-US" sz="2800" dirty="0">
                <a:solidFill>
                  <a:srgbClr val="0000CC"/>
                </a:solidFill>
                <a:ea typeface="仿宋_GB2312"/>
              </a:rPr>
              <a:t>的</a:t>
            </a:r>
            <a:r>
              <a:rPr lang="en-US" altLang="zh-CN" sz="2800" dirty="0">
                <a:solidFill>
                  <a:srgbClr val="0000CC"/>
                </a:solidFill>
                <a:ea typeface="仿宋_GB2312"/>
              </a:rPr>
              <a:t>H</a:t>
            </a:r>
            <a:r>
              <a:rPr lang="zh-CN" altLang="en-US" sz="2800" dirty="0">
                <a:solidFill>
                  <a:srgbClr val="0000CC"/>
                </a:solidFill>
                <a:ea typeface="仿宋_GB2312"/>
              </a:rPr>
              <a:t>域。</a:t>
            </a:r>
            <a:endParaRPr lang="en-US" altLang="zh-CN" sz="2800" dirty="0">
              <a:solidFill>
                <a:srgbClr val="0000CC"/>
              </a:solidFill>
              <a:ea typeface="仿宋_GB2312"/>
            </a:endParaRPr>
          </a:p>
          <a:p>
            <a:pPr marR="33920" lvl="0"/>
            <a:endParaRPr lang="zh-CN" altLang="en-US" sz="2800" dirty="0">
              <a:solidFill>
                <a:srgbClr val="0000CC"/>
              </a:solidFill>
              <a:ea typeface="仿宋_GB2312"/>
            </a:endParaRPr>
          </a:p>
          <a:p>
            <a:pPr marR="33920" lvl="0"/>
            <a:r>
              <a:rPr lang="zh-CN" altLang="en-US" sz="2800" dirty="0">
                <a:solidFill>
                  <a:srgbClr val="0000CC"/>
                </a:solidFill>
                <a:ea typeface="仿宋_GB2312"/>
              </a:rPr>
              <a:t>解：</a:t>
            </a:r>
            <a:r>
              <a:rPr lang="en-US" altLang="zh-CN" sz="2800" dirty="0">
                <a:solidFill>
                  <a:srgbClr val="0000CC"/>
                </a:solidFill>
                <a:ea typeface="仿宋_GB2312"/>
              </a:rPr>
              <a:t>S</a:t>
            </a:r>
            <a:r>
              <a:rPr lang="zh-CN" altLang="en-US" sz="2800" dirty="0">
                <a:solidFill>
                  <a:srgbClr val="0000CC"/>
                </a:solidFill>
                <a:ea typeface="仿宋_GB2312"/>
              </a:rPr>
              <a:t>中有常元符号</a:t>
            </a:r>
            <a:r>
              <a:rPr lang="en-US" altLang="zh-CN" sz="2800" dirty="0">
                <a:solidFill>
                  <a:srgbClr val="0000CC"/>
                </a:solidFill>
                <a:ea typeface="仿宋_GB2312"/>
              </a:rPr>
              <a:t>c</a:t>
            </a:r>
            <a:r>
              <a:rPr lang="zh-CN" altLang="en-US" sz="2800" dirty="0">
                <a:solidFill>
                  <a:srgbClr val="0000CC"/>
                </a:solidFill>
                <a:ea typeface="仿宋_GB2312"/>
              </a:rPr>
              <a:t>， 但是有两个函数符号，所以有</a:t>
            </a:r>
            <a:endParaRPr lang="en-US" altLang="zh-CN" sz="2800" dirty="0">
              <a:solidFill>
                <a:srgbClr val="0000CC"/>
              </a:solidFill>
              <a:ea typeface="仿宋_GB2312"/>
            </a:endParaRPr>
          </a:p>
          <a:p>
            <a:pPr marR="33920" lvl="0"/>
            <a:endParaRPr lang="zh-CN" altLang="en-US" sz="2800" dirty="0">
              <a:solidFill>
                <a:srgbClr val="0000CC"/>
              </a:solidFill>
              <a:ea typeface="仿宋_GB2312"/>
            </a:endParaRP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0</a:t>
            </a:r>
            <a:r>
              <a:rPr lang="en-US" altLang="zh-CN" sz="2800" dirty="0">
                <a:solidFill>
                  <a:srgbClr val="0000CC"/>
                </a:solidFill>
                <a:ea typeface="仿宋_GB2312"/>
              </a:rPr>
              <a:t>={c}</a:t>
            </a: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1</a:t>
            </a:r>
            <a:r>
              <a:rPr lang="en-US" altLang="zh-CN" sz="2800" dirty="0">
                <a:solidFill>
                  <a:srgbClr val="0000CC"/>
                </a:solidFill>
                <a:ea typeface="仿宋_GB2312"/>
              </a:rPr>
              <a:t>={c} ∪ {f (c), g(c)} = {c, f (c), g(c)}</a:t>
            </a: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2</a:t>
            </a:r>
            <a:r>
              <a:rPr lang="en-US" altLang="zh-CN" sz="2800" dirty="0">
                <a:solidFill>
                  <a:srgbClr val="0000CC"/>
                </a:solidFill>
                <a:ea typeface="仿宋_GB2312"/>
              </a:rPr>
              <a:t>={c, f (c), g(c)} ∪{f (c), f (f (c)), f (g(c)), g(c), g(f (c)), g(g(c))} 	    ={c, f (c), g(c), f (f (c)), f (g(c)), g(f (c)), g(g(c))}</a:t>
            </a:r>
          </a:p>
          <a:p>
            <a:pPr marR="33920" lvl="0"/>
            <a:r>
              <a:rPr lang="en-US" altLang="zh-CN" sz="2800" dirty="0">
                <a:solidFill>
                  <a:srgbClr val="0000CC"/>
                </a:solidFill>
                <a:ea typeface="仿宋_GB2312"/>
              </a:rPr>
              <a:t>	…</a:t>
            </a: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a:t>
            </a:r>
            <a:r>
              <a:rPr lang="en-US" altLang="zh-CN" sz="2800" dirty="0">
                <a:solidFill>
                  <a:srgbClr val="0000CC"/>
                </a:solidFill>
                <a:ea typeface="仿宋_GB2312"/>
              </a:rPr>
              <a:t>={c, f (c), g(c), f (f (c)), f (g(c)), g(f (c)), g(g(c)), · · · }</a:t>
            </a:r>
          </a:p>
        </p:txBody>
      </p:sp>
    </p:spTree>
    <p:extLst>
      <p:ext uri="{BB962C8B-B14F-4D97-AF65-F5344CB8AC3E}">
        <p14:creationId xmlns:p14="http://schemas.microsoft.com/office/powerpoint/2010/main" val="2172967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271451" y="975361"/>
            <a:ext cx="9004663" cy="3970318"/>
          </a:xfrm>
          <a:prstGeom prst="rect">
            <a:avLst/>
          </a:prstGeom>
        </p:spPr>
        <p:txBody>
          <a:bodyPr wrap="square">
            <a:spAutoFit/>
          </a:bodyPr>
          <a:lstStyle/>
          <a:p>
            <a:pPr marR="33920" lvl="0"/>
            <a:r>
              <a:rPr lang="zh-CN" altLang="en-US" sz="2800" dirty="0">
                <a:solidFill>
                  <a:srgbClr val="FF0000"/>
                </a:solidFill>
                <a:ea typeface="仿宋_GB2312"/>
              </a:rPr>
              <a:t>例</a:t>
            </a:r>
            <a:r>
              <a:rPr lang="en-US" altLang="zh-CN" sz="2800" dirty="0">
                <a:solidFill>
                  <a:srgbClr val="0000CC"/>
                </a:solidFill>
                <a:ea typeface="仿宋_GB2312"/>
              </a:rPr>
              <a:t> </a:t>
            </a:r>
            <a:r>
              <a:rPr lang="zh-CN" altLang="en-US" sz="2800" dirty="0">
                <a:solidFill>
                  <a:srgbClr val="0000CC"/>
                </a:solidFill>
                <a:ea typeface="仿宋_GB2312"/>
              </a:rPr>
              <a:t>求子句集</a:t>
            </a:r>
            <a:r>
              <a:rPr lang="en-US" altLang="zh-CN" sz="2800" dirty="0">
                <a:solidFill>
                  <a:srgbClr val="0000CC"/>
                </a:solidFill>
                <a:ea typeface="仿宋_GB2312"/>
              </a:rPr>
              <a:t>S={R(x) ∨ Q(y), P(x)}</a:t>
            </a:r>
            <a:r>
              <a:rPr lang="zh-CN" altLang="en-US" sz="2800" dirty="0">
                <a:solidFill>
                  <a:srgbClr val="0000CC"/>
                </a:solidFill>
                <a:ea typeface="仿宋_GB2312"/>
              </a:rPr>
              <a:t>的</a:t>
            </a:r>
            <a:r>
              <a:rPr lang="en-US" altLang="zh-CN" sz="2800" dirty="0">
                <a:solidFill>
                  <a:srgbClr val="0000CC"/>
                </a:solidFill>
                <a:ea typeface="仿宋_GB2312"/>
              </a:rPr>
              <a:t>H</a:t>
            </a:r>
            <a:r>
              <a:rPr lang="zh-CN" altLang="en-US" sz="2800" dirty="0">
                <a:solidFill>
                  <a:srgbClr val="0000CC"/>
                </a:solidFill>
                <a:ea typeface="仿宋_GB2312"/>
              </a:rPr>
              <a:t>域。</a:t>
            </a:r>
            <a:endParaRPr lang="en-US" altLang="zh-CN" sz="2800" dirty="0">
              <a:solidFill>
                <a:srgbClr val="0000CC"/>
              </a:solidFill>
              <a:ea typeface="仿宋_GB2312"/>
            </a:endParaRPr>
          </a:p>
          <a:p>
            <a:pPr marR="33920" lvl="0"/>
            <a:endParaRPr lang="zh-CN" altLang="en-US" sz="2800" dirty="0">
              <a:solidFill>
                <a:srgbClr val="0000CC"/>
              </a:solidFill>
              <a:ea typeface="仿宋_GB2312"/>
            </a:endParaRPr>
          </a:p>
          <a:p>
            <a:pPr marR="33920" lvl="0"/>
            <a:r>
              <a:rPr lang="zh-CN" altLang="en-US" sz="2800" dirty="0">
                <a:solidFill>
                  <a:srgbClr val="0000CC"/>
                </a:solidFill>
                <a:ea typeface="仿宋_GB2312"/>
              </a:rPr>
              <a:t>解：</a:t>
            </a:r>
            <a:r>
              <a:rPr lang="en-US" altLang="zh-CN" sz="2800" dirty="0">
                <a:solidFill>
                  <a:srgbClr val="0000CC"/>
                </a:solidFill>
                <a:ea typeface="仿宋_GB2312"/>
              </a:rPr>
              <a:t>S</a:t>
            </a:r>
            <a:r>
              <a:rPr lang="zh-CN" altLang="en-US" sz="2800" dirty="0">
                <a:solidFill>
                  <a:srgbClr val="0000CC"/>
                </a:solidFill>
                <a:ea typeface="仿宋_GB2312"/>
              </a:rPr>
              <a:t>中没有常元符号，所以有</a:t>
            </a:r>
            <a:endParaRPr lang="en-US" altLang="zh-CN" sz="2800" dirty="0">
              <a:solidFill>
                <a:srgbClr val="0000CC"/>
              </a:solidFill>
              <a:ea typeface="仿宋_GB2312"/>
            </a:endParaRPr>
          </a:p>
          <a:p>
            <a:pPr marR="33920" lvl="0"/>
            <a:endParaRPr lang="zh-CN" altLang="en-US" sz="2800" dirty="0">
              <a:solidFill>
                <a:srgbClr val="0000CC"/>
              </a:solidFill>
              <a:ea typeface="仿宋_GB2312"/>
            </a:endParaRP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0</a:t>
            </a:r>
            <a:r>
              <a:rPr lang="en-US" altLang="zh-CN" sz="2800" dirty="0">
                <a:solidFill>
                  <a:srgbClr val="0000CC"/>
                </a:solidFill>
                <a:ea typeface="仿宋_GB2312"/>
              </a:rPr>
              <a:t>={a}</a:t>
            </a: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1</a:t>
            </a:r>
            <a:r>
              <a:rPr lang="en-US" altLang="zh-CN" sz="2800" dirty="0">
                <a:solidFill>
                  <a:srgbClr val="0000CC"/>
                </a:solidFill>
                <a:ea typeface="仿宋_GB2312"/>
              </a:rPr>
              <a:t>={a} ∪ {} = {a}</a:t>
            </a: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2</a:t>
            </a:r>
            <a:r>
              <a:rPr lang="en-US" altLang="zh-CN" sz="2800" dirty="0">
                <a:solidFill>
                  <a:srgbClr val="0000CC"/>
                </a:solidFill>
                <a:ea typeface="仿宋_GB2312"/>
              </a:rPr>
              <a:t>={a} ∪ {} = {a}</a:t>
            </a:r>
          </a:p>
          <a:p>
            <a:pPr marR="33920" lvl="0"/>
            <a:r>
              <a:rPr lang="en-US" altLang="zh-CN" sz="2800" dirty="0">
                <a:solidFill>
                  <a:srgbClr val="0000CC"/>
                </a:solidFill>
                <a:ea typeface="仿宋_GB2312"/>
              </a:rPr>
              <a:t>	…</a:t>
            </a:r>
          </a:p>
          <a:p>
            <a:pPr marR="33920" lvl="0"/>
            <a:r>
              <a:rPr lang="en-US" altLang="zh-CN" sz="2800" dirty="0">
                <a:solidFill>
                  <a:srgbClr val="0000CC"/>
                </a:solidFill>
                <a:ea typeface="仿宋_GB2312"/>
              </a:rPr>
              <a:t>	H</a:t>
            </a:r>
            <a:r>
              <a:rPr lang="en-US" altLang="zh-CN" sz="2800" baseline="-25000" dirty="0">
                <a:solidFill>
                  <a:srgbClr val="0000CC"/>
                </a:solidFill>
                <a:ea typeface="仿宋_GB2312"/>
              </a:rPr>
              <a:t>∞</a:t>
            </a:r>
            <a:r>
              <a:rPr lang="en-US" altLang="zh-CN" sz="2800" dirty="0">
                <a:solidFill>
                  <a:srgbClr val="0000CC"/>
                </a:solidFill>
                <a:ea typeface="仿宋_GB2312"/>
              </a:rPr>
              <a:t>={a}</a:t>
            </a:r>
          </a:p>
        </p:txBody>
      </p:sp>
    </p:spTree>
    <p:extLst>
      <p:ext uri="{BB962C8B-B14F-4D97-AF65-F5344CB8AC3E}">
        <p14:creationId xmlns:p14="http://schemas.microsoft.com/office/powerpoint/2010/main" val="3857585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191594" y="319929"/>
            <a:ext cx="9725423"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海伯伦基</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017514" y="1093371"/>
            <a:ext cx="10350702" cy="5262979"/>
          </a:xfrm>
          <a:prstGeom prst="rect">
            <a:avLst/>
          </a:prstGeom>
        </p:spPr>
        <p:txBody>
          <a:bodyPr wrap="square">
            <a:spAutoFit/>
          </a:bodyPr>
          <a:lstStyle/>
          <a:p>
            <a:pPr marR="33920" lvl="0"/>
            <a:r>
              <a:rPr lang="zh-CN" altLang="en-US" sz="2800" dirty="0">
                <a:solidFill>
                  <a:srgbClr val="0000CC"/>
                </a:solidFill>
                <a:ea typeface="仿宋_GB2312"/>
              </a:rPr>
              <a:t>    为研究子句集的永假性，引入</a:t>
            </a:r>
            <a:r>
              <a:rPr lang="en-US" altLang="zh-CN" sz="2800" dirty="0">
                <a:solidFill>
                  <a:srgbClr val="0000CC"/>
                </a:solidFill>
                <a:ea typeface="仿宋_GB2312"/>
              </a:rPr>
              <a:t>H</a:t>
            </a:r>
            <a:r>
              <a:rPr lang="zh-CN" altLang="en-US" sz="2800" dirty="0">
                <a:solidFill>
                  <a:srgbClr val="0000CC"/>
                </a:solidFill>
                <a:ea typeface="仿宋_GB2312"/>
              </a:rPr>
              <a:t>域上的原子谓词公式实例集</a:t>
            </a:r>
            <a:r>
              <a:rPr lang="en-US" altLang="zh-CN" sz="2800" dirty="0">
                <a:solidFill>
                  <a:srgbClr val="0000CC"/>
                </a:solidFill>
                <a:ea typeface="仿宋_GB2312"/>
              </a:rPr>
              <a:t>A:</a:t>
            </a:r>
            <a:br>
              <a:rPr lang="en-US" altLang="zh-CN" sz="2800" dirty="0">
                <a:solidFill>
                  <a:srgbClr val="0000CC"/>
                </a:solidFill>
                <a:ea typeface="仿宋_GB2312"/>
              </a:rPr>
            </a:br>
            <a:r>
              <a:rPr lang="zh-CN" altLang="en-US" sz="2800" dirty="0">
                <a:solidFill>
                  <a:srgbClr val="0000CC"/>
                </a:solidFill>
                <a:ea typeface="仿宋_GB2312"/>
              </a:rPr>
              <a:t>　</a:t>
            </a:r>
            <a:r>
              <a:rPr lang="en-US" altLang="zh-CN" sz="2800" dirty="0">
                <a:solidFill>
                  <a:srgbClr val="0000CC"/>
                </a:solidFill>
                <a:ea typeface="仿宋_GB2312"/>
              </a:rPr>
              <a:t>A={</a:t>
            </a:r>
            <a:r>
              <a:rPr lang="zh-CN" altLang="en-US" sz="2800" dirty="0">
                <a:solidFill>
                  <a:srgbClr val="0000CC"/>
                </a:solidFill>
                <a:ea typeface="仿宋_GB2312"/>
              </a:rPr>
              <a:t>所有出现于</a:t>
            </a:r>
            <a:r>
              <a:rPr lang="en-US" altLang="zh-CN" sz="2800" dirty="0">
                <a:solidFill>
                  <a:srgbClr val="0000CC"/>
                </a:solidFill>
                <a:ea typeface="仿宋_GB2312"/>
              </a:rPr>
              <a:t>S</a:t>
            </a:r>
            <a:r>
              <a:rPr lang="zh-CN" altLang="en-US" sz="2800" dirty="0">
                <a:solidFill>
                  <a:srgbClr val="0000CC"/>
                </a:solidFill>
                <a:ea typeface="仿宋_GB2312"/>
              </a:rPr>
              <a:t>中原子谓词公式的实例</a:t>
            </a:r>
            <a:r>
              <a:rPr lang="en-US" altLang="zh-CN" sz="2800" dirty="0">
                <a:solidFill>
                  <a:srgbClr val="0000CC"/>
                </a:solidFill>
                <a:ea typeface="仿宋_GB2312"/>
              </a:rPr>
              <a:t>}</a:t>
            </a:r>
          </a:p>
          <a:p>
            <a:pPr marR="33920" lvl="0"/>
            <a:endParaRPr lang="en-US" altLang="zh-CN" sz="2800" dirty="0">
              <a:solidFill>
                <a:srgbClr val="0000CC"/>
              </a:solidFill>
              <a:ea typeface="仿宋_GB2312"/>
            </a:endParaRPr>
          </a:p>
          <a:p>
            <a:pPr marR="33920" lvl="0"/>
            <a:r>
              <a:rPr lang="zh-CN" altLang="en-US" sz="2800" dirty="0">
                <a:solidFill>
                  <a:srgbClr val="FF0000"/>
                </a:solidFill>
                <a:ea typeface="仿宋_GB2312"/>
              </a:rPr>
              <a:t>定义</a:t>
            </a:r>
            <a:r>
              <a:rPr lang="en-US" altLang="zh-CN" sz="2800" dirty="0">
                <a:solidFill>
                  <a:srgbClr val="FF0000"/>
                </a:solidFill>
                <a:ea typeface="仿宋_GB2312"/>
              </a:rPr>
              <a:t>15 </a:t>
            </a:r>
            <a:r>
              <a:rPr lang="zh-CN" altLang="en-US" sz="2800" dirty="0">
                <a:solidFill>
                  <a:srgbClr val="0000CC"/>
                </a:solidFill>
                <a:ea typeface="仿宋_GB2312"/>
              </a:rPr>
              <a:t>如果用</a:t>
            </a:r>
            <a:r>
              <a:rPr lang="en-US" altLang="zh-CN" sz="2800" dirty="0">
                <a:solidFill>
                  <a:srgbClr val="0000CC"/>
                </a:solidFill>
                <a:ea typeface="仿宋_GB2312"/>
              </a:rPr>
              <a:t>H</a:t>
            </a:r>
            <a:r>
              <a:rPr lang="zh-CN" altLang="en-US" sz="2800" dirty="0">
                <a:solidFill>
                  <a:srgbClr val="0000CC"/>
                </a:solidFill>
                <a:ea typeface="仿宋_GB2312"/>
              </a:rPr>
              <a:t>域中的元素代换子句中的变元，则所得的子句称为基子句，其中的谓词称为基原子。由基子句构成的集合称为基子句集</a:t>
            </a:r>
            <a:r>
              <a:rPr lang="en-US" altLang="zh-CN" sz="2800" dirty="0">
                <a:solidFill>
                  <a:srgbClr val="0000CC"/>
                </a:solidFill>
                <a:ea typeface="仿宋_GB2312"/>
              </a:rPr>
              <a:t>S' </a:t>
            </a:r>
            <a:r>
              <a:rPr lang="zh-CN" altLang="en-US" sz="2800" dirty="0">
                <a:solidFill>
                  <a:srgbClr val="0000CC"/>
                </a:solidFill>
                <a:ea typeface="仿宋_GB2312"/>
              </a:rPr>
              <a:t>。</a:t>
            </a:r>
            <a:r>
              <a:rPr lang="en-US" altLang="zh-CN" sz="2800" dirty="0">
                <a:solidFill>
                  <a:srgbClr val="0000CC"/>
                </a:solidFill>
                <a:ea typeface="仿宋_GB2312"/>
              </a:rPr>
              <a:t/>
            </a:r>
            <a:br>
              <a:rPr lang="en-US" altLang="zh-CN" sz="2800" dirty="0">
                <a:solidFill>
                  <a:srgbClr val="0000CC"/>
                </a:solidFill>
                <a:ea typeface="仿宋_GB2312"/>
              </a:rPr>
            </a:br>
            <a:endParaRPr lang="en-US" altLang="zh-CN" sz="2800" dirty="0">
              <a:solidFill>
                <a:srgbClr val="0000CC"/>
              </a:solidFill>
              <a:ea typeface="仿宋_GB2312"/>
            </a:endParaRPr>
          </a:p>
          <a:p>
            <a:pPr marR="33920"/>
            <a:r>
              <a:rPr lang="zh-CN" altLang="en-US" sz="2800" dirty="0">
                <a:solidFill>
                  <a:srgbClr val="FF0000"/>
                </a:solidFill>
                <a:ea typeface="仿宋_GB2312"/>
              </a:rPr>
              <a:t>定义</a:t>
            </a:r>
            <a:r>
              <a:rPr lang="en-US" altLang="zh-CN" sz="2800" dirty="0">
                <a:solidFill>
                  <a:srgbClr val="FF0000"/>
                </a:solidFill>
                <a:ea typeface="仿宋_GB2312"/>
              </a:rPr>
              <a:t>16 </a:t>
            </a:r>
            <a:r>
              <a:rPr lang="zh-CN" altLang="en-US" sz="2800" dirty="0">
                <a:solidFill>
                  <a:srgbClr val="0000CC"/>
                </a:solidFill>
                <a:ea typeface="仿宋_GB2312"/>
              </a:rPr>
              <a:t>子句集中所有基原子构成的集合称为基原子集。</a:t>
            </a:r>
            <a:endParaRPr lang="en-US" altLang="zh-CN" sz="2800" dirty="0">
              <a:solidFill>
                <a:srgbClr val="0000CC"/>
              </a:solidFill>
              <a:ea typeface="仿宋_GB2312"/>
            </a:endParaRPr>
          </a:p>
          <a:p>
            <a:pPr marR="33920"/>
            <a:endParaRPr lang="en-US" altLang="zh-CN" sz="2800" dirty="0">
              <a:solidFill>
                <a:srgbClr val="0000CC"/>
              </a:solidFill>
              <a:ea typeface="仿宋_GB2312"/>
            </a:endParaRPr>
          </a:p>
          <a:p>
            <a:pPr marR="33920"/>
            <a:r>
              <a:rPr lang="zh-CN" altLang="en-US" sz="2800" dirty="0">
                <a:solidFill>
                  <a:srgbClr val="FF0000"/>
                </a:solidFill>
                <a:ea typeface="仿宋_GB2312"/>
              </a:rPr>
              <a:t>定义</a:t>
            </a:r>
            <a:r>
              <a:rPr lang="en-US" altLang="zh-CN" sz="2800" dirty="0">
                <a:solidFill>
                  <a:srgbClr val="FF0000"/>
                </a:solidFill>
                <a:ea typeface="仿宋_GB2312"/>
              </a:rPr>
              <a:t>17 </a:t>
            </a:r>
            <a:r>
              <a:rPr lang="zh-CN" altLang="en-US" sz="2800" dirty="0">
                <a:solidFill>
                  <a:srgbClr val="0000CC"/>
                </a:solidFill>
                <a:ea typeface="仿宋_GB2312"/>
              </a:rPr>
              <a:t>设</a:t>
            </a:r>
            <a:r>
              <a:rPr lang="en-US" altLang="zh-CN" sz="2800" dirty="0">
                <a:solidFill>
                  <a:srgbClr val="0000CC"/>
                </a:solidFill>
                <a:ea typeface="仿宋_GB2312"/>
              </a:rPr>
              <a:t>S</a:t>
            </a:r>
            <a:r>
              <a:rPr lang="zh-CN" altLang="en-US" sz="2800" dirty="0">
                <a:solidFill>
                  <a:srgbClr val="0000CC"/>
                </a:solidFill>
                <a:ea typeface="仿宋_GB2312"/>
              </a:rPr>
              <a:t>是子句集，子句</a:t>
            </a:r>
            <a:r>
              <a:rPr lang="en-US" altLang="zh-CN" sz="2800" dirty="0">
                <a:solidFill>
                  <a:srgbClr val="0000CC"/>
                </a:solidFill>
                <a:ea typeface="仿宋_GB2312"/>
              </a:rPr>
              <a:t>C∈S</a:t>
            </a:r>
            <a:r>
              <a:rPr lang="zh-CN" altLang="en-US" sz="2800" dirty="0">
                <a:solidFill>
                  <a:srgbClr val="0000CC"/>
                </a:solidFill>
                <a:ea typeface="仿宋_GB2312"/>
              </a:rPr>
              <a:t>，用</a:t>
            </a:r>
            <a:r>
              <a:rPr lang="en-US" altLang="zh-CN" sz="2800" dirty="0">
                <a:solidFill>
                  <a:srgbClr val="0000CC"/>
                </a:solidFill>
                <a:ea typeface="仿宋_GB2312"/>
              </a:rPr>
              <a:t>H(S)</a:t>
            </a:r>
            <a:r>
              <a:rPr lang="zh-CN" altLang="en-US" sz="2800" dirty="0">
                <a:solidFill>
                  <a:srgbClr val="0000CC"/>
                </a:solidFill>
                <a:ea typeface="仿宋_GB2312"/>
              </a:rPr>
              <a:t>中的元素代替</a:t>
            </a:r>
            <a:r>
              <a:rPr lang="en-US" altLang="zh-CN" sz="2800" dirty="0">
                <a:solidFill>
                  <a:srgbClr val="0000CC"/>
                </a:solidFill>
                <a:ea typeface="仿宋_GB2312"/>
              </a:rPr>
              <a:t>C</a:t>
            </a:r>
            <a:r>
              <a:rPr lang="zh-CN" altLang="en-US" sz="2800" dirty="0">
                <a:solidFill>
                  <a:srgbClr val="0000CC"/>
                </a:solidFill>
                <a:ea typeface="仿宋_GB2312"/>
              </a:rPr>
              <a:t>中的变元而得到的基子句称为子句</a:t>
            </a:r>
            <a:r>
              <a:rPr lang="en-US" altLang="zh-CN" sz="2800" dirty="0">
                <a:solidFill>
                  <a:srgbClr val="0000CC"/>
                </a:solidFill>
                <a:ea typeface="仿宋_GB2312"/>
              </a:rPr>
              <a:t>C</a:t>
            </a:r>
            <a:r>
              <a:rPr lang="zh-CN" altLang="en-US" sz="2800" dirty="0">
                <a:solidFill>
                  <a:srgbClr val="0000CC"/>
                </a:solidFill>
                <a:ea typeface="仿宋_GB2312"/>
              </a:rPr>
              <a:t>的一个基例，也可以说成</a:t>
            </a:r>
            <a:r>
              <a:rPr lang="en-US" altLang="zh-CN" sz="2800" dirty="0">
                <a:solidFill>
                  <a:srgbClr val="0000CC"/>
                </a:solidFill>
                <a:ea typeface="仿宋_GB2312"/>
              </a:rPr>
              <a:t>S </a:t>
            </a:r>
            <a:r>
              <a:rPr lang="zh-CN" altLang="en-US" sz="2800" dirty="0">
                <a:solidFill>
                  <a:srgbClr val="0000CC"/>
                </a:solidFill>
                <a:ea typeface="仿宋_GB2312"/>
              </a:rPr>
              <a:t>的一个基例。</a:t>
            </a:r>
            <a:endParaRPr lang="en-US" altLang="zh-CN" sz="2800" dirty="0">
              <a:solidFill>
                <a:srgbClr val="0000CC"/>
              </a:solidFill>
              <a:ea typeface="仿宋_GB2312"/>
            </a:endParaRPr>
          </a:p>
          <a:p>
            <a:pPr marR="33920" lvl="0"/>
            <a:endParaRPr lang="zh-CN" altLang="en-US" sz="2800" dirty="0">
              <a:solidFill>
                <a:srgbClr val="0000CC"/>
              </a:solidFill>
              <a:ea typeface="仿宋_GB2312"/>
            </a:endParaRPr>
          </a:p>
        </p:txBody>
      </p:sp>
    </p:spTree>
    <p:extLst>
      <p:ext uri="{BB962C8B-B14F-4D97-AF65-F5344CB8AC3E}">
        <p14:creationId xmlns:p14="http://schemas.microsoft.com/office/powerpoint/2010/main" val="38833299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339875" y="505280"/>
            <a:ext cx="8974365"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海伯伦基</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137447" y="1385229"/>
            <a:ext cx="9847709" cy="4401205"/>
          </a:xfrm>
          <a:prstGeom prst="rect">
            <a:avLst/>
          </a:prstGeom>
        </p:spPr>
        <p:txBody>
          <a:bodyPr wrap="square">
            <a:spAutoFit/>
          </a:bodyPr>
          <a:lstStyle/>
          <a:p>
            <a:pPr marR="33920" lvl="0"/>
            <a:r>
              <a:rPr lang="zh-CN" altLang="en-US" sz="2800" dirty="0">
                <a:solidFill>
                  <a:srgbClr val="0000CC"/>
                </a:solidFill>
                <a:ea typeface="仿宋_GB2312"/>
              </a:rPr>
              <a:t>    </a:t>
            </a:r>
            <a:endParaRPr lang="en-US" altLang="zh-CN" sz="2800" dirty="0">
              <a:solidFill>
                <a:srgbClr val="0000CC"/>
              </a:solidFill>
              <a:ea typeface="仿宋_GB2312"/>
            </a:endParaRPr>
          </a:p>
          <a:p>
            <a:pPr marR="33920" lvl="0"/>
            <a:r>
              <a:rPr lang="zh-CN" altLang="en-US" sz="2800" dirty="0">
                <a:solidFill>
                  <a:srgbClr val="0000CC"/>
                </a:solidFill>
                <a:ea typeface="仿宋_GB2312"/>
              </a:rPr>
              <a:t> </a:t>
            </a:r>
            <a:r>
              <a:rPr lang="zh-CN" altLang="en-US" sz="2800" dirty="0">
                <a:solidFill>
                  <a:srgbClr val="FF0000"/>
                </a:solidFill>
                <a:ea typeface="仿宋_GB2312"/>
              </a:rPr>
              <a:t>定义</a:t>
            </a:r>
            <a:r>
              <a:rPr lang="en-US" altLang="zh-CN" sz="2800" dirty="0">
                <a:solidFill>
                  <a:srgbClr val="FF0000"/>
                </a:solidFill>
                <a:ea typeface="仿宋_GB2312"/>
              </a:rPr>
              <a:t>18 </a:t>
            </a:r>
            <a:r>
              <a:rPr lang="zh-CN" altLang="en-US" sz="2800" dirty="0">
                <a:solidFill>
                  <a:srgbClr val="0000CC"/>
                </a:solidFill>
                <a:ea typeface="仿宋_GB2312"/>
              </a:rPr>
              <a:t>设</a:t>
            </a:r>
            <a:r>
              <a:rPr lang="en-US" altLang="zh-CN" sz="2800" dirty="0">
                <a:solidFill>
                  <a:srgbClr val="0000CC"/>
                </a:solidFill>
                <a:ea typeface="仿宋_GB2312"/>
              </a:rPr>
              <a:t>S</a:t>
            </a:r>
            <a:r>
              <a:rPr lang="zh-CN" altLang="en-US" sz="2800" dirty="0">
                <a:solidFill>
                  <a:srgbClr val="0000CC"/>
                </a:solidFill>
                <a:ea typeface="仿宋_GB2312"/>
              </a:rPr>
              <a:t>为一个子句集，</a:t>
            </a:r>
            <a:r>
              <a:rPr lang="en-US" altLang="zh-CN" sz="2800" dirty="0">
                <a:solidFill>
                  <a:srgbClr val="0000CC"/>
                </a:solidFill>
                <a:ea typeface="仿宋_GB2312"/>
              </a:rPr>
              <a:t>H</a:t>
            </a:r>
            <a:r>
              <a:rPr lang="zh-CN" altLang="en-US" sz="2800" dirty="0">
                <a:solidFill>
                  <a:srgbClr val="0000CC"/>
                </a:solidFill>
                <a:ea typeface="仿宋_GB2312"/>
              </a:rPr>
              <a:t>是它的海伯伦域，如下的集合</a:t>
            </a:r>
            <a:r>
              <a:rPr lang="en-US" altLang="zh-CN" sz="2800" dirty="0">
                <a:solidFill>
                  <a:srgbClr val="0000CC"/>
                </a:solidFill>
                <a:ea typeface="仿宋_GB2312"/>
              </a:rPr>
              <a:t>A</a:t>
            </a:r>
            <a:r>
              <a:rPr lang="zh-CN" altLang="en-US" sz="2800" dirty="0">
                <a:solidFill>
                  <a:srgbClr val="0000CC"/>
                </a:solidFill>
                <a:ea typeface="仿宋_GB2312"/>
              </a:rPr>
              <a:t>称为</a:t>
            </a:r>
            <a:r>
              <a:rPr lang="en-US" altLang="zh-CN" sz="2800" dirty="0">
                <a:solidFill>
                  <a:srgbClr val="0000CC"/>
                </a:solidFill>
                <a:ea typeface="仿宋_GB2312"/>
              </a:rPr>
              <a:t>S</a:t>
            </a:r>
            <a:r>
              <a:rPr lang="zh-CN" altLang="en-US" sz="2800" dirty="0">
                <a:solidFill>
                  <a:srgbClr val="0000CC"/>
                </a:solidFill>
                <a:ea typeface="仿宋_GB2312"/>
              </a:rPr>
              <a:t>的海伯伦基：</a:t>
            </a:r>
            <a:endParaRPr lang="en-US" altLang="zh-CN" sz="2800" dirty="0">
              <a:solidFill>
                <a:srgbClr val="0000CC"/>
              </a:solidFill>
              <a:ea typeface="仿宋_GB2312"/>
            </a:endParaRPr>
          </a:p>
          <a:p>
            <a:pPr marR="33920" lvl="0"/>
            <a:endParaRPr lang="en-US" altLang="zh-CN" sz="2800" dirty="0">
              <a:solidFill>
                <a:srgbClr val="0000CC"/>
              </a:solidFill>
              <a:ea typeface="仿宋_GB2312"/>
            </a:endParaRPr>
          </a:p>
          <a:p>
            <a:pPr marL="342900" marR="33920" lvl="0" indent="-342900">
              <a:buFont typeface="Wingdings" panose="05000000000000000000" pitchFamily="2" charset="2"/>
              <a:buChar char="u"/>
            </a:pPr>
            <a:endParaRPr lang="zh-CN" altLang="en-US" sz="2800" dirty="0">
              <a:solidFill>
                <a:srgbClr val="0000CC"/>
              </a:solidFill>
              <a:ea typeface="仿宋_GB2312"/>
            </a:endParaRPr>
          </a:p>
          <a:p>
            <a:pPr marL="342900" marR="33920" lvl="0" indent="-342900">
              <a:buFont typeface="Wingdings" panose="05000000000000000000" pitchFamily="2" charset="2"/>
              <a:buChar char="u"/>
            </a:pPr>
            <a:r>
              <a:rPr lang="en-US" altLang="zh-CN" sz="2800" dirty="0">
                <a:solidFill>
                  <a:srgbClr val="0000CC"/>
                </a:solidFill>
                <a:ea typeface="仿宋_GB2312"/>
              </a:rPr>
              <a:t>A = {P(t</a:t>
            </a:r>
            <a:r>
              <a:rPr lang="en-US" altLang="zh-CN" sz="2800" baseline="-25000" dirty="0">
                <a:solidFill>
                  <a:srgbClr val="0000CC"/>
                </a:solidFill>
                <a:ea typeface="仿宋_GB2312"/>
              </a:rPr>
              <a:t>1</a:t>
            </a:r>
            <a:r>
              <a:rPr lang="en-US" altLang="zh-CN" sz="2800" dirty="0">
                <a:solidFill>
                  <a:srgbClr val="0000CC"/>
                </a:solidFill>
                <a:ea typeface="仿宋_GB2312"/>
              </a:rPr>
              <a:t>, t</a:t>
            </a:r>
            <a:r>
              <a:rPr lang="en-US" altLang="zh-CN" sz="2800" baseline="-25000" dirty="0">
                <a:solidFill>
                  <a:srgbClr val="0000CC"/>
                </a:solidFill>
                <a:ea typeface="仿宋_GB2312"/>
              </a:rPr>
              <a:t>2</a:t>
            </a:r>
            <a:r>
              <a:rPr lang="en-US" altLang="zh-CN" sz="2800" dirty="0">
                <a:solidFill>
                  <a:srgbClr val="0000CC"/>
                </a:solidFill>
                <a:ea typeface="仿宋_GB2312"/>
              </a:rPr>
              <a:t>, ·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en-US" altLang="zh-CN" sz="2800" dirty="0">
                <a:solidFill>
                  <a:srgbClr val="0000CC"/>
                </a:solidFill>
                <a:ea typeface="仿宋_GB2312"/>
              </a:rPr>
              <a:t>)|P</a:t>
            </a:r>
            <a:r>
              <a:rPr lang="zh-CN" altLang="en-US" sz="2800" dirty="0">
                <a:solidFill>
                  <a:srgbClr val="0000CC"/>
                </a:solidFill>
                <a:ea typeface="仿宋_GB2312"/>
              </a:rPr>
              <a:t>是</a:t>
            </a:r>
            <a:r>
              <a:rPr lang="en-US" altLang="zh-CN" sz="2800" dirty="0">
                <a:solidFill>
                  <a:srgbClr val="0000CC"/>
                </a:solidFill>
                <a:ea typeface="仿宋_GB2312"/>
              </a:rPr>
              <a:t>S</a:t>
            </a:r>
            <a:r>
              <a:rPr lang="zh-CN" altLang="en-US" sz="2800" dirty="0">
                <a:solidFill>
                  <a:srgbClr val="0000CC"/>
                </a:solidFill>
                <a:ea typeface="仿宋_GB2312"/>
              </a:rPr>
              <a:t>中的</a:t>
            </a:r>
            <a:r>
              <a:rPr lang="en-US" altLang="zh-CN" sz="2800" dirty="0">
                <a:solidFill>
                  <a:srgbClr val="0000CC"/>
                </a:solidFill>
                <a:ea typeface="仿宋_GB2312"/>
              </a:rPr>
              <a:t>n</a:t>
            </a:r>
            <a:r>
              <a:rPr lang="zh-CN" altLang="en-US" sz="2800" dirty="0">
                <a:solidFill>
                  <a:srgbClr val="0000CC"/>
                </a:solidFill>
                <a:ea typeface="仿宋_GB2312"/>
              </a:rPr>
              <a:t>元谓词符号（</a:t>
            </a:r>
            <a:r>
              <a:rPr lang="en-US" altLang="zh-CN" sz="2800" dirty="0">
                <a:solidFill>
                  <a:srgbClr val="0000CC"/>
                </a:solidFill>
                <a:ea typeface="仿宋_GB2312"/>
              </a:rPr>
              <a:t>n=1,2,· · ·</a:t>
            </a:r>
            <a:r>
              <a:rPr lang="zh-CN" altLang="en-US" sz="2800" dirty="0">
                <a:solidFill>
                  <a:srgbClr val="0000CC"/>
                </a:solidFill>
                <a:ea typeface="仿宋_GB2312"/>
              </a:rPr>
              <a:t>）</a:t>
            </a:r>
            <a:r>
              <a:rPr lang="en-US" altLang="zh-CN" sz="2800" dirty="0">
                <a:solidFill>
                  <a:srgbClr val="0000CC"/>
                </a:solidFill>
                <a:ea typeface="仿宋_GB2312"/>
              </a:rPr>
              <a:t>,</a:t>
            </a:r>
          </a:p>
          <a:p>
            <a:pPr marR="33920"/>
            <a:r>
              <a:rPr lang="en-US" altLang="zh-CN" sz="2800" dirty="0">
                <a:solidFill>
                  <a:srgbClr val="0000CC"/>
                </a:solidFill>
                <a:ea typeface="仿宋_GB2312"/>
              </a:rPr>
              <a:t>	t</a:t>
            </a:r>
            <a:r>
              <a:rPr lang="en-US" altLang="zh-CN" sz="2800" baseline="-25000" dirty="0">
                <a:solidFill>
                  <a:srgbClr val="0000CC"/>
                </a:solidFill>
                <a:ea typeface="仿宋_GB2312"/>
              </a:rPr>
              <a:t>1</a:t>
            </a:r>
            <a:r>
              <a:rPr lang="en-US" altLang="zh-CN" sz="2800" dirty="0">
                <a:solidFill>
                  <a:srgbClr val="0000CC"/>
                </a:solidFill>
                <a:ea typeface="仿宋_GB2312"/>
              </a:rPr>
              <a:t>, t</a:t>
            </a:r>
            <a:r>
              <a:rPr lang="en-US" altLang="zh-CN" sz="2800" baseline="-25000" dirty="0">
                <a:solidFill>
                  <a:srgbClr val="0000CC"/>
                </a:solidFill>
                <a:ea typeface="仿宋_GB2312"/>
              </a:rPr>
              <a:t>2</a:t>
            </a:r>
            <a:r>
              <a:rPr lang="en-US" altLang="zh-CN" sz="2800" dirty="0">
                <a:solidFill>
                  <a:srgbClr val="0000CC"/>
                </a:solidFill>
                <a:ea typeface="仿宋_GB2312"/>
              </a:rPr>
              <a:t>, ·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en-US" altLang="zh-CN" sz="2800" dirty="0">
                <a:solidFill>
                  <a:srgbClr val="0000CC"/>
                </a:solidFill>
                <a:ea typeface="仿宋_GB2312"/>
              </a:rPr>
              <a:t> ∈ H}</a:t>
            </a:r>
          </a:p>
          <a:p>
            <a:pPr marR="33920"/>
            <a:endParaRPr lang="en-US" altLang="zh-CN" sz="2800" dirty="0">
              <a:solidFill>
                <a:srgbClr val="0000CC"/>
              </a:solidFill>
              <a:ea typeface="仿宋_GB2312"/>
            </a:endParaRPr>
          </a:p>
          <a:p>
            <a:pPr marL="342900" marR="33920" indent="-342900">
              <a:buFont typeface="Wingdings" panose="05000000000000000000" pitchFamily="2" charset="2"/>
              <a:buChar char="u"/>
            </a:pPr>
            <a:r>
              <a:rPr lang="zh-CN" altLang="en-US" sz="2800" dirty="0">
                <a:solidFill>
                  <a:srgbClr val="0000CC"/>
                </a:solidFill>
                <a:ea typeface="仿宋_GB2312"/>
              </a:rPr>
              <a:t>由</a:t>
            </a:r>
            <a:r>
              <a:rPr lang="en-US" altLang="zh-CN" sz="2800" dirty="0">
                <a:solidFill>
                  <a:srgbClr val="0000CC"/>
                </a:solidFill>
                <a:ea typeface="仿宋_GB2312"/>
              </a:rPr>
              <a:t>S </a:t>
            </a:r>
            <a:r>
              <a:rPr lang="zh-CN" altLang="en-US" sz="2800" dirty="0">
                <a:solidFill>
                  <a:srgbClr val="0000CC"/>
                </a:solidFill>
                <a:ea typeface="仿宋_GB2312"/>
              </a:rPr>
              <a:t>的谓词符号和</a:t>
            </a:r>
            <a:r>
              <a:rPr lang="en-US" altLang="zh-CN" sz="2800" dirty="0">
                <a:solidFill>
                  <a:srgbClr val="0000CC"/>
                </a:solidFill>
                <a:ea typeface="仿宋_GB2312"/>
              </a:rPr>
              <a:t>H</a:t>
            </a:r>
            <a:r>
              <a:rPr lang="zh-CN" altLang="en-US" sz="2800" dirty="0">
                <a:solidFill>
                  <a:srgbClr val="0000CC"/>
                </a:solidFill>
                <a:ea typeface="仿宋_GB2312"/>
              </a:rPr>
              <a:t>域中的基项组成的全体基原子的集合。</a:t>
            </a:r>
            <a:endParaRPr lang="en-US" altLang="zh-CN" sz="2800" dirty="0">
              <a:solidFill>
                <a:srgbClr val="0000CC"/>
              </a:solidFill>
              <a:ea typeface="仿宋_GB2312"/>
            </a:endParaRPr>
          </a:p>
          <a:p>
            <a:pPr marR="33920" lvl="0"/>
            <a:endParaRPr lang="zh-CN" altLang="en-US" sz="2800" dirty="0">
              <a:solidFill>
                <a:srgbClr val="0000CC"/>
              </a:solidFill>
              <a:ea typeface="仿宋_GB2312"/>
            </a:endParaRPr>
          </a:p>
        </p:txBody>
      </p:sp>
    </p:spTree>
    <p:extLst>
      <p:ext uri="{BB962C8B-B14F-4D97-AF65-F5344CB8AC3E}">
        <p14:creationId xmlns:p14="http://schemas.microsoft.com/office/powerpoint/2010/main" val="2089867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065262" y="554020"/>
            <a:ext cx="10265884" cy="1384995"/>
          </a:xfrm>
          <a:prstGeom prst="rect">
            <a:avLst/>
          </a:prstGeom>
        </p:spPr>
        <p:txBody>
          <a:bodyPr wrap="square">
            <a:spAutoFit/>
          </a:bodyPr>
          <a:lstStyle/>
          <a:p>
            <a:pPr marR="33920" lvl="0"/>
            <a:r>
              <a:rPr lang="zh-CN" altLang="en-US" sz="2800" dirty="0">
                <a:solidFill>
                  <a:srgbClr val="FF0000"/>
                </a:solidFill>
                <a:ea typeface="仿宋_GB2312"/>
              </a:rPr>
              <a:t>例 </a:t>
            </a:r>
            <a:r>
              <a:rPr lang="zh-CN" altLang="en-US" sz="2800" dirty="0">
                <a:solidFill>
                  <a:srgbClr val="0000CC"/>
                </a:solidFill>
                <a:ea typeface="仿宋_GB2312"/>
              </a:rPr>
              <a:t>求</a:t>
            </a:r>
            <a:r>
              <a:rPr lang="en-US" altLang="zh-CN" sz="2800" dirty="0">
                <a:solidFill>
                  <a:srgbClr val="0000CC"/>
                </a:solidFill>
                <a:ea typeface="仿宋_GB2312"/>
              </a:rPr>
              <a:t>S={P(x),Q(y) ∨ R(x)}</a:t>
            </a:r>
            <a:r>
              <a:rPr lang="zh-CN" altLang="en-US" sz="2800" dirty="0">
                <a:solidFill>
                  <a:srgbClr val="0000CC"/>
                </a:solidFill>
                <a:ea typeface="仿宋_GB2312"/>
              </a:rPr>
              <a:t>的海伯伦基。</a:t>
            </a:r>
          </a:p>
          <a:p>
            <a:pPr marR="33920" lvl="0"/>
            <a:r>
              <a:rPr lang="zh-CN" altLang="en-US" sz="2800" dirty="0">
                <a:solidFill>
                  <a:srgbClr val="0000CC"/>
                </a:solidFill>
                <a:ea typeface="仿宋_GB2312"/>
              </a:rPr>
              <a:t>解：</a:t>
            </a:r>
            <a:r>
              <a:rPr lang="en-US" altLang="zh-CN" sz="2800" dirty="0">
                <a:solidFill>
                  <a:srgbClr val="0000CC"/>
                </a:solidFill>
                <a:ea typeface="仿宋_GB2312"/>
              </a:rPr>
              <a:t>S</a:t>
            </a:r>
            <a:r>
              <a:rPr lang="zh-CN" altLang="en-US" sz="2800" dirty="0">
                <a:solidFill>
                  <a:srgbClr val="0000CC"/>
                </a:solidFill>
                <a:ea typeface="仿宋_GB2312"/>
              </a:rPr>
              <a:t>的海伯伦域是</a:t>
            </a:r>
            <a:r>
              <a:rPr lang="pt-BR" altLang="zh-CN" sz="2800" dirty="0">
                <a:solidFill>
                  <a:srgbClr val="0000CC"/>
                </a:solidFill>
                <a:ea typeface="仿宋_GB2312"/>
              </a:rPr>
              <a:t>H =</a:t>
            </a:r>
            <a:r>
              <a:rPr lang="en-US" altLang="zh-CN" sz="2800" dirty="0">
                <a:solidFill>
                  <a:srgbClr val="0000CC"/>
                </a:solidFill>
                <a:ea typeface="仿宋_GB2312"/>
              </a:rPr>
              <a:t>{a}</a:t>
            </a:r>
            <a:r>
              <a:rPr lang="zh-CN" altLang="en-US" sz="2800" dirty="0">
                <a:solidFill>
                  <a:srgbClr val="0000CC"/>
                </a:solidFill>
                <a:ea typeface="仿宋_GB2312"/>
              </a:rPr>
              <a:t>，所以</a:t>
            </a:r>
            <a:r>
              <a:rPr lang="en-US" altLang="zh-CN" sz="2800" dirty="0">
                <a:solidFill>
                  <a:srgbClr val="0000CC"/>
                </a:solidFill>
                <a:ea typeface="仿宋_GB2312"/>
              </a:rPr>
              <a:t>S</a:t>
            </a:r>
            <a:r>
              <a:rPr lang="zh-CN" altLang="en-US" sz="2800" dirty="0">
                <a:solidFill>
                  <a:srgbClr val="0000CC"/>
                </a:solidFill>
                <a:ea typeface="仿宋_GB2312"/>
              </a:rPr>
              <a:t>的海伯伦基是</a:t>
            </a:r>
          </a:p>
          <a:p>
            <a:pPr marR="33920" lvl="0"/>
            <a:r>
              <a:rPr lang="en-US" altLang="zh-CN" sz="2800" dirty="0">
                <a:solidFill>
                  <a:srgbClr val="0000CC"/>
                </a:solidFill>
                <a:ea typeface="仿宋_GB2312"/>
              </a:rPr>
              <a:t>       A={P(a),Q(a),Q(a)}</a:t>
            </a:r>
          </a:p>
        </p:txBody>
      </p:sp>
      <p:sp>
        <p:nvSpPr>
          <p:cNvPr id="5" name="矩形 4">
            <a:extLst>
              <a:ext uri="{FF2B5EF4-FFF2-40B4-BE49-F238E27FC236}">
                <a16:creationId xmlns:a16="http://schemas.microsoft.com/office/drawing/2014/main" xmlns="" id="{CF48D969-9B65-4F87-9EC3-B6182AC6A497}"/>
              </a:ext>
            </a:extLst>
          </p:cNvPr>
          <p:cNvSpPr/>
          <p:nvPr/>
        </p:nvSpPr>
        <p:spPr>
          <a:xfrm>
            <a:off x="1056257" y="2640467"/>
            <a:ext cx="10265884" cy="2677656"/>
          </a:xfrm>
          <a:prstGeom prst="rect">
            <a:avLst/>
          </a:prstGeom>
        </p:spPr>
        <p:txBody>
          <a:bodyPr wrap="square">
            <a:spAutoFit/>
          </a:bodyPr>
          <a:lstStyle/>
          <a:p>
            <a:pPr marR="33920" lvl="0"/>
            <a:r>
              <a:rPr lang="zh-CN" altLang="en-US" sz="2800" dirty="0">
                <a:solidFill>
                  <a:srgbClr val="FF0000"/>
                </a:solidFill>
                <a:ea typeface="仿宋_GB2312"/>
              </a:rPr>
              <a:t>例 </a:t>
            </a:r>
            <a:r>
              <a:rPr lang="zh-CN" altLang="en-US" sz="2800" dirty="0">
                <a:solidFill>
                  <a:srgbClr val="0000CC"/>
                </a:solidFill>
                <a:ea typeface="仿宋_GB2312"/>
              </a:rPr>
              <a:t>求</a:t>
            </a:r>
            <a:r>
              <a:rPr lang="en-US" altLang="zh-CN" sz="2800" dirty="0">
                <a:solidFill>
                  <a:srgbClr val="0000CC"/>
                </a:solidFill>
                <a:ea typeface="仿宋_GB2312"/>
              </a:rPr>
              <a:t>S={P(a),Q(x) ∨ R(f(x))}</a:t>
            </a:r>
            <a:r>
              <a:rPr lang="zh-CN" altLang="en-US" sz="2800" dirty="0">
                <a:solidFill>
                  <a:srgbClr val="0000CC"/>
                </a:solidFill>
                <a:ea typeface="仿宋_GB2312"/>
              </a:rPr>
              <a:t>的海伯伦基。</a:t>
            </a:r>
            <a:endParaRPr lang="en-US" altLang="zh-CN" sz="2800" dirty="0">
              <a:solidFill>
                <a:srgbClr val="0000CC"/>
              </a:solidFill>
              <a:ea typeface="仿宋_GB2312"/>
            </a:endParaRPr>
          </a:p>
          <a:p>
            <a:pPr marR="33920" lvl="0"/>
            <a:r>
              <a:rPr lang="zh-CN" altLang="en-US" sz="2800" dirty="0">
                <a:solidFill>
                  <a:srgbClr val="0000CC"/>
                </a:solidFill>
                <a:ea typeface="仿宋_GB2312"/>
              </a:rPr>
              <a:t>解：</a:t>
            </a:r>
            <a:r>
              <a:rPr lang="en-US" altLang="zh-CN" sz="2800" dirty="0">
                <a:solidFill>
                  <a:srgbClr val="0000CC"/>
                </a:solidFill>
                <a:ea typeface="仿宋_GB2312"/>
              </a:rPr>
              <a:t>S</a:t>
            </a:r>
            <a:r>
              <a:rPr lang="zh-CN" altLang="en-US" sz="2800" dirty="0">
                <a:solidFill>
                  <a:srgbClr val="0000CC"/>
                </a:solidFill>
                <a:ea typeface="仿宋_GB2312"/>
              </a:rPr>
              <a:t>的海伯伦域是</a:t>
            </a:r>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pt-BR" altLang="zh-CN" sz="2800" dirty="0">
                <a:solidFill>
                  <a:srgbClr val="0000CC"/>
                </a:solidFill>
                <a:ea typeface="仿宋_GB2312"/>
              </a:rPr>
              <a:t>H = {a, f (a), f (f (a)), · · · }</a:t>
            </a:r>
            <a:r>
              <a:rPr lang="zh-CN" altLang="pt-BR" sz="2800" dirty="0">
                <a:solidFill>
                  <a:srgbClr val="0000CC"/>
                </a:solidFill>
                <a:ea typeface="仿宋_GB2312"/>
              </a:rPr>
              <a:t>，</a:t>
            </a:r>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zh-CN" altLang="en-US" sz="2800" dirty="0">
                <a:solidFill>
                  <a:srgbClr val="0000CC"/>
                </a:solidFill>
                <a:ea typeface="仿宋_GB2312"/>
              </a:rPr>
              <a:t>所以</a:t>
            </a:r>
            <a:r>
              <a:rPr lang="en-US" altLang="zh-CN" sz="2800" dirty="0">
                <a:solidFill>
                  <a:srgbClr val="0000CC"/>
                </a:solidFill>
                <a:ea typeface="仿宋_GB2312"/>
              </a:rPr>
              <a:t>S</a:t>
            </a:r>
            <a:r>
              <a:rPr lang="zh-CN" altLang="en-US" sz="2800" dirty="0">
                <a:solidFill>
                  <a:srgbClr val="0000CC"/>
                </a:solidFill>
                <a:ea typeface="仿宋_GB2312"/>
              </a:rPr>
              <a:t>的海伯伦基是</a:t>
            </a:r>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pt-BR" altLang="zh-CN" sz="2800" dirty="0">
                <a:solidFill>
                  <a:srgbClr val="0000CC"/>
                </a:solidFill>
                <a:ea typeface="仿宋_GB2312"/>
              </a:rPr>
              <a:t>A={P(a),Q(a),R(a),P(f(a)),Q(f(a)),R(f(a)),P(f(f(a))),</a:t>
            </a:r>
          </a:p>
          <a:p>
            <a:pPr marR="33920" lvl="0"/>
            <a:r>
              <a:rPr lang="pt-BR" altLang="zh-CN" sz="2800" dirty="0">
                <a:solidFill>
                  <a:srgbClr val="0000CC"/>
                </a:solidFill>
                <a:ea typeface="仿宋_GB2312"/>
              </a:rPr>
              <a:t>	      Q(f(f(a))),R(f(f(a))),· · · }</a:t>
            </a:r>
            <a:endParaRPr lang="en-US" altLang="zh-CN" sz="2800" dirty="0">
              <a:solidFill>
                <a:srgbClr val="0000CC"/>
              </a:solidFill>
              <a:ea typeface="仿宋_GB2312"/>
            </a:endParaRPr>
          </a:p>
        </p:txBody>
      </p:sp>
      <p:sp>
        <p:nvSpPr>
          <p:cNvPr id="2" name="矩形 1">
            <a:extLst>
              <a:ext uri="{FF2B5EF4-FFF2-40B4-BE49-F238E27FC236}">
                <a16:creationId xmlns:a16="http://schemas.microsoft.com/office/drawing/2014/main" xmlns="" id="{9BF7E4B0-05BE-4C65-AC6C-F2AF3012D0F1}"/>
              </a:ext>
            </a:extLst>
          </p:cNvPr>
          <p:cNvSpPr/>
          <p:nvPr/>
        </p:nvSpPr>
        <p:spPr>
          <a:xfrm>
            <a:off x="1129553" y="5588688"/>
            <a:ext cx="10192588" cy="954107"/>
          </a:xfrm>
          <a:prstGeom prst="rect">
            <a:avLst/>
          </a:prstGeom>
        </p:spPr>
        <p:txBody>
          <a:bodyPr wrap="square">
            <a:spAutoFit/>
          </a:bodyPr>
          <a:lstStyle/>
          <a:p>
            <a:r>
              <a:rPr lang="zh-CN" altLang="en-US" sz="2800" dirty="0">
                <a:solidFill>
                  <a:srgbClr val="0000CC"/>
                </a:solidFill>
              </a:rPr>
              <a:t>基</a:t>
            </a:r>
            <a:r>
              <a:rPr lang="en-US" altLang="zh-CN" sz="2800" dirty="0">
                <a:solidFill>
                  <a:srgbClr val="0000CC"/>
                </a:solidFill>
              </a:rPr>
              <a:t>——ground——</a:t>
            </a:r>
            <a:r>
              <a:rPr lang="zh-CN" altLang="en-US" sz="2800" dirty="0">
                <a:solidFill>
                  <a:srgbClr val="0000CC"/>
                </a:solidFill>
              </a:rPr>
              <a:t>就是无变元。</a:t>
            </a:r>
          </a:p>
          <a:p>
            <a:r>
              <a:rPr lang="zh-CN" altLang="en-US" sz="2800" dirty="0">
                <a:solidFill>
                  <a:srgbClr val="0000CC"/>
                </a:solidFill>
              </a:rPr>
              <a:t>同样有，基项、基原子公式、基文字、基子句和基例的概念。</a:t>
            </a:r>
          </a:p>
        </p:txBody>
      </p:sp>
    </p:spTree>
    <p:extLst>
      <p:ext uri="{BB962C8B-B14F-4D97-AF65-F5344CB8AC3E}">
        <p14:creationId xmlns:p14="http://schemas.microsoft.com/office/powerpoint/2010/main" val="388301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D8AB7D12-9CE3-4077-8F4C-C146402C8E86}"/>
              </a:ext>
            </a:extLst>
          </p:cNvPr>
          <p:cNvPicPr>
            <a:picLocks noChangeAspect="1"/>
          </p:cNvPicPr>
          <p:nvPr/>
        </p:nvPicPr>
        <p:blipFill>
          <a:blip r:embed="rId3"/>
          <a:stretch>
            <a:fillRect/>
          </a:stretch>
        </p:blipFill>
        <p:spPr>
          <a:xfrm>
            <a:off x="4062020" y="4695026"/>
            <a:ext cx="3392595" cy="2026449"/>
          </a:xfrm>
          <a:prstGeom prst="rect">
            <a:avLst/>
          </a:prstGeom>
        </p:spPr>
      </p:pic>
      <p:sp>
        <p:nvSpPr>
          <p:cNvPr id="14" name="Rectangle 2"/>
          <p:cNvSpPr>
            <a:spLocks noGrp="1"/>
          </p:cNvSpPr>
          <p:nvPr>
            <p:ph type="title"/>
          </p:nvPr>
        </p:nvSpPr>
        <p:spPr>
          <a:xfrm>
            <a:off x="166881" y="0"/>
            <a:ext cx="9514116"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128724" y="773442"/>
            <a:ext cx="10647265" cy="3970318"/>
          </a:xfrm>
          <a:prstGeom prst="rect">
            <a:avLst/>
          </a:prstGeom>
        </p:spPr>
        <p:txBody>
          <a:bodyPr wrap="square">
            <a:spAutoFit/>
          </a:bodyPr>
          <a:lstStyle/>
          <a:p>
            <a:pPr marR="33920" lvl="0"/>
            <a:r>
              <a:rPr lang="zh-CN" altLang="en-US" sz="2800" dirty="0">
                <a:solidFill>
                  <a:srgbClr val="FF0000"/>
                </a:solidFill>
                <a:ea typeface="仿宋_GB2312"/>
              </a:rPr>
              <a:t>定义</a:t>
            </a:r>
            <a:r>
              <a:rPr lang="en-US" altLang="zh-CN" sz="2800" dirty="0">
                <a:solidFill>
                  <a:srgbClr val="FF0000"/>
                </a:solidFill>
                <a:ea typeface="仿宋_GB2312"/>
              </a:rPr>
              <a:t>19</a:t>
            </a:r>
            <a:r>
              <a:rPr lang="zh-CN" altLang="en-US" sz="2800" dirty="0">
                <a:solidFill>
                  <a:srgbClr val="0000CC"/>
                </a:solidFill>
                <a:ea typeface="仿宋_GB2312"/>
              </a:rPr>
              <a:t>设</a:t>
            </a:r>
            <a:r>
              <a:rPr lang="en-US" altLang="zh-CN" sz="2800" dirty="0">
                <a:solidFill>
                  <a:srgbClr val="0000CC"/>
                </a:solidFill>
                <a:ea typeface="仿宋_GB2312"/>
              </a:rPr>
              <a:t>S</a:t>
            </a:r>
            <a:r>
              <a:rPr lang="zh-CN" altLang="en-US" sz="2800" dirty="0">
                <a:solidFill>
                  <a:srgbClr val="0000CC"/>
                </a:solidFill>
                <a:ea typeface="仿宋_GB2312"/>
              </a:rPr>
              <a:t>为一个子句集，</a:t>
            </a:r>
            <a:r>
              <a:rPr lang="en-US" altLang="zh-CN" sz="2800" dirty="0">
                <a:solidFill>
                  <a:srgbClr val="0000CC"/>
                </a:solidFill>
                <a:ea typeface="仿宋_GB2312"/>
              </a:rPr>
              <a:t>S</a:t>
            </a:r>
            <a:r>
              <a:rPr lang="zh-CN" altLang="en-US" sz="2800" dirty="0">
                <a:solidFill>
                  <a:srgbClr val="0000CC"/>
                </a:solidFill>
                <a:ea typeface="仿宋_GB2312"/>
              </a:rPr>
              <a:t>在其海伯伦域上的一个解释</a:t>
            </a:r>
            <a:r>
              <a:rPr lang="en-US" altLang="zh-CN" sz="2800" dirty="0">
                <a:solidFill>
                  <a:srgbClr val="0000CC"/>
                </a:solidFill>
                <a:ea typeface="仿宋_GB2312"/>
              </a:rPr>
              <a:t>I</a:t>
            </a:r>
            <a:r>
              <a:rPr lang="en-US" altLang="zh-CN" sz="2800" baseline="-25000" dirty="0">
                <a:solidFill>
                  <a:srgbClr val="0000CC"/>
                </a:solidFill>
                <a:ea typeface="仿宋_GB2312"/>
              </a:rPr>
              <a:t>H</a:t>
            </a:r>
            <a:r>
              <a:rPr lang="zh-CN" altLang="en-US" sz="2800" dirty="0">
                <a:solidFill>
                  <a:srgbClr val="0000CC"/>
                </a:solidFill>
                <a:ea typeface="仿宋_GB2312"/>
              </a:rPr>
              <a:t>满足如下条件：</a:t>
            </a:r>
          </a:p>
          <a:p>
            <a:pPr marR="33920" lvl="0"/>
            <a:r>
              <a:rPr lang="zh-CN" altLang="en-US" sz="2800" dirty="0">
                <a:solidFill>
                  <a:srgbClr val="0000CC"/>
                </a:solidFill>
                <a:ea typeface="仿宋_GB2312"/>
              </a:rPr>
              <a:t>    （</a:t>
            </a:r>
            <a:r>
              <a:rPr lang="en-US" altLang="zh-CN" sz="2800" dirty="0">
                <a:solidFill>
                  <a:srgbClr val="0000CC"/>
                </a:solidFill>
                <a:ea typeface="仿宋_GB2312"/>
              </a:rPr>
              <a:t>1</a:t>
            </a:r>
            <a:r>
              <a:rPr lang="zh-CN" altLang="en-US" sz="2800" dirty="0">
                <a:solidFill>
                  <a:srgbClr val="0000CC"/>
                </a:solidFill>
                <a:ea typeface="仿宋_GB2312"/>
              </a:rPr>
              <a:t>）常量指派为自身。</a:t>
            </a:r>
          </a:p>
          <a:p>
            <a:pPr marR="33920" lvl="0"/>
            <a:r>
              <a:rPr lang="zh-CN" altLang="en-US" sz="2800" dirty="0">
                <a:solidFill>
                  <a:srgbClr val="0000CC"/>
                </a:solidFill>
                <a:ea typeface="仿宋_GB2312"/>
              </a:rPr>
              <a:t>    （</a:t>
            </a:r>
            <a:r>
              <a:rPr lang="en-US" altLang="zh-CN" sz="2800" dirty="0">
                <a:solidFill>
                  <a:srgbClr val="0000CC"/>
                </a:solidFill>
                <a:ea typeface="仿宋_GB2312"/>
              </a:rPr>
              <a:t>2</a:t>
            </a:r>
            <a:r>
              <a:rPr lang="zh-CN" altLang="en-US" sz="2800" dirty="0">
                <a:solidFill>
                  <a:srgbClr val="0000CC"/>
                </a:solidFill>
                <a:ea typeface="仿宋_GB2312"/>
              </a:rPr>
              <a:t>）对于</a:t>
            </a:r>
            <a:r>
              <a:rPr lang="en-US" altLang="zh-CN" sz="2800" dirty="0">
                <a:solidFill>
                  <a:srgbClr val="0000CC"/>
                </a:solidFill>
                <a:ea typeface="仿宋_GB2312"/>
              </a:rPr>
              <a:t>S</a:t>
            </a:r>
            <a:r>
              <a:rPr lang="zh-CN" altLang="en-US" sz="2800" dirty="0">
                <a:solidFill>
                  <a:srgbClr val="0000CC"/>
                </a:solidFill>
                <a:ea typeface="仿宋_GB2312"/>
              </a:rPr>
              <a:t>中的一个</a:t>
            </a:r>
            <a:r>
              <a:rPr lang="en-US" altLang="zh-CN" sz="2800" dirty="0">
                <a:solidFill>
                  <a:srgbClr val="0000CC"/>
                </a:solidFill>
                <a:ea typeface="仿宋_GB2312"/>
              </a:rPr>
              <a:t>n</a:t>
            </a:r>
            <a:r>
              <a:rPr lang="zh-CN" altLang="en-US" sz="2800" dirty="0">
                <a:solidFill>
                  <a:srgbClr val="0000CC"/>
                </a:solidFill>
                <a:ea typeface="仿宋_GB2312"/>
              </a:rPr>
              <a:t>元函数符号</a:t>
            </a:r>
            <a:r>
              <a:rPr lang="en-US" altLang="zh-CN" sz="2800" dirty="0">
                <a:solidFill>
                  <a:srgbClr val="0000CC"/>
                </a:solidFill>
                <a:ea typeface="仿宋_GB2312"/>
              </a:rPr>
              <a:t>f</a:t>
            </a:r>
            <a:r>
              <a:rPr lang="zh-CN" altLang="en-US" sz="2800" dirty="0">
                <a:solidFill>
                  <a:srgbClr val="0000CC"/>
                </a:solidFill>
                <a:ea typeface="仿宋_GB2312"/>
              </a:rPr>
              <a:t>，将其指派为</a:t>
            </a:r>
            <a:r>
              <a:rPr lang="en-US" altLang="zh-CN" sz="2800" dirty="0">
                <a:solidFill>
                  <a:srgbClr val="0000CC"/>
                </a:solidFill>
                <a:ea typeface="仿宋_GB2312"/>
              </a:rPr>
              <a:t>f’,</a:t>
            </a:r>
            <a:r>
              <a:rPr lang="zh-CN" altLang="en-US" sz="2800" dirty="0">
                <a:solidFill>
                  <a:srgbClr val="0000CC"/>
                </a:solidFill>
                <a:ea typeface="仿宋_GB2312"/>
              </a:rPr>
              <a:t>其中</a:t>
            </a:r>
            <a:r>
              <a:rPr lang="en-US" altLang="zh-CN" sz="2800" dirty="0">
                <a:solidFill>
                  <a:srgbClr val="0000CC"/>
                </a:solidFill>
                <a:ea typeface="仿宋_GB2312"/>
              </a:rPr>
              <a:t>f’: </a:t>
            </a:r>
            <a:r>
              <a:rPr lang="en-US" altLang="zh-CN" sz="2800" dirty="0" err="1">
                <a:solidFill>
                  <a:srgbClr val="0000CC"/>
                </a:solidFill>
                <a:ea typeface="仿宋_GB2312"/>
              </a:rPr>
              <a:t>H</a:t>
            </a:r>
            <a:r>
              <a:rPr lang="en-US" altLang="zh-CN" sz="2800" baseline="30000" dirty="0" err="1">
                <a:solidFill>
                  <a:srgbClr val="0000CC"/>
                </a:solidFill>
                <a:ea typeface="仿宋_GB2312"/>
              </a:rPr>
              <a:t>n</a:t>
            </a:r>
            <a:r>
              <a:rPr lang="en-US" altLang="zh-CN" sz="2800" dirty="0">
                <a:solidFill>
                  <a:srgbClr val="0000CC"/>
                </a:solidFill>
                <a:ea typeface="仿宋_GB2312"/>
              </a:rPr>
              <a:t> </a:t>
            </a:r>
            <a:r>
              <a:rPr lang="zh-CN" altLang="en-US" sz="2800" dirty="0">
                <a:solidFill>
                  <a:srgbClr val="0000CC"/>
                </a:solidFill>
                <a:ea typeface="仿宋_GB2312"/>
              </a:rPr>
              <a:t>→</a:t>
            </a:r>
            <a:r>
              <a:rPr lang="en-US" altLang="zh-CN" sz="2800" dirty="0">
                <a:solidFill>
                  <a:srgbClr val="0000CC"/>
                </a:solidFill>
                <a:ea typeface="仿宋_GB2312"/>
              </a:rPr>
              <a:t> H</a:t>
            </a:r>
            <a:r>
              <a:rPr lang="zh-CN" altLang="en-US" sz="2800" dirty="0">
                <a:solidFill>
                  <a:srgbClr val="0000CC"/>
                </a:solidFill>
                <a:ea typeface="仿宋_GB2312"/>
              </a:rPr>
              <a:t>，并且对</a:t>
            </a:r>
            <a:r>
              <a:rPr lang="en-US" altLang="zh-CN" sz="2800" dirty="0">
                <a:solidFill>
                  <a:srgbClr val="0000CC"/>
                </a:solidFill>
                <a:ea typeface="仿宋_GB2312"/>
              </a:rPr>
              <a:t>∀(h</a:t>
            </a:r>
            <a:r>
              <a:rPr lang="en-US" altLang="zh-CN" sz="2800" baseline="-25000" dirty="0">
                <a:solidFill>
                  <a:srgbClr val="0000CC"/>
                </a:solidFill>
                <a:ea typeface="仿宋_GB2312"/>
              </a:rPr>
              <a:t>1</a:t>
            </a:r>
            <a:r>
              <a:rPr lang="en-US" altLang="zh-CN" sz="2800" dirty="0">
                <a:solidFill>
                  <a:srgbClr val="0000CC"/>
                </a:solidFill>
                <a:ea typeface="仿宋_GB2312"/>
              </a:rPr>
              <a:t>, h</a:t>
            </a:r>
            <a:r>
              <a:rPr lang="en-US" altLang="zh-CN" sz="2800" baseline="-25000" dirty="0">
                <a:solidFill>
                  <a:srgbClr val="0000CC"/>
                </a:solidFill>
                <a:ea typeface="仿宋_GB2312"/>
              </a:rPr>
              <a:t>2</a:t>
            </a:r>
            <a:r>
              <a:rPr lang="en-US" altLang="zh-CN" sz="2800" dirty="0">
                <a:solidFill>
                  <a:srgbClr val="0000CC"/>
                </a:solidFill>
                <a:ea typeface="仿宋_GB2312"/>
              </a:rPr>
              <a:t>, · · · , </a:t>
            </a:r>
            <a:r>
              <a:rPr lang="en-US" altLang="zh-CN" sz="2800" dirty="0" err="1">
                <a:solidFill>
                  <a:srgbClr val="0000CC"/>
                </a:solidFill>
                <a:ea typeface="仿宋_GB2312"/>
              </a:rPr>
              <a:t>h</a:t>
            </a:r>
            <a:r>
              <a:rPr lang="en-US" altLang="zh-CN" sz="2800" baseline="-25000" dirty="0" err="1">
                <a:solidFill>
                  <a:srgbClr val="0000CC"/>
                </a:solidFill>
                <a:ea typeface="仿宋_GB2312"/>
              </a:rPr>
              <a:t>n</a:t>
            </a:r>
            <a:r>
              <a:rPr lang="en-US" altLang="zh-CN" sz="2800" dirty="0">
                <a:solidFill>
                  <a:srgbClr val="0000CC"/>
                </a:solidFill>
                <a:ea typeface="仿宋_GB2312"/>
              </a:rPr>
              <a:t>) ∈ </a:t>
            </a:r>
            <a:r>
              <a:rPr lang="en-US" altLang="zh-CN" sz="2800" dirty="0" err="1">
                <a:solidFill>
                  <a:srgbClr val="0000CC"/>
                </a:solidFill>
                <a:ea typeface="仿宋_GB2312"/>
              </a:rPr>
              <a:t>H</a:t>
            </a:r>
            <a:r>
              <a:rPr lang="en-US" altLang="zh-CN" sz="2800" baseline="30000" dirty="0" err="1">
                <a:solidFill>
                  <a:srgbClr val="0000CC"/>
                </a:solidFill>
                <a:ea typeface="仿宋_GB2312"/>
              </a:rPr>
              <a:t>n</a:t>
            </a:r>
            <a:r>
              <a:rPr lang="zh-CN" altLang="en-US" sz="2800" dirty="0">
                <a:solidFill>
                  <a:srgbClr val="0000CC"/>
                </a:solidFill>
                <a:ea typeface="仿宋_GB2312"/>
              </a:rPr>
              <a:t>，</a:t>
            </a:r>
            <a:endParaRPr lang="en-US" altLang="zh-CN" sz="2800" dirty="0">
              <a:solidFill>
                <a:srgbClr val="0000CC"/>
              </a:solidFill>
              <a:ea typeface="仿宋_GB2312"/>
            </a:endParaRPr>
          </a:p>
          <a:p>
            <a:pPr marR="33920" lvl="0"/>
            <a:r>
              <a:rPr lang="en-US" altLang="zh-CN" sz="2800" dirty="0">
                <a:solidFill>
                  <a:srgbClr val="0000CC"/>
                </a:solidFill>
                <a:ea typeface="仿宋_GB2312"/>
              </a:rPr>
              <a:t>	f’(h</a:t>
            </a:r>
            <a:r>
              <a:rPr lang="en-US" altLang="zh-CN" sz="2800" baseline="-25000" dirty="0">
                <a:solidFill>
                  <a:srgbClr val="0000CC"/>
                </a:solidFill>
                <a:ea typeface="仿宋_GB2312"/>
              </a:rPr>
              <a:t>1</a:t>
            </a:r>
            <a:r>
              <a:rPr lang="en-US" altLang="zh-CN" sz="2800" dirty="0">
                <a:solidFill>
                  <a:srgbClr val="0000CC"/>
                </a:solidFill>
                <a:ea typeface="仿宋_GB2312"/>
              </a:rPr>
              <a:t>, h</a:t>
            </a:r>
            <a:r>
              <a:rPr lang="en-US" altLang="zh-CN" sz="2800" baseline="-25000" dirty="0">
                <a:solidFill>
                  <a:srgbClr val="0000CC"/>
                </a:solidFill>
                <a:ea typeface="仿宋_GB2312"/>
              </a:rPr>
              <a:t>2</a:t>
            </a:r>
            <a:r>
              <a:rPr lang="en-US" altLang="zh-CN" sz="2800" dirty="0">
                <a:solidFill>
                  <a:srgbClr val="0000CC"/>
                </a:solidFill>
                <a:ea typeface="仿宋_GB2312"/>
              </a:rPr>
              <a:t>, · · · , </a:t>
            </a:r>
            <a:r>
              <a:rPr lang="en-US" altLang="zh-CN" sz="2800" dirty="0" err="1">
                <a:solidFill>
                  <a:srgbClr val="0000CC"/>
                </a:solidFill>
                <a:ea typeface="仿宋_GB2312"/>
              </a:rPr>
              <a:t>h</a:t>
            </a:r>
            <a:r>
              <a:rPr lang="en-US" altLang="zh-CN" sz="2800" baseline="-25000" dirty="0" err="1">
                <a:solidFill>
                  <a:srgbClr val="0000CC"/>
                </a:solidFill>
                <a:ea typeface="仿宋_GB2312"/>
              </a:rPr>
              <a:t>n</a:t>
            </a:r>
            <a:r>
              <a:rPr lang="en-US" altLang="zh-CN" sz="2800" dirty="0">
                <a:solidFill>
                  <a:srgbClr val="0000CC"/>
                </a:solidFill>
                <a:ea typeface="仿宋_GB2312"/>
              </a:rPr>
              <a:t>) = f (h</a:t>
            </a:r>
            <a:r>
              <a:rPr lang="en-US" altLang="zh-CN" sz="2800" baseline="-25000" dirty="0">
                <a:solidFill>
                  <a:srgbClr val="0000CC"/>
                </a:solidFill>
                <a:ea typeface="仿宋_GB2312"/>
              </a:rPr>
              <a:t>1</a:t>
            </a:r>
            <a:r>
              <a:rPr lang="en-US" altLang="zh-CN" sz="2800" dirty="0">
                <a:solidFill>
                  <a:srgbClr val="0000CC"/>
                </a:solidFill>
                <a:ea typeface="仿宋_GB2312"/>
              </a:rPr>
              <a:t>, h</a:t>
            </a:r>
            <a:r>
              <a:rPr lang="en-US" altLang="zh-CN" sz="2800" baseline="-25000" dirty="0">
                <a:solidFill>
                  <a:srgbClr val="0000CC"/>
                </a:solidFill>
                <a:ea typeface="仿宋_GB2312"/>
              </a:rPr>
              <a:t>2</a:t>
            </a:r>
            <a:r>
              <a:rPr lang="en-US" altLang="zh-CN" sz="2800" dirty="0">
                <a:solidFill>
                  <a:srgbClr val="0000CC"/>
                </a:solidFill>
                <a:ea typeface="仿宋_GB2312"/>
              </a:rPr>
              <a:t>, · · · , </a:t>
            </a:r>
            <a:r>
              <a:rPr lang="en-US" altLang="zh-CN" sz="2800" dirty="0" err="1">
                <a:solidFill>
                  <a:srgbClr val="0000CC"/>
                </a:solidFill>
                <a:ea typeface="仿宋_GB2312"/>
              </a:rPr>
              <a:t>h</a:t>
            </a:r>
            <a:r>
              <a:rPr lang="en-US" altLang="zh-CN" sz="2800" baseline="-25000" dirty="0" err="1">
                <a:solidFill>
                  <a:srgbClr val="0000CC"/>
                </a:solidFill>
                <a:ea typeface="仿宋_GB2312"/>
              </a:rPr>
              <a:t>n</a:t>
            </a:r>
            <a:r>
              <a:rPr lang="en-US" altLang="zh-CN" sz="2800" dirty="0">
                <a:solidFill>
                  <a:srgbClr val="0000CC"/>
                </a:solidFill>
                <a:ea typeface="仿宋_GB2312"/>
              </a:rPr>
              <a:t>)</a:t>
            </a:r>
            <a:r>
              <a:rPr lang="zh-CN" altLang="en-US" sz="2800" dirty="0">
                <a:solidFill>
                  <a:srgbClr val="0000CC"/>
                </a:solidFill>
                <a:ea typeface="仿宋_GB2312"/>
              </a:rPr>
              <a:t>。</a:t>
            </a:r>
          </a:p>
          <a:p>
            <a:pPr marR="33920" lvl="0"/>
            <a:r>
              <a:rPr lang="zh-CN" altLang="en-US" sz="2800" dirty="0">
                <a:solidFill>
                  <a:srgbClr val="0000CC"/>
                </a:solidFill>
                <a:ea typeface="仿宋_GB2312"/>
              </a:rPr>
              <a:t>    （</a:t>
            </a:r>
            <a:r>
              <a:rPr lang="en-US" altLang="zh-CN" sz="2800" dirty="0">
                <a:solidFill>
                  <a:srgbClr val="0000CC"/>
                </a:solidFill>
                <a:ea typeface="仿宋_GB2312"/>
              </a:rPr>
              <a:t>3</a:t>
            </a:r>
            <a:r>
              <a:rPr lang="zh-CN" altLang="en-US" sz="2800" dirty="0">
                <a:solidFill>
                  <a:srgbClr val="0000CC"/>
                </a:solidFill>
                <a:ea typeface="仿宋_GB2312"/>
              </a:rPr>
              <a:t>）对</a:t>
            </a:r>
            <a:r>
              <a:rPr lang="en-US" altLang="zh-CN" sz="2800" dirty="0">
                <a:solidFill>
                  <a:srgbClr val="0000CC"/>
                </a:solidFill>
                <a:ea typeface="仿宋_GB2312"/>
              </a:rPr>
              <a:t>S</a:t>
            </a:r>
            <a:r>
              <a:rPr lang="zh-CN" altLang="en-US" sz="2800" dirty="0">
                <a:solidFill>
                  <a:srgbClr val="0000CC"/>
                </a:solidFill>
                <a:ea typeface="仿宋_GB2312"/>
              </a:rPr>
              <a:t>中的任一</a:t>
            </a:r>
            <a:r>
              <a:rPr lang="en-US" altLang="zh-CN" sz="2800" dirty="0">
                <a:solidFill>
                  <a:srgbClr val="0000CC"/>
                </a:solidFill>
                <a:ea typeface="仿宋_GB2312"/>
              </a:rPr>
              <a:t>n</a:t>
            </a:r>
            <a:r>
              <a:rPr lang="zh-CN" altLang="en-US" sz="2800" dirty="0">
                <a:solidFill>
                  <a:srgbClr val="0000CC"/>
                </a:solidFill>
                <a:ea typeface="仿宋_GB2312"/>
              </a:rPr>
              <a:t>元谓词</a:t>
            </a:r>
            <a:r>
              <a:rPr lang="en-US" altLang="zh-CN" sz="2800" dirty="0">
                <a:solidFill>
                  <a:srgbClr val="0000CC"/>
                </a:solidFill>
                <a:ea typeface="仿宋_GB2312"/>
              </a:rPr>
              <a:t>P</a:t>
            </a:r>
            <a:r>
              <a:rPr lang="zh-CN" altLang="en-US" sz="2800" dirty="0">
                <a:solidFill>
                  <a:srgbClr val="0000CC"/>
                </a:solidFill>
                <a:ea typeface="仿宋_GB2312"/>
              </a:rPr>
              <a:t>，指派其为</a:t>
            </a:r>
            <a:r>
              <a:rPr lang="en-US" altLang="zh-CN" sz="2800" dirty="0">
                <a:solidFill>
                  <a:srgbClr val="0000CC"/>
                </a:solidFill>
                <a:ea typeface="仿宋_GB2312"/>
              </a:rPr>
              <a:t>P’: </a:t>
            </a:r>
            <a:r>
              <a:rPr lang="en-US" altLang="zh-CN" sz="2800" dirty="0" err="1">
                <a:solidFill>
                  <a:srgbClr val="0000CC"/>
                </a:solidFill>
                <a:ea typeface="仿宋_GB2312"/>
              </a:rPr>
              <a:t>H</a:t>
            </a:r>
            <a:r>
              <a:rPr lang="en-US" altLang="zh-CN" sz="2800" baseline="30000" dirty="0" err="1">
                <a:solidFill>
                  <a:srgbClr val="0000CC"/>
                </a:solidFill>
                <a:ea typeface="仿宋_GB2312"/>
              </a:rPr>
              <a:t>n</a:t>
            </a:r>
            <a:r>
              <a:rPr lang="en-US" altLang="zh-CN" sz="2800" dirty="0">
                <a:solidFill>
                  <a:srgbClr val="0000CC"/>
                </a:solidFill>
                <a:ea typeface="仿宋_GB2312"/>
              </a:rPr>
              <a:t> </a:t>
            </a:r>
            <a:r>
              <a:rPr lang="zh-CN" altLang="en-US" sz="2800" dirty="0">
                <a:solidFill>
                  <a:srgbClr val="0000CC"/>
                </a:solidFill>
                <a:ea typeface="仿宋_GB2312"/>
              </a:rPr>
              <a:t>→</a:t>
            </a:r>
            <a:r>
              <a:rPr lang="en-US" altLang="zh-CN" sz="2800" dirty="0">
                <a:solidFill>
                  <a:srgbClr val="0000CC"/>
                </a:solidFill>
                <a:ea typeface="仿宋_GB2312"/>
              </a:rPr>
              <a:t> {T, F}</a:t>
            </a:r>
          </a:p>
          <a:p>
            <a:pPr marR="33920" lvl="0"/>
            <a:r>
              <a:rPr lang="en-US" altLang="zh-CN" sz="2800" dirty="0">
                <a:solidFill>
                  <a:srgbClr val="0000CC"/>
                </a:solidFill>
                <a:ea typeface="仿宋_GB2312"/>
              </a:rPr>
              <a:t>	</a:t>
            </a:r>
          </a:p>
          <a:p>
            <a:pPr marR="33920" lvl="0"/>
            <a:r>
              <a:rPr lang="en-US" altLang="zh-CN" sz="2800" dirty="0">
                <a:solidFill>
                  <a:srgbClr val="0000CC"/>
                </a:solidFill>
                <a:ea typeface="仿宋_GB2312"/>
              </a:rPr>
              <a:t>     </a:t>
            </a:r>
            <a:r>
              <a:rPr lang="zh-CN" altLang="en-US" sz="2800" dirty="0">
                <a:solidFill>
                  <a:srgbClr val="0000CC"/>
                </a:solidFill>
                <a:ea typeface="仿宋_GB2312"/>
              </a:rPr>
              <a:t>则称该解释是一个海伯伦解释，记为</a:t>
            </a:r>
            <a:r>
              <a:rPr lang="en-US" altLang="zh-CN" sz="2800" dirty="0">
                <a:solidFill>
                  <a:srgbClr val="0000CC"/>
                </a:solidFill>
                <a:ea typeface="仿宋_GB2312"/>
              </a:rPr>
              <a:t>H-</a:t>
            </a:r>
            <a:r>
              <a:rPr lang="zh-CN" altLang="en-US" sz="2800" dirty="0">
                <a:solidFill>
                  <a:srgbClr val="0000CC"/>
                </a:solidFill>
                <a:ea typeface="仿宋_GB2312"/>
              </a:rPr>
              <a:t>解释。</a:t>
            </a:r>
          </a:p>
        </p:txBody>
      </p:sp>
    </p:spTree>
    <p:extLst>
      <p:ext uri="{BB962C8B-B14F-4D97-AF65-F5344CB8AC3E}">
        <p14:creationId xmlns:p14="http://schemas.microsoft.com/office/powerpoint/2010/main" val="1600121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191594" y="319929"/>
            <a:ext cx="9093539"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1124230" cy="4401205"/>
          </a:xfrm>
          <a:prstGeom prst="rect">
            <a:avLst/>
          </a:prstGeom>
        </p:spPr>
        <p:txBody>
          <a:bodyPr wrap="square">
            <a:spAutoFit/>
          </a:bodyPr>
          <a:lstStyle/>
          <a:p>
            <a:pPr marR="33920" lvl="0"/>
            <a:r>
              <a:rPr lang="zh-CN" altLang="en-US" sz="2800" dirty="0">
                <a:solidFill>
                  <a:srgbClr val="0000CC"/>
                </a:solidFill>
                <a:ea typeface="仿宋_GB2312"/>
              </a:rPr>
              <a:t>    从海伯伦解释的定义知，只有第三条的谓词符号可以做指派，对</a:t>
            </a:r>
            <a:r>
              <a:rPr lang="en-US" altLang="zh-CN" sz="2800" dirty="0">
                <a:solidFill>
                  <a:srgbClr val="0000CC"/>
                </a:solidFill>
                <a:ea typeface="仿宋_GB2312"/>
              </a:rPr>
              <a:t>S</a:t>
            </a:r>
            <a:r>
              <a:rPr lang="zh-CN" altLang="en-US" sz="2800" dirty="0">
                <a:solidFill>
                  <a:srgbClr val="0000CC"/>
                </a:solidFill>
                <a:ea typeface="仿宋_GB2312"/>
              </a:rPr>
              <a:t>中的任一</a:t>
            </a:r>
            <a:r>
              <a:rPr lang="en-US" altLang="zh-CN" sz="2800" dirty="0">
                <a:solidFill>
                  <a:srgbClr val="0000CC"/>
                </a:solidFill>
                <a:ea typeface="仿宋_GB2312"/>
              </a:rPr>
              <a:t>n</a:t>
            </a:r>
            <a:r>
              <a:rPr lang="zh-CN" altLang="en-US" sz="2800" dirty="0">
                <a:solidFill>
                  <a:srgbClr val="0000CC"/>
                </a:solidFill>
                <a:ea typeface="仿宋_GB2312"/>
              </a:rPr>
              <a:t>元谓词</a:t>
            </a:r>
            <a:r>
              <a:rPr lang="en-US" altLang="zh-CN" sz="2800" dirty="0">
                <a:solidFill>
                  <a:srgbClr val="0000CC"/>
                </a:solidFill>
                <a:ea typeface="仿宋_GB2312"/>
              </a:rPr>
              <a:t>P</a:t>
            </a:r>
            <a:r>
              <a:rPr lang="zh-CN" altLang="en-US" sz="2800" dirty="0">
                <a:solidFill>
                  <a:srgbClr val="0000CC"/>
                </a:solidFill>
                <a:ea typeface="仿宋_GB2312"/>
              </a:rPr>
              <a:t>，指派其为</a:t>
            </a:r>
            <a:r>
              <a:rPr lang="en-US" altLang="zh-CN" sz="2800" dirty="0">
                <a:solidFill>
                  <a:srgbClr val="0000CC"/>
                </a:solidFill>
                <a:ea typeface="仿宋_GB2312"/>
              </a:rPr>
              <a:t>P</a:t>
            </a:r>
            <a:r>
              <a:rPr lang="zh-CN" altLang="en-US" sz="2800" dirty="0">
                <a:solidFill>
                  <a:srgbClr val="0000CC"/>
                </a:solidFill>
                <a:ea typeface="仿宋_GB2312"/>
              </a:rPr>
              <a:t>’</a:t>
            </a:r>
            <a:r>
              <a:rPr lang="en-US" altLang="zh-CN" sz="2800" dirty="0">
                <a:solidFill>
                  <a:srgbClr val="0000CC"/>
                </a:solidFill>
                <a:ea typeface="仿宋_GB2312"/>
              </a:rPr>
              <a:t>: </a:t>
            </a:r>
            <a:r>
              <a:rPr lang="en-US" altLang="zh-CN" sz="2800" dirty="0" err="1">
                <a:solidFill>
                  <a:srgbClr val="0000CC"/>
                </a:solidFill>
                <a:ea typeface="仿宋_GB2312"/>
              </a:rPr>
              <a:t>H</a:t>
            </a:r>
            <a:r>
              <a:rPr lang="en-US" altLang="zh-CN" sz="2800" baseline="30000" dirty="0" err="1">
                <a:solidFill>
                  <a:srgbClr val="0000CC"/>
                </a:solidFill>
                <a:ea typeface="仿宋_GB2312"/>
              </a:rPr>
              <a:t>n</a:t>
            </a:r>
            <a:r>
              <a:rPr lang="en-US" altLang="zh-CN" sz="2800" dirty="0">
                <a:solidFill>
                  <a:srgbClr val="0000CC"/>
                </a:solidFill>
                <a:ea typeface="仿宋_GB2312"/>
              </a:rPr>
              <a:t> </a:t>
            </a:r>
            <a:r>
              <a:rPr lang="zh-CN" altLang="en-US" sz="2800" dirty="0">
                <a:solidFill>
                  <a:srgbClr val="0000CC"/>
                </a:solidFill>
                <a:ea typeface="仿宋_GB2312"/>
              </a:rPr>
              <a:t>→</a:t>
            </a:r>
            <a:r>
              <a:rPr lang="en-US" altLang="zh-CN" sz="2800" dirty="0">
                <a:solidFill>
                  <a:srgbClr val="0000CC"/>
                </a:solidFill>
                <a:ea typeface="仿宋_GB2312"/>
              </a:rPr>
              <a:t> {T, F}</a:t>
            </a:r>
            <a:r>
              <a:rPr lang="zh-CN" altLang="en-US" sz="2800" dirty="0">
                <a:solidFill>
                  <a:srgbClr val="0000CC"/>
                </a:solidFill>
                <a:ea typeface="仿宋_GB2312"/>
              </a:rPr>
              <a:t>，对应于一个从海伯伦基</a:t>
            </a:r>
            <a:r>
              <a:rPr lang="en-US" altLang="zh-CN" sz="2800" dirty="0">
                <a:solidFill>
                  <a:srgbClr val="0000CC"/>
                </a:solidFill>
                <a:ea typeface="仿宋_GB2312"/>
              </a:rPr>
              <a:t>A</a:t>
            </a:r>
            <a:r>
              <a:rPr lang="zh-CN" altLang="en-US" sz="2800" dirty="0">
                <a:solidFill>
                  <a:srgbClr val="0000CC"/>
                </a:solidFill>
                <a:ea typeface="仿宋_GB2312"/>
              </a:rPr>
              <a:t>到集合</a:t>
            </a:r>
            <a:r>
              <a:rPr lang="en-US" altLang="zh-CN" sz="2800" dirty="0">
                <a:solidFill>
                  <a:srgbClr val="0000CC"/>
                </a:solidFill>
                <a:ea typeface="仿宋_GB2312"/>
              </a:rPr>
              <a:t>{T,F}</a:t>
            </a:r>
            <a:r>
              <a:rPr lang="zh-CN" altLang="en-US" sz="2800" dirty="0">
                <a:solidFill>
                  <a:srgbClr val="0000CC"/>
                </a:solidFill>
                <a:ea typeface="仿宋_GB2312"/>
              </a:rPr>
              <a:t>的映射。</a:t>
            </a:r>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zh-CN" altLang="en-US" sz="2800" dirty="0">
                <a:solidFill>
                  <a:srgbClr val="0000CC"/>
                </a:solidFill>
                <a:ea typeface="仿宋_GB2312"/>
              </a:rPr>
              <a:t>因此，对谓词的所有指派等同于对海伯伦基</a:t>
            </a:r>
            <a:r>
              <a:rPr lang="en-US" altLang="zh-CN" sz="2800" dirty="0">
                <a:solidFill>
                  <a:srgbClr val="0000CC"/>
                </a:solidFill>
                <a:ea typeface="仿宋_GB2312"/>
              </a:rPr>
              <a:t>A </a:t>
            </a:r>
            <a:r>
              <a:rPr lang="zh-CN" altLang="en-US" sz="2800" dirty="0">
                <a:solidFill>
                  <a:srgbClr val="0000CC"/>
                </a:solidFill>
                <a:ea typeface="仿宋_GB2312"/>
              </a:rPr>
              <a:t>的每个基原子指派一个真值。子句集在</a:t>
            </a:r>
            <a:r>
              <a:rPr lang="en-US" altLang="zh-CN" sz="2800" dirty="0">
                <a:solidFill>
                  <a:srgbClr val="0000CC"/>
                </a:solidFill>
                <a:ea typeface="仿宋_GB2312"/>
              </a:rPr>
              <a:t>H</a:t>
            </a:r>
            <a:r>
              <a:rPr lang="zh-CN" altLang="en-US" sz="2800" dirty="0">
                <a:solidFill>
                  <a:srgbClr val="0000CC"/>
                </a:solidFill>
                <a:ea typeface="仿宋_GB2312"/>
              </a:rPr>
              <a:t>域上的一个解释，记为</a:t>
            </a:r>
            <a:r>
              <a:rPr lang="en-US" altLang="zh-CN" sz="2800" dirty="0">
                <a:solidFill>
                  <a:srgbClr val="0000CC"/>
                </a:solidFill>
                <a:ea typeface="仿宋_GB2312"/>
              </a:rPr>
              <a:t>I</a:t>
            </a:r>
            <a:r>
              <a:rPr lang="en-US" altLang="zh-CN" sz="2800" baseline="-25000" dirty="0">
                <a:solidFill>
                  <a:srgbClr val="0000CC"/>
                </a:solidFill>
                <a:ea typeface="仿宋_GB2312"/>
              </a:rPr>
              <a:t>H</a:t>
            </a:r>
            <a:r>
              <a:rPr lang="zh-CN" altLang="en-US" sz="2800" dirty="0">
                <a:solidFill>
                  <a:srgbClr val="0000CC"/>
                </a:solidFill>
                <a:ea typeface="仿宋_GB2312"/>
              </a:rPr>
              <a:t>。并以基原子自身表示取真值</a:t>
            </a:r>
            <a:r>
              <a:rPr lang="en-US" altLang="zh-CN" sz="2800" dirty="0">
                <a:solidFill>
                  <a:srgbClr val="0000CC"/>
                </a:solidFill>
                <a:ea typeface="仿宋_GB2312"/>
              </a:rPr>
              <a:t>T</a:t>
            </a:r>
            <a:r>
              <a:rPr lang="zh-CN" altLang="en-US" sz="2800" dirty="0">
                <a:solidFill>
                  <a:srgbClr val="0000CC"/>
                </a:solidFill>
                <a:ea typeface="仿宋_GB2312"/>
              </a:rPr>
              <a:t>，前面加取反符号表示取真值</a:t>
            </a:r>
            <a:r>
              <a:rPr lang="en-US" altLang="zh-CN" sz="2800" dirty="0">
                <a:solidFill>
                  <a:srgbClr val="0000CC"/>
                </a:solidFill>
                <a:ea typeface="仿宋_GB2312"/>
              </a:rPr>
              <a:t>F</a:t>
            </a:r>
            <a:r>
              <a:rPr lang="zh-CN" altLang="en-US" sz="2800" dirty="0">
                <a:solidFill>
                  <a:srgbClr val="0000CC"/>
                </a:solidFill>
                <a:ea typeface="仿宋_GB2312"/>
              </a:rPr>
              <a:t>：</a:t>
            </a:r>
            <a:endParaRPr lang="en-US" altLang="zh-CN" sz="2800" dirty="0">
              <a:solidFill>
                <a:srgbClr val="0000CC"/>
              </a:solidFill>
              <a:ea typeface="仿宋_GB2312"/>
            </a:endParaRPr>
          </a:p>
          <a:p>
            <a:pPr marR="33920" lvl="0"/>
            <a:endParaRPr lang="en-US" altLang="zh-CN" sz="2800" dirty="0">
              <a:solidFill>
                <a:srgbClr val="0000CC"/>
              </a:solidFill>
              <a:ea typeface="仿宋_GB2312"/>
            </a:endParaRPr>
          </a:p>
          <a:p>
            <a:pPr marR="33920" lvl="0"/>
            <a:r>
              <a:rPr lang="en-US" altLang="zh-CN" sz="2800" dirty="0">
                <a:solidFill>
                  <a:srgbClr val="0000CC"/>
                </a:solidFill>
                <a:ea typeface="仿宋_GB2312"/>
              </a:rPr>
              <a:t>	I</a:t>
            </a:r>
            <a:r>
              <a:rPr lang="en-US" altLang="zh-CN" sz="2800" baseline="-25000" dirty="0">
                <a:solidFill>
                  <a:srgbClr val="0000CC"/>
                </a:solidFill>
                <a:ea typeface="仿宋_GB2312"/>
              </a:rPr>
              <a:t>H</a:t>
            </a:r>
            <a:r>
              <a:rPr lang="en-US" altLang="zh-CN" sz="2800" dirty="0">
                <a:solidFill>
                  <a:srgbClr val="0000CC"/>
                </a:solidFill>
                <a:ea typeface="仿宋_GB2312"/>
              </a:rPr>
              <a:t>={ P(a</a:t>
            </a:r>
            <a:r>
              <a:rPr lang="en-US" altLang="zh-CN" sz="2800" baseline="-25000" dirty="0">
                <a:solidFill>
                  <a:srgbClr val="0000CC"/>
                </a:solidFill>
                <a:ea typeface="仿宋_GB2312"/>
              </a:rPr>
              <a:t>1</a:t>
            </a:r>
            <a:r>
              <a:rPr lang="en-US" altLang="zh-CN" sz="2800" dirty="0">
                <a:solidFill>
                  <a:srgbClr val="0000CC"/>
                </a:solidFill>
                <a:ea typeface="仿宋_GB2312"/>
              </a:rPr>
              <a:t>, a</a:t>
            </a:r>
            <a:r>
              <a:rPr lang="en-US" altLang="zh-CN" sz="2800" baseline="-25000" dirty="0">
                <a:solidFill>
                  <a:srgbClr val="0000CC"/>
                </a:solidFill>
                <a:ea typeface="仿宋_GB2312"/>
              </a:rPr>
              <a:t>2</a:t>
            </a:r>
            <a:r>
              <a:rPr lang="en-US" altLang="zh-CN" sz="2800" dirty="0">
                <a:solidFill>
                  <a:srgbClr val="0000CC"/>
                </a:solidFill>
                <a:ea typeface="仿宋_GB2312"/>
              </a:rPr>
              <a:t>, · · · ,a</a:t>
            </a:r>
            <a:r>
              <a:rPr lang="en-US" altLang="zh-CN" sz="2800" baseline="-25000" dirty="0">
                <a:solidFill>
                  <a:srgbClr val="0000CC"/>
                </a:solidFill>
                <a:ea typeface="仿宋_GB2312"/>
              </a:rPr>
              <a:t>n</a:t>
            </a:r>
            <a:r>
              <a:rPr lang="en-US" altLang="zh-CN" sz="2800" dirty="0">
                <a:solidFill>
                  <a:srgbClr val="0000CC"/>
                </a:solidFill>
                <a:ea typeface="仿宋_GB2312"/>
              </a:rPr>
              <a:t>), </a:t>
            </a:r>
            <a:r>
              <a:rPr lang="en-US" altLang="zh-CN" sz="2800" b="1" dirty="0">
                <a:solidFill>
                  <a:srgbClr val="0000CC"/>
                </a:solidFill>
                <a:latin typeface="Times New Roman" panose="02020603050405020304" pitchFamily="18" charset="0"/>
                <a:ea typeface="楷体_GB2312" panose="02010609030101010101"/>
              </a:rPr>
              <a:t>¬</a:t>
            </a:r>
            <a:r>
              <a:rPr lang="en-US" altLang="zh-CN" sz="2800" dirty="0">
                <a:solidFill>
                  <a:srgbClr val="0000CC"/>
                </a:solidFill>
                <a:ea typeface="仿宋_GB2312"/>
              </a:rPr>
              <a:t> Q(b</a:t>
            </a:r>
            <a:r>
              <a:rPr lang="en-US" altLang="zh-CN" sz="2800" baseline="-25000" dirty="0">
                <a:solidFill>
                  <a:srgbClr val="0000CC"/>
                </a:solidFill>
                <a:ea typeface="仿宋_GB2312"/>
              </a:rPr>
              <a:t>1</a:t>
            </a:r>
            <a:r>
              <a:rPr lang="en-US" altLang="zh-CN" sz="2800" dirty="0">
                <a:solidFill>
                  <a:srgbClr val="0000CC"/>
                </a:solidFill>
                <a:ea typeface="仿宋_GB2312"/>
              </a:rPr>
              <a:t>, b</a:t>
            </a:r>
            <a:r>
              <a:rPr lang="en-US" altLang="zh-CN" sz="2800" baseline="-25000" dirty="0">
                <a:solidFill>
                  <a:srgbClr val="0000CC"/>
                </a:solidFill>
                <a:ea typeface="仿宋_GB2312"/>
              </a:rPr>
              <a:t>2</a:t>
            </a:r>
            <a:r>
              <a:rPr lang="en-US" altLang="zh-CN" sz="2800" dirty="0">
                <a:solidFill>
                  <a:srgbClr val="0000CC"/>
                </a:solidFill>
                <a:ea typeface="仿宋_GB2312"/>
              </a:rPr>
              <a:t>, · · · ,</a:t>
            </a:r>
            <a:r>
              <a:rPr lang="en-US" altLang="zh-CN" sz="2800" dirty="0" err="1">
                <a:solidFill>
                  <a:srgbClr val="0000CC"/>
                </a:solidFill>
                <a:ea typeface="仿宋_GB2312"/>
              </a:rPr>
              <a:t>b</a:t>
            </a:r>
            <a:r>
              <a:rPr lang="en-US" altLang="zh-CN" sz="2800" baseline="-25000" dirty="0" err="1">
                <a:solidFill>
                  <a:srgbClr val="0000CC"/>
                </a:solidFill>
                <a:ea typeface="仿宋_GB2312"/>
              </a:rPr>
              <a:t>n</a:t>
            </a:r>
            <a:r>
              <a:rPr lang="en-US" altLang="zh-CN" sz="2800" dirty="0">
                <a:solidFill>
                  <a:srgbClr val="0000CC"/>
                </a:solidFill>
                <a:ea typeface="仿宋_GB2312"/>
              </a:rPr>
              <a:t>), · · · |P(a</a:t>
            </a:r>
            <a:r>
              <a:rPr lang="en-US" altLang="zh-CN" sz="2800" baseline="-25000" dirty="0">
                <a:solidFill>
                  <a:srgbClr val="0000CC"/>
                </a:solidFill>
                <a:ea typeface="仿宋_GB2312"/>
              </a:rPr>
              <a:t>1</a:t>
            </a:r>
            <a:r>
              <a:rPr lang="en-US" altLang="zh-CN" sz="2800" dirty="0">
                <a:solidFill>
                  <a:srgbClr val="0000CC"/>
                </a:solidFill>
                <a:ea typeface="仿宋_GB2312"/>
              </a:rPr>
              <a:t>, a</a:t>
            </a:r>
            <a:r>
              <a:rPr lang="en-US" altLang="zh-CN" sz="2800" baseline="-25000" dirty="0">
                <a:solidFill>
                  <a:srgbClr val="0000CC"/>
                </a:solidFill>
                <a:ea typeface="仿宋_GB2312"/>
              </a:rPr>
              <a:t>2</a:t>
            </a:r>
            <a:r>
              <a:rPr lang="en-US" altLang="zh-CN" sz="2800" dirty="0">
                <a:solidFill>
                  <a:srgbClr val="0000CC"/>
                </a:solidFill>
                <a:ea typeface="仿宋_GB2312"/>
              </a:rPr>
              <a:t>, · · · ,a</a:t>
            </a:r>
            <a:r>
              <a:rPr lang="en-US" altLang="zh-CN" sz="2800" baseline="-25000" dirty="0">
                <a:solidFill>
                  <a:srgbClr val="0000CC"/>
                </a:solidFill>
                <a:ea typeface="仿宋_GB2312"/>
              </a:rPr>
              <a:t>n</a:t>
            </a:r>
            <a:r>
              <a:rPr lang="en-US" altLang="zh-CN" sz="2800" dirty="0">
                <a:solidFill>
                  <a:srgbClr val="0000CC"/>
                </a:solidFill>
                <a:ea typeface="仿宋_GB2312"/>
              </a:rPr>
              <a:t>) ∈A, 	       Q(b</a:t>
            </a:r>
            <a:r>
              <a:rPr lang="en-US" altLang="zh-CN" sz="2800" baseline="-25000" dirty="0">
                <a:solidFill>
                  <a:srgbClr val="0000CC"/>
                </a:solidFill>
                <a:ea typeface="仿宋_GB2312"/>
              </a:rPr>
              <a:t>1</a:t>
            </a:r>
            <a:r>
              <a:rPr lang="en-US" altLang="zh-CN" sz="2800" dirty="0">
                <a:solidFill>
                  <a:srgbClr val="0000CC"/>
                </a:solidFill>
                <a:ea typeface="仿宋_GB2312"/>
              </a:rPr>
              <a:t>, b</a:t>
            </a:r>
            <a:r>
              <a:rPr lang="en-US" altLang="zh-CN" sz="2800" baseline="-25000" dirty="0">
                <a:solidFill>
                  <a:srgbClr val="0000CC"/>
                </a:solidFill>
                <a:ea typeface="仿宋_GB2312"/>
              </a:rPr>
              <a:t>2</a:t>
            </a:r>
            <a:r>
              <a:rPr lang="en-US" altLang="zh-CN" sz="2800" dirty="0">
                <a:solidFill>
                  <a:srgbClr val="0000CC"/>
                </a:solidFill>
                <a:ea typeface="仿宋_GB2312"/>
              </a:rPr>
              <a:t>, · · · ,</a:t>
            </a:r>
            <a:r>
              <a:rPr lang="en-US" altLang="zh-CN" sz="2800" dirty="0" err="1">
                <a:solidFill>
                  <a:srgbClr val="0000CC"/>
                </a:solidFill>
                <a:ea typeface="仿宋_GB2312"/>
              </a:rPr>
              <a:t>b</a:t>
            </a:r>
            <a:r>
              <a:rPr lang="en-US" altLang="zh-CN" sz="2800" baseline="-25000" dirty="0" err="1">
                <a:solidFill>
                  <a:srgbClr val="0000CC"/>
                </a:solidFill>
                <a:ea typeface="仿宋_GB2312"/>
              </a:rPr>
              <a:t>n</a:t>
            </a:r>
            <a:r>
              <a:rPr lang="en-US" altLang="zh-CN" sz="2800" dirty="0">
                <a:solidFill>
                  <a:srgbClr val="0000CC"/>
                </a:solidFill>
                <a:ea typeface="仿宋_GB2312"/>
              </a:rPr>
              <a:t>) ∈A, </a:t>
            </a:r>
            <a:r>
              <a:rPr lang="zh-CN" altLang="en-US" sz="2800" dirty="0">
                <a:solidFill>
                  <a:srgbClr val="0000CC"/>
                </a:solidFill>
                <a:ea typeface="仿宋_GB2312"/>
              </a:rPr>
              <a:t>且</a:t>
            </a:r>
            <a:r>
              <a:rPr lang="en-US" altLang="zh-CN" sz="2800" dirty="0">
                <a:solidFill>
                  <a:srgbClr val="0000CC"/>
                </a:solidFill>
                <a:ea typeface="仿宋_GB2312"/>
              </a:rPr>
              <a:t>P(a</a:t>
            </a:r>
            <a:r>
              <a:rPr lang="en-US" altLang="zh-CN" sz="2800" baseline="-25000" dirty="0">
                <a:solidFill>
                  <a:srgbClr val="0000CC"/>
                </a:solidFill>
                <a:ea typeface="仿宋_GB2312"/>
              </a:rPr>
              <a:t>1</a:t>
            </a:r>
            <a:r>
              <a:rPr lang="en-US" altLang="zh-CN" sz="2800" dirty="0">
                <a:solidFill>
                  <a:srgbClr val="0000CC"/>
                </a:solidFill>
                <a:ea typeface="仿宋_GB2312"/>
              </a:rPr>
              <a:t>, a</a:t>
            </a:r>
            <a:r>
              <a:rPr lang="en-US" altLang="zh-CN" sz="2800" baseline="-25000" dirty="0">
                <a:solidFill>
                  <a:srgbClr val="0000CC"/>
                </a:solidFill>
                <a:ea typeface="仿宋_GB2312"/>
              </a:rPr>
              <a:t>2</a:t>
            </a:r>
            <a:r>
              <a:rPr lang="en-US" altLang="zh-CN" sz="2800" dirty="0">
                <a:solidFill>
                  <a:srgbClr val="0000CC"/>
                </a:solidFill>
                <a:ea typeface="仿宋_GB2312"/>
              </a:rPr>
              <a:t>, · · · ,a</a:t>
            </a:r>
            <a:r>
              <a:rPr lang="en-US" altLang="zh-CN" sz="2800" baseline="-25000" dirty="0">
                <a:solidFill>
                  <a:srgbClr val="0000CC"/>
                </a:solidFill>
                <a:ea typeface="仿宋_GB2312"/>
              </a:rPr>
              <a:t>n</a:t>
            </a:r>
            <a:r>
              <a:rPr lang="en-US" altLang="zh-CN" sz="2800" dirty="0">
                <a:solidFill>
                  <a:srgbClr val="0000CC"/>
                </a:solidFill>
                <a:ea typeface="仿宋_GB2312"/>
              </a:rPr>
              <a:t>)</a:t>
            </a:r>
            <a:r>
              <a:rPr lang="zh-CN" altLang="en-US" sz="2800" dirty="0">
                <a:solidFill>
                  <a:srgbClr val="0000CC"/>
                </a:solidFill>
                <a:ea typeface="仿宋_GB2312"/>
              </a:rPr>
              <a:t>在该海伯伦解释下取</a:t>
            </a:r>
            <a:r>
              <a:rPr lang="en-US" altLang="zh-CN" sz="2800" dirty="0">
                <a:solidFill>
                  <a:srgbClr val="0000CC"/>
                </a:solidFill>
                <a:ea typeface="仿宋_GB2312"/>
              </a:rPr>
              <a:t>T, 	       Q(b</a:t>
            </a:r>
            <a:r>
              <a:rPr lang="en-US" altLang="zh-CN" sz="2800" baseline="-25000" dirty="0">
                <a:solidFill>
                  <a:srgbClr val="0000CC"/>
                </a:solidFill>
                <a:ea typeface="仿宋_GB2312"/>
              </a:rPr>
              <a:t>1</a:t>
            </a:r>
            <a:r>
              <a:rPr lang="en-US" altLang="zh-CN" sz="2800" dirty="0">
                <a:solidFill>
                  <a:srgbClr val="0000CC"/>
                </a:solidFill>
                <a:ea typeface="仿宋_GB2312"/>
              </a:rPr>
              <a:t>, b</a:t>
            </a:r>
            <a:r>
              <a:rPr lang="en-US" altLang="zh-CN" sz="2800" baseline="-25000" dirty="0">
                <a:solidFill>
                  <a:srgbClr val="0000CC"/>
                </a:solidFill>
                <a:ea typeface="仿宋_GB2312"/>
              </a:rPr>
              <a:t>2</a:t>
            </a:r>
            <a:r>
              <a:rPr lang="en-US" altLang="zh-CN" sz="2800" dirty="0">
                <a:solidFill>
                  <a:srgbClr val="0000CC"/>
                </a:solidFill>
                <a:ea typeface="仿宋_GB2312"/>
              </a:rPr>
              <a:t>, · · · ,</a:t>
            </a:r>
            <a:r>
              <a:rPr lang="en-US" altLang="zh-CN" sz="2800" dirty="0" err="1">
                <a:solidFill>
                  <a:srgbClr val="0000CC"/>
                </a:solidFill>
                <a:ea typeface="仿宋_GB2312"/>
              </a:rPr>
              <a:t>b</a:t>
            </a:r>
            <a:r>
              <a:rPr lang="en-US" altLang="zh-CN" sz="2800" baseline="-25000" dirty="0" err="1">
                <a:solidFill>
                  <a:srgbClr val="0000CC"/>
                </a:solidFill>
                <a:ea typeface="仿宋_GB2312"/>
              </a:rPr>
              <a:t>n</a:t>
            </a:r>
            <a:r>
              <a:rPr lang="en-US" altLang="zh-CN" sz="2800" dirty="0">
                <a:solidFill>
                  <a:srgbClr val="0000CC"/>
                </a:solidFill>
                <a:ea typeface="仿宋_GB2312"/>
              </a:rPr>
              <a:t>)</a:t>
            </a:r>
            <a:r>
              <a:rPr lang="zh-CN" altLang="en-US" sz="2800" dirty="0">
                <a:solidFill>
                  <a:srgbClr val="0000CC"/>
                </a:solidFill>
                <a:ea typeface="仿宋_GB2312"/>
              </a:rPr>
              <a:t>在该海伯伦解释下取</a:t>
            </a:r>
            <a:r>
              <a:rPr lang="en-US" altLang="zh-CN" sz="2800" dirty="0">
                <a:solidFill>
                  <a:srgbClr val="0000CC"/>
                </a:solidFill>
                <a:ea typeface="仿宋_GB2312"/>
              </a:rPr>
              <a:t>F}</a:t>
            </a:r>
            <a:endParaRPr lang="zh-CN" altLang="en-US" sz="2800" dirty="0">
              <a:solidFill>
                <a:srgbClr val="0000CC"/>
              </a:solidFill>
              <a:ea typeface="仿宋_GB2312"/>
            </a:endParaRPr>
          </a:p>
        </p:txBody>
      </p:sp>
    </p:spTree>
    <p:extLst>
      <p:ext uri="{BB962C8B-B14F-4D97-AF65-F5344CB8AC3E}">
        <p14:creationId xmlns:p14="http://schemas.microsoft.com/office/powerpoint/2010/main" val="22477500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0963592" cy="4524315"/>
          </a:xfrm>
          <a:prstGeom prst="rect">
            <a:avLst/>
          </a:prstGeom>
        </p:spPr>
        <p:txBody>
          <a:bodyPr wrap="square">
            <a:spAutoFit/>
          </a:bodyPr>
          <a:lstStyle/>
          <a:p>
            <a:pPr marR="33920" lvl="0"/>
            <a:r>
              <a:rPr lang="zh-CN" altLang="en-US" sz="2400" b="1" dirty="0">
                <a:solidFill>
                  <a:srgbClr val="FF0000"/>
                </a:solidFill>
                <a:ea typeface="仿宋_GB2312"/>
              </a:rPr>
              <a:t>如：</a:t>
            </a:r>
            <a:r>
              <a:rPr lang="zh-CN" altLang="en-US" sz="2400" b="1" dirty="0">
                <a:solidFill>
                  <a:srgbClr val="0000CC"/>
                </a:solidFill>
                <a:ea typeface="仿宋_GB2312"/>
              </a:rPr>
              <a:t> </a:t>
            </a:r>
            <a:r>
              <a:rPr lang="en-US" altLang="zh-CN" sz="2400" b="1" dirty="0">
                <a:solidFill>
                  <a:srgbClr val="0000CC"/>
                </a:solidFill>
                <a:ea typeface="仿宋_GB2312"/>
              </a:rPr>
              <a:t>A={P(a),Q(a),R(a),P(f(a)),Q(f(a)),R(f(a)),P(f(f(a))),Q(f(f(a))),R(f(f(a))),· · · }</a:t>
            </a:r>
            <a:r>
              <a:rPr lang="zh-CN" altLang="en-US" sz="2400" b="1" dirty="0">
                <a:solidFill>
                  <a:srgbClr val="0000CC"/>
                </a:solidFill>
                <a:ea typeface="仿宋_GB2312"/>
              </a:rPr>
              <a:t>是</a:t>
            </a:r>
            <a:r>
              <a:rPr lang="en-US" altLang="zh-CN" sz="2400" b="1" dirty="0">
                <a:solidFill>
                  <a:srgbClr val="0000CC"/>
                </a:solidFill>
                <a:ea typeface="仿宋_GB2312"/>
              </a:rPr>
              <a:t>S={P(a),Q(x) ∨R(f(x))}</a:t>
            </a:r>
            <a:r>
              <a:rPr lang="zh-CN" altLang="en-US" sz="2400" b="1" dirty="0">
                <a:solidFill>
                  <a:srgbClr val="0000CC"/>
                </a:solidFill>
                <a:ea typeface="仿宋_GB2312"/>
              </a:rPr>
              <a:t>的海伯伦基，</a:t>
            </a:r>
            <a:endParaRPr lang="en-US" altLang="zh-CN" sz="2400" b="1" dirty="0">
              <a:solidFill>
                <a:srgbClr val="0000CC"/>
              </a:solidFill>
              <a:ea typeface="仿宋_GB2312"/>
            </a:endParaRPr>
          </a:p>
          <a:p>
            <a:pPr marR="33920" lvl="0"/>
            <a:endParaRPr lang="en-US" altLang="zh-CN" sz="2400" b="1" dirty="0">
              <a:solidFill>
                <a:srgbClr val="0000CC"/>
              </a:solidFill>
              <a:ea typeface="仿宋_GB2312"/>
            </a:endParaRPr>
          </a:p>
          <a:p>
            <a:pPr marR="33920" lvl="0"/>
            <a:r>
              <a:rPr lang="en-US" altLang="zh-CN" sz="2400" b="1" dirty="0">
                <a:solidFill>
                  <a:srgbClr val="0000CC"/>
                </a:solidFill>
                <a:ea typeface="仿宋_GB2312"/>
              </a:rPr>
              <a:t>I</a:t>
            </a:r>
            <a:r>
              <a:rPr lang="en-US" altLang="zh-CN" sz="2400" b="1" baseline="-25000" dirty="0">
                <a:solidFill>
                  <a:srgbClr val="0000CC"/>
                </a:solidFill>
                <a:ea typeface="仿宋_GB2312"/>
              </a:rPr>
              <a:t>H1</a:t>
            </a:r>
            <a:r>
              <a:rPr lang="en-US" altLang="zh-CN" sz="2400" b="1" dirty="0">
                <a:solidFill>
                  <a:srgbClr val="0000CC"/>
                </a:solidFill>
                <a:ea typeface="仿宋_GB2312"/>
              </a:rPr>
              <a:t> = {P(a), P(f (a)), P(f (f (a)), · · · }</a:t>
            </a:r>
            <a:r>
              <a:rPr lang="zh-CN" altLang="en-US" sz="2400" b="1" dirty="0">
                <a:solidFill>
                  <a:srgbClr val="0000CC"/>
                </a:solidFill>
                <a:ea typeface="仿宋_GB2312"/>
              </a:rPr>
              <a:t>，以及</a:t>
            </a:r>
            <a:r>
              <a:rPr lang="en-US" altLang="zh-CN" sz="2400" b="1" dirty="0">
                <a:solidFill>
                  <a:srgbClr val="0000CC"/>
                </a:solidFill>
                <a:ea typeface="仿宋_GB2312"/>
              </a:rPr>
              <a:t>I</a:t>
            </a:r>
            <a:r>
              <a:rPr lang="en-US" altLang="zh-CN" sz="2400" b="1" baseline="-25000" dirty="0">
                <a:solidFill>
                  <a:srgbClr val="0000CC"/>
                </a:solidFill>
                <a:ea typeface="仿宋_GB2312"/>
              </a:rPr>
              <a:t>H2</a:t>
            </a:r>
            <a:r>
              <a:rPr lang="en-US" altLang="zh-CN" sz="2400" b="1" dirty="0">
                <a:solidFill>
                  <a:srgbClr val="0000CC"/>
                </a:solidFill>
                <a:ea typeface="仿宋_GB2312"/>
              </a:rPr>
              <a:t> = {Q(a),Q(f (a)),Q(f (f (a)), · · · }</a:t>
            </a:r>
            <a:r>
              <a:rPr lang="zh-CN" altLang="en-US" sz="2400" b="1" dirty="0">
                <a:solidFill>
                  <a:srgbClr val="0000CC"/>
                </a:solidFill>
                <a:ea typeface="仿宋_GB2312"/>
              </a:rPr>
              <a:t>都是海伯伦解释。</a:t>
            </a:r>
            <a:endParaRPr lang="en-US" altLang="zh-CN" sz="2400" b="1" dirty="0">
              <a:solidFill>
                <a:srgbClr val="0000CC"/>
              </a:solidFill>
              <a:ea typeface="仿宋_GB2312"/>
            </a:endParaRPr>
          </a:p>
          <a:p>
            <a:pPr marR="33920" lvl="0"/>
            <a:endParaRPr lang="en-US" altLang="zh-CN" sz="2400" b="1" dirty="0">
              <a:solidFill>
                <a:srgbClr val="0000CC"/>
              </a:solidFill>
              <a:ea typeface="仿宋_GB2312"/>
            </a:endParaRPr>
          </a:p>
          <a:p>
            <a:pPr marR="33920" lvl="0"/>
            <a:r>
              <a:rPr lang="zh-CN" altLang="en-US" sz="2400" b="1" dirty="0">
                <a:solidFill>
                  <a:srgbClr val="0000CC"/>
                </a:solidFill>
                <a:ea typeface="仿宋_GB2312"/>
              </a:rPr>
              <a:t>上面的解释一般表示为：</a:t>
            </a:r>
          </a:p>
          <a:p>
            <a:pPr marR="33920" lvl="0"/>
            <a:r>
              <a:rPr lang="en-US" altLang="zh-CN" sz="2400" b="1" dirty="0">
                <a:solidFill>
                  <a:srgbClr val="0000CC"/>
                </a:solidFill>
                <a:ea typeface="仿宋_GB2312"/>
              </a:rPr>
              <a:t>I</a:t>
            </a:r>
            <a:r>
              <a:rPr lang="en-US" altLang="zh-CN" sz="2400" b="1" baseline="-25000" dirty="0">
                <a:solidFill>
                  <a:srgbClr val="0000CC"/>
                </a:solidFill>
                <a:ea typeface="仿宋_GB2312"/>
              </a:rPr>
              <a:t>H1</a:t>
            </a:r>
            <a:r>
              <a:rPr lang="en-US" altLang="zh-CN" sz="2400" b="1" dirty="0">
                <a:solidFill>
                  <a:srgbClr val="0000CC"/>
                </a:solidFill>
                <a:ea typeface="仿宋_GB2312"/>
              </a:rPr>
              <a:t> ={P(a),¬Q(a),¬R(a),P(f(a)),¬Q(f(a)),¬R(f(a)),P(f(f(a))),¬Q(f(f(a))),¬R(f(f(a))),· · · }</a:t>
            </a:r>
            <a:r>
              <a:rPr lang="zh-CN" altLang="en-US" sz="2400" b="1" dirty="0">
                <a:solidFill>
                  <a:srgbClr val="0000CC"/>
                </a:solidFill>
                <a:ea typeface="仿宋_GB2312"/>
              </a:rPr>
              <a:t>，</a:t>
            </a:r>
          </a:p>
          <a:p>
            <a:pPr marR="33920" lvl="0"/>
            <a:endParaRPr lang="en-US" altLang="zh-CN" sz="2400" b="1" dirty="0">
              <a:solidFill>
                <a:srgbClr val="0000CC"/>
              </a:solidFill>
              <a:ea typeface="仿宋_GB2312"/>
            </a:endParaRPr>
          </a:p>
          <a:p>
            <a:pPr marR="33920" lvl="0"/>
            <a:r>
              <a:rPr lang="en-US" altLang="zh-CN" sz="2400" b="1" dirty="0">
                <a:solidFill>
                  <a:srgbClr val="0000CC"/>
                </a:solidFill>
                <a:ea typeface="仿宋_GB2312"/>
              </a:rPr>
              <a:t>I</a:t>
            </a:r>
            <a:r>
              <a:rPr lang="en-US" altLang="zh-CN" sz="2400" b="1" baseline="-25000" dirty="0">
                <a:solidFill>
                  <a:srgbClr val="0000CC"/>
                </a:solidFill>
                <a:ea typeface="仿宋_GB2312"/>
              </a:rPr>
              <a:t>H2</a:t>
            </a:r>
            <a:r>
              <a:rPr lang="en-US" altLang="zh-CN" sz="2400" b="1" dirty="0">
                <a:solidFill>
                  <a:srgbClr val="0000CC"/>
                </a:solidFill>
                <a:ea typeface="仿宋_GB2312"/>
              </a:rPr>
              <a:t> ={¬P(a),Q(a),¬R(a),¬P(f(a)),Q(f(a)),¬R(f(a)),¬P(f(f(a))),Q(f(f(a))),¬R(f(f(a))),· · · }</a:t>
            </a:r>
            <a:r>
              <a:rPr lang="zh-CN" altLang="en-US" sz="2400" b="1" dirty="0">
                <a:solidFill>
                  <a:srgbClr val="0000CC"/>
                </a:solidFill>
                <a:ea typeface="仿宋_GB2312"/>
              </a:rPr>
              <a:t>。</a:t>
            </a:r>
          </a:p>
        </p:txBody>
      </p:sp>
    </p:spTree>
    <p:extLst>
      <p:ext uri="{BB962C8B-B14F-4D97-AF65-F5344CB8AC3E}">
        <p14:creationId xmlns:p14="http://schemas.microsoft.com/office/powerpoint/2010/main" val="3930463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子句集合的语义</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0432251" cy="2246769"/>
          </a:xfrm>
          <a:prstGeom prst="rect">
            <a:avLst/>
          </a:prstGeom>
        </p:spPr>
        <p:txBody>
          <a:bodyPr wrap="square">
            <a:spAutoFit/>
          </a:bodyPr>
          <a:lstStyle/>
          <a:p>
            <a:pPr marR="33920" lvl="0"/>
            <a:r>
              <a:rPr lang="zh-CN" altLang="en-US" sz="2800" dirty="0">
                <a:solidFill>
                  <a:srgbClr val="FF0000"/>
                </a:solidFill>
                <a:ea typeface="仿宋_GB2312"/>
              </a:rPr>
              <a:t>定义</a:t>
            </a:r>
            <a:r>
              <a:rPr lang="en-US" altLang="zh-CN" sz="2800" dirty="0">
                <a:solidFill>
                  <a:srgbClr val="FF0000"/>
                </a:solidFill>
                <a:ea typeface="仿宋_GB2312"/>
              </a:rPr>
              <a:t>20</a:t>
            </a:r>
            <a:r>
              <a:rPr lang="zh-CN" altLang="en-US" sz="2800" dirty="0">
                <a:solidFill>
                  <a:srgbClr val="FF0000"/>
                </a:solidFill>
                <a:ea typeface="仿宋_GB2312"/>
              </a:rPr>
              <a:t>：</a:t>
            </a:r>
            <a:r>
              <a:rPr lang="zh-CN" altLang="en-US" sz="2800" dirty="0">
                <a:solidFill>
                  <a:srgbClr val="0000CC"/>
                </a:solidFill>
                <a:ea typeface="仿宋_GB2312"/>
              </a:rPr>
              <a:t>称结构</a:t>
            </a:r>
            <a:r>
              <a:rPr lang="en-US" altLang="zh-CN" sz="2800" dirty="0">
                <a:solidFill>
                  <a:srgbClr val="0000CC"/>
                </a:solidFill>
                <a:ea typeface="仿宋_GB2312"/>
              </a:rPr>
              <a:t>u</a:t>
            </a:r>
            <a:r>
              <a:rPr lang="en-US" altLang="zh-CN" sz="2800" baseline="30000" dirty="0">
                <a:solidFill>
                  <a:srgbClr val="0000CC"/>
                </a:solidFill>
                <a:ea typeface="仿宋_GB2312"/>
              </a:rPr>
              <a:t>*</a:t>
            </a:r>
            <a:r>
              <a:rPr lang="en-US" altLang="zh-CN" sz="2800" dirty="0">
                <a:solidFill>
                  <a:srgbClr val="0000CC"/>
                </a:solidFill>
                <a:ea typeface="仿宋_GB2312"/>
              </a:rPr>
              <a:t> =&lt; H, I</a:t>
            </a:r>
            <a:r>
              <a:rPr lang="en-US" altLang="zh-CN" sz="2800" baseline="-25000" dirty="0">
                <a:solidFill>
                  <a:srgbClr val="0000CC"/>
                </a:solidFill>
                <a:ea typeface="仿宋_GB2312"/>
              </a:rPr>
              <a:t>H</a:t>
            </a:r>
            <a:r>
              <a:rPr lang="en-US" altLang="zh-CN" sz="2800" dirty="0">
                <a:solidFill>
                  <a:srgbClr val="0000CC"/>
                </a:solidFill>
                <a:ea typeface="仿宋_GB2312"/>
              </a:rPr>
              <a:t> &gt;</a:t>
            </a:r>
            <a:r>
              <a:rPr lang="zh-CN" altLang="en-US" sz="2800" dirty="0">
                <a:solidFill>
                  <a:srgbClr val="0000CC"/>
                </a:solidFill>
                <a:ea typeface="仿宋_GB2312"/>
              </a:rPr>
              <a:t>为对应于结构</a:t>
            </a:r>
            <a:r>
              <a:rPr lang="en-US" altLang="zh-CN" sz="2800" dirty="0">
                <a:solidFill>
                  <a:srgbClr val="0000CC"/>
                </a:solidFill>
                <a:ea typeface="仿宋_GB2312"/>
              </a:rPr>
              <a:t>u =&lt; U, I &gt;</a:t>
            </a:r>
            <a:r>
              <a:rPr lang="zh-CN" altLang="en-US" sz="2800" dirty="0">
                <a:solidFill>
                  <a:srgbClr val="0000CC"/>
                </a:solidFill>
                <a:ea typeface="仿宋_GB2312"/>
              </a:rPr>
              <a:t>的</a:t>
            </a:r>
            <a:r>
              <a:rPr lang="en-US" altLang="zh-CN" sz="2800" dirty="0">
                <a:solidFill>
                  <a:srgbClr val="0000CC"/>
                </a:solidFill>
                <a:ea typeface="仿宋_GB2312"/>
              </a:rPr>
              <a:t>H-</a:t>
            </a:r>
            <a:r>
              <a:rPr lang="zh-CN" altLang="en-US" sz="2800" dirty="0">
                <a:solidFill>
                  <a:srgbClr val="0000CC"/>
                </a:solidFill>
                <a:ea typeface="仿宋_GB2312"/>
              </a:rPr>
              <a:t>结构，如果：    </a:t>
            </a:r>
            <a:endParaRPr lang="en-US" altLang="zh-CN" sz="2800" dirty="0">
              <a:solidFill>
                <a:srgbClr val="0000CC"/>
              </a:solidFill>
              <a:ea typeface="仿宋_GB2312"/>
            </a:endParaRPr>
          </a:p>
          <a:p>
            <a:pPr marR="33920" lvl="0"/>
            <a:r>
              <a:rPr lang="en-US" altLang="zh-CN" sz="2800" dirty="0">
                <a:solidFill>
                  <a:srgbClr val="0000CC"/>
                </a:solidFill>
                <a:ea typeface="仿宋_GB2312"/>
              </a:rPr>
              <a:t>    </a:t>
            </a:r>
            <a:r>
              <a:rPr lang="zh-CN" altLang="en-US" sz="2800" dirty="0">
                <a:solidFill>
                  <a:srgbClr val="0000CC"/>
                </a:solidFill>
                <a:ea typeface="仿宋_GB2312"/>
              </a:rPr>
              <a:t>（</a:t>
            </a:r>
            <a:r>
              <a:rPr lang="en-US" altLang="zh-CN" sz="2800" dirty="0">
                <a:solidFill>
                  <a:srgbClr val="0000CC"/>
                </a:solidFill>
                <a:ea typeface="仿宋_GB2312"/>
              </a:rPr>
              <a:t>1</a:t>
            </a:r>
            <a:r>
              <a:rPr lang="zh-CN" altLang="en-US" sz="2800" dirty="0">
                <a:solidFill>
                  <a:srgbClr val="0000CC"/>
                </a:solidFill>
                <a:ea typeface="仿宋_GB2312"/>
              </a:rPr>
              <a:t>）</a:t>
            </a:r>
            <a:r>
              <a:rPr lang="en-US" altLang="zh-CN" sz="2800" dirty="0">
                <a:solidFill>
                  <a:srgbClr val="0000CC"/>
                </a:solidFill>
                <a:ea typeface="仿宋_GB2312"/>
              </a:rPr>
              <a:t>H</a:t>
            </a:r>
            <a:r>
              <a:rPr lang="zh-CN" altLang="en-US" sz="2800" dirty="0">
                <a:solidFill>
                  <a:srgbClr val="0000CC"/>
                </a:solidFill>
                <a:ea typeface="仿宋_GB2312"/>
              </a:rPr>
              <a:t>为海伯伦域，</a:t>
            </a:r>
            <a:r>
              <a:rPr lang="en-US" altLang="zh-CN" sz="2800" dirty="0">
                <a:solidFill>
                  <a:srgbClr val="0000CC"/>
                </a:solidFill>
                <a:ea typeface="仿宋_GB2312"/>
              </a:rPr>
              <a:t>I</a:t>
            </a:r>
            <a:r>
              <a:rPr lang="en-US" altLang="zh-CN" sz="2800" baseline="-25000" dirty="0">
                <a:solidFill>
                  <a:srgbClr val="0000CC"/>
                </a:solidFill>
                <a:ea typeface="仿宋_GB2312"/>
              </a:rPr>
              <a:t>H</a:t>
            </a:r>
            <a:r>
              <a:rPr lang="zh-CN" altLang="en-US" sz="2800" dirty="0">
                <a:solidFill>
                  <a:srgbClr val="0000CC"/>
                </a:solidFill>
                <a:ea typeface="仿宋_GB2312"/>
              </a:rPr>
              <a:t>为海伯伦解释。</a:t>
            </a:r>
          </a:p>
          <a:p>
            <a:pPr marR="33920" lvl="0"/>
            <a:r>
              <a:rPr lang="zh-CN" altLang="en-US" sz="2800" dirty="0">
                <a:solidFill>
                  <a:srgbClr val="0000CC"/>
                </a:solidFill>
                <a:ea typeface="仿宋_GB2312"/>
              </a:rPr>
              <a:t>    （</a:t>
            </a:r>
            <a:r>
              <a:rPr lang="en-US" altLang="zh-CN" sz="2800" dirty="0">
                <a:solidFill>
                  <a:srgbClr val="0000CC"/>
                </a:solidFill>
                <a:ea typeface="仿宋_GB2312"/>
              </a:rPr>
              <a:t>2</a:t>
            </a:r>
            <a:r>
              <a:rPr lang="zh-CN" altLang="en-US" sz="2800" dirty="0">
                <a:solidFill>
                  <a:srgbClr val="0000CC"/>
                </a:solidFill>
                <a:ea typeface="仿宋_GB2312"/>
              </a:rPr>
              <a:t>）对任意</a:t>
            </a:r>
            <a:r>
              <a:rPr lang="en-US" altLang="zh-CN" sz="2800" dirty="0">
                <a:solidFill>
                  <a:srgbClr val="0000CC"/>
                </a:solidFill>
                <a:ea typeface="仿宋_GB2312"/>
              </a:rPr>
              <a:t>n</a:t>
            </a:r>
            <a:r>
              <a:rPr lang="zh-CN" altLang="en-US" sz="2800" dirty="0">
                <a:solidFill>
                  <a:srgbClr val="0000CC"/>
                </a:solidFill>
                <a:ea typeface="仿宋_GB2312"/>
              </a:rPr>
              <a:t>，任意谓词</a:t>
            </a:r>
            <a:r>
              <a:rPr lang="en-US" altLang="zh-CN" sz="2800" dirty="0">
                <a:solidFill>
                  <a:srgbClr val="0000CC"/>
                </a:solidFill>
                <a:ea typeface="仿宋_GB2312"/>
              </a:rPr>
              <a:t>P</a:t>
            </a:r>
            <a:r>
              <a:rPr lang="en-US" altLang="zh-CN" sz="2800" baseline="30000" dirty="0">
                <a:solidFill>
                  <a:srgbClr val="0000CC"/>
                </a:solidFill>
                <a:ea typeface="仿宋_GB2312"/>
              </a:rPr>
              <a:t>(n)</a:t>
            </a:r>
            <a:r>
              <a:rPr lang="zh-CN" altLang="en-US" sz="2800" dirty="0">
                <a:solidFill>
                  <a:srgbClr val="0000CC"/>
                </a:solidFill>
                <a:ea typeface="仿宋_GB2312"/>
              </a:rPr>
              <a:t>以及任意项</a:t>
            </a:r>
            <a:r>
              <a:rPr lang="en-US" altLang="zh-CN" sz="2800" dirty="0">
                <a:solidFill>
                  <a:srgbClr val="0000CC"/>
                </a:solidFill>
                <a:ea typeface="仿宋_GB2312"/>
              </a:rPr>
              <a:t>t</a:t>
            </a:r>
            <a:r>
              <a:rPr lang="en-US" altLang="zh-CN" sz="2800" baseline="-25000" dirty="0">
                <a:solidFill>
                  <a:srgbClr val="0000CC"/>
                </a:solidFill>
                <a:ea typeface="仿宋_GB2312"/>
              </a:rPr>
              <a:t>1</a:t>
            </a:r>
            <a:r>
              <a:rPr lang="en-US" altLang="zh-CN" sz="2800" dirty="0">
                <a:solidFill>
                  <a:srgbClr val="0000CC"/>
                </a:solidFill>
                <a:ea typeface="仿宋_GB2312"/>
              </a:rPr>
              <a:t>, t</a:t>
            </a:r>
            <a:r>
              <a:rPr lang="en-US" altLang="zh-CN" sz="2800" baseline="-25000" dirty="0">
                <a:solidFill>
                  <a:srgbClr val="0000CC"/>
                </a:solidFill>
                <a:ea typeface="仿宋_GB2312"/>
              </a:rPr>
              <a:t>2</a:t>
            </a:r>
            <a:r>
              <a:rPr lang="en-US" altLang="zh-CN" sz="2800" dirty="0">
                <a:solidFill>
                  <a:srgbClr val="0000CC"/>
                </a:solidFill>
                <a:ea typeface="仿宋_GB2312"/>
              </a:rPr>
              <a:t>, ·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en-US" altLang="zh-CN" sz="2800" dirty="0">
                <a:solidFill>
                  <a:srgbClr val="0000CC"/>
                </a:solidFill>
                <a:ea typeface="仿宋_GB2312"/>
              </a:rPr>
              <a:t> ∈ H</a:t>
            </a:r>
            <a:r>
              <a:rPr lang="zh-CN" altLang="en-US" sz="2800" dirty="0">
                <a:solidFill>
                  <a:srgbClr val="0000CC"/>
                </a:solidFill>
                <a:ea typeface="仿宋_GB2312"/>
              </a:rPr>
              <a:t>，</a:t>
            </a:r>
            <a:r>
              <a:rPr lang="en-US" altLang="zh-CN" sz="2800" dirty="0">
                <a:solidFill>
                  <a:srgbClr val="0000CC"/>
                </a:solidFill>
                <a:ea typeface="仿宋_GB2312"/>
              </a:rPr>
              <a:t>	</a:t>
            </a:r>
          </a:p>
          <a:p>
            <a:pPr marR="33920" lvl="0"/>
            <a:r>
              <a:rPr lang="en-US" altLang="zh-CN" sz="2800" dirty="0">
                <a:solidFill>
                  <a:srgbClr val="0000CC"/>
                </a:solidFill>
                <a:ea typeface="仿宋_GB2312"/>
              </a:rPr>
              <a:t>	</a:t>
            </a:r>
            <a:r>
              <a:rPr lang="zh-CN" altLang="en-US" sz="2800" dirty="0">
                <a:solidFill>
                  <a:srgbClr val="0000CC"/>
                </a:solidFill>
                <a:ea typeface="仿宋_GB2312"/>
              </a:rPr>
              <a:t>╞</a:t>
            </a:r>
            <a:r>
              <a:rPr lang="en-US" altLang="zh-CN" sz="2800" baseline="-25000" dirty="0" err="1">
                <a:solidFill>
                  <a:srgbClr val="0000CC"/>
                </a:solidFill>
                <a:ea typeface="仿宋_GB2312"/>
              </a:rPr>
              <a:t>u</a:t>
            </a:r>
            <a:r>
              <a:rPr lang="en-US" altLang="zh-CN" sz="2800" dirty="0" err="1">
                <a:solidFill>
                  <a:srgbClr val="0000CC"/>
                </a:solidFill>
                <a:ea typeface="仿宋_GB2312"/>
              </a:rPr>
              <a:t>P</a:t>
            </a:r>
            <a:r>
              <a:rPr lang="en-US" altLang="zh-CN" sz="2800" baseline="30000" dirty="0">
                <a:solidFill>
                  <a:srgbClr val="0000CC"/>
                </a:solidFill>
                <a:ea typeface="仿宋_GB2312"/>
              </a:rPr>
              <a:t>(n)</a:t>
            </a:r>
            <a:r>
              <a:rPr lang="en-US" altLang="zh-CN" sz="2800" dirty="0">
                <a:solidFill>
                  <a:srgbClr val="0000CC"/>
                </a:solidFill>
                <a:ea typeface="仿宋_GB2312"/>
              </a:rPr>
              <a:t> (t</a:t>
            </a:r>
            <a:r>
              <a:rPr lang="en-US" altLang="zh-CN" sz="2800" baseline="-25000" dirty="0">
                <a:solidFill>
                  <a:srgbClr val="0000CC"/>
                </a:solidFill>
                <a:ea typeface="仿宋_GB2312"/>
              </a:rPr>
              <a:t>1,</a:t>
            </a:r>
            <a:r>
              <a:rPr lang="en-US" altLang="zh-CN" sz="2800" dirty="0">
                <a:solidFill>
                  <a:srgbClr val="0000CC"/>
                </a:solidFill>
                <a:ea typeface="仿宋_GB2312"/>
              </a:rPr>
              <a:t>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en-US" altLang="zh-CN" sz="2800" dirty="0">
                <a:solidFill>
                  <a:srgbClr val="0000CC"/>
                </a:solidFill>
                <a:ea typeface="仿宋_GB2312"/>
              </a:rPr>
              <a:t>) </a:t>
            </a:r>
            <a:r>
              <a:rPr lang="zh-CN" altLang="en-US" sz="2800" dirty="0">
                <a:solidFill>
                  <a:srgbClr val="0000CC"/>
                </a:solidFill>
                <a:ea typeface="仿宋_GB2312"/>
              </a:rPr>
              <a:t>当且仅当</a:t>
            </a:r>
            <a:r>
              <a:rPr lang="en-US" altLang="zh-CN" sz="2800" dirty="0">
                <a:solidFill>
                  <a:srgbClr val="0000CC"/>
                </a:solidFill>
                <a:ea typeface="仿宋_GB2312"/>
              </a:rPr>
              <a:t>P</a:t>
            </a:r>
            <a:r>
              <a:rPr lang="en-US" altLang="zh-CN" sz="2800" baseline="30000" dirty="0">
                <a:solidFill>
                  <a:srgbClr val="0000CC"/>
                </a:solidFill>
                <a:ea typeface="仿宋_GB2312"/>
              </a:rPr>
              <a:t>(n)</a:t>
            </a:r>
            <a:r>
              <a:rPr lang="en-US" altLang="zh-CN" sz="2800" dirty="0">
                <a:solidFill>
                  <a:srgbClr val="0000CC"/>
                </a:solidFill>
                <a:ea typeface="仿宋_GB2312"/>
              </a:rPr>
              <a:t>(t</a:t>
            </a:r>
            <a:r>
              <a:rPr lang="en-US" altLang="zh-CN" sz="2800" baseline="-25000" dirty="0">
                <a:solidFill>
                  <a:srgbClr val="0000CC"/>
                </a:solidFill>
                <a:ea typeface="仿宋_GB2312"/>
              </a:rPr>
              <a:t>1</a:t>
            </a:r>
            <a:r>
              <a:rPr lang="en-US" altLang="zh-CN" sz="2800" dirty="0">
                <a:solidFill>
                  <a:srgbClr val="0000CC"/>
                </a:solidFill>
                <a:ea typeface="仿宋_GB2312"/>
              </a:rPr>
              <a:t>, ·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en-US" altLang="zh-CN" sz="2800" dirty="0">
                <a:solidFill>
                  <a:srgbClr val="0000CC"/>
                </a:solidFill>
                <a:ea typeface="仿宋_GB2312"/>
              </a:rPr>
              <a:t>) ∈ I</a:t>
            </a:r>
            <a:r>
              <a:rPr lang="en-US" altLang="zh-CN" sz="2800" baseline="-25000" dirty="0">
                <a:solidFill>
                  <a:srgbClr val="0000CC"/>
                </a:solidFill>
                <a:ea typeface="仿宋_GB2312"/>
              </a:rPr>
              <a:t>H</a:t>
            </a:r>
            <a:r>
              <a:rPr lang="zh-CN" altLang="en-US" sz="2800" dirty="0">
                <a:solidFill>
                  <a:srgbClr val="0000CC"/>
                </a:solidFill>
                <a:ea typeface="仿宋_GB2312"/>
              </a:rPr>
              <a:t>。</a:t>
            </a:r>
          </a:p>
        </p:txBody>
      </p:sp>
      <p:sp>
        <p:nvSpPr>
          <p:cNvPr id="5" name="矩形 4">
            <a:extLst>
              <a:ext uri="{FF2B5EF4-FFF2-40B4-BE49-F238E27FC236}">
                <a16:creationId xmlns:a16="http://schemas.microsoft.com/office/drawing/2014/main" xmlns="" id="{89797252-5AE4-474F-B729-BC293D848795}"/>
              </a:ext>
            </a:extLst>
          </p:cNvPr>
          <p:cNvSpPr/>
          <p:nvPr/>
        </p:nvSpPr>
        <p:spPr>
          <a:xfrm>
            <a:off x="824754" y="4263208"/>
            <a:ext cx="10333397" cy="1384995"/>
          </a:xfrm>
          <a:prstGeom prst="rect">
            <a:avLst/>
          </a:prstGeom>
        </p:spPr>
        <p:txBody>
          <a:bodyPr wrap="square">
            <a:spAutoFit/>
          </a:bodyPr>
          <a:lstStyle/>
          <a:p>
            <a:pPr marR="33920" lvl="0"/>
            <a:r>
              <a:rPr lang="zh-CN" altLang="en-US" sz="2800" dirty="0">
                <a:solidFill>
                  <a:srgbClr val="FF0000"/>
                </a:solidFill>
                <a:ea typeface="仿宋_GB2312"/>
              </a:rPr>
              <a:t>定理</a:t>
            </a:r>
            <a:r>
              <a:rPr lang="en-US" altLang="zh-CN" sz="2800" dirty="0">
                <a:solidFill>
                  <a:srgbClr val="FF0000"/>
                </a:solidFill>
                <a:ea typeface="仿宋_GB2312"/>
              </a:rPr>
              <a:t>3.2</a:t>
            </a:r>
            <a:r>
              <a:rPr lang="zh-CN" altLang="en-US" sz="2800" dirty="0">
                <a:solidFill>
                  <a:srgbClr val="FF0000"/>
                </a:solidFill>
                <a:ea typeface="仿宋_GB2312"/>
              </a:rPr>
              <a:t>：</a:t>
            </a:r>
            <a:r>
              <a:rPr lang="zh-CN" altLang="en-US" sz="2800" dirty="0">
                <a:solidFill>
                  <a:srgbClr val="0000CC"/>
                </a:solidFill>
                <a:ea typeface="仿宋_GB2312"/>
              </a:rPr>
              <a:t>设结构</a:t>
            </a:r>
            <a:r>
              <a:rPr lang="en-US" altLang="zh-CN" sz="2800" dirty="0">
                <a:solidFill>
                  <a:srgbClr val="0000CC"/>
                </a:solidFill>
                <a:ea typeface="仿宋_GB2312"/>
              </a:rPr>
              <a:t>u</a:t>
            </a:r>
            <a:r>
              <a:rPr lang="en-US" altLang="zh-CN" sz="2800" baseline="30000" dirty="0">
                <a:solidFill>
                  <a:srgbClr val="0000CC"/>
                </a:solidFill>
                <a:ea typeface="仿宋_GB2312"/>
              </a:rPr>
              <a:t> *</a:t>
            </a:r>
            <a:r>
              <a:rPr lang="en-US" altLang="zh-CN" sz="2800" dirty="0">
                <a:solidFill>
                  <a:srgbClr val="0000CC"/>
                </a:solidFill>
                <a:ea typeface="仿宋_GB2312"/>
              </a:rPr>
              <a:t> =&lt; H, I</a:t>
            </a:r>
            <a:r>
              <a:rPr lang="en-US" altLang="zh-CN" sz="2800" baseline="-25000" dirty="0">
                <a:solidFill>
                  <a:srgbClr val="0000CC"/>
                </a:solidFill>
                <a:ea typeface="仿宋_GB2312"/>
              </a:rPr>
              <a:t>H</a:t>
            </a:r>
            <a:r>
              <a:rPr lang="en-US" altLang="zh-CN" sz="2800" dirty="0">
                <a:solidFill>
                  <a:srgbClr val="0000CC"/>
                </a:solidFill>
                <a:ea typeface="仿宋_GB2312"/>
              </a:rPr>
              <a:t> &gt;</a:t>
            </a:r>
            <a:r>
              <a:rPr lang="zh-CN" altLang="en-US" sz="2800" dirty="0">
                <a:solidFill>
                  <a:srgbClr val="0000CC"/>
                </a:solidFill>
                <a:ea typeface="仿宋_GB2312"/>
              </a:rPr>
              <a:t>为对应于结构</a:t>
            </a:r>
            <a:r>
              <a:rPr lang="en-US" altLang="zh-CN" sz="2800" dirty="0">
                <a:solidFill>
                  <a:srgbClr val="0000CC"/>
                </a:solidFill>
                <a:ea typeface="仿宋_GB2312"/>
              </a:rPr>
              <a:t>u =&lt; U, I &gt;</a:t>
            </a:r>
            <a:r>
              <a:rPr lang="zh-CN" altLang="en-US" sz="2800" dirty="0">
                <a:solidFill>
                  <a:srgbClr val="0000CC"/>
                </a:solidFill>
                <a:ea typeface="仿宋_GB2312"/>
              </a:rPr>
              <a:t>的</a:t>
            </a:r>
            <a:r>
              <a:rPr lang="en-US" altLang="zh-CN" sz="2800" dirty="0">
                <a:solidFill>
                  <a:srgbClr val="0000CC"/>
                </a:solidFill>
                <a:ea typeface="仿宋_GB2312"/>
              </a:rPr>
              <a:t>H-</a:t>
            </a:r>
            <a:r>
              <a:rPr lang="zh-CN" altLang="en-US" sz="2800" dirty="0">
                <a:solidFill>
                  <a:srgbClr val="0000CC"/>
                </a:solidFill>
                <a:ea typeface="仿宋_GB2312"/>
              </a:rPr>
              <a:t>结构，对任意</a:t>
            </a:r>
            <a:r>
              <a:rPr lang="en-US" altLang="zh-CN" sz="2800" dirty="0">
                <a:solidFill>
                  <a:srgbClr val="0000CC"/>
                </a:solidFill>
                <a:ea typeface="仿宋_GB2312"/>
              </a:rPr>
              <a:t>n</a:t>
            </a:r>
            <a:r>
              <a:rPr lang="zh-CN" altLang="en-US" sz="2800" dirty="0">
                <a:solidFill>
                  <a:srgbClr val="0000CC"/>
                </a:solidFill>
                <a:ea typeface="仿宋_GB2312"/>
              </a:rPr>
              <a:t>，任意谓词</a:t>
            </a:r>
            <a:r>
              <a:rPr lang="en-US" altLang="zh-CN" sz="2800" dirty="0">
                <a:solidFill>
                  <a:srgbClr val="0000CC"/>
                </a:solidFill>
                <a:ea typeface="仿宋_GB2312"/>
              </a:rPr>
              <a:t>P</a:t>
            </a:r>
            <a:r>
              <a:rPr lang="en-US" altLang="zh-CN" sz="2800" baseline="30000" dirty="0">
                <a:solidFill>
                  <a:srgbClr val="0000CC"/>
                </a:solidFill>
                <a:ea typeface="仿宋_GB2312"/>
              </a:rPr>
              <a:t>(n)</a:t>
            </a:r>
            <a:r>
              <a:rPr lang="zh-CN" altLang="en-US" sz="2800" dirty="0">
                <a:solidFill>
                  <a:srgbClr val="0000CC"/>
                </a:solidFill>
                <a:ea typeface="仿宋_GB2312"/>
              </a:rPr>
              <a:t>以及任意项</a:t>
            </a:r>
            <a:r>
              <a:rPr lang="en-US" altLang="zh-CN" sz="2800" dirty="0">
                <a:solidFill>
                  <a:srgbClr val="0000CC"/>
                </a:solidFill>
                <a:ea typeface="仿宋_GB2312"/>
              </a:rPr>
              <a:t>t</a:t>
            </a:r>
            <a:r>
              <a:rPr lang="en-US" altLang="zh-CN" sz="2800" baseline="-25000" dirty="0">
                <a:solidFill>
                  <a:srgbClr val="0000CC"/>
                </a:solidFill>
                <a:ea typeface="仿宋_GB2312"/>
              </a:rPr>
              <a:t>1</a:t>
            </a:r>
            <a:r>
              <a:rPr lang="en-US" altLang="zh-CN" sz="2800" dirty="0">
                <a:solidFill>
                  <a:srgbClr val="0000CC"/>
                </a:solidFill>
                <a:ea typeface="仿宋_GB2312"/>
              </a:rPr>
              <a:t>, t</a:t>
            </a:r>
            <a:r>
              <a:rPr lang="en-US" altLang="zh-CN" sz="2800" baseline="-25000" dirty="0">
                <a:solidFill>
                  <a:srgbClr val="0000CC"/>
                </a:solidFill>
                <a:ea typeface="仿宋_GB2312"/>
              </a:rPr>
              <a:t>2</a:t>
            </a:r>
            <a:r>
              <a:rPr lang="en-US" altLang="zh-CN" sz="2800" dirty="0">
                <a:solidFill>
                  <a:srgbClr val="0000CC"/>
                </a:solidFill>
                <a:ea typeface="仿宋_GB2312"/>
              </a:rPr>
              <a:t>, ·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zh-CN" altLang="en-US" sz="2800" dirty="0">
                <a:solidFill>
                  <a:srgbClr val="0000CC"/>
                </a:solidFill>
                <a:ea typeface="仿宋_GB2312"/>
              </a:rPr>
              <a:t>，╞</a:t>
            </a:r>
            <a:r>
              <a:rPr lang="en-US" altLang="zh-CN" sz="2800" baseline="-25000" dirty="0">
                <a:solidFill>
                  <a:srgbClr val="0000CC"/>
                </a:solidFill>
                <a:ea typeface="仿宋_GB2312"/>
              </a:rPr>
              <a:t>u</a:t>
            </a:r>
            <a:r>
              <a:rPr lang="en-US" altLang="zh-CN" sz="2800" dirty="0">
                <a:solidFill>
                  <a:srgbClr val="0000CC"/>
                </a:solidFill>
                <a:ea typeface="仿宋_GB2312"/>
              </a:rPr>
              <a:t> P</a:t>
            </a:r>
            <a:r>
              <a:rPr lang="en-US" altLang="zh-CN" sz="2800" baseline="30000" dirty="0">
                <a:solidFill>
                  <a:srgbClr val="0000CC"/>
                </a:solidFill>
                <a:ea typeface="仿宋_GB2312"/>
              </a:rPr>
              <a:t>(n)</a:t>
            </a:r>
            <a:r>
              <a:rPr lang="en-US" altLang="zh-CN" sz="2800" dirty="0">
                <a:solidFill>
                  <a:srgbClr val="0000CC"/>
                </a:solidFill>
                <a:ea typeface="仿宋_GB2312"/>
              </a:rPr>
              <a:t>t</a:t>
            </a:r>
            <a:r>
              <a:rPr lang="en-US" altLang="zh-CN" sz="2800" baseline="-25000" dirty="0">
                <a:solidFill>
                  <a:srgbClr val="0000CC"/>
                </a:solidFill>
                <a:ea typeface="仿宋_GB2312"/>
              </a:rPr>
              <a:t>1</a:t>
            </a:r>
            <a:r>
              <a:rPr lang="en-US" altLang="zh-CN" sz="2800" dirty="0">
                <a:solidFill>
                  <a:srgbClr val="0000CC"/>
                </a:solidFill>
                <a:ea typeface="仿宋_GB2312"/>
              </a:rPr>
              <a:t>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zh-CN" altLang="en-US" sz="2800" dirty="0">
                <a:solidFill>
                  <a:srgbClr val="0000CC"/>
                </a:solidFill>
                <a:ea typeface="仿宋_GB2312"/>
              </a:rPr>
              <a:t>可以推出╞</a:t>
            </a:r>
            <a:r>
              <a:rPr lang="en-US" altLang="zh-CN" sz="2800" baseline="-25000" dirty="0">
                <a:solidFill>
                  <a:srgbClr val="0000CC"/>
                </a:solidFill>
                <a:ea typeface="仿宋_GB2312"/>
              </a:rPr>
              <a:t>u*</a:t>
            </a:r>
            <a:r>
              <a:rPr lang="en-US" altLang="zh-CN" sz="2800" dirty="0">
                <a:solidFill>
                  <a:srgbClr val="0000CC"/>
                </a:solidFill>
                <a:ea typeface="仿宋_GB2312"/>
              </a:rPr>
              <a:t>P</a:t>
            </a:r>
            <a:r>
              <a:rPr lang="en-US" altLang="zh-CN" sz="2800" baseline="30000" dirty="0">
                <a:solidFill>
                  <a:srgbClr val="0000CC"/>
                </a:solidFill>
                <a:ea typeface="仿宋_GB2312"/>
              </a:rPr>
              <a:t>(n)</a:t>
            </a:r>
            <a:r>
              <a:rPr lang="en-US" altLang="zh-CN" sz="2800" dirty="0">
                <a:solidFill>
                  <a:srgbClr val="0000CC"/>
                </a:solidFill>
                <a:ea typeface="仿宋_GB2312"/>
              </a:rPr>
              <a:t>t</a:t>
            </a:r>
            <a:r>
              <a:rPr lang="en-US" altLang="zh-CN" sz="2800" baseline="-25000" dirty="0">
                <a:solidFill>
                  <a:srgbClr val="0000CC"/>
                </a:solidFill>
                <a:ea typeface="仿宋_GB2312"/>
              </a:rPr>
              <a:t>1</a:t>
            </a:r>
            <a:r>
              <a:rPr lang="en-US" altLang="zh-CN" sz="2800" dirty="0">
                <a:solidFill>
                  <a:srgbClr val="0000CC"/>
                </a:solidFill>
                <a:ea typeface="仿宋_GB2312"/>
              </a:rPr>
              <a:t> · · · </a:t>
            </a:r>
            <a:r>
              <a:rPr lang="en-US" altLang="zh-CN" sz="2800" dirty="0" err="1">
                <a:solidFill>
                  <a:srgbClr val="0000CC"/>
                </a:solidFill>
                <a:ea typeface="仿宋_GB2312"/>
              </a:rPr>
              <a:t>t</a:t>
            </a:r>
            <a:r>
              <a:rPr lang="en-US" altLang="zh-CN" sz="2800" baseline="-25000" dirty="0" err="1">
                <a:solidFill>
                  <a:srgbClr val="0000CC"/>
                </a:solidFill>
                <a:ea typeface="仿宋_GB2312"/>
              </a:rPr>
              <a:t>n</a:t>
            </a:r>
            <a:r>
              <a:rPr lang="zh-CN" altLang="en-US" sz="2800" dirty="0">
                <a:solidFill>
                  <a:srgbClr val="0000CC"/>
                </a:solidFill>
                <a:ea typeface="仿宋_GB2312"/>
              </a:rPr>
              <a:t>。</a:t>
            </a:r>
          </a:p>
        </p:txBody>
      </p:sp>
    </p:spTree>
    <p:extLst>
      <p:ext uri="{BB962C8B-B14F-4D97-AF65-F5344CB8AC3E}">
        <p14:creationId xmlns:p14="http://schemas.microsoft.com/office/powerpoint/2010/main" val="42610724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48764</TotalTime>
  <Words>15525</Words>
  <Application>Microsoft Office PowerPoint</Application>
  <PresentationFormat>宽屏</PresentationFormat>
  <Paragraphs>1924</Paragraphs>
  <Slides>157</Slides>
  <Notes>126</Notes>
  <HiddenSlides>24</HiddenSlides>
  <MMClips>0</MMClips>
  <ScaleCrop>false</ScaleCrop>
  <HeadingPairs>
    <vt:vector size="8" baseType="variant">
      <vt:variant>
        <vt:lpstr>已用的字体</vt:lpstr>
      </vt:variant>
      <vt:variant>
        <vt:i4>54</vt:i4>
      </vt:variant>
      <vt:variant>
        <vt:lpstr>主题</vt:lpstr>
      </vt:variant>
      <vt:variant>
        <vt:i4>1</vt:i4>
      </vt:variant>
      <vt:variant>
        <vt:lpstr>嵌入 OLE 服务器</vt:lpstr>
      </vt:variant>
      <vt:variant>
        <vt:i4>2</vt:i4>
      </vt:variant>
      <vt:variant>
        <vt:lpstr>幻灯片标题</vt:lpstr>
      </vt:variant>
      <vt:variant>
        <vt:i4>157</vt:i4>
      </vt:variant>
    </vt:vector>
  </HeadingPairs>
  <TitlesOfParts>
    <vt:vector size="214" baseType="lpstr">
      <vt:lpstr>CMMI10</vt:lpstr>
      <vt:lpstr>CMSS10</vt:lpstr>
      <vt:lpstr>CMSY10</vt:lpstr>
      <vt:lpstr>GBK-Song25</vt:lpstr>
      <vt:lpstr>GBK-Song26</vt:lpstr>
      <vt:lpstr>GBK-Song37</vt:lpstr>
      <vt:lpstr>GBK-Song38</vt:lpstr>
      <vt:lpstr>GBK-Song39</vt:lpstr>
      <vt:lpstr>GBK-Song40</vt:lpstr>
      <vt:lpstr>GBK-Song41</vt:lpstr>
      <vt:lpstr>GBK-Song42</vt:lpstr>
      <vt:lpstr>GBK-Song43</vt:lpstr>
      <vt:lpstr>GBK-Song45</vt:lpstr>
      <vt:lpstr>GBK-Song46</vt:lpstr>
      <vt:lpstr>GBK-Song47</vt:lpstr>
      <vt:lpstr>GBK-Song50</vt:lpstr>
      <vt:lpstr>GBK-Song51</vt:lpstr>
      <vt:lpstr>GBK-Song52</vt:lpstr>
      <vt:lpstr>GBK-Song54</vt:lpstr>
      <vt:lpstr>GBK-Song55</vt:lpstr>
      <vt:lpstr>GBK-Song56</vt:lpstr>
      <vt:lpstr>GBK-Song57</vt:lpstr>
      <vt:lpstr>GBK-Song58</vt:lpstr>
      <vt:lpstr>GBK-Song59</vt:lpstr>
      <vt:lpstr>GBK-Song60</vt:lpstr>
      <vt:lpstr>GBK-Song61</vt:lpstr>
      <vt:lpstr>GBK-Song62</vt:lpstr>
      <vt:lpstr>GBK-Song63</vt:lpstr>
      <vt:lpstr>GBK-Song64</vt:lpstr>
      <vt:lpstr>GBK-Song65</vt:lpstr>
      <vt:lpstr>HiddenHorzOCR</vt:lpstr>
      <vt:lpstr>MS Gothic</vt:lpstr>
      <vt:lpstr>SFSI0800</vt:lpstr>
      <vt:lpstr>SFSI1095</vt:lpstr>
      <vt:lpstr>SFSS0800</vt:lpstr>
      <vt:lpstr>SFSS1095</vt:lpstr>
      <vt:lpstr>等线</vt:lpstr>
      <vt:lpstr>等线 Light</vt:lpstr>
      <vt:lpstr>仿宋_GB2312</vt:lpstr>
      <vt:lpstr>仿宋_GB2312</vt:lpstr>
      <vt:lpstr>黑体</vt:lpstr>
      <vt:lpstr>华文隶书</vt:lpstr>
      <vt:lpstr>楷体_GB2312</vt:lpstr>
      <vt:lpstr>隶书</vt:lpstr>
      <vt:lpstr>宋体</vt:lpstr>
      <vt:lpstr>微软雅黑</vt:lpstr>
      <vt:lpstr>Arial</vt:lpstr>
      <vt:lpstr>Calibri</vt:lpstr>
      <vt:lpstr>Cambria Math</vt:lpstr>
      <vt:lpstr>Courier New</vt:lpstr>
      <vt:lpstr>Symbol</vt:lpstr>
      <vt:lpstr>Times New Roman</vt:lpstr>
      <vt:lpstr>Wingdings</vt:lpstr>
      <vt:lpstr>Wingdings 2</vt:lpstr>
      <vt:lpstr>Office 主题​​</vt:lpstr>
      <vt:lpstr>公式</vt:lpstr>
      <vt:lpstr>Equation</vt:lpstr>
      <vt:lpstr>PowerPoint 演示文稿</vt:lpstr>
      <vt:lpstr>PowerPoint 演示文稿</vt:lpstr>
      <vt:lpstr>PowerPoint 演示文稿</vt:lpstr>
      <vt:lpstr>主  要  内  容</vt:lpstr>
      <vt:lpstr>本章学习要点</vt:lpstr>
      <vt:lpstr>PowerPoint 演示文稿</vt:lpstr>
      <vt:lpstr>3.1 推理概述</vt:lpstr>
      <vt:lpstr>3.1 推理概述</vt:lpstr>
      <vt:lpstr>3.1.2  推理的分类</vt:lpstr>
      <vt:lpstr>【演绎推理实例】</vt:lpstr>
      <vt:lpstr>2）归纳推理：</vt:lpstr>
      <vt:lpstr>推理的分类</vt:lpstr>
      <vt:lpstr>  按所用知识的确定性分类</vt:lpstr>
      <vt:lpstr>  按推理中所用知识是否具有启发性分类</vt:lpstr>
      <vt:lpstr>3.1.3 推理的控制策略及其分类</vt:lpstr>
      <vt:lpstr>主  要  内  容</vt:lpstr>
      <vt:lpstr>3.2.1产生式系统的基本结构</vt:lpstr>
      <vt:lpstr>3.2.1产生式系统的基本结构</vt:lpstr>
      <vt:lpstr>3.2.2 产生式系统的推理过程</vt:lpstr>
      <vt:lpstr>PowerPoint 演示文稿</vt:lpstr>
      <vt:lpstr>PowerPoint 演示文稿</vt:lpstr>
      <vt:lpstr>3.2.2 产生式系统的推理过程</vt:lpstr>
      <vt:lpstr>PowerPoint 演示文稿</vt:lpstr>
      <vt:lpstr>PowerPoint 演示文稿</vt:lpstr>
      <vt:lpstr>PowerPoint 演示文稿</vt:lpstr>
      <vt:lpstr>3.2.3产生式系统的示例</vt:lpstr>
      <vt:lpstr>3.2.3产生式系统的示例</vt:lpstr>
      <vt:lpstr>3.2.3产生式系统的示例</vt:lpstr>
      <vt:lpstr>3.2.3产生式系统的示例</vt:lpstr>
      <vt:lpstr>3.2.3产生式系统的示例</vt:lpstr>
      <vt:lpstr>3.2.3产生式系统的示例</vt:lpstr>
      <vt:lpstr>3.2.3产生式系统的示例</vt:lpstr>
      <vt:lpstr>3.2.3产生式系统的示例</vt:lpstr>
      <vt:lpstr>3.2.3产生式系统的示例</vt:lpstr>
      <vt:lpstr>3.2.3产生式系统的示例</vt:lpstr>
      <vt:lpstr>3.2.3产生式系统的示例</vt:lpstr>
      <vt:lpstr>3.2.3产生式系统的示例</vt:lpstr>
      <vt:lpstr>3.2.3产生式系统的示例</vt:lpstr>
      <vt:lpstr>3.2.2 产生式系统的推理过程</vt:lpstr>
      <vt:lpstr>主  要  内  容</vt:lpstr>
      <vt:lpstr>3.3.1一阶谓词逻辑基础</vt:lpstr>
      <vt:lpstr>例:设个体域D = {1, 2}，求公式A = (∀x)(∃y)P(x, y) 在D上的一个解释，并指出在该解释下公式A的真值。</vt:lpstr>
      <vt:lpstr>例:设个体域D = {1, 2}，求公式B =(∀x)P(f (x), a)在D上的一个解释，并 指出在该解释下公式B的真值。</vt:lpstr>
      <vt:lpstr>3.3.1一阶谓词逻辑基础</vt:lpstr>
      <vt:lpstr>3.3.1一阶谓词逻辑基础</vt:lpstr>
      <vt:lpstr>3.3.1一阶谓词逻辑基础</vt:lpstr>
      <vt:lpstr>3.3.1一阶谓词逻辑基础</vt:lpstr>
      <vt:lpstr>3.3.1一阶谓词逻辑基础</vt:lpstr>
      <vt:lpstr>3.3.2置换与合一</vt:lpstr>
      <vt:lpstr>PowerPoint 演示文稿</vt:lpstr>
      <vt:lpstr>置换的合成：</vt:lpstr>
      <vt:lpstr>置换合成实例：</vt:lpstr>
      <vt:lpstr>PowerPoint 演示文稿</vt:lpstr>
      <vt:lpstr>PowerPoint 演示文稿</vt:lpstr>
      <vt:lpstr>最一般合一实例：</vt:lpstr>
      <vt:lpstr> 最一般合一置换的求取算法：</vt:lpstr>
      <vt:lpstr> 最一般合一置换的求取算法：</vt:lpstr>
      <vt:lpstr> 最一般合一置换的求取算法：</vt:lpstr>
      <vt:lpstr>【实例1】</vt:lpstr>
      <vt:lpstr>PowerPoint 演示文稿</vt:lpstr>
      <vt:lpstr>【实例2】</vt:lpstr>
      <vt:lpstr>3.3.3  自然演绎推理方法</vt:lpstr>
      <vt:lpstr>3.3.3  自然演绎推理方法</vt:lpstr>
      <vt:lpstr>【演绎推理实例】</vt:lpstr>
      <vt:lpstr>【演绎推理实例】</vt:lpstr>
      <vt:lpstr>【演绎推理实例】</vt:lpstr>
      <vt:lpstr>【演绎推理实例】</vt:lpstr>
      <vt:lpstr>【演绎推理实例】</vt:lpstr>
      <vt:lpstr>【实例】</vt:lpstr>
      <vt:lpstr>【实例】设有如下两个谓词公式：W (a) 和(∀x)(W (x)  Q(x))为真，          求证Q (a)为真。 </vt:lpstr>
      <vt:lpstr>【实例】设已知如下事实：(1) 如果是需要编程序的课，王程都喜欢。 (2) 所有的程序设计语言课都是需要编程序的课。 (3) C是一门程序设计语言课。 求证：王程喜欢C这门课。 </vt:lpstr>
      <vt:lpstr>主  要  内  容</vt:lpstr>
      <vt:lpstr>3.4  归结推理方法</vt:lpstr>
      <vt:lpstr>3.4.1谓词公式的范式</vt:lpstr>
      <vt:lpstr>3.4.1谓词公式的范式</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3.4.3 海伯伦（Herbrand）理论</vt:lpstr>
      <vt:lpstr>海伯伦域</vt:lpstr>
      <vt:lpstr>PowerPoint 演示文稿</vt:lpstr>
      <vt:lpstr>PowerPoint 演示文稿</vt:lpstr>
      <vt:lpstr>PowerPoint 演示文稿</vt:lpstr>
      <vt:lpstr>PowerPoint 演示文稿</vt:lpstr>
      <vt:lpstr>海伯伦基</vt:lpstr>
      <vt:lpstr>海伯伦基</vt:lpstr>
      <vt:lpstr>PowerPoint 演示文稿</vt:lpstr>
      <vt:lpstr>海伯伦解释</vt:lpstr>
      <vt:lpstr>海伯伦解释</vt:lpstr>
      <vt:lpstr>海伯伦解释</vt:lpstr>
      <vt:lpstr>子句集合的语义</vt:lpstr>
      <vt:lpstr>PowerPoint 演示文稿</vt:lpstr>
      <vt:lpstr>子句集合的语义</vt:lpstr>
      <vt:lpstr>突破性定理</vt:lpstr>
      <vt:lpstr>语义树</vt:lpstr>
      <vt:lpstr>PowerPoint 演示文稿</vt:lpstr>
      <vt:lpstr>封闭语义树</vt:lpstr>
      <vt:lpstr>海伯伦定理（I）</vt:lpstr>
      <vt:lpstr>海伯伦定理（II）</vt:lpstr>
      <vt:lpstr>海伯伦定理的实现方法</vt:lpstr>
      <vt:lpstr>PowerPoint 演示文稿</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3.4.7用归结反演求取问题的答案</vt:lpstr>
      <vt:lpstr>3.4.7用归结反演求取问题的答案</vt:lpstr>
      <vt:lpstr>3.4.7用归结反演求取问题的答案</vt:lpstr>
      <vt:lpstr>3.4.7用归结反演求取问题的答案</vt:lpstr>
      <vt:lpstr>3.4.7用归结反演求取问题的答案</vt:lpstr>
      <vt:lpstr>第三章 课下作业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lenovo</cp:lastModifiedBy>
  <cp:revision>1331</cp:revision>
  <dcterms:created xsi:type="dcterms:W3CDTF">2016-03-31T00:54:15Z</dcterms:created>
  <dcterms:modified xsi:type="dcterms:W3CDTF">2020-09-16T02:37:30Z</dcterms:modified>
</cp:coreProperties>
</file>