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1471" r:id="rId2"/>
    <p:sldId id="256" r:id="rId3"/>
    <p:sldId id="1138" r:id="rId4"/>
    <p:sldId id="1360" r:id="rId5"/>
    <p:sldId id="1403" r:id="rId6"/>
    <p:sldId id="1443" r:id="rId7"/>
    <p:sldId id="1447" r:id="rId8"/>
    <p:sldId id="1448" r:id="rId9"/>
    <p:sldId id="1444" r:id="rId10"/>
    <p:sldId id="1449" r:id="rId11"/>
    <p:sldId id="1450" r:id="rId12"/>
    <p:sldId id="1452" r:id="rId13"/>
    <p:sldId id="1451" r:id="rId14"/>
    <p:sldId id="1454" r:id="rId15"/>
    <p:sldId id="1453" r:id="rId16"/>
    <p:sldId id="1455" r:id="rId17"/>
    <p:sldId id="1456" r:id="rId18"/>
    <p:sldId id="1459" r:id="rId19"/>
    <p:sldId id="1457" r:id="rId20"/>
    <p:sldId id="1458" r:id="rId21"/>
    <p:sldId id="1460" r:id="rId22"/>
    <p:sldId id="1461" r:id="rId23"/>
    <p:sldId id="1462" r:id="rId24"/>
    <p:sldId id="1463" r:id="rId25"/>
    <p:sldId id="1465" r:id="rId26"/>
    <p:sldId id="1466" r:id="rId27"/>
    <p:sldId id="1467" r:id="rId28"/>
    <p:sldId id="1468" r:id="rId29"/>
    <p:sldId id="1469" r:id="rId30"/>
    <p:sldId id="1470" r:id="rId31"/>
    <p:sldId id="1402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43" autoAdjust="0"/>
  </p:normalViewPr>
  <p:slideViewPr>
    <p:cSldViewPr>
      <p:cViewPr varScale="1">
        <p:scale>
          <a:sx n="97" d="100"/>
          <a:sy n="97" d="100"/>
        </p:scale>
        <p:origin x="20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F41AF8-A0B1-224A-9D42-2842B0926F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23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DAA227EE-49D3-CB43-AE2D-75F5EE6E8D66}" type="slidenum">
              <a:rPr kumimoji="0" lang="en-US" altLang="zh-CN" smtClean="0"/>
              <a:pPr>
                <a:defRPr/>
              </a:pPr>
              <a:t>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5983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12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18121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71329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70941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32368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67398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31729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0425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68887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20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64405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21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2555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4224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22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78220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23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65987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24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41939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25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3255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26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78645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27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53529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28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16201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29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07631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30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45065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3848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5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6359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charset="0"/>
                <a:ea typeface="宋体" charset="0"/>
              </a:rPr>
              <a:t>CNF-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乔姆斯基范式：</a:t>
            </a:r>
            <a:r>
              <a:rPr lang="en-US" altLang="zh-CN" dirty="0" smtClean="0">
                <a:latin typeface="Times New Roman" charset="0"/>
                <a:ea typeface="宋体" charset="0"/>
              </a:rPr>
              <a:t>C</a:t>
            </a:r>
            <a:r>
              <a:rPr lang="en-US" altLang="zh-CN" dirty="0" smtClean="0">
                <a:latin typeface="Times New Roman" charset="0"/>
                <a:ea typeface="宋体" charset="0"/>
                <a:sym typeface="Wingdings" panose="05000000000000000000" pitchFamily="2" charset="2"/>
              </a:rPr>
              <a:t>AB, </a:t>
            </a:r>
            <a:r>
              <a:rPr lang="en-US" altLang="zh-CN" dirty="0" err="1" smtClean="0">
                <a:latin typeface="Times New Roman" charset="0"/>
                <a:ea typeface="宋体" charset="0"/>
                <a:sym typeface="Wingdings" panose="05000000000000000000" pitchFamily="2" charset="2"/>
              </a:rPr>
              <a:t>A</a:t>
            </a:r>
            <a:r>
              <a:rPr lang="en-US" altLang="zh-CN" i="1" dirty="0" err="1" smtClean="0">
                <a:latin typeface="Times New Roman" charset="0"/>
                <a:ea typeface="宋体" charset="0"/>
                <a:sym typeface="Wingdings" panose="05000000000000000000" pitchFamily="2" charset="2"/>
              </a:rPr>
              <a:t>a</a:t>
            </a:r>
            <a:endParaRPr lang="en-US" i="1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6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6418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7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86805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8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0789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9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7314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10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05340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2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12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2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200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12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2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200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12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12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1</a:t>
            </a:r>
            <a:r>
              <a:rPr lang="zh-CN" altLang="en-US" sz="1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且</a:t>
            </a:r>
            <a:r>
              <a:rPr lang="en-US" altLang="zh-CN" sz="12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j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1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11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744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9BBD3-48B3-7B47-A2D5-5E0DD8299644}" type="datetime1">
              <a:rPr lang="zh-CN" altLang="en-US"/>
              <a:pPr>
                <a:defRPr/>
              </a:pPr>
              <a:t>2020/9/30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48D27-2ED5-8147-B61D-7A3D74B25C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3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27FBC-122F-FA4D-9270-6726CA354E59}" type="datetime1">
              <a:rPr lang="zh-CN" altLang="en-US"/>
              <a:pPr>
                <a:defRPr/>
              </a:pPr>
              <a:t>2020/9/30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109C5-EA98-DF44-BF17-6F02776A1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98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7108F-E9E3-E743-93E8-3EF45CFD07C5}" type="datetime1">
              <a:rPr lang="zh-CN" altLang="en-US"/>
              <a:pPr>
                <a:defRPr/>
              </a:pPr>
              <a:t>2020/9/30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099CB-E99E-984C-B10A-A3B36B960C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4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F2161-70B9-AF43-8F57-2362AABA0A6F}" type="datetime1">
              <a:rPr lang="zh-CN" altLang="en-US"/>
              <a:pPr>
                <a:defRPr/>
              </a:pPr>
              <a:t>2020/9/30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EABB4-BD8A-D743-B26E-BD8577C990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27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D9F6F-0714-B747-9A92-1B37405DBD22}" type="datetime1">
              <a:rPr lang="zh-CN" altLang="en-US"/>
              <a:pPr>
                <a:defRPr/>
              </a:pPr>
              <a:t>2020/9/30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27828-25AC-8B46-916F-9E491020B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11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249C3-CA92-564C-BD44-BF8E626B1C50}" type="datetime1">
              <a:rPr lang="zh-CN" altLang="en-US"/>
              <a:pPr>
                <a:defRPr/>
              </a:pPr>
              <a:t>2020/9/30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756D3-C4BC-0343-AB19-10A177D759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27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875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875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95B2B-43F9-714C-A8D0-4ADA6AF69F92}" type="datetime1">
              <a:rPr lang="zh-CN" altLang="en-US"/>
              <a:pPr>
                <a:defRPr/>
              </a:pPr>
              <a:t>2020/9/30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32EAA-C7CD-4C43-8833-88F0E89A5C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49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4CA68-49A0-AC4E-9859-55458A9C0ACE}" type="datetime1">
              <a:rPr lang="zh-CN" altLang="en-US"/>
              <a:pPr>
                <a:defRPr/>
              </a:pPr>
              <a:t>2020/9/30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BE7B9-806E-8F46-B147-F0C39186F8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26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37439-9E34-AB49-B1D8-53453A705944}" type="datetime1">
              <a:rPr lang="zh-CN" altLang="en-US"/>
              <a:pPr>
                <a:defRPr/>
              </a:pPr>
              <a:t>2020/9/30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7732A-A4E3-5546-B9A2-805B295C4E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59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81199-FBC5-FF42-80B5-D52AC821FB2C}" type="datetime1">
              <a:rPr lang="zh-CN" altLang="en-US"/>
              <a:pPr>
                <a:defRPr/>
              </a:pPr>
              <a:t>2020/9/30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17120-6003-924A-BA34-9AB1F90DAE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23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FCABB-2178-8047-BA0C-9C8BC4B2131C}" type="datetime1">
              <a:rPr lang="zh-CN" altLang="en-US"/>
              <a:pPr>
                <a:defRPr/>
              </a:pPr>
              <a:t>2020/9/30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14C4-3AB9-434A-ADC7-93B38121BD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05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99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40897B13-29F5-6142-84D8-FC301F985E1F}" type="datetime1">
              <a:rPr lang="zh-CN" altLang="en-US"/>
              <a:pPr>
                <a:defRPr/>
              </a:pPr>
              <a:t>2020/9/30</a:t>
            </a:fld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9A9B8C77-D5F5-6546-BD07-B435EEF44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6F7BFC-56BA-444B-95E4-682BF06F6979}" type="datetime1">
              <a:rPr lang="zh-CN" altLang="en-US"/>
              <a:pPr>
                <a:defRPr/>
              </a:pPr>
              <a:t>2020/9/30</a:t>
            </a:fld>
            <a:endParaRPr lang="en-US" altLang="zh-CN"/>
          </a:p>
        </p:txBody>
      </p:sp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DEACF5-AAC2-41D8-A486-9E4C38EE5AD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9372600" cy="2667000"/>
          </a:xfrm>
        </p:spPr>
        <p:txBody>
          <a:bodyPr/>
          <a:lstStyle/>
          <a:p>
            <a:pPr eaLnBrk="1" hangingPunct="1"/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编译原理</a:t>
            </a: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Compliers</a:t>
            </a:r>
            <a:b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-Principles, Techniques &amp; Tools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648200"/>
            <a:ext cx="7315200" cy="12954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汤步洲、李旭涛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哈尔滨工业大学（深圳）</a:t>
            </a:r>
          </a:p>
        </p:txBody>
      </p:sp>
    </p:spTree>
    <p:extLst>
      <p:ext uri="{BB962C8B-B14F-4D97-AF65-F5344CB8AC3E}">
        <p14:creationId xmlns:p14="http://schemas.microsoft.com/office/powerpoint/2010/main" val="31654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语言的泵引理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1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不是上下文无关语言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证明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是上下文无关的，那么存在整数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取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i="1" baseline="30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i="1" baseline="30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800" b="1" i="1" baseline="30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∈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由泵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引理，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uvwxy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vwx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vx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vwx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包含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，设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vwx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长度大于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) 1)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w=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j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x=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，其中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l+g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sym typeface="Symbol"/>
              </a:rPr>
              <a:t>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uv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wx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baseline="30000" dirty="0">
                <a:latin typeface="Times New Roman" pitchFamily="18" charset="0"/>
                <a:ea typeface="宋体" pitchFamily="2" charset="-122"/>
              </a:rPr>
              <a:t>+(</a:t>
            </a:r>
            <a:r>
              <a:rPr lang="en-US" altLang="zh-CN" b="1" i="1" baseline="30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-1)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i="1" baseline="30000" dirty="0"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b="1" baseline="300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i="1" baseline="30000" dirty="0" smtClean="0">
                <a:latin typeface="Times New Roman" pitchFamily="18" charset="0"/>
                <a:ea typeface="宋体" pitchFamily="2" charset="-122"/>
              </a:rPr>
              <a:t>i-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1)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  <a:sym typeface="Symbol"/>
              </a:rPr>
              <a:t>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+(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-1)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i-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1)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i-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1)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i-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1)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对所有</a:t>
            </a:r>
            <a:r>
              <a:rPr lang="en-US" altLang="zh-CN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均成立，即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-1)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=0, 1, ...,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这样的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显然不存在；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j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3) 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情况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类似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8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语言的泵引理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且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j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不是上下文无关语言（取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，与上例类似）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8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{0,1}</a:t>
            </a:r>
            <a:r>
              <a:rPr lang="zh-CN" altLang="en-US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*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不是上下文无关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8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证明：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是上下文无关的，那么存在整数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取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</a:t>
            </a:r>
            <a:r>
              <a:rPr lang="en-US" altLang="zh-CN" sz="2800" b="1" i="1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i="1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en-US" altLang="zh-CN" sz="2800" b="1" i="1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i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∈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由泵引理，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uvwxy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vwx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中点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的任意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一侧，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lang="en-US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wx</a:t>
            </a:r>
            <a:r>
              <a:rPr lang="en-US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显然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不可能属于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vwx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的中点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lang="en-US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wx</a:t>
            </a:r>
            <a:r>
              <a:rPr lang="en-US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pt-BR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只能形如0</a:t>
            </a:r>
            <a:r>
              <a:rPr lang="pt-BR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pt-BR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pt-BR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pt-BR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pt-BR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pt-BR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pt-BR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也不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属于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endParaRPr lang="en-US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0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的封闭性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代换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代换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substitution)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是映射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 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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2</a:t>
                </a:r>
                <a:r>
                  <a:rPr lang="en-US" altLang="zh-CN" sz="2800" b="1" i="1" baseline="30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*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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的一个字符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作用下成为语言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再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推广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到 的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字符串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(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1)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endParaRPr 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(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2)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xa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再推广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到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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语言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  <m:sup/>
                      <m:e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4525963"/>
              </a:xfrm>
              <a:blipFill rotWithShape="1">
                <a:blip r:embed="rId3"/>
                <a:stretch>
                  <a:fillRect l="-1614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0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的封闭性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定理：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上下文无关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语言在代换下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封闭，即如果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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上的上下文无关语言，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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上的代换，且每个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，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s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(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都是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CFL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，那么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s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(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L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是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CFL</a:t>
                </a:r>
              </a:p>
              <a:p>
                <a:pPr marL="0" indent="0">
                  <a:buNone/>
                </a:pPr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  <a:sym typeface="Symbol" pitchFamily="18" charset="2"/>
                  </a:rPr>
                  <a:t>证明：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文法构造：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若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任意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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都是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CFL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，那么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文法为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=(</a:t>
                </a:r>
                <a:r>
                  <a:rPr lang="en-US" sz="2800" b="1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2800" b="1" i="1" baseline="-250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8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；设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文法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=(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。那么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文法可以构造为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′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=(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V′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′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′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V′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altLang="zh-CN" sz="24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CN" sz="2400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𝑽</m:t>
                        </m:r>
                        <m:r>
                          <a:rPr lang="en-US" altLang="zh-CN" sz="2400" b="1" i="1" baseline="-25000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</m:nary>
                    <m:r>
                      <a:rPr lang="en-US" altLang="zh-CN" sz="2400" b="1" i="1" smtClean="0"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endParaRPr lang="en-US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′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altLang="zh-CN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𝑻</m:t>
                        </m:r>
                        <m:r>
                          <a:rPr lang="en-US" altLang="zh-CN" b="1" i="1" baseline="-2500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</m:nary>
                  </m:oMath>
                </a14:m>
                <a:endParaRPr lang="en-US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P′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包括：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每个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的产生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式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(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ii) 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产生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式，但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要替换产生式中的终结符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="1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4525963"/>
              </a:xfrm>
              <a:blipFill rotWithShape="1">
                <a:blip r:embed="rId3"/>
                <a:stretch>
                  <a:fillRect l="-1825" t="-2022" r="-1404" b="-20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4495800" y="4552295"/>
            <a:ext cx="4172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那么，需</a:t>
            </a:r>
            <a:r>
              <a:rPr lang="zh-CN" altLang="en-US" sz="2800" b="1" dirty="0">
                <a:solidFill>
                  <a:srgbClr val="FF0000"/>
                </a:solidFill>
              </a:rPr>
              <a:t>证明</a:t>
            </a:r>
            <a:r>
              <a:rPr lang="en-US" sz="2800" b="1" i="1" dirty="0">
                <a:solidFill>
                  <a:srgbClr val="FF0000"/>
                </a:solidFill>
              </a:rPr>
              <a:t>s</a:t>
            </a:r>
            <a:r>
              <a:rPr lang="en-US" sz="2800" b="1" dirty="0">
                <a:solidFill>
                  <a:srgbClr val="FF0000"/>
                </a:solidFill>
              </a:rPr>
              <a:t>(</a:t>
            </a:r>
            <a:r>
              <a:rPr lang="en-US" sz="2800" b="1" i="1" dirty="0">
                <a:solidFill>
                  <a:srgbClr val="FF0000"/>
                </a:solidFill>
              </a:rPr>
              <a:t>L</a:t>
            </a:r>
            <a:r>
              <a:rPr lang="en-US" sz="2800" b="1" dirty="0">
                <a:solidFill>
                  <a:srgbClr val="FF0000"/>
                </a:solidFill>
              </a:rPr>
              <a:t>) = L(</a:t>
            </a:r>
            <a:r>
              <a:rPr lang="en-US" sz="2800" b="1" i="1" dirty="0">
                <a:solidFill>
                  <a:srgbClr val="FF0000"/>
                </a:solidFill>
              </a:rPr>
              <a:t>G</a:t>
            </a:r>
            <a:r>
              <a:rPr lang="en-US" sz="2800" b="1" i="1" dirty="0" smtClean="0">
                <a:solidFill>
                  <a:srgbClr val="FF0000"/>
                </a:solidFill>
              </a:rPr>
              <a:t>′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9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的封闭性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63260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315200" y="3810000"/>
                <a:ext cx="1712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  <m:sup/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810000"/>
                <a:ext cx="171239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847" t="-88525" r="-712" b="-145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/>
          <p:cNvCxnSpPr>
            <a:stCxn id="4" idx="0"/>
          </p:cNvCxnSpPr>
          <p:nvPr/>
        </p:nvCxnSpPr>
        <p:spPr>
          <a:xfrm rot="16200000" flipV="1">
            <a:off x="4294194" y="-67202"/>
            <a:ext cx="2057401" cy="5697004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162800" y="2875002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L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>
            <a:stCxn id="12" idx="0"/>
          </p:cNvCxnSpPr>
          <p:nvPr/>
        </p:nvCxnSpPr>
        <p:spPr>
          <a:xfrm flipV="1">
            <a:off x="7472340" y="2590800"/>
            <a:ext cx="0" cy="28420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5800" y="434340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P′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包括：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中的产生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式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ii)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的产生式，但要替换产生式中的终结符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stCxn id="16" idx="0"/>
          </p:cNvCxnSpPr>
          <p:nvPr/>
        </p:nvCxnSpPr>
        <p:spPr>
          <a:xfrm flipV="1">
            <a:off x="4610100" y="3124200"/>
            <a:ext cx="0" cy="1219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1444752"/>
            <a:ext cx="8631936" cy="398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的封闭性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843820" y="5562600"/>
                <a:ext cx="1712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  <m:sup/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20" y="5562600"/>
                <a:ext cx="171239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214" t="-90000" r="-1071" b="-14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105400" y="1981200"/>
                <a:ext cx="391058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′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𝑻</m:t>
                        </m:r>
                        <m:r>
                          <a:rPr lang="en-US" altLang="zh-CN" sz="2400" b="1" i="1" baseline="-25000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</m:nary>
                  </m:oMath>
                </a14:m>
                <a:endParaRPr lang="en-US" sz="24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的产生式，但要替换产生式中的终结符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="1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981200"/>
                <a:ext cx="3910585" cy="1200329"/>
              </a:xfrm>
              <a:prstGeom prst="rect">
                <a:avLst/>
              </a:prstGeom>
              <a:blipFill rotWithShape="1">
                <a:blip r:embed="rId5"/>
                <a:stretch>
                  <a:fillRect t="-35533" r="-2340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肘形连接符 27"/>
          <p:cNvCxnSpPr>
            <a:stCxn id="27" idx="0"/>
          </p:cNvCxnSpPr>
          <p:nvPr/>
        </p:nvCxnSpPr>
        <p:spPr>
          <a:xfrm rot="16200000" flipV="1">
            <a:off x="5359148" y="279655"/>
            <a:ext cx="228600" cy="3174490"/>
          </a:xfrm>
          <a:prstGeom prst="bent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0"/>
          </p:cNvCxnSpPr>
          <p:nvPr/>
        </p:nvCxnSpPr>
        <p:spPr>
          <a:xfrm flipV="1">
            <a:off x="4700016" y="5029200"/>
            <a:ext cx="0" cy="533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的封闭性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 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有相等个数的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，代换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</a:t>
            </a:r>
            <a:r>
              <a:rPr lang="en-US" sz="2800" b="1" i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(0+1)</a:t>
            </a:r>
            <a:r>
              <a:rPr lang="zh-CN" altLang="en-US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的文法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的文法为：</a:t>
            </a:r>
            <a:r>
              <a:rPr lang="en-US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aSbS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| </a:t>
            </a:r>
            <a:r>
              <a:rPr lang="en-US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bSaS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endParaRPr lang="en-US" b="1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的文法为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</a:p>
          <a:p>
            <a:pPr marL="400050" lvl="1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en-US" altLang="zh-CN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的文法为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endParaRPr lang="en-US" altLang="zh-CN" b="1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的文法为：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3" indent="0">
              <a:buNone/>
            </a:pP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pt-BR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pt-BR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| S</a:t>
            </a:r>
            <a:r>
              <a:rPr lang="pt-BR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pt-BR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pt-BR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|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endParaRPr lang="pt-BR" sz="2400" b="1" i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3" indent="0">
              <a:buNone/>
            </a:pP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</a:p>
          <a:p>
            <a:pPr marL="1257300" lvl="3" indent="0">
              <a:buNone/>
            </a:pP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endParaRPr 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的封闭性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定理：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上下文无关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在并、连接、闭包、正闭包和同态运算下封闭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 pitchFamily="18" charset="2"/>
              </a:rPr>
              <a:t>证明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2}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，语言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2}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显然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。设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任意的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定义代换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(2)=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2})=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(2)=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，所以并运算下封闭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(12)=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连接运算下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封闭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0, 1,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11,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111,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})=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0)∪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1)∪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(11)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0)∪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1)∪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...={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</a:p>
          <a:p>
            <a:pPr marL="0" lvl="1" indent="0">
              <a:buNone/>
            </a:pP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</a:p>
          <a:p>
            <a:pPr marL="0" lvl="1" indent="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正闭包的证明与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</a:t>
            </a:r>
            <a:endParaRPr lang="en-US" sz="2400" b="1" baseline="30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的封闭性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定理：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上下文无关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语言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在并、连接、闭包、正闭包和同态运算下封闭</a:t>
                </a:r>
                <a:endPara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  <a:sym typeface="Symbol" pitchFamily="18" charset="2"/>
                  </a:rPr>
                  <a:t>证明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  <a:sym typeface="Symbol" pitchFamily="18" charset="2"/>
                  </a:rPr>
                  <a:t>1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  <a:sym typeface="Symbol" pitchFamily="18" charset="2"/>
                  </a:rPr>
                  <a:t>：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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1, 2}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，语言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1, 2}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b="1" baseline="30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en-US" sz="2800" b="1" baseline="30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显然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都是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CFL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。设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任意的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CFL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，并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定义代换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(2)=</a:t>
                </a:r>
                <a:r>
                  <a:rPr lang="en-US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800" b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，若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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上的同态，</a:t>
                </a:r>
                <a:r>
                  <a:rPr lang="en-US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上的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CFL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，对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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∈∑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令代换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)={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)}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:endParaRPr lang="en-US" altLang="zh-CN" sz="24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sz="2400" b="1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</m:d>
                      </m:e>
                      <m:e>
                        <m:r>
                          <a:rPr lang="en-US" altLang="zh-CN" sz="2400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CN" sz="2400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/>
                          </a:rPr>
                          <m:t></m:t>
                        </m:r>
                        <m:r>
                          <a:rPr lang="en-US" altLang="zh-CN" sz="2400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/>
                          </a:rPr>
                          <m:t>𝑳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CN" sz="24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  <m:r>
                          <a:rPr lang="en-US" altLang="zh-CN" sz="24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⋃"/>
                        <m:supHide m:val="on"/>
                        <m:ctrlPr>
                          <a:rPr lang="en-US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1" i="1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CN" sz="24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4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  <m:sup/>
                      <m:e>
                        <m:r>
                          <a:rPr lang="en-US" altLang="zh-CN" sz="24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所以在同态运算下封闭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4525963"/>
              </a:xfrm>
              <a:blipFill rotWithShape="1">
                <a:blip r:embed="rId3"/>
                <a:stretch>
                  <a:fillRect l="-1825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19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的封闭性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定理：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上下文无关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在并、连接、闭包、正闭包和同态运算下封闭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 pitchFamily="18" charset="2"/>
              </a:rPr>
              <a:t>证明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 pitchFamily="18" charset="2"/>
              </a:rPr>
              <a:t>（使用文法来证明）：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若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，那设文法分别为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。那么：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的文法为：</a:t>
            </a:r>
            <a:r>
              <a:rPr lang="en-US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|S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的文法为：</a:t>
            </a:r>
            <a:r>
              <a:rPr lang="en-US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的文法为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closure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S|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b="1" baseline="30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文法为：</a:t>
            </a:r>
            <a:r>
              <a:rPr lang="en-US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closure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|S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b="1" baseline="30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2618D06-BB47-8F42-87CC-2AF29146AE59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12DE48C-3EA3-4C4C-A325-AE5161811B4C}" type="slidenum">
              <a:rPr kumimoji="0" lang="en-US" altLang="zh-CN" sz="1400">
                <a:latin typeface="Arial" charset="0"/>
              </a:rPr>
              <a:pPr/>
              <a:t>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9372600" cy="26670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6000" b="1">
                <a:latin typeface="Times New Roman" charset="0"/>
              </a:rPr>
              <a:t>形式语言与自动机</a:t>
            </a:r>
            <a:r>
              <a:rPr kumimoji="0" lang="zh-CN" altLang="en-US" sz="8800" b="1">
                <a:latin typeface="Times New Roman" charset="0"/>
              </a:rPr>
              <a:t/>
            </a:r>
            <a:br>
              <a:rPr kumimoji="0" lang="zh-CN" altLang="en-US" sz="8800" b="1">
                <a:latin typeface="Times New Roman" charset="0"/>
              </a:rPr>
            </a:br>
            <a:r>
              <a:rPr kumimoji="0" lang="en-US" altLang="zh-CN">
                <a:latin typeface="Times New Roman" charset="0"/>
              </a:rPr>
              <a:t>Formal Languages and Automata Theory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48200"/>
            <a:ext cx="7315200" cy="12954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latin typeface="黑体" charset="0"/>
                <a:ea typeface="黑体" charset="0"/>
                <a:cs typeface="黑体" charset="0"/>
              </a:rPr>
              <a:t>汤步洲</a:t>
            </a:r>
            <a:endParaRPr kumimoji="0" lang="en-US" altLang="zh-CN" sz="2800" b="1">
              <a:latin typeface="黑体" charset="0"/>
              <a:ea typeface="黑体" charset="0"/>
              <a:cs typeface="黑体" charset="0"/>
            </a:endParaRPr>
          </a:p>
          <a:p>
            <a:pPr eaLnBrk="1" hangingPunct="1">
              <a:defRPr/>
            </a:pPr>
            <a:r>
              <a:rPr kumimoji="0" lang="zh-CN" altLang="en-US" sz="2800" b="1">
                <a:latin typeface="黑体" charset="0"/>
                <a:ea typeface="黑体" charset="0"/>
                <a:cs typeface="黑体" charset="0"/>
              </a:rPr>
              <a:t>哈尔滨工业大学（深圳）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的封闭性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定理：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</a:p>
          <a:p>
            <a:pPr marL="0" indent="0">
              <a:buNone/>
            </a:pPr>
            <a:r>
              <a:rPr kumimoji="0" lang="zh-CN" altLang="en-US" sz="28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设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的文法分别为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，构造文法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28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{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sz="28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|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28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R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定理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在逆同态下封闭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kumimoji="0" lang="zh-CN" altLang="en-US" sz="2800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zh-CN" altLang="en-US" sz="2800" b="1" dirty="0">
                <a:ea typeface="宋体" pitchFamily="2" charset="-122"/>
              </a:rPr>
              <a:t>基本思路：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①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描述工具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PDA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 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PDA 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，∑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Γ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δ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接受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L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③</a:t>
            </a:r>
            <a:r>
              <a:rPr lang="en-US" altLang="zh-CN" sz="2800" b="1" dirty="0">
                <a:ea typeface="宋体" pitchFamily="2" charset="-122"/>
              </a:rPr>
              <a:t> 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={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…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30000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}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根据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)=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)=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…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30000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)=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i="1" baseline="-30000" dirty="0" err="1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有穷控制器中的缓冲区存放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…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的任一后缀。</a:t>
            </a:r>
          </a:p>
          <a:p>
            <a:pPr marL="0" indent="0">
              <a:buNone/>
            </a:pPr>
            <a:endParaRPr kumimoji="0" lang="en-US" altLang="zh-CN" sz="2800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21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的封闭性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④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 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对于任意的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∈∑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baseline="30000" dirty="0">
                <a:latin typeface="Times New Roman" pitchFamily="18" charset="0"/>
                <a:ea typeface="宋体" pitchFamily="2" charset="-122"/>
              </a:rPr>
              <a:t>*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，设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b="1" i="1" baseline="-30000" dirty="0" err="1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是否接受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，完全依据于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是否接受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)…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b="1" i="1" baseline="-30000" dirty="0" err="1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⑤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的形式定义为</a:t>
            </a:r>
          </a:p>
          <a:p>
            <a:pPr algn="just" eaLnBrk="1" hangingPunct="1">
              <a:buFontTx/>
              <a:buNone/>
            </a:pP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=(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，∑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Γ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δ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[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ε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]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×{ε})</a:t>
            </a:r>
          </a:p>
          <a:p>
            <a:pPr algn="just" eaLnBrk="1" hangingPunct="1">
              <a:buFontTx/>
              <a:buNone/>
            </a:pP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={[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] |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∈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，存在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∈∑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是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的后缀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}</a:t>
            </a: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扫描到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∈∑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时，将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存入有穷控制器，</a:t>
            </a: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([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)]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 ∈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δ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([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ε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]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87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的封闭性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([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)]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) ∈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δ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([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ε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然后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模拟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处理存在缓冲区中的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lvl="1" algn="just" eaLnBrk="1" hangingPunct="1"/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用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ε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-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移动模拟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b="1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的非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ε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-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移动：</a:t>
            </a:r>
          </a:p>
          <a:p>
            <a:pPr algn="just" eaLnBrk="1" hangingPunct="1"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		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p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γ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 ∈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δ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</a:t>
            </a:r>
            <a:endParaRPr lang="zh-CN" altLang="en-US" sz="2800" b="1" dirty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 		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([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p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]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γ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 ∈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δ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([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a)x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]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ε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lvl="1" algn="just" eaLnBrk="1" hangingPunct="1"/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用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ε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-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移动模拟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b="1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</a:rPr>
              <a:t>ε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-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移动</a:t>
            </a:r>
          </a:p>
          <a:p>
            <a:pPr algn="just" eaLnBrk="1" hangingPunct="1"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		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p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γ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 ∈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δ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ε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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b="1" dirty="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		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([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p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]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γ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 ∈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δ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([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]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ε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just" eaLnBrk="1" hangingPunct="1">
              <a:buFontTx/>
              <a:buNone/>
            </a:pP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 marL="0" indent="0" eaLnBrk="1" hangingPunct="1">
              <a:buFontTx/>
              <a:buNone/>
            </a:pP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endParaRPr kumimoji="0" lang="en-US" altLang="zh-CN" sz="2800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23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的封闭性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84202" y="5786735"/>
            <a:ext cx="2175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b="1" baseline="-30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b="1" baseline="-30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的关系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35" y="1447800"/>
            <a:ext cx="748392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8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24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的封闭性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r>
              <a:rPr kumimoji="0" lang="en-US" altLang="zh-CN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CFL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在交运算下不封闭</a:t>
            </a: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r>
              <a:rPr kumimoji="0" lang="en-US" altLang="zh-CN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CFL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在补运算下不封闭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" t="3414" b="3902"/>
          <a:stretch/>
        </p:blipFill>
        <p:spPr bwMode="auto">
          <a:xfrm>
            <a:off x="609600" y="1828800"/>
            <a:ext cx="6172200" cy="18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426512"/>
              </p:ext>
            </p:extLst>
          </p:nvPr>
        </p:nvGraphicFramePr>
        <p:xfrm>
          <a:off x="609600" y="3676650"/>
          <a:ext cx="272501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Visio" r:id="rId5" imgW="1386322" imgH="981720" progId="Visio.Drawing.11">
                  <p:embed/>
                </p:oleObj>
              </mc:Choice>
              <mc:Fallback>
                <p:oleObj name="Visio" r:id="rId5" imgW="1386322" imgH="981720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76650"/>
                        <a:ext cx="272501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>
            <a:endCxn id="3" idx="0"/>
          </p:cNvCxnSpPr>
          <p:nvPr/>
        </p:nvCxnSpPr>
        <p:spPr>
          <a:xfrm flipH="1">
            <a:off x="1972105" y="2305050"/>
            <a:ext cx="1990295" cy="1371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43600"/>
            <a:ext cx="70294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3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25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的封闭性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定理：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是正则语言，则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800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77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33400" y="4778514"/>
            <a:ext cx="76482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表示同时被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接受的语言，即从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的开始状态经过字符串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到终止状态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，且从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的开始状态经过字符串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到终止状态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26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的封闭性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封闭性的应用：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可以利用一个语言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与某一个正则语言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的交集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来间接证明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CN" sz="2800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14575"/>
            <a:ext cx="8305799" cy="247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>
            <a:endCxn id="16" idx="0"/>
          </p:cNvCxnSpPr>
          <p:nvPr/>
        </p:nvCxnSpPr>
        <p:spPr>
          <a:xfrm>
            <a:off x="4724400" y="4586019"/>
            <a:ext cx="228600" cy="51938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6" idx="0"/>
          </p:cNvCxnSpPr>
          <p:nvPr/>
        </p:nvCxnSpPr>
        <p:spPr>
          <a:xfrm flipH="1">
            <a:off x="4953000" y="2971800"/>
            <a:ext cx="381000" cy="2133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981200" y="5105400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前面的例子已经证明这两个语言不是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27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的判定性质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可判定的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CFL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问题</a:t>
            </a:r>
            <a:endParaRPr kumimoji="0" lang="en-US" altLang="zh-CN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测试</a:t>
            </a:r>
            <a:r>
              <a:rPr kumimoji="0" lang="en-US" altLang="zh-CN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CFL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的空性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：只需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判断文法的开始符号</a:t>
            </a:r>
            <a:r>
              <a:rPr kumimoji="0"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是产生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kumimoji="0"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测试</a:t>
            </a:r>
            <a:r>
              <a:rPr kumimoji="0" lang="en-US" altLang="zh-CN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CFL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的成员性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：利用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CNF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范式，有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CYK 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算法检查串</a:t>
            </a:r>
            <a:r>
              <a:rPr kumimoji="0" lang="en-US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属于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28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的判定性质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不可判定的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CFL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问题</a:t>
            </a:r>
          </a:p>
          <a:p>
            <a:pPr lvl="1"/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歧义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固有歧义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交是否为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是否相同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补是否为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尽管有算法判断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 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是否为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是否等于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zh-CN" altLang="en-US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*</a:t>
            </a:r>
            <a:endParaRPr kumimoji="0" lang="en-US" altLang="zh-CN" b="1" baseline="30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29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乔姆斯基文法体系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中的产生式都形如</a:t>
            </a:r>
            <a:r>
              <a:rPr kumimoji="0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</a:t>
            </a:r>
            <a:endParaRPr kumimoji="0" lang="zh-CN" altLang="en-US" sz="2800" b="1" dirty="0" smtClean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中至少有一个变元，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(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文法，或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短语结构文法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(PSG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型语言，短语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结构语言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(PSL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递归可枚举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|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|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型文法，或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上下文有关文法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Context-Sensitive 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Language,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CSL)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语言或上下文有关语言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(CSL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arenBoth"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若要求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kumimoji="0"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型文法或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上下文无关文法；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语言或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上下文无关语言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若要求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形如</a:t>
            </a:r>
            <a:r>
              <a:rPr lang="en-US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4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</a:t>
            </a:r>
            <a:r>
              <a:rPr lang="en-US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型文法或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正则文法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语言或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正则语言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F96D0723-9CFB-D245-9D99-64DB07959064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1F5670FC-2DBF-594F-A0B0-A89AE7543F36}" type="slidenum">
              <a:rPr kumimoji="0" lang="en-US" altLang="zh-CN" sz="1400">
                <a:latin typeface="Arial" charset="0"/>
              </a:rPr>
              <a:pPr/>
              <a:t>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第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章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上下文无关语言的性质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6152"/>
            <a:ext cx="6858000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乔姆斯基文法体系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143000" y="1371600"/>
            <a:ext cx="7086600" cy="4876800"/>
            <a:chOff x="321" y="864"/>
            <a:chExt cx="4464" cy="3072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321" y="864"/>
              <a:ext cx="4464" cy="3072"/>
            </a:xfrm>
            <a:prstGeom prst="ellipse">
              <a:avLst/>
            </a:prstGeom>
            <a:solidFill>
              <a:srgbClr val="00FF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72" y="1314"/>
              <a:ext cx="3961" cy="2547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962" y="2063"/>
              <a:ext cx="3183" cy="1648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562" y="2737"/>
              <a:ext cx="1981" cy="82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574" y="2115"/>
              <a:ext cx="1957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楷体_GB2312" pitchFamily="49" charset="-122"/>
                </a:rPr>
                <a:t>2</a:t>
              </a:r>
              <a:r>
                <a:rPr lang="zh-CN" altLang="en-US" sz="2000" b="1" dirty="0">
                  <a:latin typeface="楷体_GB2312" pitchFamily="49" charset="-122"/>
                </a:rPr>
                <a:t>型文法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楷体_GB2312" pitchFamily="49" charset="-122"/>
                </a:rPr>
                <a:t>（下推自动机</a:t>
              </a:r>
              <a:r>
                <a:rPr lang="en-US" altLang="zh-CN" sz="2000" b="1" dirty="0">
                  <a:solidFill>
                    <a:schemeClr val="accent2"/>
                  </a:solidFill>
                  <a:latin typeface="楷体_GB2312" pitchFamily="49" charset="-122"/>
                </a:rPr>
                <a:t>PD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楷体_GB2312" pitchFamily="49" charset="-122"/>
                </a:rPr>
                <a:t>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楷体_GB2312" pitchFamily="49" charset="-122"/>
                </a:rPr>
                <a:t>）</a:t>
              </a:r>
              <a:endParaRPr lang="zh-CN" altLang="en-US" sz="2000" b="1" dirty="0">
                <a:solidFill>
                  <a:schemeClr val="accent2"/>
                </a:solidFill>
                <a:latin typeface="楷体_GB2312" pitchFamily="49" charset="-122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557" y="1416"/>
              <a:ext cx="1992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楷体_GB2312" pitchFamily="49" charset="-122"/>
                </a:rPr>
                <a:t>1</a:t>
              </a:r>
              <a:r>
                <a:rPr lang="zh-CN" altLang="en-US" sz="2000" b="1" dirty="0">
                  <a:latin typeface="楷体_GB2312" pitchFamily="49" charset="-122"/>
                </a:rPr>
                <a:t>型文法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楷体_GB2312" pitchFamily="49" charset="-122"/>
                </a:rPr>
                <a:t>（线性界限自动机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楷体_GB2312" pitchFamily="49" charset="-122"/>
                </a:rPr>
                <a:t>LBA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楷体_GB2312" pitchFamily="49" charset="-122"/>
                </a:rPr>
                <a:t>）</a:t>
              </a:r>
              <a:endParaRPr lang="zh-CN" altLang="en-US" sz="2000" b="1" dirty="0">
                <a:solidFill>
                  <a:schemeClr val="accent2"/>
                </a:solidFill>
                <a:latin typeface="楷体_GB2312" pitchFamily="49" charset="-122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690" y="957"/>
              <a:ext cx="17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楷体_GB2312" pitchFamily="49" charset="-122"/>
                </a:rPr>
                <a:t>0</a:t>
              </a:r>
              <a:r>
                <a:rPr lang="zh-CN" altLang="en-US" sz="2000" b="1" dirty="0">
                  <a:latin typeface="楷体_GB2312" pitchFamily="49" charset="-122"/>
                </a:rPr>
                <a:t>型文法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_GB2312" pitchFamily="49" charset="-122"/>
                </a:rPr>
                <a:t>（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_GB2312" pitchFamily="49" charset="-122"/>
                </a:rPr>
                <a:t>图灵机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楷体_GB2312" pitchFamily="49" charset="-122"/>
                </a:rPr>
                <a:t>TM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_GB2312" pitchFamily="49" charset="-122"/>
                </a:rPr>
                <a:t>）</a:t>
              </a:r>
              <a:endParaRPr lang="zh-CN" altLang="en-US" sz="2000" b="1" dirty="0">
                <a:solidFill>
                  <a:srgbClr val="FF0000"/>
                </a:solidFill>
                <a:latin typeface="楷体_GB2312" pitchFamily="49" charset="-122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736" y="2878"/>
              <a:ext cx="1633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楷体_GB2312" pitchFamily="49" charset="-122"/>
                </a:rPr>
                <a:t>3</a:t>
              </a:r>
              <a:r>
                <a:rPr lang="zh-CN" altLang="en-US" sz="2000" b="1" dirty="0">
                  <a:latin typeface="楷体_GB2312" pitchFamily="49" charset="-122"/>
                </a:rPr>
                <a:t>型文法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楷体_GB2312" pitchFamily="49" charset="-122"/>
                </a:rPr>
                <a:t>（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_GB2312" pitchFamily="49" charset="-122"/>
                </a:rPr>
                <a:t>有限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_GB2312" pitchFamily="49" charset="-122"/>
                </a:rPr>
                <a:t>状态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_GB2312" pitchFamily="49" charset="-122"/>
                </a:rPr>
                <a:t>自动机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楷体_GB2312" pitchFamily="49" charset="-122"/>
                </a:rPr>
                <a:t>FA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_GB2312" pitchFamily="49" charset="-122"/>
                </a:rPr>
                <a:t>）</a:t>
              </a:r>
              <a:endParaRPr lang="zh-CN" altLang="en-US" sz="2000" b="1" dirty="0">
                <a:solidFill>
                  <a:srgbClr val="FF0000"/>
                </a:solidFill>
                <a:latin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4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第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章 小结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525963"/>
          </a:xfrm>
        </p:spPr>
        <p:txBody>
          <a:bodyPr/>
          <a:lstStyle/>
          <a:p>
            <a:pPr marL="342900" lvl="1" indent="-342900">
              <a:buChar char="•"/>
            </a:pPr>
            <a:r>
              <a:rPr kumimoji="0" lang="en-US" altLang="zh-CN" sz="3200" b="1" dirty="0" smtClean="0">
                <a:latin typeface="Times New Roman" charset="0"/>
                <a:ea typeface="黑体" charset="0"/>
                <a:cs typeface="黑体" charset="0"/>
              </a:rPr>
              <a:t>CFL</a:t>
            </a:r>
            <a:r>
              <a:rPr kumimoji="0" lang="zh-CN" altLang="en-US" sz="3200" b="1" dirty="0">
                <a:latin typeface="Times New Roman" charset="0"/>
                <a:ea typeface="黑体" charset="0"/>
                <a:cs typeface="黑体" charset="0"/>
              </a:rPr>
              <a:t>的泵引理及其</a:t>
            </a:r>
            <a:r>
              <a:rPr kumimoji="0" lang="zh-CN" altLang="en-US" sz="3200" b="1" dirty="0" smtClean="0">
                <a:latin typeface="Times New Roman" charset="0"/>
                <a:ea typeface="黑体" charset="0"/>
                <a:cs typeface="黑体" charset="0"/>
              </a:rPr>
              <a:t>应用：证明不是</a:t>
            </a:r>
            <a:r>
              <a:rPr kumimoji="0" lang="en-US" altLang="zh-CN" sz="3200" b="1" dirty="0" smtClean="0">
                <a:latin typeface="Times New Roman" charset="0"/>
                <a:ea typeface="黑体" charset="0"/>
                <a:cs typeface="黑体" charset="0"/>
              </a:rPr>
              <a:t>CFL</a:t>
            </a:r>
            <a:endParaRPr kumimoji="0" lang="en-US" altLang="zh-CN" sz="3200" b="1" dirty="0">
              <a:latin typeface="Times New Roman" charset="0"/>
              <a:ea typeface="黑体" charset="0"/>
              <a:cs typeface="黑体" charset="0"/>
            </a:endParaRPr>
          </a:p>
          <a:p>
            <a:pPr marL="342900" lvl="1" indent="-342900">
              <a:buChar char="•"/>
            </a:pPr>
            <a:r>
              <a:rPr kumimoji="0" lang="en-US" altLang="zh-CN" sz="3200" b="1" dirty="0">
                <a:latin typeface="Times New Roman" charset="0"/>
                <a:ea typeface="黑体" charset="0"/>
                <a:cs typeface="黑体" charset="0"/>
              </a:rPr>
              <a:t>CFL</a:t>
            </a:r>
            <a:r>
              <a:rPr kumimoji="0" lang="zh-CN" altLang="en-US" sz="3200" b="1" dirty="0">
                <a:latin typeface="Times New Roman" charset="0"/>
                <a:ea typeface="黑体" charset="0"/>
                <a:cs typeface="黑体" charset="0"/>
              </a:rPr>
              <a:t>的</a:t>
            </a:r>
            <a:r>
              <a:rPr kumimoji="0" lang="zh-CN" altLang="en-US" sz="3200" b="1" dirty="0" smtClean="0">
                <a:latin typeface="Times New Roman" charset="0"/>
                <a:ea typeface="黑体" charset="0"/>
                <a:cs typeface="黑体" charset="0"/>
              </a:rPr>
              <a:t>封闭性</a:t>
            </a:r>
            <a:endParaRPr kumimoji="0" lang="en-US" altLang="zh-CN" sz="3200" b="1" dirty="0" smtClean="0">
              <a:latin typeface="Times New Roman" charset="0"/>
              <a:ea typeface="黑体" charset="0"/>
              <a:cs typeface="黑体" charset="0"/>
            </a:endParaRPr>
          </a:p>
          <a:p>
            <a:pPr lvl="1"/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封闭运算：并、乘、闭包、代换、同态映射、逆同态映射（</a:t>
            </a:r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不封闭运算：交、补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buChar char="•"/>
            </a:pPr>
            <a:r>
              <a:rPr kumimoji="0" lang="en-US" altLang="zh-CN" sz="3200" b="1" dirty="0">
                <a:latin typeface="Times New Roman" charset="0"/>
                <a:ea typeface="黑体" charset="0"/>
                <a:cs typeface="黑体" charset="0"/>
              </a:rPr>
              <a:t>CFL</a:t>
            </a:r>
            <a:r>
              <a:rPr kumimoji="0" lang="zh-CN" altLang="en-US" sz="3200" b="1" dirty="0">
                <a:latin typeface="Times New Roman" charset="0"/>
                <a:ea typeface="黑体" charset="0"/>
                <a:cs typeface="黑体" charset="0"/>
              </a:rPr>
              <a:t>的判定性质</a:t>
            </a:r>
            <a:endParaRPr kumimoji="0" lang="en-US" altLang="zh-CN" sz="3200" b="1" dirty="0">
              <a:latin typeface="Times New Roman" charset="0"/>
              <a:ea typeface="黑体" charset="0"/>
              <a:cs typeface="黑体" charset="0"/>
            </a:endParaRPr>
          </a:p>
          <a:p>
            <a:pPr lvl="1"/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可判定性：空性，成员性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不可判定性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buChar char="•"/>
            </a:pPr>
            <a:r>
              <a:rPr kumimoji="0" lang="zh-CN" altLang="en-US" sz="3200" b="1" dirty="0">
                <a:latin typeface="Times New Roman" charset="0"/>
                <a:ea typeface="黑体" charset="0"/>
                <a:cs typeface="黑体" charset="0"/>
              </a:rPr>
              <a:t>乔姆斯基文法体系</a:t>
            </a:r>
          </a:p>
          <a:p>
            <a:pPr lvl="1"/>
            <a:endParaRPr kumimoji="0" lang="en-US" altLang="zh-CN" b="1" dirty="0" smtClean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第</a:t>
            </a: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章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语言性质</a:t>
            </a:r>
            <a:endParaRPr kumimoji="0" lang="zh-CN" altLang="en-US" b="1" dirty="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主要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内容</a:t>
            </a:r>
          </a:p>
          <a:p>
            <a:pPr lvl="1" eaLnBrk="1" hangingPunct="1"/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CFL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的泵引理及其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应用</a:t>
            </a:r>
            <a:endParaRPr lang="en-US" altLang="zh-CN" b="1" dirty="0" smtClean="0">
              <a:latin typeface="Times New Roman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CFL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的封闭性</a:t>
            </a:r>
          </a:p>
          <a:p>
            <a:pPr lvl="2" eaLnBrk="1" hangingPunct="1"/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封闭运算：并、乘、闭包、代换、同态映射、逆同态映射</a:t>
            </a:r>
          </a:p>
          <a:p>
            <a:pPr lvl="2" eaLnBrk="1" hangingPunct="1"/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不封闭运算：交、补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 eaLnBrk="1" hangingPunct="1"/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CFL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的判定性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质</a:t>
            </a:r>
            <a:endParaRPr lang="en-US" altLang="zh-CN" b="1" dirty="0" smtClean="0">
              <a:latin typeface="Times New Roman" pitchFamily="18" charset="0"/>
              <a:ea typeface="宋体" pitchFamily="2" charset="-122"/>
            </a:endParaRPr>
          </a:p>
          <a:p>
            <a:pPr lvl="2" eaLnBrk="1" hangingPunct="1"/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可判定性：空性，成员性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 eaLnBrk="1" hangingPunct="1"/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可判定性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 eaLnBrk="1" hangingPunct="1"/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乔姆斯基文法体系</a:t>
            </a:r>
          </a:p>
          <a:p>
            <a:pPr lvl="1" algn="just" eaLnBrk="1" hangingPunct="1"/>
            <a:endParaRPr lang="zh-CN" altLang="en-US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4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语言的泵引理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定理</a:t>
            </a: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：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任意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存在常数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仅依赖于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，使得若</a:t>
            </a:r>
            <a:r>
              <a:rPr kumimoji="0"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kumimoji="0"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z|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总可以将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写成</a:t>
            </a:r>
            <a:r>
              <a:rPr kumimoji="0"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uvwxy</a:t>
            </a:r>
            <a:r>
              <a:rPr kumimoji="0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，满足：</a:t>
            </a:r>
            <a:endParaRPr kumimoji="0"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vwx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vx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vx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en-US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r>
              <a:rPr lang="en-US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b="1" dirty="0" err="1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0" lang="zh-CN" altLang="en-US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语言的泵引理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证明：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=(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是接受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-{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CNF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文法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。在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CNF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文法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的派生树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最长路径为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，则产物（派生出的句子）的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长度最多为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。设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元数为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若有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的派生树中最长路径长度至少也是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，这个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路径上有至少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个节点，除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最后一个节点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外，其余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标记都是变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元。只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考虑在接近树底部连续的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变元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标记，其中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至少有两个是相同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语言的泵引理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037"/>
            <a:ext cx="5029200" cy="4525963"/>
          </a:xfrm>
        </p:spPr>
        <p:txBody>
          <a:bodyPr/>
          <a:lstStyle/>
          <a:p>
            <a:pPr marL="0" indent="0">
              <a:buNone/>
            </a:pP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证明（续）：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如果这两个节点分别是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，标记均为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更接近树根。设以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为根的子树为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，它的产物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长度不会超过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最长路径不超过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。设以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为根的子树为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产物为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vwx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。而且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不能同时为空，因为派生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的第一个产生式必须是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不是完全处于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中就是完全处于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中，而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都至少产生一个终结符。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71649"/>
            <a:ext cx="3710465" cy="302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5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语言的泵引理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43000"/>
                <a:ext cx="502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0" lang="zh-CN" altLang="en-US" b="1" dirty="0" smtClean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证明（续）：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那么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可以得到</a:t>
                </a:r>
                <a:r>
                  <a:rPr lang="pl-PL" sz="28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solidFill>
                              <a:srgbClr val="FF0000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pl-PL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vAx</a:t>
                </a:r>
                <a:r>
                  <a:rPr lang="pl-PL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pl-PL" sz="28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solidFill>
                              <a:srgbClr val="FF0000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pl-PL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，而且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vwx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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800" b="1" i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。所以对任意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</a:t>
                </a:r>
                <a:r>
                  <a:rPr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sz="28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solidFill>
                              <a:srgbClr val="FF0000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  <m:r>
                      <a:rPr kumimoji="0" lang="zh-CN" altLang="en-US" sz="2800" b="1" i="1">
                        <a:solidFill>
                          <a:srgbClr val="FF0000"/>
                        </a:solidFill>
                        <a:latin typeface="Cambria Math"/>
                        <a:ea typeface="黑体" charset="0"/>
                      </a:rPr>
                      <m:t> </m:t>
                    </m:r>
                  </m:oMath>
                </a14:m>
                <a:r>
                  <a:rPr lang="en-US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28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wx</a:t>
                </a:r>
                <a:r>
                  <a:rPr lang="en-US" sz="28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。那么串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可以写成</a:t>
                </a:r>
                <a:r>
                  <a:rPr lang="en-US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uvwxy</a:t>
                </a:r>
                <a:r>
                  <a:rPr lang="zh-CN" alt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为某个串，即</a:t>
                </a:r>
                <a:r>
                  <a:rPr lang="en-US" sz="28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solidFill>
                              <a:srgbClr val="FF0000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  <m:r>
                      <a:rPr kumimoji="0" lang="zh-CN" altLang="en-US" sz="2800" b="1" i="1">
                        <a:solidFill>
                          <a:srgbClr val="FF0000"/>
                        </a:solidFill>
                        <a:latin typeface="Cambria Math"/>
                        <a:ea typeface="黑体" charset="0"/>
                      </a:rPr>
                      <m:t> </m:t>
                    </m:r>
                  </m:oMath>
                </a14:m>
                <a:r>
                  <a:rPr lang="en-US" sz="28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uAy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solidFill>
                              <a:srgbClr val="FF0000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  <m:r>
                      <a:rPr kumimoji="0" lang="zh-CN" altLang="en-US" sz="2800" b="1" i="1">
                        <a:solidFill>
                          <a:srgbClr val="FF0000"/>
                        </a:solidFill>
                        <a:latin typeface="Cambria Math"/>
                        <a:ea typeface="黑体" charset="0"/>
                      </a:rPr>
                      <m:t> </m:t>
                    </m:r>
                  </m:oMath>
                </a14:m>
                <a:r>
                  <a:rPr lang="en-US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uv</a:t>
                </a:r>
                <a:r>
                  <a:rPr lang="en-US" sz="28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wx</a:t>
                </a:r>
                <a:r>
                  <a:rPr lang="en-US" sz="28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07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43000"/>
                <a:ext cx="5029200" cy="4525963"/>
              </a:xfrm>
              <a:blipFill rotWithShape="1">
                <a:blip r:embed="rId3"/>
                <a:stretch>
                  <a:fillRect l="-31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71649"/>
            <a:ext cx="3710465" cy="302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9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 smtClean="0">
                <a:latin typeface="Times New Roman" charset="0"/>
                <a:ea typeface="黑体" charset="0"/>
                <a:cs typeface="黑体" charset="0"/>
              </a:rPr>
              <a:t>7.1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 smtClean="0">
                <a:latin typeface="Times New Roman" charset="0"/>
                <a:ea typeface="黑体" charset="0"/>
                <a:cs typeface="黑体" charset="0"/>
              </a:rPr>
              <a:t>上下文无关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语言的泵引理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示例：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2800" b="1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1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不是上下文无关语言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证明</a:t>
            </a:r>
            <a:r>
              <a:rPr kumimoji="0" lang="zh-CN" altLang="en-US" b="1" dirty="0" smtClean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是上下文无关的，那么存在整数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取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i="1" baseline="30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i="1" baseline="30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800" b="1" i="1" baseline="30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∈</a:t>
            </a:r>
            <a:r>
              <a:rPr lang="en-US" altLang="zh-CN" sz="2800" b="1" i="1" dirty="0" err="1" smtClean="0"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由泵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引理，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uvwxy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vwx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vx</a:t>
            </a:r>
            <a:r>
              <a:rPr 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vwx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只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包含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，以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为例，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="1" i="1" baseline="30000" dirty="0" smtClean="0">
                <a:latin typeface="Times New Roman" pitchFamily="18" charset="0"/>
                <a:ea typeface="宋体" pitchFamily="2" charset="-122"/>
              </a:rPr>
              <a:t>h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w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="1" i="1" baseline="30000" dirty="0" smtClean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="1" i="1" baseline="30000" dirty="0" smtClean="0">
                <a:latin typeface="Times New Roman" pitchFamily="18" charset="0"/>
                <a:ea typeface="宋体" pitchFamily="2" charset="-122"/>
              </a:rPr>
              <a:t>s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≥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uv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wx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baseline="30000" dirty="0">
                <a:latin typeface="Times New Roman" pitchFamily="18" charset="0"/>
                <a:ea typeface="宋体" pitchFamily="2" charset="-122"/>
              </a:rPr>
              <a:t>+(</a:t>
            </a:r>
            <a:r>
              <a:rPr lang="en-US" altLang="zh-CN" b="1" i="1" baseline="30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-1)</a:t>
            </a:r>
            <a:r>
              <a:rPr lang="en-US" altLang="zh-CN" b="1" i="1" baseline="30000" dirty="0" smtClean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b="1" baseline="300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i="1" baseline="30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-1)</a:t>
            </a:r>
            <a:r>
              <a:rPr lang="en-US" altLang="zh-CN" b="1" i="1" baseline="30000" dirty="0" smtClean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+(</a:t>
            </a:r>
            <a:r>
              <a:rPr lang="en-US" altLang="zh-CN" b="1" i="1" baseline="30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-1)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，当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≠1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时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+(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-1)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+(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-1)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+(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-1)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</a:rPr>
              <a:t>≠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uv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wx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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</a:rPr>
              <a:t>L</a:t>
            </a:r>
            <a:endParaRPr lang="zh-CN" altLang="en-US" b="1" i="1" dirty="0">
              <a:latin typeface="Times New Roman" pitchFamily="18" charset="0"/>
              <a:ea typeface="宋体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vwx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包含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或者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，以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为例，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="1" i="1" baseline="30000" dirty="0" smtClean="0">
                <a:latin typeface="Times New Roman" pitchFamily="18" charset="0"/>
                <a:ea typeface="宋体" pitchFamily="2" charset="-122"/>
              </a:rPr>
              <a:t>h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g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≥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uv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wx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+(</a:t>
            </a:r>
            <a:r>
              <a:rPr lang="en-US" altLang="zh-CN" b="1" i="1" baseline="30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-1)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+(</a:t>
            </a:r>
            <a:r>
              <a:rPr lang="en-US" altLang="zh-CN" b="1" i="1" baseline="30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baseline="30000" dirty="0" smtClean="0">
                <a:latin typeface="Times New Roman" pitchFamily="18" charset="0"/>
                <a:ea typeface="宋体" pitchFamily="2" charset="-122"/>
              </a:rPr>
              <a:t>-1)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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 smtClean="0">
                <a:ea typeface="宋体" pitchFamily="2" charset="-122"/>
              </a:rPr>
              <a:t>。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≠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时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+(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-1)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≠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+(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-1)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</a:rPr>
              <a:t>≠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中至少有一个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成立，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uv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wx</a:t>
            </a:r>
            <a:r>
              <a:rPr lang="en-US" altLang="zh-CN" b="1" i="1" baseline="3000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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</a:rPr>
              <a:t>L</a:t>
            </a:r>
            <a:endParaRPr lang="zh-CN" altLang="en-US" b="1" dirty="0">
              <a:latin typeface="Times New Roman" pitchFamily="18" charset="0"/>
              <a:ea typeface="宋体" pitchFamily="2" charset="-122"/>
            </a:endParaRPr>
          </a:p>
          <a:p>
            <a:pPr lvl="1" eaLnBrk="1" hangingPunct="1"/>
            <a:endParaRPr lang="zh-CN" altLang="en-US" b="1" dirty="0" smtClean="0">
              <a:ea typeface="宋体" pitchFamily="2" charset="-122"/>
            </a:endParaRPr>
          </a:p>
          <a:p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6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人工神经网络1">
  <a:themeElements>
    <a:clrScheme name="人工神经网络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人工神经网络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人工神经网络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50459</TotalTime>
  <Words>2297</Words>
  <Application>Microsoft Office PowerPoint</Application>
  <PresentationFormat>全屏显示(4:3)</PresentationFormat>
  <Paragraphs>271</Paragraphs>
  <Slides>31</Slides>
  <Notes>29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黑体</vt:lpstr>
      <vt:lpstr>楷体_GB2312</vt:lpstr>
      <vt:lpstr>宋体</vt:lpstr>
      <vt:lpstr>Arial</vt:lpstr>
      <vt:lpstr>Cambria Math</vt:lpstr>
      <vt:lpstr>Symbol</vt:lpstr>
      <vt:lpstr>Times New Roman</vt:lpstr>
      <vt:lpstr>Wingdings</vt:lpstr>
      <vt:lpstr>人工神经网络1</vt:lpstr>
      <vt:lpstr>Visio</vt:lpstr>
      <vt:lpstr>编译原理 Compliers -Principles, Techniques &amp; Tools</vt:lpstr>
      <vt:lpstr>形式语言与自动机 Formal Languages and Automata Theory</vt:lpstr>
      <vt:lpstr>第7章 上下文无关语言的性质</vt:lpstr>
      <vt:lpstr>第7章 上下文无关文法语言性质</vt:lpstr>
      <vt:lpstr>7.1 上下文无关语言的泵引理</vt:lpstr>
      <vt:lpstr>7.1 上下文无关语言的泵引理</vt:lpstr>
      <vt:lpstr>7.1 上下文无关语言的泵引理</vt:lpstr>
      <vt:lpstr>7.1 上下文无关语言的泵引理</vt:lpstr>
      <vt:lpstr>7.1 上下文无关语言的泵引理</vt:lpstr>
      <vt:lpstr>7.1 上下文无关语言的泵引理</vt:lpstr>
      <vt:lpstr>7.1 上下文无关语言的泵引理</vt:lpstr>
      <vt:lpstr>7.2 上下文无关语言的封闭性</vt:lpstr>
      <vt:lpstr>7.2 上下文无关语言的封闭性</vt:lpstr>
      <vt:lpstr>7.2 上下文无关语言的封闭性</vt:lpstr>
      <vt:lpstr>7.2 上下文无关语言的封闭性</vt:lpstr>
      <vt:lpstr>7.2 上下文无关语言的封闭性</vt:lpstr>
      <vt:lpstr>7.2 上下文无关语言的封闭性</vt:lpstr>
      <vt:lpstr>7.2 上下文无关语言的封闭性</vt:lpstr>
      <vt:lpstr>7.2 上下文无关语言的封闭性</vt:lpstr>
      <vt:lpstr>7.2 上下文无关语言的封闭性</vt:lpstr>
      <vt:lpstr>7.2 上下文无关语言的封闭性</vt:lpstr>
      <vt:lpstr>7.2 上下文无关语言的封闭性</vt:lpstr>
      <vt:lpstr>7.2 上下文无关语言的封闭性</vt:lpstr>
      <vt:lpstr>7.2 上下文无关语言的封闭性</vt:lpstr>
      <vt:lpstr>7.2 上下文无关语言的封闭性</vt:lpstr>
      <vt:lpstr>7.2 上下文无关语言的封闭性</vt:lpstr>
      <vt:lpstr>7.3 上下文无关语言的判定性质</vt:lpstr>
      <vt:lpstr>7.3 上下文无关语言的判定性质</vt:lpstr>
      <vt:lpstr>7.4 乔姆斯基文法体系</vt:lpstr>
      <vt:lpstr>7.4 乔姆斯基文法体系</vt:lpstr>
      <vt:lpstr>第7章 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人工神经网络  Artificial Neural Networks</dc:title>
  <dc:creator>jiangzl</dc:creator>
  <cp:lastModifiedBy>lenovo</cp:lastModifiedBy>
  <cp:revision>1586</cp:revision>
  <dcterms:created xsi:type="dcterms:W3CDTF">2003-03-23T06:01:35Z</dcterms:created>
  <dcterms:modified xsi:type="dcterms:W3CDTF">2020-09-29T16:04:43Z</dcterms:modified>
</cp:coreProperties>
</file>