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1405" r:id="rId2"/>
    <p:sldId id="256" r:id="rId3"/>
    <p:sldId id="1138" r:id="rId4"/>
    <p:sldId id="1360" r:id="rId5"/>
    <p:sldId id="1240" r:id="rId6"/>
    <p:sldId id="1361" r:id="rId7"/>
    <p:sldId id="1362" r:id="rId8"/>
    <p:sldId id="1363" r:id="rId9"/>
    <p:sldId id="1364" r:id="rId10"/>
    <p:sldId id="1365" r:id="rId11"/>
    <p:sldId id="1366" r:id="rId12"/>
    <p:sldId id="1367" r:id="rId13"/>
    <p:sldId id="1368" r:id="rId14"/>
    <p:sldId id="1369" r:id="rId15"/>
    <p:sldId id="1373" r:id="rId16"/>
    <p:sldId id="1370" r:id="rId17"/>
    <p:sldId id="1371" r:id="rId18"/>
    <p:sldId id="1372" r:id="rId19"/>
    <p:sldId id="1375" r:id="rId20"/>
    <p:sldId id="1374" r:id="rId21"/>
    <p:sldId id="1376" r:id="rId22"/>
    <p:sldId id="1377" r:id="rId23"/>
    <p:sldId id="1378" r:id="rId24"/>
    <p:sldId id="1379" r:id="rId25"/>
    <p:sldId id="1380" r:id="rId26"/>
    <p:sldId id="1381" r:id="rId27"/>
    <p:sldId id="1382" r:id="rId28"/>
    <p:sldId id="1383" r:id="rId29"/>
    <p:sldId id="1384" r:id="rId30"/>
    <p:sldId id="1385" r:id="rId31"/>
    <p:sldId id="1386" r:id="rId32"/>
    <p:sldId id="1404" r:id="rId33"/>
    <p:sldId id="1387" r:id="rId34"/>
    <p:sldId id="1388" r:id="rId35"/>
    <p:sldId id="1389" r:id="rId36"/>
    <p:sldId id="1390" r:id="rId37"/>
    <p:sldId id="1391" r:id="rId38"/>
    <p:sldId id="1392" r:id="rId39"/>
    <p:sldId id="1393" r:id="rId40"/>
    <p:sldId id="1394" r:id="rId41"/>
    <p:sldId id="1395" r:id="rId42"/>
    <p:sldId id="1396" r:id="rId43"/>
    <p:sldId id="1397" r:id="rId44"/>
    <p:sldId id="1398" r:id="rId45"/>
    <p:sldId id="1399" r:id="rId46"/>
    <p:sldId id="1400" r:id="rId47"/>
    <p:sldId id="1401" r:id="rId48"/>
    <p:sldId id="1402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20" autoAdjust="0"/>
  </p:normalViewPr>
  <p:slideViewPr>
    <p:cSldViewPr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F41AF8-A0B1-224A-9D42-2842B0926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2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DAA227EE-49D3-CB43-AE2D-75F5EE6E8D66}" type="slidenum">
              <a:rPr kumimoji="0" lang="en-US" altLang="zh-CN" smtClean="0"/>
              <a:pPr>
                <a:defRPr/>
              </a:pPr>
              <a:t>3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80881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12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39915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13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74382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14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72302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15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69298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16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21106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17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66052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18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518338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19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784403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20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733498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能够产生</a:t>
            </a:r>
            <a:r>
              <a:rPr kumimoji="1" lang="en-US" altLang="zh-CN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a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，</a:t>
            </a:r>
            <a:r>
              <a:rPr kumimoji="1" lang="en-US" altLang="zh-CN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b 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数目大于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1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且相等的串的集合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, 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可以对</a:t>
            </a:r>
            <a:r>
              <a:rPr kumimoji="1" lang="en-US" altLang="zh-CN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w 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宋体" charset="0"/>
              </a:rPr>
              <a:t>长度归纳证明。</a:t>
            </a:r>
            <a:endParaRPr kumimoji="1" lang="en-US" altLang="zh-CN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宋体" charset="0"/>
            </a:endParaRPr>
          </a:p>
          <a:p>
            <a:pPr>
              <a:defRPr/>
            </a:pP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基础：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ab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ba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是数目分别为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  <a:p>
            <a:pPr>
              <a:defRPr/>
            </a:pP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归纳：假设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是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数量相等的串的集合，往证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abw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wab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awb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baw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wba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bwa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能由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所产生，且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aw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wa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bw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wb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不能由</a:t>
            </a:r>
            <a:r>
              <a:rPr kumimoji="1" lang="en-US" altLang="zh-CN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所产生。</a:t>
            </a: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21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42016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727E5673-FAA7-CA4C-BCAB-3C8BE45393CE}" type="slidenum">
              <a:rPr kumimoji="0" lang="en-US" altLang="zh-CN" smtClean="0"/>
              <a:pPr>
                <a:defRPr/>
              </a:pPr>
              <a:t>4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314479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22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4186597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{id, +, *, (, )},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</a:p>
          <a:p>
            <a:pPr marL="457200" lvl="1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{0, 1},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</a:p>
          <a:p>
            <a:pPr marL="457200" lvl="1" indent="0">
              <a:buNone/>
              <a:defRPr/>
            </a:pP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endParaRPr kumimoji="0"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23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409952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24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30729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25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702065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26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305554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27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128944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28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570817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29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361755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30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733916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31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5009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5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982921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32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445532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33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536696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34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970615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35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7191599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36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772810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37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455551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38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795335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39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794777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40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286354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41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96265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6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918058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42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5578733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43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4061082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44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2303723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45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950279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zh-CN" sz="12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12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</a:rPr>
              <a:t>Aα </a:t>
            </a:r>
            <a:r>
              <a:rPr lang="en-US" altLang="zh-CN" sz="1200" b="1" i="0" dirty="0">
                <a:latin typeface="Times New Roman" pitchFamily="18" charset="0"/>
                <a:ea typeface="宋体" pitchFamily="2" charset="-122"/>
              </a:rPr>
              <a:t>|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1200" b="1" i="1" dirty="0">
                <a:latin typeface="Times New Roman" pitchFamily="18" charset="0"/>
                <a:ea typeface="宋体" pitchFamily="2" charset="-122"/>
                <a:sym typeface="Symbol"/>
              </a:rPr>
              <a:t> 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  <a:sym typeface="Symbol"/>
              </a:rPr>
              <a:t>-----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1200" b="1" i="1" dirty="0">
                <a:latin typeface="Times New Roman" pitchFamily="18" charset="0"/>
                <a:ea typeface="宋体" pitchFamily="2" charset="-122"/>
                <a:sym typeface="Symbol"/>
              </a:rPr>
              <a:t>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1200" b="1" i="1" baseline="30000" dirty="0">
                <a:latin typeface="Times New Roman" pitchFamily="18" charset="0"/>
                <a:ea typeface="宋体" pitchFamily="2" charset="-122"/>
              </a:rPr>
              <a:t>n</a:t>
            </a:r>
          </a:p>
          <a:p>
            <a:pPr marL="0" lvl="0" indent="0">
              <a:buNone/>
              <a:defRPr/>
            </a:pPr>
            <a:r>
              <a:rPr kumimoji="0" lang="en-US" sz="1200" b="1" i="1" baseline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1200" b="1" i="1" dirty="0">
                <a:latin typeface="Times New Roman" pitchFamily="18" charset="0"/>
                <a:ea typeface="宋体" pitchFamily="2" charset="-122"/>
                <a:sym typeface="Symbol"/>
              </a:rPr>
              <a:t>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  <a:sym typeface="Symbol"/>
              </a:rPr>
              <a:t>B </a:t>
            </a:r>
            <a:r>
              <a:rPr lang="en-US" altLang="zh-CN" sz="1200" b="1" i="0" dirty="0">
                <a:latin typeface="Times New Roman" pitchFamily="18" charset="0"/>
                <a:ea typeface="宋体" pitchFamily="2" charset="-122"/>
                <a:sym typeface="Symbol"/>
              </a:rPr>
              <a:t>| 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  <a:sym typeface="Symbol"/>
              </a:rPr>
              <a:t>B</a:t>
            </a:r>
            <a:r>
              <a:rPr lang="en-US" altLang="zh-CN" sz="12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</a:rPr>
              <a:t>αB </a:t>
            </a:r>
            <a:r>
              <a:rPr lang="en-US" altLang="zh-CN" sz="1200" b="1" i="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1200" b="1" i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1200" b="1" i="1" baseline="30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1200" b="1" i="0" dirty="0">
                <a:latin typeface="Times New Roman" pitchFamily="18" charset="0"/>
                <a:ea typeface="宋体" pitchFamily="2" charset="-122"/>
              </a:rPr>
              <a:t>)</a:t>
            </a:r>
            <a:endParaRPr kumimoji="0" lang="en-US" sz="1200" b="1" i="0" baseline="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46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795878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47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1309626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lvl="0" indent="0">
              <a:buNone/>
              <a:defRPr/>
            </a:pP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48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0685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7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11820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just">
              <a:defRPr/>
            </a:pPr>
            <a:r>
              <a:rPr lang="zh-CN" altLang="en-US" dirty="0">
                <a:latin typeface="Times New Roman" charset="0"/>
                <a:ea typeface="宋体" charset="0"/>
              </a:rPr>
              <a:t>假设</a:t>
            </a:r>
            <a:r>
              <a:rPr kumimoji="0"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是正则的，就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kumimoji="0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而言，必然有</a:t>
            </a:r>
            <a:r>
              <a:rPr kumimoji="0"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w=xyz</a:t>
            </a:r>
            <a:r>
              <a:rPr kumimoji="0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|&gt;1</a:t>
            </a:r>
            <a:r>
              <a:rPr kumimoji="0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kumimoji="0"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kumimoji="0" lang="en-US" altLang="zh-CN" b="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kumimoji="0"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</a:t>
            </a:r>
            <a:r>
              <a:rPr kumimoji="0" lang="zh-CN" altLang="en-US" b="0" i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。由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|&gt;1</a:t>
            </a:r>
            <a:r>
              <a:rPr kumimoji="0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可知，</a:t>
            </a:r>
            <a:r>
              <a:rPr kumimoji="0"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kumimoji="0" lang="en-US" altLang="zh-CN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kumimoji="0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kumimoji="0" lang="en-US" altLang="zh-CN" b="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 i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m(k</a:t>
            </a:r>
            <a:r>
              <a:rPr kumimoji="0" lang="en-US" altLang="zh-CN" b="1" i="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 i="0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</a:t>
            </a:r>
            <a:r>
              <a:rPr kumimoji="0"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</a:t>
            </a:r>
            <a:endParaRPr lang="en-US" b="0" i="0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8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15232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9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16284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10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13764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宋体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defRPr/>
            </a:pPr>
            <a:fld id="{6677237B-B91F-0D40-98A3-64227ED4527A}" type="slidenum">
              <a:rPr kumimoji="0" lang="en-US" altLang="zh-CN" smtClean="0"/>
              <a:pPr>
                <a:defRPr/>
              </a:pPr>
              <a:t>11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9793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9BBD3-48B3-7B47-A2D5-5E0DD8299644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48D27-2ED5-8147-B61D-7A3D74B25C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27FBC-122F-FA4D-9270-6726CA354E59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109C5-EA98-DF44-BF17-6F02776A1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9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7108F-E9E3-E743-93E8-3EF45CFD07C5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099CB-E99E-984C-B10A-A3B36B960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2161-70B9-AF43-8F57-2362AABA0A6F}" type="datetime1">
              <a:rPr lang="zh-CN" altLang="en-US"/>
              <a:pPr>
                <a:defRPr/>
              </a:pPr>
              <a:t>2020/9/20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EABB4-BD8A-D743-B26E-BD8577C99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2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D9F6F-0714-B747-9A92-1B37405DBD22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27828-25AC-8B46-916F-9E491020B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1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249C3-CA92-564C-BD44-BF8E626B1C50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756D3-C4BC-0343-AB19-10A177D75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2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95B2B-43F9-714C-A8D0-4ADA6AF69F92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2EAA-C7CD-4C43-8833-88F0E89A5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4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4CA68-49A0-AC4E-9859-55458A9C0ACE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BE7B9-806E-8F46-B147-F0C39186F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2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37439-9E34-AB49-B1D8-53453A705944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732A-A4E3-5546-B9A2-805B295C4E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59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81199-FBC5-FF42-80B5-D52AC821FB2C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17120-6003-924A-BA34-9AB1F90DA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FCABB-2178-8047-BA0C-9C8BC4B2131C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14C4-3AB9-434A-ADC7-93B38121B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0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40897B13-29F5-6142-84D8-FC301F985E1F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A9B8C77-D5F5-6546-BD07-B435EEF44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6F7BFC-56BA-444B-95E4-682BF06F6979}" type="datetime1">
              <a:rPr lang="zh-CN" altLang="en-US"/>
              <a:pPr>
                <a:defRPr/>
              </a:pPr>
              <a:t>2020/9/20</a:t>
            </a:fld>
            <a:endParaRPr lang="en-US" altLang="zh-CN"/>
          </a:p>
        </p:txBody>
      </p:sp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DEACF5-AAC2-41D8-A486-9E4C38EE5AD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/>
            <a:r>
              <a:rPr lang="zh-CN" altLang="en-US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编译原理</a:t>
            </a: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Compliers</a:t>
            </a:r>
            <a:b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-Principles, Techniques &amp; Tools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648200"/>
            <a:ext cx="7315200" cy="1295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汤步洲、李旭涛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哈尔滨工业大学（深圳）</a:t>
            </a:r>
          </a:p>
        </p:txBody>
      </p:sp>
    </p:spTree>
    <p:extLst>
      <p:ext uri="{BB962C8B-B14F-4D97-AF65-F5344CB8AC3E}">
        <p14:creationId xmlns:p14="http://schemas.microsoft.com/office/powerpoint/2010/main" val="31317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的形式化定义：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上下文无关文法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也称文法，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Context-Free Grammar, CFG) 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是一个四元组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，其中：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变元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(Variable) 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的有穷集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，变元也称为非终结符或语法范畴</a:t>
            </a:r>
            <a:r>
              <a:rPr kumimoji="0" lang="en-US" altLang="zh-CN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T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终结符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(Terminal) 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的有穷集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，用来构成语言的串，这里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∩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∅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lvl="1">
              <a:defRPr/>
            </a:pP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产生式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(Production)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的有穷集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表示语言的递归定义，其中每个产生式都包括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一个变元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称为产生式的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头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(head) 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或左部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是产生式中被定义的部分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2"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一个产生式符号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中的串，称为产生式的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(body) 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或右部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，表示如何定义产生式的头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初始符号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(Start symbol)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，表示文法开始的地方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的示例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用于产生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 1}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上回文的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的产生式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 |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| 1 | 0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| 1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表示数，产生具有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和*的算数表达式的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产生式：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{id, +, *, (, )},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</a:p>
          <a:p>
            <a:pPr marL="914400" lvl="2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lvl="1">
              <a:defRPr/>
            </a:pPr>
            <a:r>
              <a:rPr kumimoji="0"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</a:t>
            </a:r>
            <a:r>
              <a:rPr kumimoji="0" lang="pt-BR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pt-BR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  <a:defRPr/>
            </a:pPr>
            <a:r>
              <a:rPr kumimoji="0"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kumimoji="0" lang="pt-B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| 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{0}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{1}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, 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0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914400" lvl="2" indent="0">
              <a:buNone/>
              <a:defRPr/>
            </a:pP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 | 0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{0}</a:t>
            </a:r>
            <a:r>
              <a:rPr kumimoji="0"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B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1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{1}</a:t>
            </a:r>
            <a:r>
              <a:rPr kumimoji="0"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0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文法的派生：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分析文法和串的关系，可以由产生式的头向产生式的体分析，称为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派生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(derivation)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，也可以由产生式的体向头分析，称为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递归推理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recursive inference)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reduction)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b="1" i="1" dirty="0">
                <a:latin typeface="Times New Roman" charset="0"/>
                <a:ea typeface="黑体" charset="0"/>
                <a:cs typeface="Times New Roman"/>
              </a:rPr>
              <a:t>	</a:t>
            </a: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CFG 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是一个四元组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(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，设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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（体，即右部）且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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是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的产生式，那么称在文法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中由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A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可</a:t>
                </a: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派生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出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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，记为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A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altLang="zh-CN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/>
                          </a:rPr>
                          <m:t>𝑮</m:t>
                        </m:r>
                      </m:e>
                    </m:groupChr>
                  </m:oMath>
                </a14:m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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（</a:t>
                </a:r>
                <a:r>
                  <a:rPr kumimoji="0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=&gt;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），如果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G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已知，可记为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A=&gt;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，表示产生式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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应用到串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A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的变元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，得到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 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，相应地，称为文法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G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中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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可</a:t>
                </a: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规约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为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A 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（</a:t>
                </a:r>
                <a:r>
                  <a:rPr kumimoji="0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&lt;=</a:t>
                </a:r>
                <a:r>
                  <a:rPr kumimoji="0"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）。</a:t>
                </a:r>
                <a:endParaRPr kumimoji="0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291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 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, ... 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m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m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1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，对</a:t>
                </a:r>
                <a:r>
                  <a:rPr kumimoji="0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=1,2, ...,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是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zh-CN" altLang="en-US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altLang="zh-CN" sz="2800" b="1" i="1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𝑮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+1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的成立，即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 		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zh-CN" altLang="en-US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altLang="zh-CN" sz="2800" b="1" i="1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𝑮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2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zh-CN" altLang="en-US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altLang="zh-CN" sz="2800" b="1" i="1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𝑮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...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zh-CN" altLang="en-US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altLang="zh-CN" sz="2800" b="1" i="1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𝑮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m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-1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zh-CN" altLang="en-US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altLang="zh-CN" sz="2800" b="1" i="1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𝑮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m</a:t>
                </a:r>
              </a:p>
              <a:p>
                <a:pPr marL="0" indent="0">
                  <a:buNone/>
                </a:pP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     记为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800" b="1" i="1" smtClean="0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800" b="1" i="1" smtClean="0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800" b="1" i="1" smtClean="0"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𝑮</m:t>
                          </m:r>
                        </m:e>
                      </m:mr>
                    </m:m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m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，表示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经过零步或多步派生得到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m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   如果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已知，可记为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m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类似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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 dirty="0">
                            <a:latin typeface="Cambria Math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步派生出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，可记为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altLang="zh-CN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groupChr>
                    <m:r>
                      <m:rPr>
                        <m:nor/>
                      </m:rPr>
                      <a: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rPr>
                      <m:t>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。</a:t>
                </a:r>
                <a:endParaRPr kumimoji="0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47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示例：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算数表达式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的派生过程如下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id*(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id*(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=&gt;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id*(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id)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id*(id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id)</a:t>
            </a:r>
          </a:p>
          <a:p>
            <a:pPr marL="400050" lvl="1" indent="0">
              <a:buNone/>
              <a:defRPr/>
            </a:pP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marL="400050" lvl="1" indent="0">
              <a:buNone/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id*(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=&gt;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id*(id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id*(id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id)</a:t>
            </a:r>
          </a:p>
          <a:p>
            <a:pPr marL="400050" lvl="1" indent="0"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{id, +, *, (, )}, 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</a:p>
          <a:p>
            <a:pPr marL="914400" lvl="2" indent="0">
              <a:buNone/>
              <a:defRPr/>
            </a:pP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kumimoji="0"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最左派生和最右派生：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为限制派生过程的随意性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要求派生的每一步，只能替换最左边变元的派生过程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称为最左派生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或最左推导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2800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  <m:r>
                      <a:rPr lang="en-US" altLang="zh-CN" sz="28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；而只能替换最右变元的派生过程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称为最右派生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或最右推导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sz="2800" b="1" i="1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kumimoji="0" lang="en-US" sz="2800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kumimoji="0" lang="en-US" sz="2800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id+id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的最左派生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  <m:r>
                      <a:rPr lang="en-US" altLang="zh-CN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id*(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id*(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id*(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zh-CN" alt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b="1" i="1">
                            <a:latin typeface="Cambria Math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id*(id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id)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022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id+id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的最右派生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b="1" i="1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kumimoji="0" lang="en-US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kumimoji="0" lang="en-US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b="1" i="1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kumimoji="0" lang="en-US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kumimoji="0" lang="en-US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b="1" i="1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kumimoji="0" lang="en-US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b="1" i="1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kumimoji="0" lang="en-US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kumimoji="0" lang="en-US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b="1" i="1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kumimoji="0" lang="en-US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kumimoji="0" lang="en-US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*(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kumimoji="0" lang="en-US" b="1" i="1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kumimoji="0" lang="en-US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kumimoji="0" lang="en-US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id*(id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id)</a:t>
                </a:r>
              </a:p>
              <a:p>
                <a:pPr marL="400050" lvl="1" indent="0">
                  <a:buNone/>
                  <a:defRPr/>
                </a:pP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任何派生都有等价的最左派生和最右派生，即</a:t>
                </a:r>
                <a:r>
                  <a:rPr kumimoji="0" lang="en-US" b="1" i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b="1" i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w</a:t>
                </a:r>
                <a:r>
                  <a:rPr kumimoji="0" lang="en-US" b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 </a:t>
                </a: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当且仅当</a:t>
                </a:r>
                <a:r>
                  <a:rPr kumimoji="0" lang="en-US" b="1" i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A</a:t>
                </a:r>
                <a:r>
                  <a:rPr kumimoji="0" lang="en-US" altLang="zh-CN" b="1" dirty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  <m:r>
                      <a:rPr kumimoji="0" lang="en-US" altLang="zh-CN" b="1" i="1">
                        <a:solidFill>
                          <a:srgbClr val="FF0000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kumimoji="0" lang="en-US" b="1" i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w</a:t>
                </a:r>
                <a:r>
                  <a:rPr kumimoji="0" lang="en-US" b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 </a:t>
                </a: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当且仅当</a:t>
                </a:r>
                <a:r>
                  <a:rPr kumimoji="0" lang="en-US" b="1" i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A</a:t>
                </a:r>
                <a:r>
                  <a:rPr kumimoji="0" lang="en-US" altLang="zh-CN" b="1" dirty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𝒓𝒎</m:t>
                          </m:r>
                        </m:e>
                      </m:mr>
                    </m:m>
                    <m:r>
                      <a:rPr kumimoji="0" lang="en-US" altLang="zh-CN" b="1" i="1">
                        <a:solidFill>
                          <a:srgbClr val="FF0000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kumimoji="0" lang="en-US" b="1" i="1" dirty="0">
                    <a:solidFill>
                      <a:srgbClr val="FF0000"/>
                    </a:solidFill>
                    <a:latin typeface="Times New Roman" charset="0"/>
                    <a:ea typeface="黑体" charset="0"/>
                    <a:cs typeface="黑体" charset="0"/>
                  </a:rPr>
                  <a:t>w</a:t>
                </a:r>
                <a:endParaRPr kumimoji="0" lang="en-US" altLang="zh-CN" b="1" i="1" dirty="0">
                  <a:solidFill>
                    <a:srgbClr val="FF0000"/>
                  </a:solidFill>
                  <a:latin typeface="Times New Roman" charset="0"/>
                  <a:ea typeface="黑体" charset="0"/>
                  <a:cs typeface="黑体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1752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19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文法产生的语言：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CFG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产生的语言定义为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 {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T</a:t>
                </a:r>
                <a:r>
                  <a:rPr kumimoji="0"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*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b="1" dirty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800" b="1" i="1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800" b="1" i="1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𝑮</m:t>
                          </m:r>
                        </m:e>
                      </m:mr>
                    </m:m>
                  </m:oMath>
                </a14:m>
                <a:r>
                  <a:rPr kumimoji="0"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kumimoji="0" lang="zh-CN" altLang="en-US" sz="2800" b="1" dirty="0">
                    <a:latin typeface="Times New Roman" charset="0"/>
                    <a:ea typeface="黑体" charset="0"/>
                    <a:cs typeface="黑体" charset="0"/>
                  </a:rPr>
                  <a:t>那么串</a:t>
                </a:r>
                <a:r>
                  <a:rPr kumimoji="0" lang="en-US" altLang="zh-CN" sz="2800" b="1" i="1" dirty="0">
                    <a:latin typeface="Times New Roman" charset="0"/>
                    <a:ea typeface="黑体" charset="0"/>
                    <a:cs typeface="黑体" charset="0"/>
                  </a:rPr>
                  <a:t>w</a:t>
                </a:r>
                <a:r>
                  <a:rPr kumimoji="0" lang="zh-CN" altLang="en-US" sz="2800" b="1" dirty="0">
                    <a:latin typeface="Times New Roman" charset="0"/>
                    <a:ea typeface="黑体" charset="0"/>
                    <a:cs typeface="黑体" charset="0"/>
                  </a:rPr>
                  <a:t>在</a:t>
                </a:r>
                <a:r>
                  <a:rPr kumimoji="0" lang="en-US" altLang="zh-CN" sz="2800" b="1" i="1" dirty="0">
                    <a:latin typeface="Times New Roman" charset="0"/>
                    <a:ea typeface="黑体" charset="0"/>
                    <a:cs typeface="黑体" charset="0"/>
                  </a:rPr>
                  <a:t>L</a:t>
                </a:r>
                <a:r>
                  <a:rPr kumimoji="0" lang="en-US" altLang="zh-CN" sz="2800" b="1" dirty="0">
                    <a:latin typeface="Times New Roman" charset="0"/>
                    <a:ea typeface="黑体" charset="0"/>
                    <a:cs typeface="黑体" charset="0"/>
                  </a:rPr>
                  <a:t>(</a:t>
                </a:r>
                <a:r>
                  <a:rPr kumimoji="0" lang="en-US" altLang="zh-CN" sz="2800" b="1" i="1" dirty="0">
                    <a:latin typeface="Times New Roman" charset="0"/>
                    <a:ea typeface="黑体" charset="0"/>
                    <a:cs typeface="黑体" charset="0"/>
                  </a:rPr>
                  <a:t>G</a:t>
                </a:r>
                <a:r>
                  <a:rPr kumimoji="0" lang="en-US" altLang="zh-CN" sz="2800" b="1" dirty="0">
                    <a:latin typeface="Times New Roman" charset="0"/>
                    <a:ea typeface="黑体" charset="0"/>
                    <a:cs typeface="黑体" charset="0"/>
                  </a:rPr>
                  <a:t>) </a:t>
                </a:r>
                <a:r>
                  <a:rPr kumimoji="0" lang="zh-CN" altLang="en-US" sz="2800" b="1" dirty="0">
                    <a:latin typeface="Times New Roman" charset="0"/>
                    <a:ea typeface="黑体" charset="0"/>
                    <a:cs typeface="黑体" charset="0"/>
                  </a:rPr>
                  <a:t>中，要满足：</a:t>
                </a:r>
                <a:endParaRPr kumimoji="0" lang="en-US" altLang="zh-CN" sz="2800" b="1" dirty="0">
                  <a:latin typeface="Times New Roman" charset="0"/>
                  <a:ea typeface="黑体" charset="0"/>
                  <a:cs typeface="黑体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仅能由终结符组成；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kumimoji="0"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能由初始符号</a:t>
                </a:r>
                <a:r>
                  <a:rPr kumimoji="0"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派生出来。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2618D06-BB47-8F42-87CC-2AF29146AE59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12DE48C-3EA3-4C4C-A325-AE5161811B4C}" type="slidenum">
              <a:rPr kumimoji="0" lang="en-US" altLang="zh-CN" sz="1400">
                <a:latin typeface="Arial" charset="0"/>
              </a:rPr>
              <a:pPr/>
              <a:t>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372600" cy="26670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6000" b="1">
                <a:latin typeface="Times New Roman" charset="0"/>
              </a:rPr>
              <a:t>形式语言与自动机</a:t>
            </a:r>
            <a:r>
              <a:rPr kumimoji="0" lang="zh-CN" altLang="en-US" sz="8800" b="1">
                <a:latin typeface="Times New Roman" charset="0"/>
              </a:rPr>
              <a:t/>
            </a:r>
            <a:br>
              <a:rPr kumimoji="0" lang="zh-CN" altLang="en-US" sz="8800" b="1">
                <a:latin typeface="Times New Roman" charset="0"/>
              </a:rPr>
            </a:br>
            <a:r>
              <a:rPr kumimoji="0" lang="en-US" altLang="zh-CN">
                <a:latin typeface="Times New Roman" charset="0"/>
              </a:rPr>
              <a:t>Formal Languages and Automata Theory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48200"/>
            <a:ext cx="7315200" cy="12954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latin typeface="黑体" charset="0"/>
                <a:ea typeface="黑体" charset="0"/>
                <a:cs typeface="黑体" charset="0"/>
              </a:rPr>
              <a:t>汤步洲</a:t>
            </a:r>
            <a:endParaRPr kumimoji="0" lang="en-US" altLang="zh-CN" sz="2800" b="1">
              <a:latin typeface="黑体" charset="0"/>
              <a:ea typeface="黑体" charset="0"/>
              <a:cs typeface="黑体" charset="0"/>
            </a:endParaRPr>
          </a:p>
          <a:p>
            <a:pPr eaLnBrk="1" hangingPunct="1">
              <a:defRPr/>
            </a:pPr>
            <a:r>
              <a:rPr kumimoji="0" lang="zh-CN" altLang="en-US" sz="2800" b="1">
                <a:latin typeface="黑体" charset="0"/>
                <a:ea typeface="黑体" charset="0"/>
                <a:cs typeface="黑体" charset="0"/>
              </a:rPr>
              <a:t>哈尔滨工业大学（深圳）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由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产生的语言称为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rPr>
              <a:t>上下文无关语言（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rPr>
              <a:t>Context-Free Language, CFL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rPr>
              <a:t>）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这里的上下文无关指的是文法派生的每一步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A=&gt;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中，串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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仅根据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的产生式派生，而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无需依赖上下文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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如果有两个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产生的语言相等，即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示例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/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{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产生的语言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aSb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aaSbb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=&gt; 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kumimoji="0" lang="en-US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</a:t>
            </a:r>
            <a:r>
              <a:rPr kumimoji="0" lang="en-US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{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1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bAA | aS | a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b</a:t>
            </a:r>
          </a:p>
          <a:p>
            <a:pPr marL="0" indent="0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（？产生哪些字符串？如何解析）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句型：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在文法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中，能由初始符号派生出来的串，对文法本身有重要意义，称为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的句型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(sentential form)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。即任何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，则称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0"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句型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。如果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，则称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的左句型；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𝒓</m:t>
                          </m:r>
                          <m:r>
                            <a:rPr kumimoji="0"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𝒎</m:t>
                          </m:r>
                        </m:e>
                      </m:mr>
                    </m:m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，则称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的右句型。只含有终结符的句型，也称为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的</a:t>
                </a:r>
                <a:r>
                  <a:rPr kumimoji="0"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句子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。而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G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就是文法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全部的句子。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161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用来表示派生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或递归推理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，可以从树中看出整个派生过程和最终产生的符号串。在编译器设计中，语法分析树是表示源程序的重要数据结构，用来指导由程序到可执行代码的翻译。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例如，产生表达式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(id + id)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0011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的过程，可以分别用语法分析树表示为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4400978"/>
            <a:ext cx="3719513" cy="199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04800" y="4523726"/>
            <a:ext cx="24526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{id, +, *, (, )},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</a:p>
          <a:p>
            <a:pPr lvl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  <p:sp>
        <p:nvSpPr>
          <p:cNvPr id="3" name="矩形 2"/>
          <p:cNvSpPr/>
          <p:nvPr/>
        </p:nvSpPr>
        <p:spPr>
          <a:xfrm>
            <a:off x="6705600" y="4523726"/>
            <a:ext cx="220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{0, 1},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</a:p>
          <a:p>
            <a:pPr lvl="1"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2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语法分析树：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的语法分析树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 tree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，也称为派生树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derivation tree),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形式定义为：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每个内节点的标记是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中的变元符号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每个叶节点的标记是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中的符号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如果内节点的标记是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，其子节点从左至右分别为</a:t>
            </a:r>
          </a:p>
          <a:p>
            <a:pPr marL="457200" lvl="1" indent="0">
              <a:buNone/>
            </a:pP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... , </a:t>
            </a:r>
            <a:r>
              <a:rPr kumimoji="0"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kumimoji="0" lang="en-US" sz="2400" b="1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那么，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产生式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；若某个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一定是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唯一的子节点，且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是一个产生式。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4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0037"/>
            <a:ext cx="8686800" cy="4525963"/>
          </a:xfrm>
        </p:spPr>
        <p:txBody>
          <a:bodyPr/>
          <a:lstStyle/>
          <a:p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语法分析树的全部叶节点从左到右连接起来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称为该树的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产物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(yield)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，并且总是能由根节点变元派生出来。如果树根节点是初始符号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，叶节点是终结符或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，那么该树的产物属于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语法分析树中标记为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u="dbl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内节点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及其全部子孙节点构成的子树，称为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子树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4400978"/>
            <a:ext cx="3719513" cy="199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2705100" y="4972050"/>
            <a:ext cx="1890053" cy="1143253"/>
          </a:xfrm>
          <a:custGeom>
            <a:avLst/>
            <a:gdLst>
              <a:gd name="connsiteX0" fmla="*/ 0 w 1890053"/>
              <a:gd name="connsiteY0" fmla="*/ 209550 h 1143253"/>
              <a:gd name="connsiteX1" fmla="*/ 400050 w 1890053"/>
              <a:gd name="connsiteY1" fmla="*/ 123825 h 1143253"/>
              <a:gd name="connsiteX2" fmla="*/ 762000 w 1890053"/>
              <a:gd name="connsiteY2" fmla="*/ 161925 h 1143253"/>
              <a:gd name="connsiteX3" fmla="*/ 914400 w 1890053"/>
              <a:gd name="connsiteY3" fmla="*/ 333375 h 1143253"/>
              <a:gd name="connsiteX4" fmla="*/ 809625 w 1890053"/>
              <a:gd name="connsiteY4" fmla="*/ 647700 h 1143253"/>
              <a:gd name="connsiteX5" fmla="*/ 714375 w 1890053"/>
              <a:gd name="connsiteY5" fmla="*/ 952500 h 1143253"/>
              <a:gd name="connsiteX6" fmla="*/ 1181100 w 1890053"/>
              <a:gd name="connsiteY6" fmla="*/ 1143000 h 1143253"/>
              <a:gd name="connsiteX7" fmla="*/ 1876425 w 1890053"/>
              <a:gd name="connsiteY7" fmla="*/ 914400 h 1143253"/>
              <a:gd name="connsiteX8" fmla="*/ 1647825 w 1890053"/>
              <a:gd name="connsiteY8" fmla="*/ 581025 h 1143253"/>
              <a:gd name="connsiteX9" fmla="*/ 1714500 w 1890053"/>
              <a:gd name="connsiteY9" fmla="*/ 0 h 1143253"/>
              <a:gd name="connsiteX10" fmla="*/ 1714500 w 1890053"/>
              <a:gd name="connsiteY10" fmla="*/ 0 h 114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0053" h="1143253">
                <a:moveTo>
                  <a:pt x="0" y="209550"/>
                </a:moveTo>
                <a:cubicBezTo>
                  <a:pt x="136525" y="170656"/>
                  <a:pt x="273050" y="131762"/>
                  <a:pt x="400050" y="123825"/>
                </a:cubicBezTo>
                <a:cubicBezTo>
                  <a:pt x="527050" y="115888"/>
                  <a:pt x="676275" y="127000"/>
                  <a:pt x="762000" y="161925"/>
                </a:cubicBezTo>
                <a:cubicBezTo>
                  <a:pt x="847725" y="196850"/>
                  <a:pt x="906463" y="252413"/>
                  <a:pt x="914400" y="333375"/>
                </a:cubicBezTo>
                <a:cubicBezTo>
                  <a:pt x="922337" y="414337"/>
                  <a:pt x="842963" y="544513"/>
                  <a:pt x="809625" y="647700"/>
                </a:cubicBezTo>
                <a:cubicBezTo>
                  <a:pt x="776288" y="750888"/>
                  <a:pt x="652463" y="869950"/>
                  <a:pt x="714375" y="952500"/>
                </a:cubicBezTo>
                <a:cubicBezTo>
                  <a:pt x="776287" y="1035050"/>
                  <a:pt x="987425" y="1149350"/>
                  <a:pt x="1181100" y="1143000"/>
                </a:cubicBezTo>
                <a:cubicBezTo>
                  <a:pt x="1374775" y="1136650"/>
                  <a:pt x="1798638" y="1008062"/>
                  <a:pt x="1876425" y="914400"/>
                </a:cubicBezTo>
                <a:cubicBezTo>
                  <a:pt x="1954212" y="820738"/>
                  <a:pt x="1674813" y="733425"/>
                  <a:pt x="1647825" y="581025"/>
                </a:cubicBezTo>
                <a:cubicBezTo>
                  <a:pt x="1620838" y="428625"/>
                  <a:pt x="1714500" y="0"/>
                  <a:pt x="1714500" y="0"/>
                </a:cubicBezTo>
                <a:lnTo>
                  <a:pt x="171450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334000" y="4953000"/>
            <a:ext cx="990600" cy="1136462"/>
          </a:xfrm>
          <a:custGeom>
            <a:avLst/>
            <a:gdLst>
              <a:gd name="connsiteX0" fmla="*/ 0 w 990600"/>
              <a:gd name="connsiteY0" fmla="*/ 28575 h 1136462"/>
              <a:gd name="connsiteX1" fmla="*/ 342900 w 990600"/>
              <a:gd name="connsiteY1" fmla="*/ 219075 h 1136462"/>
              <a:gd name="connsiteX2" fmla="*/ 438150 w 990600"/>
              <a:gd name="connsiteY2" fmla="*/ 666750 h 1136462"/>
              <a:gd name="connsiteX3" fmla="*/ 466725 w 990600"/>
              <a:gd name="connsiteY3" fmla="*/ 1066800 h 1136462"/>
              <a:gd name="connsiteX4" fmla="*/ 723900 w 990600"/>
              <a:gd name="connsiteY4" fmla="*/ 1066800 h 1136462"/>
              <a:gd name="connsiteX5" fmla="*/ 685800 w 990600"/>
              <a:gd name="connsiteY5" fmla="*/ 371475 h 1136462"/>
              <a:gd name="connsiteX6" fmla="*/ 990600 w 990600"/>
              <a:gd name="connsiteY6" fmla="*/ 0 h 113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0" h="1136462">
                <a:moveTo>
                  <a:pt x="0" y="28575"/>
                </a:moveTo>
                <a:cubicBezTo>
                  <a:pt x="134937" y="70644"/>
                  <a:pt x="269875" y="112713"/>
                  <a:pt x="342900" y="219075"/>
                </a:cubicBezTo>
                <a:cubicBezTo>
                  <a:pt x="415925" y="325438"/>
                  <a:pt x="417513" y="525463"/>
                  <a:pt x="438150" y="666750"/>
                </a:cubicBezTo>
                <a:cubicBezTo>
                  <a:pt x="458787" y="808037"/>
                  <a:pt x="419100" y="1000125"/>
                  <a:pt x="466725" y="1066800"/>
                </a:cubicBezTo>
                <a:cubicBezTo>
                  <a:pt x="514350" y="1133475"/>
                  <a:pt x="687387" y="1182688"/>
                  <a:pt x="723900" y="1066800"/>
                </a:cubicBezTo>
                <a:cubicBezTo>
                  <a:pt x="760413" y="950912"/>
                  <a:pt x="641350" y="549275"/>
                  <a:pt x="685800" y="371475"/>
                </a:cubicBezTo>
                <a:cubicBezTo>
                  <a:pt x="730250" y="193675"/>
                  <a:pt x="860425" y="96837"/>
                  <a:pt x="99060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12837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语法树和派生的等价性：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CFG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，那么文法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</a:t>
                </a:r>
                <a:r>
                  <a:rPr kumimoji="0"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 </a:t>
                </a:r>
                <a:r>
                  <a:rPr kumimoji="0" lang="zh-CN" alt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当且仅当在文法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中存在以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为根节点、产物为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的语法分析树。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证明</a:t>
                </a:r>
                <a:r>
                  <a:rPr kumimoji="0" lang="en-US" altLang="zh-CN" b="1" dirty="0">
                    <a:latin typeface="Times New Roman" charset="0"/>
                    <a:ea typeface="黑体" charset="0"/>
                    <a:cs typeface="黑体" charset="0"/>
                  </a:rPr>
                  <a:t>: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对任意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，如果有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chemeClr val="tx1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当且仅当存在以</a:t>
                </a:r>
                <a:r>
                  <a:rPr kumimoji="0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为根且产物为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的语法分析树。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=&gt;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对派生的步骤数做归纳：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当仅需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次时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那么一定有产生式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，根据语法树定义，显然命题成立；</a:t>
                </a:r>
                <a:r>
                  <a:rPr kumimoji="0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假设派生小于等于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步时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latin typeface="Cambria Math"/>
                            <a:ea typeface="黑体" charset="0"/>
                            <a:sym typeface="Symbol"/>
                          </a:rPr>
                          <m:t></m:t>
                        </m:r>
                        <m:r>
                          <a:rPr kumimoji="0" lang="en-US" altLang="zh-CN" sz="2400" b="1" i="1" smtClean="0">
                            <a:latin typeface="Cambria Math"/>
                            <a:ea typeface="黑体" charset="0"/>
                            <a:sym typeface="Symbol"/>
                          </a:rPr>
                          <m:t>𝒏</m:t>
                        </m:r>
                      </m:e>
                    </m:groupChr>
                  </m:oMath>
                </a14:m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 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，命题都成立。当需要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步时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a:rPr kumimoji="0" lang="en-US" altLang="zh-CN" sz="2400" b="1" i="1">
                            <a:latin typeface="Cambria Math"/>
                            <a:ea typeface="黑体" charset="0"/>
                            <a:sym typeface="Symbol"/>
                          </a:rPr>
                          <m:t>𝒏</m:t>
                        </m:r>
                        <m:r>
                          <a:rPr kumimoji="0" lang="en-US" altLang="zh-CN" sz="2400" b="1" i="1" smtClean="0">
                            <a:latin typeface="Cambria Math"/>
                            <a:ea typeface="黑体" charset="0"/>
                            <a:sym typeface="Symbol"/>
                          </a:rPr>
                          <m:t>+</m:t>
                        </m:r>
                        <m:r>
                          <a:rPr kumimoji="0" lang="en-US" altLang="zh-CN" sz="2400" b="1" i="1" smtClean="0">
                            <a:latin typeface="Cambria Math"/>
                            <a:ea typeface="黑体" charset="0"/>
                            <a:sym typeface="Symbol"/>
                          </a:rPr>
                          <m:t>𝟏</m:t>
                        </m:r>
                      </m:e>
                    </m:groupChr>
                  </m:oMath>
                </a14:m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)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，第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步派生，一定有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4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的派生都不超过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步，根据归纳假设，都有一棵语法分析树，再构造得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的语法分析树。</a:t>
                </a:r>
                <a:endParaRPr kumimoji="0"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12837"/>
                <a:ext cx="8686800" cy="4525963"/>
              </a:xfrm>
              <a:blipFill rotWithShape="1">
                <a:blip r:embed="rId3"/>
                <a:stretch>
                  <a:fillRect l="-1614" t="-2022" r="-632" b="-20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5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41437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证明</a:t>
                </a:r>
                <a:r>
                  <a:rPr kumimoji="0" lang="en-US" altLang="zh-CN" b="1" dirty="0">
                    <a:latin typeface="Times New Roman" charset="0"/>
                    <a:ea typeface="黑体" charset="0"/>
                    <a:cs typeface="黑体" charset="0"/>
                  </a:rPr>
                  <a:t>: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对任意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，如果有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solidFill>
                              <a:schemeClr val="tx1"/>
                            </a:solidFill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当且仅当存在以</a:t>
                </a:r>
                <a:r>
                  <a:rPr kumimoji="0"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为根且产物为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的语法分析树。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&lt;=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对树的内部节点数做归纳：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arenBoth"/>
                </a:pP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当只有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个内节点时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一定是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，产物是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是产生式，所以有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arenBoth"/>
                </a:pP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若假设内节点数量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时命题成立，当内节点数为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时，根节点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的子节点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或者是叶子，或者是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子树，其内节点数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，所以有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而因为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pt-BR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kumimoji="0" lang="pt-BR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=&gt;</a:t>
                </a:r>
                <a:r>
                  <a:rPr kumimoji="0" lang="pt-BR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pt-BR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pt-BR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pt-BR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pt-BR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kumimoji="0" lang="pt-BR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pt-BR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pt-BR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=&gt;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pt-BR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pt-BR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pt-BR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pt-BR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kumimoji="0" lang="pt-BR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pt-BR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kumimoji="0" lang="pt-BR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pt-BR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pt-BR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41437"/>
                <a:ext cx="8686800" cy="4525963"/>
              </a:xfrm>
              <a:blipFill rotWithShape="1">
                <a:blip r:embed="rId3"/>
                <a:stretch>
                  <a:fillRect l="-1614" t="-1346" b="-14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5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600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语法树和派生的等价性：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CFG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，下面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个命题等价：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通过递归推理，可以确定终结符串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在变元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的语言中</a:t>
                </a:r>
                <a:endParaRPr kumimoji="0"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w</a:t>
                </a:r>
                <a:endParaRPr kumimoji="0"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</a:t>
                </a:r>
                <a:r>
                  <a:rPr kumimoji="0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kumimoji="0" lang="en-US" sz="2400" b="1" i="1" dirty="0">
                    <a:solidFill>
                      <a:schemeClr val="tx1"/>
                    </a:solidFill>
                    <a:latin typeface="Times New Roman" charset="0"/>
                    <a:ea typeface="黑体" charset="0"/>
                    <a:cs typeface="黑体" charset="0"/>
                  </a:rPr>
                  <a:t>A</a:t>
                </a:r>
                <a:r>
                  <a:rPr kumimoji="0" lang="en-US" altLang="zh-CN" sz="2400" b="1" dirty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𝒍𝒎</m:t>
                          </m:r>
                        </m:e>
                      </m:mr>
                    </m:m>
                    <m:r>
                      <a:rPr kumimoji="0"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kumimoji="0" lang="en-US" sz="2400" b="1" i="1" dirty="0">
                    <a:solidFill>
                      <a:schemeClr val="tx1"/>
                    </a:solidFill>
                    <a:latin typeface="Times New Roman" charset="0"/>
                    <a:ea typeface="黑体" charset="0"/>
                    <a:cs typeface="黑体" charset="0"/>
                  </a:rPr>
                  <a:t>w</a:t>
                </a:r>
                <a:endParaRPr kumimoji="0" lang="en-US" sz="2400" b="1" dirty="0">
                  <a:solidFill>
                    <a:schemeClr val="tx1"/>
                  </a:solidFill>
                  <a:latin typeface="Times New Roman" charset="0"/>
                  <a:ea typeface="黑体" charset="0"/>
                  <a:cs typeface="黑体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(4) </a:t>
                </a:r>
                <a:r>
                  <a:rPr kumimoji="0" lang="en-US" sz="2400" b="1" i="1" dirty="0">
                    <a:solidFill>
                      <a:schemeClr val="tx1"/>
                    </a:solidFill>
                    <a:latin typeface="Times New Roman" charset="0"/>
                    <a:ea typeface="黑体" charset="0"/>
                    <a:cs typeface="黑体" charset="0"/>
                  </a:rPr>
                  <a:t>A</a:t>
                </a:r>
                <a:r>
                  <a:rPr kumimoji="0" lang="en-US" altLang="zh-CN" sz="2400" b="1" dirty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0"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⇒</m:t>
                          </m:r>
                        </m:e>
                      </m:mr>
                      <m:mr>
                        <m:e>
                          <m:r>
                            <a:rPr kumimoji="0"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  <a:ea typeface="宋体" panose="02010600030101010101" pitchFamily="2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𝒓𝒎</m:t>
                          </m:r>
                        </m:e>
                      </m:mr>
                    </m:m>
                    <m:r>
                      <a:rPr kumimoji="0"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kumimoji="0" lang="en-US" sz="2400" b="1" i="1" dirty="0">
                    <a:solidFill>
                      <a:schemeClr val="tx1"/>
                    </a:solidFill>
                    <a:latin typeface="Times New Roman" charset="0"/>
                    <a:ea typeface="黑体" charset="0"/>
                    <a:cs typeface="黑体" charset="0"/>
                  </a:rPr>
                  <a:t>w</a:t>
                </a:r>
                <a:endParaRPr kumimoji="0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0"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(5) 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存在以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为根节点，产物为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的语法分析树</a:t>
                </a:r>
                <a:endParaRPr kumimoji="0"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600"/>
                <a:ext cx="8686800" cy="4525963"/>
              </a:xfrm>
              <a:blipFill rotWithShape="1">
                <a:blip r:embed="rId3"/>
                <a:stretch>
                  <a:fillRect l="-1614" t="-2022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29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5.2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41437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语法树和派生的等价性：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每棵语法分析树都有唯一的最左派生和唯一的最右派生。因在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w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过程中，第一步使用产生式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...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，再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递归的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使用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的最左派生，从左至右依次派生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，就得到唯一的最左派生；同理，若从右至左的依次使用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en-US" altLang="zh-CN" sz="2800" b="1" i="1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的最右派生，则得到唯一的最右派生。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41437"/>
                <a:ext cx="8686800" cy="4525963"/>
              </a:xfrm>
              <a:blipFill rotWithShape="1">
                <a:blip r:embed="rId3"/>
                <a:stretch>
                  <a:fillRect l="-1614" t="-175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F96D0723-9CFB-D245-9D99-64DB07959064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1F5670FC-2DBF-594F-A0B0-A89AE7543F36}" type="slidenum">
              <a:rPr kumimoji="0" lang="en-US" altLang="zh-CN" sz="1400">
                <a:latin typeface="Arial" charset="0"/>
              </a:rPr>
              <a:pPr/>
              <a:t>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章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上下文无关文法和语言</a:t>
            </a:r>
            <a:endParaRPr kumimoji="0" lang="zh-CN" altLang="en-US" dirty="0">
              <a:latin typeface="Times New Roman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6152"/>
            <a:ext cx="68580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文法和语言的歧义性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2837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文法和语言的歧义性：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使某些串有两棵不同的语法分析树，则称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歧义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(ambiguity) 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，也称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二义性的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zh-CN" altLang="en-US" sz="2800" b="1" dirty="0">
                <a:latin typeface="Times New Roman" charset="0"/>
                <a:ea typeface="黑体" charset="0"/>
                <a:cs typeface="黑体" charset="0"/>
              </a:rPr>
              <a:t>示例</a:t>
            </a:r>
            <a:endParaRPr kumimoji="0" lang="en-US" altLang="zh-CN" sz="2800" b="1" dirty="0">
              <a:latin typeface="Times New Roman" charset="0"/>
              <a:ea typeface="黑体" charset="0"/>
              <a:cs typeface="黑体" charset="0"/>
            </a:endParaRPr>
          </a:p>
          <a:p>
            <a:pPr lvl="1">
              <a:defRPr/>
            </a:pPr>
            <a:r>
              <a:rPr kumimoji="0" lang="zh-CN" alt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文法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G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= (</a:t>
            </a:r>
            <a:r>
              <a:rPr kumimoji="0" lang="en-US" altLang="zh-CN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{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}, {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id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, *, +, (, )}, {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+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| 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| (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) | 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id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}, 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，产生句型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 +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*</a:t>
            </a:r>
            <a:r>
              <a:rPr kumimoji="0" lang="en-US" sz="2400" b="1" i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时，会有下面两棵语法分析树：</a:t>
            </a:r>
            <a:endParaRPr kumimoji="0" lang="en-US" altLang="zh-CN" sz="2400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97807" y="5486400"/>
                <a:ext cx="2997994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57150" algn="ctr">
                  <a:defRPr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000" b="1" i="1" smtClean="0">
                            <a:latin typeface="Cambria Math"/>
                            <a:ea typeface="黑体" charset="0"/>
                          </a:rPr>
                          <m:t>𝒍</m:t>
                        </m:r>
                        <m:r>
                          <a:rPr lang="en-US" sz="2000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lang="en-US" sz="2000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000" b="1" i="1" smtClean="0">
                            <a:latin typeface="Cambria Math"/>
                            <a:ea typeface="黑体" charset="0"/>
                          </a:rPr>
                          <m:t>𝒍</m:t>
                        </m:r>
                        <m:r>
                          <a:rPr lang="en-US" sz="2000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lang="en-US" sz="2000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07" y="5486400"/>
                <a:ext cx="2997994" cy="485261"/>
              </a:xfrm>
              <a:prstGeom prst="rect">
                <a:avLst/>
              </a:prstGeom>
              <a:blipFill rotWithShape="1">
                <a:blip r:embed="rId3"/>
                <a:stretch>
                  <a:fillRect t="-6250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495800" y="5486400"/>
                <a:ext cx="3150393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57150" algn="ctr">
                  <a:defRPr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000" b="1" i="1" smtClean="0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lang="en-US" sz="2000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lang="en-US" sz="2000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000" b="1" i="1" smtClean="0">
                            <a:latin typeface="Cambria Math"/>
                            <a:ea typeface="黑体" charset="0"/>
                          </a:rPr>
                          <m:t>𝒓</m:t>
                        </m:r>
                        <m:r>
                          <a:rPr lang="en-US" sz="2000" b="1" i="1">
                            <a:latin typeface="Cambria Math"/>
                            <a:ea typeface="黑体" charset="0"/>
                          </a:rPr>
                          <m:t>𝒎</m:t>
                        </m:r>
                      </m:e>
                    </m:groupChr>
                    <m:r>
                      <a:rPr lang="en-US" sz="2000" b="1" i="1">
                        <a:latin typeface="Cambria Math"/>
                        <a:ea typeface="黑体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486400"/>
                <a:ext cx="3150393" cy="485261"/>
              </a:xfrm>
              <a:prstGeom prst="rect">
                <a:avLst/>
              </a:prstGeom>
              <a:blipFill rotWithShape="1">
                <a:blip r:embed="rId4"/>
                <a:stretch>
                  <a:fillRect t="-6250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06" y="3930379"/>
            <a:ext cx="6148387" cy="155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117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文法和语言的歧义性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5237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文法歧义性消除：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有些文法歧义性，可以通过重新设计文法来消除，比如考虑了运算的优先级的表达式文法：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{id, +, *, (, )},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</a:p>
          <a:p>
            <a:pPr marL="914400" lvl="2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文法的固有歧义性：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产生同样的语言可以有多种文法，如果上下文无关的语言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的所有文法都是歧义的，那么称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固有歧义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(Inherent Ambiguity)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比如语言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L={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是固有歧义的。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？对应的文法？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0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5.3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文法和语言的歧义性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5237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文法的固有歧义性：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产生同样的语言可以有多种文法，如果上下文无关的语言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的所有文法都是歧义的，那么称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固有歧义</a:t>
            </a:r>
            <a:r>
              <a:rPr kumimoji="0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(Inherent Ambiguity)</a:t>
            </a:r>
            <a:r>
              <a:rPr kumimoji="0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比如语言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L={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b="1" i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是固有歧义的。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r>
              <a:rPr kumimoji="0"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AC|BD</a:t>
            </a:r>
            <a:r>
              <a:rPr kumimoji="0" lang="pt-B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914400" lvl="2" indent="0">
              <a:buNone/>
              <a:defRPr/>
            </a:pP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| 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{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{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, 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0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914400" lvl="2" indent="0">
              <a:buNone/>
              <a:defRPr/>
            </a:pP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cC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|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kumimoji="0" lang="zh-CN" alt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  <a:defRPr/>
            </a:pP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kumimoji="0"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  <a:defRPr/>
            </a:pP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bDc</a:t>
            </a:r>
            <a:r>
              <a:rPr kumimoji="0"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| 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{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{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, 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0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381000" y="5585520"/>
            <a:ext cx="838200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 algn="ctr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判定任何给定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是否是歧义的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是一个不可判定问题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41437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典型的分析问题：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CFG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和串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，判断是否</a:t>
                </a:r>
                <a:r>
                  <a:rPr kumimoji="0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。这是编译器设计和自然语言处理的基本问题之一。由于文法形式非常自由，为了便于分析和解决问题，我们希望在不改变文法能力的前提下，化简文法和限制文法的格式。文法的化简主要包括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消除无用符号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useless symbols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：不在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4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4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的派生过程中出现的变元和终结符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arenBoth"/>
                </a:pP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消除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产生式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productions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：形式为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是变元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得到语言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</a:t>
                </a:r>
              </a:p>
              <a:p>
                <a:pPr marL="514350" indent="-514350">
                  <a:buAutoNum type="arabicParenBoth"/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消除单元产生式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productions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：形式为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都是变元</a:t>
                </a:r>
                <a:endParaRPr kumimoji="0"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41437"/>
                <a:ext cx="8686800" cy="4525963"/>
              </a:xfrm>
              <a:blipFill rotWithShape="1">
                <a:blip r:embed="rId3"/>
                <a:stretch>
                  <a:fillRect l="-1614" t="-2019" r="-421" b="-8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12837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消除无用符号：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符号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，如果由初始符号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称</a:t>
                </a:r>
                <a:r>
                  <a:rPr kumimoji="0" 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可达的</a:t>
                </a:r>
                <a:r>
                  <a:rPr kumimoji="0" lang="en-US" altLang="zh-CN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(reachable)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；如果有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 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，称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产生的</a:t>
                </a:r>
                <a:r>
                  <a:rPr kumimoji="0" lang="en-US" altLang="zh-CN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generating)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。如果</a:t>
                </a:r>
                <a:r>
                  <a:rPr kumimoji="0"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同时是产生的和可达的，即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800" b="1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，称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有用的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，否则称为</a:t>
                </a:r>
                <a:r>
                  <a:rPr kumimoji="0"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无用符号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。从文法中消除无用符号，同时不改变文法产生的语言。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定理：每个非空的</a:t>
                </a:r>
                <a:r>
                  <a:rPr kumimoji="0" lang="en-US" altLang="zh-CN" b="1" i="1" dirty="0">
                    <a:latin typeface="Times New Roman" charset="0"/>
                    <a:ea typeface="黑体" charset="0"/>
                    <a:cs typeface="黑体" charset="0"/>
                  </a:rPr>
                  <a:t>CFL</a:t>
                </a:r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都能被一个不带无用符号的</a:t>
                </a:r>
                <a:r>
                  <a:rPr kumimoji="0" lang="en-US" altLang="zh-CN" b="1" i="1" dirty="0">
                    <a:latin typeface="Times New Roman" charset="0"/>
                    <a:ea typeface="黑体" charset="0"/>
                    <a:cs typeface="黑体" charset="0"/>
                  </a:rPr>
                  <a:t>CFG</a:t>
                </a:r>
                <a:r>
                  <a:rPr kumimoji="0" lang="zh-CN" altLang="en-US" b="1" dirty="0">
                    <a:latin typeface="Times New Roman" charset="0"/>
                    <a:ea typeface="黑体" charset="0"/>
                    <a:cs typeface="黑体" charset="0"/>
                  </a:rPr>
                  <a:t>产生。</a:t>
                </a:r>
                <a:endParaRPr kumimoji="0" lang="en-US" b="1" dirty="0">
                  <a:latin typeface="Times New Roman" charset="0"/>
                  <a:ea typeface="黑体" charset="0"/>
                  <a:cs typeface="黑体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12837"/>
                <a:ext cx="8686800" cy="4525963"/>
              </a:xfrm>
              <a:blipFill rotWithShape="1">
                <a:blip r:embed="rId3"/>
                <a:stretch>
                  <a:fillRect l="-1614" t="-2022" r="-1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6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7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消除无用符号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计算“产生的”符号集的算法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：每个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中的符号都是产生的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：如果有产生式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且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中符号都是产生的，则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是产生的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计算“可达的”符号集的算法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：每个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中的符号是可达的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：如果有产生式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且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是可达的，则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中的符号是可达的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45720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36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7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“消除无用符号”示例</a:t>
            </a:r>
            <a:endParaRPr kumimoji="0" lang="en-US" altLang="zh-CN" b="1" dirty="0"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文法：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	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endParaRPr kumimoji="0" lang="en-US" altLang="zh-CN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消除非产生的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：“产生的”符号集为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，消除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消除非可达的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：“可达的”符号集为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，消除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kumimoji="0" lang="en-US" altLang="zh-CN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2" indent="0">
              <a:buNone/>
            </a:pPr>
            <a:r>
              <a:rPr kumimoji="0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注意：</a:t>
            </a:r>
            <a:r>
              <a:rPr kumimoji="0" lang="zh-CN" altLang="en-US" sz="3200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要先消除非产生的，再消除非可达的。</a:t>
            </a:r>
            <a:r>
              <a:rPr kumimoji="0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（？如果先消除非可达的，再消除非产生的，结果会是怎样的呢）</a:t>
            </a:r>
            <a:endParaRPr kumimoji="0"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黑体" charset="0"/>
              <a:cs typeface="Times New Roman" panose="02020603050405020304" pitchFamily="18" charset="0"/>
            </a:endParaRPr>
          </a:p>
          <a:p>
            <a:pPr lvl="2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47650" y="2633008"/>
            <a:ext cx="8667750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文法：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	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消除非可达的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：“可达的”符号集为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，消除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消除非产生的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：“产生的”符号集为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，消除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因为消除了非产生的符号，导致新的非可达符号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41437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消除</a:t>
                </a:r>
                <a:r>
                  <a:rPr lang="en-US" altLang="zh-CN" b="1" i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产生式：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形如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的产生式称为</a:t>
                </a:r>
                <a:r>
                  <a:rPr kumimoji="0"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空产生式或</a:t>
                </a:r>
                <a:r>
                  <a:rPr lang="en-US" altLang="zh-CN" sz="28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zh-CN" alt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产生式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。某个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CFL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，消除其中全部的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产生式后得到语言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-{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}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也是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CFL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。如果变元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，则称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是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可空的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。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则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消除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产生式的算法如下：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）先确定</a:t>
                </a:r>
                <a:r>
                  <a:rPr kumimoji="0"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全部可空的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变元；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）再替换全部带有可空符号的产生式。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定理：</a:t>
                </a:r>
                <a:r>
                  <a:rPr kumimoji="0" lang="en-US" altLang="zh-CN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对于某个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CFG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，有一个不带无用符号和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产生式的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CFG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G′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G′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)-{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kumimoji="0" 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41437"/>
                <a:ext cx="8686800" cy="4525963"/>
              </a:xfrm>
              <a:blipFill rotWithShape="1">
                <a:blip r:embed="rId3"/>
                <a:stretch>
                  <a:fillRect l="-1614" t="-215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7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消除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产生式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先确定全部可空的变元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：如果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是可空的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：如果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且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中的每个符号都是可空的，则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是可空的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再替换全部带有可空符号的产生式：如果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...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kumimoji="0" lang="en-US" altLang="zh-CN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是产生式，那么用所有的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...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kumimoji="0" lang="en-US" altLang="zh-CN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替换，其中：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不是可空的，则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</a:p>
          <a:p>
            <a:pPr lvl="2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是可空的，则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，但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不能全部为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4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81750"/>
            <a:ext cx="2133600" cy="476250"/>
          </a:xfrm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39</a:t>
            </a:fld>
            <a:endParaRPr kumimoji="0" lang="en-US" altLang="zh-CN" sz="14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2837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消除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产生式示例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{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AaA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		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BbB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endParaRPr kumimoji="0"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先确定全部可空的变元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再替换全部带有可空符号的产生式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通过替换可空符号得到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 | 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</a:p>
          <a:p>
            <a:pPr marL="914400" lvl="2" indent="0">
              <a:buNone/>
            </a:pP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通过替换可空符号得到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AaA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Aa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a</a:t>
            </a:r>
          </a:p>
          <a:p>
            <a:pPr marL="914400" lvl="2" indent="0">
              <a:buNone/>
            </a:pP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通过替换可空符号得到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BbB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Bb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b</a:t>
            </a:r>
          </a:p>
          <a:p>
            <a:pPr marL="457200" lvl="1" indent="0">
              <a:buNone/>
            </a:pP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则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{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P′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 | A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	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AaA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Aa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a</a:t>
            </a:r>
          </a:p>
          <a:p>
            <a:pPr marL="914400" lvl="2" indent="0">
              <a:buNone/>
            </a:pPr>
            <a:r>
              <a:rPr kumimoji="0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BbB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Bb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b	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0"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)-{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23B60F97-28EF-F04E-94DA-30D47C96021C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6EAD2FD4-3969-F94D-81BE-8181B929D656}" type="slidenum">
              <a:rPr kumimoji="0" lang="en-US" altLang="zh-CN" sz="1400">
                <a:latin typeface="Arial" charset="0"/>
              </a:rPr>
              <a:pPr/>
              <a:t>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章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上下文无关文法和语言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主要内容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关于上下文无关语言（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Language CFL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）的分析</a:t>
            </a:r>
          </a:p>
          <a:p>
            <a:pPr lvl="2" algn="just" eaLnBrk="1" hangingPunct="1"/>
            <a:r>
              <a:rPr lang="zh-CN" altLang="en-US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派生和归约、派生树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上下文无关文法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Grammar, CFG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）的化简 </a:t>
            </a:r>
          </a:p>
          <a:p>
            <a:pPr lvl="2" algn="just" eaLnBrk="1" hangingPunct="1"/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无用符、单一产生式、单元产生式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的范式 </a:t>
            </a:r>
          </a:p>
          <a:p>
            <a:pPr lvl="2" algn="just" eaLnBrk="1" hangingPunct="1"/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乔姆斯基范式（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Chomsky Normal Form, CNF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格雷巴赫范式（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Greibach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Normal From, GNF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29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12837"/>
                <a:ext cx="8686800" cy="4525963"/>
              </a:xfrm>
            </p:spPr>
            <p:txBody>
              <a:bodyPr/>
              <a:lstStyle/>
              <a:p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消除</a:t>
                </a:r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单元</a:t>
                </a:r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产生式：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先确定全部的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A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kumimoji="0" lang="en-US" sz="2800" b="1" i="1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sz="2800" b="1" i="1">
                            <a:latin typeface="Cambria Math"/>
                            <a:ea typeface="黑体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的变元对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，如果有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不是单元产生式，就增加一条产生式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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再删除全部单元产生式。</a:t>
                </a:r>
                <a:endParaRPr kumimoji="0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0" lang="zh-CN" altLang="en-US" b="1" dirty="0">
                    <a:latin typeface="Times New Roman" panose="02020603050405020304" pitchFamily="18" charset="0"/>
                    <a:ea typeface="黑体" charset="0"/>
                    <a:cs typeface="Times New Roman" panose="02020603050405020304" pitchFamily="18" charset="0"/>
                  </a:rPr>
                  <a:t>定理：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每个不带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CFL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都可由一个不带无用符号，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0"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产生式和单元产生式的文法来定义。</a:t>
                </a:r>
                <a:endParaRPr kumimoji="0" 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12837"/>
                <a:ext cx="8686800" cy="4525963"/>
              </a:xfrm>
              <a:blipFill rotWithShape="1">
                <a:blip r:embed="rId3"/>
                <a:stretch>
                  <a:fillRect l="-1614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41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7"/>
            <a:ext cx="8686800" cy="4525963"/>
          </a:xfrm>
        </p:spPr>
        <p:txBody>
          <a:bodyPr/>
          <a:lstStyle/>
          <a:p>
            <a:r>
              <a:rPr kumimoji="0" lang="zh-CN" altLang="en-US" b="1" dirty="0"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rPr>
              <a:t>消除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单元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产生式示例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{0, 1},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0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	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0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0		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1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| 1</a:t>
            </a:r>
            <a:endParaRPr kumimoji="0"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先确定单元产生式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</a:p>
          <a:p>
            <a:pPr lvl="2"/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再代入非单元产生式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非单元产生式：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0</a:t>
            </a:r>
            <a:r>
              <a:rPr kumimoji="0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kumimoji="0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0</a:t>
            </a:r>
            <a:r>
              <a:rPr kumimoji="0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0</a:t>
            </a:r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1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| 1</a:t>
            </a:r>
            <a:endParaRPr kumimoji="0"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非单元产生式：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0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0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通过代入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得到 </a:t>
            </a:r>
            <a:r>
              <a:rPr kumimoji="0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0</a:t>
            </a:r>
            <a:r>
              <a:rPr kumimoji="0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0</a:t>
            </a:r>
          </a:p>
          <a:p>
            <a:pPr marL="914400" lvl="2" indent="0">
              <a:buNone/>
            </a:pP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非单元产生式：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1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1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通过代入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得到 </a:t>
            </a:r>
            <a:r>
              <a:rPr kumimoji="0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1</a:t>
            </a:r>
            <a:r>
              <a:rPr kumimoji="0"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1</a:t>
            </a:r>
            <a:endParaRPr kumimoji="0" lang="en-US" altLang="zh-CN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！注意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：在代入过程中，用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仅替换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作为左部的变元，右部部分保持不变。如果同时替换右部的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，将引入新的字符串（如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{1}</a:t>
            </a:r>
            <a:r>
              <a:rPr kumimoji="0"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{0}</a:t>
            </a:r>
            <a:r>
              <a:rPr kumimoji="0"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），改变文法的表示能力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4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42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5.4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Times New Roman" charset="0"/>
              </a:rPr>
              <a:t>上下文无关文法的化简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7"/>
            <a:ext cx="8686800" cy="45259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文法简化顺序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文法简化步骤的顺序是重要的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一个可靠的顺序是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消除单元产生式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消除非产生的无用符号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消除非可达的无用符号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99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43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5.5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sz="4000" b="1" dirty="0">
                <a:latin typeface="Times New Roman" charset="0"/>
                <a:ea typeface="黑体" charset="0"/>
                <a:cs typeface="Times New Roman" charset="0"/>
              </a:rPr>
              <a:t>乔姆斯基范式和格雷巴赫范式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2837"/>
            <a:ext cx="8686800" cy="45259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文法的格式多种多样，是否存在规范化的表示形式？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乔姆斯基范式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Chomsky Normal Form, CNF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格雷巴赫范式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Greibach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Normal Form, GNF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对文法的格式分别进行了规范化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乔姆斯基范式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(CNF)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中所有产生式的形式为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BC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或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，其中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是变元，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是终结符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格雷巴赫范式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(GNF)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中所有产生式的形式为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，其中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是终结符，</a:t>
            </a:r>
            <a:r>
              <a:rPr 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是零个或者多个变元的串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44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5.5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sz="4000" b="1" dirty="0">
                <a:latin typeface="Times New Roman" charset="0"/>
                <a:ea typeface="黑体" charset="0"/>
                <a:cs typeface="Times New Roman" charset="0"/>
              </a:rPr>
              <a:t>乔姆斯基范式和格雷巴赫范式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2837"/>
            <a:ext cx="8686800" cy="45259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乔姆斯基范式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(CNF)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每个不带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都可由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CNF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范式产生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设文法不带无用符号，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产生式和单元产生式（任何文法都可以化简成这种形式）。则考虑文法每个形式为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pt-BR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pt-BR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...X</a:t>
            </a:r>
            <a:r>
              <a:rPr lang="pt-BR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的产生式，若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是终结符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，则引进变元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并新增产生式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，则所有产生式转换成形式为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即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)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是变元。对产生式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3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，引入变元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...,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m-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并用一组产生式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...,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来替换，就完成了到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的转换。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752600" y="3124200"/>
            <a:ext cx="5638800" cy="18158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：对带有变元的产生式的右部，先“替换”终结符，再“拆分”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28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8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5.5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sz="4000" b="1" dirty="0">
                <a:latin typeface="Times New Roman" charset="0"/>
                <a:ea typeface="黑体" charset="0"/>
                <a:cs typeface="Times New Roman" charset="0"/>
              </a:rPr>
              <a:t>乔姆斯基范式和格雷巴赫范式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2837"/>
            <a:ext cx="8686800" cy="45259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乔姆斯基范式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(CNF)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CNF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派生长度为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的串，刚好需要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步，因此可以设计算法判断串是否在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中。此外利用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CNF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可以实现多项式时间的解析算法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(CYK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bAA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构造等价的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CNF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文法为：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kumimoji="0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替换终结符</a:t>
            </a:r>
            <a:r>
              <a:rPr kumimoji="0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：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kumimoji="0"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  <a:r>
              <a:rPr kumimoji="0"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kumimoji="0"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kumimoji="0"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bAA</a:t>
            </a:r>
            <a:r>
              <a:rPr kumimoji="0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aS</a:t>
            </a:r>
            <a:r>
              <a:rPr kumimoji="0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0"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a</a:t>
            </a:r>
          </a:p>
          <a:p>
            <a:pPr marL="457200" lvl="1" indent="0"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		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bS</a:t>
            </a:r>
            <a:r>
              <a:rPr kumimoji="0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kumimoji="0"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</a:p>
          <a:p>
            <a:pPr marL="457200" lvl="1" indent="0"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对仅包含变元、长度大于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的产生式进行转换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：</a:t>
            </a:r>
            <a:endParaRPr kumimoji="0" lang="en-US" altLang="zh-CN" sz="20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kumimoji="0"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	A</a:t>
            </a:r>
            <a:r>
              <a:rPr kumimoji="0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</a:t>
            </a:r>
          </a:p>
          <a:p>
            <a:pPr marL="457200" lvl="1" indent="0">
              <a:buNone/>
            </a:pP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7239000" y="4343400"/>
            <a:ext cx="1676400" cy="203132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注意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：不能因为原来有产生式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而放弃引进变量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baseline="-30000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baseline="-30000" dirty="0" err="1"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和产生式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i="1" baseline="-30000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b="1" baseline="-30000" dirty="0" err="1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err="1">
                <a:latin typeface="Times New Roman" pitchFamily="18" charset="0"/>
                <a:ea typeface="宋体" pitchFamily="2" charset="-122"/>
              </a:rPr>
              <a:t>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470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5.5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sz="4000" b="1" dirty="0">
                <a:latin typeface="Times New Roman" charset="0"/>
                <a:ea typeface="黑体" charset="0"/>
                <a:cs typeface="Times New Roman" charset="0"/>
              </a:rPr>
              <a:t>乔姆斯基范式和格雷巴赫范式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2837"/>
            <a:ext cx="8686800" cy="45259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格雷巴赫范式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(GNF)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每个不带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都可由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GNF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范式产生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设文法不带无用符号，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产生式和单元产生式（任何文法都可以化简成这种形式）。则考虑文法每个形式为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pt-BR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pt-BR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...X</a:t>
            </a:r>
            <a:r>
              <a:rPr lang="pt-BR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的产生式，若</a:t>
            </a:r>
            <a:r>
              <a:rPr lang="pt-BR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是终结符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，则引进变元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并新增产生式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，则所有产生式转换成形式为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...B</a:t>
            </a:r>
            <a:r>
              <a:rPr lang="en-US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是变元。对产生式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8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，进行重新编号，可以写成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≤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形式，其中，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α | a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记为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sym typeface="Symbol"/>
              </a:rPr>
              <a:t>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形式。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时，出现左递归，引入新的变元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Aα | 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sym typeface="Symbol"/>
              </a:rPr>
              <a:t>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/>
              </a:rPr>
              <a:t>可以写成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sym typeface="Symbol"/>
              </a:rPr>
              <a:t>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/>
              </a:rPr>
              <a:t>B|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sym typeface="Symbol"/>
              </a:rPr>
              <a:t>；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时，直接将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代入。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447800" y="3124200"/>
            <a:ext cx="6858000" cy="267765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先“替换”非首终结符，再“代入”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消除直接左递归：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buNone/>
              <a:defRPr/>
            </a:pP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Aα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|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sym typeface="Symbol"/>
              </a:rPr>
              <a:t>  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/>
              </a:rPr>
              <a:t>......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sym typeface="Symbol"/>
              </a:rPr>
              <a:t>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2800" b="1" i="1" baseline="30000" dirty="0">
                <a:latin typeface="Times New Roman" pitchFamily="18" charset="0"/>
                <a:ea typeface="宋体" pitchFamily="2" charset="-122"/>
              </a:rPr>
              <a:t>n</a:t>
            </a:r>
          </a:p>
          <a:p>
            <a:pPr marL="0" lvl="0" indent="0">
              <a:buNone/>
              <a:defRPr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/>
              </a:rPr>
              <a:t>                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  <a:p>
            <a:pPr marL="0" lvl="0" indent="0">
              <a:buNone/>
              <a:defRPr/>
            </a:pPr>
            <a:r>
              <a:rPr lang="en-US" sz="2800" b="1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800" b="1" i="1" dirty="0">
                <a:latin typeface="Times New Roman" pitchFamily="18" charset="0"/>
                <a:ea typeface="宋体" pitchFamily="2" charset="-122"/>
                <a:sym typeface="Symbol"/>
              </a:rPr>
              <a:t>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/>
              </a:rPr>
              <a:t>B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sym typeface="Symbol"/>
              </a:rPr>
              <a:t>|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sym typeface="Symbol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αB|α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α</a:t>
            </a:r>
            <a:r>
              <a:rPr lang="en-US" altLang="zh-CN" sz="2800" b="1" i="1" baseline="30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0" lvl="0" indent="0">
              <a:buNone/>
              <a:defRPr/>
            </a:pPr>
            <a:endParaRPr lang="en-US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5.5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sz="4000" b="1" dirty="0">
                <a:latin typeface="Times New Roman" charset="0"/>
                <a:ea typeface="黑体" charset="0"/>
                <a:cs typeface="Times New Roman" charset="0"/>
              </a:rPr>
              <a:t>乔姆斯基范式和格雷巴赫范式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2837"/>
            <a:ext cx="8686800" cy="45259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格雷巴赫范式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(GNF)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因为格雷巴赫范式的每个产生式都会引入一个终结符，所以长度为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的串的派生恰好是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步。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构造等价的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GNF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文法为：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对</a:t>
            </a: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  <a:r>
              <a:rPr kumimoji="0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进行代入</a:t>
            </a:r>
            <a:r>
              <a:rPr kumimoji="0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kumimoji="0"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aAB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bBB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bB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kumimoji="0"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aA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kumimoji="0"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bB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|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, 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b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CFG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{0, 1},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01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 | 00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构造等价的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GNF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文法为：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将</a:t>
            </a: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01</a:t>
            </a: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 | 00</a:t>
            </a:r>
            <a:r>
              <a:rPr kumimoji="0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通过替换终结符转换成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GNF</a:t>
            </a:r>
            <a:r>
              <a:rPr kumimoji="0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形式</a:t>
            </a:r>
            <a:r>
              <a:rPr kumimoji="0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0</a:t>
            </a: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ASA, A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1</a:t>
            </a:r>
          </a:p>
          <a:p>
            <a:pPr marL="457200" lvl="1" indent="0">
              <a:buNone/>
            </a:pPr>
            <a:r>
              <a:rPr kumimoji="0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0</a:t>
            </a:r>
            <a:r>
              <a:rPr kumimoji="0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B, B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0</a:t>
            </a:r>
          </a:p>
          <a:p>
            <a:pPr marL="457200" lvl="1" indent="0"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48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第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章 小结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，派生，最左派生与最右派生，句型，句子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语法分析树，</a:t>
            </a:r>
            <a:r>
              <a:rPr kumimoji="0" lang="en-US" altLang="zh-CN" b="1" i="1" dirty="0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子树，派生与语法树的等价性，二义性文法与文法的固有二义性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的化简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/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无用符号、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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产生式和单元产生式的消除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marL="342900" lvl="1" indent="-342900">
              <a:buChar char="•"/>
            </a:pPr>
            <a:r>
              <a:rPr kumimoji="0" lang="en-US" altLang="zh-CN" sz="3200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sz="3200" b="1" dirty="0">
                <a:latin typeface="Times New Roman" charset="0"/>
                <a:ea typeface="黑体" charset="0"/>
                <a:cs typeface="黑体" charset="0"/>
              </a:rPr>
              <a:t>的范式</a:t>
            </a:r>
            <a:endParaRPr kumimoji="0" lang="en-US" altLang="zh-CN" sz="3200" b="1" dirty="0">
              <a:latin typeface="Times New Roman" charset="0"/>
              <a:ea typeface="黑体" charset="0"/>
              <a:cs typeface="黑体" charset="0"/>
            </a:endParaRPr>
          </a:p>
          <a:p>
            <a:pPr lvl="1"/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CNF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和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GNF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5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为什么引入上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拥有足够强的表达能力，可以表示大多数程序设计语言的语法；实际上，几乎所有程序设计语言都是通过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来定义的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足够简单，我们可以构造有效的分析算法来检验一个给定字串是否是由某个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产生的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分析器和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分析器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在程序设计语言的设计、编译器的实现等方面有重要应用，可应用在可扩展标记语言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(XML)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的格式类型定义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(DTD)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6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文法的示例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自然语言：上下文无关文法最初是用来描述自然语言的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比如如下文法规则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⟨sentence⟩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⟨noun phrase⟩ ⟨verb phrase⟩</a:t>
            </a: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⟨noun phrase⟩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⟨adjective⟩ ⟨noun phrase⟩</a:t>
            </a: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⟨noun phrase⟩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⟨noun⟩</a:t>
            </a: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⟨noun⟩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</a:t>
            </a: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⟨adjective⟩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7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文法的示例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算数表达式：用于产生具有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和*的表达式的规则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表示操作数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⟨expression⟩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⟨expression⟩ + ⟨expression⟩</a:t>
            </a: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⟨expression⟩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⟨expression⟩ * ⟨expression⟩</a:t>
            </a: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⟨expression⟩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(⟨expression⟩)</a:t>
            </a:r>
          </a:p>
          <a:p>
            <a:pPr marL="85725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⟨expression⟩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这表示方法也称为</a:t>
            </a:r>
            <a:r>
              <a:rPr kumimoji="0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BNF(Backus-Naur Form)</a:t>
            </a: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8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文法的示例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回文：串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称为“回文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(palindrome)”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，当且仅当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zh-CN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，比如</a:t>
            </a:r>
            <a:r>
              <a:rPr kumimoji="0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drawkward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(Dr. Awkward)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，“僧游云隐寺，寺隐云游僧”。那么，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 1}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上的回文语言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可定义为：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{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1}</a:t>
            </a:r>
            <a:r>
              <a:rPr kumimoji="0"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zh-CN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1" indent="0">
              <a:buNone/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很容易证明是</a:t>
            </a:r>
            <a:r>
              <a:rPr kumimoji="0"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是非正则的（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？尝试证明一下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kumimoji="0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1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kumimoji="0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0"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A76AC2D0-6047-7B45-BB76-8DEDFDEDE16A}" type="datetime1">
              <a:rPr kumimoji="0" lang="zh-CN" altLang="en-US" sz="1400">
                <a:latin typeface="Arial" charset="0"/>
              </a:rPr>
              <a:pPr/>
              <a:t>2020/9/20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9D257F39-7703-354F-8F84-18D19246B6CC}" type="slidenum">
              <a:rPr kumimoji="0" lang="en-US" altLang="zh-CN" sz="1400">
                <a:latin typeface="Arial" charset="0"/>
              </a:rPr>
              <a:pPr/>
              <a:t>9</a:t>
            </a:fld>
            <a:endParaRPr kumimoji="0" lang="en-US" altLang="zh-CN" sz="140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5.1</a:t>
            </a:r>
            <a:r>
              <a:rPr kumimoji="0" lang="zh-CN" altLang="en-US" b="1" dirty="0">
                <a:latin typeface="Arial" charset="0"/>
                <a:cs typeface="Times New Roman" charset="0"/>
              </a:rPr>
              <a:t> 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上下文无关文法（</a:t>
            </a:r>
            <a:r>
              <a:rPr kumimoji="0" lang="en-US" altLang="zh-CN" b="1" dirty="0">
                <a:latin typeface="Times New Roman" charset="0"/>
                <a:ea typeface="黑体" charset="0"/>
                <a:cs typeface="黑体" charset="0"/>
              </a:rPr>
              <a:t>CFG</a:t>
            </a: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）</a:t>
            </a:r>
            <a:endParaRPr kumimoji="0" lang="zh-CN" altLang="en-US" dirty="0"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>
                <a:latin typeface="Times New Roman" charset="0"/>
                <a:ea typeface="黑体" charset="0"/>
                <a:cs typeface="黑体" charset="0"/>
              </a:rPr>
              <a:t>文法的示例</a:t>
            </a:r>
            <a:endParaRPr kumimoji="0" lang="en-US" altLang="zh-CN" b="1" dirty="0">
              <a:latin typeface="Times New Roman" charset="0"/>
              <a:ea typeface="黑体" charset="0"/>
              <a:cs typeface="黑体" charset="0"/>
            </a:endParaRP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回文：用递归文法定义如下</a:t>
            </a:r>
            <a:endParaRPr kumimoji="0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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0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857250" lvl="2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</a:t>
            </a:r>
            <a:r>
              <a:rPr kumimoji="0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 1}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上全部的回文串，比如串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0010100 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可以通过先使用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两次，再使用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一次，再使用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0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一次得到</a:t>
            </a:r>
            <a:endParaRPr kumimoji="0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56696"/>
      </p:ext>
    </p:extLst>
  </p:cSld>
  <p:clrMapOvr>
    <a:masterClrMapping/>
  </p:clrMapOvr>
</p:sld>
</file>

<file path=ppt/theme/theme1.xml><?xml version="1.0" encoding="utf-8"?>
<a:theme xmlns:a="http://schemas.openxmlformats.org/drawingml/2006/main" name="人工神经网络1">
  <a:themeElements>
    <a:clrScheme name="人工神经网络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人工神经网络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41329</TotalTime>
  <Words>3260</Words>
  <Application>Microsoft Office PowerPoint</Application>
  <PresentationFormat>全屏显示(4:3)</PresentationFormat>
  <Paragraphs>452</Paragraphs>
  <Slides>48</Slides>
  <Notes>46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黑体</vt:lpstr>
      <vt:lpstr>宋体</vt:lpstr>
      <vt:lpstr>Arial</vt:lpstr>
      <vt:lpstr>Cambria Math</vt:lpstr>
      <vt:lpstr>Symbol</vt:lpstr>
      <vt:lpstr>Times New Roman</vt:lpstr>
      <vt:lpstr>Wingdings</vt:lpstr>
      <vt:lpstr>人工神经网络1</vt:lpstr>
      <vt:lpstr>编译原理 Compliers -Principles, Techniques &amp; Tools</vt:lpstr>
      <vt:lpstr>形式语言与自动机 Formal Languages and Automata Theory</vt:lpstr>
      <vt:lpstr>第5章 上下文无关文法和语言</vt:lpstr>
      <vt:lpstr>第5章 上下文无关文法和语言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5.1 上下文无关文法（CFG）</vt:lpstr>
      <vt:lpstr>5.2 语法分析树</vt:lpstr>
      <vt:lpstr>5.2 语法分析树</vt:lpstr>
      <vt:lpstr>5.2 语法分析树</vt:lpstr>
      <vt:lpstr>5.2 语法分析树</vt:lpstr>
      <vt:lpstr>5.2 语法分析树</vt:lpstr>
      <vt:lpstr>5.2 语法分析树</vt:lpstr>
      <vt:lpstr>5.3 文法和语言的歧义性</vt:lpstr>
      <vt:lpstr>5.3 文法和语言的歧义性</vt:lpstr>
      <vt:lpstr>5.3 文法和语言的歧义性</vt:lpstr>
      <vt:lpstr>5.4 上下文无关文法的化简</vt:lpstr>
      <vt:lpstr>5.4 上下文无关文法的化简</vt:lpstr>
      <vt:lpstr>5.4 上下文无关文法的化简</vt:lpstr>
      <vt:lpstr>5.4 上下文无关文法的化简</vt:lpstr>
      <vt:lpstr>5.4 上下文无关文法的化简</vt:lpstr>
      <vt:lpstr>5.4 上下文无关文法的化简</vt:lpstr>
      <vt:lpstr>5.4 上下文无关文法的化简</vt:lpstr>
      <vt:lpstr>5.4 上下文无关文法的化简</vt:lpstr>
      <vt:lpstr>5.4 上下文无关文法的化简</vt:lpstr>
      <vt:lpstr>5.4 上下文无关文法的化简</vt:lpstr>
      <vt:lpstr>5.5 乔姆斯基范式和格雷巴赫范式</vt:lpstr>
      <vt:lpstr>5.5 乔姆斯基范式和格雷巴赫范式</vt:lpstr>
      <vt:lpstr>5.5 乔姆斯基范式和格雷巴赫范式</vt:lpstr>
      <vt:lpstr>5.5 乔姆斯基范式和格雷巴赫范式</vt:lpstr>
      <vt:lpstr>5.5 乔姆斯基范式和格雷巴赫范式</vt:lpstr>
      <vt:lpstr>第5章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人工神经网络  Artificial Neural Networks</dc:title>
  <dc:creator>jiangzl</dc:creator>
  <cp:lastModifiedBy>lenovo</cp:lastModifiedBy>
  <cp:revision>1210</cp:revision>
  <dcterms:created xsi:type="dcterms:W3CDTF">2003-03-23T06:01:35Z</dcterms:created>
  <dcterms:modified xsi:type="dcterms:W3CDTF">2020-09-20T16:17:39Z</dcterms:modified>
</cp:coreProperties>
</file>