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sldIdLst>
    <p:sldId id="1443" r:id="rId2"/>
    <p:sldId id="256" r:id="rId3"/>
    <p:sldId id="1138" r:id="rId4"/>
    <p:sldId id="1360" r:id="rId5"/>
    <p:sldId id="1403" r:id="rId6"/>
    <p:sldId id="1405" r:id="rId7"/>
    <p:sldId id="1406" r:id="rId8"/>
    <p:sldId id="1407" r:id="rId9"/>
    <p:sldId id="1408" r:id="rId10"/>
    <p:sldId id="1410" r:id="rId11"/>
    <p:sldId id="1411" r:id="rId12"/>
    <p:sldId id="1412" r:id="rId13"/>
    <p:sldId id="1413" r:id="rId14"/>
    <p:sldId id="1414" r:id="rId15"/>
    <p:sldId id="1415" r:id="rId16"/>
    <p:sldId id="1416" r:id="rId17"/>
    <p:sldId id="1417" r:id="rId18"/>
    <p:sldId id="1418" r:id="rId19"/>
    <p:sldId id="1419" r:id="rId20"/>
    <p:sldId id="1420" r:id="rId21"/>
    <p:sldId id="1421" r:id="rId22"/>
    <p:sldId id="1422" r:id="rId23"/>
    <p:sldId id="1240" r:id="rId24"/>
    <p:sldId id="1423" r:id="rId25"/>
    <p:sldId id="1424" r:id="rId26"/>
    <p:sldId id="1425" r:id="rId27"/>
    <p:sldId id="1426" r:id="rId28"/>
    <p:sldId id="1427" r:id="rId29"/>
    <p:sldId id="1428" r:id="rId30"/>
    <p:sldId id="1429" r:id="rId31"/>
    <p:sldId id="1430" r:id="rId32"/>
    <p:sldId id="1433" r:id="rId33"/>
    <p:sldId id="1431" r:id="rId34"/>
    <p:sldId id="1432" r:id="rId35"/>
    <p:sldId id="1435" r:id="rId36"/>
    <p:sldId id="1436" r:id="rId37"/>
    <p:sldId id="1437" r:id="rId38"/>
    <p:sldId id="1438" r:id="rId39"/>
    <p:sldId id="1440" r:id="rId40"/>
    <p:sldId id="1441" r:id="rId41"/>
    <p:sldId id="1442" r:id="rId42"/>
    <p:sldId id="1402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43" autoAdjust="0"/>
  </p:normalViewPr>
  <p:slideViewPr>
    <p:cSldViewPr>
      <p:cViewPr varScale="1">
        <p:scale>
          <a:sx n="97" d="100"/>
          <a:sy n="97" d="100"/>
        </p:scale>
        <p:origin x="20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F41AF8-A0B1-224A-9D42-2842B0926F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231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DAA227EE-49D3-CB43-AE2D-75F5EE6E8D66}" type="slidenum">
              <a:rPr kumimoji="0" lang="en-US" altLang="zh-CN" smtClean="0"/>
              <a:pPr>
                <a:defRPr/>
              </a:pPr>
              <a:t>3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23183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12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45625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13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66511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14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28250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15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96130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16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4595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17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72321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18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01615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19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09868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20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57180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21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0406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4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23086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22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31101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23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05740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24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00096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25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04920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26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15775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27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68744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28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76700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29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17625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30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06189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31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1052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5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935563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32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6078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33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14448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34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18091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35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801096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36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474322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37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341518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38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639258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39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309095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40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078025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41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55529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6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50934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42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1216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7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44188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charset="0"/>
                <a:ea typeface="宋体" charset="0"/>
              </a:rPr>
              <a:t>先压栈</a:t>
            </a:r>
            <a:r>
              <a:rPr lang="en-US" altLang="zh-CN" dirty="0" smtClean="0">
                <a:latin typeface="Times New Roman" charset="0"/>
                <a:ea typeface="宋体" charset="0"/>
              </a:rPr>
              <a:t>(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输入</a:t>
            </a:r>
            <a:r>
              <a:rPr lang="en-US" altLang="zh-CN" dirty="0" smtClean="0">
                <a:latin typeface="Times New Roman" charset="0"/>
                <a:ea typeface="宋体" charset="0"/>
              </a:rPr>
              <a:t>0)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，再弹栈（输入</a:t>
            </a:r>
            <a:r>
              <a:rPr lang="en-US" altLang="zh-CN" dirty="0" smtClean="0">
                <a:latin typeface="Times New Roman" charset="0"/>
                <a:ea typeface="宋体" charset="0"/>
              </a:rPr>
              <a:t>1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）</a:t>
            </a: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8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83583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charset="0"/>
                <a:ea typeface="宋体" charset="0"/>
              </a:rPr>
              <a:t>先压栈，再弹栈</a:t>
            </a: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9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03561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charset="0"/>
                <a:ea typeface="宋体" charset="0"/>
              </a:rPr>
              <a:t>先压栈，再弹栈</a:t>
            </a: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10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38652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rPr>
              <a:t>为了形式化描述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rPr>
              <a:t>PDA 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rPr>
              <a:t>在一个给定瞬间的格局，定义了瞬时描述</a:t>
            </a: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11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3723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9BBD3-48B3-7B47-A2D5-5E0DD8299644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48D27-2ED5-8147-B61D-7A3D74B25C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3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27FBC-122F-FA4D-9270-6726CA354E59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109C5-EA98-DF44-BF17-6F02776A1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98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7108F-E9E3-E743-93E8-3EF45CFD07C5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099CB-E99E-984C-B10A-A3B36B960C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4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F2161-70B9-AF43-8F57-2362AABA0A6F}" type="datetime1">
              <a:rPr lang="zh-CN" altLang="en-US"/>
              <a:pPr>
                <a:defRPr/>
              </a:pPr>
              <a:t>2020/9/22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EABB4-BD8A-D743-B26E-BD8577C990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279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D9F6F-0714-B747-9A92-1B37405DBD22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27828-25AC-8B46-916F-9E491020B9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11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249C3-CA92-564C-BD44-BF8E626B1C50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756D3-C4BC-0343-AB19-10A177D759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27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875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875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95B2B-43F9-714C-A8D0-4ADA6AF69F92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32EAA-C7CD-4C43-8833-88F0E89A5C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49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4CA68-49A0-AC4E-9859-55458A9C0ACE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BE7B9-806E-8F46-B147-F0C39186F8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26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37439-9E34-AB49-B1D8-53453A705944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7732A-A4E3-5546-B9A2-805B295C4E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59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81199-FBC5-FF42-80B5-D52AC821FB2C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17120-6003-924A-BA34-9AB1F90DAE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23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FCABB-2178-8047-BA0C-9C8BC4B2131C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F14C4-3AB9-434A-ADC7-93B38121BD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505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99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40897B13-29F5-6142-84D8-FC301F985E1F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9A9B8C77-D5F5-6546-BD07-B435EEF440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宋体" charset="0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6F7BFC-56BA-444B-95E4-682BF06F6979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DEACF5-AAC2-41D8-A486-9E4C38EE5AD7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9372600" cy="2667000"/>
          </a:xfrm>
        </p:spPr>
        <p:txBody>
          <a:bodyPr/>
          <a:lstStyle/>
          <a:p>
            <a:pPr eaLnBrk="1" hangingPunct="1"/>
            <a:r>
              <a:rPr lang="zh-CN" altLang="en-US" sz="6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编译原理</a:t>
            </a: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Compliers</a:t>
            </a:r>
            <a:b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-Principles, Techniques &amp; Tools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648200"/>
            <a:ext cx="7315200" cy="12954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汤步洲、李旭涛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哈尔滨工业大学（深圳）</a:t>
            </a:r>
          </a:p>
        </p:txBody>
      </p:sp>
    </p:spTree>
    <p:extLst>
      <p:ext uri="{BB962C8B-B14F-4D97-AF65-F5344CB8AC3E}">
        <p14:creationId xmlns:p14="http://schemas.microsoft.com/office/powerpoint/2010/main" val="18190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10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下推自动机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0037"/>
            <a:ext cx="8686800" cy="4525963"/>
          </a:xfrm>
        </p:spPr>
        <p:txBody>
          <a:bodyPr/>
          <a:lstStyle/>
          <a:p>
            <a:pPr marL="933450" lvl="1" indent="-533400" algn="just" eaLnBrk="1" hangingPunct="1">
              <a:lnSpc>
                <a:spcPct val="90000"/>
              </a:lnSpc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示例：设计识别</a:t>
            </a:r>
            <a:r>
              <a:rPr lang="pt-BR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wwr</a:t>
            </a:r>
            <a:r>
              <a:rPr lang="pt-BR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pt-BR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ww</a:t>
            </a:r>
            <a:r>
              <a:rPr lang="pt-BR" sz="24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pt-BR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pt-BR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pt-BR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(0+1)</a:t>
            </a:r>
            <a:r>
              <a:rPr lang="pt-BR" altLang="zh-CN" sz="24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*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pt-BR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pt-BR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 </a:t>
            </a:r>
            <a:r>
              <a:rPr lang="pt-BR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</a:p>
          <a:p>
            <a:pPr marL="1333500" lvl="2" indent="-533400" algn="just" eaLnBrk="1" hangingPunct="1">
              <a:lnSpc>
                <a:spcPct val="90000"/>
              </a:lnSpc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状态转移图</a:t>
            </a:r>
            <a:endParaRPr 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6873858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224116" y="4191000"/>
            <a:ext cx="7081684" cy="89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 eaLnBrk="1" hangingPunct="1">
              <a:lnSpc>
                <a:spcPct val="90000"/>
              </a:lnSpc>
              <a:buNone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压栈：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Z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{(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)},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1,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{(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</a:t>
            </a:r>
          </a:p>
          <a:p>
            <a:pPr marL="0" lvl="2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0) = {(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00)}, 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1,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0) = {(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10)}</a:t>
            </a:r>
          </a:p>
          <a:p>
            <a:pPr marL="0" lvl="2" indent="0" eaLnBrk="1" hangingPunct="1">
              <a:lnSpc>
                <a:spcPct val="90000"/>
              </a:lnSpc>
              <a:buNone/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= {(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01)},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1,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= {(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11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4116" y="5105400"/>
            <a:ext cx="7081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 indent="0"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弹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栈：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Z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{(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)},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0) = {(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0)},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= {(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</a:t>
            </a:r>
          </a:p>
          <a:p>
            <a:pPr marL="0" lvl="4" indent="0">
              <a:buNone/>
            </a:pP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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0) = {(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00)}, 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1,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0) = {(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10)}</a:t>
            </a:r>
          </a:p>
          <a:p>
            <a:pPr marL="0" lvl="4" indent="0">
              <a:buNone/>
            </a:pP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= {(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01)},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1,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= {(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11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9200" y="6096000"/>
            <a:ext cx="708660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 indent="0" algn="just" eaLnBrk="1" hangingPunct="1">
              <a:lnSpc>
                <a:spcPct val="90000"/>
              </a:lnSpc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接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受： 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Z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{(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7286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11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下推自动机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瞬时描述</a:t>
            </a:r>
            <a:r>
              <a:rPr kumimoji="0" lang="en-US" altLang="zh-CN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(instantaneous description, ID)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三元组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γ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  <a:sym typeface="Symbol"/>
              </a:rPr>
              <a:t>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∑</a:t>
            </a:r>
            <a:r>
              <a:rPr lang="zh-CN" altLang="en-US" sz="2800" b="1" baseline="30000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Γ</a:t>
            </a:r>
            <a:r>
              <a:rPr lang="en-US" altLang="zh-CN" sz="2800" b="1" baseline="30000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瞬时描述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。它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处于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状态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是当前还未处理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的（剩余的）输入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字符串，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而且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正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注视着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的首字符，栈中的符号串为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γ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ID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转移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符号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：</a:t>
            </a: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∈∑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aw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)├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一次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非空移动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 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aw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变成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 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)∈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∈∑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)├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做一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移动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 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变成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 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12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下推自动机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kumimoji="0" lang="en-US" altLang="zh-CN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ID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转移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符号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：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├</a:t>
            </a:r>
            <a:r>
              <a:rPr lang="en-US" altLang="zh-CN" b="1" i="1" baseline="-30000" dirty="0" err="1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是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├</a:t>
            </a:r>
            <a:r>
              <a:rPr lang="en-US" altLang="zh-CN" b="1" i="1" baseline="-30000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的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次幂</a:t>
            </a:r>
          </a:p>
          <a:p>
            <a:pPr marL="457200" lvl="1" indent="0" eaLnBrk="1" hangingPunct="1">
              <a:spcBef>
                <a:spcPct val="40000"/>
              </a:spcBef>
              <a:buNone/>
            </a:pP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	(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b="1" baseline="-30000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w</a:t>
            </a:r>
            <a:r>
              <a:rPr lang="en-US" altLang="zh-CN" b="1" baseline="-30000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β</a:t>
            </a:r>
            <a:r>
              <a:rPr lang="en-US" altLang="zh-CN" b="1" baseline="-30000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├</a:t>
            </a:r>
            <a:r>
              <a:rPr lang="en-US" altLang="zh-CN" b="1" i="1" baseline="-30000" dirty="0" err="1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b="1" i="1" baseline="-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w</a:t>
            </a:r>
            <a:r>
              <a:rPr lang="en-US" altLang="zh-CN" b="1" i="1" baseline="-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β</a:t>
            </a:r>
            <a:r>
              <a:rPr lang="en-US" altLang="zh-CN" b="1" i="1" baseline="-30000" dirty="0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) </a:t>
            </a:r>
          </a:p>
          <a:p>
            <a:pPr lvl="1" eaLnBrk="1" hangingPunct="1"/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├</a:t>
            </a:r>
            <a:r>
              <a:rPr lang="en-US" altLang="zh-CN" b="1" i="1" baseline="-25000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b="1" baseline="30000" dirty="0" smtClean="0">
                <a:latin typeface="Times New Roman" pitchFamily="18" charset="0"/>
                <a:ea typeface="宋体" pitchFamily="2" charset="-122"/>
              </a:rPr>
              <a:t>*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是├</a:t>
            </a:r>
            <a:r>
              <a:rPr lang="en-US" altLang="zh-CN" b="1" i="1" baseline="-25000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克林闭包</a:t>
            </a:r>
          </a:p>
          <a:p>
            <a:pPr marL="457200" lvl="1" indent="0" eaLnBrk="1" hangingPunct="1">
              <a:spcBef>
                <a:spcPct val="40000"/>
              </a:spcBef>
              <a:buNone/>
            </a:pP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	(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w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α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├</a:t>
            </a:r>
            <a:r>
              <a:rPr lang="en-US" altLang="zh-CN" b="1" i="1" baseline="-30000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b="1" baseline="30000" dirty="0" smtClean="0">
                <a:latin typeface="Times New Roman" pitchFamily="18" charset="0"/>
                <a:ea typeface="宋体" pitchFamily="2" charset="-122"/>
              </a:rPr>
              <a:t>*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β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) </a:t>
            </a:r>
          </a:p>
          <a:p>
            <a:pPr lvl="1" eaLnBrk="1" hangingPunct="1"/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├</a:t>
            </a:r>
            <a:r>
              <a:rPr lang="en-US" altLang="zh-CN" b="1" i="1" baseline="-25000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b="1" baseline="30000" dirty="0" smtClean="0">
                <a:latin typeface="Times New Roman" pitchFamily="18" charset="0"/>
                <a:ea typeface="宋体" pitchFamily="2" charset="-122"/>
              </a:rPr>
              <a:t>+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是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├</a:t>
            </a:r>
            <a:r>
              <a:rPr lang="en-US" altLang="zh-CN" b="1" i="1" baseline="-25000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正闭包</a:t>
            </a:r>
          </a:p>
          <a:p>
            <a:pPr marL="457200" lvl="1" indent="0" eaLnBrk="1" hangingPunct="1">
              <a:spcBef>
                <a:spcPct val="40000"/>
              </a:spcBef>
              <a:buNone/>
            </a:pP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	(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w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α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├</a:t>
            </a:r>
            <a:r>
              <a:rPr lang="en-US" altLang="zh-CN" b="1" i="1" baseline="-30000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b="1" baseline="30000" dirty="0" smtClean="0"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β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) </a:t>
            </a:r>
          </a:p>
          <a:p>
            <a:pPr lvl="1" eaLnBrk="1" hangingPunct="1"/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13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6.2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接受的语言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PDA </a:t>
            </a:r>
            <a:r>
              <a:rPr kumimoji="0" lang="en-US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0"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0" 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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0" lang="en-US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，则分别定义以下两种接受方式下的语言：</a:t>
            </a:r>
            <a:endParaRPr kumimoji="0"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以终态方式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接受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以终态方式接受的语言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pl-PL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L(</a:t>
            </a:r>
            <a:r>
              <a:rPr lang="pl-PL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pl-PL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pl-PL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pl-PL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pl-PL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l-PL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pl-PL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pl-PL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pl-PL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pl-PL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pl-PL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pl-PL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├</a:t>
            </a:r>
            <a:r>
              <a:rPr lang="en-US" altLang="zh-CN" b="1" i="1" baseline="-30000" dirty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b="1" baseline="30000" dirty="0" smtClean="0">
                <a:latin typeface="Times New Roman" pitchFamily="18" charset="0"/>
                <a:ea typeface="宋体" pitchFamily="2" charset="-122"/>
              </a:rPr>
              <a:t>*</a:t>
            </a:r>
            <a:r>
              <a:rPr lang="pl-PL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pl-PL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γ</a:t>
            </a:r>
            <a:r>
              <a:rPr lang="pl-PL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pl-PL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l-PL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pl-PL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空栈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接受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以空栈方式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接受的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N(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pl-PL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pl-PL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pl-PL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pl-PL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pl-PL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pl-PL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pl-PL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pl-PL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pl-PL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pl-PL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pl-PL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pl-PL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├</a:t>
            </a:r>
            <a:r>
              <a:rPr lang="en-US" altLang="zh-CN" b="1" i="1" baseline="-30000" dirty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b="1" baseline="30000" dirty="0">
                <a:latin typeface="Times New Roman" pitchFamily="18" charset="0"/>
                <a:ea typeface="宋体" pitchFamily="2" charset="-122"/>
              </a:rPr>
              <a:t>*</a:t>
            </a:r>
            <a:r>
              <a:rPr lang="pl-PL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pl-PL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pl-PL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3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14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6.2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接受的语言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342900" lvl="1" indent="-342900" eaLnBrk="1" hangingPunct="1">
              <a:buFontTx/>
              <a:buChar char="•"/>
            </a:pP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PDA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接受的语言示例：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识别</a:t>
            </a:r>
            <a:r>
              <a:rPr lang="pt-BR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wwr</a:t>
            </a:r>
            <a:r>
              <a:rPr lang="pt-BR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pt-BR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ww</a:t>
            </a:r>
            <a:r>
              <a:rPr lang="pt-BR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pt-BR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pt-BR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pt-BR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(0+1)</a:t>
            </a:r>
            <a:r>
              <a:rPr lang="pt-BR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*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pt-BR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的PDA </a:t>
            </a:r>
            <a:r>
              <a:rPr lang="pt-BR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kumimoji="0"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以终态方式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接受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以空栈方式接受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：只需用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{(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代替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{(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2971800"/>
            <a:ext cx="4876800" cy="129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5105400"/>
            <a:ext cx="4876800" cy="129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181600" y="5616714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</a:t>
            </a:r>
            <a:endParaRPr lang="en-US" altLang="zh-CN" sz="4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14800" y="5029200"/>
            <a:ext cx="7184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16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Z</a:t>
            </a:r>
            <a:r>
              <a:rPr lang="en-US" sz="16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/</a:t>
            </a:r>
            <a:r>
              <a:rPr lang="en-US" sz="16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9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15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6.2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接受的语言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定理（从终态方式到空栈方式）：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如果以终态方式接受的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 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接受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的语言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一定存在以空栈方式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接受</a:t>
            </a:r>
            <a:r>
              <a:rPr kumimoji="0" lang="pt-BR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pt-BR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 </a:t>
            </a:r>
            <a:r>
              <a:rPr kumimoji="0" lang="pt-BR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pt-BR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pt-BR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</a:t>
            </a:r>
            <a:r>
              <a:rPr kumimoji="0" lang="pt-BR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pt-BR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0" lang="pt-BR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pt-BR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pt-BR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pt-BR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pt-BR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证明：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设存在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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，构造</a:t>
            </a:r>
            <a:r>
              <a:rPr kumimoji="0" lang="pt-BR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pt-BR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，增加新的初始状态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和新的状态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，使用新的栈底符号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，并定义新的转移函数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N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endParaRPr kumimoji="0"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</a:t>
            </a:r>
            <a:r>
              <a:rPr kumimoji="0"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kumimoji="0"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∪{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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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0599"/>
            <a:ext cx="75342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1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16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6.2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接受的语言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</a:t>
            </a:r>
            <a:r>
              <a:rPr kumimoji="0"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kumimoji="0"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∪{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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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其中，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N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定义如下：</a:t>
            </a:r>
            <a:endParaRPr kumimoji="0"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kumimoji="0"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开始时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栈底符号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压入栈，并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准备</a:t>
            </a:r>
            <a:r>
              <a:rPr kumimoji="0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开始模拟</a:t>
            </a:r>
            <a:r>
              <a:rPr kumimoji="0"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		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)={(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)}</a:t>
            </a:r>
          </a:p>
          <a:p>
            <a:pPr lvl="1">
              <a:defRPr/>
            </a:pPr>
            <a:r>
              <a:rPr kumimoji="0"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模拟</a:t>
            </a:r>
            <a:r>
              <a:rPr kumimoji="0"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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kumimoji="0" lang="en-US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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∪{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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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：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		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</a:p>
          <a:p>
            <a:pPr lvl="1">
              <a:defRPr/>
            </a:pPr>
            <a:r>
              <a:rPr kumimoji="0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kumimoji="0" lang="en-US" altLang="zh-CN" sz="24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1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开始弹出栈符号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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kumimoji="0" lang="en-US" altLang="zh-CN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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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∪{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：</a:t>
            </a:r>
            <a:endParaRPr kumimoji="0"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		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包含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</a:p>
          <a:p>
            <a:pPr lvl="1">
              <a:defRPr/>
            </a:pPr>
            <a:r>
              <a:rPr kumimoji="0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在状态</a:t>
            </a:r>
            <a:r>
              <a:rPr kumimoji="0"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弹出全部栈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符号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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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∪{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：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		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)={(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)}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4090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17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6.2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接受的语言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需要证明 </a:t>
            </a:r>
            <a:r>
              <a:rPr kumimoji="0" lang="en-US" altLang="zh-CN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kumimoji="0" lang="en-US" altLang="zh-CN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&lt;=&gt;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w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kumimoji="0" lang="pt-BR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pt-BR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pt-BR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pt-BR" sz="2400" b="1" i="1" baseline="-250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=&gt;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，则有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kumimoji="0" lang="en-US" altLang="zh-CN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pt-BR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 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*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kumimoji="0"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f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γ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这些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动作也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合法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*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kumimoji="0"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f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γ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又因为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底之下增加符号不会影响这些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动作，因此</a:t>
            </a:r>
            <a:endParaRPr kumimoji="0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	(</a:t>
            </a:r>
            <a:r>
              <a:rPr kumimoji="0"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kumimoji="0"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f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γ</a:t>
            </a:r>
            <a:r>
              <a:rPr kumimoji="0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pt-BR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在开始状态的空转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移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pt-BR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pt-BR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pt-BR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pt-BR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pt-BR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endParaRPr kumimoji="0" lang="pt-BR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kumimoji="0" lang="en-US" altLang="zh-CN" sz="24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时，会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清空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γ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endParaRPr kumimoji="0"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pt-BR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pt-BR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pt-BR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pt-BR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pt-BR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pt-BR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pt-BR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kumimoji="0"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f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γ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endParaRPr kumimoji="0" lang="pt-BR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5029200"/>
            <a:ext cx="75342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1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18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6.2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接受的语言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需要证明 </a:t>
            </a:r>
            <a:r>
              <a:rPr kumimoji="0" lang="en-US" altLang="zh-CN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kumimoji="0" lang="en-US" altLang="zh-CN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&lt;=&gt;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w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kumimoji="0" lang="pt-BR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pt-BR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pt-BR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pt-BR" sz="2400" b="1" i="1" baseline="-250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，则有到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pt-BR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 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*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pt-BR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在开始状态的空转移</a:t>
            </a:r>
            <a:r>
              <a:rPr kumimoji="0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pt-BR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pt-BR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pt-BR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pt-BR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pt-BR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endParaRPr kumimoji="0" lang="pt-BR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从状态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开始，必然经过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γ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endParaRPr kumimoji="0"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这些动作跟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中的动作完全一样，因此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γ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考虑到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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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，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在状态转移过程中永远在栈底，去掉之后不会影响这些动作，因此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γ’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endParaRPr kumimoji="0" lang="pt-BR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724400"/>
            <a:ext cx="75342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4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19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6.2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接受的语言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定理（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从空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栈方式到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终态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方式）：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如果空栈方式接受</a:t>
            </a:r>
            <a:r>
              <a:rPr kumimoji="0" lang="pt-BR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的PDA </a:t>
            </a:r>
            <a:r>
              <a:rPr kumimoji="0" lang="pt-BR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pt-BR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的语言</a:t>
            </a:r>
            <a:r>
              <a:rPr kumimoji="0" lang="pt-BR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pt-BR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0" lang="pt-BR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pt-BR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pt-BR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pt-BR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pt-BR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一定存在以以终态方式接受的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 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pt-BR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证明：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设存在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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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，构造</a:t>
            </a:r>
            <a:r>
              <a:rPr kumimoji="0" lang="pt-BR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增加新的初始状态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和新的状态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，使用新的栈底符号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，并定义新的转移函数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F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，即</a:t>
            </a:r>
            <a:endParaRPr kumimoji="0"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</a:t>
            </a:r>
            <a:r>
              <a:rPr kumimoji="0"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kumimoji="0"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∪{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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{</a:t>
            </a:r>
            <a:r>
              <a:rPr kumimoji="0"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</a:t>
            </a:r>
            <a:r>
              <a:rPr kumimoji="0" lang="en-US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f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}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76800"/>
            <a:ext cx="5486400" cy="153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2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2618D06-BB47-8F42-87CC-2AF29146AE59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12DE48C-3EA3-4C4C-A325-AE5161811B4C}" type="slidenum">
              <a:rPr kumimoji="0" lang="en-US" altLang="zh-CN" sz="1400">
                <a:latin typeface="Arial" charset="0"/>
              </a:rPr>
              <a:pPr/>
              <a:t>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9372600" cy="26670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6000" b="1">
                <a:latin typeface="Times New Roman" charset="0"/>
              </a:rPr>
              <a:t>形式语言与自动机</a:t>
            </a:r>
            <a:r>
              <a:rPr kumimoji="0" lang="zh-CN" altLang="en-US" sz="8800" b="1">
                <a:latin typeface="Times New Roman" charset="0"/>
              </a:rPr>
              <a:t/>
            </a:r>
            <a:br>
              <a:rPr kumimoji="0" lang="zh-CN" altLang="en-US" sz="8800" b="1">
                <a:latin typeface="Times New Roman" charset="0"/>
              </a:rPr>
            </a:br>
            <a:r>
              <a:rPr kumimoji="0" lang="en-US" altLang="zh-CN">
                <a:latin typeface="Times New Roman" charset="0"/>
              </a:rPr>
              <a:t>Formal Languages and Automata Theory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48200"/>
            <a:ext cx="7315200" cy="12954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latin typeface="黑体" charset="0"/>
                <a:ea typeface="黑体" charset="0"/>
                <a:cs typeface="黑体" charset="0"/>
              </a:rPr>
              <a:t>汤步洲</a:t>
            </a:r>
            <a:endParaRPr kumimoji="0" lang="en-US" altLang="zh-CN" sz="2800" b="1">
              <a:latin typeface="黑体" charset="0"/>
              <a:ea typeface="黑体" charset="0"/>
              <a:cs typeface="黑体" charset="0"/>
            </a:endParaRPr>
          </a:p>
          <a:p>
            <a:pPr eaLnBrk="1" hangingPunct="1">
              <a:defRPr/>
            </a:pPr>
            <a:r>
              <a:rPr kumimoji="0" lang="zh-CN" altLang="en-US" sz="2800" b="1">
                <a:latin typeface="黑体" charset="0"/>
                <a:ea typeface="黑体" charset="0"/>
                <a:cs typeface="黑体" charset="0"/>
              </a:rPr>
              <a:t>哈尔滨工业大学（深圳）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6.2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接受的语言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1437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</a:t>
            </a:r>
            <a:r>
              <a:rPr kumimoji="0"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∪{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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∪{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{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</a:t>
            </a:r>
            <a:r>
              <a:rPr kumimoji="0" lang="en-US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f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}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其中，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F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定义如下：</a:t>
            </a:r>
            <a:endParaRPr kumimoji="0"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kumimoji="0"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开始时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栈底符号</a:t>
            </a:r>
            <a:r>
              <a:rPr kumimoji="0"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压入栈，并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准备</a:t>
            </a:r>
            <a:r>
              <a:rPr kumimoji="0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开始模拟</a:t>
            </a:r>
            <a:r>
              <a:rPr kumimoji="0"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		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)={(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)}</a:t>
            </a:r>
          </a:p>
          <a:p>
            <a:pPr lvl="1">
              <a:defRPr/>
            </a:pPr>
            <a:r>
              <a:rPr kumimoji="0"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模拟</a:t>
            </a:r>
            <a:r>
              <a:rPr kumimoji="0"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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kumimoji="0" lang="en-US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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∪{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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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：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		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</a:p>
          <a:p>
            <a:pPr lvl="1">
              <a:defRPr/>
            </a:pPr>
            <a:r>
              <a:rPr kumimoji="0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</a:t>
            </a:r>
            <a:r>
              <a:rPr kumimoji="0" lang="en-US" altLang="zh-CN" sz="24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，如果看到</a:t>
            </a:r>
            <a:r>
              <a:rPr kumimoji="0"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的栈底</a:t>
            </a:r>
            <a:r>
              <a:rPr kumimoji="0"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，就可以转移到新终态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</a:t>
            </a:r>
            <a:r>
              <a:rPr kumimoji="0" lang="en-US" altLang="zh-CN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f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：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		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包含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944035"/>
            <a:ext cx="5486400" cy="153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2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21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6.2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接受的语言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需要证明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kumimoji="0" lang="pt-BR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pt-BR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pt-BR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pt-BR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&lt;=&gt;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kumimoji="0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pt-BR" sz="2400" b="1" i="1" baseline="-250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=&gt;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=P</a:t>
            </a:r>
            <a:r>
              <a:rPr lang="en-US" altLang="zh-CN" sz="2400" b="1" i="1" baseline="-5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 &lt;=&gt;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sz="2400" b="1" i="1" baseline="-5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=P</a:t>
            </a:r>
            <a:r>
              <a:rPr lang="en-US" altLang="zh-CN" sz="2400" b="1" i="1" baseline="-5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，进而</a:t>
            </a:r>
            <a:endParaRPr kumimoji="0"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=P</a:t>
            </a:r>
            <a:r>
              <a:rPr lang="en-US" altLang="zh-CN" sz="2400" b="1" i="1" baseline="-5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endParaRPr kumimoji="0"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，则有</a:t>
            </a:r>
            <a:r>
              <a:rPr kumimoji="0" lang="pt-BR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 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</a:t>
            </a:r>
            <a:endParaRPr kumimoji="0"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=P</a:t>
            </a:r>
            <a:r>
              <a:rPr lang="en-US" altLang="zh-CN" sz="2400" b="1" i="1" baseline="-5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endParaRPr kumimoji="0"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考虑到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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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=P</a:t>
            </a:r>
            <a:r>
              <a:rPr lang="en-US" altLang="zh-CN" sz="2400" b="1" i="1" baseline="-5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无关，因此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├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5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*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76800"/>
            <a:ext cx="5486400" cy="153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6.2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接受的语言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525963"/>
          </a:xfrm>
        </p:spPr>
        <p:txBody>
          <a:bodyPr/>
          <a:lstStyle/>
          <a:p>
            <a:pPr marL="0" lvl="1" indent="0">
              <a:buNone/>
            </a:pP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示例：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设计识别所有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个数相同的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组成的串的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设计识别</a:t>
            </a:r>
            <a:r>
              <a:rPr lang="pt-BR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pt-BR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pt-BR" sz="24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pt-BR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pt-BR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pt-BR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pt-BR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pt-BR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2</a:t>
            </a:r>
            <a:r>
              <a:rPr lang="pt-BR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pt-BR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pt-BR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493458"/>
              </p:ext>
            </p:extLst>
          </p:nvPr>
        </p:nvGraphicFramePr>
        <p:xfrm>
          <a:off x="1524000" y="1828800"/>
          <a:ext cx="229552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" name="Visio" r:id="rId4" imgW="1386322" imgH="1233090" progId="Visio.Drawing.11">
                  <p:embed/>
                </p:oleObj>
              </mc:Choice>
              <mc:Fallback>
                <p:oleObj name="Visio" r:id="rId4" imgW="1386322" imgH="1233090" progId="Visio.Drawing.11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28800"/>
                        <a:ext cx="2295525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88648"/>
              </p:ext>
            </p:extLst>
          </p:nvPr>
        </p:nvGraphicFramePr>
        <p:xfrm>
          <a:off x="4389626" y="1828800"/>
          <a:ext cx="1566863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" name="Visio" r:id="rId6" imgW="938712" imgH="1233090" progId="Visio.Drawing.11">
                  <p:embed/>
                </p:oleObj>
              </mc:Choice>
              <mc:Fallback>
                <p:oleObj name="Visio" r:id="rId6" imgW="938712" imgH="1233090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626" y="1828800"/>
                        <a:ext cx="1566863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765905" y="3810000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以终态方式接受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4267200" y="3810000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以空栈方式接受</a:t>
            </a:r>
            <a:endParaRPr lang="en-US" dirty="0"/>
          </a:p>
        </p:txBody>
      </p:sp>
      <p:pic>
        <p:nvPicPr>
          <p:cNvPr id="2088" name="Picture 40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" t="3245"/>
          <a:stretch/>
        </p:blipFill>
        <p:spPr bwMode="auto">
          <a:xfrm>
            <a:off x="2464857" y="4648198"/>
            <a:ext cx="3830098" cy="192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70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23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6.3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与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的等价性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25963"/>
          </a:xfrm>
        </p:spPr>
        <p:txBody>
          <a:bodyPr/>
          <a:lstStyle/>
          <a:p>
            <a:pPr>
              <a:defRPr/>
            </a:pP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由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到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</a:p>
          <a:p>
            <a:pPr lvl="1">
              <a:defRPr/>
            </a:pPr>
            <a:r>
              <a:rPr kumimoji="0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示例：识别</a:t>
            </a:r>
            <a:r>
              <a:rPr kumimoji="0"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pt-BR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pt-BR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pt-BR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pt-BR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pt-BR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pt-BR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pt-BR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</a:t>
            </a:r>
            <a:r>
              <a:rPr lang="pt-BR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pt-BR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 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pt-B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pt-B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A|</a:t>
            </a:r>
            <a:r>
              <a:rPr lang="pt-B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	</a:t>
            </a:r>
            <a:r>
              <a:rPr lang="pt-B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1|01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PDA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0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kumimoji="0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kumimoji="0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kumimoji="0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识别</a:t>
            </a:r>
            <a:r>
              <a:rPr kumimoji="0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00011</a:t>
            </a:r>
            <a:r>
              <a:rPr kumimoji="0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CFG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的文法派生过程为</a:t>
            </a:r>
            <a:endParaRPr kumimoji="0"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kumimoji="0"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de-DE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 =&gt;</a:t>
            </a:r>
            <a:r>
              <a:rPr 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AB=&gt;</a:t>
            </a:r>
            <a:r>
              <a:rPr 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B=&gt;</a:t>
            </a:r>
            <a:r>
              <a:rPr 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de-DE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1=&gt;00011</a:t>
            </a:r>
          </a:p>
          <a:p>
            <a:pPr marL="457200" lvl="1" indent="0">
              <a:buNone/>
              <a:defRPr/>
            </a:pP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识别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00011</a:t>
            </a:r>
            <a:r>
              <a:rPr kumimoji="0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PDA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0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0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转移序列为</a:t>
            </a:r>
            <a:endParaRPr kumimoji="0"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00011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)⊢(</a:t>
            </a:r>
            <a:r>
              <a:rPr lang="pl-P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0011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)⊢(</a:t>
            </a:r>
            <a:r>
              <a:rPr lang="pl-P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011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pl-PL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)⊢(</a:t>
            </a:r>
            <a:r>
              <a:rPr lang="pl-P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pl-PL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⊢(</a:t>
            </a:r>
            <a:r>
              <a:rPr lang="pl-P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pl-PL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)⊢(</a:t>
            </a:r>
            <a:r>
              <a:rPr lang="pl-P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pt-BR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)⊢(</a:t>
            </a:r>
            <a:r>
              <a:rPr lang="pl-P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)⊢(</a:t>
            </a:r>
            <a:r>
              <a:rPr lang="pl-P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pl-P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19400"/>
            <a:ext cx="32972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24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6.3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与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的等价性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25963"/>
          </a:xfrm>
        </p:spPr>
        <p:txBody>
          <a:bodyPr/>
          <a:lstStyle/>
          <a:p>
            <a:pPr>
              <a:defRPr/>
            </a:pP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由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到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</a:p>
          <a:p>
            <a:pPr marL="0" indent="0">
              <a:buNone/>
              <a:defRPr/>
            </a:pPr>
            <a:endParaRPr kumimoji="0" lang="en-US" altLang="zh-CN" b="1" dirty="0" smtClean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7" t="9179" r="39545" b="54148"/>
          <a:stretch/>
        </p:blipFill>
        <p:spPr bwMode="auto">
          <a:xfrm>
            <a:off x="1700684" y="1676400"/>
            <a:ext cx="6172200" cy="335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90500" y="5028774"/>
            <a:ext cx="8763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想要证明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的等价性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需要思考如何使用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模拟文法的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推导。对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任意属于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某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的串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文法的推导过程，就是使用产生式去匹配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放在某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的输入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带上，我们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的目的就是通过文法构造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动作，让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能从左到右的扫描输入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串，利用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栈来模拟文法的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派生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过程即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可。</a:t>
            </a:r>
            <a:endParaRPr 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88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25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6.3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与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的等价性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25963"/>
          </a:xfrm>
        </p:spPr>
        <p:txBody>
          <a:bodyPr/>
          <a:lstStyle/>
          <a:p>
            <a:pPr>
              <a:defRPr/>
            </a:pP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定理（由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到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PDA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）：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上下文无关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语言，那么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 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 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证明：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 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 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′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</a:t>
            </a:r>
          </a:p>
          <a:p>
            <a:pPr marL="0" indent="0">
              <a:buNone/>
              <a:defRPr/>
            </a:pP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({</a:t>
            </a:r>
            <a:r>
              <a:rPr kumimoji="0"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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  <a:defRPr/>
            </a:pP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定义为：</a:t>
            </a:r>
            <a:endParaRPr kumimoji="0"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）对每个变元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：（输入空串，压入产生式）</a:t>
            </a:r>
            <a:endParaRPr kumimoji="0"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buNone/>
              <a:defRPr/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	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)={(</a:t>
            </a:r>
            <a:r>
              <a:rPr kumimoji="0"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 |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′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}</a:t>
            </a:r>
            <a:endParaRPr kumimoji="0"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）对每个终结符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：（输入字符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，弹出字符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buNone/>
              <a:defRPr/>
            </a:pP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)={(</a:t>
            </a:r>
            <a:r>
              <a:rPr kumimoji="0"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)}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381000" y="56388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那么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模拟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最左派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生，每个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动作只根据栈顶的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符号来执行：如果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是终结符则与输入串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匹配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是非终结符用产生式来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替换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26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6.3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与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的等价性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0" lang="zh-CN" altLang="en-US" b="1" dirty="0" smtClean="0">
                    <a:latin typeface="Times New Roman" charset="0"/>
                    <a:ea typeface="黑体" charset="0"/>
                    <a:cs typeface="黑体" charset="0"/>
                  </a:rPr>
                  <a:t>证明：</a:t>
                </a:r>
                <a:r>
                  <a:rPr kumimoji="0" lang="en-US" altLang="zh-CN" sz="2400" b="1" dirty="0" smtClean="0">
                    <a:latin typeface="Times New Roman" charset="0"/>
                    <a:ea typeface="黑体" charset="0"/>
                    <a:cs typeface="黑体" charset="0"/>
                  </a:rPr>
                  <a:t>(</a:t>
                </a:r>
                <a:r>
                  <a:rPr kumimoji="0" lang="en-US" altLang="zh-CN" sz="2400" b="1" dirty="0" smtClean="0">
                    <a:solidFill>
                      <a:srgbClr val="C00000"/>
                    </a:solidFill>
                    <a:latin typeface="Times New Roman" charset="0"/>
                    <a:ea typeface="黑体" charset="0"/>
                    <a:cs typeface="黑体" charset="0"/>
                  </a:rPr>
                  <a:t>=&gt;</a:t>
                </a:r>
                <a:r>
                  <a:rPr kumimoji="0" lang="en-US" altLang="zh-CN" sz="2400" b="1" dirty="0" smtClean="0">
                    <a:latin typeface="Times New Roman" charset="0"/>
                    <a:ea typeface="黑体" charset="0"/>
                    <a:cs typeface="黑体" charset="0"/>
                  </a:rPr>
                  <a:t>)</a:t>
                </a:r>
                <a:r>
                  <a:rPr lang="zh-CN" altLang="en-US" sz="2400" dirty="0" smtClean="0"/>
                  <a:t> </a:t>
                </a:r>
                <a:r>
                  <a:rPr lang="zh-CN" altLang="en-US" sz="24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</a:t>
                </a:r>
                <a:r>
                  <a:rPr lang="en-US" sz="2400" b="1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sz="2400" b="1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4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，则有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)⊢</a:t>
                </a:r>
                <a:r>
                  <a:rPr lang="en-US" sz="2400" b="1" baseline="300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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存在最左派生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sz="2400" b="1" i="1">
                            <a:latin typeface="Cambria Math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sz="2400" b="1" i="1">
                            <a:latin typeface="Cambria Math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</m:groupChr>
                    <m:r>
                      <a:rPr lang="en-US" altLang="zh-CN" sz="2400" b="1" i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，并且除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最后一步派生的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外，每次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派生的最左句型都有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xA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的形式，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这里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400" b="1" i="1" baseline="30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∪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400" b="1" i="1" baseline="30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S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sz="2400" b="1" i="1">
                            <a:latin typeface="Cambria Math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sz="2400" b="1" i="1">
                            <a:latin typeface="Cambria Math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</m:groupChr>
                  </m:oMath>
                </a14:m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sz="2400" b="1" i="1">
                            <a:latin typeface="Cambria Math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sz="2400" b="1" i="1">
                            <a:latin typeface="Cambria Math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</m:groupChr>
                  </m:oMath>
                </a14:m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sz="2400" b="1" i="1">
                            <a:latin typeface="Cambria Math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sz="2400" b="1" i="1">
                            <a:latin typeface="Cambria Math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</m:groupChr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...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sz="2400" b="1" i="1">
                            <a:latin typeface="Cambria Math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sz="2400" b="1" i="1">
                            <a:latin typeface="Cambria Math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</m:groupChr>
                  </m:oMath>
                </a14:m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sz="2400" b="1" i="1">
                            <a:latin typeface="Cambria Math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sz="2400" b="1" i="1">
                            <a:latin typeface="Cambria Math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</m:groupChr>
                  </m:oMath>
                </a14:m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</a:p>
              <a:p>
                <a:pPr marL="0" indent="0">
                  <a:buNone/>
                </a:pP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w=x</a:t>
                </a:r>
                <a:r>
                  <a:rPr lang="en-US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=  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       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 ...=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 </a:t>
                </a:r>
                <a:endParaRPr lang="en-US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需要证明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⊢</a:t>
                </a:r>
                <a:r>
                  <a:rPr lang="en-US" sz="24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)⊢</a:t>
                </a:r>
                <a:r>
                  <a:rPr lang="en-US" sz="2400" b="1" baseline="30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...⊢</a:t>
                </a:r>
                <a:r>
                  <a:rPr lang="en-US" sz="2400" b="1" baseline="30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)⊢</a:t>
                </a:r>
                <a:r>
                  <a:rPr lang="en-US" sz="2400" b="1" baseline="30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即，当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处于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sz="2400" b="1" dirty="0">
                    <a:solidFill>
                      <a:srgbClr val="FF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en-US" altLang="zh-CN" sz="24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0"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kumimoji="0"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⇒</m:t>
                          </m:r>
                        </m:e>
                      </m:mr>
                      <m:mr>
                        <m:e>
                          <m:r>
                            <a:rPr kumimoji="0"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𝒍𝒎</m:t>
                          </m:r>
                        </m:e>
                      </m:mr>
                    </m:m>
                  </m:oMath>
                </a14:m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的第</a:t>
                </a:r>
                <a:r>
                  <a:rPr lang="en-US" sz="24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步时，若</a:t>
                </a:r>
                <a:r>
                  <a:rPr lang="en-US" sz="24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4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sz="24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en-US" altLang="zh-CN" sz="24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0"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kumimoji="0"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⇒</m:t>
                          </m:r>
                        </m:e>
                      </m:mr>
                      <m:mr>
                        <m:e>
                          <m:r>
                            <a:rPr kumimoji="0"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𝒍𝒎</m:t>
                          </m:r>
                        </m:e>
                      </m:mr>
                    </m:m>
                  </m:oMath>
                </a14:m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，则有</a:t>
                </a:r>
                <a:r>
                  <a:rPr lang="it-IT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it-IT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it-IT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it-IT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it-IT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it-IT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sz="24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it-IT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)⊢</a:t>
                </a:r>
                <a:r>
                  <a:rPr lang="it-IT" sz="24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it-IT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it-IT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q, y</a:t>
                </a:r>
                <a:r>
                  <a:rPr lang="it-IT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it-IT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it-IT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it-IT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it-IT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it-IT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it-IT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it-IT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it-IT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sz="24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4525963"/>
              </a:xfrm>
              <a:blipFill rotWithShape="1">
                <a:blip r:embed="rId3"/>
                <a:stretch>
                  <a:fillRect l="-1825" t="-1887" r="-702" b="-6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1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27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6.3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与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的等价性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当最左派生处于左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句型</a:t>
                </a:r>
                <a:r>
                  <a:rPr lang="en-US" sz="24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sz="24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ID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it-IT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it-IT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it-IT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it-IT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it-IT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it-IT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sz="24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it-IT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24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i="1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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产生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式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:r>
                  <a:rPr lang="en-US" sz="2400" b="1" i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i="1" baseline="-2500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i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="1" i="1" baseline="-2500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sz="2400" b="1" i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0" lang="en-US" altLang="zh-CN" sz="2400" b="1" i="1">
                              <a:solidFill>
                                <a:srgbClr val="FF0000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kumimoji="0" lang="en-US" altLang="zh-CN" sz="2400" b="1" i="1">
                              <a:solidFill>
                                <a:srgbClr val="FF0000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⇒</m:t>
                          </m:r>
                        </m:e>
                      </m:mr>
                      <m:mr>
                        <m:e>
                          <m:r>
                            <a:rPr kumimoji="0" lang="en-US" altLang="zh-CN" sz="2400" b="1" i="1">
                              <a:solidFill>
                                <a:srgbClr val="FF0000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𝒍𝒎</m:t>
                          </m:r>
                        </m:e>
                      </m:mr>
                    </m:m>
                  </m:oMath>
                </a14:m>
                <a:r>
                  <a:rPr lang="en-US" sz="24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i="1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</a:t>
                </a:r>
                <a:r>
                  <a:rPr lang="en-US" sz="24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sz="2400" b="1" i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endPara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而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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sz="24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也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是左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句型，所以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最左的变量即为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之前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之后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终结符串记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′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之后的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记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，那么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就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			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sz="24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en-US" altLang="zh-CN" sz="24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0"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kumimoji="0"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⇒</m:t>
                          </m:r>
                        </m:e>
                      </m:mr>
                      <m:mr>
                        <m:e>
                          <m:r>
                            <a:rPr kumimoji="0"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𝒍𝒎</m:t>
                          </m:r>
                        </m:e>
                      </m:mr>
                    </m:m>
                  </m:oMath>
                </a14:m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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x′A</a:t>
                </a:r>
                <a:r>
                  <a:rPr lang="en-US" altLang="zh-CN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altLang="zh-CN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endParaRPr lang="en-US" sz="2400" b="1" baseline="-25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那么由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模拟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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的动作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(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构造规则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)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得到：</a:t>
                </a:r>
                <a:endParaRPr lang="en-US" altLang="zh-CN" sz="24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/>
                </a:endParaRPr>
              </a:p>
              <a:p>
                <a:pPr marL="0" indent="0">
                  <a:buNone/>
                </a:pPr>
                <a:r>
                  <a:rPr lang="it-IT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(</a:t>
                </a:r>
                <a:r>
                  <a:rPr lang="it-IT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it-IT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it-IT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it-IT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it-IT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it-IT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)⊢(</a:t>
                </a:r>
                <a:r>
                  <a:rPr lang="it-IT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q, y</a:t>
                </a:r>
                <a:r>
                  <a:rPr lang="it-IT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it-IT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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it-IT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it-IT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it-IT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it-IT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it-IT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q, y</a:t>
                </a:r>
                <a:r>
                  <a:rPr lang="it-IT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it-IT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x′A</a:t>
                </a:r>
                <a:r>
                  <a:rPr lang="en-US" altLang="zh-CN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it-IT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it-IT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it-IT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而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x′y</a:t>
                </a:r>
                <a:r>
                  <a:rPr lang="en-US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x′y</a:t>
                </a:r>
                <a:r>
                  <a:rPr lang="en-US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模拟弹出终结符串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′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构造规则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</a:t>
                </a:r>
                <a:r>
                  <a:rPr lang="it-IT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it-IT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it-IT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y</a:t>
                </a:r>
                <a:r>
                  <a:rPr lang="it-IT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it-IT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x′A</a:t>
                </a:r>
                <a:r>
                  <a:rPr lang="en-US" altLang="zh-CN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it-IT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it-IT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it-IT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=(</a:t>
                </a:r>
                <a:r>
                  <a:rPr lang="it-IT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q,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x′</a:t>
                </a:r>
                <a:r>
                  <a:rPr lang="it-IT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it-IT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it-IT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it-IT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x′A</a:t>
                </a:r>
                <a:r>
                  <a:rPr lang="en-US" altLang="zh-CN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it-IT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it-IT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⊢</a:t>
                </a:r>
                <a:r>
                  <a:rPr lang="en-US" sz="2400" b="1" baseline="30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it-IT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q, </a:t>
                </a:r>
                <a:r>
                  <a:rPr lang="it-IT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it-IT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it-IT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it-IT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it-IT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it-IT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it-IT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因此，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4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400" b="1" i="1"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，则有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)⊢</a:t>
                </a:r>
                <a:r>
                  <a:rPr lang="en-US" sz="24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L(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N(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P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)</a:t>
                </a:r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4525963"/>
              </a:xfrm>
              <a:blipFill rotWithShape="1">
                <a:blip r:embed="rId3"/>
                <a:stretch>
                  <a:fillRect l="-1123" t="-1482" b="-20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6.3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与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的等价性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0"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&lt;=</a:t>
                </a:r>
                <a:r>
                  <a:rPr kumimoji="0"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</a:t>
                </a:r>
                <a:r>
                  <a:rPr lang="en-US" sz="24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)⊢</a:t>
                </a:r>
                <a:r>
                  <a:rPr lang="en-US" sz="24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则有</a:t>
                </a:r>
                <a:r>
                  <a:rPr lang="en-US" sz="24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sz="24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我们证明更一般的结论：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⊢</a:t>
                </a:r>
                <a:r>
                  <a:rPr lang="en-US" sz="24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24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400" b="1" i="1">
                            <a:solidFill>
                              <a:srgbClr val="FF0000"/>
                            </a:solidFill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altLang="zh-CN" sz="24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通过对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ID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转移的次数进行归纳证明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归纳基础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当仅需要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次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时，只能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为产生式。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即使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产生式</a:t>
                </a:r>
                <a:r>
                  <a:rPr lang="en-US" altLang="zh-CN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zh-CN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，也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需要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步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才能清空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栈：替换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栈顶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，再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弹出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400" b="1" i="1">
                            <a:solidFill>
                              <a:schemeClr val="tx1"/>
                            </a:solidFill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成立。</a:t>
                </a:r>
                <a:endParaRPr lang="en-US" altLang="zh-CN" sz="24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4525963"/>
              </a:xfrm>
              <a:blipFill rotWithShape="1">
                <a:blip r:embed="rId3"/>
                <a:stretch>
                  <a:fillRect l="-1123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29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6.3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与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的等价性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0"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&lt;=</a:t>
                </a:r>
                <a:r>
                  <a:rPr kumimoji="0"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归纳递归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：假设转移次数不大于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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0)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步时结论成立。当需要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步时，因为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是变元，其第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步转移一定是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)⊢(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...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...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产生式，其中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是变元或终结符。而其余的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步转移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...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s-E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⊢</a:t>
                </a:r>
                <a:r>
                  <a:rPr lang="es-ES" sz="24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s-E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s-E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s-E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s-E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中，每个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不论是变元或终结符，从栈中被完全弹出时，都会消耗掉部分的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，记为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，显然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...</a:t>
                </a:r>
                <a:r>
                  <a:rPr lang="en-US" altLang="zh-CN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而且为了清空每个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，需要的转移次数都不超过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，所以对</a:t>
                </a:r>
                <a:r>
                  <a:rPr lang="en-US" altLang="zh-CN" sz="24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=1, 2, ...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根据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假设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s-E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⊢</a:t>
                </a:r>
                <a:r>
                  <a:rPr lang="es-ES" sz="24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s-E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s-E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s-E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s-E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4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400" b="1" i="1"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</a:p>
              <a:p>
                <a:pPr marL="0" indent="0">
                  <a:buNone/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再由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的产生式有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en-US" altLang="zh-CN" sz="24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0"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kumimoji="0"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⇒</m:t>
                          </m:r>
                        </m:e>
                      </m:mr>
                      <m:mr>
                        <m:e>
                          <m:r>
                            <a:rPr kumimoji="0"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𝒍𝒎</m:t>
                          </m:r>
                        </m:e>
                      </m:mr>
                    </m:m>
                    <m:r>
                      <a:rPr kumimoji="0" lang="en-US" altLang="zh-CN" sz="2400" b="1" i="1"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...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en-US" altLang="zh-CN" sz="24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0"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kumimoji="0"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⇒</m:t>
                          </m:r>
                        </m:e>
                      </m:mr>
                      <m:mr>
                        <m:e>
                          <m:r>
                            <a:rPr kumimoji="0"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𝒍𝒎</m:t>
                          </m:r>
                        </m:e>
                      </m:mr>
                    </m:m>
                  </m:oMath>
                </a14:m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...</a:t>
                </a:r>
                <a:r>
                  <a:rPr lang="en-US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...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en-US" altLang="zh-CN" sz="24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0"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kumimoji="0"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⇒</m:t>
                          </m:r>
                        </m:e>
                      </m:mr>
                      <m:mr>
                        <m:e>
                          <m:r>
                            <a:rPr kumimoji="0"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𝒍𝒎</m:t>
                          </m:r>
                        </m:e>
                      </m:mr>
                    </m:m>
                  </m:oMath>
                </a14:m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...</a:t>
                </a:r>
                <a:r>
                  <a:rPr lang="en-US" altLang="zh-CN" sz="24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</a:p>
              <a:p>
                <a:pPr marL="0" indent="0"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因此，如果</a:t>
                </a:r>
                <a:r>
                  <a:rPr 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)⊢</a:t>
                </a:r>
                <a:r>
                  <a:rPr lang="en-US" sz="2400" b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，则有</a:t>
                </a:r>
                <a:r>
                  <a:rPr lang="en-US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400" b="1" i="1">
                            <a:solidFill>
                              <a:schemeClr val="tx1"/>
                            </a:solidFill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N(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P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)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L(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4525963"/>
              </a:xfrm>
              <a:blipFill rotWithShape="1">
                <a:blip r:embed="rId3"/>
                <a:stretch>
                  <a:fillRect l="-1123" t="-1482" r="-772" b="-9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F96D0723-9CFB-D245-9D99-64DB07959064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1F5670FC-2DBF-594F-A0B0-A89AE7543F36}" type="slidenum">
              <a:rPr kumimoji="0" lang="en-US" altLang="zh-CN" sz="1400">
                <a:latin typeface="Arial" charset="0"/>
              </a:rPr>
              <a:pPr/>
              <a:t>3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第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章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下推自动机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6152"/>
            <a:ext cx="6858000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6.3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与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的等价性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kumimoji="0" lang="zh-CN" altLang="en-US" sz="2800" b="1" dirty="0" smtClean="0">
                <a:latin typeface="Times New Roman" charset="0"/>
                <a:ea typeface="黑体" charset="0"/>
                <a:cs typeface="黑体" charset="0"/>
              </a:rPr>
              <a:t>示例：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文法</a:t>
            </a:r>
            <a:r>
              <a:rPr lang="en-US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aAA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GNF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({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{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 b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}, {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}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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0"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 = {(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aAA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)}</a:t>
            </a:r>
          </a:p>
          <a:p>
            <a:pPr marL="0" indent="0">
              <a:buNone/>
              <a:defRPr/>
            </a:pP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= {(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),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bS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),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)}</a:t>
            </a:r>
          </a:p>
          <a:p>
            <a:pPr marL="0" indent="0"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 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 = {(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)}		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= {(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)}</a:t>
            </a:r>
            <a:endParaRPr kumimoji="0" 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kumimoji="0" 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172731"/>
              </p:ext>
            </p:extLst>
          </p:nvPr>
        </p:nvGraphicFramePr>
        <p:xfrm>
          <a:off x="847725" y="3505200"/>
          <a:ext cx="208597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Visio" r:id="rId4" imgW="1091067" imgH="1233090" progId="Visio.Drawing.11">
                  <p:embed/>
                </p:oleObj>
              </mc:Choice>
              <mc:Fallback>
                <p:oleObj name="Visio" r:id="rId4" imgW="1091067" imgH="1233090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505200"/>
                        <a:ext cx="208597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38513"/>
              </p:ext>
            </p:extLst>
          </p:nvPr>
        </p:nvGraphicFramePr>
        <p:xfrm>
          <a:off x="3124200" y="3886200"/>
          <a:ext cx="381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44358"/>
              </p:ext>
            </p:extLst>
          </p:nvPr>
        </p:nvGraphicFramePr>
        <p:xfrm>
          <a:off x="3657600" y="3886200"/>
          <a:ext cx="381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57668"/>
              </p:ext>
            </p:extLst>
          </p:nvPr>
        </p:nvGraphicFramePr>
        <p:xfrm>
          <a:off x="4191000" y="3886200"/>
          <a:ext cx="381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438153"/>
              </p:ext>
            </p:extLst>
          </p:nvPr>
        </p:nvGraphicFramePr>
        <p:xfrm>
          <a:off x="4724400" y="3886200"/>
          <a:ext cx="381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02484"/>
              </p:ext>
            </p:extLst>
          </p:nvPr>
        </p:nvGraphicFramePr>
        <p:xfrm>
          <a:off x="5257800" y="3886200"/>
          <a:ext cx="381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6586"/>
              </p:ext>
            </p:extLst>
          </p:nvPr>
        </p:nvGraphicFramePr>
        <p:xfrm>
          <a:off x="5791200" y="3886200"/>
          <a:ext cx="381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32298"/>
              </p:ext>
            </p:extLst>
          </p:nvPr>
        </p:nvGraphicFramePr>
        <p:xfrm>
          <a:off x="6324600" y="3886200"/>
          <a:ext cx="381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12963"/>
              </p:ext>
            </p:extLst>
          </p:nvPr>
        </p:nvGraphicFramePr>
        <p:xfrm>
          <a:off x="6858000" y="3886200"/>
          <a:ext cx="381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812117"/>
              </p:ext>
            </p:extLst>
          </p:nvPr>
        </p:nvGraphicFramePr>
        <p:xfrm>
          <a:off x="7391400" y="3886200"/>
          <a:ext cx="381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US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 flipH="1" flipV="1">
            <a:off x="2667000" y="3886200"/>
            <a:ext cx="609600" cy="1752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2667000" y="3886200"/>
            <a:ext cx="106680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 flipV="1">
            <a:off x="2590800" y="4267200"/>
            <a:ext cx="2819400" cy="1371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2590800" y="4267200"/>
            <a:ext cx="335280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2514600" y="4572000"/>
            <a:ext cx="4572000" cy="1066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 flipV="1">
            <a:off x="2514600" y="4572000"/>
            <a:ext cx="3962400" cy="1066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 flipV="1">
            <a:off x="2590800" y="4038600"/>
            <a:ext cx="1752600" cy="1600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2590800" y="4038600"/>
            <a:ext cx="2286000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 flipV="1">
            <a:off x="2286000" y="4876800"/>
            <a:ext cx="4800600" cy="76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 flipV="1">
            <a:off x="2286000" y="5105400"/>
            <a:ext cx="5257800" cy="533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7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31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6.3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与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的等价性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kumimoji="0" lang="zh-CN" altLang="en-US" sz="2800" b="1" dirty="0" smtClean="0">
                <a:latin typeface="Times New Roman" charset="0"/>
                <a:ea typeface="黑体" charset="0"/>
                <a:cs typeface="黑体" charset="0"/>
              </a:rPr>
              <a:t>利用</a:t>
            </a:r>
            <a:r>
              <a:rPr kumimoji="0" lang="en-US" altLang="zh-CN" sz="2800" b="1" dirty="0" smtClean="0">
                <a:latin typeface="Times New Roman" charset="0"/>
                <a:ea typeface="黑体" charset="0"/>
                <a:cs typeface="黑体" charset="0"/>
              </a:rPr>
              <a:t>GNF</a:t>
            </a:r>
            <a:r>
              <a:rPr kumimoji="0" lang="zh-CN" altLang="en-US" sz="2800" b="1" dirty="0" smtClean="0">
                <a:latin typeface="Times New Roman" charset="0"/>
                <a:ea typeface="黑体" charset="0"/>
                <a:cs typeface="黑体" charset="0"/>
              </a:rPr>
              <a:t>构造</a:t>
            </a:r>
            <a:r>
              <a:rPr kumimoji="0" lang="en-US" altLang="zh-CN" sz="2800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sz="2800" b="1" dirty="0" smtClean="0">
                <a:latin typeface="Times New Roman" charset="0"/>
                <a:ea typeface="黑体" charset="0"/>
                <a:cs typeface="黑体" charset="0"/>
              </a:rPr>
              <a:t>：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将文法转换为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GNF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 G = 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′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那么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另一种构造方式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P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({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</a:t>
            </a: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  <a:defRPr/>
            </a:pP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针对每个产生式，定义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0"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kumimoji="0"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 = {(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 |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′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}</a:t>
            </a:r>
          </a:p>
          <a:p>
            <a:pPr marL="0" indent="0">
              <a:buNone/>
              <a:defRPr/>
            </a:pPr>
            <a:r>
              <a:rPr kumimoji="0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示例：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文法</a:t>
            </a:r>
            <a:r>
              <a:rPr lang="en-US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aAA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GNF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GNF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构造的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 = {(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)}	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 = {(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),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)}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marL="0" indent="0"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= {(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)}</a:t>
            </a:r>
            <a:endParaRPr kumimoji="0" 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9461"/>
              </p:ext>
            </p:extLst>
          </p:nvPr>
        </p:nvGraphicFramePr>
        <p:xfrm>
          <a:off x="1381125" y="4772025"/>
          <a:ext cx="183832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Visio" r:id="rId4" imgW="1014889" imgH="946620" progId="Visio.Drawing.11">
                  <p:embed/>
                </p:oleObj>
              </mc:Choice>
              <mc:Fallback>
                <p:oleObj name="Visio" r:id="rId4" imgW="1014889" imgH="946620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4772025"/>
                        <a:ext cx="1838325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23391"/>
              </p:ext>
            </p:extLst>
          </p:nvPr>
        </p:nvGraphicFramePr>
        <p:xfrm>
          <a:off x="3429000" y="5029200"/>
          <a:ext cx="381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441960">
                <a:tc>
                  <a:txBody>
                    <a:bodyPr/>
                    <a:lstStyle/>
                    <a:p>
                      <a:endParaRPr lang="en-US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01589"/>
              </p:ext>
            </p:extLst>
          </p:nvPr>
        </p:nvGraphicFramePr>
        <p:xfrm>
          <a:off x="3962400" y="5029200"/>
          <a:ext cx="381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441960">
                <a:tc>
                  <a:txBody>
                    <a:bodyPr/>
                    <a:lstStyle/>
                    <a:p>
                      <a:endParaRPr lang="en-US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732436"/>
              </p:ext>
            </p:extLst>
          </p:nvPr>
        </p:nvGraphicFramePr>
        <p:xfrm>
          <a:off x="4495800" y="5029200"/>
          <a:ext cx="381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441960">
                <a:tc>
                  <a:txBody>
                    <a:bodyPr/>
                    <a:lstStyle/>
                    <a:p>
                      <a:endParaRPr lang="en-US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65604"/>
              </p:ext>
            </p:extLst>
          </p:nvPr>
        </p:nvGraphicFramePr>
        <p:xfrm>
          <a:off x="5029200" y="5029200"/>
          <a:ext cx="381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441960">
                <a:tc>
                  <a:txBody>
                    <a:bodyPr/>
                    <a:lstStyle/>
                    <a:p>
                      <a:endParaRPr lang="en-US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33782"/>
              </p:ext>
            </p:extLst>
          </p:nvPr>
        </p:nvGraphicFramePr>
        <p:xfrm>
          <a:off x="5562600" y="5029200"/>
          <a:ext cx="381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441960">
                <a:tc>
                  <a:txBody>
                    <a:bodyPr/>
                    <a:lstStyle/>
                    <a:p>
                      <a:endParaRPr lang="en-US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/>
                        </a:rPr>
                        <a:t>A</a:t>
                      </a:r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1337"/>
              </p:ext>
            </p:extLst>
          </p:nvPr>
        </p:nvGraphicFramePr>
        <p:xfrm>
          <a:off x="6096000" y="5029200"/>
          <a:ext cx="381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441960">
                <a:tc>
                  <a:txBody>
                    <a:bodyPr/>
                    <a:lstStyle/>
                    <a:p>
                      <a:endParaRPr lang="en-US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b="1" i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/>
                        </a:rPr>
                        <a:t></a:t>
                      </a:r>
                      <a:endParaRPr lang="en-US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 flipH="1" flipV="1">
            <a:off x="3200400" y="4876800"/>
            <a:ext cx="457200" cy="1066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3200400" y="4876800"/>
            <a:ext cx="914400" cy="609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3048000" y="5181600"/>
            <a:ext cx="2133600" cy="76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3048000" y="5181600"/>
            <a:ext cx="1600200" cy="76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3048000" y="5400675"/>
            <a:ext cx="2133600" cy="542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3048000" y="5400675"/>
            <a:ext cx="1600200" cy="542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2971800" y="5576887"/>
            <a:ext cx="2819400" cy="3667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2971800" y="5576888"/>
            <a:ext cx="3352800" cy="3667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1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6.3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与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的等价性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25963"/>
          </a:xfrm>
        </p:spPr>
        <p:txBody>
          <a:bodyPr/>
          <a:lstStyle/>
          <a:p>
            <a:pPr>
              <a:defRPr/>
            </a:pP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（由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到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）定理：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 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 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是上下文无关语言。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证明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要点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：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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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ea typeface="宋体" pitchFamily="2" charset="-122"/>
              </a:rPr>
              <a:t>对应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p,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800" b="1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="1" i="1" baseline="-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)∈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δ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b="1" dirty="0" smtClean="0">
                <a:ea typeface="宋体" pitchFamily="2" charset="-122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="1" i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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宋体" pitchFamily="2" charset="-122"/>
              </a:rPr>
              <a:t>难以</a:t>
            </a:r>
            <a:r>
              <a:rPr lang="zh-CN" altLang="en-US" sz="2800" b="1" dirty="0">
                <a:ea typeface="宋体" pitchFamily="2" charset="-122"/>
              </a:rPr>
              <a:t>用产生式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[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]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[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="1" i="1" baseline="-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]</a:t>
            </a:r>
            <a:r>
              <a:rPr lang="zh-CN" altLang="en-US" sz="2800" b="1" dirty="0">
                <a:ea typeface="宋体" pitchFamily="2" charset="-122"/>
              </a:rPr>
              <a:t>模拟。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宋体" pitchFamily="2" charset="-122"/>
              </a:rPr>
              <a:t>同样也难以用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[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]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[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][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]…[</a:t>
            </a:r>
            <a:r>
              <a:rPr lang="en-US" altLang="zh-CN" sz="2800" b="1" i="1" dirty="0" err="1" smtClean="0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2800" b="1" i="1" baseline="-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800" b="1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="1" i="1" baseline="-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]</a:t>
            </a:r>
            <a:r>
              <a:rPr lang="zh-CN" altLang="en-US" sz="2800" b="1" dirty="0" smtClean="0">
                <a:ea typeface="宋体" pitchFamily="2" charset="-122"/>
              </a:rPr>
              <a:t>模拟。</a:t>
            </a:r>
            <a:endParaRPr lang="en-US" altLang="zh-CN" sz="2800" b="1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希望处理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完（弹出）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和处理完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800" b="1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="1" i="1" baseline="-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（压入之后弹出）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之后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到达相同状态，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构造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一组产生式：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[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]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[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][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]...[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n-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]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，用简化形式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qXp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[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]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，其意义为从状态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出发，处理完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X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到达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</a:t>
            </a:r>
            <a:endParaRPr lang="en-US" altLang="zh-CN" sz="2800" b="1" i="1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zh-CN" altLang="en-US" sz="2800" b="1" dirty="0" smtClean="0">
              <a:ea typeface="宋体" pitchFamily="2" charset="-122"/>
            </a:endParaRPr>
          </a:p>
          <a:p>
            <a:pPr marL="0" indent="0">
              <a:buNone/>
              <a:defRPr/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33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6.3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与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的等价性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kumimoji="0" lang="zh-CN" altLang="en-US" b="1" dirty="0" smtClean="0">
                    <a:latin typeface="Times New Roman" charset="0"/>
                    <a:ea typeface="黑体" charset="0"/>
                    <a:cs typeface="黑体" charset="0"/>
                  </a:rPr>
                  <a:t>证明：</a:t>
                </a:r>
                <a:r>
                  <a:rPr kumimoji="0"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kumimoji="0"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8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=(</a:t>
                </a:r>
                <a:r>
                  <a:rPr kumimoji="0"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kumimoji="0"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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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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kumimoji="0"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kumimoji="0" lang="en-US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kumimoji="0" lang="en-US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</a:t>
                </a:r>
                <a:r>
                  <a:rPr kumimoji="0"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，那么构造</a:t>
                </a:r>
                <a:r>
                  <a:rPr kumimoji="0"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CFG </a:t>
                </a:r>
                <a:r>
                  <a:rPr kumimoji="0"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kumimoji="0"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P’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，其中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是形如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qXp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的对象和符号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的集合，其中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800" b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en-US" altLang="zh-CN" sz="28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，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X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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，产生式集合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P’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包括：</a:t>
                </a:r>
                <a:endPara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/>
                </a:endParaRPr>
              </a:p>
              <a:p>
                <a:pPr marL="0" indent="0">
                  <a:buNone/>
                  <a:defRPr/>
                </a:pPr>
                <a:r>
                  <a:rPr kumimoji="0"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（</a:t>
                </a:r>
                <a:r>
                  <a:rPr kumimoji="0"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kumimoji="0"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）为</a:t>
                </a:r>
                <a:r>
                  <a:rPr kumimoji="0"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kumimoji="0"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中的每个</a:t>
                </a:r>
                <a:r>
                  <a:rPr kumimoji="0"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p</a:t>
                </a:r>
                <a:r>
                  <a:rPr kumimoji="0"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，构造一个产生式：</a:t>
                </a:r>
                <a:r>
                  <a:rPr kumimoji="0" lang="en-US" altLang="zh-CN" sz="2800" b="1" i="1" dirty="0" smtClean="0">
                    <a:latin typeface="Times New Roman" charset="0"/>
                    <a:ea typeface="黑体" charset="0"/>
                    <a:cs typeface="Times New Roman" panose="02020603050405020304" pitchFamily="18" charset="0"/>
                    <a:sym typeface="Symbol"/>
                  </a:rPr>
                  <a:t>S</a:t>
                </a:r>
                <a:r>
                  <a:rPr kumimoji="0" lang="en-US" altLang="zh-CN" sz="2800" b="1" dirty="0" smtClean="0">
                    <a:latin typeface="Times New Roman" charset="0"/>
                    <a:ea typeface="黑体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[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800" b="1" dirty="0" smtClean="0">
                    <a:latin typeface="Times New Roman" charset="0"/>
                    <a:ea typeface="黑体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]</a:t>
                </a:r>
              </a:p>
              <a:p>
                <a:pPr marL="0" indent="0">
                  <a:buNone/>
                  <a:defRPr/>
                </a:pPr>
                <a:r>
                  <a:rPr kumimoji="0" lang="zh-CN" altLang="en-US" sz="2800" b="1" dirty="0" smtClean="0">
                    <a:latin typeface="Times New Roman" charset="0"/>
                    <a:ea typeface="黑体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（</a:t>
                </a:r>
                <a:r>
                  <a:rPr kumimoji="0" lang="en-US" altLang="zh-CN" sz="2800" b="1" dirty="0" smtClean="0">
                    <a:latin typeface="Times New Roman" charset="0"/>
                    <a:ea typeface="黑体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kumimoji="0" lang="zh-CN" altLang="en-US" sz="2800" b="1" dirty="0" smtClean="0">
                    <a:latin typeface="Times New Roman" charset="0"/>
                    <a:ea typeface="黑体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）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如果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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a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X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包括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(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p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...</a:t>
                </a:r>
                <a:r>
                  <a:rPr lang="en-US" sz="28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)</a:t>
                </a:r>
                <a:r>
                  <a:rPr kumimoji="0"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，构造一组产生式：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[</a:t>
                </a:r>
                <a:r>
                  <a:rPr kumimoji="0" lang="en-US" altLang="zh-CN" sz="28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lang="en-US" altLang="zh-CN" sz="28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Xr</a:t>
                </a:r>
                <a:r>
                  <a:rPr lang="en-US" altLang="zh-CN" sz="28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n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]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a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[</a:t>
                </a:r>
                <a:r>
                  <a:rPr kumimoji="0"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p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][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]...[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n-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n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]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，这里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a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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∪{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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，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, ...</a:t>
                </a:r>
                <a:r>
                  <a:rPr lang="en-US" altLang="zh-CN" sz="28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n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是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中各种可能的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n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个状态。若</a:t>
                </a:r>
                <a:r>
                  <a:rPr lang="en-US" altLang="zh-CN" sz="28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=0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（即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...</a:t>
                </a:r>
                <a:r>
                  <a:rPr lang="en-US" sz="28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=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），则构造产生式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[</a:t>
                </a:r>
                <a:r>
                  <a:rPr kumimoji="0" lang="en-US" altLang="zh-CN" sz="28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lang="en-US" altLang="zh-CN" sz="28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Xp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]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a</a:t>
                </a:r>
              </a:p>
              <a:p>
                <a:pPr marL="0" indent="0">
                  <a:buNone/>
                  <a:defRPr/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那么，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w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X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)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⊢</a:t>
                </a:r>
                <a:r>
                  <a:rPr lang="en-US" sz="2800" b="1" baseline="30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&lt;=&gt; [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Xp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]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endPara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4525963"/>
              </a:xfrm>
              <a:blipFill rotWithShape="1">
                <a:blip r:embed="rId3"/>
                <a:stretch>
                  <a:fillRect l="-1825" t="-2022" r="-351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34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6.3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与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的等价性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kumimoji="0" lang="en-US" altLang="zh-CN" sz="2800" b="1" dirty="0">
                    <a:latin typeface="Times New Roman" charset="0"/>
                    <a:ea typeface="黑体" charset="0"/>
                    <a:cs typeface="黑体" charset="0"/>
                  </a:rPr>
                  <a:t>(</a:t>
                </a:r>
                <a:r>
                  <a:rPr kumimoji="0" lang="en-US" altLang="zh-CN" sz="2800" b="1" dirty="0">
                    <a:solidFill>
                      <a:srgbClr val="C00000"/>
                    </a:solidFill>
                    <a:latin typeface="Times New Roman" charset="0"/>
                    <a:ea typeface="黑体" charset="0"/>
                    <a:cs typeface="黑体" charset="0"/>
                  </a:rPr>
                  <a:t>=&gt;</a:t>
                </a:r>
                <a:r>
                  <a:rPr kumimoji="0" lang="en-US" altLang="zh-CN" sz="2800" b="1" dirty="0">
                    <a:latin typeface="Times New Roman" charset="0"/>
                    <a:ea typeface="黑体" charset="0"/>
                    <a:cs typeface="黑体" charset="0"/>
                  </a:rPr>
                  <a:t>)</a:t>
                </a:r>
                <a:r>
                  <a:rPr lang="zh-CN" altLang="en-US" sz="2800" dirty="0"/>
                  <a:t> 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</a:t>
                </a:r>
                <a:r>
                  <a:rPr lang="en-US" sz="2800" b="1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800" b="1" baseline="-250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sz="2800" b="1" baseline="-250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⊢</a:t>
                </a:r>
                <a:r>
                  <a:rPr lang="en-US" sz="2800" b="1" baseline="300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sz="2800" b="1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800" b="1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800" b="1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sz="2800" b="1" baseline="-250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</a:t>
                </a:r>
                <a:r>
                  <a:rPr lang="en-US" sz="2800" b="1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solidFill>
                              <a:srgbClr val="C00000"/>
                            </a:solidFill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sz="2800" b="1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我们证明更一般的结论：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</a:t>
                </a:r>
                <a:r>
                  <a:rPr lang="en-US" sz="28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⊢</a:t>
                </a:r>
                <a:r>
                  <a:rPr lang="en-US" sz="2800" b="1" baseline="300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，则有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kumimoji="0" lang="en-US" altLang="zh-CN" sz="28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lang="en-US" altLang="zh-CN" sz="2800" b="1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Xp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solidFill>
                              <a:srgbClr val="C00000"/>
                            </a:solidFill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altLang="zh-CN" sz="28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通过对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ID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转移的次数进行归纳证明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zh-CN" alt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归纳基础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：当仅需要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次时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⊢(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，只能消掉一个字母，只能有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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∪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sz="2800" b="1" dirty="0" smtClean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lang="en-US" altLang="zh-CN" sz="2800" b="1" i="1" dirty="0" smtClean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p,</a:t>
                </a:r>
                <a:r>
                  <a:rPr lang="en-US" altLang="zh-CN" sz="2800" b="1" dirty="0" smtClean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altLang="zh-CN" sz="2800" b="1" dirty="0" smtClean="0">
                    <a:latin typeface="Times New Roman" pitchFamily="18" charset="0"/>
                    <a:ea typeface="宋体" pitchFamily="2" charset="-122"/>
                  </a:rPr>
                  <a:t>)</a:t>
                </a:r>
                <a:r>
                  <a:rPr lang="en-US" altLang="zh-CN" sz="2800" b="1" dirty="0">
                    <a:latin typeface="Times New Roman" pitchFamily="18" charset="0"/>
                    <a:ea typeface="宋体" pitchFamily="2" charset="-122"/>
                  </a:rPr>
                  <a:t>∈</a:t>
                </a:r>
                <a:r>
                  <a:rPr lang="en-US" altLang="zh-CN" sz="2800" b="1" i="1" dirty="0">
                    <a:latin typeface="Times New Roman" pitchFamily="18" charset="0"/>
                    <a:ea typeface="宋体" pitchFamily="2" charset="-122"/>
                  </a:rPr>
                  <a:t>δ</a:t>
                </a:r>
                <a:r>
                  <a:rPr lang="en-US" altLang="zh-CN" sz="2800" b="1" dirty="0">
                    <a:latin typeface="Times New Roman" pitchFamily="18" charset="0"/>
                    <a:ea typeface="宋体" pitchFamily="2" charset="-122"/>
                  </a:rPr>
                  <a:t>(</a:t>
                </a:r>
                <a:r>
                  <a:rPr lang="en-US" altLang="zh-CN" sz="2800" b="1" i="1" dirty="0">
                    <a:latin typeface="Times New Roman" pitchFamily="18" charset="0"/>
                    <a:ea typeface="宋体" pitchFamily="2" charset="-122"/>
                  </a:rPr>
                  <a:t>q</a:t>
                </a:r>
                <a:r>
                  <a:rPr lang="en-US" altLang="zh-CN" sz="2800" b="1" dirty="0">
                    <a:latin typeface="Times New Roman" pitchFamily="18" charset="0"/>
                    <a:ea typeface="宋体" pitchFamily="2" charset="-122"/>
                  </a:rPr>
                  <a:t>, </a:t>
                </a:r>
                <a:r>
                  <a:rPr lang="en-US" altLang="zh-CN" sz="2800" b="1" i="1" dirty="0"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lang="en-US" altLang="zh-CN" sz="2800" b="1" dirty="0">
                    <a:latin typeface="Times New Roman" pitchFamily="18" charset="0"/>
                    <a:ea typeface="宋体" pitchFamily="2" charset="-122"/>
                  </a:rPr>
                  <a:t>, </a:t>
                </a:r>
                <a:r>
                  <a:rPr lang="en-US" altLang="zh-CN" sz="2800" b="1" i="1" dirty="0" smtClean="0">
                    <a:latin typeface="Times New Roman" pitchFamily="18" charset="0"/>
                    <a:ea typeface="宋体" pitchFamily="2" charset="-122"/>
                  </a:rPr>
                  <a:t>X</a:t>
                </a:r>
                <a:r>
                  <a:rPr lang="en-US" altLang="zh-CN" sz="2800" b="1" dirty="0" smtClean="0">
                    <a:latin typeface="Times New Roman" pitchFamily="18" charset="0"/>
                    <a:ea typeface="宋体" pitchFamily="2" charset="-122"/>
                  </a:rPr>
                  <a:t>)</a:t>
                </a:r>
                <a:r>
                  <a:rPr lang="zh-CN" altLang="en-US" sz="2800" b="1" dirty="0" smtClean="0">
                    <a:latin typeface="Times New Roman" pitchFamily="18" charset="0"/>
                    <a:ea typeface="宋体" pitchFamily="2" charset="-122"/>
                  </a:rPr>
                  <a:t>，由文法构造规则</a:t>
                </a:r>
                <a:r>
                  <a:rPr lang="en-US" altLang="zh-CN" sz="2800" b="1" dirty="0" smtClean="0">
                    <a:latin typeface="Times New Roman" pitchFamily="18" charset="0"/>
                    <a:ea typeface="宋体" pitchFamily="2" charset="-122"/>
                  </a:rPr>
                  <a:t>[</a:t>
                </a:r>
                <a:r>
                  <a:rPr lang="en-US" altLang="zh-CN" sz="2800" b="1" i="1" dirty="0" err="1" smtClean="0">
                    <a:latin typeface="Times New Roman" pitchFamily="18" charset="0"/>
                    <a:ea typeface="宋体" pitchFamily="2" charset="-122"/>
                  </a:rPr>
                  <a:t>qXp</a:t>
                </a:r>
                <a:r>
                  <a:rPr lang="en-US" altLang="zh-CN" sz="2800" b="1" dirty="0" smtClean="0">
                    <a:latin typeface="Times New Roman" pitchFamily="18" charset="0"/>
                    <a:ea typeface="宋体" pitchFamily="2" charset="-122"/>
                  </a:rPr>
                  <a:t>]</a:t>
                </a:r>
                <a:r>
                  <a:rPr lang="en-US" altLang="zh-CN" sz="2800" b="1" dirty="0" smtClean="0">
                    <a:latin typeface="Times New Roman" pitchFamily="18" charset="0"/>
                    <a:ea typeface="宋体" pitchFamily="2" charset="-122"/>
                    <a:sym typeface="Wingdings" panose="05000000000000000000" pitchFamily="2" charset="2"/>
                  </a:rPr>
                  <a:t></a:t>
                </a:r>
                <a:r>
                  <a:rPr lang="en-US" altLang="zh-CN" sz="2800" b="1" i="1" dirty="0" smtClean="0">
                    <a:latin typeface="Times New Roman" pitchFamily="18" charset="0"/>
                    <a:ea typeface="宋体" pitchFamily="2" charset="-122"/>
                    <a:sym typeface="Wingdings" panose="05000000000000000000" pitchFamily="2" charset="2"/>
                  </a:rPr>
                  <a:t>a</a:t>
                </a:r>
                <a:r>
                  <a:rPr lang="en-US" altLang="zh-CN" sz="2800" b="1" dirty="0" smtClean="0">
                    <a:latin typeface="Times New Roman" pitchFamily="18" charset="0"/>
                    <a:ea typeface="宋体" pitchFamily="2" charset="-122"/>
                    <a:sym typeface="Wingdings" panose="05000000000000000000" pitchFamily="2" charset="2"/>
                  </a:rPr>
                  <a:t>=</a:t>
                </a:r>
                <a:r>
                  <a:rPr lang="en-US" altLang="zh-CN" sz="2800" b="1" i="1" dirty="0" smtClean="0">
                    <a:latin typeface="Times New Roman" pitchFamily="18" charset="0"/>
                    <a:ea typeface="宋体" pitchFamily="2" charset="-122"/>
                    <a:sym typeface="Wingdings" panose="05000000000000000000" pitchFamily="2" charset="2"/>
                  </a:rPr>
                  <a:t>x</a:t>
                </a:r>
                <a:r>
                  <a:rPr lang="zh-CN" altLang="en-US" sz="2800" b="1" dirty="0" smtClean="0">
                    <a:latin typeface="Times New Roman" pitchFamily="18" charset="0"/>
                    <a:ea typeface="宋体" pitchFamily="2" charset="-122"/>
                    <a:sym typeface="Wingdings" panose="05000000000000000000" pitchFamily="2" charset="2"/>
                  </a:rPr>
                  <a:t>成立。</a:t>
                </a:r>
                <a:endParaRPr lang="en-US" altLang="zh-CN" sz="2800" b="1" dirty="0" smtClean="0">
                  <a:latin typeface="Times New Roman" pitchFamily="18" charset="0"/>
                  <a:ea typeface="宋体" pitchFamily="2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4525963"/>
              </a:xfrm>
              <a:blipFill rotWithShape="1">
                <a:blip r:embed="rId3"/>
                <a:stretch>
                  <a:fillRect l="-1474" r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35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6.3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与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的等价性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kumimoji="0" lang="en-US" altLang="zh-CN" sz="2800" b="1" dirty="0">
                    <a:latin typeface="Times New Roman" charset="0"/>
                    <a:ea typeface="黑体" charset="0"/>
                    <a:cs typeface="黑体" charset="0"/>
                  </a:rPr>
                  <a:t>(</a:t>
                </a:r>
                <a:r>
                  <a:rPr kumimoji="0" lang="en-US" altLang="zh-CN" sz="2800" b="1" dirty="0">
                    <a:solidFill>
                      <a:srgbClr val="C00000"/>
                    </a:solidFill>
                    <a:latin typeface="Times New Roman" charset="0"/>
                    <a:ea typeface="黑体" charset="0"/>
                    <a:cs typeface="黑体" charset="0"/>
                  </a:rPr>
                  <a:t>=&gt;</a:t>
                </a:r>
                <a:r>
                  <a:rPr kumimoji="0" lang="en-US" altLang="zh-CN" sz="2800" b="1" dirty="0">
                    <a:latin typeface="Times New Roman" charset="0"/>
                    <a:ea typeface="黑体" charset="0"/>
                    <a:cs typeface="黑体" charset="0"/>
                  </a:rPr>
                  <a:t>)</a:t>
                </a:r>
                <a:r>
                  <a:rPr lang="zh-CN" altLang="en-US" sz="2800" dirty="0"/>
                  <a:t> 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归纳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递归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：假设转移次数不大于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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步时结论成立。当需要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步时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，令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aw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，必然存在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aw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)⊢(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...</a:t>
                </a:r>
                <a:r>
                  <a:rPr lang="en-US" sz="28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)⊢</a:t>
                </a:r>
                <a:r>
                  <a:rPr lang="en-US" sz="2800" b="1" baseline="30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p,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。对于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aw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)⊢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...</a:t>
                </a:r>
                <a:r>
                  <a:rPr lang="en-US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，一定有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...</a:t>
                </a:r>
                <a:r>
                  <a:rPr lang="en-US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b="1" dirty="0" smtClean="0">
                    <a:latin typeface="Times New Roman" pitchFamily="18" charset="0"/>
                    <a:ea typeface="宋体" pitchFamily="2" charset="-122"/>
                  </a:rPr>
                  <a:t>∈</a:t>
                </a:r>
                <a:r>
                  <a:rPr lang="en-US" altLang="zh-CN" sz="2800" b="1" i="1" dirty="0" smtClean="0">
                    <a:latin typeface="Times New Roman" pitchFamily="18" charset="0"/>
                    <a:ea typeface="宋体" pitchFamily="2" charset="-122"/>
                  </a:rPr>
                  <a:t>δ</a:t>
                </a:r>
                <a:r>
                  <a:rPr lang="en-US" altLang="zh-CN" sz="2800" b="1" dirty="0" smtClean="0">
                    <a:latin typeface="Times New Roman" pitchFamily="18" charset="0"/>
                    <a:ea typeface="宋体" pitchFamily="2" charset="-122"/>
                  </a:rPr>
                  <a:t>(</a:t>
                </a:r>
                <a:r>
                  <a:rPr lang="en-US" altLang="zh-CN" sz="2800" b="1" i="1" dirty="0" smtClean="0">
                    <a:latin typeface="Times New Roman" pitchFamily="18" charset="0"/>
                    <a:ea typeface="宋体" pitchFamily="2" charset="-122"/>
                  </a:rPr>
                  <a:t>q</a:t>
                </a:r>
                <a:r>
                  <a:rPr lang="en-US" altLang="zh-CN" sz="2800" b="1" dirty="0">
                    <a:latin typeface="Times New Roman" pitchFamily="18" charset="0"/>
                    <a:ea typeface="宋体" pitchFamily="2" charset="-122"/>
                  </a:rPr>
                  <a:t>, </a:t>
                </a:r>
                <a:r>
                  <a:rPr lang="en-US" altLang="zh-CN" sz="2800" b="1" i="1" dirty="0"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lang="en-US" altLang="zh-CN" sz="2800" b="1" dirty="0">
                    <a:latin typeface="Times New Roman" pitchFamily="18" charset="0"/>
                    <a:ea typeface="宋体" pitchFamily="2" charset="-122"/>
                  </a:rPr>
                  <a:t>, </a:t>
                </a:r>
                <a:r>
                  <a:rPr lang="en-US" altLang="zh-CN" sz="2800" b="1" i="1" dirty="0">
                    <a:latin typeface="Times New Roman" pitchFamily="18" charset="0"/>
                    <a:ea typeface="宋体" pitchFamily="2" charset="-122"/>
                  </a:rPr>
                  <a:t>X</a:t>
                </a:r>
                <a:r>
                  <a:rPr lang="en-US" altLang="zh-CN" sz="2800" b="1" dirty="0" smtClean="0">
                    <a:latin typeface="Times New Roman" pitchFamily="18" charset="0"/>
                    <a:ea typeface="宋体" pitchFamily="2" charset="-122"/>
                  </a:rPr>
                  <a:t>)</a:t>
                </a:r>
                <a:r>
                  <a:rPr lang="zh-CN" altLang="en-US" sz="2800" b="1" dirty="0" smtClean="0">
                    <a:latin typeface="Times New Roman" pitchFamily="18" charset="0"/>
                    <a:ea typeface="宋体" pitchFamily="2" charset="-122"/>
                  </a:rPr>
                  <a:t>，当弹出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b="1" dirty="0" smtClean="0">
                    <a:latin typeface="Times New Roman" pitchFamily="18" charset="0"/>
                    <a:ea typeface="宋体" pitchFamily="2" charset="-122"/>
                  </a:rPr>
                  <a:t>时，消耗</a:t>
                </a:r>
                <a:r>
                  <a:rPr lang="en-US" altLang="zh-CN" sz="2800" b="1" i="1" dirty="0" smtClean="0">
                    <a:latin typeface="Times New Roman" pitchFamily="18" charset="0"/>
                    <a:ea typeface="宋体" pitchFamily="2" charset="-122"/>
                  </a:rPr>
                  <a:t>w</a:t>
                </a:r>
                <a:r>
                  <a:rPr lang="zh-CN" altLang="en-US" sz="2800" b="1" dirty="0" smtClean="0">
                    <a:latin typeface="Times New Roman" pitchFamily="18" charset="0"/>
                    <a:ea typeface="宋体" pitchFamily="2" charset="-122"/>
                  </a:rPr>
                  <a:t>中的一部分</a:t>
                </a:r>
                <a:r>
                  <a:rPr lang="en-US" altLang="zh-CN" sz="2800" b="1" i="1" dirty="0" err="1" smtClean="0">
                    <a:latin typeface="Times New Roman" pitchFamily="18" charset="0"/>
                    <a:ea typeface="宋体" pitchFamily="2" charset="-122"/>
                  </a:rPr>
                  <a:t>w</a:t>
                </a:r>
                <a:r>
                  <a:rPr lang="en-US" altLang="zh-CN" sz="2800" b="1" i="1" baseline="-25000" dirty="0" err="1" smtClean="0">
                    <a:latin typeface="Times New Roman" pitchFamily="18" charset="0"/>
                    <a:ea typeface="宋体" pitchFamily="2" charset="-122"/>
                  </a:rPr>
                  <a:t>i</a:t>
                </a:r>
                <a:r>
                  <a:rPr lang="zh-CN" altLang="en-US" sz="2800" b="1" dirty="0" smtClean="0">
                    <a:latin typeface="Times New Roman" pitchFamily="18" charset="0"/>
                    <a:ea typeface="宋体" pitchFamily="2" charset="-122"/>
                  </a:rPr>
                  <a:t>，</a:t>
                </a:r>
                <a:r>
                  <a:rPr lang="en-US" altLang="zh-CN" sz="2800" b="1" i="1" dirty="0" smtClean="0">
                    <a:latin typeface="Times New Roman" pitchFamily="18" charset="0"/>
                    <a:ea typeface="宋体" pitchFamily="2" charset="-122"/>
                  </a:rPr>
                  <a:t>w</a:t>
                </a:r>
                <a:r>
                  <a:rPr lang="en-US" altLang="zh-CN" sz="2800" b="1" dirty="0" smtClean="0">
                    <a:latin typeface="Times New Roman" pitchFamily="18" charset="0"/>
                    <a:ea typeface="宋体" pitchFamily="2" charset="-122"/>
                  </a:rPr>
                  <a:t>=</a:t>
                </a:r>
                <a:r>
                  <a:rPr lang="en-US" altLang="zh-CN" sz="2800" b="1" i="1" dirty="0"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800" b="1" i="1" dirty="0" smtClean="0">
                    <a:latin typeface="Times New Roman" pitchFamily="18" charset="0"/>
                    <a:ea typeface="宋体" pitchFamily="2" charset="-122"/>
                  </a:rPr>
                  <a:t>w</a:t>
                </a:r>
                <a:r>
                  <a:rPr lang="en-US" altLang="zh-CN" sz="2800" b="1" baseline="-25000" dirty="0" smtClean="0">
                    <a:latin typeface="Times New Roman" pitchFamily="18" charset="0"/>
                    <a:ea typeface="宋体" pitchFamily="2" charset="-122"/>
                  </a:rPr>
                  <a:t>1</a:t>
                </a:r>
                <a:r>
                  <a:rPr lang="en-US" altLang="zh-CN" sz="2800" b="1" i="1" dirty="0" smtClean="0">
                    <a:latin typeface="Times New Roman" pitchFamily="18" charset="0"/>
                    <a:ea typeface="宋体" pitchFamily="2" charset="-122"/>
                  </a:rPr>
                  <a:t>w</a:t>
                </a:r>
                <a:r>
                  <a:rPr lang="en-US" altLang="zh-CN" sz="2800" b="1" baseline="-25000" dirty="0" smtClean="0">
                    <a:latin typeface="Times New Roman" pitchFamily="18" charset="0"/>
                    <a:ea typeface="宋体" pitchFamily="2" charset="-122"/>
                  </a:rPr>
                  <a:t>2</a:t>
                </a:r>
                <a:r>
                  <a:rPr lang="en-US" altLang="zh-CN" sz="2800" b="1" i="1" baseline="-25000" dirty="0" smtClean="0"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800" b="1" i="1" dirty="0" smtClean="0">
                    <a:latin typeface="Times New Roman" pitchFamily="18" charset="0"/>
                    <a:ea typeface="宋体" pitchFamily="2" charset="-122"/>
                  </a:rPr>
                  <a:t>...</a:t>
                </a:r>
                <a:r>
                  <a:rPr lang="en-US" altLang="zh-CN" sz="2800" b="1" i="1" dirty="0" err="1" smtClean="0">
                    <a:latin typeface="Times New Roman" pitchFamily="18" charset="0"/>
                    <a:ea typeface="宋体" pitchFamily="2" charset="-122"/>
                  </a:rPr>
                  <a:t>w</a:t>
                </a:r>
                <a:r>
                  <a:rPr lang="en-US" altLang="zh-CN" sz="2800" b="1" i="1" baseline="-25000" dirty="0" err="1" smtClean="0">
                    <a:latin typeface="Times New Roman" pitchFamily="18" charset="0"/>
                    <a:ea typeface="宋体" pitchFamily="2" charset="-122"/>
                  </a:rPr>
                  <a:t>n</a:t>
                </a:r>
                <a:r>
                  <a:rPr lang="zh-CN" altLang="en-US" sz="2800" b="1" dirty="0" smtClean="0">
                    <a:latin typeface="Times New Roman" pitchFamily="18" charset="0"/>
                    <a:ea typeface="宋体" pitchFamily="2" charset="-122"/>
                  </a:rPr>
                  <a:t>，设弹出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之前和之后的状态分别为</a:t>
                </a:r>
                <a:r>
                  <a:rPr lang="en-US" altLang="zh-CN" sz="28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和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i+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zh-CN" altLang="en-US" sz="2800" b="1" dirty="0" smtClean="0">
                    <a:latin typeface="Times New Roman" pitchFamily="18" charset="0"/>
                    <a:ea typeface="宋体" pitchFamily="2" charset="-122"/>
                  </a:rPr>
                  <a:t>，则有</a:t>
                </a:r>
                <a:r>
                  <a:rPr lang="en-US" altLang="zh-CN" sz="2800" b="1" dirty="0" smtClean="0">
                    <a:latin typeface="Times New Roman" pitchFamily="18" charset="0"/>
                    <a:ea typeface="宋体" pitchFamily="2" charset="-122"/>
                  </a:rPr>
                  <a:t>(</a:t>
                </a:r>
                <a:r>
                  <a:rPr lang="en-US" altLang="zh-CN" sz="28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 err="1" smtClean="0">
                    <a:latin typeface="Times New Roman" pitchFamily="18" charset="0"/>
                    <a:ea typeface="宋体" pitchFamily="2" charset="-122"/>
                  </a:rPr>
                  <a:t>w</a:t>
                </a:r>
                <a:r>
                  <a:rPr lang="en-US" altLang="zh-CN" sz="2800" b="1" i="1" baseline="-25000" dirty="0" err="1" smtClean="0">
                    <a:latin typeface="Times New Roman" pitchFamily="18" charset="0"/>
                    <a:ea typeface="宋体" pitchFamily="2" charset="-122"/>
                  </a:rPr>
                  <a:t>i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i+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en-US" altLang="zh-CN" sz="2800" b="1" dirty="0" smtClean="0">
                    <a:latin typeface="Times New Roman" pitchFamily="18" charset="0"/>
                    <a:ea typeface="宋体" pitchFamily="2" charset="-122"/>
                  </a:rPr>
                  <a:t>)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⊢</a:t>
                </a:r>
                <a:r>
                  <a:rPr lang="en-US" sz="2800" b="1" baseline="30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i+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且</a:t>
                </a:r>
                <a:r>
                  <a:rPr lang="en-US" altLang="zh-CN" sz="28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n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=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p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。</a:t>
                </a:r>
                <a:r>
                  <a:rPr lang="zh-CN" altLang="en-US" sz="2800" b="1" dirty="0" smtClean="0">
                    <a:latin typeface="Times New Roman" pitchFamily="18" charset="0"/>
                    <a:ea typeface="宋体" pitchFamily="2" charset="-122"/>
                  </a:rPr>
                  <a:t>根据文法构造规则有：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[</a:t>
                </a:r>
                <a:r>
                  <a:rPr kumimoji="0"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Xr</a:t>
                </a:r>
                <a:r>
                  <a:rPr lang="en-US" altLang="zh-CN" sz="28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n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]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a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[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][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]...[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n-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n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n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]</a:t>
                </a:r>
              </a:p>
              <a:p>
                <a:pPr marL="0" indent="0">
                  <a:buNone/>
                  <a:defRPr/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即，</a:t>
                </a:r>
                <a:r>
                  <a:rPr kumimoji="0"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[</a:t>
                </a:r>
                <a:r>
                  <a:rPr kumimoji="0" lang="en-US" altLang="zh-CN" sz="28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lang="en-US" altLang="zh-CN" sz="28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X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p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]</a:t>
                </a:r>
                <a:r>
                  <a:rPr kumimoji="0" lang="en-US" altLang="zh-CN" sz="2800" b="1" dirty="0" smtClean="0">
                    <a:ea typeface="黑体" charset="0"/>
                    <a:cs typeface="Times New Roman" panose="02020603050405020304" pitchFamily="18" charset="0"/>
                    <a:sym typeface="Symbol"/>
                  </a:rPr>
                  <a:t>=</a:t>
                </a:r>
                <a:r>
                  <a:rPr kumimoji="0" lang="en-US" altLang="zh-CN" sz="2800" b="1" dirty="0">
                    <a:ea typeface="黑体" charset="0"/>
                    <a:cs typeface="Times New Roman" panose="02020603050405020304" pitchFamily="18" charset="0"/>
                    <a:sym typeface="Symbol"/>
                  </a:rPr>
                  <a:t>&gt;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a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[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][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]...[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n-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n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p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]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a</a:t>
                </a:r>
                <a:r>
                  <a:rPr lang="en-US" altLang="zh-CN" sz="2800" b="1" i="1" dirty="0" smtClean="0">
                    <a:latin typeface="Times New Roman" pitchFamily="18" charset="0"/>
                    <a:ea typeface="宋体" pitchFamily="2" charset="-122"/>
                  </a:rPr>
                  <a:t>w</a:t>
                </a:r>
                <a:r>
                  <a:rPr lang="en-US" altLang="zh-CN" sz="2800" b="1" baseline="-25000" dirty="0" smtClean="0">
                    <a:latin typeface="Times New Roman" pitchFamily="18" charset="0"/>
                    <a:ea typeface="宋体" pitchFamily="2" charset="-122"/>
                  </a:rPr>
                  <a:t>1</a:t>
                </a:r>
                <a:r>
                  <a:rPr lang="en-US" altLang="zh-CN" sz="2800" b="1" i="1" dirty="0" smtClean="0">
                    <a:latin typeface="Times New Roman" pitchFamily="18" charset="0"/>
                    <a:ea typeface="宋体" pitchFamily="2" charset="-122"/>
                  </a:rPr>
                  <a:t>w</a:t>
                </a:r>
                <a:r>
                  <a:rPr lang="en-US" altLang="zh-CN" sz="2800" b="1" baseline="-25000" dirty="0" smtClean="0">
                    <a:latin typeface="Times New Roman" pitchFamily="18" charset="0"/>
                    <a:ea typeface="宋体" pitchFamily="2" charset="-122"/>
                  </a:rPr>
                  <a:t>2</a:t>
                </a:r>
                <a:r>
                  <a:rPr lang="en-US" altLang="zh-CN" sz="2800" b="1" i="1" baseline="-25000" dirty="0" smtClean="0"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800" b="1" i="1" dirty="0">
                    <a:latin typeface="Times New Roman" pitchFamily="18" charset="0"/>
                    <a:ea typeface="宋体" pitchFamily="2" charset="-122"/>
                  </a:rPr>
                  <a:t>...</a:t>
                </a:r>
                <a:r>
                  <a:rPr lang="en-US" altLang="zh-CN" sz="2800" b="1" i="1" dirty="0" err="1" smtClean="0">
                    <a:latin typeface="Times New Roman" pitchFamily="18" charset="0"/>
                    <a:ea typeface="宋体" pitchFamily="2" charset="-122"/>
                  </a:rPr>
                  <a:t>w</a:t>
                </a:r>
                <a:r>
                  <a:rPr lang="en-US" altLang="zh-CN" sz="2800" b="1" i="1" baseline="-25000" dirty="0" err="1" smtClean="0">
                    <a:latin typeface="Times New Roman" pitchFamily="18" charset="0"/>
                    <a:ea typeface="宋体" pitchFamily="2" charset="-122"/>
                  </a:rPr>
                  <a:t>n</a:t>
                </a:r>
                <a:r>
                  <a:rPr lang="en-US" altLang="zh-CN" sz="2800" b="1" dirty="0" smtClean="0">
                    <a:latin typeface="Times New Roman" pitchFamily="18" charset="0"/>
                    <a:ea typeface="宋体" pitchFamily="2" charset="-122"/>
                  </a:rPr>
                  <a:t>=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</a:p>
              <a:p>
                <a:pPr marL="0" indent="0">
                  <a:buNone/>
                  <a:defRPr/>
                </a:pPr>
                <a:r>
                  <a:rPr kumimoji="0" lang="en-US" altLang="zh-CN" sz="2800" b="1" dirty="0" smtClean="0">
                    <a:latin typeface="Times New Roman" charset="0"/>
                    <a:ea typeface="黑体" charset="0"/>
                    <a:cs typeface="黑体" charset="0"/>
                  </a:rPr>
                  <a:t>(</a:t>
                </a:r>
                <a:r>
                  <a:rPr kumimoji="0" lang="en-US" altLang="zh-CN" sz="2800" b="1" dirty="0" smtClean="0">
                    <a:solidFill>
                      <a:srgbClr val="C00000"/>
                    </a:solidFill>
                    <a:latin typeface="Times New Roman" charset="0"/>
                    <a:ea typeface="黑体" charset="0"/>
                    <a:cs typeface="黑体" charset="0"/>
                  </a:rPr>
                  <a:t>&lt;=</a:t>
                </a:r>
                <a:r>
                  <a:rPr kumimoji="0" lang="en-US" altLang="zh-CN" sz="2800" b="1" dirty="0" smtClean="0">
                    <a:latin typeface="Times New Roman" charset="0"/>
                    <a:ea typeface="黑体" charset="0"/>
                    <a:cs typeface="黑体" charset="0"/>
                  </a:rPr>
                  <a:t>)</a:t>
                </a:r>
                <a:r>
                  <a:rPr kumimoji="0" lang="zh-CN" altLang="en-US" sz="2800" b="1" dirty="0" smtClean="0">
                    <a:latin typeface="Times New Roman" charset="0"/>
                    <a:ea typeface="黑体" charset="0"/>
                    <a:cs typeface="黑体" charset="0"/>
                  </a:rPr>
                  <a:t>与</a:t>
                </a:r>
                <a:r>
                  <a:rPr kumimoji="0" lang="en-US" altLang="zh-CN" sz="2800" b="1" dirty="0" smtClean="0">
                    <a:latin typeface="Times New Roman" charset="0"/>
                    <a:ea typeface="黑体" charset="0"/>
                    <a:cs typeface="黑体" charset="0"/>
                  </a:rPr>
                  <a:t>(</a:t>
                </a:r>
                <a:r>
                  <a:rPr kumimoji="0" lang="en-US" altLang="zh-CN" sz="2800" b="1" dirty="0" smtClean="0">
                    <a:solidFill>
                      <a:srgbClr val="C00000"/>
                    </a:solidFill>
                    <a:latin typeface="Times New Roman" charset="0"/>
                    <a:ea typeface="黑体" charset="0"/>
                    <a:cs typeface="黑体" charset="0"/>
                  </a:rPr>
                  <a:t>=&gt;</a:t>
                </a:r>
                <a:r>
                  <a:rPr kumimoji="0" lang="en-US" altLang="zh-CN" sz="2800" b="1" dirty="0" smtClean="0">
                    <a:latin typeface="Times New Roman" charset="0"/>
                    <a:ea typeface="黑体" charset="0"/>
                    <a:cs typeface="黑体" charset="0"/>
                  </a:rPr>
                  <a:t>)</a:t>
                </a:r>
                <a:r>
                  <a:rPr kumimoji="0" lang="zh-CN" altLang="en-US" sz="2800" b="1" dirty="0" smtClean="0">
                    <a:latin typeface="Times New Roman" charset="0"/>
                    <a:ea typeface="黑体" charset="0"/>
                    <a:cs typeface="黑体" charset="0"/>
                  </a:rPr>
                  <a:t>类似，略</a:t>
                </a:r>
                <a:endParaRPr lang="en-US" sz="2800" b="1" i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4525963"/>
              </a:xfrm>
              <a:blipFill rotWithShape="1">
                <a:blip r:embed="rId3"/>
                <a:stretch>
                  <a:fillRect l="-1474" t="-1752" r="-1193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36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6.3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与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的等价性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kumimoji="0" lang="zh-CN" altLang="en-US" sz="2800" b="1" dirty="0" smtClean="0">
                <a:latin typeface="Times New Roman" charset="0"/>
                <a:ea typeface="黑体" charset="0"/>
                <a:cs typeface="黑体" charset="0"/>
              </a:rPr>
              <a:t>示例：</a:t>
            </a:r>
            <a:endParaRPr lang="en-US" sz="2800" b="1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5" t="4863" r="30898" b="29978"/>
          <a:stretch/>
        </p:blipFill>
        <p:spPr bwMode="auto">
          <a:xfrm>
            <a:off x="1447801" y="1295400"/>
            <a:ext cx="6019799" cy="512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467600" y="2057400"/>
            <a:ext cx="152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sym typeface="Symbol"/>
              </a:rPr>
              <a:t></a:t>
            </a:r>
            <a:r>
              <a:rPr lang="en-US" altLang="zh-CN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zh-CN" altLang="en-US" b="1" dirty="0" smtClean="0">
                <a:solidFill>
                  <a:srgbClr val="C00000"/>
                </a:solidFill>
              </a:rPr>
              <a:t>“产生的”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209800" y="1828800"/>
            <a:ext cx="152400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048000" y="1828800"/>
            <a:ext cx="381000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333625" y="2971800"/>
            <a:ext cx="152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3686175" y="2962275"/>
            <a:ext cx="152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/>
          <p:cNvSpPr/>
          <p:nvPr/>
        </p:nvSpPr>
        <p:spPr>
          <a:xfrm>
            <a:off x="3238500" y="2819400"/>
            <a:ext cx="3429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0" y="2777609"/>
            <a:ext cx="1447801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zh-CN" altLang="en-US" b="1" dirty="0" smtClean="0">
                <a:solidFill>
                  <a:srgbClr val="C00000"/>
                </a:solidFill>
              </a:rPr>
              <a:t>从</a:t>
            </a:r>
            <a:r>
              <a:rPr lang="en-US" altLang="zh-CN" b="1" i="1" dirty="0" smtClean="0">
                <a:solidFill>
                  <a:srgbClr val="C00000"/>
                </a:solidFill>
              </a:rPr>
              <a:t>q</a:t>
            </a:r>
            <a:r>
              <a:rPr lang="zh-CN" altLang="en-US" b="1" dirty="0" smtClean="0">
                <a:solidFill>
                  <a:srgbClr val="C00000"/>
                </a:solidFill>
              </a:rPr>
              <a:t>开始，经过“输入</a:t>
            </a:r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到达</a:t>
            </a:r>
            <a:r>
              <a:rPr lang="en-US" altLang="zh-CN" b="1" i="1" dirty="0" smtClean="0">
                <a:solidFill>
                  <a:srgbClr val="C00000"/>
                </a:solidFill>
              </a:rPr>
              <a:t>q</a:t>
            </a:r>
            <a:r>
              <a:rPr lang="zh-CN" altLang="en-US" b="1" dirty="0" smtClean="0">
                <a:solidFill>
                  <a:srgbClr val="C00000"/>
                </a:solidFill>
              </a:rPr>
              <a:t>状态”并处理完</a:t>
            </a:r>
            <a:r>
              <a:rPr lang="en-US" altLang="zh-CN" b="1" i="1" dirty="0" smtClean="0">
                <a:solidFill>
                  <a:srgbClr val="C00000"/>
                </a:solidFill>
              </a:rPr>
              <a:t>Z</a:t>
            </a:r>
            <a:r>
              <a:rPr lang="zh-CN" altLang="en-US" b="1" dirty="0" smtClean="0">
                <a:solidFill>
                  <a:srgbClr val="C00000"/>
                </a:solidFill>
              </a:rPr>
              <a:t>到达</a:t>
            </a:r>
            <a:r>
              <a:rPr lang="en-US" altLang="zh-CN" b="1" i="1" dirty="0" smtClean="0">
                <a:solidFill>
                  <a:srgbClr val="C00000"/>
                </a:solidFill>
              </a:rPr>
              <a:t>q</a:t>
            </a:r>
            <a:r>
              <a:rPr lang="zh-CN" altLang="en-US" b="1" dirty="0" smtClean="0">
                <a:solidFill>
                  <a:srgbClr val="C00000"/>
                </a:solidFill>
              </a:rPr>
              <a:t>状态的所有路径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1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37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6.4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确定性下推自动机</a:t>
            </a:r>
            <a:r>
              <a:rPr kumimoji="0" lang="en-US" altLang="zh-CN" b="1" dirty="0">
                <a:latin typeface="Arial" charset="0"/>
                <a:cs typeface="Times New Roman" charset="0"/>
              </a:rPr>
              <a:t>D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PDA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25963"/>
          </a:xfrm>
        </p:spPr>
        <p:txBody>
          <a:bodyPr/>
          <a:lstStyle/>
          <a:p>
            <a:pPr>
              <a:defRPr/>
            </a:pP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定义：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满足以下条件的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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F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确定性下推自动机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DPDA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（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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至多有一个动作，这里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∪{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800" b="1" dirty="0">
              <a:latin typeface="Times New Roman" charset="0"/>
              <a:ea typeface="黑体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kumimoji="0" lang="zh-CN" altLang="en-US" sz="2800" b="1" dirty="0">
                <a:latin typeface="Times New Roman" charset="0"/>
                <a:ea typeface="黑体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0" lang="en-US" altLang="zh-CN" sz="2800" b="1" dirty="0">
                <a:latin typeface="Times New Roman" charset="0"/>
                <a:ea typeface="黑体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0" lang="zh-CN" altLang="en-US" sz="2800" b="1" dirty="0">
                <a:latin typeface="Times New Roman" charset="0"/>
                <a:ea typeface="黑体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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，如果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)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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，那么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</a:t>
            </a:r>
          </a:p>
          <a:p>
            <a:pPr marL="0" indent="0">
              <a:buNone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任何情况下都不需要去选择可能的移动就是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DPDA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终态方式接受的语言也称为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DCFL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。虽然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不等价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但也有意义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例如语法分析器通常都是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DPDA, DPDA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接受的语言是非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固有歧义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语言的真子集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Knuth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文法的语言也恰好是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DPDA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接受语言的一个子集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的时间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文法也是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YACC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6.4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确定性下推自动机</a:t>
            </a:r>
            <a:r>
              <a:rPr kumimoji="0" lang="en-US" altLang="zh-CN" b="1" dirty="0">
                <a:latin typeface="Arial" charset="0"/>
                <a:cs typeface="Times New Roman" charset="0"/>
              </a:rPr>
              <a:t>D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PDA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kumimoji="0" lang="zh-CN" altLang="en-US" sz="2800" b="1" dirty="0" smtClean="0">
                <a:latin typeface="Times New Roman" charset="0"/>
                <a:ea typeface="黑体" charset="0"/>
                <a:cs typeface="黑体" charset="0"/>
              </a:rPr>
              <a:t>示例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任何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DPDA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都无法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接受</a:t>
            </a:r>
            <a:r>
              <a:rPr lang="en-US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wwr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，但是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接受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wcwr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wcw</a:t>
            </a:r>
            <a:r>
              <a:rPr lang="en-US" sz="2400" b="1" i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 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en-US" sz="24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286000"/>
            <a:ext cx="58197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806" y="4343400"/>
            <a:ext cx="518238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390580" y="4829175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wwr</a:t>
            </a:r>
            <a:endParaRPr 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3438525" y="2647950"/>
            <a:ext cx="1057275" cy="3067050"/>
          </a:xfrm>
          <a:custGeom>
            <a:avLst/>
            <a:gdLst>
              <a:gd name="connsiteX0" fmla="*/ 76200 w 1028700"/>
              <a:gd name="connsiteY0" fmla="*/ 219075 h 3067050"/>
              <a:gd name="connsiteX1" fmla="*/ 123825 w 1028700"/>
              <a:gd name="connsiteY1" fmla="*/ 200025 h 3067050"/>
              <a:gd name="connsiteX2" fmla="*/ 133350 w 1028700"/>
              <a:gd name="connsiteY2" fmla="*/ 161925 h 3067050"/>
              <a:gd name="connsiteX3" fmla="*/ 171450 w 1028700"/>
              <a:gd name="connsiteY3" fmla="*/ 104775 h 3067050"/>
              <a:gd name="connsiteX4" fmla="*/ 219075 w 1028700"/>
              <a:gd name="connsiteY4" fmla="*/ 47625 h 3067050"/>
              <a:gd name="connsiteX5" fmla="*/ 247650 w 1028700"/>
              <a:gd name="connsiteY5" fmla="*/ 28575 h 3067050"/>
              <a:gd name="connsiteX6" fmla="*/ 323850 w 1028700"/>
              <a:gd name="connsiteY6" fmla="*/ 9525 h 3067050"/>
              <a:gd name="connsiteX7" fmla="*/ 381000 w 1028700"/>
              <a:gd name="connsiteY7" fmla="*/ 0 h 3067050"/>
              <a:gd name="connsiteX8" fmla="*/ 561975 w 1028700"/>
              <a:gd name="connsiteY8" fmla="*/ 9525 h 3067050"/>
              <a:gd name="connsiteX9" fmla="*/ 628650 w 1028700"/>
              <a:gd name="connsiteY9" fmla="*/ 19050 h 3067050"/>
              <a:gd name="connsiteX10" fmla="*/ 657225 w 1028700"/>
              <a:gd name="connsiteY10" fmla="*/ 38100 h 3067050"/>
              <a:gd name="connsiteX11" fmla="*/ 685800 w 1028700"/>
              <a:gd name="connsiteY11" fmla="*/ 47625 h 3067050"/>
              <a:gd name="connsiteX12" fmla="*/ 752475 w 1028700"/>
              <a:gd name="connsiteY12" fmla="*/ 133350 h 3067050"/>
              <a:gd name="connsiteX13" fmla="*/ 762000 w 1028700"/>
              <a:gd name="connsiteY13" fmla="*/ 161925 h 3067050"/>
              <a:gd name="connsiteX14" fmla="*/ 800100 w 1028700"/>
              <a:gd name="connsiteY14" fmla="*/ 219075 h 3067050"/>
              <a:gd name="connsiteX15" fmla="*/ 819150 w 1028700"/>
              <a:gd name="connsiteY15" fmla="*/ 247650 h 3067050"/>
              <a:gd name="connsiteX16" fmla="*/ 838200 w 1028700"/>
              <a:gd name="connsiteY16" fmla="*/ 276225 h 3067050"/>
              <a:gd name="connsiteX17" fmla="*/ 866775 w 1028700"/>
              <a:gd name="connsiteY17" fmla="*/ 352425 h 3067050"/>
              <a:gd name="connsiteX18" fmla="*/ 885825 w 1028700"/>
              <a:gd name="connsiteY18" fmla="*/ 419100 h 3067050"/>
              <a:gd name="connsiteX19" fmla="*/ 904875 w 1028700"/>
              <a:gd name="connsiteY19" fmla="*/ 476250 h 3067050"/>
              <a:gd name="connsiteX20" fmla="*/ 914400 w 1028700"/>
              <a:gd name="connsiteY20" fmla="*/ 542925 h 3067050"/>
              <a:gd name="connsiteX21" fmla="*/ 923925 w 1028700"/>
              <a:gd name="connsiteY21" fmla="*/ 600075 h 3067050"/>
              <a:gd name="connsiteX22" fmla="*/ 914400 w 1028700"/>
              <a:gd name="connsiteY22" fmla="*/ 1228725 h 3067050"/>
              <a:gd name="connsiteX23" fmla="*/ 885825 w 1028700"/>
              <a:gd name="connsiteY23" fmla="*/ 1371600 h 3067050"/>
              <a:gd name="connsiteX24" fmla="*/ 876300 w 1028700"/>
              <a:gd name="connsiteY24" fmla="*/ 1695450 h 3067050"/>
              <a:gd name="connsiteX25" fmla="*/ 914400 w 1028700"/>
              <a:gd name="connsiteY25" fmla="*/ 1781175 h 3067050"/>
              <a:gd name="connsiteX26" fmla="*/ 923925 w 1028700"/>
              <a:gd name="connsiteY26" fmla="*/ 1809750 h 3067050"/>
              <a:gd name="connsiteX27" fmla="*/ 933450 w 1028700"/>
              <a:gd name="connsiteY27" fmla="*/ 1847850 h 3067050"/>
              <a:gd name="connsiteX28" fmla="*/ 942975 w 1028700"/>
              <a:gd name="connsiteY28" fmla="*/ 1895475 h 3067050"/>
              <a:gd name="connsiteX29" fmla="*/ 962025 w 1028700"/>
              <a:gd name="connsiteY29" fmla="*/ 1924050 h 3067050"/>
              <a:gd name="connsiteX30" fmla="*/ 981075 w 1028700"/>
              <a:gd name="connsiteY30" fmla="*/ 2019300 h 3067050"/>
              <a:gd name="connsiteX31" fmla="*/ 990600 w 1028700"/>
              <a:gd name="connsiteY31" fmla="*/ 2057400 h 3067050"/>
              <a:gd name="connsiteX32" fmla="*/ 1000125 w 1028700"/>
              <a:gd name="connsiteY32" fmla="*/ 2133600 h 3067050"/>
              <a:gd name="connsiteX33" fmla="*/ 1009650 w 1028700"/>
              <a:gd name="connsiteY33" fmla="*/ 2162175 h 3067050"/>
              <a:gd name="connsiteX34" fmla="*/ 1028700 w 1028700"/>
              <a:gd name="connsiteY34" fmla="*/ 2247900 h 3067050"/>
              <a:gd name="connsiteX35" fmla="*/ 1019175 w 1028700"/>
              <a:gd name="connsiteY35" fmla="*/ 2562225 h 3067050"/>
              <a:gd name="connsiteX36" fmla="*/ 1000125 w 1028700"/>
              <a:gd name="connsiteY36" fmla="*/ 2609850 h 3067050"/>
              <a:gd name="connsiteX37" fmla="*/ 942975 w 1028700"/>
              <a:gd name="connsiteY37" fmla="*/ 2705100 h 3067050"/>
              <a:gd name="connsiteX38" fmla="*/ 923925 w 1028700"/>
              <a:gd name="connsiteY38" fmla="*/ 2733675 h 3067050"/>
              <a:gd name="connsiteX39" fmla="*/ 885825 w 1028700"/>
              <a:gd name="connsiteY39" fmla="*/ 2800350 h 3067050"/>
              <a:gd name="connsiteX40" fmla="*/ 866775 w 1028700"/>
              <a:gd name="connsiteY40" fmla="*/ 2838450 h 3067050"/>
              <a:gd name="connsiteX41" fmla="*/ 838200 w 1028700"/>
              <a:gd name="connsiteY41" fmla="*/ 2867025 h 3067050"/>
              <a:gd name="connsiteX42" fmla="*/ 819150 w 1028700"/>
              <a:gd name="connsiteY42" fmla="*/ 2895600 h 3067050"/>
              <a:gd name="connsiteX43" fmla="*/ 790575 w 1028700"/>
              <a:gd name="connsiteY43" fmla="*/ 2924175 h 3067050"/>
              <a:gd name="connsiteX44" fmla="*/ 771525 w 1028700"/>
              <a:gd name="connsiteY44" fmla="*/ 2952750 h 3067050"/>
              <a:gd name="connsiteX45" fmla="*/ 685800 w 1028700"/>
              <a:gd name="connsiteY45" fmla="*/ 3038475 h 3067050"/>
              <a:gd name="connsiteX46" fmla="*/ 657225 w 1028700"/>
              <a:gd name="connsiteY46" fmla="*/ 3048000 h 3067050"/>
              <a:gd name="connsiteX47" fmla="*/ 590550 w 1028700"/>
              <a:gd name="connsiteY47" fmla="*/ 3067050 h 3067050"/>
              <a:gd name="connsiteX48" fmla="*/ 419100 w 1028700"/>
              <a:gd name="connsiteY48" fmla="*/ 3048000 h 3067050"/>
              <a:gd name="connsiteX49" fmla="*/ 381000 w 1028700"/>
              <a:gd name="connsiteY49" fmla="*/ 3028950 h 3067050"/>
              <a:gd name="connsiteX50" fmla="*/ 295275 w 1028700"/>
              <a:gd name="connsiteY50" fmla="*/ 2952750 h 3067050"/>
              <a:gd name="connsiteX51" fmla="*/ 257175 w 1028700"/>
              <a:gd name="connsiteY51" fmla="*/ 2924175 h 3067050"/>
              <a:gd name="connsiteX52" fmla="*/ 219075 w 1028700"/>
              <a:gd name="connsiteY52" fmla="*/ 2867025 h 3067050"/>
              <a:gd name="connsiteX53" fmla="*/ 190500 w 1028700"/>
              <a:gd name="connsiteY53" fmla="*/ 2828925 h 3067050"/>
              <a:gd name="connsiteX54" fmla="*/ 180975 w 1028700"/>
              <a:gd name="connsiteY54" fmla="*/ 2800350 h 3067050"/>
              <a:gd name="connsiteX55" fmla="*/ 161925 w 1028700"/>
              <a:gd name="connsiteY55" fmla="*/ 2762250 h 3067050"/>
              <a:gd name="connsiteX56" fmla="*/ 190500 w 1028700"/>
              <a:gd name="connsiteY56" fmla="*/ 2438400 h 3067050"/>
              <a:gd name="connsiteX57" fmla="*/ 209550 w 1028700"/>
              <a:gd name="connsiteY57" fmla="*/ 2362200 h 3067050"/>
              <a:gd name="connsiteX58" fmla="*/ 228600 w 1028700"/>
              <a:gd name="connsiteY58" fmla="*/ 2333625 h 3067050"/>
              <a:gd name="connsiteX59" fmla="*/ 247650 w 1028700"/>
              <a:gd name="connsiteY59" fmla="*/ 2200275 h 3067050"/>
              <a:gd name="connsiteX60" fmla="*/ 266700 w 1028700"/>
              <a:gd name="connsiteY60" fmla="*/ 2028825 h 3067050"/>
              <a:gd name="connsiteX61" fmla="*/ 257175 w 1028700"/>
              <a:gd name="connsiteY61" fmla="*/ 1762125 h 3067050"/>
              <a:gd name="connsiteX62" fmla="*/ 238125 w 1028700"/>
              <a:gd name="connsiteY62" fmla="*/ 1657350 h 3067050"/>
              <a:gd name="connsiteX63" fmla="*/ 228600 w 1028700"/>
              <a:gd name="connsiteY63" fmla="*/ 1590675 h 3067050"/>
              <a:gd name="connsiteX64" fmla="*/ 200025 w 1028700"/>
              <a:gd name="connsiteY64" fmla="*/ 1495425 h 3067050"/>
              <a:gd name="connsiteX65" fmla="*/ 190500 w 1028700"/>
              <a:gd name="connsiteY65" fmla="*/ 1457325 h 3067050"/>
              <a:gd name="connsiteX66" fmla="*/ 180975 w 1028700"/>
              <a:gd name="connsiteY66" fmla="*/ 1428750 h 3067050"/>
              <a:gd name="connsiteX67" fmla="*/ 171450 w 1028700"/>
              <a:gd name="connsiteY67" fmla="*/ 1390650 h 3067050"/>
              <a:gd name="connsiteX68" fmla="*/ 152400 w 1028700"/>
              <a:gd name="connsiteY68" fmla="*/ 1352550 h 3067050"/>
              <a:gd name="connsiteX69" fmla="*/ 142875 w 1028700"/>
              <a:gd name="connsiteY69" fmla="*/ 1323975 h 3067050"/>
              <a:gd name="connsiteX70" fmla="*/ 133350 w 1028700"/>
              <a:gd name="connsiteY70" fmla="*/ 1257300 h 3067050"/>
              <a:gd name="connsiteX71" fmla="*/ 114300 w 1028700"/>
              <a:gd name="connsiteY71" fmla="*/ 1228725 h 3067050"/>
              <a:gd name="connsiteX72" fmla="*/ 104775 w 1028700"/>
              <a:gd name="connsiteY72" fmla="*/ 1181100 h 3067050"/>
              <a:gd name="connsiteX73" fmla="*/ 95250 w 1028700"/>
              <a:gd name="connsiteY73" fmla="*/ 1152525 h 3067050"/>
              <a:gd name="connsiteX74" fmla="*/ 85725 w 1028700"/>
              <a:gd name="connsiteY74" fmla="*/ 1114425 h 3067050"/>
              <a:gd name="connsiteX75" fmla="*/ 66675 w 1028700"/>
              <a:gd name="connsiteY75" fmla="*/ 1085850 h 3067050"/>
              <a:gd name="connsiteX76" fmla="*/ 47625 w 1028700"/>
              <a:gd name="connsiteY76" fmla="*/ 1009650 h 3067050"/>
              <a:gd name="connsiteX77" fmla="*/ 38100 w 1028700"/>
              <a:gd name="connsiteY77" fmla="*/ 981075 h 3067050"/>
              <a:gd name="connsiteX78" fmla="*/ 28575 w 1028700"/>
              <a:gd name="connsiteY78" fmla="*/ 923925 h 3067050"/>
              <a:gd name="connsiteX79" fmla="*/ 19050 w 1028700"/>
              <a:gd name="connsiteY79" fmla="*/ 895350 h 3067050"/>
              <a:gd name="connsiteX80" fmla="*/ 0 w 1028700"/>
              <a:gd name="connsiteY80" fmla="*/ 790575 h 3067050"/>
              <a:gd name="connsiteX81" fmla="*/ 9525 w 1028700"/>
              <a:gd name="connsiteY81" fmla="*/ 638175 h 3067050"/>
              <a:gd name="connsiteX82" fmla="*/ 19050 w 1028700"/>
              <a:gd name="connsiteY82" fmla="*/ 581025 h 3067050"/>
              <a:gd name="connsiteX83" fmla="*/ 38100 w 1028700"/>
              <a:gd name="connsiteY83" fmla="*/ 552450 h 3067050"/>
              <a:gd name="connsiteX84" fmla="*/ 57150 w 1028700"/>
              <a:gd name="connsiteY84" fmla="*/ 495300 h 3067050"/>
              <a:gd name="connsiteX85" fmla="*/ 95250 w 1028700"/>
              <a:gd name="connsiteY85" fmla="*/ 428625 h 3067050"/>
              <a:gd name="connsiteX86" fmla="*/ 114300 w 1028700"/>
              <a:gd name="connsiteY86" fmla="*/ 352425 h 3067050"/>
              <a:gd name="connsiteX87" fmla="*/ 76200 w 1028700"/>
              <a:gd name="connsiteY87" fmla="*/ 219075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028700" h="3067050">
                <a:moveTo>
                  <a:pt x="76200" y="219075"/>
                </a:moveTo>
                <a:cubicBezTo>
                  <a:pt x="77788" y="193675"/>
                  <a:pt x="111735" y="212115"/>
                  <a:pt x="123825" y="200025"/>
                </a:cubicBezTo>
                <a:cubicBezTo>
                  <a:pt x="133082" y="190768"/>
                  <a:pt x="127496" y="173634"/>
                  <a:pt x="133350" y="161925"/>
                </a:cubicBezTo>
                <a:cubicBezTo>
                  <a:pt x="143589" y="141447"/>
                  <a:pt x="158750" y="123825"/>
                  <a:pt x="171450" y="104775"/>
                </a:cubicBezTo>
                <a:cubicBezTo>
                  <a:pt x="190181" y="76678"/>
                  <a:pt x="191573" y="70544"/>
                  <a:pt x="219075" y="47625"/>
                </a:cubicBezTo>
                <a:cubicBezTo>
                  <a:pt x="227869" y="40296"/>
                  <a:pt x="237411" y="33695"/>
                  <a:pt x="247650" y="28575"/>
                </a:cubicBezTo>
                <a:cubicBezTo>
                  <a:pt x="266534" y="19133"/>
                  <a:pt x="306771" y="12630"/>
                  <a:pt x="323850" y="9525"/>
                </a:cubicBezTo>
                <a:cubicBezTo>
                  <a:pt x="342851" y="6070"/>
                  <a:pt x="361950" y="3175"/>
                  <a:pt x="381000" y="0"/>
                </a:cubicBezTo>
                <a:cubicBezTo>
                  <a:pt x="441325" y="3175"/>
                  <a:pt x="501744" y="4892"/>
                  <a:pt x="561975" y="9525"/>
                </a:cubicBezTo>
                <a:cubicBezTo>
                  <a:pt x="584360" y="11247"/>
                  <a:pt x="607146" y="12599"/>
                  <a:pt x="628650" y="19050"/>
                </a:cubicBezTo>
                <a:cubicBezTo>
                  <a:pt x="639615" y="22339"/>
                  <a:pt x="646986" y="32980"/>
                  <a:pt x="657225" y="38100"/>
                </a:cubicBezTo>
                <a:cubicBezTo>
                  <a:pt x="666205" y="42590"/>
                  <a:pt x="676275" y="44450"/>
                  <a:pt x="685800" y="47625"/>
                </a:cubicBezTo>
                <a:cubicBezTo>
                  <a:pt x="710455" y="72280"/>
                  <a:pt x="741082" y="99171"/>
                  <a:pt x="752475" y="133350"/>
                </a:cubicBezTo>
                <a:cubicBezTo>
                  <a:pt x="755650" y="142875"/>
                  <a:pt x="757124" y="153148"/>
                  <a:pt x="762000" y="161925"/>
                </a:cubicBezTo>
                <a:cubicBezTo>
                  <a:pt x="773119" y="181939"/>
                  <a:pt x="787400" y="200025"/>
                  <a:pt x="800100" y="219075"/>
                </a:cubicBezTo>
                <a:lnTo>
                  <a:pt x="819150" y="247650"/>
                </a:lnTo>
                <a:lnTo>
                  <a:pt x="838200" y="276225"/>
                </a:lnTo>
                <a:cubicBezTo>
                  <a:pt x="855761" y="346469"/>
                  <a:pt x="836890" y="282693"/>
                  <a:pt x="866775" y="352425"/>
                </a:cubicBezTo>
                <a:cubicBezTo>
                  <a:pt x="877445" y="377322"/>
                  <a:pt x="877769" y="392247"/>
                  <a:pt x="885825" y="419100"/>
                </a:cubicBezTo>
                <a:cubicBezTo>
                  <a:pt x="891595" y="438334"/>
                  <a:pt x="904875" y="476250"/>
                  <a:pt x="904875" y="476250"/>
                </a:cubicBezTo>
                <a:cubicBezTo>
                  <a:pt x="908050" y="498475"/>
                  <a:pt x="910986" y="520735"/>
                  <a:pt x="914400" y="542925"/>
                </a:cubicBezTo>
                <a:cubicBezTo>
                  <a:pt x="917337" y="562013"/>
                  <a:pt x="923925" y="580762"/>
                  <a:pt x="923925" y="600075"/>
                </a:cubicBezTo>
                <a:cubicBezTo>
                  <a:pt x="923925" y="809649"/>
                  <a:pt x="922455" y="1019306"/>
                  <a:pt x="914400" y="1228725"/>
                </a:cubicBezTo>
                <a:cubicBezTo>
                  <a:pt x="911700" y="1298927"/>
                  <a:pt x="902885" y="1320419"/>
                  <a:pt x="885825" y="1371600"/>
                </a:cubicBezTo>
                <a:cubicBezTo>
                  <a:pt x="869014" y="1522900"/>
                  <a:pt x="856231" y="1548276"/>
                  <a:pt x="876300" y="1695450"/>
                </a:cubicBezTo>
                <a:cubicBezTo>
                  <a:pt x="885515" y="1763027"/>
                  <a:pt x="891882" y="1736139"/>
                  <a:pt x="914400" y="1781175"/>
                </a:cubicBezTo>
                <a:cubicBezTo>
                  <a:pt x="918890" y="1790155"/>
                  <a:pt x="921167" y="1800096"/>
                  <a:pt x="923925" y="1809750"/>
                </a:cubicBezTo>
                <a:cubicBezTo>
                  <a:pt x="927521" y="1822337"/>
                  <a:pt x="930610" y="1835071"/>
                  <a:pt x="933450" y="1847850"/>
                </a:cubicBezTo>
                <a:cubicBezTo>
                  <a:pt x="936962" y="1863654"/>
                  <a:pt x="937291" y="1880316"/>
                  <a:pt x="942975" y="1895475"/>
                </a:cubicBezTo>
                <a:cubicBezTo>
                  <a:pt x="946995" y="1906194"/>
                  <a:pt x="955675" y="1914525"/>
                  <a:pt x="962025" y="1924050"/>
                </a:cubicBezTo>
                <a:lnTo>
                  <a:pt x="981075" y="2019300"/>
                </a:lnTo>
                <a:cubicBezTo>
                  <a:pt x="983642" y="2032137"/>
                  <a:pt x="988448" y="2044487"/>
                  <a:pt x="990600" y="2057400"/>
                </a:cubicBezTo>
                <a:cubicBezTo>
                  <a:pt x="994808" y="2082649"/>
                  <a:pt x="995546" y="2108415"/>
                  <a:pt x="1000125" y="2133600"/>
                </a:cubicBezTo>
                <a:cubicBezTo>
                  <a:pt x="1001921" y="2143478"/>
                  <a:pt x="1007472" y="2152374"/>
                  <a:pt x="1009650" y="2162175"/>
                </a:cubicBezTo>
                <a:cubicBezTo>
                  <a:pt x="1032001" y="2262755"/>
                  <a:pt x="1007258" y="2183574"/>
                  <a:pt x="1028700" y="2247900"/>
                </a:cubicBezTo>
                <a:cubicBezTo>
                  <a:pt x="1025525" y="2352675"/>
                  <a:pt x="1027425" y="2457727"/>
                  <a:pt x="1019175" y="2562225"/>
                </a:cubicBezTo>
                <a:cubicBezTo>
                  <a:pt x="1017829" y="2579270"/>
                  <a:pt x="1007069" y="2594226"/>
                  <a:pt x="1000125" y="2609850"/>
                </a:cubicBezTo>
                <a:cubicBezTo>
                  <a:pt x="980599" y="2653784"/>
                  <a:pt x="973209" y="2659749"/>
                  <a:pt x="942975" y="2705100"/>
                </a:cubicBezTo>
                <a:cubicBezTo>
                  <a:pt x="936625" y="2714625"/>
                  <a:pt x="929045" y="2723436"/>
                  <a:pt x="923925" y="2733675"/>
                </a:cubicBezTo>
                <a:cubicBezTo>
                  <a:pt x="866358" y="2848810"/>
                  <a:pt x="939677" y="2706108"/>
                  <a:pt x="885825" y="2800350"/>
                </a:cubicBezTo>
                <a:cubicBezTo>
                  <a:pt x="878780" y="2812678"/>
                  <a:pt x="875028" y="2826896"/>
                  <a:pt x="866775" y="2838450"/>
                </a:cubicBezTo>
                <a:cubicBezTo>
                  <a:pt x="858945" y="2849411"/>
                  <a:pt x="846824" y="2856677"/>
                  <a:pt x="838200" y="2867025"/>
                </a:cubicBezTo>
                <a:cubicBezTo>
                  <a:pt x="830871" y="2875819"/>
                  <a:pt x="826479" y="2886806"/>
                  <a:pt x="819150" y="2895600"/>
                </a:cubicBezTo>
                <a:cubicBezTo>
                  <a:pt x="810526" y="2905948"/>
                  <a:pt x="799199" y="2913827"/>
                  <a:pt x="790575" y="2924175"/>
                </a:cubicBezTo>
                <a:cubicBezTo>
                  <a:pt x="783246" y="2932969"/>
                  <a:pt x="779130" y="2944194"/>
                  <a:pt x="771525" y="2952750"/>
                </a:cubicBezTo>
                <a:lnTo>
                  <a:pt x="685800" y="3038475"/>
                </a:lnTo>
                <a:cubicBezTo>
                  <a:pt x="678700" y="3045575"/>
                  <a:pt x="666879" y="3045242"/>
                  <a:pt x="657225" y="3048000"/>
                </a:cubicBezTo>
                <a:cubicBezTo>
                  <a:pt x="573504" y="3071920"/>
                  <a:pt x="659063" y="3044212"/>
                  <a:pt x="590550" y="3067050"/>
                </a:cubicBezTo>
                <a:cubicBezTo>
                  <a:pt x="533400" y="3060700"/>
                  <a:pt x="475674" y="3058286"/>
                  <a:pt x="419100" y="3048000"/>
                </a:cubicBezTo>
                <a:cubicBezTo>
                  <a:pt x="405130" y="3045460"/>
                  <a:pt x="393328" y="3035995"/>
                  <a:pt x="381000" y="3028950"/>
                </a:cubicBezTo>
                <a:cubicBezTo>
                  <a:pt x="341340" y="3006287"/>
                  <a:pt x="333853" y="2991328"/>
                  <a:pt x="295275" y="2952750"/>
                </a:cubicBezTo>
                <a:cubicBezTo>
                  <a:pt x="284050" y="2941525"/>
                  <a:pt x="267722" y="2936040"/>
                  <a:pt x="257175" y="2924175"/>
                </a:cubicBezTo>
                <a:cubicBezTo>
                  <a:pt x="241964" y="2907063"/>
                  <a:pt x="232812" y="2885341"/>
                  <a:pt x="219075" y="2867025"/>
                </a:cubicBezTo>
                <a:lnTo>
                  <a:pt x="190500" y="2828925"/>
                </a:lnTo>
                <a:cubicBezTo>
                  <a:pt x="187325" y="2819400"/>
                  <a:pt x="184930" y="2809578"/>
                  <a:pt x="180975" y="2800350"/>
                </a:cubicBezTo>
                <a:cubicBezTo>
                  <a:pt x="175382" y="2787299"/>
                  <a:pt x="162383" y="2776442"/>
                  <a:pt x="161925" y="2762250"/>
                </a:cubicBezTo>
                <a:cubicBezTo>
                  <a:pt x="152844" y="2480741"/>
                  <a:pt x="153127" y="2587891"/>
                  <a:pt x="190500" y="2438400"/>
                </a:cubicBezTo>
                <a:cubicBezTo>
                  <a:pt x="195934" y="2416663"/>
                  <a:pt x="198664" y="2383973"/>
                  <a:pt x="209550" y="2362200"/>
                </a:cubicBezTo>
                <a:cubicBezTo>
                  <a:pt x="214670" y="2351961"/>
                  <a:pt x="222250" y="2343150"/>
                  <a:pt x="228600" y="2333625"/>
                </a:cubicBezTo>
                <a:cubicBezTo>
                  <a:pt x="244674" y="2253257"/>
                  <a:pt x="234721" y="2310171"/>
                  <a:pt x="247650" y="2200275"/>
                </a:cubicBezTo>
                <a:cubicBezTo>
                  <a:pt x="265627" y="2047471"/>
                  <a:pt x="249026" y="2205568"/>
                  <a:pt x="266700" y="2028825"/>
                </a:cubicBezTo>
                <a:cubicBezTo>
                  <a:pt x="263525" y="1939925"/>
                  <a:pt x="262399" y="1850928"/>
                  <a:pt x="257175" y="1762125"/>
                </a:cubicBezTo>
                <a:cubicBezTo>
                  <a:pt x="255731" y="1737582"/>
                  <a:pt x="242432" y="1683193"/>
                  <a:pt x="238125" y="1657350"/>
                </a:cubicBezTo>
                <a:cubicBezTo>
                  <a:pt x="234434" y="1635205"/>
                  <a:pt x="232616" y="1612764"/>
                  <a:pt x="228600" y="1590675"/>
                </a:cubicBezTo>
                <a:cubicBezTo>
                  <a:pt x="222842" y="1559005"/>
                  <a:pt x="209966" y="1525248"/>
                  <a:pt x="200025" y="1495425"/>
                </a:cubicBezTo>
                <a:cubicBezTo>
                  <a:pt x="195885" y="1483006"/>
                  <a:pt x="194096" y="1469912"/>
                  <a:pt x="190500" y="1457325"/>
                </a:cubicBezTo>
                <a:cubicBezTo>
                  <a:pt x="187742" y="1447671"/>
                  <a:pt x="183733" y="1438404"/>
                  <a:pt x="180975" y="1428750"/>
                </a:cubicBezTo>
                <a:cubicBezTo>
                  <a:pt x="177379" y="1416163"/>
                  <a:pt x="176047" y="1402907"/>
                  <a:pt x="171450" y="1390650"/>
                </a:cubicBezTo>
                <a:cubicBezTo>
                  <a:pt x="166464" y="1377355"/>
                  <a:pt x="157993" y="1365601"/>
                  <a:pt x="152400" y="1352550"/>
                </a:cubicBezTo>
                <a:cubicBezTo>
                  <a:pt x="148445" y="1343322"/>
                  <a:pt x="146050" y="1333500"/>
                  <a:pt x="142875" y="1323975"/>
                </a:cubicBezTo>
                <a:cubicBezTo>
                  <a:pt x="139700" y="1301750"/>
                  <a:pt x="139801" y="1278804"/>
                  <a:pt x="133350" y="1257300"/>
                </a:cubicBezTo>
                <a:cubicBezTo>
                  <a:pt x="130061" y="1246335"/>
                  <a:pt x="118320" y="1239444"/>
                  <a:pt x="114300" y="1228725"/>
                </a:cubicBezTo>
                <a:cubicBezTo>
                  <a:pt x="108616" y="1213566"/>
                  <a:pt x="108702" y="1196806"/>
                  <a:pt x="104775" y="1181100"/>
                </a:cubicBezTo>
                <a:cubicBezTo>
                  <a:pt x="102340" y="1171360"/>
                  <a:pt x="98008" y="1162179"/>
                  <a:pt x="95250" y="1152525"/>
                </a:cubicBezTo>
                <a:cubicBezTo>
                  <a:pt x="91654" y="1139938"/>
                  <a:pt x="90882" y="1126457"/>
                  <a:pt x="85725" y="1114425"/>
                </a:cubicBezTo>
                <a:cubicBezTo>
                  <a:pt x="81216" y="1103903"/>
                  <a:pt x="73025" y="1095375"/>
                  <a:pt x="66675" y="1085850"/>
                </a:cubicBezTo>
                <a:lnTo>
                  <a:pt x="47625" y="1009650"/>
                </a:lnTo>
                <a:cubicBezTo>
                  <a:pt x="45190" y="999910"/>
                  <a:pt x="40278" y="990876"/>
                  <a:pt x="38100" y="981075"/>
                </a:cubicBezTo>
                <a:cubicBezTo>
                  <a:pt x="33910" y="962222"/>
                  <a:pt x="32765" y="942778"/>
                  <a:pt x="28575" y="923925"/>
                </a:cubicBezTo>
                <a:cubicBezTo>
                  <a:pt x="26397" y="914124"/>
                  <a:pt x="21485" y="905090"/>
                  <a:pt x="19050" y="895350"/>
                </a:cubicBezTo>
                <a:cubicBezTo>
                  <a:pt x="12394" y="868725"/>
                  <a:pt x="4246" y="816051"/>
                  <a:pt x="0" y="790575"/>
                </a:cubicBezTo>
                <a:cubicBezTo>
                  <a:pt x="3175" y="739775"/>
                  <a:pt x="4917" y="688865"/>
                  <a:pt x="9525" y="638175"/>
                </a:cubicBezTo>
                <a:cubicBezTo>
                  <a:pt x="11273" y="618942"/>
                  <a:pt x="12943" y="599347"/>
                  <a:pt x="19050" y="581025"/>
                </a:cubicBezTo>
                <a:cubicBezTo>
                  <a:pt x="22670" y="570165"/>
                  <a:pt x="33451" y="562911"/>
                  <a:pt x="38100" y="552450"/>
                </a:cubicBezTo>
                <a:cubicBezTo>
                  <a:pt x="46255" y="534100"/>
                  <a:pt x="50800" y="514350"/>
                  <a:pt x="57150" y="495300"/>
                </a:cubicBezTo>
                <a:cubicBezTo>
                  <a:pt x="73849" y="445203"/>
                  <a:pt x="74347" y="470431"/>
                  <a:pt x="95250" y="428625"/>
                </a:cubicBezTo>
                <a:cubicBezTo>
                  <a:pt x="103141" y="412844"/>
                  <a:pt x="113696" y="364501"/>
                  <a:pt x="114300" y="352425"/>
                </a:cubicBezTo>
                <a:cubicBezTo>
                  <a:pt x="116678" y="304859"/>
                  <a:pt x="74612" y="244475"/>
                  <a:pt x="76200" y="219075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39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6.4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确定性下推自动机</a:t>
            </a:r>
            <a:r>
              <a:rPr kumimoji="0" lang="en-US" altLang="zh-CN" b="1" dirty="0">
                <a:latin typeface="Arial" charset="0"/>
                <a:cs typeface="Times New Roman" charset="0"/>
              </a:rPr>
              <a:t>D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PDA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25963"/>
          </a:xfrm>
        </p:spPr>
        <p:txBody>
          <a:bodyPr/>
          <a:lstStyle/>
          <a:p>
            <a:pPr>
              <a:defRPr/>
            </a:pP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定理（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RL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与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DPDA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）：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如果语言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是正则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的，那么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DPDA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以终态方式接受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DPDA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可以不使用栈，而仅模拟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DFA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即可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buFontTx/>
              <a:buChar char="•"/>
              <a:defRPr/>
            </a:pPr>
            <a:r>
              <a:rPr kumimoji="0" lang="zh-CN" altLang="en-US" sz="3200" b="1" dirty="0" smtClean="0">
                <a:latin typeface="Times New Roman" charset="0"/>
                <a:ea typeface="黑体" charset="0"/>
                <a:cs typeface="黑体" charset="0"/>
              </a:rPr>
              <a:t>定理</a:t>
            </a:r>
            <a:r>
              <a:rPr kumimoji="0" lang="zh-CN" altLang="en-US" sz="3200" b="1" dirty="0">
                <a:latin typeface="Times New Roman" charset="0"/>
                <a:ea typeface="黑体" charset="0"/>
                <a:cs typeface="黑体" charset="0"/>
              </a:rPr>
              <a:t>（</a:t>
            </a:r>
            <a:r>
              <a:rPr kumimoji="0" lang="en-US" altLang="zh-CN" sz="3200" b="1" dirty="0">
                <a:latin typeface="Times New Roman" charset="0"/>
                <a:ea typeface="黑体" charset="0"/>
                <a:cs typeface="黑体" charset="0"/>
              </a:rPr>
              <a:t>RL</a:t>
            </a:r>
            <a:r>
              <a:rPr kumimoji="0" lang="zh-CN" altLang="en-US" sz="3200" b="1" dirty="0">
                <a:latin typeface="Times New Roman" charset="0"/>
                <a:ea typeface="黑体" charset="0"/>
                <a:cs typeface="黑体" charset="0"/>
              </a:rPr>
              <a:t>与</a:t>
            </a:r>
            <a:r>
              <a:rPr kumimoji="0" lang="en-US" altLang="zh-CN" sz="3200" b="1" dirty="0">
                <a:latin typeface="Times New Roman" charset="0"/>
                <a:ea typeface="黑体" charset="0"/>
                <a:cs typeface="黑体" charset="0"/>
              </a:rPr>
              <a:t>DPDA</a:t>
            </a:r>
            <a:r>
              <a:rPr kumimoji="0" lang="zh-CN" altLang="en-US" sz="3200" b="1" dirty="0">
                <a:latin typeface="Times New Roman" charset="0"/>
                <a:ea typeface="黑体" charset="0"/>
                <a:cs typeface="黑体" charset="0"/>
              </a:rPr>
              <a:t>）</a:t>
            </a:r>
            <a:r>
              <a:rPr kumimoji="0" lang="zh-CN" altLang="en-US" sz="3200" b="1" dirty="0" smtClean="0">
                <a:latin typeface="Times New Roman" charset="0"/>
                <a:ea typeface="黑体" charset="0"/>
                <a:cs typeface="黑体" charset="0"/>
              </a:rPr>
              <a:t>：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DPDA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，当且仅当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前缀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性质，且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DPDA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′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P′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前缀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性质是指，这个语言中不存在不同的串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前缀。即使正则语言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无法接受，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因为其任何两个串中都有一个是前缀。但以空栈方式接受的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语言，却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可以被另一个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DPDA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终态方式接受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4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第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章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下推自动机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主要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内容</a:t>
            </a:r>
          </a:p>
          <a:p>
            <a:pPr lvl="1" algn="just" eaLnBrk="1" hangingPunct="1"/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PDA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Pushdown Automata, PDA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）的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基本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概念</a:t>
            </a:r>
            <a:endParaRPr lang="zh-CN" altLang="en-US" b="1" dirty="0">
              <a:latin typeface="Times New Roman" pitchFamily="18" charset="0"/>
              <a:ea typeface="宋体" pitchFamily="2" charset="-122"/>
            </a:endParaRPr>
          </a:p>
          <a:p>
            <a:pPr lvl="1" algn="just" eaLnBrk="1" hangingPunct="1"/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PDA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的构造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举例</a:t>
            </a:r>
            <a:endParaRPr lang="zh-CN" altLang="en-US" b="1" dirty="0">
              <a:latin typeface="Times New Roman" pitchFamily="18" charset="0"/>
              <a:ea typeface="宋体" pitchFamily="2" charset="-122"/>
            </a:endParaRPr>
          </a:p>
          <a:p>
            <a:pPr lvl="1" algn="just" eaLnBrk="1" hangingPunct="1"/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以终态方式接受的语言和以空栈方式接受的语言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等价性</a:t>
            </a:r>
            <a:endParaRPr lang="zh-CN" altLang="en-US" b="1" dirty="0">
              <a:latin typeface="Times New Roman" pitchFamily="18" charset="0"/>
              <a:ea typeface="宋体" pitchFamily="2" charset="-122"/>
            </a:endParaRPr>
          </a:p>
          <a:p>
            <a:pPr lvl="1" algn="just" eaLnBrk="1" hangingPunct="1"/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PDA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CFG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的等价性</a:t>
            </a:r>
            <a:endParaRPr lang="en-US" altLang="zh-CN" b="1" dirty="0" smtClean="0">
              <a:latin typeface="Times New Roman" pitchFamily="18" charset="0"/>
              <a:ea typeface="宋体" pitchFamily="2" charset="-122"/>
            </a:endParaRPr>
          </a:p>
          <a:p>
            <a:pPr lvl="1" algn="just" eaLnBrk="1" hangingPunct="1"/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DPDA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eterministic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Pushdown 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Automata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b="1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4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6.4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确定性下推自动机</a:t>
            </a:r>
            <a:r>
              <a:rPr kumimoji="0" lang="en-US" altLang="zh-CN" b="1" dirty="0">
                <a:latin typeface="Arial" charset="0"/>
                <a:cs typeface="Times New Roman" charset="0"/>
              </a:rPr>
              <a:t>D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PDA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25963"/>
          </a:xfrm>
        </p:spPr>
        <p:txBody>
          <a:bodyPr/>
          <a:lstStyle/>
          <a:p>
            <a:pPr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DPDA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与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CFL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wcwr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显然是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，而不是正则语言，所以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语言类真包含正则语言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buFontTx/>
              <a:buChar char="•"/>
              <a:defRPr/>
            </a:pPr>
            <a:r>
              <a:rPr kumimoji="0" lang="en-US" altLang="zh-CN" sz="3200" b="1" dirty="0" smtClean="0">
                <a:latin typeface="Times New Roman" charset="0"/>
                <a:ea typeface="黑体" charset="0"/>
                <a:cs typeface="黑体" charset="0"/>
              </a:rPr>
              <a:t>DPDA</a:t>
            </a:r>
            <a:r>
              <a:rPr kumimoji="0" lang="zh-CN" altLang="en-US" sz="3200" b="1" dirty="0" smtClean="0">
                <a:latin typeface="Times New Roman" charset="0"/>
                <a:ea typeface="黑体" charset="0"/>
                <a:cs typeface="黑体" charset="0"/>
              </a:rPr>
              <a:t>与歧义文法</a:t>
            </a:r>
            <a:endParaRPr kumimoji="0" lang="en-US" altLang="zh-CN" sz="3200" b="1" dirty="0" smtClean="0">
              <a:latin typeface="Times New Roman" charset="0"/>
              <a:ea typeface="黑体" charset="0"/>
              <a:cs typeface="黑体" charset="0"/>
            </a:endParaRPr>
          </a:p>
          <a:p>
            <a:pPr lvl="1"/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定理：如果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DPDA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，语言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无歧义的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</a:t>
            </a:r>
          </a:p>
          <a:p>
            <a:pPr lvl="1"/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定理：如果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DPDA 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，语言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 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那么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无歧义的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</a:t>
            </a: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并非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所有非固有歧义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都会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DPDA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识别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8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wwr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无歧义文法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0|1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1|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，但不能被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DPDA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所识别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41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6.4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确定性下推自动机</a:t>
            </a:r>
            <a:r>
              <a:rPr kumimoji="0" lang="en-US" altLang="zh-CN" b="1" dirty="0">
                <a:latin typeface="Arial" charset="0"/>
                <a:cs typeface="Times New Roman" charset="0"/>
              </a:rPr>
              <a:t>D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PDA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25963"/>
          </a:xfrm>
        </p:spPr>
        <p:txBody>
          <a:bodyPr/>
          <a:lstStyle/>
          <a:p>
            <a:pPr>
              <a:defRPr/>
            </a:pP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间的关系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62150"/>
            <a:ext cx="492545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7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第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6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章 小结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定义，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 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两种接受方式及等价性</a:t>
            </a:r>
            <a:endParaRPr kumimoji="0" lang="en-US" altLang="zh-CN" b="1" dirty="0" smtClean="0">
              <a:latin typeface="Times New Roman" charset="0"/>
              <a:ea typeface="黑体" charset="0"/>
              <a:cs typeface="黑体" charset="0"/>
            </a:endParaRPr>
          </a:p>
          <a:p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与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的等价性</a:t>
            </a:r>
            <a:endParaRPr kumimoji="0" lang="en-US" altLang="zh-CN" b="1" dirty="0" smtClean="0">
              <a:latin typeface="Times New Roman" charset="0"/>
              <a:ea typeface="黑体" charset="0"/>
              <a:cs typeface="黑体" charset="0"/>
            </a:endParaRPr>
          </a:p>
          <a:p>
            <a:pPr lvl="1"/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从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到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PDA 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：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  <a:sym typeface="Wingdings" panose="05000000000000000000" pitchFamily="2" charset="2"/>
              </a:rPr>
              <a:t>GNF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  <a:sym typeface="Wingdings" panose="05000000000000000000" pitchFamily="2" charset="2"/>
              </a:rPr>
              <a:t>PDA</a:t>
            </a:r>
            <a:endParaRPr kumimoji="0" lang="en-US" altLang="zh-CN" b="1" dirty="0" smtClean="0">
              <a:latin typeface="Times New Roman" charset="0"/>
              <a:ea typeface="黑体" charset="0"/>
              <a:cs typeface="黑体" charset="0"/>
            </a:endParaRPr>
          </a:p>
          <a:p>
            <a:pPr lvl="1"/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从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PDA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到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CFG(</a:t>
            </a:r>
            <a:r>
              <a:rPr kumimoji="0" lang="zh-CN" altLang="en-US" b="1" dirty="0" smtClean="0">
                <a:solidFill>
                  <a:srgbClr val="C00000"/>
                </a:solidFill>
                <a:latin typeface="Times New Roman" charset="0"/>
                <a:ea typeface="黑体" charset="0"/>
                <a:cs typeface="黑体" charset="0"/>
              </a:rPr>
              <a:t>*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)</a:t>
            </a:r>
          </a:p>
          <a:p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DPDA</a:t>
            </a:r>
          </a:p>
          <a:p>
            <a:pPr lvl="1"/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DCFL</a:t>
            </a:r>
          </a:p>
          <a:p>
            <a:pPr lvl="1"/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与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RL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、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CFL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和歧义文法之间的关系</a:t>
            </a:r>
            <a:endParaRPr kumimoji="0" lang="en-US" altLang="zh-CN" b="1" dirty="0" smtClean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5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下推自动机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下推自动机是可以看做带有堆栈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的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en-US" altLang="zh-CN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-NFA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，工作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方式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类似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en-US" altLang="zh-CN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-</a:t>
            </a:r>
            <a:r>
              <a:rPr kumimoji="0" lang="en-US" altLang="zh-CN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NFA, 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有一个有穷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控制器，并能够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以非确定的方式进行状态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转移，并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读入输入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字符；增加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的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堆栈，用来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存储无限的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信息，但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只能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以后进先出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的方式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使用。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14712"/>
            <a:ext cx="3809999" cy="24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857750" y="3914712"/>
            <a:ext cx="396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 </a:t>
            </a:r>
            <a:r>
              <a:rPr lang="en-US" altLang="zh-CN" sz="2800" b="1" dirty="0">
                <a:solidFill>
                  <a:srgbClr val="C00000"/>
                </a:solidFill>
              </a:rPr>
              <a:t>-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NFA +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栈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= PDA</a:t>
            </a:r>
            <a:endParaRPr lang="en-US" sz="2800" b="1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r>
              <a:rPr lang="en-US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-</a:t>
            </a:r>
            <a:r>
              <a:rPr lang="en-US" altLang="zh-CN" sz="2800" b="1" dirty="0">
                <a:solidFill>
                  <a:srgbClr val="C00000"/>
                </a:solidFill>
              </a:rPr>
              <a:t>NFA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有限</a:t>
            </a:r>
            <a:r>
              <a:rPr lang="zh-CN" altLang="en-US" sz="2800" b="1" dirty="0" smtClean="0"/>
              <a:t>状态，非确定，</a:t>
            </a:r>
            <a:r>
              <a:rPr lang="en-US" altLang="zh-CN" sz="2800" b="1" dirty="0" smtClean="0"/>
              <a:t>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zh-CN" altLang="en-US" sz="2800" b="1" dirty="0" smtClean="0"/>
              <a:t>转移</a:t>
            </a:r>
            <a:endParaRPr lang="zh-CN" altLang="en-US" sz="2800" b="1" dirty="0"/>
          </a:p>
          <a:p>
            <a:r>
              <a:rPr lang="zh-CN" altLang="en-US" sz="2800" b="1" dirty="0">
                <a:solidFill>
                  <a:srgbClr val="C00000"/>
                </a:solidFill>
              </a:rPr>
              <a:t>栈</a:t>
            </a:r>
            <a:r>
              <a:rPr lang="en-US" altLang="zh-CN" sz="2800" b="1" dirty="0"/>
              <a:t>: </a:t>
            </a:r>
            <a:r>
              <a:rPr lang="zh-CN" altLang="en-US" sz="2800" b="1" dirty="0" smtClean="0"/>
              <a:t>后进先出</a:t>
            </a:r>
            <a:r>
              <a:rPr lang="zh-CN" altLang="en-US" sz="2800" b="1" dirty="0"/>
              <a:t>，</a:t>
            </a:r>
            <a:r>
              <a:rPr lang="zh-CN" altLang="en-US" sz="2800" b="1" dirty="0" smtClean="0"/>
              <a:t>只用</a:t>
            </a:r>
            <a:r>
              <a:rPr lang="zh-CN" altLang="en-US" sz="2800" b="1" dirty="0"/>
              <a:t>栈</a:t>
            </a:r>
            <a:r>
              <a:rPr lang="zh-CN" altLang="en-US" sz="2800" b="1" dirty="0" smtClean="0"/>
              <a:t>顶，长度</a:t>
            </a:r>
            <a:r>
              <a:rPr lang="zh-CN" altLang="en-US" sz="2800" b="1" dirty="0"/>
              <a:t>无限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080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6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下推自动机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下推自动机的定义：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下推自动机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Pushdown Automata, PDA) </a:t>
            </a:r>
            <a:r>
              <a:rPr kumimoji="0"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形式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定义，为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七元组</a:t>
            </a:r>
            <a:r>
              <a:rPr kumimoji="0"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kumimoji="0"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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  <a:defRPr/>
            </a:pP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穷状态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是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穷输入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字母表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  <a:defRPr/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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穷栈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字母表，或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栈符号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  <a:defRPr/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：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(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∪{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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</a:t>
            </a:r>
            <a:r>
              <a:rPr lang="en-US" altLang="zh-CN" sz="2400" b="1" i="1" baseline="5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*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是状态转移函数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  <a:defRPr/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是初始状态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  <a:defRPr/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-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是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初始符号，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开始时，栈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中包含这个符号的一个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实例，用来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表示栈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底，栈底符号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之下无任何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  <a:defRPr/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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状态集或终态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</a:t>
            </a:r>
            <a:endParaRPr kumimoji="0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7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下推自动机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1437"/>
            <a:ext cx="8686800" cy="452596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kumimoji="0" lang="en-US" altLang="zh-CN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PDA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的动作：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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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，输入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符号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，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符号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 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，栈符号串</a:t>
            </a:r>
            <a:r>
              <a:rPr kumimoji="0" lang="zh-CN" alt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</a:t>
            </a:r>
            <a:r>
              <a:rPr kumimoji="0" lang="en-US" altLang="zh-CN" sz="28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</a:t>
            </a:r>
            <a:r>
              <a:rPr lang="zh-CN" altLang="en-US" sz="28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*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，那么映射</a:t>
            </a:r>
            <a:endParaRPr kumimoji="0"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</a:t>
            </a:r>
            <a:r>
              <a:rPr kumimoji="0"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kumimoji="0"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kumimoji="0"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0"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Z</a:t>
            </a:r>
            <a:r>
              <a:rPr kumimoji="0"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)={(</a:t>
            </a:r>
            <a:r>
              <a:rPr kumimoji="0"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</a:t>
            </a:r>
            <a:r>
              <a:rPr kumimoji="0" lang="en-US" altLang="zh-CN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</a:t>
            </a:r>
            <a:r>
              <a:rPr kumimoji="0"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zh-CN" altLang="en-US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</a:t>
            </a:r>
            <a:r>
              <a:rPr kumimoji="0" lang="en-US" altLang="zh-CN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</a:t>
            </a:r>
            <a:r>
              <a:rPr kumimoji="0"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), </a:t>
            </a:r>
            <a:r>
              <a:rPr kumimoji="0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</a:t>
            </a:r>
            <a:r>
              <a:rPr kumimoji="0" lang="en-US" altLang="zh-CN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2</a:t>
            </a:r>
            <a:r>
              <a:rPr kumimoji="0"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zh-CN" altLang="en-US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</a:t>
            </a:r>
            <a:r>
              <a:rPr kumimoji="0" lang="en-US" altLang="zh-CN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2</a:t>
            </a:r>
            <a:r>
              <a:rPr kumimoji="0"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), ..., </a:t>
            </a:r>
            <a:r>
              <a:rPr kumimoji="0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</a:t>
            </a:r>
            <a:r>
              <a:rPr kumimoji="0" lang="en-US" altLang="zh-CN" sz="2800" b="1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m</a:t>
            </a:r>
            <a:r>
              <a:rPr kumimoji="0"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zh-CN" altLang="en-US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</a:t>
            </a:r>
            <a:r>
              <a:rPr kumimoji="0" lang="en-US" altLang="zh-CN" sz="2800" b="1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m</a:t>
            </a:r>
            <a:r>
              <a:rPr kumimoji="0"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)}</a:t>
            </a:r>
          </a:p>
          <a:p>
            <a:pPr marL="0" indent="0">
              <a:buNone/>
            </a:pP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表示：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输入符号是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，栈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顶符号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情况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下，处于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能够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进入状态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符号串</a:t>
            </a:r>
            <a:r>
              <a:rPr kumimoji="0"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</a:t>
            </a:r>
            <a:r>
              <a:rPr kumimoji="0" lang="en-US" altLang="zh-CN" sz="28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替换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栈顶的符号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输入头前进一个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符号。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约定</a:t>
            </a:r>
            <a:r>
              <a:rPr kumimoji="0" lang="zh-CN" alt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</a:t>
            </a:r>
            <a:r>
              <a:rPr kumimoji="0" lang="en-US" altLang="zh-CN" sz="28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最左符号在栈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最上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但是若</a:t>
            </a:r>
            <a:r>
              <a:rPr kumimoji="0" lang="en-US" altLang="zh-CN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</a:t>
            </a:r>
            <a:r>
              <a:rPr kumimoji="0" lang="en-US" altLang="zh-CN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，不能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zh-CN" alt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</a:t>
            </a:r>
            <a:r>
              <a:rPr kumimoji="0"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kumimoji="0"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</a:t>
            </a:r>
            <a:r>
              <a:rPr kumimoji="0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0"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q</a:t>
            </a:r>
            <a:r>
              <a:rPr kumimoji="0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Z</a:t>
            </a:r>
            <a:r>
              <a:rPr kumimoji="0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)={(</a:t>
            </a:r>
            <a:r>
              <a:rPr kumimoji="0"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</a:t>
            </a:r>
            <a:r>
              <a:rPr kumimoji="0" lang="en-US" altLang="zh-CN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</a:t>
            </a:r>
            <a:r>
              <a:rPr kumimoji="0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</a:t>
            </a:r>
            <a:r>
              <a:rPr kumimoji="0" lang="en-US" altLang="zh-CN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</a:t>
            </a:r>
            <a:r>
              <a:rPr kumimoji="0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), (</a:t>
            </a:r>
            <a:r>
              <a:rPr kumimoji="0"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</a:t>
            </a:r>
            <a:r>
              <a:rPr kumimoji="0" lang="en-US" altLang="zh-CN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2</a:t>
            </a:r>
            <a:r>
              <a:rPr kumimoji="0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</a:t>
            </a:r>
            <a:r>
              <a:rPr kumimoji="0" lang="en-US" altLang="zh-CN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2</a:t>
            </a:r>
            <a:r>
              <a:rPr kumimoji="0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), ..., (</a:t>
            </a:r>
            <a:r>
              <a:rPr kumimoji="0"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</a:t>
            </a:r>
            <a:r>
              <a:rPr kumimoji="0" lang="en-US" altLang="zh-CN" sz="28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m</a:t>
            </a:r>
            <a:r>
              <a:rPr kumimoji="0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</a:t>
            </a:r>
            <a:r>
              <a:rPr kumimoji="0" lang="en-US" altLang="zh-CN" sz="28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m</a:t>
            </a:r>
            <a:r>
              <a:rPr kumimoji="0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)}</a:t>
            </a:r>
          </a:p>
          <a:p>
            <a:pPr marL="0" indent="0">
              <a:buNone/>
            </a:pP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表示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：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与扫描的输入符号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无关，只要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符号，处于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，就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可以进行上面的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动作，但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输入头不向前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移动。</a:t>
            </a: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72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下推自动机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kumimoji="0"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的图形表示</a:t>
            </a:r>
            <a:endParaRPr kumimoji="0"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endParaRPr kumimoji="0"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3450" lvl="1" indent="-533400" algn="just" eaLnBrk="1" hangingPunct="1">
              <a:lnSpc>
                <a:spcPct val="90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：设计识别</a:t>
            </a:r>
            <a:r>
              <a:rPr lang="pt-BR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pt-BR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pt-BR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pt-BR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pt-BR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pt-BR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pt-BR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pt-BR" sz="24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pt-BR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pt-BR" sz="24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pt-BR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pt-BR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pt-BR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1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pt-BR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pt-BR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 </a:t>
            </a:r>
            <a:r>
              <a:rPr lang="pt-BR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endParaRPr kumimoji="0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1"/>
          <a:stretch/>
        </p:blipFill>
        <p:spPr bwMode="auto">
          <a:xfrm>
            <a:off x="2057399" y="2286000"/>
            <a:ext cx="52292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3" y="4876800"/>
            <a:ext cx="63912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08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9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6.1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下推自动机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0037"/>
            <a:ext cx="8686800" cy="4525963"/>
          </a:xfrm>
        </p:spPr>
        <p:txBody>
          <a:bodyPr/>
          <a:lstStyle/>
          <a:p>
            <a:pPr marL="933450" lvl="1" indent="-533400" algn="just" eaLnBrk="1" hangingPunct="1">
              <a:lnSpc>
                <a:spcPct val="90000"/>
              </a:lnSpc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示例：设计识别</a:t>
            </a:r>
            <a:r>
              <a:rPr lang="pt-BR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wwr</a:t>
            </a:r>
            <a:r>
              <a:rPr lang="pt-BR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pt-BR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ww</a:t>
            </a:r>
            <a:r>
              <a:rPr lang="pt-BR" sz="24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pt-BR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pt-BR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pt-BR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(0+1)</a:t>
            </a:r>
            <a:r>
              <a:rPr lang="pt-BR" altLang="zh-CN" sz="24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*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pt-BR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pt-BR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PDA </a:t>
            </a:r>
            <a:r>
              <a:rPr lang="pt-BR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</a:p>
          <a:p>
            <a:pPr marL="1333500" lvl="2" indent="-533400" algn="just" eaLnBrk="1" hangingPunct="1">
              <a:lnSpc>
                <a:spcPct val="90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初始状态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，状态不变，则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压栈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2" indent="0" algn="just" eaLnBrk="1" hangingPunct="1">
              <a:lnSpc>
                <a:spcPct val="90000"/>
              </a:lnSpc>
              <a:buNone/>
              <a:defRPr/>
            </a:pP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	</a:t>
            </a:r>
            <a:r>
              <a:rPr lang="en-US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</a:t>
            </a:r>
            <a:r>
              <a:rPr lang="en-US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{(</a:t>
            </a:r>
            <a:r>
              <a:rPr lang="en-US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)}, </a:t>
            </a:r>
            <a:r>
              <a:rPr lang="en-US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1,</a:t>
            </a:r>
            <a:r>
              <a:rPr lang="en-US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{(</a:t>
            </a:r>
            <a:r>
              <a:rPr lang="en-US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</a:t>
            </a:r>
            <a:endParaRPr lang="en-US" altLang="zh-CN" sz="20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33500" lvl="2" indent="-533400" algn="just" eaLnBrk="1" hangingPunct="1">
              <a:lnSpc>
                <a:spcPct val="90000"/>
              </a:lnSpc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继续输入，则对不同的栈顶，仍然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压栈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0" lvl="4" indent="0">
              <a:buNone/>
            </a:pP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0) = {(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00)}, 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1,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0) = {(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10)}</a:t>
            </a:r>
          </a:p>
          <a:p>
            <a:pPr marL="1714500" lvl="4" indent="0">
              <a:buNone/>
            </a:pP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{(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01)}, 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1,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{(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1)}</a:t>
            </a:r>
          </a:p>
          <a:p>
            <a:pPr marL="1333500" lvl="2" indent="-533400" algn="just" eaLnBrk="1" hangingPunct="1">
              <a:lnSpc>
                <a:spcPct val="90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不论栈顶是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，开始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匹配后半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转移到弹栈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0" lvl="4" indent="0">
              <a:buNone/>
            </a:pP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{(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)}, 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0) = {(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0)}, 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{(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1)}</a:t>
            </a:r>
          </a:p>
          <a:p>
            <a:pPr marL="1333500" lvl="2" indent="-533400" algn="just" eaLnBrk="1" hangingPunct="1">
              <a:lnSpc>
                <a:spcPct val="90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处于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弹栈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，弹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出的符号必须和输入符号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一致：</a:t>
            </a:r>
            <a:endParaRPr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0" lvl="4" indent="0">
              <a:buNone/>
            </a:pP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0) = {(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)}, 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{(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</a:t>
            </a:r>
          </a:p>
          <a:p>
            <a:pPr marL="1333500" lvl="2" indent="-533400" algn="just" eaLnBrk="1" hangingPunct="1">
              <a:lnSpc>
                <a:spcPct val="90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只有看到栈底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符号，才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允许非确定的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转移到接受状态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1714500" lvl="4" indent="0" algn="just" eaLnBrk="1" hangingPunct="1">
              <a:lnSpc>
                <a:spcPct val="90000"/>
              </a:lnSpc>
              <a:buNone/>
              <a:defRPr/>
            </a:pP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{(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</a:t>
            </a:r>
            <a:endParaRPr 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2" indent="0" algn="just" eaLnBrk="1" hangingPunct="1">
              <a:lnSpc>
                <a:spcPct val="90000"/>
              </a:lnSpc>
              <a:buNone/>
              <a:defRPr/>
            </a:pPr>
            <a:endParaRPr 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人工神经网络1">
  <a:themeElements>
    <a:clrScheme name="人工神经网络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人工神经网络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人工神经网络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46483</TotalTime>
  <Words>3477</Words>
  <Application>Microsoft Office PowerPoint</Application>
  <PresentationFormat>全屏显示(4:3)</PresentationFormat>
  <Paragraphs>409</Paragraphs>
  <Slides>42</Slides>
  <Notes>40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黑体</vt:lpstr>
      <vt:lpstr>宋体</vt:lpstr>
      <vt:lpstr>Arial</vt:lpstr>
      <vt:lpstr>Cambria Math</vt:lpstr>
      <vt:lpstr>Symbol</vt:lpstr>
      <vt:lpstr>Times New Roman</vt:lpstr>
      <vt:lpstr>Wingdings</vt:lpstr>
      <vt:lpstr>人工神经网络1</vt:lpstr>
      <vt:lpstr>Visio</vt:lpstr>
      <vt:lpstr>编译原理 Compliers -Principles, Techniques &amp; Tools</vt:lpstr>
      <vt:lpstr>形式语言与自动机 Formal Languages and Automata Theory</vt:lpstr>
      <vt:lpstr>第6章 下推自动机</vt:lpstr>
      <vt:lpstr>第6章 下推自动机</vt:lpstr>
      <vt:lpstr>6.1 下推自动机</vt:lpstr>
      <vt:lpstr>6.1 下推自动机</vt:lpstr>
      <vt:lpstr>6.1 下推自动机</vt:lpstr>
      <vt:lpstr>6.1 下推自动机</vt:lpstr>
      <vt:lpstr>6.1 下推自动机</vt:lpstr>
      <vt:lpstr>6.1 下推自动机</vt:lpstr>
      <vt:lpstr>6.1 下推自动机</vt:lpstr>
      <vt:lpstr>6.1 下推自动机</vt:lpstr>
      <vt:lpstr>6.2 PDA接受的语言</vt:lpstr>
      <vt:lpstr>6.2 PDA接受的语言</vt:lpstr>
      <vt:lpstr>6.2 PDA接受的语言</vt:lpstr>
      <vt:lpstr>6.2 PDA接受的语言</vt:lpstr>
      <vt:lpstr>6.2 PDA接受的语言</vt:lpstr>
      <vt:lpstr>6.2 PDA接受的语言</vt:lpstr>
      <vt:lpstr>6.2 PDA接受的语言</vt:lpstr>
      <vt:lpstr>6.2 PDA接受的语言</vt:lpstr>
      <vt:lpstr>6.2 PDA接受的语言</vt:lpstr>
      <vt:lpstr>6.2 PDA接受的语言</vt:lpstr>
      <vt:lpstr>6.3 PDA与CFG的等价性</vt:lpstr>
      <vt:lpstr>6.3 PDA与CFG的等价性</vt:lpstr>
      <vt:lpstr>6.3 PDA与CFG的等价性</vt:lpstr>
      <vt:lpstr>6.3 PDA与CFG的等价性</vt:lpstr>
      <vt:lpstr>6.3 PDA与CFG的等价性</vt:lpstr>
      <vt:lpstr>6.3 PDA与CFG的等价性</vt:lpstr>
      <vt:lpstr>6.3 PDA与CFG的等价性</vt:lpstr>
      <vt:lpstr>6.3 PDA与CFG的等价性</vt:lpstr>
      <vt:lpstr>6.3 PDA与CFG的等价性</vt:lpstr>
      <vt:lpstr>6.3 PDA与CFG的等价性</vt:lpstr>
      <vt:lpstr>6.3 PDA与CFG的等价性</vt:lpstr>
      <vt:lpstr>6.3 PDA与CFG的等价性</vt:lpstr>
      <vt:lpstr>6.3 PDA与CFG的等价性</vt:lpstr>
      <vt:lpstr>6.3 PDA与CFG的等价性</vt:lpstr>
      <vt:lpstr>6.4 确定性下推自动机DPDA</vt:lpstr>
      <vt:lpstr>6.4 确定性下推自动机DPDA</vt:lpstr>
      <vt:lpstr>6.4 确定性下推自动机DPDA</vt:lpstr>
      <vt:lpstr>6.4 确定性下推自动机DPDA</vt:lpstr>
      <vt:lpstr>6.4 确定性下推自动机DPDA</vt:lpstr>
      <vt:lpstr>第6章 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人工神经网络  Artificial Neural Networks</dc:title>
  <dc:creator>jiangzl</dc:creator>
  <cp:lastModifiedBy>lenovo</cp:lastModifiedBy>
  <cp:revision>1464</cp:revision>
  <dcterms:created xsi:type="dcterms:W3CDTF">2003-03-23T06:01:35Z</dcterms:created>
  <dcterms:modified xsi:type="dcterms:W3CDTF">2020-09-22T17:02:27Z</dcterms:modified>
</cp:coreProperties>
</file>