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4"/>
  </p:notesMasterIdLst>
  <p:sldIdLst>
    <p:sldId id="1279" r:id="rId2"/>
    <p:sldId id="256" r:id="rId3"/>
    <p:sldId id="1138" r:id="rId4"/>
    <p:sldId id="1240" r:id="rId5"/>
    <p:sldId id="1239" r:id="rId6"/>
    <p:sldId id="1241" r:id="rId7"/>
    <p:sldId id="1242" r:id="rId8"/>
    <p:sldId id="1237" r:id="rId9"/>
    <p:sldId id="1243" r:id="rId10"/>
    <p:sldId id="1244" r:id="rId11"/>
    <p:sldId id="1247" r:id="rId12"/>
    <p:sldId id="1245" r:id="rId13"/>
    <p:sldId id="1249" r:id="rId14"/>
    <p:sldId id="1246" r:id="rId15"/>
    <p:sldId id="1248" r:id="rId16"/>
    <p:sldId id="1250" r:id="rId17"/>
    <p:sldId id="1251" r:id="rId18"/>
    <p:sldId id="1252" r:id="rId19"/>
    <p:sldId id="1255" r:id="rId20"/>
    <p:sldId id="1278" r:id="rId21"/>
    <p:sldId id="1256" r:id="rId22"/>
    <p:sldId id="1257" r:id="rId23"/>
    <p:sldId id="1258" r:id="rId24"/>
    <p:sldId id="1259" r:id="rId25"/>
    <p:sldId id="1260" r:id="rId26"/>
    <p:sldId id="1261" r:id="rId27"/>
    <p:sldId id="1262" r:id="rId28"/>
    <p:sldId id="1263" r:id="rId29"/>
    <p:sldId id="1265" r:id="rId30"/>
    <p:sldId id="1264" r:id="rId31"/>
    <p:sldId id="1266" r:id="rId32"/>
    <p:sldId id="1267" r:id="rId33"/>
    <p:sldId id="1268" r:id="rId34"/>
    <p:sldId id="1269" r:id="rId35"/>
    <p:sldId id="1270" r:id="rId36"/>
    <p:sldId id="1271" r:id="rId37"/>
    <p:sldId id="1272" r:id="rId38"/>
    <p:sldId id="1273" r:id="rId39"/>
    <p:sldId id="1274" r:id="rId40"/>
    <p:sldId id="1275" r:id="rId41"/>
    <p:sldId id="1276" r:id="rId42"/>
    <p:sldId id="1277" r:id="rId4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4" autoAdjust="0"/>
    <p:restoredTop sz="89385" autoAdjust="0"/>
  </p:normalViewPr>
  <p:slideViewPr>
    <p:cSldViewPr>
      <p:cViewPr varScale="1">
        <p:scale>
          <a:sx n="104" d="100"/>
          <a:sy n="104" d="100"/>
        </p:scale>
        <p:origin x="18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D0B409A-9510-4679-9C86-74CCD54373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00550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0BD9DD2-D03F-4325-89A6-B4A0BA484D09}" type="slidenum">
              <a:rPr kumimoji="0" lang="en-US" altLang="zh-CN" smtClean="0"/>
              <a:pPr eaLnBrk="1" hangingPunct="1">
                <a:spcBef>
                  <a:spcPct val="0"/>
                </a:spcBef>
              </a:pPr>
              <a:t>3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153430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CA36F65A-695B-4E61-B761-CD5CA4DE874F}" type="slidenum">
              <a:rPr kumimoji="0" lang="en-US" altLang="zh-CN" smtClean="0"/>
              <a:pPr eaLnBrk="1" hangingPunct="1">
                <a:spcBef>
                  <a:spcPct val="0"/>
                </a:spcBef>
              </a:pPr>
              <a:t>12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18517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/>
              <a:t>所有能使初始状态转移到终止状态的字符串集合</a:t>
            </a:r>
            <a:endParaRPr lang="en-US" altLang="en-US" dirty="0" smtClean="0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92D36A3-4DCD-4F91-9C7C-8DA58FEE839C}" type="slidenum">
              <a:rPr kumimoji="0" lang="en-US" altLang="zh-CN" smtClean="0"/>
              <a:pPr eaLnBrk="1" hangingPunct="1">
                <a:spcBef>
                  <a:spcPct val="0"/>
                </a:spcBef>
              </a:pPr>
              <a:t>13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564797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62C7E66-09D8-4D9D-9F8C-CA360019345C}" type="slidenum">
              <a:rPr kumimoji="0" lang="en-US" altLang="zh-CN" smtClean="0"/>
              <a:pPr eaLnBrk="1" hangingPunct="1">
                <a:spcBef>
                  <a:spcPct val="0"/>
                </a:spcBef>
              </a:pPr>
              <a:t>14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95500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D2199C8-22E0-4517-B0AF-5B86CE9DB90D}" type="slidenum">
              <a:rPr kumimoji="0" lang="en-US" altLang="zh-CN" smtClean="0"/>
              <a:pPr eaLnBrk="1" hangingPunct="1">
                <a:spcBef>
                  <a:spcPct val="0"/>
                </a:spcBef>
              </a:pPr>
              <a:t>15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896769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FDC477A-DAEF-4C83-B823-7E54CF3524E9}" type="slidenum">
              <a:rPr kumimoji="0" lang="en-US" altLang="zh-CN" smtClean="0"/>
              <a:pPr eaLnBrk="1" hangingPunct="1">
                <a:spcBef>
                  <a:spcPct val="0"/>
                </a:spcBef>
              </a:pPr>
              <a:t>16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227417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1D32B31-21F3-4FCC-9606-8B5A7A142006}" type="slidenum">
              <a:rPr kumimoji="0" lang="en-US" altLang="zh-CN" smtClean="0"/>
              <a:pPr eaLnBrk="1" hangingPunct="1">
                <a:spcBef>
                  <a:spcPct val="0"/>
                </a:spcBef>
              </a:pPr>
              <a:t>17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228388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EDC4388-90F7-4AF0-83FD-BAC89F46BBCD}" type="slidenum">
              <a:rPr kumimoji="0" lang="en-US" altLang="zh-CN" smtClean="0"/>
              <a:pPr eaLnBrk="1" hangingPunct="1">
                <a:spcBef>
                  <a:spcPct val="0"/>
                </a:spcBef>
              </a:pPr>
              <a:t>18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553842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AE2B474-F6F3-4700-82DA-164D70AEFFAF}" type="slidenum">
              <a:rPr kumimoji="0" lang="en-US" altLang="zh-CN" smtClean="0"/>
              <a:pPr eaLnBrk="1" hangingPunct="1">
                <a:spcBef>
                  <a:spcPct val="0"/>
                </a:spcBef>
              </a:pPr>
              <a:t>19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558121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AE2B474-F6F3-4700-82DA-164D70AEFFAF}" type="slidenum">
              <a:rPr kumimoji="0" lang="en-US" altLang="zh-CN" smtClean="0"/>
              <a:pPr eaLnBrk="1" hangingPunct="1">
                <a:spcBef>
                  <a:spcPct val="0"/>
                </a:spcBef>
              </a:pPr>
              <a:t>20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476275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lvl="1"/>
            <a:r>
              <a:rPr lang="en-US" altLang="zh-CN" b="1" smtClean="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b="1" i="1" baseline="30000" smtClean="0">
                <a:cs typeface="Times New Roman" pitchFamily="18" charset="0"/>
                <a:sym typeface="Symbol" pitchFamily="18" charset="2"/>
              </a:rPr>
              <a:t>Q</a:t>
            </a:r>
            <a:r>
              <a:rPr lang="zh-CN" altLang="en-US" b="1" smtClean="0">
                <a:cs typeface="Times New Roman" pitchFamily="18" charset="0"/>
              </a:rPr>
              <a:t>是集合</a:t>
            </a:r>
            <a:r>
              <a:rPr lang="en-US" altLang="zh-CN" b="1" i="1" smtClean="0">
                <a:cs typeface="Times New Roman" pitchFamily="18" charset="0"/>
              </a:rPr>
              <a:t>Q</a:t>
            </a:r>
            <a:r>
              <a:rPr lang="zh-CN" altLang="en-US" b="1" smtClean="0">
                <a:cs typeface="Times New Roman" pitchFamily="18" charset="0"/>
              </a:rPr>
              <a:t>的幂集，即由</a:t>
            </a:r>
            <a:r>
              <a:rPr lang="en-US" altLang="zh-CN" b="1" i="1" smtClean="0">
                <a:cs typeface="Times New Roman" pitchFamily="18" charset="0"/>
              </a:rPr>
              <a:t>Q</a:t>
            </a:r>
            <a:r>
              <a:rPr lang="zh-CN" altLang="en-US" b="1" smtClean="0">
                <a:cs typeface="Times New Roman" pitchFamily="18" charset="0"/>
              </a:rPr>
              <a:t>的各个子集组成的集合。与</a:t>
            </a:r>
            <a:r>
              <a:rPr lang="en-US" altLang="zh-CN" b="1" smtClean="0">
                <a:cs typeface="Times New Roman" pitchFamily="18" charset="0"/>
              </a:rPr>
              <a:t>DFA</a:t>
            </a:r>
            <a:r>
              <a:rPr lang="zh-CN" altLang="en-US" b="1" smtClean="0">
                <a:cs typeface="Times New Roman" pitchFamily="18" charset="0"/>
              </a:rPr>
              <a:t>的区别在于转移函数</a:t>
            </a:r>
            <a:r>
              <a:rPr lang="zh-CN" altLang="en-US" b="1" smtClean="0">
                <a:cs typeface="Times New Roman" pitchFamily="18" charset="0"/>
                <a:sym typeface="Symbol" pitchFamily="18" charset="2"/>
              </a:rPr>
              <a:t></a:t>
            </a:r>
            <a:endParaRPr lang="en-US" altLang="zh-CN" b="1" smtClean="0">
              <a:cs typeface="Times New Roman" pitchFamily="18" charset="0"/>
              <a:sym typeface="Symbol" pitchFamily="18" charset="2"/>
            </a:endParaRPr>
          </a:p>
          <a:p>
            <a:pPr marL="0" lvl="1"/>
            <a:r>
              <a:rPr lang="zh-CN" altLang="en-US" b="1" smtClean="0">
                <a:cs typeface="Times New Roman" pitchFamily="18" charset="0"/>
                <a:sym typeface="Symbol" pitchFamily="18" charset="2"/>
              </a:rPr>
              <a:t>零个状态转移对应不转移</a:t>
            </a:r>
            <a:endParaRPr lang="en-US" altLang="zh-CN" b="1" smtClean="0">
              <a:cs typeface="Times New Roman" pitchFamily="18" charset="0"/>
              <a:sym typeface="Symbol" pitchFamily="18" charset="2"/>
            </a:endParaRPr>
          </a:p>
          <a:p>
            <a:pPr marL="0" lvl="1"/>
            <a:r>
              <a:rPr lang="zh-CN" altLang="en-US" b="1" smtClean="0">
                <a:cs typeface="Times New Roman" pitchFamily="18" charset="0"/>
                <a:sym typeface="Symbol" pitchFamily="18" charset="2"/>
              </a:rPr>
              <a:t>一个状态转移与</a:t>
            </a:r>
            <a:r>
              <a:rPr lang="en-US" altLang="zh-CN" b="1" smtClean="0">
                <a:cs typeface="Times New Roman" pitchFamily="18" charset="0"/>
                <a:sym typeface="Symbol" pitchFamily="18" charset="2"/>
              </a:rPr>
              <a:t>DFA</a:t>
            </a:r>
            <a:r>
              <a:rPr lang="zh-CN" altLang="en-US" b="1" smtClean="0">
                <a:cs typeface="Times New Roman" pitchFamily="18" charset="0"/>
                <a:sym typeface="Symbol" pitchFamily="18" charset="2"/>
              </a:rPr>
              <a:t>相同</a:t>
            </a:r>
            <a:endParaRPr lang="en-US" altLang="zh-CN" b="1" smtClean="0">
              <a:cs typeface="Times New Roman" pitchFamily="18" charset="0"/>
              <a:sym typeface="Symbol" pitchFamily="18" charset="2"/>
            </a:endParaRPr>
          </a:p>
          <a:p>
            <a:pPr marL="0" lvl="1"/>
            <a:r>
              <a:rPr lang="zh-CN" altLang="en-US" b="1" smtClean="0">
                <a:cs typeface="Times New Roman" pitchFamily="18" charset="0"/>
                <a:sym typeface="Symbol" pitchFamily="18" charset="2"/>
              </a:rPr>
              <a:t>多个状态转移</a:t>
            </a:r>
            <a:endParaRPr lang="en-US" altLang="zh-CN" b="1" smtClean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B15390A-E86A-41AF-B60E-DC66D5A658D8}" type="slidenum">
              <a:rPr kumimoji="0" lang="en-US" altLang="zh-CN" smtClean="0"/>
              <a:pPr eaLnBrk="1" hangingPunct="1">
                <a:spcBef>
                  <a:spcPct val="0"/>
                </a:spcBef>
              </a:pPr>
              <a:t>21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832934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13930EF-C2C0-4C75-A648-181AB659D7D3}" type="slidenum">
              <a:rPr kumimoji="0" lang="en-US" altLang="zh-CN" smtClean="0"/>
              <a:pPr eaLnBrk="1" hangingPunct="1">
                <a:spcBef>
                  <a:spcPct val="0"/>
                </a:spcBef>
              </a:pPr>
              <a:t>4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0719644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lvl="1"/>
            <a:r>
              <a:rPr lang="zh-CN" altLang="en-US" smtClean="0">
                <a:cs typeface="Times New Roman" pitchFamily="18" charset="0"/>
              </a:rPr>
              <a:t>可以看出，</a:t>
            </a:r>
            <a:r>
              <a:rPr lang="en-US" altLang="en-US" smtClean="0">
                <a:cs typeface="Times New Roman" pitchFamily="18" charset="0"/>
              </a:rPr>
              <a:t>NFA</a:t>
            </a:r>
            <a:r>
              <a:rPr lang="zh-CN" altLang="en-US" smtClean="0">
                <a:cs typeface="Times New Roman" pitchFamily="18" charset="0"/>
              </a:rPr>
              <a:t>的图形表示中，从一个节点可以引出两条（多条）有向边，它们有相同的旁标，但各自指向不同的节点。这在</a:t>
            </a:r>
            <a:r>
              <a:rPr lang="en-US" altLang="en-US" smtClean="0">
                <a:cs typeface="Times New Roman" pitchFamily="18" charset="0"/>
              </a:rPr>
              <a:t>DFA</a:t>
            </a:r>
            <a:r>
              <a:rPr lang="zh-CN" altLang="en-US" smtClean="0">
                <a:cs typeface="Times New Roman" pitchFamily="18" charset="0"/>
              </a:rPr>
              <a:t>的图形表示中是不会出现的（如节点</a:t>
            </a:r>
            <a:r>
              <a:rPr lang="en-US" altLang="zh-CN" i="1" smtClean="0">
                <a:cs typeface="Times New Roman" pitchFamily="18" charset="0"/>
              </a:rPr>
              <a:t>q</a:t>
            </a:r>
            <a:r>
              <a:rPr lang="en-US" altLang="zh-CN" baseline="-25000" smtClean="0">
                <a:cs typeface="Times New Roman" pitchFamily="18" charset="0"/>
              </a:rPr>
              <a:t>0</a:t>
            </a:r>
            <a:r>
              <a:rPr lang="zh-CN" altLang="en-US" smtClean="0">
                <a:cs typeface="Times New Roman" pitchFamily="18" charset="0"/>
              </a:rPr>
              <a:t>，输入字符</a:t>
            </a:r>
            <a:r>
              <a:rPr lang="en-US" altLang="zh-CN" smtClean="0">
                <a:cs typeface="Times New Roman" pitchFamily="18" charset="0"/>
              </a:rPr>
              <a:t>0</a:t>
            </a:r>
            <a:r>
              <a:rPr lang="zh-CN" altLang="en-US" smtClean="0">
                <a:cs typeface="Times New Roman" pitchFamily="18" charset="0"/>
              </a:rPr>
              <a:t>，分别转移到</a:t>
            </a:r>
            <a:r>
              <a:rPr lang="en-US" altLang="zh-CN" i="1" smtClean="0">
                <a:cs typeface="Times New Roman" pitchFamily="18" charset="0"/>
              </a:rPr>
              <a:t>q</a:t>
            </a:r>
            <a:r>
              <a:rPr lang="en-US" altLang="zh-CN" baseline="-25000" smtClean="0">
                <a:cs typeface="Times New Roman" pitchFamily="18" charset="0"/>
              </a:rPr>
              <a:t>0</a:t>
            </a:r>
            <a:r>
              <a:rPr lang="zh-CN" altLang="en-US" smtClean="0">
                <a:cs typeface="Times New Roman" pitchFamily="18" charset="0"/>
              </a:rPr>
              <a:t>和</a:t>
            </a:r>
            <a:r>
              <a:rPr lang="en-US" altLang="zh-CN" i="1" smtClean="0">
                <a:cs typeface="Times New Roman" pitchFamily="18" charset="0"/>
              </a:rPr>
              <a:t>q</a:t>
            </a:r>
            <a:r>
              <a:rPr lang="en-US" altLang="zh-CN" baseline="-25000" smtClean="0">
                <a:cs typeface="Times New Roman" pitchFamily="18" charset="0"/>
              </a:rPr>
              <a:t>2</a:t>
            </a:r>
            <a:r>
              <a:rPr lang="zh-CN" altLang="en-US" smtClean="0">
                <a:cs typeface="Times New Roman" pitchFamily="18" charset="0"/>
              </a:rPr>
              <a:t>）；另外，有些节点（如</a:t>
            </a:r>
            <a:r>
              <a:rPr lang="en-US" altLang="zh-CN" i="1" smtClean="0">
                <a:cs typeface="Times New Roman" pitchFamily="18" charset="0"/>
              </a:rPr>
              <a:t>q</a:t>
            </a:r>
            <a:r>
              <a:rPr lang="en-US" altLang="zh-CN" baseline="-25000" smtClean="0">
                <a:cs typeface="Times New Roman" pitchFamily="18" charset="0"/>
              </a:rPr>
              <a:t>1</a:t>
            </a:r>
            <a:r>
              <a:rPr lang="zh-CN" altLang="en-US" smtClean="0">
                <a:cs typeface="Times New Roman" pitchFamily="18" charset="0"/>
              </a:rPr>
              <a:t>和</a:t>
            </a:r>
            <a:r>
              <a:rPr lang="en-US" altLang="zh-CN" i="1" smtClean="0">
                <a:cs typeface="Times New Roman" pitchFamily="18" charset="0"/>
              </a:rPr>
              <a:t>q</a:t>
            </a:r>
            <a:r>
              <a:rPr lang="en-US" altLang="zh-CN" baseline="-25000" smtClean="0">
                <a:cs typeface="Times New Roman" pitchFamily="18" charset="0"/>
              </a:rPr>
              <a:t>2</a:t>
            </a:r>
            <a:r>
              <a:rPr lang="zh-CN" altLang="en-US" smtClean="0">
                <a:cs typeface="Times New Roman" pitchFamily="18" charset="0"/>
              </a:rPr>
              <a:t>）对一些输入，不转移到任何状态。</a:t>
            </a:r>
            <a:endParaRPr lang="en-US" altLang="en-US" smtClean="0">
              <a:cs typeface="Times New Roman" pitchFamily="18" charset="0"/>
            </a:endParaRPr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A1CC81C-5A2A-483E-AA1F-3895BE04EDBA}" type="slidenum">
              <a:rPr kumimoji="0" lang="en-US" altLang="zh-CN" smtClean="0"/>
              <a:pPr eaLnBrk="1" hangingPunct="1">
                <a:spcBef>
                  <a:spcPct val="0"/>
                </a:spcBef>
              </a:pPr>
              <a:t>22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280423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i="1" baseline="30000" smtClean="0">
                <a:cs typeface="Times New Roman" pitchFamily="18" charset="0"/>
                <a:sym typeface="Symbol" pitchFamily="18" charset="2"/>
              </a:rPr>
              <a:t>Q</a:t>
            </a:r>
            <a:r>
              <a:rPr lang="zh-CN" altLang="en-US" smtClean="0">
                <a:cs typeface="Times New Roman" pitchFamily="18" charset="0"/>
              </a:rPr>
              <a:t>是集合</a:t>
            </a:r>
            <a:r>
              <a:rPr lang="en-US" altLang="zh-CN" i="1" smtClean="0">
                <a:cs typeface="Times New Roman" pitchFamily="18" charset="0"/>
              </a:rPr>
              <a:t>Q</a:t>
            </a:r>
            <a:r>
              <a:rPr lang="zh-CN" altLang="en-US" smtClean="0">
                <a:cs typeface="Times New Roman" pitchFamily="18" charset="0"/>
              </a:rPr>
              <a:t>的幂集，即由</a:t>
            </a:r>
            <a:r>
              <a:rPr lang="en-US" altLang="zh-CN" i="1" smtClean="0">
                <a:cs typeface="Times New Roman" pitchFamily="18" charset="0"/>
              </a:rPr>
              <a:t>Q</a:t>
            </a:r>
            <a:r>
              <a:rPr lang="zh-CN" altLang="en-US" smtClean="0">
                <a:cs typeface="Times New Roman" pitchFamily="18" charset="0"/>
              </a:rPr>
              <a:t>的各个子集组成的集合。</a:t>
            </a:r>
            <a:endParaRPr lang="en-US" altLang="en-US" smtClean="0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CECB5ED-7C93-43C2-A103-3747D324675A}" type="slidenum">
              <a:rPr kumimoji="0" lang="en-US" altLang="zh-CN" smtClean="0"/>
              <a:pPr eaLnBrk="1" hangingPunct="1">
                <a:spcBef>
                  <a:spcPct val="0"/>
                </a:spcBef>
              </a:pPr>
              <a:t>23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8668872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如果在一个</a:t>
            </a:r>
            <a:r>
              <a:rPr lang="en-US" altLang="en-US" smtClean="0"/>
              <a:t>NFA</a:t>
            </a:r>
            <a:r>
              <a:rPr lang="zh-CN" altLang="en-US" smtClean="0"/>
              <a:t>中，每个状态转换函数的值都是这样的一个状态子集，该子集只含一个状态，那么这个</a:t>
            </a:r>
            <a:r>
              <a:rPr lang="en-US" altLang="en-US" smtClean="0"/>
              <a:t>NFA</a:t>
            </a:r>
            <a:r>
              <a:rPr lang="zh-CN" altLang="en-US" smtClean="0"/>
              <a:t>就可看作一个</a:t>
            </a:r>
            <a:r>
              <a:rPr lang="en-US" altLang="en-US" smtClean="0"/>
              <a:t>DFA</a:t>
            </a:r>
            <a:r>
              <a:rPr lang="zh-CN" altLang="en-US" smtClean="0"/>
              <a:t>。</a:t>
            </a:r>
            <a:endParaRPr lang="en-US" altLang="en-US" smtClean="0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5155650-2E66-4D2C-A07A-3F1B192EAC65}" type="slidenum">
              <a:rPr kumimoji="0" lang="en-US" altLang="zh-CN" smtClean="0"/>
              <a:pPr eaLnBrk="1" hangingPunct="1">
                <a:spcBef>
                  <a:spcPct val="0"/>
                </a:spcBef>
              </a:pPr>
              <a:t>24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0648634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a typeface="+mn-ea"/>
                <a:cs typeface="Times New Roman" panose="02020603050405020304" pitchFamily="18" charset="0"/>
              </a:rPr>
              <a:t>即</a:t>
            </a:r>
            <a:r>
              <a:rPr lang="en-US" altLang="zh-CN" i="1" dirty="0" smtClean="0">
                <a:ea typeface="+mn-ea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altLang="zh-CN" i="1" baseline="-25000" dirty="0" smtClean="0">
                <a:ea typeface="+mn-ea"/>
                <a:cs typeface="Times New Roman" panose="02020603050405020304" pitchFamily="18" charset="0"/>
                <a:sym typeface="Symbol"/>
              </a:rPr>
              <a:t>D</a:t>
            </a:r>
            <a:r>
              <a:rPr lang="en-US" altLang="zh-CN" dirty="0" smtClean="0"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ea typeface="+mn-ea"/>
                <a:cs typeface="Times New Roman" panose="02020603050405020304" pitchFamily="18" charset="0"/>
              </a:rPr>
              <a:t>S, a</a:t>
            </a:r>
            <a:r>
              <a:rPr lang="en-US" altLang="zh-CN" dirty="0" smtClean="0">
                <a:ea typeface="+mn-ea"/>
                <a:cs typeface="Times New Roman" panose="02020603050405020304" pitchFamily="18" charset="0"/>
              </a:rPr>
              <a:t>) </a:t>
            </a:r>
            <a:r>
              <a:rPr lang="zh-CN" altLang="en-US" dirty="0" smtClean="0">
                <a:ea typeface="+mn-ea"/>
                <a:cs typeface="Times New Roman" panose="02020603050405020304" pitchFamily="18" charset="0"/>
              </a:rPr>
              <a:t>的计算</a:t>
            </a:r>
            <a:r>
              <a:rPr lang="en-US" altLang="zh-CN" dirty="0" smtClean="0"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ea typeface="+mn-ea"/>
                <a:cs typeface="Times New Roman" panose="02020603050405020304" pitchFamily="18" charset="0"/>
              </a:rPr>
              <a:t>就是在</a:t>
            </a:r>
            <a:r>
              <a:rPr lang="en-US" altLang="zh-CN" dirty="0" smtClean="0">
                <a:ea typeface="+mn-ea"/>
                <a:cs typeface="Times New Roman" panose="02020603050405020304" pitchFamily="18" charset="0"/>
              </a:rPr>
              <a:t>NFA </a:t>
            </a:r>
            <a:r>
              <a:rPr lang="zh-CN" altLang="en-US" dirty="0" smtClean="0">
                <a:ea typeface="+mn-ea"/>
                <a:cs typeface="Times New Roman" panose="02020603050405020304" pitchFamily="18" charset="0"/>
              </a:rPr>
              <a:t>中</a:t>
            </a:r>
            <a:r>
              <a:rPr lang="en-US" altLang="zh-CN" dirty="0" smtClean="0"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ea typeface="+mn-ea"/>
                <a:cs typeface="Times New Roman" panose="02020603050405020304" pitchFamily="18" charset="0"/>
              </a:rPr>
              <a:t>从</a:t>
            </a:r>
            <a:r>
              <a:rPr lang="en-US" altLang="zh-CN" i="1" dirty="0" smtClean="0">
                <a:ea typeface="+mn-ea"/>
                <a:cs typeface="Times New Roman" panose="02020603050405020304" pitchFamily="18" charset="0"/>
              </a:rPr>
              <a:t>S </a:t>
            </a:r>
            <a:r>
              <a:rPr lang="zh-CN" altLang="en-US" dirty="0" smtClean="0">
                <a:ea typeface="+mn-ea"/>
                <a:cs typeface="Times New Roman" panose="02020603050405020304" pitchFamily="18" charset="0"/>
              </a:rPr>
              <a:t>中每个状态</a:t>
            </a:r>
            <a:r>
              <a:rPr lang="en-US" altLang="zh-CN" i="1" dirty="0" smtClean="0">
                <a:ea typeface="+mn-ea"/>
                <a:cs typeface="Times New Roman" panose="02020603050405020304" pitchFamily="18" charset="0"/>
              </a:rPr>
              <a:t>p </a:t>
            </a:r>
            <a:r>
              <a:rPr lang="zh-CN" altLang="en-US" dirty="0" smtClean="0">
                <a:ea typeface="+mn-ea"/>
                <a:cs typeface="Times New Roman" panose="02020603050405020304" pitchFamily="18" charset="0"/>
              </a:rPr>
              <a:t>在输入</a:t>
            </a:r>
            <a:r>
              <a:rPr lang="en-US" altLang="zh-CN" i="1" dirty="0" smtClean="0">
                <a:ea typeface="+mn-ea"/>
                <a:cs typeface="Times New Roman" panose="02020603050405020304" pitchFamily="18" charset="0"/>
              </a:rPr>
              <a:t>a </a:t>
            </a:r>
            <a:r>
              <a:rPr lang="zh-CN" altLang="en-US" dirty="0" smtClean="0">
                <a:ea typeface="+mn-ea"/>
                <a:cs typeface="Times New Roman" panose="02020603050405020304" pitchFamily="18" charset="0"/>
              </a:rPr>
              <a:t>之后所能达到的全部状态的集合</a:t>
            </a:r>
            <a:endParaRPr lang="en-US" altLang="en-US" dirty="0" smtClean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F4B4485-BFC7-4A06-9227-631980642DB2}" type="slidenum">
              <a:rPr kumimoji="0" lang="en-US" altLang="zh-CN" smtClean="0"/>
              <a:pPr eaLnBrk="1" hangingPunct="1">
                <a:spcBef>
                  <a:spcPct val="0"/>
                </a:spcBef>
              </a:pPr>
              <a:t>25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5535316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 smtClean="0">
                <a:ea typeface="+mn-ea"/>
                <a:cs typeface="Times New Roman" panose="02020603050405020304" pitchFamily="18" charset="0"/>
              </a:rPr>
              <a:t>要证明</a:t>
            </a:r>
            <a:r>
              <a:rPr lang="en-US" altLang="zh-CN" b="1" i="1" dirty="0" smtClean="0">
                <a:ea typeface="黑体" pitchFamily="49" charset="-122"/>
                <a:cs typeface="Times New Roman" pitchFamily="18" charset="0"/>
              </a:rPr>
              <a:t>L</a:t>
            </a:r>
            <a:r>
              <a:rPr lang="en-US" altLang="zh-CN" b="1" dirty="0" smtClean="0"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b="1" i="1" dirty="0" smtClean="0">
                <a:ea typeface="黑体" pitchFamily="49" charset="-122"/>
                <a:cs typeface="Times New Roman" pitchFamily="18" charset="0"/>
              </a:rPr>
              <a:t>D</a:t>
            </a:r>
            <a:r>
              <a:rPr lang="en-US" altLang="zh-CN" b="1" dirty="0" smtClean="0">
                <a:ea typeface="黑体" pitchFamily="49" charset="-122"/>
                <a:cs typeface="Times New Roman" pitchFamily="18" charset="0"/>
              </a:rPr>
              <a:t>)=</a:t>
            </a:r>
            <a:r>
              <a:rPr lang="en-US" altLang="zh-CN" b="1" i="1" dirty="0" smtClean="0">
                <a:ea typeface="黑体" pitchFamily="49" charset="-122"/>
                <a:cs typeface="Times New Roman" pitchFamily="18" charset="0"/>
              </a:rPr>
              <a:t>L</a:t>
            </a:r>
            <a:r>
              <a:rPr lang="en-US" altLang="zh-CN" b="1" dirty="0" smtClean="0"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b="1" i="1" dirty="0" smtClean="0">
                <a:ea typeface="黑体" pitchFamily="49" charset="-122"/>
                <a:cs typeface="Times New Roman" pitchFamily="18" charset="0"/>
              </a:rPr>
              <a:t>N</a:t>
            </a:r>
            <a:r>
              <a:rPr lang="en-US" altLang="zh-CN" b="1" dirty="0" smtClean="0">
                <a:ea typeface="黑体" pitchFamily="49" charset="-122"/>
                <a:cs typeface="Times New Roman" pitchFamily="18" charset="0"/>
              </a:rPr>
              <a:t>)</a:t>
            </a:r>
            <a:r>
              <a:rPr lang="zh-CN" altLang="en-US" b="1" dirty="0" smtClean="0">
                <a:ea typeface="黑体" pitchFamily="49" charset="-122"/>
                <a:cs typeface="Times New Roman" pitchFamily="18" charset="0"/>
              </a:rPr>
              <a:t>，需要证明：</a:t>
            </a:r>
            <a:r>
              <a:rPr lang="zh-CN" altLang="en-US" b="1" dirty="0" smtClean="0"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输入相同的字符串能够从开始状态转移到终止状态。充分条件：</a:t>
            </a:r>
            <a:endParaRPr lang="en-US" altLang="zh-CN" b="1" dirty="0" smtClean="0">
              <a:ea typeface="黑体" pitchFamily="49" charset="-122"/>
              <a:cs typeface="Times New Roman" pitchFamily="18" charset="0"/>
              <a:sym typeface="Wingdings" panose="05000000000000000000" pitchFamily="2" charset="2"/>
            </a:endParaRPr>
          </a:p>
          <a:p>
            <a:pPr>
              <a:defRPr/>
            </a:pPr>
            <a:r>
              <a:rPr lang="zh-CN" altLang="en-US" b="1" dirty="0" smtClean="0"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（</a:t>
            </a:r>
            <a:r>
              <a:rPr lang="en-US" altLang="zh-CN" b="1" dirty="0" smtClean="0"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1</a:t>
            </a:r>
            <a:r>
              <a:rPr lang="zh-CN" altLang="en-US" b="1" dirty="0" smtClean="0"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）输入相同的字符串，能够转移到相同的状态；</a:t>
            </a:r>
            <a:endParaRPr lang="en-US" altLang="zh-CN" b="1" dirty="0" smtClean="0">
              <a:ea typeface="黑体" pitchFamily="49" charset="-122"/>
              <a:cs typeface="Times New Roman" pitchFamily="18" charset="0"/>
              <a:sym typeface="Wingdings" panose="05000000000000000000" pitchFamily="2" charset="2"/>
            </a:endParaRPr>
          </a:p>
          <a:p>
            <a:pPr>
              <a:defRPr/>
            </a:pPr>
            <a:r>
              <a:rPr lang="zh-CN" altLang="en-US" b="1" dirty="0" smtClean="0"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（</a:t>
            </a:r>
            <a:r>
              <a:rPr lang="en-US" altLang="zh-CN" b="1" dirty="0" smtClean="0"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2</a:t>
            </a:r>
            <a:r>
              <a:rPr lang="zh-CN" altLang="en-US" b="1" dirty="0" smtClean="0"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）如果转移到的状态中有一个是终止状态，则另一个也是终止状态。</a:t>
            </a:r>
            <a:endParaRPr lang="en-US" altLang="en-US" dirty="0" smtClean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8DFEE90-0B22-4D1F-9FDB-E9BBF08841C4}" type="slidenum">
              <a:rPr kumimoji="0" lang="en-US" altLang="zh-CN" smtClean="0"/>
              <a:pPr eaLnBrk="1" hangingPunct="1">
                <a:spcBef>
                  <a:spcPct val="0"/>
                </a:spcBef>
              </a:pPr>
              <a:t>26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8230207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 dirty="0" smtClean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C4261E4-A554-4D46-B66B-475724EB7DF6}" type="slidenum">
              <a:rPr kumimoji="0" lang="en-US" altLang="zh-CN" smtClean="0"/>
              <a:pPr eaLnBrk="1" hangingPunct="1">
                <a:spcBef>
                  <a:spcPct val="0"/>
                </a:spcBef>
              </a:pPr>
              <a:t>27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6939463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 dirty="0" smtClean="0">
                <a:cs typeface="Times New Roman" pitchFamily="18" charset="0"/>
              </a:rPr>
              <a:t>根据等价证明过程中的构造规则来实现</a:t>
            </a:r>
            <a:r>
              <a:rPr lang="en-US" altLang="zh-CN" b="1" dirty="0" smtClean="0">
                <a:cs typeface="Times New Roman" pitchFamily="18" charset="0"/>
              </a:rPr>
              <a:t>:</a:t>
            </a:r>
          </a:p>
          <a:p>
            <a:pPr>
              <a:buFontTx/>
              <a:buAutoNum type="arabicParenBoth"/>
            </a:pPr>
            <a:r>
              <a:rPr lang="zh-CN" altLang="en-US" b="1" dirty="0" smtClean="0">
                <a:ea typeface="黑体" pitchFamily="49" charset="-122"/>
                <a:cs typeface="Times New Roman" pitchFamily="18" charset="0"/>
              </a:rPr>
              <a:t>状态集</a:t>
            </a:r>
            <a:r>
              <a:rPr lang="en-US" altLang="zh-CN" b="1" dirty="0" smtClean="0">
                <a:latin typeface="Cambria Math" pitchFamily="18" charset="0"/>
                <a:ea typeface="黑体" pitchFamily="49" charset="-122"/>
                <a:cs typeface="Times New Roman" pitchFamily="18" charset="0"/>
              </a:rPr>
              <a:t>𝑸_𝑫=𝟐^(𝑸_𝑵 )</a:t>
            </a:r>
            <a:endParaRPr lang="en-US" altLang="zh-CN" b="1" dirty="0" smtClean="0">
              <a:cs typeface="Times New Roman" pitchFamily="18" charset="0"/>
            </a:endParaRPr>
          </a:p>
          <a:p>
            <a:pPr>
              <a:buFontTx/>
              <a:buAutoNum type="arabicParenBoth"/>
            </a:pPr>
            <a:r>
              <a:rPr lang="zh-CN" altLang="en-US" b="1" dirty="0" smtClean="0">
                <a:cs typeface="Times New Roman" pitchFamily="18" charset="0"/>
              </a:rPr>
              <a:t>开始状态</a:t>
            </a:r>
            <a:r>
              <a:rPr lang="en-US" altLang="zh-CN" b="1" dirty="0" smtClean="0">
                <a:cs typeface="Times New Roman" pitchFamily="18" charset="0"/>
                <a:sym typeface="Wingdings" pitchFamily="2" charset="2"/>
              </a:rPr>
              <a:t>{</a:t>
            </a:r>
            <a:r>
              <a:rPr lang="en-US" altLang="zh-CN" b="1" i="1" dirty="0" smtClean="0">
                <a:cs typeface="Times New Roman" pitchFamily="18" charset="0"/>
              </a:rPr>
              <a:t>q</a:t>
            </a:r>
            <a:r>
              <a:rPr lang="en-US" altLang="zh-CN" b="1" baseline="-25000" dirty="0" smtClean="0">
                <a:cs typeface="Times New Roman" pitchFamily="18" charset="0"/>
              </a:rPr>
              <a:t>0</a:t>
            </a:r>
            <a:r>
              <a:rPr lang="en-US" altLang="zh-CN" b="1" dirty="0" smtClean="0">
                <a:cs typeface="Times New Roman" pitchFamily="18" charset="0"/>
              </a:rPr>
              <a:t>}</a:t>
            </a:r>
          </a:p>
          <a:p>
            <a:pPr>
              <a:buFontTx/>
              <a:buAutoNum type="arabicParenBoth"/>
            </a:pPr>
            <a:r>
              <a:rPr lang="zh-CN" altLang="en-US" b="1" dirty="0" smtClean="0">
                <a:cs typeface="Times New Roman" pitchFamily="18" charset="0"/>
              </a:rPr>
              <a:t>终止状态</a:t>
            </a:r>
            <a:r>
              <a:rPr lang="en-US" altLang="zh-CN" b="1" dirty="0" smtClean="0">
                <a:solidFill>
                  <a:srgbClr val="3333FF"/>
                </a:solidFill>
                <a:latin typeface="Cambria Math" pitchFamily="18" charset="0"/>
                <a:cs typeface="Times New Roman" pitchFamily="18" charset="0"/>
                <a:sym typeface="Symbol" pitchFamily="18" charset="2"/>
              </a:rPr>
              <a:t>𝑭</a:t>
            </a:r>
            <a:r>
              <a:rPr lang="en-US" altLang="zh-CN" b="1" baseline="-25000" dirty="0" smtClean="0">
                <a:solidFill>
                  <a:srgbClr val="3333FF"/>
                </a:solidFill>
                <a:latin typeface="Cambria Math" pitchFamily="18" charset="0"/>
                <a:cs typeface="Times New Roman" pitchFamily="18" charset="0"/>
                <a:sym typeface="Symbol" pitchFamily="18" charset="2"/>
              </a:rPr>
              <a:t>𝑫</a:t>
            </a:r>
            <a:r>
              <a:rPr lang="en-US" altLang="zh-CN" b="1" dirty="0" smtClean="0">
                <a:solidFill>
                  <a:srgbClr val="3333FF"/>
                </a:solidFill>
                <a:latin typeface="Cambria Math" pitchFamily="18" charset="0"/>
                <a:cs typeface="Times New Roman" pitchFamily="18" charset="0"/>
                <a:sym typeface="Symbol" pitchFamily="18" charset="2"/>
              </a:rPr>
              <a:t>={𝑺│𝑺𝑸_𝑵,𝑺</a:t>
            </a:r>
            <a:r>
              <a:rPr lang="en-US" altLang="zh-CN" b="1" dirty="0" smtClean="0">
                <a:solidFill>
                  <a:srgbClr val="3333FF"/>
                </a:solidFill>
                <a:latin typeface="Cambria Math" pitchFamily="18" charset="0"/>
                <a:sym typeface="Symbol" pitchFamily="18" charset="2"/>
              </a:rPr>
              <a:t>∩𝑭_𝑵≠∅}</a:t>
            </a:r>
            <a:endParaRPr lang="en-US" altLang="zh-CN" b="1" dirty="0" smtClean="0">
              <a:cs typeface="Times New Roman" pitchFamily="18" charset="0"/>
            </a:endParaRPr>
          </a:p>
          <a:p>
            <a:pPr>
              <a:buFontTx/>
              <a:buAutoNum type="arabicParenBoth"/>
            </a:pPr>
            <a:r>
              <a:rPr lang="zh-CN" altLang="en-US" b="1" dirty="0" smtClean="0">
                <a:cs typeface="Times New Roman" pitchFamily="18" charset="0"/>
              </a:rPr>
              <a:t>状态转移函数</a:t>
            </a:r>
            <a:endParaRPr lang="en-US" altLang="zh-CN" b="1" dirty="0" smtClean="0">
              <a:cs typeface="Times New Roman" pitchFamily="18" charset="0"/>
            </a:endParaRPr>
          </a:p>
          <a:p>
            <a:r>
              <a:rPr lang="zh-CN" altLang="en-US" b="1" dirty="0" smtClean="0">
                <a:cs typeface="Times New Roman" pitchFamily="18" charset="0"/>
              </a:rPr>
              <a:t>删除含有</a:t>
            </a:r>
            <a:r>
              <a:rPr lang="en-US" altLang="en-US" b="1" i="1" dirty="0" smtClean="0">
                <a:cs typeface="Times New Roman" pitchFamily="18" charset="0"/>
                <a:sym typeface="Symbol" pitchFamily="18" charset="2"/>
              </a:rPr>
              <a:t></a:t>
            </a:r>
            <a:r>
              <a:rPr lang="zh-CN" altLang="en-US" b="1" dirty="0" smtClean="0">
                <a:cs typeface="Times New Roman" pitchFamily="18" charset="0"/>
                <a:sym typeface="Symbol" pitchFamily="18" charset="2"/>
              </a:rPr>
              <a:t>的状态，删除不能从开始状态达到的状态。</a:t>
            </a:r>
            <a:endParaRPr lang="en-US" altLang="zh-CN" b="1" dirty="0" smtClean="0">
              <a:cs typeface="Times New Roman" pitchFamily="18" charset="0"/>
            </a:endParaRPr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86E3C2F-31AD-4813-B275-34C519C3B48D}" type="slidenum">
              <a:rPr kumimoji="0" lang="en-US" altLang="zh-CN" smtClean="0"/>
              <a:pPr eaLnBrk="1" hangingPunct="1">
                <a:spcBef>
                  <a:spcPct val="0"/>
                </a:spcBef>
              </a:pPr>
              <a:t>28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5284739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zh-CN" b="1" dirty="0" smtClean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15BCBB2-B714-4A13-9224-8FC4AFCBE9AC}" type="slidenum">
              <a:rPr kumimoji="0" lang="en-US" altLang="zh-CN" smtClean="0"/>
              <a:pPr eaLnBrk="1" hangingPunct="1">
                <a:spcBef>
                  <a:spcPct val="0"/>
                </a:spcBef>
              </a:pPr>
              <a:t>29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1751810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 smtClean="0">
                <a:ea typeface="+mn-ea"/>
                <a:cs typeface="Times New Roman" panose="02020603050405020304" pitchFamily="18" charset="0"/>
              </a:rPr>
              <a:t>分三种情况：倒数第一个字符是</a:t>
            </a:r>
            <a:r>
              <a:rPr lang="en-US" altLang="zh-CN" b="1" dirty="0" smtClean="0"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ea typeface="+mn-ea"/>
                <a:cs typeface="Times New Roman" panose="02020603050405020304" pitchFamily="18" charset="0"/>
              </a:rPr>
              <a:t>，倒数第二个字符是</a:t>
            </a:r>
            <a:r>
              <a:rPr lang="en-US" altLang="zh-CN" b="1" dirty="0" smtClean="0"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ea typeface="+mn-ea"/>
                <a:cs typeface="Times New Roman" panose="02020603050405020304" pitchFamily="18" charset="0"/>
              </a:rPr>
              <a:t>，倒数第三个字符是</a:t>
            </a:r>
            <a:r>
              <a:rPr lang="en-US" altLang="zh-CN" b="1" dirty="0" smtClean="0">
                <a:ea typeface="+mn-ea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3B607E4-F29F-4EE8-94D7-757826FC6147}" type="slidenum">
              <a:rPr kumimoji="0" lang="en-US" altLang="zh-CN" smtClean="0"/>
              <a:pPr eaLnBrk="1" hangingPunct="1">
                <a:spcBef>
                  <a:spcPct val="0"/>
                </a:spcBef>
              </a:pPr>
              <a:t>30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3021994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zh-CN" b="1" dirty="0" smtClean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23536B2-F78D-49A7-9090-8AB15760D3D1}" type="slidenum">
              <a:rPr kumimoji="0" lang="en-US" altLang="zh-CN" smtClean="0"/>
              <a:pPr eaLnBrk="1" hangingPunct="1">
                <a:spcBef>
                  <a:spcPct val="0"/>
                </a:spcBef>
              </a:pPr>
              <a:t>31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096480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CD52DFB1-7D12-400D-9840-F22C979899F3}" type="slidenum">
              <a:rPr kumimoji="0" lang="en-US" altLang="zh-CN" smtClean="0"/>
              <a:pPr eaLnBrk="1" hangingPunct="1">
                <a:spcBef>
                  <a:spcPct val="0"/>
                </a:spcBef>
              </a:pPr>
              <a:t>5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9827939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 smtClean="0">
                <a:ea typeface="+mn-ea"/>
                <a:cs typeface="Times New Roman" panose="02020603050405020304" pitchFamily="18" charset="0"/>
              </a:rPr>
              <a:t>分三种情况：倒数第一个字符是</a:t>
            </a:r>
            <a:r>
              <a:rPr lang="en-US" altLang="zh-CN" b="1" dirty="0" smtClean="0"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ea typeface="+mn-ea"/>
                <a:cs typeface="Times New Roman" panose="02020603050405020304" pitchFamily="18" charset="0"/>
              </a:rPr>
              <a:t>，倒数第二个字符是</a:t>
            </a:r>
            <a:r>
              <a:rPr lang="en-US" altLang="zh-CN" b="1" dirty="0" smtClean="0"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ea typeface="+mn-ea"/>
                <a:cs typeface="Times New Roman" panose="02020603050405020304" pitchFamily="18" charset="0"/>
              </a:rPr>
              <a:t>，倒数第三个字符是</a:t>
            </a:r>
            <a:r>
              <a:rPr lang="en-US" altLang="zh-CN" b="1" dirty="0" smtClean="0">
                <a:ea typeface="+mn-ea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0968E27-E85D-47F8-8EF5-2E7F07B1BC77}" type="slidenum">
              <a:rPr kumimoji="0" lang="en-US" altLang="zh-CN" smtClean="0"/>
              <a:pPr eaLnBrk="1" hangingPunct="1">
                <a:spcBef>
                  <a:spcPct val="0"/>
                </a:spcBef>
              </a:pPr>
              <a:t>32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6385789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zh-CN" b="1" dirty="0" smtClean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D2C2B29-DB14-45DC-AEEF-089375C5AB8B}" type="slidenum">
              <a:rPr kumimoji="0" lang="en-US" altLang="zh-CN" smtClean="0"/>
              <a:pPr eaLnBrk="1" hangingPunct="1">
                <a:spcBef>
                  <a:spcPct val="0"/>
                </a:spcBef>
              </a:pPr>
              <a:t>33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733605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zh-CN" b="1" dirty="0" smtClean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3845A7A-1CA4-4787-B295-285E35B234F4}" type="slidenum">
              <a:rPr kumimoji="0" lang="en-US" altLang="zh-CN" smtClean="0"/>
              <a:pPr eaLnBrk="1" hangingPunct="1">
                <a:spcBef>
                  <a:spcPct val="0"/>
                </a:spcBef>
              </a:pPr>
              <a:t>34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756569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zh-CN" b="1" dirty="0" smtClean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4FFD33D-8E95-405F-97B9-193AAC2BA364}" type="slidenum">
              <a:rPr kumimoji="0" lang="en-US" altLang="zh-CN" smtClean="0"/>
              <a:pPr eaLnBrk="1" hangingPunct="1">
                <a:spcBef>
                  <a:spcPct val="0"/>
                </a:spcBef>
              </a:pPr>
              <a:t>35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731174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 smtClean="0">
                <a:ea typeface="+mn-ea"/>
                <a:cs typeface="Times New Roman" panose="02020603050405020304" pitchFamily="18" charset="0"/>
              </a:rPr>
              <a:t>要证明</a:t>
            </a:r>
            <a:r>
              <a:rPr lang="en-US" altLang="zh-CN" b="1" i="1" dirty="0" smtClean="0">
                <a:ea typeface="黑体" pitchFamily="49" charset="-122"/>
                <a:cs typeface="Times New Roman" pitchFamily="18" charset="0"/>
              </a:rPr>
              <a:t>L</a:t>
            </a:r>
            <a:r>
              <a:rPr lang="en-US" altLang="zh-CN" b="1" dirty="0" smtClean="0"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b="1" i="1" dirty="0" smtClean="0">
                <a:ea typeface="黑体" pitchFamily="49" charset="-122"/>
                <a:cs typeface="Times New Roman" pitchFamily="18" charset="0"/>
              </a:rPr>
              <a:t>D</a:t>
            </a:r>
            <a:r>
              <a:rPr lang="en-US" altLang="zh-CN" b="1" dirty="0" smtClean="0">
                <a:ea typeface="黑体" pitchFamily="49" charset="-122"/>
                <a:cs typeface="Times New Roman" pitchFamily="18" charset="0"/>
              </a:rPr>
              <a:t>)=</a:t>
            </a:r>
            <a:r>
              <a:rPr lang="en-US" altLang="zh-CN" b="1" i="1" dirty="0" smtClean="0">
                <a:ea typeface="黑体" pitchFamily="49" charset="-122"/>
                <a:cs typeface="Times New Roman" pitchFamily="18" charset="0"/>
              </a:rPr>
              <a:t>L</a:t>
            </a:r>
            <a:r>
              <a:rPr lang="en-US" altLang="zh-CN" b="1" dirty="0" smtClean="0"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b="1" i="1" dirty="0" smtClean="0">
                <a:ea typeface="黑体" pitchFamily="49" charset="-122"/>
                <a:cs typeface="Times New Roman" pitchFamily="18" charset="0"/>
              </a:rPr>
              <a:t>E</a:t>
            </a:r>
            <a:r>
              <a:rPr lang="en-US" altLang="zh-CN" b="1" dirty="0" smtClean="0">
                <a:ea typeface="黑体" pitchFamily="49" charset="-122"/>
                <a:cs typeface="Times New Roman" pitchFamily="18" charset="0"/>
              </a:rPr>
              <a:t>)</a:t>
            </a:r>
            <a:r>
              <a:rPr lang="zh-CN" altLang="en-US" b="1" dirty="0" smtClean="0">
                <a:ea typeface="黑体" pitchFamily="49" charset="-122"/>
                <a:cs typeface="Times New Roman" pitchFamily="18" charset="0"/>
              </a:rPr>
              <a:t>，需要证明：</a:t>
            </a:r>
            <a:r>
              <a:rPr lang="zh-CN" altLang="en-US" b="1" dirty="0" smtClean="0"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输入相同的字符串能够从开始状态转移到终止状态。充分条件：</a:t>
            </a:r>
            <a:endParaRPr lang="en-US" altLang="zh-CN" b="1" dirty="0" smtClean="0">
              <a:ea typeface="黑体" pitchFamily="49" charset="-122"/>
              <a:cs typeface="Times New Roman" pitchFamily="18" charset="0"/>
              <a:sym typeface="Wingdings" panose="05000000000000000000" pitchFamily="2" charset="2"/>
            </a:endParaRPr>
          </a:p>
          <a:p>
            <a:pPr>
              <a:defRPr/>
            </a:pPr>
            <a:r>
              <a:rPr lang="zh-CN" altLang="en-US" b="1" dirty="0" smtClean="0"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（</a:t>
            </a:r>
            <a:r>
              <a:rPr lang="en-US" altLang="zh-CN" b="1" dirty="0" smtClean="0"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1</a:t>
            </a:r>
            <a:r>
              <a:rPr lang="zh-CN" altLang="en-US" b="1" dirty="0" smtClean="0"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）输入相同的字符串，能够转移到相同的字符串；</a:t>
            </a:r>
            <a:endParaRPr lang="en-US" altLang="zh-CN" b="1" dirty="0" smtClean="0">
              <a:ea typeface="黑体" pitchFamily="49" charset="-122"/>
              <a:cs typeface="Times New Roman" pitchFamily="18" charset="0"/>
              <a:sym typeface="Wingdings" panose="05000000000000000000" pitchFamily="2" charset="2"/>
            </a:endParaRPr>
          </a:p>
          <a:p>
            <a:pPr>
              <a:defRPr/>
            </a:pPr>
            <a:r>
              <a:rPr lang="zh-CN" altLang="en-US" b="1" dirty="0" smtClean="0"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（</a:t>
            </a:r>
            <a:r>
              <a:rPr lang="en-US" altLang="zh-CN" b="1" dirty="0" smtClean="0"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2</a:t>
            </a:r>
            <a:r>
              <a:rPr lang="zh-CN" altLang="en-US" b="1" dirty="0" smtClean="0"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）如果转移到的状态中有一个是终止状态，则另一个也是终止状态。</a:t>
            </a:r>
            <a:endParaRPr lang="en-US" altLang="en-US" dirty="0" smtClean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54F4C5C-78B9-4AFE-8305-3DC1EA4086A7}" type="slidenum">
              <a:rPr kumimoji="0" lang="en-US" altLang="zh-CN" smtClean="0"/>
              <a:pPr eaLnBrk="1" hangingPunct="1">
                <a:spcBef>
                  <a:spcPct val="0"/>
                </a:spcBef>
              </a:pPr>
              <a:t>36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4320647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 dirty="0" smtClean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8EE3DBE-B4DF-46F5-90E4-DAF634A2C245}" type="slidenum">
              <a:rPr kumimoji="0" lang="en-US" altLang="zh-CN" smtClean="0"/>
              <a:pPr eaLnBrk="1" hangingPunct="1">
                <a:spcBef>
                  <a:spcPct val="0"/>
                </a:spcBef>
              </a:pPr>
              <a:t>37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6620565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 dirty="0" smtClean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3A58692-6AC6-425D-A739-5071BE4B2087}" type="slidenum">
              <a:rPr kumimoji="0" lang="en-US" altLang="zh-CN" smtClean="0"/>
              <a:pPr eaLnBrk="1" hangingPunct="1">
                <a:spcBef>
                  <a:spcPct val="0"/>
                </a:spcBef>
              </a:pPr>
              <a:t>38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589124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 smtClean="0">
                <a:cs typeface="Times New Roman" pitchFamily="18" charset="0"/>
              </a:rPr>
              <a:t>根据等价证明过程中的构造规则来实现</a:t>
            </a:r>
            <a:r>
              <a:rPr lang="en-US" altLang="zh-CN" b="1" smtClean="0">
                <a:cs typeface="Times New Roman" pitchFamily="18" charset="0"/>
              </a:rPr>
              <a:t>:</a:t>
            </a:r>
          </a:p>
          <a:p>
            <a:pPr>
              <a:buFontTx/>
              <a:buAutoNum type="arabicParenBoth"/>
            </a:pPr>
            <a:r>
              <a:rPr lang="zh-CN" altLang="en-US" b="1" smtClean="0">
                <a:ea typeface="黑体" pitchFamily="49" charset="-122"/>
                <a:cs typeface="Times New Roman" pitchFamily="18" charset="0"/>
              </a:rPr>
              <a:t>状态集</a:t>
            </a:r>
            <a:r>
              <a:rPr lang="en-US" altLang="zh-CN" b="1" smtClean="0">
                <a:latin typeface="Cambria Math" pitchFamily="18" charset="0"/>
                <a:ea typeface="黑体" pitchFamily="49" charset="-122"/>
                <a:cs typeface="Times New Roman" pitchFamily="18" charset="0"/>
              </a:rPr>
              <a:t>𝑸_𝑫=𝟐^(𝑸_𝑵 )</a:t>
            </a:r>
            <a:endParaRPr lang="en-US" altLang="zh-CN" b="1" smtClean="0">
              <a:cs typeface="Times New Roman" pitchFamily="18" charset="0"/>
            </a:endParaRPr>
          </a:p>
          <a:p>
            <a:pPr>
              <a:buFontTx/>
              <a:buAutoNum type="arabicParenBoth"/>
            </a:pPr>
            <a:r>
              <a:rPr lang="zh-CN" altLang="en-US" b="1" smtClean="0">
                <a:cs typeface="Times New Roman" pitchFamily="18" charset="0"/>
              </a:rPr>
              <a:t>开始状态</a:t>
            </a:r>
            <a:r>
              <a:rPr lang="en-US" altLang="zh-CN" b="1" smtClean="0">
                <a:cs typeface="Times New Roman" pitchFamily="18" charset="0"/>
                <a:sym typeface="Wingdings" pitchFamily="2" charset="2"/>
              </a:rPr>
              <a:t>{</a:t>
            </a:r>
            <a:r>
              <a:rPr lang="en-US" altLang="zh-CN" b="1" i="1" smtClean="0">
                <a:cs typeface="Times New Roman" pitchFamily="18" charset="0"/>
                <a:sym typeface="Symbol" pitchFamily="18" charset="2"/>
              </a:rPr>
              <a:t></a:t>
            </a:r>
            <a:r>
              <a:rPr lang="en-US" altLang="zh-CN" b="1" smtClean="0">
                <a:cs typeface="Times New Roman" pitchFamily="18" charset="0"/>
                <a:sym typeface="Symbol" pitchFamily="18" charset="2"/>
              </a:rPr>
              <a:t>-Closure(</a:t>
            </a:r>
            <a:r>
              <a:rPr lang="en-US" altLang="zh-CN" b="1" i="1" smtClean="0">
                <a:cs typeface="Times New Roman" pitchFamily="18" charset="0"/>
              </a:rPr>
              <a:t>q</a:t>
            </a:r>
            <a:r>
              <a:rPr lang="en-US" altLang="zh-CN" b="1" baseline="-25000" smtClean="0">
                <a:cs typeface="Times New Roman" pitchFamily="18" charset="0"/>
              </a:rPr>
              <a:t>0</a:t>
            </a:r>
            <a:r>
              <a:rPr lang="en-US" altLang="zh-CN" b="1" smtClean="0">
                <a:cs typeface="Times New Roman" pitchFamily="18" charset="0"/>
              </a:rPr>
              <a:t>)}</a:t>
            </a:r>
          </a:p>
          <a:p>
            <a:pPr>
              <a:buFontTx/>
              <a:buAutoNum type="arabicParenBoth"/>
            </a:pPr>
            <a:r>
              <a:rPr lang="zh-CN" altLang="en-US" b="1" smtClean="0">
                <a:cs typeface="Times New Roman" pitchFamily="18" charset="0"/>
              </a:rPr>
              <a:t>终止状态</a:t>
            </a:r>
            <a:r>
              <a:rPr lang="en-US" altLang="zh-CN" b="1" smtClean="0">
                <a:solidFill>
                  <a:srgbClr val="3333FF"/>
                </a:solidFill>
                <a:latin typeface="Cambria Math" pitchFamily="18" charset="0"/>
                <a:cs typeface="Times New Roman" pitchFamily="18" charset="0"/>
                <a:sym typeface="Symbol" pitchFamily="18" charset="2"/>
              </a:rPr>
              <a:t>𝑭</a:t>
            </a:r>
            <a:r>
              <a:rPr lang="en-US" altLang="zh-CN" b="1" baseline="-25000" smtClean="0">
                <a:solidFill>
                  <a:srgbClr val="3333FF"/>
                </a:solidFill>
                <a:latin typeface="Cambria Math" pitchFamily="18" charset="0"/>
                <a:cs typeface="Times New Roman" pitchFamily="18" charset="0"/>
                <a:sym typeface="Symbol" pitchFamily="18" charset="2"/>
              </a:rPr>
              <a:t>𝑫</a:t>
            </a:r>
            <a:r>
              <a:rPr lang="en-US" altLang="zh-CN" b="1" smtClean="0">
                <a:solidFill>
                  <a:srgbClr val="3333FF"/>
                </a:solidFill>
                <a:latin typeface="Cambria Math" pitchFamily="18" charset="0"/>
                <a:cs typeface="Times New Roman" pitchFamily="18" charset="0"/>
                <a:sym typeface="Symbol" pitchFamily="18" charset="2"/>
              </a:rPr>
              <a:t>={𝑺│𝑺𝑸_𝑬,𝑺</a:t>
            </a:r>
            <a:r>
              <a:rPr lang="en-US" altLang="zh-CN" b="1" smtClean="0">
                <a:solidFill>
                  <a:srgbClr val="3333FF"/>
                </a:solidFill>
                <a:latin typeface="Cambria Math" pitchFamily="18" charset="0"/>
                <a:sym typeface="Symbol" pitchFamily="18" charset="2"/>
              </a:rPr>
              <a:t>∩𝑭_𝑬≠∅}</a:t>
            </a:r>
            <a:endParaRPr lang="en-US" altLang="zh-CN" b="1" smtClean="0">
              <a:cs typeface="Times New Roman" pitchFamily="18" charset="0"/>
            </a:endParaRPr>
          </a:p>
          <a:p>
            <a:pPr>
              <a:buFontTx/>
              <a:buAutoNum type="arabicParenBoth"/>
            </a:pPr>
            <a:r>
              <a:rPr lang="zh-CN" altLang="en-US" b="1" smtClean="0">
                <a:cs typeface="Times New Roman" pitchFamily="18" charset="0"/>
              </a:rPr>
              <a:t>状态转移函数</a:t>
            </a:r>
            <a:endParaRPr lang="en-US" altLang="zh-CN" b="1" smtClean="0">
              <a:cs typeface="Times New Roman" pitchFamily="18" charset="0"/>
            </a:endParaRPr>
          </a:p>
          <a:p>
            <a:r>
              <a:rPr lang="zh-CN" altLang="en-US" b="1" smtClean="0">
                <a:cs typeface="Times New Roman" pitchFamily="18" charset="0"/>
              </a:rPr>
              <a:t>删除含有</a:t>
            </a:r>
            <a:r>
              <a:rPr lang="en-US" altLang="en-US" b="1" i="1" smtClean="0">
                <a:cs typeface="Times New Roman" pitchFamily="18" charset="0"/>
                <a:sym typeface="Symbol" pitchFamily="18" charset="2"/>
              </a:rPr>
              <a:t></a:t>
            </a:r>
            <a:r>
              <a:rPr lang="zh-CN" altLang="en-US" b="1" smtClean="0">
                <a:cs typeface="Times New Roman" pitchFamily="18" charset="0"/>
                <a:sym typeface="Symbol" pitchFamily="18" charset="2"/>
              </a:rPr>
              <a:t>的状态，删除不能从开始状态倒到的状态。</a:t>
            </a:r>
            <a:endParaRPr lang="en-US" altLang="zh-CN" b="1" smtClean="0">
              <a:cs typeface="Times New Roman" pitchFamily="18" charset="0"/>
            </a:endParaRPr>
          </a:p>
        </p:txBody>
      </p:sp>
      <p:sp>
        <p:nvSpPr>
          <p:cNvPr id="819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D3EDA21-A550-49D5-82D1-5AE81106610A}" type="slidenum">
              <a:rPr kumimoji="0" lang="en-US" altLang="zh-CN" smtClean="0"/>
              <a:pPr eaLnBrk="1" hangingPunct="1">
                <a:spcBef>
                  <a:spcPct val="0"/>
                </a:spcBef>
              </a:pPr>
              <a:t>39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2010335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 smtClean="0">
                <a:cs typeface="Times New Roman" pitchFamily="18" charset="0"/>
              </a:rPr>
              <a:t>根据等价证明过程中的构造规则来实现</a:t>
            </a:r>
            <a:r>
              <a:rPr lang="en-US" altLang="zh-CN" b="1" smtClean="0">
                <a:cs typeface="Times New Roman" pitchFamily="18" charset="0"/>
              </a:rPr>
              <a:t>:</a:t>
            </a:r>
          </a:p>
          <a:p>
            <a:pPr>
              <a:buFontTx/>
              <a:buAutoNum type="arabicParenBoth"/>
            </a:pPr>
            <a:r>
              <a:rPr lang="zh-CN" altLang="en-US" b="1" smtClean="0">
                <a:ea typeface="黑体" pitchFamily="49" charset="-122"/>
                <a:cs typeface="Times New Roman" pitchFamily="18" charset="0"/>
              </a:rPr>
              <a:t>状态集</a:t>
            </a:r>
            <a:r>
              <a:rPr lang="en-US" altLang="zh-CN" b="1" smtClean="0">
                <a:latin typeface="Cambria Math" pitchFamily="18" charset="0"/>
                <a:ea typeface="黑体" pitchFamily="49" charset="-122"/>
                <a:cs typeface="Times New Roman" pitchFamily="18" charset="0"/>
              </a:rPr>
              <a:t>𝑸_𝑫=𝟐^(𝑸_𝑵 )</a:t>
            </a:r>
            <a:endParaRPr lang="en-US" altLang="zh-CN" b="1" smtClean="0">
              <a:cs typeface="Times New Roman" pitchFamily="18" charset="0"/>
            </a:endParaRPr>
          </a:p>
          <a:p>
            <a:pPr>
              <a:buFontTx/>
              <a:buAutoNum type="arabicParenBoth"/>
            </a:pPr>
            <a:r>
              <a:rPr lang="zh-CN" altLang="en-US" b="1" smtClean="0">
                <a:cs typeface="Times New Roman" pitchFamily="18" charset="0"/>
              </a:rPr>
              <a:t>开始状态</a:t>
            </a:r>
            <a:r>
              <a:rPr lang="en-US" altLang="zh-CN" b="1" smtClean="0">
                <a:cs typeface="Times New Roman" pitchFamily="18" charset="0"/>
                <a:sym typeface="Wingdings" pitchFamily="2" charset="2"/>
              </a:rPr>
              <a:t>{</a:t>
            </a:r>
            <a:r>
              <a:rPr lang="en-US" altLang="zh-CN" b="1" i="1" smtClean="0">
                <a:cs typeface="Times New Roman" pitchFamily="18" charset="0"/>
              </a:rPr>
              <a:t>q</a:t>
            </a:r>
            <a:r>
              <a:rPr lang="en-US" altLang="zh-CN" b="1" baseline="-25000" smtClean="0">
                <a:cs typeface="Times New Roman" pitchFamily="18" charset="0"/>
              </a:rPr>
              <a:t>0</a:t>
            </a:r>
            <a:r>
              <a:rPr lang="en-US" altLang="zh-CN" b="1" smtClean="0">
                <a:cs typeface="Times New Roman" pitchFamily="18" charset="0"/>
              </a:rPr>
              <a:t>}</a:t>
            </a:r>
          </a:p>
          <a:p>
            <a:pPr>
              <a:buFontTx/>
              <a:buAutoNum type="arabicParenBoth"/>
            </a:pPr>
            <a:r>
              <a:rPr lang="zh-CN" altLang="en-US" b="1" smtClean="0">
                <a:cs typeface="Times New Roman" pitchFamily="18" charset="0"/>
              </a:rPr>
              <a:t>终止状态</a:t>
            </a:r>
            <a:r>
              <a:rPr lang="en-US" altLang="zh-CN" b="1" smtClean="0">
                <a:solidFill>
                  <a:srgbClr val="3333FF"/>
                </a:solidFill>
                <a:latin typeface="Cambria Math" pitchFamily="18" charset="0"/>
                <a:cs typeface="Times New Roman" pitchFamily="18" charset="0"/>
                <a:sym typeface="Symbol" pitchFamily="18" charset="2"/>
              </a:rPr>
              <a:t>𝑭</a:t>
            </a:r>
            <a:r>
              <a:rPr lang="en-US" altLang="zh-CN" b="1" baseline="-25000" smtClean="0">
                <a:solidFill>
                  <a:srgbClr val="3333FF"/>
                </a:solidFill>
                <a:latin typeface="Cambria Math" pitchFamily="18" charset="0"/>
                <a:cs typeface="Times New Roman" pitchFamily="18" charset="0"/>
                <a:sym typeface="Symbol" pitchFamily="18" charset="2"/>
              </a:rPr>
              <a:t>𝑫</a:t>
            </a:r>
            <a:r>
              <a:rPr lang="en-US" altLang="zh-CN" b="1" smtClean="0">
                <a:solidFill>
                  <a:srgbClr val="3333FF"/>
                </a:solidFill>
                <a:latin typeface="Cambria Math" pitchFamily="18" charset="0"/>
                <a:cs typeface="Times New Roman" pitchFamily="18" charset="0"/>
                <a:sym typeface="Symbol" pitchFamily="18" charset="2"/>
              </a:rPr>
              <a:t>={𝑺│𝑺𝑸_𝑵,𝑺</a:t>
            </a:r>
            <a:r>
              <a:rPr lang="en-US" altLang="zh-CN" b="1" smtClean="0">
                <a:solidFill>
                  <a:srgbClr val="3333FF"/>
                </a:solidFill>
                <a:latin typeface="Cambria Math" pitchFamily="18" charset="0"/>
                <a:sym typeface="Symbol" pitchFamily="18" charset="2"/>
              </a:rPr>
              <a:t>∩𝑭_𝑵≠∅}</a:t>
            </a:r>
            <a:endParaRPr lang="en-US" altLang="zh-CN" b="1" smtClean="0">
              <a:cs typeface="Times New Roman" pitchFamily="18" charset="0"/>
            </a:endParaRPr>
          </a:p>
          <a:p>
            <a:pPr>
              <a:buFontTx/>
              <a:buAutoNum type="arabicParenBoth"/>
            </a:pPr>
            <a:r>
              <a:rPr lang="zh-CN" altLang="en-US" b="1" smtClean="0">
                <a:cs typeface="Times New Roman" pitchFamily="18" charset="0"/>
              </a:rPr>
              <a:t>状态转移函数</a:t>
            </a:r>
            <a:endParaRPr lang="en-US" altLang="zh-CN" b="1" smtClean="0">
              <a:cs typeface="Times New Roman" pitchFamily="18" charset="0"/>
            </a:endParaRPr>
          </a:p>
          <a:p>
            <a:r>
              <a:rPr lang="zh-CN" altLang="en-US" b="1" smtClean="0">
                <a:cs typeface="Times New Roman" pitchFamily="18" charset="0"/>
              </a:rPr>
              <a:t>删除含有</a:t>
            </a:r>
            <a:r>
              <a:rPr lang="en-US" altLang="en-US" b="1" i="1" smtClean="0">
                <a:cs typeface="Times New Roman" pitchFamily="18" charset="0"/>
                <a:sym typeface="Symbol" pitchFamily="18" charset="2"/>
              </a:rPr>
              <a:t></a:t>
            </a:r>
            <a:r>
              <a:rPr lang="zh-CN" altLang="en-US" b="1" smtClean="0">
                <a:cs typeface="Times New Roman" pitchFamily="18" charset="0"/>
                <a:sym typeface="Symbol" pitchFamily="18" charset="2"/>
              </a:rPr>
              <a:t>的状态，删除不能从开始状态倒到的状态。</a:t>
            </a:r>
            <a:endParaRPr lang="en-US" altLang="zh-CN" b="1" smtClean="0">
              <a:cs typeface="Times New Roman" pitchFamily="18" charset="0"/>
            </a:endParaRPr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6E6DCF0-E5C0-41F4-8BF0-43471AD0F2C2}" type="slidenum">
              <a:rPr kumimoji="0" lang="en-US" altLang="zh-CN" smtClean="0"/>
              <a:pPr eaLnBrk="1" hangingPunct="1">
                <a:spcBef>
                  <a:spcPct val="0"/>
                </a:spcBef>
              </a:pPr>
              <a:t>40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0522234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 smtClean="0">
                <a:cs typeface="Times New Roman" pitchFamily="18" charset="0"/>
              </a:rPr>
              <a:t>根据等价证明过程中的构造规则来实现</a:t>
            </a:r>
            <a:r>
              <a:rPr lang="en-US" altLang="zh-CN" b="1" smtClean="0">
                <a:cs typeface="Times New Roman" pitchFamily="18" charset="0"/>
              </a:rPr>
              <a:t>:</a:t>
            </a:r>
          </a:p>
          <a:p>
            <a:pPr>
              <a:buFontTx/>
              <a:buAutoNum type="arabicParenBoth"/>
            </a:pPr>
            <a:r>
              <a:rPr lang="zh-CN" altLang="en-US" b="1" smtClean="0">
                <a:ea typeface="黑体" pitchFamily="49" charset="-122"/>
                <a:cs typeface="Times New Roman" pitchFamily="18" charset="0"/>
              </a:rPr>
              <a:t>状态集</a:t>
            </a:r>
            <a:r>
              <a:rPr lang="en-US" altLang="zh-CN" b="1" smtClean="0">
                <a:latin typeface="Cambria Math" pitchFamily="18" charset="0"/>
                <a:ea typeface="黑体" pitchFamily="49" charset="-122"/>
                <a:cs typeface="Times New Roman" pitchFamily="18" charset="0"/>
              </a:rPr>
              <a:t>𝑸_𝑫=𝟐^(𝑸_𝑵 )</a:t>
            </a:r>
            <a:endParaRPr lang="en-US" altLang="zh-CN" b="1" smtClean="0">
              <a:cs typeface="Times New Roman" pitchFamily="18" charset="0"/>
            </a:endParaRPr>
          </a:p>
          <a:p>
            <a:pPr>
              <a:buFontTx/>
              <a:buAutoNum type="arabicParenBoth"/>
            </a:pPr>
            <a:r>
              <a:rPr lang="zh-CN" altLang="en-US" b="1" smtClean="0">
                <a:cs typeface="Times New Roman" pitchFamily="18" charset="0"/>
              </a:rPr>
              <a:t>开始状态</a:t>
            </a:r>
            <a:r>
              <a:rPr lang="en-US" altLang="zh-CN" b="1" smtClean="0">
                <a:cs typeface="Times New Roman" pitchFamily="18" charset="0"/>
                <a:sym typeface="Wingdings" pitchFamily="2" charset="2"/>
              </a:rPr>
              <a:t>{</a:t>
            </a:r>
            <a:r>
              <a:rPr lang="en-US" altLang="zh-CN" b="1" i="1" smtClean="0">
                <a:cs typeface="Times New Roman" pitchFamily="18" charset="0"/>
              </a:rPr>
              <a:t>q</a:t>
            </a:r>
            <a:r>
              <a:rPr lang="en-US" altLang="zh-CN" b="1" baseline="-25000" smtClean="0">
                <a:cs typeface="Times New Roman" pitchFamily="18" charset="0"/>
              </a:rPr>
              <a:t>0</a:t>
            </a:r>
            <a:r>
              <a:rPr lang="en-US" altLang="zh-CN" b="1" smtClean="0">
                <a:cs typeface="Times New Roman" pitchFamily="18" charset="0"/>
              </a:rPr>
              <a:t>}</a:t>
            </a:r>
          </a:p>
          <a:p>
            <a:pPr>
              <a:buFontTx/>
              <a:buAutoNum type="arabicParenBoth"/>
            </a:pPr>
            <a:r>
              <a:rPr lang="zh-CN" altLang="en-US" b="1" smtClean="0">
                <a:cs typeface="Times New Roman" pitchFamily="18" charset="0"/>
              </a:rPr>
              <a:t>终止状态</a:t>
            </a:r>
            <a:r>
              <a:rPr lang="en-US" altLang="zh-CN" b="1" smtClean="0">
                <a:solidFill>
                  <a:srgbClr val="3333FF"/>
                </a:solidFill>
                <a:latin typeface="Cambria Math" pitchFamily="18" charset="0"/>
                <a:cs typeface="Times New Roman" pitchFamily="18" charset="0"/>
                <a:sym typeface="Symbol" pitchFamily="18" charset="2"/>
              </a:rPr>
              <a:t>𝑭</a:t>
            </a:r>
            <a:r>
              <a:rPr lang="en-US" altLang="zh-CN" b="1" baseline="-25000" smtClean="0">
                <a:solidFill>
                  <a:srgbClr val="3333FF"/>
                </a:solidFill>
                <a:latin typeface="Cambria Math" pitchFamily="18" charset="0"/>
                <a:cs typeface="Times New Roman" pitchFamily="18" charset="0"/>
                <a:sym typeface="Symbol" pitchFamily="18" charset="2"/>
              </a:rPr>
              <a:t>𝑫</a:t>
            </a:r>
            <a:r>
              <a:rPr lang="en-US" altLang="zh-CN" b="1" smtClean="0">
                <a:solidFill>
                  <a:srgbClr val="3333FF"/>
                </a:solidFill>
                <a:latin typeface="Cambria Math" pitchFamily="18" charset="0"/>
                <a:cs typeface="Times New Roman" pitchFamily="18" charset="0"/>
                <a:sym typeface="Symbol" pitchFamily="18" charset="2"/>
              </a:rPr>
              <a:t>={𝑺│𝑺𝑸_𝑵,𝑺</a:t>
            </a:r>
            <a:r>
              <a:rPr lang="en-US" altLang="zh-CN" b="1" smtClean="0">
                <a:solidFill>
                  <a:srgbClr val="3333FF"/>
                </a:solidFill>
                <a:latin typeface="Cambria Math" pitchFamily="18" charset="0"/>
                <a:sym typeface="Symbol" pitchFamily="18" charset="2"/>
              </a:rPr>
              <a:t>∩𝑭_𝑵≠∅}</a:t>
            </a:r>
            <a:endParaRPr lang="en-US" altLang="zh-CN" b="1" smtClean="0">
              <a:cs typeface="Times New Roman" pitchFamily="18" charset="0"/>
            </a:endParaRPr>
          </a:p>
          <a:p>
            <a:pPr>
              <a:buFontTx/>
              <a:buAutoNum type="arabicParenBoth"/>
            </a:pPr>
            <a:r>
              <a:rPr lang="zh-CN" altLang="en-US" b="1" smtClean="0">
                <a:cs typeface="Times New Roman" pitchFamily="18" charset="0"/>
              </a:rPr>
              <a:t>状态转移函数</a:t>
            </a:r>
            <a:endParaRPr lang="en-US" altLang="zh-CN" b="1" smtClean="0">
              <a:cs typeface="Times New Roman" pitchFamily="18" charset="0"/>
            </a:endParaRPr>
          </a:p>
          <a:p>
            <a:r>
              <a:rPr lang="zh-CN" altLang="en-US" b="1" smtClean="0">
                <a:cs typeface="Times New Roman" pitchFamily="18" charset="0"/>
              </a:rPr>
              <a:t>删除含有</a:t>
            </a:r>
            <a:r>
              <a:rPr lang="en-US" altLang="en-US" b="1" i="1" smtClean="0">
                <a:cs typeface="Times New Roman" pitchFamily="18" charset="0"/>
                <a:sym typeface="Symbol" pitchFamily="18" charset="2"/>
              </a:rPr>
              <a:t></a:t>
            </a:r>
            <a:r>
              <a:rPr lang="zh-CN" altLang="en-US" b="1" smtClean="0">
                <a:cs typeface="Times New Roman" pitchFamily="18" charset="0"/>
                <a:sym typeface="Symbol" pitchFamily="18" charset="2"/>
              </a:rPr>
              <a:t>的状态，删除不能从开始状态倒到的状态。</a:t>
            </a:r>
            <a:endParaRPr lang="en-US" altLang="zh-CN" b="1" smtClean="0">
              <a:cs typeface="Times New Roman" pitchFamily="18" charset="0"/>
            </a:endParaRPr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68EF98E-D69F-4AB2-A59F-FC0929419C39}" type="slidenum">
              <a:rPr kumimoji="0" lang="en-US" altLang="zh-CN" smtClean="0"/>
              <a:pPr eaLnBrk="1" hangingPunct="1">
                <a:spcBef>
                  <a:spcPct val="0"/>
                </a:spcBef>
              </a:pPr>
              <a:t>41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68935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145D166-0D3B-43CB-BA0A-6AC59D1AB7D8}" type="slidenum">
              <a:rPr kumimoji="0" lang="en-US" altLang="zh-CN" smtClean="0"/>
              <a:pPr eaLnBrk="1" hangingPunct="1">
                <a:spcBef>
                  <a:spcPct val="0"/>
                </a:spcBef>
              </a:pPr>
              <a:t>6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125886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从这个图中找出从初始状态到目标状态的一条有向路，就是这个问题的一个解。</a:t>
            </a:r>
            <a:endParaRPr lang="en-US" altLang="en-US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E4B673B-8262-4C9D-A51A-3F5C79901365}" type="slidenum">
              <a:rPr kumimoji="0" lang="en-US" altLang="zh-CN" smtClean="0"/>
              <a:pPr eaLnBrk="1" hangingPunct="1">
                <a:spcBef>
                  <a:spcPct val="0"/>
                </a:spcBef>
              </a:pPr>
              <a:t>7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449816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一个有穷自动机由三部分组成：一个有穷状态控制器，一条输入带和一个读头。</a:t>
            </a:r>
            <a:endParaRPr lang="en-US" altLang="en-US" smtClean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611B4DC-3B6A-41EB-A021-406F3DC848AA}" type="slidenum">
              <a:rPr kumimoji="0" lang="en-US" altLang="zh-CN" smtClean="0"/>
              <a:pPr eaLnBrk="1" hangingPunct="1">
                <a:spcBef>
                  <a:spcPct val="0"/>
                </a:spcBef>
              </a:pPr>
              <a:t>8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882820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39D5CB6-AA69-4338-8D93-527A597B0857}" type="slidenum">
              <a:rPr kumimoji="0" lang="en-US" altLang="zh-CN" smtClean="0"/>
              <a:pPr eaLnBrk="1" hangingPunct="1">
                <a:spcBef>
                  <a:spcPct val="0"/>
                </a:spcBef>
              </a:pPr>
              <a:t>9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83819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748804A-27B3-4F5B-86E6-099166D106E2}" type="slidenum">
              <a:rPr kumimoji="0" lang="en-US" altLang="zh-CN" smtClean="0"/>
              <a:pPr eaLnBrk="1" hangingPunct="1">
                <a:spcBef>
                  <a:spcPct val="0"/>
                </a:spcBef>
              </a:pPr>
              <a:t>10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051180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EE8AD09-9859-4A81-81EC-47E99165B500}" type="slidenum">
              <a:rPr kumimoji="0" lang="en-US" altLang="zh-CN" smtClean="0"/>
              <a:pPr eaLnBrk="1" hangingPunct="1">
                <a:spcBef>
                  <a:spcPct val="0"/>
                </a:spcBef>
              </a:pPr>
              <a:t>11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191848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3C551-C880-4683-AA80-A088ACAF8761}" type="datetime1">
              <a:rPr lang="zh-CN" altLang="en-US"/>
              <a:pPr>
                <a:defRPr/>
              </a:pPr>
              <a:t>2020/9/3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959C4-F6C5-4E44-9A80-AA0D4C7B1B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629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1F432-0475-488D-933D-8E09DB3F078C}" type="datetime1">
              <a:rPr lang="zh-CN" altLang="en-US"/>
              <a:pPr>
                <a:defRPr/>
              </a:pPr>
              <a:t>2020/9/3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A917A-6BD1-41D5-91F7-4A408E134D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466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0F505-7667-4C28-A842-62975EAB50EC}" type="datetime1">
              <a:rPr lang="zh-CN" altLang="en-US"/>
              <a:pPr>
                <a:defRPr/>
              </a:pPr>
              <a:t>2020/9/3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16FE9-8EB8-4896-B7ED-AAB3DF037C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427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D0D29-E80C-4236-AB36-042D0A4D2738}" type="datetime1">
              <a:rPr lang="zh-CN" altLang="en-US"/>
              <a:pPr>
                <a:defRPr/>
              </a:pPr>
              <a:t>2020/9/3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E31BC-C073-421F-95A7-820575CE5A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337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81CBC-F8B1-428D-ACDF-D2947D65CF7A}" type="datetime1">
              <a:rPr lang="zh-CN" altLang="en-US"/>
              <a:pPr>
                <a:defRPr/>
              </a:pPr>
              <a:t>2020/9/3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93BBB-D265-4278-A4C2-EED7A92FB0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271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1239B-37DE-45B4-9428-F6642FDAF6AC}" type="datetime1">
              <a:rPr lang="zh-CN" altLang="en-US"/>
              <a:pPr>
                <a:defRPr/>
              </a:pPr>
              <a:t>2020/9/3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BD7D4-F43C-44D7-BEC3-811F56833A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114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08756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4478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08756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6B74DC-6746-4CD0-AFC5-9CA84C957A0E}" type="datetime1">
              <a:rPr lang="zh-CN" altLang="en-US"/>
              <a:pPr>
                <a:defRPr/>
              </a:pPr>
              <a:t>2020/9/3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02328-A4BF-4715-B15C-265D6BAA56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42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F5EB5-6FD7-4B84-A2AD-A429DB5D8584}" type="datetime1">
              <a:rPr lang="zh-CN" altLang="en-US"/>
              <a:pPr>
                <a:defRPr/>
              </a:pPr>
              <a:t>2020/9/3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978BDF-5D28-46D6-BD48-E81405411B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123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A0FCB-E0B9-47F9-95DB-3B0B83AB60BF}" type="datetime1">
              <a:rPr lang="zh-CN" altLang="en-US"/>
              <a:pPr>
                <a:defRPr/>
              </a:pPr>
              <a:t>2020/9/3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8A427-B29D-4A21-AB8E-02208367B4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906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6F9E8-45E1-4B75-B082-CA446E1E57A4}" type="datetime1">
              <a:rPr lang="zh-CN" altLang="en-US"/>
              <a:pPr>
                <a:defRPr/>
              </a:pPr>
              <a:t>2020/9/3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1BDEA-5AEB-43C9-835A-62A917D83C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464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77CE1-D4C4-4ECD-9E1C-C2120ED4E0B1}" type="datetime1">
              <a:rPr lang="zh-CN" altLang="en-US"/>
              <a:pPr>
                <a:defRPr/>
              </a:pPr>
              <a:t>2020/9/3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77DE1-5A2F-45FC-AC76-089012527D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003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99FF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fld id="{6EB08EDF-516E-49BB-B51C-816939DC555A}" type="datetime1">
              <a:rPr lang="zh-CN" altLang="en-US"/>
              <a:pPr>
                <a:defRPr/>
              </a:pPr>
              <a:t>2020/9/3</a:t>
            </a:fld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A60C455B-B212-44F5-BDE5-4E86513093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png"/><Relationship Id="rId9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9.wmf"/><Relationship Id="rId4" Type="http://schemas.openxmlformats.org/officeDocument/2006/relationships/image" Target="../media/image20.png"/><Relationship Id="rId9" Type="http://schemas.openxmlformats.org/officeDocument/2006/relationships/oleObject" Target="../embeddings/oleObject1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5.png"/><Relationship Id="rId9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3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1.emf"/><Relationship Id="rId4" Type="http://schemas.openxmlformats.org/officeDocument/2006/relationships/oleObject" Target="../embeddings/oleObject2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3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4.e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6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8.emf"/><Relationship Id="rId4" Type="http://schemas.openxmlformats.org/officeDocument/2006/relationships/oleObject" Target="../embeddings/oleObject32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notesSlide" Target="../notesSlides/notesSlide31.xml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1.png"/><Relationship Id="rId9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6.png"/><Relationship Id="rId4" Type="http://schemas.openxmlformats.org/officeDocument/2006/relationships/image" Target="../media/image44.png"/><Relationship Id="rId9" Type="http://schemas.openxmlformats.org/officeDocument/2006/relationships/image" Target="../media/image5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51.emf"/><Relationship Id="rId4" Type="http://schemas.openxmlformats.org/officeDocument/2006/relationships/oleObject" Target="../embeddings/oleObject37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5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52.emf"/><Relationship Id="rId4" Type="http://schemas.openxmlformats.org/officeDocument/2006/relationships/oleObject" Target="../embeddings/oleObject38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06F7BFC-56BA-444B-95E4-682BF06F6979}" type="datetime1">
              <a:rPr lang="zh-CN" altLang="en-US"/>
              <a:pPr>
                <a:defRPr/>
              </a:pPr>
              <a:t>2020/9/3</a:t>
            </a:fld>
            <a:endParaRPr lang="en-US" altLang="zh-CN"/>
          </a:p>
        </p:txBody>
      </p:sp>
      <p:sp>
        <p:nvSpPr>
          <p:cNvPr id="30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DEACF5-AAC2-41D8-A486-9E4C38EE5AD7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838200"/>
            <a:ext cx="9372600" cy="2667000"/>
          </a:xfrm>
        </p:spPr>
        <p:txBody>
          <a:bodyPr/>
          <a:lstStyle/>
          <a:p>
            <a:pPr eaLnBrk="1" hangingPunct="1"/>
            <a:r>
              <a:rPr lang="zh-CN" altLang="en-US" sz="6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编译原理</a:t>
            </a:r>
            <a:r>
              <a:rPr lang="en-US" altLang="zh-CN" sz="6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/>
            </a:r>
            <a:br>
              <a:rPr lang="en-US" altLang="zh-CN" sz="6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6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Compliers</a:t>
            </a:r>
            <a:br>
              <a:rPr lang="en-US" altLang="zh-CN" sz="6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-Principles, Techniques &amp; Tools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648200"/>
            <a:ext cx="7315200" cy="1295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汤步洲、李旭涛</a:t>
            </a:r>
            <a:endParaRPr lang="en-US" altLang="zh-CN" sz="2800" b="1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哈尔滨工业大学（深圳）</a:t>
            </a:r>
          </a:p>
        </p:txBody>
      </p:sp>
    </p:spTree>
    <p:extLst>
      <p:ext uri="{BB962C8B-B14F-4D97-AF65-F5344CB8AC3E}">
        <p14:creationId xmlns:p14="http://schemas.microsoft.com/office/powerpoint/2010/main" val="272101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17A3537-6807-4DB9-9C27-CC2CC5635447}" type="datetime1">
              <a:rPr lang="zh-CN" altLang="en-US"/>
              <a:pPr>
                <a:defRPr/>
              </a:pPr>
              <a:t>2020/9/3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AC52C-A211-4877-AD70-657E8548DD67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imes New Roman" pitchFamily="18" charset="0"/>
                <a:ea typeface="黑体" pitchFamily="49" charset="-122"/>
              </a:rPr>
              <a:t>2.2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确定有穷自动机</a:t>
            </a:r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</a:pP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形式化定义：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FDA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是一个五元组</a:t>
            </a:r>
            <a:endParaRPr lang="en-US" altLang="zh-CN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endParaRPr lang="en-US" altLang="zh-CN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33450" lvl="1" indent="-533400" algn="just" eaLnBrk="1" hangingPunct="1">
              <a:lnSpc>
                <a:spcPct val="90000"/>
              </a:lnSpc>
            </a:pPr>
            <a:r>
              <a:rPr lang="en-US" altLang="zh-CN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</a:t>
            </a:r>
            <a:r>
              <a:rPr lang="zh-CN" altLang="en-US" b="1" dirty="0" smtClean="0">
                <a:ea typeface="黑体" pitchFamily="49" charset="-122"/>
                <a:cs typeface="Times New Roman" pitchFamily="18" charset="0"/>
              </a:rPr>
              <a:t>是有穷状态集</a:t>
            </a:r>
            <a:endParaRPr lang="en-US" altLang="zh-CN" b="1" dirty="0">
              <a:ea typeface="黑体" pitchFamily="49" charset="-122"/>
              <a:cs typeface="Times New Roman" pitchFamily="18" charset="0"/>
            </a:endParaRPr>
          </a:p>
          <a:p>
            <a:pPr marL="933450" lvl="1" indent="-533400" algn="just" eaLnBrk="1" hangingPunct="1">
              <a:lnSpc>
                <a:spcPct val="90000"/>
              </a:lnSpc>
            </a:pPr>
            <a:r>
              <a:rPr lang="zh-CN" altLang="en-US" b="1" dirty="0" smtClean="0">
                <a:ea typeface="黑体" pitchFamily="49" charset="-122"/>
                <a:cs typeface="Times New Roman" pitchFamily="18" charset="0"/>
                <a:sym typeface="Symbol" pitchFamily="18" charset="2"/>
              </a:rPr>
              <a:t></a:t>
            </a:r>
            <a:r>
              <a:rPr lang="zh-CN" altLang="en-US" b="1" dirty="0" smtClean="0">
                <a:ea typeface="黑体" pitchFamily="49" charset="-122"/>
                <a:cs typeface="Times New Roman" pitchFamily="18" charset="0"/>
              </a:rPr>
              <a:t>是字母表</a:t>
            </a:r>
            <a:endParaRPr lang="en-US" altLang="zh-CN" b="1" dirty="0" smtClean="0">
              <a:ea typeface="黑体" pitchFamily="49" charset="-122"/>
              <a:cs typeface="Times New Roman" pitchFamily="18" charset="0"/>
            </a:endParaRPr>
          </a:p>
          <a:p>
            <a:pPr marL="933450" lvl="1" indent="-533400" algn="just" eaLnBrk="1" hangingPunct="1">
              <a:lnSpc>
                <a:spcPct val="90000"/>
              </a:lnSpc>
            </a:pPr>
            <a:r>
              <a:rPr lang="zh-CN" altLang="en-US" b="1" i="1" dirty="0" smtClean="0">
                <a:ea typeface="黑体" pitchFamily="49" charset="-122"/>
                <a:cs typeface="Times New Roman" pitchFamily="18" charset="0"/>
                <a:sym typeface="Symbol" pitchFamily="18" charset="2"/>
              </a:rPr>
              <a:t></a:t>
            </a:r>
            <a:r>
              <a:rPr lang="zh-CN" altLang="en-US" b="1" dirty="0" smtClean="0">
                <a:ea typeface="黑体" pitchFamily="49" charset="-122"/>
                <a:cs typeface="Times New Roman" pitchFamily="18" charset="0"/>
              </a:rPr>
              <a:t>是状态转换函数，是状态集</a:t>
            </a:r>
            <a:r>
              <a:rPr lang="en-US" altLang="zh-CN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</a:t>
            </a:r>
            <a:r>
              <a:rPr lang="zh-CN" altLang="en-US" b="1" dirty="0" smtClean="0">
                <a:ea typeface="黑体" pitchFamily="49" charset="-122"/>
                <a:cs typeface="Times New Roman" pitchFamily="18" charset="0"/>
              </a:rPr>
              <a:t>与字母表</a:t>
            </a:r>
            <a:r>
              <a:rPr lang="zh-CN" altLang="en-US" b="1" dirty="0" smtClean="0">
                <a:ea typeface="黑体" pitchFamily="49" charset="-122"/>
                <a:cs typeface="Times New Roman" pitchFamily="18" charset="0"/>
                <a:sym typeface="Symbol" pitchFamily="18" charset="2"/>
              </a:rPr>
              <a:t></a:t>
            </a:r>
            <a:r>
              <a:rPr lang="zh-CN" altLang="en-US" b="1" dirty="0" smtClean="0">
                <a:ea typeface="黑体" pitchFamily="49" charset="-122"/>
                <a:cs typeface="Times New Roman" pitchFamily="18" charset="0"/>
              </a:rPr>
              <a:t>的笛卡尔积到状态集的一个映射，即</a:t>
            </a:r>
            <a:endParaRPr lang="en-US" altLang="zh-CN" b="1" dirty="0" smtClean="0">
              <a:ea typeface="黑体" pitchFamily="49" charset="-122"/>
              <a:cs typeface="Times New Roman" pitchFamily="18" charset="0"/>
            </a:endParaRPr>
          </a:p>
          <a:p>
            <a:pPr marL="933450" lvl="1" indent="-533400" algn="just" eaLnBrk="1" hangingPunct="1">
              <a:lnSpc>
                <a:spcPct val="90000"/>
              </a:lnSpc>
              <a:buFontTx/>
              <a:buNone/>
            </a:pPr>
            <a:r>
              <a:rPr lang="en-US" altLang="zh-CN" b="1" i="1" dirty="0" smtClean="0">
                <a:ea typeface="黑体" pitchFamily="49" charset="-122"/>
                <a:cs typeface="Times New Roman" pitchFamily="18" charset="0"/>
                <a:sym typeface="Symbol" pitchFamily="18" charset="2"/>
              </a:rPr>
              <a:t>                                            </a:t>
            </a:r>
            <a:r>
              <a:rPr lang="zh-CN" altLang="en-US" b="1" dirty="0" smtClean="0">
                <a:ea typeface="黑体" pitchFamily="49" charset="-122"/>
                <a:cs typeface="Times New Roman" pitchFamily="18" charset="0"/>
                <a:sym typeface="Symbol" pitchFamily="18" charset="2"/>
              </a:rPr>
              <a:t>（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即</a:t>
            </a:r>
            <a:r>
              <a:rPr lang="zh-CN" altLang="en-US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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)=</a:t>
            </a:r>
            <a:r>
              <a:rPr lang="en-US" altLang="zh-CN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zh-CN" altLang="en-US" b="1" dirty="0" smtClean="0">
                <a:ea typeface="黑体" pitchFamily="49" charset="-122"/>
                <a:cs typeface="Times New Roman" pitchFamily="18" charset="0"/>
                <a:sym typeface="Symbol" pitchFamily="18" charset="2"/>
              </a:rPr>
              <a:t>）</a:t>
            </a:r>
            <a:endParaRPr lang="en-US" altLang="zh-CN" b="1" dirty="0" smtClean="0">
              <a:ea typeface="黑体" pitchFamily="49" charset="-122"/>
              <a:cs typeface="Times New Roman" pitchFamily="18" charset="0"/>
              <a:sym typeface="Symbol" pitchFamily="18" charset="2"/>
            </a:endParaRPr>
          </a:p>
          <a:p>
            <a:pPr marL="933450" lvl="1" indent="-533400" algn="just" eaLnBrk="1" hangingPunct="1">
              <a:lnSpc>
                <a:spcPct val="90000"/>
              </a:lnSpc>
            </a:pPr>
            <a:r>
              <a:rPr lang="en-US" altLang="zh-CN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b="1" baseline="-25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</a:t>
            </a:r>
            <a:r>
              <a:rPr lang="zh-CN" altLang="en-US" b="1" dirty="0" smtClean="0">
                <a:ea typeface="黑体" pitchFamily="49" charset="-122"/>
                <a:cs typeface="Times New Roman" pitchFamily="18" charset="0"/>
              </a:rPr>
              <a:t>是初始状态，</a:t>
            </a:r>
            <a:r>
              <a:rPr lang="en-US" altLang="zh-CN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b="1" baseline="-25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Q</a:t>
            </a:r>
            <a:endParaRPr lang="en-US" altLang="zh-CN" b="1" dirty="0" smtClean="0">
              <a:ea typeface="黑体" pitchFamily="49" charset="-122"/>
              <a:cs typeface="Times New Roman" pitchFamily="18" charset="0"/>
            </a:endParaRPr>
          </a:p>
          <a:p>
            <a:pPr marL="933450" lvl="1" indent="-533400" algn="just" eaLnBrk="1" hangingPunct="1">
              <a:lnSpc>
                <a:spcPct val="90000"/>
              </a:lnSpc>
            </a:pPr>
            <a:r>
              <a:rPr lang="en-US" altLang="zh-CN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</a:t>
            </a:r>
            <a:r>
              <a:rPr lang="zh-CN" altLang="en-US" b="1" dirty="0" smtClean="0">
                <a:ea typeface="黑体" pitchFamily="49" charset="-122"/>
                <a:cs typeface="Times New Roman" pitchFamily="18" charset="0"/>
              </a:rPr>
              <a:t>是终止状态集，</a:t>
            </a:r>
            <a:r>
              <a:rPr lang="en-US" altLang="zh-CN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Q</a:t>
            </a:r>
            <a:endParaRPr lang="en-US" altLang="zh-CN" b="1" i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33450" lvl="1" indent="-533400" algn="just" eaLnBrk="1" hangingPunct="1">
              <a:lnSpc>
                <a:spcPct val="90000"/>
              </a:lnSpc>
            </a:pPr>
            <a:endParaRPr lang="en-US" altLang="zh-CN" b="1" dirty="0" smtClean="0"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02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1024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1024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graphicFrame>
        <p:nvGraphicFramePr>
          <p:cNvPr id="10249" name="对象 2"/>
          <p:cNvGraphicFramePr>
            <a:graphicFrameLocks noChangeAspect="1"/>
          </p:cNvGraphicFramePr>
          <p:nvPr/>
        </p:nvGraphicFramePr>
        <p:xfrm>
          <a:off x="3200400" y="4495800"/>
          <a:ext cx="19812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4" r:id="rId4" imgW="1333500" imgH="279400" progId="Equation.DSMT4">
                  <p:embed/>
                </p:oleObj>
              </mc:Choice>
              <mc:Fallback>
                <p:oleObj r:id="rId4" imgW="1333500" imgH="2794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495800"/>
                        <a:ext cx="19812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graphicFrame>
        <p:nvGraphicFramePr>
          <p:cNvPr id="10251" name="对象 6"/>
          <p:cNvGraphicFramePr>
            <a:graphicFrameLocks noChangeAspect="1"/>
          </p:cNvGraphicFramePr>
          <p:nvPr/>
        </p:nvGraphicFramePr>
        <p:xfrm>
          <a:off x="3429000" y="2173288"/>
          <a:ext cx="25146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5" r:id="rId6" imgW="1777229" imgH="291973" progId="Equation.DSMT4">
                  <p:embed/>
                </p:oleObj>
              </mc:Choice>
              <mc:Fallback>
                <p:oleObj r:id="rId6" imgW="1777229" imgH="291973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173288"/>
                        <a:ext cx="25146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17A3537-6807-4DB9-9C27-CC2CC5635447}" type="datetime1">
              <a:rPr lang="zh-CN" altLang="en-US"/>
              <a:pPr>
                <a:defRPr/>
              </a:pPr>
              <a:t>2020/9/3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63072B-168B-43A8-9AEC-00E9DB025B2B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imes New Roman" pitchFamily="18" charset="0"/>
                <a:ea typeface="黑体" pitchFamily="49" charset="-122"/>
              </a:rPr>
              <a:t>2.2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确定有穷自动机</a:t>
            </a:r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</a:pPr>
            <a:r>
              <a:rPr lang="zh-CN" altLang="en-US" b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示例：电视遥控器开关</a:t>
            </a:r>
            <a:endParaRPr lang="en-US" altLang="zh-CN" b="1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33450" lvl="1" indent="-533400" algn="just" eaLnBrk="1" hangingPunct="1">
              <a:lnSpc>
                <a:spcPct val="90000"/>
              </a:lnSpc>
            </a:pPr>
            <a:r>
              <a:rPr lang="zh-CN" altLang="en-US" b="1" smtClean="0">
                <a:ea typeface="宋体" pitchFamily="2" charset="-122"/>
                <a:cs typeface="Times New Roman" pitchFamily="18" charset="0"/>
              </a:rPr>
              <a:t>字母表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</a:t>
            </a:r>
            <a:r>
              <a:rPr lang="en-US" altLang="zh-CN" b="1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={</a:t>
            </a:r>
            <a:r>
              <a:rPr lang="en-US" altLang="zh-CN" b="1" i="1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b="1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}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（</a:t>
            </a:r>
            <a:r>
              <a:rPr lang="en-US" altLang="zh-CN" b="1" i="1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b="1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—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按开关键）</a:t>
            </a:r>
            <a:endParaRPr lang="en-US" altLang="zh-CN" b="1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933450" lvl="1" indent="-533400" algn="just" eaLnBrk="1" hangingPunct="1">
              <a:lnSpc>
                <a:spcPct val="90000"/>
              </a:lnSpc>
            </a:pPr>
            <a:r>
              <a:rPr lang="zh-CN" altLang="en-US" b="1" smtClean="0">
                <a:ea typeface="宋体" pitchFamily="2" charset="-122"/>
              </a:rPr>
              <a:t>有穷状态集</a:t>
            </a:r>
            <a:r>
              <a:rPr lang="en-US" altLang="zh-CN" b="1" i="1" smtClean="0">
                <a:latin typeface="Times New Roman" pitchFamily="18" charset="0"/>
                <a:ea typeface="宋体" pitchFamily="2" charset="-122"/>
              </a:rPr>
              <a:t>Q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</a:rPr>
              <a:t>：</a:t>
            </a:r>
            <a:endParaRPr lang="en-US" altLang="zh-CN" b="1" smtClean="0">
              <a:latin typeface="Times New Roman" pitchFamily="18" charset="0"/>
              <a:ea typeface="宋体" pitchFamily="2" charset="-122"/>
            </a:endParaRPr>
          </a:p>
          <a:p>
            <a:pPr marL="1257300" lvl="2" indent="-457200" algn="just" eaLnBrk="1" hangingPunct="1">
              <a:lnSpc>
                <a:spcPct val="90000"/>
              </a:lnSpc>
              <a:buFontTx/>
              <a:buAutoNum type="arabicParenBoth"/>
            </a:pPr>
            <a:r>
              <a:rPr lang="zh-CN" altLang="en-US" b="1" smtClean="0">
                <a:latin typeface="Times New Roman" pitchFamily="18" charset="0"/>
                <a:ea typeface="宋体" pitchFamily="2" charset="-122"/>
              </a:rPr>
              <a:t>电视关（</a:t>
            </a:r>
            <a:r>
              <a:rPr lang="en-US" altLang="zh-CN" sz="2800" b="1" i="1" smtClean="0">
                <a:latin typeface="Times New Roman" pitchFamily="18" charset="0"/>
                <a:ea typeface="宋体" pitchFamily="2" charset="-122"/>
              </a:rPr>
              <a:t>q</a:t>
            </a:r>
            <a:r>
              <a:rPr lang="en-US" altLang="zh-CN" sz="2800" b="1" baseline="-25000" smtClean="0">
                <a:latin typeface="Times New Roman" pitchFamily="18" charset="0"/>
                <a:ea typeface="宋体" pitchFamily="2" charset="-122"/>
              </a:rPr>
              <a:t>0</a:t>
            </a:r>
            <a:r>
              <a:rPr lang="en-US" altLang="zh-CN" b="1" smtClean="0">
                <a:latin typeface="Times New Roman" pitchFamily="18" charset="0"/>
                <a:ea typeface="宋体" pitchFamily="2" charset="-122"/>
              </a:rPr>
              <a:t>-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</a:rPr>
              <a:t> 初始状态，也是终止符）</a:t>
            </a:r>
            <a:endParaRPr lang="en-US" altLang="zh-CN" b="1" smtClean="0">
              <a:latin typeface="Times New Roman" pitchFamily="18" charset="0"/>
              <a:ea typeface="宋体" pitchFamily="2" charset="-122"/>
            </a:endParaRPr>
          </a:p>
          <a:p>
            <a:pPr marL="1257300" lvl="2" indent="-457200" algn="just" eaLnBrk="1" hangingPunct="1">
              <a:lnSpc>
                <a:spcPct val="90000"/>
              </a:lnSpc>
              <a:buFontTx/>
              <a:buAutoNum type="arabicParenBoth"/>
            </a:pPr>
            <a:r>
              <a:rPr lang="zh-CN" altLang="en-US" b="1" smtClean="0">
                <a:latin typeface="Times New Roman" pitchFamily="18" charset="0"/>
                <a:ea typeface="宋体" pitchFamily="2" charset="-122"/>
              </a:rPr>
              <a:t>电视开（</a:t>
            </a:r>
            <a:r>
              <a:rPr lang="en-US" altLang="zh-CN" sz="2800" b="1" i="1" smtClean="0">
                <a:latin typeface="Times New Roman" pitchFamily="18" charset="0"/>
                <a:ea typeface="宋体" pitchFamily="2" charset="-122"/>
              </a:rPr>
              <a:t>q</a:t>
            </a:r>
            <a:r>
              <a:rPr lang="en-US" altLang="zh-CN" sz="2800" b="1" baseline="-25000" smtClean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</a:rPr>
              <a:t>）</a:t>
            </a:r>
            <a:endParaRPr lang="en-US" altLang="zh-CN" b="1" smtClean="0">
              <a:latin typeface="Times New Roman" pitchFamily="18" charset="0"/>
              <a:ea typeface="宋体" pitchFamily="2" charset="-122"/>
            </a:endParaRPr>
          </a:p>
          <a:p>
            <a:pPr marL="933450" lvl="1" indent="-533400" algn="just" eaLnBrk="1" hangingPunct="1">
              <a:lnSpc>
                <a:spcPct val="90000"/>
              </a:lnSpc>
            </a:pPr>
            <a:r>
              <a:rPr lang="zh-CN" altLang="en-US" b="1" smtClean="0">
                <a:ea typeface="宋体" pitchFamily="2" charset="-122"/>
              </a:rPr>
              <a:t>状态转换函数</a:t>
            </a:r>
            <a:r>
              <a:rPr lang="zh-CN" altLang="en-US" b="1" i="1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</a:t>
            </a:r>
            <a:r>
              <a:rPr lang="zh-CN" altLang="en-US" b="1" smtClean="0"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b="1" smtClean="0">
                <a:ea typeface="宋体" pitchFamily="2" charset="-122"/>
              </a:rPr>
              <a:t>：</a:t>
            </a:r>
            <a:endParaRPr lang="en-US" altLang="zh-CN" b="1" smtClean="0">
              <a:ea typeface="宋体" pitchFamily="2" charset="-122"/>
            </a:endParaRPr>
          </a:p>
          <a:p>
            <a:pPr marL="933450" lvl="1" indent="-533400" algn="just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ea typeface="宋体" pitchFamily="2" charset="-122"/>
              </a:rPr>
              <a:t>	</a:t>
            </a:r>
            <a:r>
              <a:rPr lang="zh-CN" altLang="en-US" b="1" i="1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 </a:t>
            </a:r>
            <a:r>
              <a:rPr lang="en-US" altLang="zh-CN" b="1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smtClean="0">
                <a:latin typeface="Times New Roman" pitchFamily="18" charset="0"/>
                <a:ea typeface="宋体" pitchFamily="2" charset="-122"/>
              </a:rPr>
              <a:t>q</a:t>
            </a:r>
            <a:r>
              <a:rPr lang="en-US" altLang="zh-CN" b="1" baseline="-25000" smtClean="0">
                <a:latin typeface="Times New Roman" pitchFamily="18" charset="0"/>
                <a:ea typeface="宋体" pitchFamily="2" charset="-122"/>
              </a:rPr>
              <a:t>0</a:t>
            </a:r>
            <a:r>
              <a:rPr lang="en-US" altLang="zh-CN" b="1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b="1" i="1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b="1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)=</a:t>
            </a:r>
            <a:r>
              <a:rPr lang="en-US" altLang="zh-CN" b="1" i="1" smtClean="0">
                <a:latin typeface="Times New Roman" pitchFamily="18" charset="0"/>
                <a:ea typeface="宋体" pitchFamily="2" charset="-122"/>
              </a:rPr>
              <a:t>q</a:t>
            </a:r>
            <a:r>
              <a:rPr lang="en-US" altLang="zh-CN" b="1" baseline="-25000" smtClean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b="1" i="1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</a:t>
            </a:r>
            <a:r>
              <a:rPr lang="en-US" altLang="zh-CN" b="1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smtClean="0">
                <a:latin typeface="Times New Roman" pitchFamily="18" charset="0"/>
                <a:ea typeface="宋体" pitchFamily="2" charset="-122"/>
              </a:rPr>
              <a:t>q</a:t>
            </a:r>
            <a:r>
              <a:rPr lang="en-US" altLang="zh-CN" b="1" baseline="-25000" smtClean="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b="1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b="1" i="1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b="1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)=</a:t>
            </a:r>
            <a:r>
              <a:rPr lang="en-US" altLang="zh-CN" b="1" i="1" smtClean="0">
                <a:latin typeface="Times New Roman" pitchFamily="18" charset="0"/>
                <a:ea typeface="宋体" pitchFamily="2" charset="-122"/>
              </a:rPr>
              <a:t>q</a:t>
            </a:r>
            <a:r>
              <a:rPr lang="en-US" altLang="zh-CN" b="1" baseline="-25000" smtClean="0">
                <a:latin typeface="Times New Roman" pitchFamily="18" charset="0"/>
                <a:ea typeface="宋体" pitchFamily="2" charset="-122"/>
              </a:rPr>
              <a:t>0</a:t>
            </a:r>
            <a:endParaRPr lang="en-US" altLang="zh-CN" b="1" smtClean="0">
              <a:ea typeface="宋体" pitchFamily="2" charset="-122"/>
            </a:endParaRPr>
          </a:p>
          <a:p>
            <a:pPr marL="933450" lvl="1" indent="-533400" algn="just" eaLnBrk="1" hangingPunct="1">
              <a:lnSpc>
                <a:spcPct val="90000"/>
              </a:lnSpc>
              <a:buFontTx/>
              <a:buNone/>
            </a:pPr>
            <a:endParaRPr lang="en-US" altLang="zh-CN" b="1" smtClean="0">
              <a:ea typeface="宋体" pitchFamily="2" charset="-122"/>
            </a:endParaRPr>
          </a:p>
        </p:txBody>
      </p:sp>
      <p:sp>
        <p:nvSpPr>
          <p:cNvPr id="112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1127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1127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1127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17A3537-6807-4DB9-9C27-CC2CC5635447}" type="datetime1">
              <a:rPr lang="zh-CN" altLang="en-US"/>
              <a:pPr>
                <a:defRPr/>
              </a:pPr>
              <a:t>2020/9/3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30509-6697-42D9-A7F2-AA58BF1CA763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imes New Roman" pitchFamily="18" charset="0"/>
                <a:ea typeface="黑体" pitchFamily="49" charset="-122"/>
              </a:rPr>
              <a:t>2.2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确定有穷状态自动机</a:t>
            </a:r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</a:pP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示例：接受全部含有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01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子串的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构成的串</a:t>
            </a:r>
          </a:p>
          <a:p>
            <a:pPr marL="933450" lvl="1" indent="-533400" algn="just" eaLnBrk="1" hangingPunct="1">
              <a:lnSpc>
                <a:spcPct val="90000"/>
              </a:lnSpc>
            </a:pPr>
            <a:r>
              <a:rPr lang="zh-CN" altLang="en-US" b="1" dirty="0" smtClean="0">
                <a:ea typeface="黑体" pitchFamily="49" charset="-122"/>
                <a:cs typeface="Times New Roman" pitchFamily="18" charset="0"/>
              </a:rPr>
              <a:t>字母表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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={0,1}</a:t>
            </a:r>
            <a:endParaRPr lang="en-US" altLang="zh-CN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33450" lvl="1" indent="-533400" algn="just" eaLnBrk="1" hangingPunct="1">
              <a:lnSpc>
                <a:spcPct val="90000"/>
              </a:lnSpc>
            </a:pPr>
            <a:r>
              <a:rPr lang="zh-CN" altLang="en-US" b="1" dirty="0" smtClean="0">
                <a:ea typeface="黑体" pitchFamily="49" charset="-122"/>
                <a:cs typeface="Times New Roman" pitchFamily="18" charset="0"/>
              </a:rPr>
              <a:t>有穷状态集</a:t>
            </a:r>
            <a:r>
              <a:rPr lang="en-US" altLang="zh-CN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：</a:t>
            </a:r>
            <a:endParaRPr lang="en-US" altLang="zh-CN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1257300" lvl="2" indent="-457200" algn="just" eaLnBrk="1" hangingPunct="1">
              <a:lnSpc>
                <a:spcPct val="90000"/>
              </a:lnSpc>
              <a:buFontTx/>
              <a:buAutoNum type="arabicParenBoth"/>
            </a:pP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没发现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01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子串，且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也还没出现（</a:t>
            </a:r>
            <a:r>
              <a:rPr lang="en-US" altLang="zh-CN" sz="2800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sz="2800" b="1" baseline="-25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-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初始状态）</a:t>
            </a:r>
            <a:endParaRPr lang="en-US" altLang="zh-CN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1257300" lvl="2" indent="-457200" algn="just" eaLnBrk="1" hangingPunct="1">
              <a:lnSpc>
                <a:spcPct val="90000"/>
              </a:lnSpc>
              <a:buFontTx/>
              <a:buAutoNum type="arabicParenBoth"/>
            </a:pP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没发现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01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子串，但刚刚已经读入了一个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，只需再读入一个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就符合条件了（</a:t>
            </a:r>
            <a:r>
              <a:rPr lang="en-US" altLang="zh-CN" sz="2800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sz="2800" b="1" baseline="-25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</a:t>
            </a:r>
            <a:endParaRPr lang="en-US" altLang="zh-CN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1257300" lvl="2" indent="-457200" algn="just" eaLnBrk="1" hangingPunct="1">
              <a:lnSpc>
                <a:spcPct val="90000"/>
              </a:lnSpc>
              <a:buFontTx/>
              <a:buAutoNum type="arabicParenBoth"/>
            </a:pP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已经发现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01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子串，不再关心串的其余部分（</a:t>
            </a:r>
            <a:r>
              <a:rPr lang="en-US" altLang="zh-CN" sz="2800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sz="2800" b="1" baseline="-25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-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终止）</a:t>
            </a:r>
            <a:endParaRPr lang="en-US" altLang="zh-CN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33450" lvl="1" indent="-533400" algn="just" eaLnBrk="1" hangingPunct="1">
              <a:lnSpc>
                <a:spcPct val="90000"/>
              </a:lnSpc>
            </a:pPr>
            <a:r>
              <a:rPr lang="zh-CN" altLang="en-US" b="1" dirty="0" smtClean="0">
                <a:ea typeface="黑体" pitchFamily="49" charset="-122"/>
                <a:cs typeface="Times New Roman" pitchFamily="18" charset="0"/>
              </a:rPr>
              <a:t>状态转换函数</a:t>
            </a:r>
            <a:r>
              <a:rPr lang="zh-CN" altLang="en-US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</a:t>
            </a:r>
            <a:r>
              <a:rPr lang="zh-CN" altLang="en-US" b="1" dirty="0" smtClean="0">
                <a:ea typeface="黑体" pitchFamily="49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n-US" b="1" dirty="0" smtClean="0">
                <a:ea typeface="黑体" pitchFamily="49" charset="-122"/>
                <a:cs typeface="Times New Roman" pitchFamily="18" charset="0"/>
              </a:rPr>
              <a:t>：</a:t>
            </a:r>
            <a:endParaRPr lang="en-US" altLang="zh-CN" b="1" dirty="0" smtClean="0">
              <a:ea typeface="黑体" pitchFamily="49" charset="-122"/>
              <a:cs typeface="Times New Roman" pitchFamily="18" charset="0"/>
            </a:endParaRPr>
          </a:p>
          <a:p>
            <a:pPr marL="933450" lvl="1" indent="-533400" algn="just"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>
                <a:ea typeface="黑体" pitchFamily="49" charset="-122"/>
                <a:cs typeface="Times New Roman" pitchFamily="18" charset="0"/>
              </a:rPr>
              <a:t>	</a:t>
            </a:r>
            <a:r>
              <a:rPr lang="zh-CN" altLang="en-US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 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b="1" baseline="-25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, 0)=</a:t>
            </a:r>
            <a:r>
              <a:rPr lang="en-US" altLang="zh-CN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b="1" baseline="-25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</a:t>
            </a:r>
            <a:r>
              <a:rPr lang="zh-CN" altLang="en-US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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b="1" baseline="-25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, 1)=</a:t>
            </a:r>
            <a:r>
              <a:rPr lang="en-US" altLang="zh-CN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b="1" baseline="-25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;</a:t>
            </a:r>
            <a:r>
              <a:rPr lang="zh-CN" altLang="en-US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 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b="1" baseline="-25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, 0)=</a:t>
            </a:r>
            <a:r>
              <a:rPr lang="en-US" altLang="zh-CN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b="1" baseline="-25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</a:t>
            </a:r>
            <a:r>
              <a:rPr lang="zh-CN" altLang="en-US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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b="1" baseline="-25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, 1)=</a:t>
            </a:r>
            <a:r>
              <a:rPr lang="en-US" altLang="zh-CN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b="1" baseline="-25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endParaRPr lang="en-US" altLang="zh-CN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33450" lvl="1" indent="-533400" algn="just"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	</a:t>
            </a:r>
            <a:r>
              <a:rPr lang="zh-CN" altLang="en-US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 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b="1" baseline="-25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, 0)=</a:t>
            </a:r>
            <a:r>
              <a:rPr lang="en-US" altLang="zh-CN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b="1" baseline="-25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</a:t>
            </a:r>
            <a:r>
              <a:rPr lang="zh-CN" altLang="en-US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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b="1" baseline="-25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, 1)=</a:t>
            </a:r>
            <a:r>
              <a:rPr lang="en-US" altLang="zh-CN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b="1" baseline="-25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endParaRPr lang="en-US" altLang="zh-CN" b="1" dirty="0" smtClean="0">
              <a:ea typeface="黑体" pitchFamily="49" charset="-122"/>
              <a:cs typeface="Times New Roman" pitchFamily="18" charset="0"/>
            </a:endParaRPr>
          </a:p>
          <a:p>
            <a:pPr marL="933450" lvl="1" indent="-533400" algn="just" eaLnBrk="1" hangingPunct="1">
              <a:lnSpc>
                <a:spcPct val="90000"/>
              </a:lnSpc>
              <a:buFontTx/>
              <a:buNone/>
            </a:pPr>
            <a:endParaRPr lang="en-US" altLang="zh-CN" b="1" dirty="0" smtClean="0"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22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1229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1229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1229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17A3537-6807-4DB9-9C27-CC2CC5635447}" type="datetime1">
              <a:rPr lang="zh-CN" altLang="en-US"/>
              <a:pPr>
                <a:defRPr/>
              </a:pPr>
              <a:t>2020/9/3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676626-3D43-49F2-81B3-81A934B45FB4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imes New Roman" pitchFamily="18" charset="0"/>
                <a:ea typeface="黑体" pitchFamily="49" charset="-122"/>
              </a:rPr>
              <a:t>2.2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确定有穷状态自动机</a:t>
            </a:r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DFA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的工作原理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对于一个输入字符串，把它存放到输入带上，从左到右按顺序每格放一个字符。从初始状态开始，只读输入头从左到右依次描述输入带上的各个格，每读到一格的字符，就把它传送到有限状态控制器。有限状态控制器根据状态转换函数</a:t>
            </a:r>
            <a:r>
              <a:rPr lang="en-US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求出自动机的下一个状态，并让只读输入头右移一格，扫描下一个字符。直到把整个输入串扫描完，如果这时转入的状态是一个终止状态，</a:t>
            </a:r>
            <a:r>
              <a:rPr lang="en-US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DFA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就接受这个输入串。</a:t>
            </a:r>
            <a:r>
              <a:rPr lang="en-US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DFA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所接受的全体字符串集合，就是这个</a:t>
            </a:r>
            <a:r>
              <a:rPr lang="en-US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DFA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所接受的语言，该语言称为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正则语言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r>
              <a:rPr lang="en-US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</p:txBody>
      </p:sp>
      <p:sp>
        <p:nvSpPr>
          <p:cNvPr id="133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133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1332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1332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17A3537-6807-4DB9-9C27-CC2CC5635447}" type="datetime1">
              <a:rPr lang="zh-CN" altLang="en-US"/>
              <a:pPr>
                <a:defRPr/>
              </a:pPr>
              <a:t>2020/9/3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5C664-E092-4C62-B565-03A4AB8636F2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imes New Roman" pitchFamily="18" charset="0"/>
                <a:ea typeface="黑体" pitchFamily="49" charset="-122"/>
              </a:rPr>
              <a:t>2.2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确定有穷自动机</a:t>
            </a:r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</a:pP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DFA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的其他表示方法：</a:t>
            </a:r>
            <a:endParaRPr lang="en-US" altLang="zh-CN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DFA</a:t>
            </a:r>
            <a:r>
              <a:rPr lang="zh-CN" altLang="en-US" b="1" dirty="0">
                <a:ea typeface="黑体" pitchFamily="49" charset="-122"/>
                <a:cs typeface="Times New Roman" pitchFamily="18" charset="0"/>
              </a:rPr>
              <a:t>的转移图：可以像前面描述有限状态系统那样，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用一个带标注的有向图来表示一个</a:t>
            </a:r>
            <a:r>
              <a:rPr lang="en-US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DFA</a:t>
            </a:r>
            <a:endParaRPr lang="en-US" altLang="zh-CN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buFontTx/>
              <a:buAutoNum type="arabicParenBoth"/>
            </a:pP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有向图的节点集是</a:t>
            </a:r>
            <a:r>
              <a:rPr lang="en-US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DFA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的状态集。每个节点用一个小圆圈表示，小圆圈内写上对应的状态符</a:t>
            </a:r>
            <a:endParaRPr lang="en-US" altLang="zh-CN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buFontTx/>
              <a:buAutoNum type="arabicParenBoth"/>
            </a:pP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状态转换函数通过加标注的有向边来表示。如</a:t>
            </a:r>
            <a:r>
              <a:rPr lang="en-US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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)=</a:t>
            </a:r>
            <a:r>
              <a:rPr lang="en-US" altLang="zh-CN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b="1" i="1" baseline="30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’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表示为</a:t>
            </a:r>
            <a:endParaRPr lang="en-US" altLang="zh-CN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buFontTx/>
              <a:buAutoNum type="arabicParenBoth"/>
            </a:pP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初始状态有一个标有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start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的箭头指向它</a:t>
            </a:r>
            <a:endParaRPr lang="en-US" altLang="zh-CN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buFontTx/>
              <a:buAutoNum type="arabicParenBoth"/>
            </a:pP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终止状态用双圆圈表示</a:t>
            </a:r>
            <a:endParaRPr lang="en-US" altLang="en-US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43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143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1434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1434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1434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graphicFrame>
        <p:nvGraphicFramePr>
          <p:cNvPr id="14347" name="对象 8"/>
          <p:cNvGraphicFramePr>
            <a:graphicFrameLocks noChangeAspect="1"/>
          </p:cNvGraphicFramePr>
          <p:nvPr/>
        </p:nvGraphicFramePr>
        <p:xfrm>
          <a:off x="3848100" y="4495800"/>
          <a:ext cx="14478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9" name="Visio" r:id="rId4" imgW="874961" imgH="283230" progId="Visio.Drawing.11">
                  <p:embed/>
                </p:oleObj>
              </mc:Choice>
              <mc:Fallback>
                <p:oleObj name="Visio" r:id="rId4" imgW="874961" imgH="283230" progId="Visio.Drawing.11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4495800"/>
                        <a:ext cx="14478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17A3537-6807-4DB9-9C27-CC2CC5635447}" type="datetime1">
              <a:rPr lang="zh-CN" altLang="en-US"/>
              <a:pPr>
                <a:defRPr/>
              </a:pPr>
              <a:t>2020/9/3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49A5BE-47B8-4547-B2A3-548CE839E153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imes New Roman" pitchFamily="18" charset="0"/>
                <a:ea typeface="黑体" pitchFamily="49" charset="-122"/>
              </a:rPr>
              <a:t>2.2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确定有穷自动机</a:t>
            </a:r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</a:pPr>
            <a:r>
              <a:rPr lang="en-US" altLang="zh-CN" b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DFA</a:t>
            </a:r>
            <a:r>
              <a:rPr lang="zh-CN" altLang="en-US" b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的转移图示例：</a:t>
            </a:r>
            <a:endParaRPr lang="en-US" altLang="zh-CN" b="1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33450" lvl="1" indent="-533400" algn="just" eaLnBrk="1" hangingPunct="1">
              <a:lnSpc>
                <a:spcPct val="90000"/>
              </a:lnSpc>
            </a:pPr>
            <a:r>
              <a:rPr lang="zh-CN" altLang="en-US" b="1" i="1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</a:t>
            </a:r>
            <a:r>
              <a:rPr lang="en-US" altLang="zh-CN" b="1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b="1" i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b="1" baseline="-250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</a:t>
            </a:r>
            <a:r>
              <a:rPr lang="en-US" altLang="zh-CN" b="1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b="1" i="1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b="1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)=</a:t>
            </a:r>
            <a:r>
              <a:rPr lang="en-US" altLang="zh-CN" b="1" i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b="1" baseline="-250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b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</a:t>
            </a:r>
            <a:r>
              <a:rPr lang="zh-CN" altLang="en-US" b="1" i="1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</a:t>
            </a:r>
            <a:r>
              <a:rPr lang="en-US" altLang="zh-CN" b="1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b="1" i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b="1" baseline="-250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b="1" i="1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b="1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)=</a:t>
            </a:r>
            <a:r>
              <a:rPr lang="en-US" altLang="zh-CN" b="1" i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b="1" baseline="-250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</a:t>
            </a:r>
          </a:p>
          <a:p>
            <a:pPr marL="933450" lvl="1" indent="-533400" algn="just" eaLnBrk="1" hangingPunct="1">
              <a:lnSpc>
                <a:spcPct val="90000"/>
              </a:lnSpc>
              <a:buFontTx/>
              <a:buNone/>
            </a:pPr>
            <a:endParaRPr lang="en-US" altLang="zh-CN" b="1" i="1" baseline="-25000" smtClean="0">
              <a:latin typeface="Times New Roman" pitchFamily="18" charset="0"/>
              <a:ea typeface="黑体" pitchFamily="49" charset="-122"/>
              <a:cs typeface="Times New Roman" pitchFamily="18" charset="0"/>
              <a:sym typeface="Symbol" pitchFamily="18" charset="2"/>
            </a:endParaRPr>
          </a:p>
          <a:p>
            <a:pPr marL="933450" lvl="1" indent="-533400" algn="just" eaLnBrk="1" hangingPunct="1">
              <a:lnSpc>
                <a:spcPct val="90000"/>
              </a:lnSpc>
              <a:buFontTx/>
              <a:buNone/>
            </a:pPr>
            <a:endParaRPr lang="en-US" altLang="zh-CN" b="1" i="1" baseline="-25000" smtClean="0">
              <a:latin typeface="Times New Roman" pitchFamily="18" charset="0"/>
              <a:ea typeface="黑体" pitchFamily="49" charset="-122"/>
              <a:cs typeface="Times New Roman" pitchFamily="18" charset="0"/>
              <a:sym typeface="Symbol" pitchFamily="18" charset="2"/>
            </a:endParaRPr>
          </a:p>
          <a:p>
            <a:pPr marL="933450" lvl="1" indent="-533400" algn="just" eaLnBrk="1" hangingPunct="1">
              <a:lnSpc>
                <a:spcPct val="90000"/>
              </a:lnSpc>
              <a:buFontTx/>
              <a:buNone/>
            </a:pPr>
            <a:endParaRPr lang="en-US" altLang="zh-CN" b="1" i="1" baseline="-25000" smtClean="0">
              <a:latin typeface="Times New Roman" pitchFamily="18" charset="0"/>
              <a:ea typeface="黑体" pitchFamily="49" charset="-122"/>
              <a:cs typeface="Times New Roman" pitchFamily="18" charset="0"/>
              <a:sym typeface="Symbol" pitchFamily="18" charset="2"/>
            </a:endParaRPr>
          </a:p>
          <a:p>
            <a:pPr marL="933450" lvl="1" indent="-533400" algn="just" eaLnBrk="1" hangingPunct="1">
              <a:lnSpc>
                <a:spcPct val="90000"/>
              </a:lnSpc>
            </a:pPr>
            <a:r>
              <a:rPr lang="zh-CN" altLang="en-US" b="1" i="1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</a:t>
            </a:r>
            <a:r>
              <a:rPr lang="en-US" altLang="zh-CN" b="1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b="1" i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b="1" baseline="-250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</a:t>
            </a:r>
            <a:r>
              <a:rPr lang="en-US" altLang="zh-CN" b="1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, 0)=</a:t>
            </a:r>
            <a:r>
              <a:rPr lang="en-US" altLang="zh-CN" b="1" i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b="1" baseline="-250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b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</a:t>
            </a:r>
            <a:r>
              <a:rPr lang="zh-CN" altLang="en-US" b="1" i="1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</a:t>
            </a:r>
            <a:r>
              <a:rPr lang="en-US" altLang="zh-CN" b="1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b="1" i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b="1" baseline="-250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</a:t>
            </a:r>
            <a:r>
              <a:rPr lang="en-US" altLang="zh-CN" b="1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, 1)=</a:t>
            </a:r>
            <a:r>
              <a:rPr lang="en-US" altLang="zh-CN" b="1" i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b="1" baseline="-250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</a:t>
            </a:r>
            <a:r>
              <a:rPr lang="zh-CN" altLang="en-US" b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;</a:t>
            </a:r>
            <a:r>
              <a:rPr lang="zh-CN" altLang="en-US" b="1" i="1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 </a:t>
            </a:r>
            <a:r>
              <a:rPr lang="en-US" altLang="zh-CN" b="1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b="1" i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b="1" baseline="-250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, 0)=</a:t>
            </a:r>
            <a:r>
              <a:rPr lang="en-US" altLang="zh-CN" b="1" i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b="1" baseline="-250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b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</a:t>
            </a:r>
            <a:r>
              <a:rPr lang="zh-CN" altLang="en-US" b="1" i="1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</a:t>
            </a:r>
            <a:r>
              <a:rPr lang="en-US" altLang="zh-CN" b="1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b="1" i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b="1" baseline="-250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, 1)=</a:t>
            </a:r>
            <a:r>
              <a:rPr lang="en-US" altLang="zh-CN" b="1" i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b="1" baseline="-250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endParaRPr lang="en-US" altLang="zh-CN" b="1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33450" lvl="1" indent="-533400" algn="just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	</a:t>
            </a:r>
            <a:r>
              <a:rPr lang="zh-CN" altLang="en-US" b="1" i="1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 </a:t>
            </a:r>
            <a:r>
              <a:rPr lang="en-US" altLang="zh-CN" b="1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b="1" i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b="1" baseline="-250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en-US" altLang="zh-CN" b="1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, 0)=</a:t>
            </a:r>
            <a:r>
              <a:rPr lang="en-US" altLang="zh-CN" b="1" i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b="1" baseline="-250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b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</a:t>
            </a:r>
            <a:r>
              <a:rPr lang="zh-CN" altLang="en-US" b="1" i="1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</a:t>
            </a:r>
            <a:r>
              <a:rPr lang="en-US" altLang="zh-CN" b="1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b="1" i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b="1" baseline="-250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en-US" altLang="zh-CN" b="1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, 1)=</a:t>
            </a:r>
            <a:r>
              <a:rPr lang="en-US" altLang="zh-CN" b="1" i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b="1" baseline="-2500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b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endParaRPr lang="en-US" altLang="zh-CN" b="1" smtClean="0">
              <a:ea typeface="黑体" pitchFamily="49" charset="-122"/>
              <a:cs typeface="Times New Roman" pitchFamily="18" charset="0"/>
            </a:endParaRPr>
          </a:p>
          <a:p>
            <a:pPr marL="933450" lvl="1" indent="-533400" algn="just" eaLnBrk="1" hangingPunct="1">
              <a:lnSpc>
                <a:spcPct val="90000"/>
              </a:lnSpc>
            </a:pPr>
            <a:endParaRPr lang="en-US" altLang="zh-CN" b="1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33450" lvl="1" indent="-533400" algn="just" eaLnBrk="1" hangingPunct="1">
              <a:lnSpc>
                <a:spcPct val="90000"/>
              </a:lnSpc>
              <a:buFontTx/>
              <a:buNone/>
            </a:pPr>
            <a:endParaRPr lang="en-US" altLang="zh-CN" b="1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53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153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1536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15369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1537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1537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graphicFrame>
        <p:nvGraphicFramePr>
          <p:cNvPr id="15372" name="对象 9"/>
          <p:cNvGraphicFramePr>
            <a:graphicFrameLocks noChangeAspect="1"/>
          </p:cNvGraphicFramePr>
          <p:nvPr/>
        </p:nvGraphicFramePr>
        <p:xfrm>
          <a:off x="3200400" y="2590800"/>
          <a:ext cx="26416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6" name="Visio" r:id="rId4" imgW="1621878" imgH="586710" progId="Visio.Drawing.11">
                  <p:embed/>
                </p:oleObj>
              </mc:Choice>
              <mc:Fallback>
                <p:oleObj name="Visio" r:id="rId4" imgW="1621878" imgH="586710" progId="Visio.Drawing.11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590800"/>
                        <a:ext cx="26416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对象 10"/>
          <p:cNvGraphicFramePr>
            <a:graphicFrameLocks noChangeAspect="1"/>
          </p:cNvGraphicFramePr>
          <p:nvPr/>
        </p:nvGraphicFramePr>
        <p:xfrm>
          <a:off x="2665413" y="4568825"/>
          <a:ext cx="3735387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7" name="Visio" r:id="rId6" imgW="2292618" imgH="935820" progId="Visio.Drawing.11">
                  <p:embed/>
                </p:oleObj>
              </mc:Choice>
              <mc:Fallback>
                <p:oleObj name="Visio" r:id="rId6" imgW="2292618" imgH="935820" progId="Visio.Drawing.11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413" y="4568825"/>
                        <a:ext cx="3735387" cy="152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17A3537-6807-4DB9-9C27-CC2CC5635447}" type="datetime1">
              <a:rPr lang="zh-CN" altLang="en-US"/>
              <a:pPr>
                <a:defRPr/>
              </a:pPr>
              <a:t>2020/9/3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49D85-32F8-4E5E-8AC2-4189022B8DF4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imes New Roman" pitchFamily="18" charset="0"/>
                <a:ea typeface="黑体" pitchFamily="49" charset="-122"/>
              </a:rPr>
              <a:t>2.2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确定有穷自动机</a:t>
            </a:r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</a:pP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DFA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的其他表示方法：</a:t>
            </a:r>
            <a:endParaRPr lang="en-US" altLang="zh-CN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/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DFA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的转移表：一个用带标注的有向图表示的</a:t>
            </a:r>
            <a:r>
              <a:rPr lang="en-US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DFA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可以用转移表来表示</a:t>
            </a:r>
            <a:endParaRPr lang="en-US" altLang="zh-CN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63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163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1639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1639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1639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graphicFrame>
        <p:nvGraphicFramePr>
          <p:cNvPr id="16395" name="对象 2"/>
          <p:cNvGraphicFramePr>
            <a:graphicFrameLocks noChangeAspect="1"/>
          </p:cNvGraphicFramePr>
          <p:nvPr/>
        </p:nvGraphicFramePr>
        <p:xfrm>
          <a:off x="1493838" y="3200400"/>
          <a:ext cx="26416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2" name="Visio" r:id="rId4" imgW="1621878" imgH="586710" progId="Visio.Drawing.11">
                  <p:embed/>
                </p:oleObj>
              </mc:Choice>
              <mc:Fallback>
                <p:oleObj name="Visio" r:id="rId4" imgW="1621878" imgH="586710" progId="Visio.Drawing.11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3200400"/>
                        <a:ext cx="26416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943600" y="3078163"/>
          <a:ext cx="1211263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612"/>
                <a:gridCol w="436651"/>
              </a:tblGrid>
              <a:tr h="37094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392" marR="91392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p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392" marR="9139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i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*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dirty="0"/>
                    </a:p>
                  </a:txBody>
                  <a:tcPr marL="91392" marR="91392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 smtClean="0"/>
                    </a:p>
                  </a:txBody>
                  <a:tcPr marL="91392" marR="9139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/>
                    </a:p>
                  </a:txBody>
                  <a:tcPr marL="91392" marR="91392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dirty="0" smtClean="0"/>
                    </a:p>
                  </a:txBody>
                  <a:tcPr marL="91392" marR="9139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10" name="左右箭头 9"/>
          <p:cNvSpPr/>
          <p:nvPr/>
        </p:nvSpPr>
        <p:spPr>
          <a:xfrm>
            <a:off x="4919663" y="3581400"/>
            <a:ext cx="762000" cy="30480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左右箭头 15"/>
          <p:cNvSpPr/>
          <p:nvPr/>
        </p:nvSpPr>
        <p:spPr>
          <a:xfrm>
            <a:off x="4919663" y="5181600"/>
            <a:ext cx="762000" cy="30480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5867400" y="4778375"/>
          <a:ext cx="1528763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992"/>
                <a:gridCol w="437062"/>
                <a:gridCol w="430709"/>
              </a:tblGrid>
              <a:tr h="37068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78" marR="91478"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0</a:t>
                      </a:r>
                      <a:endParaRPr lang="en-US" sz="1800" i="0" dirty="0">
                        <a:solidFill>
                          <a:schemeClr val="tx1"/>
                        </a:solidFill>
                      </a:endParaRPr>
                    </a:p>
                  </a:txBody>
                  <a:tcPr marL="91478" marR="91478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78" marR="91478" marT="45700" marB="457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i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dirty="0"/>
                    </a:p>
                  </a:txBody>
                  <a:tcPr marL="91478" marR="91478"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 smtClean="0"/>
                    </a:p>
                  </a:txBody>
                  <a:tcPr marL="91478" marR="91478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78" marR="91478" marT="45700" marB="457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/>
                    </a:p>
                  </a:txBody>
                  <a:tcPr marL="91478" marR="91478"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 smtClean="0"/>
                    </a:p>
                  </a:txBody>
                  <a:tcPr marL="91478" marR="91478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 smtClean="0"/>
                    </a:p>
                  </a:txBody>
                  <a:tcPr marL="91478" marR="91478" marT="45700" marB="457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 smtClean="0"/>
                    </a:p>
                  </a:txBody>
                  <a:tcPr marL="91478" marR="91478"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 smtClean="0"/>
                    </a:p>
                  </a:txBody>
                  <a:tcPr marL="91478" marR="91478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 smtClean="0"/>
                    </a:p>
                  </a:txBody>
                  <a:tcPr marL="91478" marR="91478" marT="45700" marB="457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16429" name="对象 12"/>
          <p:cNvGraphicFramePr>
            <a:graphicFrameLocks noChangeAspect="1"/>
          </p:cNvGraphicFramePr>
          <p:nvPr/>
        </p:nvGraphicFramePr>
        <p:xfrm>
          <a:off x="1497013" y="4640263"/>
          <a:ext cx="3379787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3" name="Visio" r:id="rId6" imgW="2073540" imgH="662040" progId="Visio.Drawing.11">
                  <p:embed/>
                </p:oleObj>
              </mc:Choice>
              <mc:Fallback>
                <p:oleObj name="Visio" r:id="rId6" imgW="2073540" imgH="662040" progId="Visio.Drawing.11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4640263"/>
                        <a:ext cx="3379787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17A3537-6807-4DB9-9C27-CC2CC5635447}" type="datetime1">
              <a:rPr lang="zh-CN" altLang="en-US"/>
              <a:pPr>
                <a:defRPr/>
              </a:pPr>
              <a:t>2020/9/3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B7143D-78AD-46A9-B16D-4BBD395B426D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imes New Roman" pitchFamily="18" charset="0"/>
                <a:ea typeface="黑体" pitchFamily="49" charset="-122"/>
              </a:rPr>
              <a:t>2.2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确定有穷自动机</a:t>
            </a:r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</a:pP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DFA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的设计：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给定语言</a:t>
            </a:r>
            <a:r>
              <a:rPr lang="en-US" altLang="zh-CN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，设计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DFA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使其接受（且仅接受）语言</a:t>
            </a:r>
            <a:r>
              <a:rPr lang="en-US" altLang="zh-CN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</a:t>
            </a:r>
          </a:p>
          <a:p>
            <a:pPr lvl="1"/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若 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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={0,1}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给出接受全部以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 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结尾的串的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DFA</a:t>
            </a:r>
          </a:p>
          <a:p>
            <a:pPr lvl="1"/>
            <a:endParaRPr lang="en-US" altLang="zh-CN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/>
            <a:endParaRPr lang="en-US" altLang="zh-CN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若 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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={0,1}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给出接受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</a:t>
            </a:r>
            <a:r>
              <a:rPr lang="zh-CN" altLang="en-US" b="1" baseline="3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*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DFA</a:t>
            </a:r>
          </a:p>
          <a:p>
            <a:pPr lvl="1"/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若 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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={0,1}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给出接受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{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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}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DFA</a:t>
            </a:r>
          </a:p>
          <a:p>
            <a:pPr lvl="1"/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若 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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={0,1}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给出接受全部含有奇数个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的串的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DFA</a:t>
            </a:r>
          </a:p>
          <a:p>
            <a:pPr lvl="1"/>
            <a:endParaRPr lang="en-US" altLang="zh-CN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174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1741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1741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1741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pic>
        <p:nvPicPr>
          <p:cNvPr id="1741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8"/>
          <a:stretch>
            <a:fillRect/>
          </a:stretch>
        </p:blipFill>
        <p:spPr bwMode="auto">
          <a:xfrm>
            <a:off x="3049588" y="3048000"/>
            <a:ext cx="2284412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420" name="对象 8"/>
          <p:cNvGraphicFramePr>
            <a:graphicFrameLocks noChangeAspect="1"/>
          </p:cNvGraphicFramePr>
          <p:nvPr/>
        </p:nvGraphicFramePr>
        <p:xfrm>
          <a:off x="5772150" y="3656013"/>
          <a:ext cx="131445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5" name="Visio" r:id="rId5" imgW="882794" imgH="716850" progId="Visio.Drawing.11">
                  <p:embed/>
                </p:oleObj>
              </mc:Choice>
              <mc:Fallback>
                <p:oleObj name="Visio" r:id="rId5" imgW="882794" imgH="716850" progId="Visio.Drawing.11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2150" y="3656013"/>
                        <a:ext cx="1314450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21" name="Picture 4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5" t="9270"/>
          <a:stretch>
            <a:fillRect/>
          </a:stretch>
        </p:blipFill>
        <p:spPr bwMode="auto">
          <a:xfrm>
            <a:off x="3049588" y="5613400"/>
            <a:ext cx="2284412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7422" name="对象 12"/>
          <p:cNvGraphicFramePr>
            <a:graphicFrameLocks noChangeAspect="1"/>
          </p:cNvGraphicFramePr>
          <p:nvPr/>
        </p:nvGraphicFramePr>
        <p:xfrm>
          <a:off x="5721350" y="4232275"/>
          <a:ext cx="21272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6" name="Visio" r:id="rId8" imgW="1353906" imgH="603990" progId="Visio.Drawing.11">
                  <p:embed/>
                </p:oleObj>
              </mc:Choice>
              <mc:Fallback>
                <p:oleObj name="Visio" r:id="rId8" imgW="1353906" imgH="603990" progId="Visio.Drawing.11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1350" y="4232275"/>
                        <a:ext cx="212725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17A3537-6807-4DB9-9C27-CC2CC5635447}" type="datetime1">
              <a:rPr lang="zh-CN" altLang="en-US"/>
              <a:pPr>
                <a:defRPr/>
              </a:pPr>
              <a:t>2020/9/3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42541A-794B-4FB3-BE39-DC63B16C3C2C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imes New Roman" pitchFamily="18" charset="0"/>
                <a:ea typeface="黑体" pitchFamily="49" charset="-122"/>
              </a:rPr>
              <a:t>2.2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确定有穷自动机</a:t>
            </a:r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</a:pPr>
            <a:r>
              <a:rPr lang="en-US" altLang="zh-CN" b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DFA</a:t>
            </a:r>
            <a:r>
              <a:rPr lang="zh-CN" altLang="en-US" b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的设计</a:t>
            </a:r>
            <a:endParaRPr lang="en-US" altLang="zh-CN" i="1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/>
            <a:r>
              <a:rPr lang="zh-CN" altLang="en-US" b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若 </a:t>
            </a:r>
            <a:r>
              <a:rPr lang="zh-CN" altLang="en-US" b="1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</a:t>
            </a:r>
            <a:r>
              <a:rPr lang="en-US" altLang="zh-CN" b="1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={0,1}</a:t>
            </a:r>
            <a:r>
              <a:rPr lang="en-US" altLang="zh-CN" b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</a:t>
            </a:r>
            <a:r>
              <a:rPr lang="zh-CN" altLang="en-US" b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给出接受全部含有偶数个</a:t>
            </a:r>
            <a:r>
              <a:rPr lang="en-US" altLang="zh-CN" b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</a:t>
            </a:r>
            <a:r>
              <a:rPr lang="zh-CN" altLang="en-US" b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和偶数个</a:t>
            </a:r>
            <a:r>
              <a:rPr lang="en-US" altLang="zh-CN" b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b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的串的</a:t>
            </a:r>
            <a:r>
              <a:rPr lang="en-US" altLang="zh-CN" b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DFA</a:t>
            </a:r>
          </a:p>
          <a:p>
            <a:pPr lvl="1"/>
            <a:endParaRPr lang="en-US" altLang="zh-CN" b="1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/>
            <a:endParaRPr lang="en-US" altLang="zh-CN" b="1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/>
            <a:endParaRPr lang="en-US" altLang="zh-CN" b="1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/>
            <a:endParaRPr lang="en-US" altLang="zh-CN" b="1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/>
            <a:r>
              <a:rPr lang="zh-CN" altLang="en-US" b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若 </a:t>
            </a:r>
            <a:r>
              <a:rPr lang="zh-CN" altLang="en-US" b="1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</a:t>
            </a:r>
            <a:r>
              <a:rPr lang="en-US" altLang="zh-CN" b="1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={0,1}</a:t>
            </a:r>
            <a:r>
              <a:rPr lang="en-US" altLang="zh-CN" b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</a:t>
            </a:r>
            <a:r>
              <a:rPr lang="zh-CN" altLang="en-US" b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给出接受长度为偶数的任意串的</a:t>
            </a:r>
            <a:r>
              <a:rPr lang="en-US" altLang="zh-CN" b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DFA</a:t>
            </a:r>
          </a:p>
          <a:p>
            <a:pPr lvl="1">
              <a:buFontTx/>
              <a:buNone/>
            </a:pPr>
            <a:endParaRPr lang="en-US" altLang="zh-CN" b="1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84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1843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1844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1844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1844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184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graphicFrame>
        <p:nvGraphicFramePr>
          <p:cNvPr id="18444" name="对象 6"/>
          <p:cNvGraphicFramePr>
            <a:graphicFrameLocks noChangeAspect="1"/>
          </p:cNvGraphicFramePr>
          <p:nvPr/>
        </p:nvGraphicFramePr>
        <p:xfrm>
          <a:off x="3200400" y="2819400"/>
          <a:ext cx="2613025" cy="224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8" name="Visio" r:id="rId4" imgW="1621878" imgH="1380510" progId="Visio.Drawing.11">
                  <p:embed/>
                </p:oleObj>
              </mc:Choice>
              <mc:Fallback>
                <p:oleObj name="Visio" r:id="rId4" imgW="1621878" imgH="1380510" progId="Visio.Drawing.11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819400"/>
                        <a:ext cx="2613025" cy="224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对象 9"/>
          <p:cNvGraphicFramePr>
            <a:graphicFrameLocks noChangeAspect="1"/>
          </p:cNvGraphicFramePr>
          <p:nvPr/>
        </p:nvGraphicFramePr>
        <p:xfrm>
          <a:off x="3200400" y="5572125"/>
          <a:ext cx="26098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9" name="Visio" r:id="rId6" imgW="1621878" imgH="603990" progId="Visio.Drawing.11">
                  <p:embed/>
                </p:oleObj>
              </mc:Choice>
              <mc:Fallback>
                <p:oleObj name="Visio" r:id="rId6" imgW="1621878" imgH="603990" progId="Visio.Drawing.11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572125"/>
                        <a:ext cx="260985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17A3537-6807-4DB9-9C27-CC2CC5635447}" type="datetime1">
              <a:rPr lang="zh-CN" altLang="en-US"/>
              <a:pPr>
                <a:defRPr/>
              </a:pPr>
              <a:t>2020/9/3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1EF2AD-2222-489D-B7AD-4100ADE00469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imes New Roman" pitchFamily="18" charset="0"/>
                <a:ea typeface="黑体" pitchFamily="49" charset="-122"/>
              </a:rPr>
              <a:t>2.2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确定有穷自动机</a:t>
            </a:r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</a:pPr>
            <a:r>
              <a:rPr lang="en-US" altLang="zh-CN" b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DFA</a:t>
            </a:r>
            <a:r>
              <a:rPr lang="zh-CN" altLang="en-US" b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的设计</a:t>
            </a:r>
            <a:endParaRPr lang="en-US" altLang="zh-CN" i="1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/>
            <a:r>
              <a:rPr lang="zh-CN" altLang="en-US" b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若 </a:t>
            </a:r>
            <a:r>
              <a:rPr lang="zh-CN" altLang="en-US" b="1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</a:t>
            </a:r>
            <a:r>
              <a:rPr lang="en-US" altLang="zh-CN" b="1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={0,1}</a:t>
            </a:r>
            <a:r>
              <a:rPr lang="en-US" altLang="zh-CN" b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</a:t>
            </a:r>
            <a:r>
              <a:rPr lang="zh-CN" altLang="en-US" b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给出接受用二进制表示的</a:t>
            </a:r>
            <a:r>
              <a:rPr lang="en-US" altLang="zh-CN" b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  <a:r>
              <a:rPr lang="zh-CN" altLang="en-US" b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的倍数的串的</a:t>
            </a:r>
            <a:r>
              <a:rPr lang="en-US" altLang="zh-CN" b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DFA</a:t>
            </a:r>
          </a:p>
          <a:p>
            <a:pPr lvl="1">
              <a:buFontTx/>
              <a:buNone/>
            </a:pPr>
            <a:endParaRPr lang="en-US" altLang="zh-CN" b="1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94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1946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1946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1946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1946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194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graphicFrame>
        <p:nvGraphicFramePr>
          <p:cNvPr id="19468" name="对象 9"/>
          <p:cNvGraphicFramePr>
            <a:graphicFrameLocks noChangeAspect="1"/>
          </p:cNvGraphicFramePr>
          <p:nvPr/>
        </p:nvGraphicFramePr>
        <p:xfrm>
          <a:off x="396875" y="3352800"/>
          <a:ext cx="341312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1" name="Visio" r:id="rId4" imgW="2343403" imgH="1146960" progId="Visio.Drawing.11">
                  <p:embed/>
                </p:oleObj>
              </mc:Choice>
              <mc:Fallback>
                <p:oleObj name="Visio" r:id="rId4" imgW="2343403" imgH="1146960" progId="Visio.Drawing.11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3352800"/>
                        <a:ext cx="3413125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9" name="矩形 8"/>
          <p:cNvSpPr>
            <a:spLocks noChangeArrowheads="1"/>
          </p:cNvSpPr>
          <p:nvPr/>
        </p:nvSpPr>
        <p:spPr bwMode="auto">
          <a:xfrm>
            <a:off x="3733800" y="3189288"/>
            <a:ext cx="52578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800100" indent="-3429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800" b="1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800" b="1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分别表示除以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余数分别为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1,2,3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的数，记为</a:t>
            </a:r>
            <a:r>
              <a:rPr lang="en-US" altLang="zh-CN" sz="1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对状态</a:t>
            </a:r>
            <a:r>
              <a:rPr lang="en-US" altLang="zh-CN" sz="1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800" b="1" baseline="-25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=3</a:t>
            </a:r>
            <a:r>
              <a:rPr lang="en-US" altLang="zh-CN" sz="1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+1)</a:t>
            </a:r>
            <a:r>
              <a:rPr lang="zh-CN" alt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</a:p>
          <a:p>
            <a:pPr lvl="1" eaLnBrk="1" hangingPunct="1">
              <a:spcBef>
                <a:spcPct val="0"/>
              </a:spcBef>
              <a:buFontTx/>
              <a:buAutoNum type="arabicParenBoth"/>
            </a:pPr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输入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时，</a:t>
            </a:r>
            <a:r>
              <a:rPr lang="en-US" altLang="zh-CN" sz="1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0=(3</a:t>
            </a:r>
            <a:r>
              <a:rPr lang="en-US" altLang="zh-CN" sz="16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+1)*2=6</a:t>
            </a:r>
            <a:r>
              <a:rPr lang="en-US" altLang="zh-CN" sz="16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+2</a:t>
            </a:r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，状态变成</a:t>
            </a:r>
            <a:r>
              <a:rPr lang="en-US" altLang="zh-CN" sz="1600" b="1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6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lvl="1" eaLnBrk="1" hangingPunct="1">
              <a:spcBef>
                <a:spcPct val="0"/>
              </a:spcBef>
              <a:buFontTx/>
              <a:buAutoNum type="arabicParenBoth"/>
            </a:pPr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输入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时，</a:t>
            </a:r>
            <a:r>
              <a:rPr lang="en-US" altLang="zh-CN" sz="1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1=(3</a:t>
            </a:r>
            <a:r>
              <a:rPr lang="en-US" altLang="zh-CN" sz="16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+1)*2+1=6</a:t>
            </a:r>
            <a:r>
              <a:rPr lang="en-US" altLang="zh-CN" sz="16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+3</a:t>
            </a:r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，状态变成</a:t>
            </a:r>
            <a:r>
              <a:rPr lang="en-US" altLang="zh-CN" sz="1600" b="1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6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对状态</a:t>
            </a:r>
            <a:r>
              <a:rPr lang="en-US" altLang="zh-CN" sz="1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800" b="1" baseline="-25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=3</a:t>
            </a:r>
            <a:r>
              <a:rPr lang="en-US" altLang="zh-CN" sz="1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+2)</a:t>
            </a:r>
            <a:r>
              <a:rPr lang="zh-CN" alt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1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AutoNum type="arabicParenBoth"/>
            </a:pPr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输入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时，</a:t>
            </a:r>
            <a:r>
              <a:rPr lang="en-US" altLang="zh-CN" sz="1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0=(3</a:t>
            </a:r>
            <a:r>
              <a:rPr lang="en-US" altLang="zh-CN" sz="16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+2)*2=6</a:t>
            </a:r>
            <a:r>
              <a:rPr lang="en-US" altLang="zh-CN" sz="16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+4</a:t>
            </a:r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，状态变成</a:t>
            </a:r>
            <a:r>
              <a:rPr lang="en-US" altLang="zh-CN" sz="1600" b="1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6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lvl="1" eaLnBrk="1" hangingPunct="1">
              <a:spcBef>
                <a:spcPct val="0"/>
              </a:spcBef>
              <a:buFontTx/>
              <a:buAutoNum type="arabicParenBoth"/>
            </a:pPr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输入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时，</a:t>
            </a:r>
            <a:r>
              <a:rPr lang="en-US" altLang="zh-CN" sz="1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1=(3</a:t>
            </a:r>
            <a:r>
              <a:rPr lang="en-US" altLang="zh-CN" sz="16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+2)*2+1=6</a:t>
            </a:r>
            <a:r>
              <a:rPr lang="en-US" altLang="zh-CN" sz="16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+5</a:t>
            </a:r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，状态变成</a:t>
            </a:r>
            <a:r>
              <a:rPr lang="en-US" altLang="zh-CN" sz="1600" b="1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6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对状态</a:t>
            </a:r>
            <a:r>
              <a:rPr lang="en-US" altLang="zh-CN" sz="1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800" b="1" baseline="-25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=3</a:t>
            </a:r>
            <a:r>
              <a:rPr lang="en-US" altLang="zh-CN" sz="1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1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AutoNum type="arabicParenBoth"/>
            </a:pPr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输入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时，</a:t>
            </a:r>
            <a:r>
              <a:rPr lang="en-US" altLang="zh-CN" sz="1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0=(3</a:t>
            </a:r>
            <a:r>
              <a:rPr lang="en-US" altLang="zh-CN" sz="16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)*2=6</a:t>
            </a:r>
            <a:r>
              <a:rPr lang="en-US" altLang="zh-CN" sz="16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，状态变成</a:t>
            </a:r>
            <a:r>
              <a:rPr lang="en-US" altLang="zh-CN" sz="1600" b="1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600" b="1" baseline="-250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lvl="1" eaLnBrk="1" hangingPunct="1">
              <a:spcBef>
                <a:spcPct val="0"/>
              </a:spcBef>
              <a:buFontTx/>
              <a:buAutoNum type="arabicParenBoth"/>
            </a:pPr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输入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时，</a:t>
            </a:r>
            <a:r>
              <a:rPr lang="en-US" altLang="zh-CN" sz="1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1=(3</a:t>
            </a:r>
            <a:r>
              <a:rPr lang="en-US" altLang="zh-CN" sz="16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)*2+1=6</a:t>
            </a:r>
            <a:r>
              <a:rPr lang="en-US" altLang="zh-CN" sz="16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，状态变成</a:t>
            </a:r>
            <a:r>
              <a:rPr lang="en-US" altLang="zh-CN" sz="1600" b="1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6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06F7BFC-56BA-444B-95E4-682BF06F6979}" type="datetime1">
              <a:rPr lang="zh-CN" altLang="en-US"/>
              <a:pPr>
                <a:defRPr/>
              </a:pPr>
              <a:t>2020/9/3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872047-6002-4572-B13A-7B2C14DAFC1D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838200"/>
            <a:ext cx="9372600" cy="2667000"/>
          </a:xfrm>
        </p:spPr>
        <p:txBody>
          <a:bodyPr/>
          <a:lstStyle/>
          <a:p>
            <a:pPr eaLnBrk="1" hangingPunct="1"/>
            <a:r>
              <a:rPr lang="zh-CN" altLang="en-US" sz="6000" b="1" smtClean="0">
                <a:latin typeface="Times New Roman" pitchFamily="18" charset="0"/>
                <a:ea typeface="宋体" pitchFamily="2" charset="-122"/>
              </a:rPr>
              <a:t>形式语言与自动机</a:t>
            </a:r>
            <a:r>
              <a:rPr lang="zh-CN" altLang="en-US" sz="8800" b="1" smtClean="0">
                <a:latin typeface="Times New Roman" pitchFamily="18" charset="0"/>
                <a:ea typeface="宋体" pitchFamily="2" charset="-122"/>
              </a:rPr>
              <a:t/>
            </a:r>
            <a:br>
              <a:rPr lang="zh-CN" altLang="en-US" sz="8800" b="1" smtClean="0">
                <a:latin typeface="Times New Roman" pitchFamily="18" charset="0"/>
                <a:ea typeface="宋体" pitchFamily="2" charset="-122"/>
              </a:rPr>
            </a:b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Formal Languages and Automata Theory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648200"/>
            <a:ext cx="7315200" cy="1295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latin typeface="黑体" pitchFamily="49" charset="-122"/>
                <a:ea typeface="黑体" pitchFamily="49" charset="-122"/>
              </a:rPr>
              <a:t>汤步洲</a:t>
            </a:r>
            <a:endParaRPr lang="en-US" altLang="zh-CN" sz="2800" b="1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2800" b="1" smtClean="0">
                <a:latin typeface="黑体" pitchFamily="49" charset="-122"/>
                <a:ea typeface="黑体" pitchFamily="49" charset="-122"/>
              </a:rPr>
              <a:t>哈尔滨工业大学（深圳）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17A3537-6807-4DB9-9C27-CC2CC5635447}" type="datetime1">
              <a:rPr lang="zh-CN" altLang="en-US"/>
              <a:pPr>
                <a:defRPr/>
              </a:pPr>
              <a:t>2020/9/3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1EF2AD-2222-489D-B7AD-4100ADE00469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imes New Roman" pitchFamily="18" charset="0"/>
                <a:ea typeface="黑体" pitchFamily="49" charset="-122"/>
              </a:rPr>
              <a:t>2.2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确定有穷自动机</a:t>
            </a:r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600200"/>
                <a:ext cx="8686800" cy="4525963"/>
              </a:xfrm>
            </p:spPr>
            <p:txBody>
              <a:bodyPr/>
              <a:lstStyle/>
              <a:p>
                <a:pPr marL="533400" indent="-533400" algn="just" eaLnBrk="1" hangingPunct="1">
                  <a:lnSpc>
                    <a:spcPct val="90000"/>
                  </a:lnSpc>
                </a:pPr>
                <a:r>
                  <a:rPr lang="zh-CN" altLang="en-US" b="1" dirty="0" smtClean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扩展转移函数：转移函数</a:t>
                </a:r>
                <a:r>
                  <a:rPr lang="zh-CN" altLang="en-US" b="1" i="1" dirty="0" smtClean="0">
                    <a:latin typeface="Times New Roman" pitchFamily="18" charset="0"/>
                    <a:ea typeface="黑体" pitchFamily="49" charset="-122"/>
                    <a:cs typeface="Times New Roman" pitchFamily="18" charset="0"/>
                    <a:sym typeface="Symbol"/>
                  </a:rPr>
                  <a:t></a:t>
                </a:r>
                <a:r>
                  <a:rPr lang="zh-CN" altLang="en-US" b="1" dirty="0" smtClean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是</a:t>
                </a:r>
                <a:r>
                  <a:rPr lang="en-US" altLang="zh-CN" b="1" i="1" dirty="0" smtClean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Q</a:t>
                </a:r>
                <a:r>
                  <a:rPr lang="en-US" altLang="zh-CN" b="1" dirty="0" smtClean="0">
                    <a:latin typeface="Times New Roman" pitchFamily="18" charset="0"/>
                    <a:ea typeface="黑体" pitchFamily="49" charset="-122"/>
                    <a:cs typeface="Times New Roman" pitchFamily="18" charset="0"/>
                    <a:sym typeface="Symbol"/>
                  </a:rPr>
                  <a:t></a:t>
                </a:r>
                <a:r>
                  <a:rPr lang="zh-CN" altLang="en-US" b="1" dirty="0" smtClean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上</a:t>
                </a:r>
                <a:r>
                  <a:rPr lang="zh-CN" altLang="en-US" b="1" dirty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的函数</a:t>
                </a:r>
                <a:r>
                  <a:rPr lang="en-US" altLang="zh-CN" b="1" dirty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, </a:t>
                </a:r>
                <a:r>
                  <a:rPr lang="zh-CN" altLang="en-US" b="1" dirty="0" smtClean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只能处理</a:t>
                </a:r>
                <a:r>
                  <a:rPr lang="en-US" altLang="zh-CN" b="1" dirty="0" smtClean="0">
                    <a:latin typeface="Times New Roman" pitchFamily="18" charset="0"/>
                    <a:ea typeface="黑体" pitchFamily="49" charset="-122"/>
                    <a:cs typeface="Times New Roman" pitchFamily="18" charset="0"/>
                    <a:sym typeface="Symbol"/>
                  </a:rPr>
                  <a:t></a:t>
                </a:r>
                <a:r>
                  <a:rPr lang="zh-CN" altLang="en-US" b="1" dirty="0" smtClean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中</a:t>
                </a:r>
                <a:r>
                  <a:rPr lang="zh-CN" altLang="en-US" b="1" dirty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的字符</a:t>
                </a:r>
                <a:r>
                  <a:rPr lang="en-US" altLang="zh-CN" b="1" dirty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, </a:t>
                </a:r>
                <a:r>
                  <a:rPr lang="zh-CN" altLang="en-US" b="1" dirty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为了使用方便</a:t>
                </a:r>
                <a:r>
                  <a:rPr lang="en-US" altLang="zh-CN" b="1" dirty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, </a:t>
                </a:r>
                <a:r>
                  <a:rPr lang="zh-CN" altLang="en-US" b="1" dirty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定义字符串上的转移</a:t>
                </a:r>
                <a:r>
                  <a:rPr lang="zh-CN" altLang="en-US" b="1" dirty="0" smtClean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函</a:t>
                </a:r>
                <a:endParaRPr lang="en-US" altLang="zh-CN" b="1" dirty="0" smtClean="0"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r>
                  <a:rPr lang="en-US" altLang="zh-CN" b="1" dirty="0" smtClean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     </a:t>
                </a:r>
                <a:r>
                  <a:rPr lang="en-US" altLang="zh-CN" sz="2800" b="1" dirty="0" smtClean="0">
                    <a:latin typeface="Times New Roman" pitchFamily="18" charset="0"/>
                    <a:ea typeface="黑体" pitchFamily="49" charset="-122"/>
                    <a:cs typeface="Times New Roman" pitchFamily="18" charset="0"/>
                    <a:sym typeface="Symbol"/>
                  </a:rPr>
                  <a:t></a:t>
                </a:r>
                <a:r>
                  <a:rPr lang="en-US" altLang="zh-CN" sz="2800" b="1" i="1" dirty="0" err="1" smtClean="0">
                    <a:latin typeface="Times New Roman" pitchFamily="18" charset="0"/>
                    <a:ea typeface="黑体" pitchFamily="49" charset="-122"/>
                    <a:cs typeface="Times New Roman" pitchFamily="18" charset="0"/>
                    <a:sym typeface="Symbol"/>
                  </a:rPr>
                  <a:t>q</a:t>
                </a:r>
                <a:r>
                  <a:rPr lang="en-US" altLang="zh-CN" sz="2800" b="1" dirty="0" err="1" smtClean="0">
                    <a:latin typeface="Times New Roman" pitchFamily="18" charset="0"/>
                    <a:ea typeface="黑体" pitchFamily="49" charset="-122"/>
                    <a:cs typeface="Times New Roman" pitchFamily="18" charset="0"/>
                    <a:sym typeface="Symbol"/>
                  </a:rPr>
                  <a:t></a:t>
                </a:r>
                <a:r>
                  <a:rPr lang="en-US" altLang="zh-CN" sz="2800" b="1" i="1" dirty="0" err="1" smtClean="0">
                    <a:latin typeface="Times New Roman" pitchFamily="18" charset="0"/>
                    <a:ea typeface="黑体" pitchFamily="49" charset="-122"/>
                    <a:cs typeface="Times New Roman" pitchFamily="18" charset="0"/>
                    <a:sym typeface="Symbol"/>
                  </a:rPr>
                  <a:t>Q</a:t>
                </a:r>
                <a:r>
                  <a:rPr lang="zh-CN" altLang="en-US" sz="2800" b="1" dirty="0" smtClean="0">
                    <a:latin typeface="Times New Roman" pitchFamily="18" charset="0"/>
                    <a:ea typeface="黑体" pitchFamily="49" charset="-122"/>
                    <a:cs typeface="Times New Roman" pitchFamily="18" charset="0"/>
                    <a:sym typeface="Symbol"/>
                  </a:rPr>
                  <a:t>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  <a:cs typeface="Times New Roman" pitchFamily="18" charset="0"/>
                            <a:sym typeface="Symbol"/>
                          </a:rPr>
                        </m:ctrlPr>
                      </m:accPr>
                      <m:e>
                        <m:r>
                          <a:rPr lang="zh-CN" altLang="en-US" sz="2800" b="1" i="1" smtClean="0">
                            <a:solidFill>
                              <a:srgbClr val="3333FF"/>
                            </a:solidFill>
                            <a:latin typeface="Cambria Math"/>
                            <a:ea typeface="黑体" pitchFamily="49" charset="-122"/>
                            <a:cs typeface="Times New Roman" pitchFamily="18" charset="0"/>
                            <a:sym typeface="Symbol"/>
                          </a:rPr>
                          <m:t>𝜹</m:t>
                        </m:r>
                      </m:e>
                    </m:acc>
                    <m:d>
                      <m:dPr>
                        <m:ctrlPr>
                          <a:rPr lang="en-US" altLang="zh-CN" sz="28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  <a:cs typeface="Times New Roman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rgbClr val="3333FF"/>
                            </a:solidFill>
                            <a:latin typeface="Cambria Math"/>
                            <a:ea typeface="黑体" pitchFamily="49" charset="-122"/>
                            <a:cs typeface="Times New Roman" pitchFamily="18" charset="0"/>
                            <a:sym typeface="Symbol"/>
                          </a:rPr>
                          <m:t>𝒒</m:t>
                        </m:r>
                        <m:r>
                          <a:rPr lang="en-US" altLang="zh-CN" sz="2800" b="1" i="1" smtClean="0">
                            <a:solidFill>
                              <a:srgbClr val="3333FF"/>
                            </a:solidFill>
                            <a:latin typeface="Cambria Math"/>
                            <a:ea typeface="黑体" pitchFamily="49" charset="-122"/>
                            <a:cs typeface="Times New Roman" pitchFamily="18" charset="0"/>
                            <a:sym typeface="Symbol"/>
                          </a:rPr>
                          <m:t>,</m:t>
                        </m:r>
                        <m:r>
                          <a:rPr lang="zh-CN" altLang="en-US" sz="2800" b="1" i="1" smtClean="0">
                            <a:solidFill>
                              <a:srgbClr val="3333FF"/>
                            </a:solidFill>
                            <a:latin typeface="Cambria Math"/>
                            <a:ea typeface="黑体" pitchFamily="49" charset="-122"/>
                            <a:cs typeface="Times New Roman" pitchFamily="18" charset="0"/>
                            <a:sym typeface="Symbol"/>
                          </a:rPr>
                          <m:t>𝜺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rgbClr val="3333FF"/>
                        </a:solidFill>
                        <a:latin typeface="Cambria Math"/>
                        <a:ea typeface="黑体" pitchFamily="49" charset="-122"/>
                        <a:cs typeface="Times New Roman" pitchFamily="18" charset="0"/>
                        <a:sym typeface="Symbol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rgbClr val="3333FF"/>
                        </a:solidFill>
                        <a:latin typeface="Cambria Math"/>
                        <a:ea typeface="黑体" pitchFamily="49" charset="-122"/>
                        <a:cs typeface="Times New Roman" pitchFamily="18" charset="0"/>
                        <a:sym typeface="Symbol"/>
                      </a:rPr>
                      <m:t>𝒒</m:t>
                    </m:r>
                  </m:oMath>
                </a14:m>
                <a:r>
                  <a:rPr lang="zh-CN" altLang="en-US" sz="2800" b="1" dirty="0" smtClean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；</a:t>
                </a:r>
                <a:endParaRPr lang="en-US" altLang="zh-CN" sz="2800" b="1" dirty="0" smtClean="0"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r>
                  <a:rPr lang="en-US" altLang="zh-CN" sz="2800" b="1" dirty="0" smtClean="0">
                    <a:latin typeface="Times New Roman" pitchFamily="18" charset="0"/>
                    <a:ea typeface="黑体" pitchFamily="49" charset="-122"/>
                    <a:cs typeface="Times New Roman" pitchFamily="18" charset="0"/>
                    <a:sym typeface="Symbol"/>
                  </a:rPr>
                  <a:t>      </a:t>
                </a:r>
                <a:r>
                  <a:rPr lang="en-US" altLang="zh-CN" sz="2800" b="1" i="1" dirty="0" err="1" smtClean="0">
                    <a:latin typeface="Times New Roman" pitchFamily="18" charset="0"/>
                    <a:ea typeface="黑体" pitchFamily="49" charset="-122"/>
                    <a:cs typeface="Times New Roman" pitchFamily="18" charset="0"/>
                    <a:sym typeface="Symbol"/>
                  </a:rPr>
                  <a:t>q</a:t>
                </a:r>
                <a:r>
                  <a:rPr lang="en-US" altLang="zh-CN" sz="2800" b="1" dirty="0" err="1" smtClean="0">
                    <a:latin typeface="Times New Roman" pitchFamily="18" charset="0"/>
                    <a:ea typeface="黑体" pitchFamily="49" charset="-122"/>
                    <a:cs typeface="Times New Roman" pitchFamily="18" charset="0"/>
                    <a:sym typeface="Symbol"/>
                  </a:rPr>
                  <a:t></a:t>
                </a:r>
                <a:r>
                  <a:rPr lang="en-US" altLang="zh-CN" sz="2800" b="1" i="1" dirty="0" err="1" smtClean="0">
                    <a:latin typeface="Times New Roman" pitchFamily="18" charset="0"/>
                    <a:ea typeface="黑体" pitchFamily="49" charset="-122"/>
                    <a:cs typeface="Times New Roman" pitchFamily="18" charset="0"/>
                    <a:sym typeface="Symbol"/>
                  </a:rPr>
                  <a:t>Q</a:t>
                </a:r>
                <a:r>
                  <a:rPr lang="en-US" altLang="zh-CN" sz="2800" b="1" dirty="0" smtClean="0">
                    <a:latin typeface="Times New Roman" pitchFamily="18" charset="0"/>
                    <a:ea typeface="黑体" pitchFamily="49" charset="-122"/>
                    <a:cs typeface="Times New Roman" pitchFamily="18" charset="0"/>
                    <a:sym typeface="Symbol"/>
                  </a:rPr>
                  <a:t>, </a:t>
                </a:r>
                <a:r>
                  <a:rPr lang="en-US" altLang="zh-CN" sz="2800" b="1" i="1" dirty="0" smtClean="0">
                    <a:latin typeface="Times New Roman" pitchFamily="18" charset="0"/>
                    <a:ea typeface="黑体" pitchFamily="49" charset="-122"/>
                    <a:cs typeface="Times New Roman" pitchFamily="18" charset="0"/>
                    <a:sym typeface="Symbol"/>
                  </a:rPr>
                  <a:t>q</a:t>
                </a:r>
                <a:r>
                  <a:rPr lang="en-US" altLang="zh-CN" sz="2800" b="1" dirty="0" smtClean="0">
                    <a:latin typeface="Times New Roman" pitchFamily="18" charset="0"/>
                    <a:ea typeface="黑体" pitchFamily="49" charset="-122"/>
                    <a:cs typeface="Times New Roman" pitchFamily="18" charset="0"/>
                    <a:sym typeface="Symbol"/>
                  </a:rPr>
                  <a:t></a:t>
                </a:r>
                <a:r>
                  <a:rPr lang="zh-CN" altLang="en-US" sz="2800" b="1" dirty="0" smtClean="0">
                    <a:latin typeface="Times New Roman" pitchFamily="18" charset="0"/>
                    <a:ea typeface="黑体" pitchFamily="49" charset="-122"/>
                    <a:cs typeface="Times New Roman" pitchFamily="18" charset="0"/>
                    <a:sym typeface="Symbol"/>
                  </a:rPr>
                  <a:t>，</a:t>
                </a:r>
                <a:r>
                  <a:rPr lang="en-US" altLang="zh-CN" sz="2800" b="1" dirty="0" smtClean="0">
                    <a:latin typeface="Times New Roman" pitchFamily="18" charset="0"/>
                    <a:ea typeface="黑体" pitchFamily="49" charset="-122"/>
                    <a:cs typeface="Times New Roman" pitchFamily="18" charset="0"/>
                    <a:sym typeface="Symbol"/>
                  </a:rPr>
                  <a:t></a:t>
                </a:r>
                <a:r>
                  <a:rPr lang="en-US" altLang="zh-CN" sz="2800" b="1" i="1" dirty="0" smtClean="0">
                    <a:latin typeface="Times New Roman" pitchFamily="18" charset="0"/>
                    <a:ea typeface="黑体" pitchFamily="49" charset="-122"/>
                    <a:cs typeface="Times New Roman" pitchFamily="18" charset="0"/>
                    <a:sym typeface="Symbol"/>
                  </a:rPr>
                  <a:t>w</a:t>
                </a:r>
                <a:r>
                  <a:rPr lang="en-US" altLang="zh-CN" sz="2800" b="1" dirty="0" smtClean="0">
                    <a:latin typeface="Times New Roman" pitchFamily="18" charset="0"/>
                    <a:ea typeface="黑体" pitchFamily="49" charset="-122"/>
                    <a:cs typeface="Times New Roman" pitchFamily="18" charset="0"/>
                    <a:sym typeface="Symbol"/>
                  </a:rPr>
                  <a:t></a:t>
                </a:r>
                <a:r>
                  <a:rPr lang="en-US" altLang="zh-CN" sz="2800" b="1" baseline="30000" dirty="0" smtClean="0">
                    <a:latin typeface="Times New Roman" pitchFamily="18" charset="0"/>
                    <a:ea typeface="黑体" pitchFamily="49" charset="-122"/>
                    <a:cs typeface="Times New Roman" pitchFamily="18" charset="0"/>
                    <a:sym typeface="Symbol"/>
                  </a:rPr>
                  <a:t>*</a:t>
                </a:r>
                <a:r>
                  <a:rPr lang="zh-CN" altLang="en-US" sz="2800" b="1" dirty="0" smtClean="0">
                    <a:latin typeface="Times New Roman" pitchFamily="18" charset="0"/>
                    <a:ea typeface="黑体" pitchFamily="49" charset="-122"/>
                    <a:cs typeface="Times New Roman" pitchFamily="18" charset="0"/>
                    <a:sym typeface="Symbol"/>
                  </a:rPr>
                  <a:t> 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  <a:cs typeface="Times New Roman" pitchFamily="18" charset="0"/>
                            <a:sym typeface="Symbol"/>
                          </a:rPr>
                        </m:ctrlPr>
                      </m:accPr>
                      <m:e>
                        <m:r>
                          <a:rPr lang="zh-CN" altLang="en-US" sz="2800" b="1" i="1" smtClean="0">
                            <a:solidFill>
                              <a:srgbClr val="3333FF"/>
                            </a:solidFill>
                            <a:latin typeface="Cambria Math"/>
                            <a:ea typeface="黑体" pitchFamily="49" charset="-122"/>
                            <a:cs typeface="Times New Roman" pitchFamily="18" charset="0"/>
                            <a:sym typeface="Symbol"/>
                          </a:rPr>
                          <m:t>𝜹</m:t>
                        </m:r>
                      </m:e>
                    </m:acc>
                    <m:d>
                      <m:dPr>
                        <m:ctrlPr>
                          <a:rPr lang="en-US" altLang="zh-CN" sz="28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  <a:cs typeface="Times New Roman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rgbClr val="3333FF"/>
                            </a:solidFill>
                            <a:latin typeface="Cambria Math"/>
                            <a:ea typeface="黑体" pitchFamily="49" charset="-122"/>
                            <a:cs typeface="Times New Roman" pitchFamily="18" charset="0"/>
                            <a:sym typeface="Symbol"/>
                          </a:rPr>
                          <m:t>𝒒</m:t>
                        </m:r>
                        <m:r>
                          <a:rPr lang="en-US" altLang="zh-CN" sz="2800" b="1" i="1" smtClean="0">
                            <a:solidFill>
                              <a:srgbClr val="3333FF"/>
                            </a:solidFill>
                            <a:latin typeface="Cambria Math"/>
                            <a:ea typeface="黑体" pitchFamily="49" charset="-122"/>
                            <a:cs typeface="Times New Roman" pitchFamily="18" charset="0"/>
                            <a:sym typeface="Symbol"/>
                          </a:rPr>
                          <m:t>,</m:t>
                        </m:r>
                        <m:r>
                          <a:rPr lang="en-US" altLang="zh-CN" sz="2800" b="1" i="1" smtClean="0">
                            <a:solidFill>
                              <a:srgbClr val="3333FF"/>
                            </a:solidFill>
                            <a:latin typeface="Cambria Math"/>
                            <a:ea typeface="黑体" pitchFamily="49" charset="-122"/>
                            <a:cs typeface="Times New Roman" pitchFamily="18" charset="0"/>
                            <a:sym typeface="Symbol"/>
                          </a:rPr>
                          <m:t>𝒘𝒂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rgbClr val="3333FF"/>
                        </a:solidFill>
                        <a:latin typeface="Cambria Math"/>
                        <a:ea typeface="黑体" pitchFamily="49" charset="-122"/>
                        <a:cs typeface="Times New Roman" pitchFamily="18" charset="0"/>
                        <a:sym typeface="Symbol"/>
                      </a:rPr>
                      <m:t>=</m:t>
                    </m:r>
                    <m:r>
                      <a:rPr lang="zh-CN" altLang="en-US" sz="2800" b="1" i="1" smtClean="0">
                        <a:solidFill>
                          <a:srgbClr val="3333FF"/>
                        </a:solidFill>
                        <a:latin typeface="Cambria Math"/>
                        <a:ea typeface="黑体" pitchFamily="49" charset="-122"/>
                        <a:cs typeface="Times New Roman" pitchFamily="18" charset="0"/>
                        <a:sym typeface="Symbol"/>
                      </a:rPr>
                      <m:t>𝜹</m:t>
                    </m:r>
                    <m:r>
                      <a:rPr lang="en-US" altLang="zh-CN" sz="2800" b="1" i="1" smtClean="0">
                        <a:solidFill>
                          <a:srgbClr val="3333FF"/>
                        </a:solidFill>
                        <a:latin typeface="Cambria Math"/>
                        <a:ea typeface="黑体" pitchFamily="49" charset="-122"/>
                        <a:cs typeface="Times New Roman" pitchFamily="18" charset="0"/>
                        <a:sym typeface="Symbol"/>
                      </a:rPr>
                      <m:t>(</m:t>
                    </m:r>
                    <m:acc>
                      <m:accPr>
                        <m:chr m:val="̂"/>
                        <m:ctrlPr>
                          <a:rPr lang="zh-CN" altLang="en-US" sz="28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  <a:cs typeface="Times New Roman" pitchFamily="18" charset="0"/>
                            <a:sym typeface="Symbol"/>
                          </a:rPr>
                        </m:ctrlPr>
                      </m:accPr>
                      <m:e>
                        <m:r>
                          <a:rPr lang="zh-CN" altLang="en-US" sz="2800" b="1" i="1" smtClean="0">
                            <a:solidFill>
                              <a:srgbClr val="3333FF"/>
                            </a:solidFill>
                            <a:latin typeface="Cambria Math"/>
                            <a:ea typeface="黑体" pitchFamily="49" charset="-122"/>
                            <a:cs typeface="Times New Roman" pitchFamily="18" charset="0"/>
                            <a:sym typeface="Symbol"/>
                          </a:rPr>
                          <m:t>𝜹</m:t>
                        </m:r>
                      </m:e>
                    </m:acc>
                    <m:d>
                      <m:dPr>
                        <m:ctrlPr>
                          <a:rPr lang="en-US" altLang="zh-CN" sz="28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  <a:cs typeface="Times New Roman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rgbClr val="3333FF"/>
                            </a:solidFill>
                            <a:latin typeface="Cambria Math"/>
                            <a:ea typeface="黑体" pitchFamily="49" charset="-122"/>
                            <a:cs typeface="Times New Roman" pitchFamily="18" charset="0"/>
                            <a:sym typeface="Symbol"/>
                          </a:rPr>
                          <m:t>𝒒</m:t>
                        </m:r>
                        <m:r>
                          <a:rPr lang="en-US" altLang="zh-CN" sz="2800" b="1" i="1" smtClean="0">
                            <a:solidFill>
                              <a:srgbClr val="3333FF"/>
                            </a:solidFill>
                            <a:latin typeface="Cambria Math"/>
                            <a:ea typeface="黑体" pitchFamily="49" charset="-122"/>
                            <a:cs typeface="Times New Roman" pitchFamily="18" charset="0"/>
                            <a:sym typeface="Symbol"/>
                          </a:rPr>
                          <m:t>,</m:t>
                        </m:r>
                        <m:r>
                          <a:rPr lang="en-US" altLang="zh-CN" sz="2800" b="1" i="1" smtClean="0">
                            <a:solidFill>
                              <a:srgbClr val="3333FF"/>
                            </a:solidFill>
                            <a:latin typeface="Cambria Math"/>
                            <a:ea typeface="黑体" pitchFamily="49" charset="-122"/>
                            <a:cs typeface="Times New Roman" pitchFamily="18" charset="0"/>
                            <a:sym typeface="Symbol"/>
                          </a:rPr>
                          <m:t>𝒘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rgbClr val="3333FF"/>
                        </a:solidFill>
                        <a:latin typeface="Cambria Math"/>
                        <a:ea typeface="黑体" pitchFamily="49" charset="-122"/>
                        <a:cs typeface="Times New Roman" pitchFamily="18" charset="0"/>
                        <a:sym typeface="Symbol"/>
                      </a:rPr>
                      <m:t>,</m:t>
                    </m:r>
                    <m:r>
                      <a:rPr lang="en-US" altLang="zh-CN" sz="2800" b="1" i="1" smtClean="0">
                        <a:solidFill>
                          <a:srgbClr val="3333FF"/>
                        </a:solidFill>
                        <a:latin typeface="Cambria Math"/>
                        <a:ea typeface="黑体" pitchFamily="49" charset="-122"/>
                        <a:cs typeface="Times New Roman" pitchFamily="18" charset="0"/>
                        <a:sym typeface="Symbol"/>
                      </a:rPr>
                      <m:t>𝒂</m:t>
                    </m:r>
                    <m:r>
                      <a:rPr lang="en-US" altLang="zh-CN" sz="2800" b="1" i="1" smtClean="0">
                        <a:solidFill>
                          <a:srgbClr val="3333FF"/>
                        </a:solidFill>
                        <a:latin typeface="Cambria Math"/>
                        <a:ea typeface="黑体" pitchFamily="49" charset="-122"/>
                        <a:cs typeface="Times New Roman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zh-CN" altLang="en-US" sz="2800" b="1" dirty="0" smtClean="0">
                    <a:solidFill>
                      <a:srgbClr val="C00000"/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这是一个递归定义</a:t>
                </a:r>
                <a:r>
                  <a:rPr lang="zh-CN" altLang="en-US" sz="2800" b="1" dirty="0" smtClean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，对每个串</a:t>
                </a:r>
                <a:r>
                  <a:rPr lang="en-US" altLang="zh-CN" sz="2800" b="1" i="1" dirty="0" smtClean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x</a:t>
                </a:r>
                <a:r>
                  <a:rPr lang="zh-CN" altLang="en-US" sz="2800" b="1" dirty="0" smtClean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，把它最后的一个字母（设为</a:t>
                </a:r>
                <a:r>
                  <a:rPr lang="en-US" altLang="zh-CN" sz="2800" b="1" i="1" dirty="0" smtClean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a</a:t>
                </a:r>
                <a:r>
                  <a:rPr lang="zh-CN" altLang="en-US" sz="2800" b="1" dirty="0" smtClean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）取出，写成</a:t>
                </a:r>
                <a:r>
                  <a:rPr lang="en-US" altLang="zh-CN" sz="2800" b="1" i="1" dirty="0" smtClean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x</a:t>
                </a:r>
                <a:r>
                  <a:rPr lang="en-US" altLang="zh-CN" sz="2800" b="1" dirty="0" smtClean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=</a:t>
                </a:r>
                <a:r>
                  <a:rPr lang="en-US" altLang="zh-CN" sz="2800" b="1" i="1" dirty="0" err="1" smtClean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wa</a:t>
                </a:r>
                <a:r>
                  <a:rPr lang="zh-CN" altLang="en-US" sz="2800" b="1" dirty="0" smtClean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，通过                     的值来求          的值。</a:t>
                </a:r>
                <a:endParaRPr lang="en-US" altLang="zh-CN" sz="2800" b="1" dirty="0" smtClean="0"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r>
                  <a:rPr lang="en-US" altLang="zh-CN" sz="2800" b="1" dirty="0" smtClean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DFA                              </a:t>
                </a:r>
                <a:r>
                  <a:rPr lang="zh-CN" altLang="en-US" sz="2800" b="1" dirty="0" smtClean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接受的语言记为</a:t>
                </a:r>
                <a:r>
                  <a:rPr lang="en-US" altLang="zh-CN" sz="2800" b="1" dirty="0" smtClean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L(M)</a:t>
                </a:r>
                <a:r>
                  <a:rPr lang="zh-CN" altLang="en-US" sz="2800" b="1" dirty="0" smtClean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，定义为：</a:t>
                </a:r>
                <a:endParaRPr lang="en-US" altLang="zh-CN" sz="2800" b="1" dirty="0" smtClean="0"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3333FF"/>
                          </a:solidFill>
                          <a:latin typeface="Cambria Math"/>
                          <a:ea typeface="黑体" pitchFamily="49" charset="-122"/>
                          <a:cs typeface="Times New Roman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3333FF"/>
                              </a:solidFill>
                              <a:latin typeface="Cambria Math"/>
                              <a:ea typeface="黑体" pitchFamily="49" charset="-122"/>
                              <a:cs typeface="Times New Roman" pitchFamily="18" charset="0"/>
                            </a:rPr>
                            <m:t>𝑴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3333FF"/>
                          </a:solidFill>
                          <a:latin typeface="Cambria Math"/>
                          <a:ea typeface="黑体" pitchFamily="49" charset="-122"/>
                          <a:cs typeface="Times New Roman" pitchFamily="18" charset="0"/>
                        </a:rPr>
                        <m:t>={</m:t>
                      </m:r>
                      <m:r>
                        <m:rPr>
                          <m:nor/>
                        </m:rPr>
                        <a:rPr lang="en-US" altLang="zh-CN" sz="2800" b="1" i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  <a:sym typeface="Symbol"/>
                        </a:rPr>
                        <m:t>w</m:t>
                      </m:r>
                      <m:r>
                        <m:rPr>
                          <m:nor/>
                        </m:rPr>
                        <a:rPr lang="en-US" altLang="zh-CN" sz="28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  <a:sym typeface="Symbol"/>
                        </a:rPr>
                        <m:t></m:t>
                      </m:r>
                      <m:sSup>
                        <m:sSupPr>
                          <m:ctrlPr>
                            <a:rPr lang="en-US" altLang="zh-CN" sz="2800" b="1" i="1" dirty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  <a:cs typeface="Times New Roman" pitchFamily="18" charset="0"/>
                              <a:sym typeface="Symbol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CN" sz="2800" b="1" dirty="0" smtClean="0">
                              <a:solidFill>
                                <a:srgbClr val="3333FF"/>
                              </a:solidFill>
                              <a:latin typeface="Times New Roman" pitchFamily="18" charset="0"/>
                              <a:ea typeface="黑体" pitchFamily="49" charset="-122"/>
                              <a:cs typeface="Times New Roman" pitchFamily="18" charset="0"/>
                              <a:sym typeface="Symbol"/>
                            </a:rPr>
                            <m:t>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altLang="zh-CN" sz="2800" b="1" i="0" dirty="0" smtClean="0">
                              <a:solidFill>
                                <a:srgbClr val="3333FF"/>
                              </a:solidFill>
                              <a:latin typeface="Cambria Math"/>
                              <a:ea typeface="黑体" pitchFamily="49" charset="-122"/>
                              <a:cs typeface="Times New Roman" pitchFamily="18" charset="0"/>
                              <a:sym typeface="Symbol"/>
                            </a:rPr>
                            <m:t>∗</m:t>
                          </m:r>
                        </m:sup>
                      </m:sSup>
                      <m:r>
                        <a:rPr lang="en-US" altLang="zh-CN" sz="2800" b="1" i="1" dirty="0" smtClean="0">
                          <a:solidFill>
                            <a:srgbClr val="3333FF"/>
                          </a:solidFill>
                          <a:latin typeface="Cambria Math"/>
                          <a:ea typeface="黑体" pitchFamily="49" charset="-122"/>
                          <a:cs typeface="Times New Roman" pitchFamily="18" charset="0"/>
                          <a:sym typeface="Symbol"/>
                        </a:rPr>
                        <m:t>|</m:t>
                      </m:r>
                      <m:acc>
                        <m:accPr>
                          <m:chr m:val="̂"/>
                          <m:ctrlPr>
                            <a:rPr lang="zh-CN" altLang="en-US" sz="2800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  <a:cs typeface="Times New Roman" pitchFamily="18" charset="0"/>
                              <a:sym typeface="Symbol"/>
                            </a:rPr>
                          </m:ctrlPr>
                        </m:accPr>
                        <m:e>
                          <m:r>
                            <a:rPr lang="zh-CN" altLang="en-US" sz="2800" b="1" i="1" smtClean="0">
                              <a:solidFill>
                                <a:srgbClr val="3333FF"/>
                              </a:solidFill>
                              <a:latin typeface="Cambria Math"/>
                              <a:ea typeface="黑体" pitchFamily="49" charset="-122"/>
                              <a:cs typeface="Times New Roman" pitchFamily="18" charset="0"/>
                              <a:sym typeface="Symbol"/>
                            </a:rPr>
                            <m:t>𝜹</m:t>
                          </m:r>
                        </m:e>
                      </m:acc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  <a:cs typeface="Times New Roman" pitchFamily="18" charset="0"/>
                              <a:sym typeface="Symbo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  <a:cs typeface="Times New Roman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rgbClr val="3333FF"/>
                                  </a:solidFill>
                                  <a:latin typeface="Cambria Math"/>
                                  <a:ea typeface="黑体" pitchFamily="49" charset="-122"/>
                                  <a:cs typeface="Times New Roman" pitchFamily="18" charset="0"/>
                                  <a:sym typeface="Symbol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3333FF"/>
                                  </a:solidFill>
                                  <a:latin typeface="Cambria Math"/>
                                  <a:ea typeface="黑体" pitchFamily="49" charset="-122"/>
                                  <a:cs typeface="Times New Roman" pitchFamily="18" charset="0"/>
                                  <a:sym typeface="Symbol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solidFill>
                                <a:srgbClr val="3333FF"/>
                              </a:solidFill>
                              <a:latin typeface="Cambria Math"/>
                              <a:ea typeface="黑体" pitchFamily="49" charset="-122"/>
                              <a:cs typeface="Times New Roman" pitchFamily="18" charset="0"/>
                              <a:sym typeface="Symbol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solidFill>
                                <a:srgbClr val="3333FF"/>
                              </a:solidFill>
                              <a:latin typeface="Cambria Math"/>
                              <a:ea typeface="黑体" pitchFamily="49" charset="-122"/>
                              <a:cs typeface="Times New Roman" pitchFamily="18" charset="0"/>
                              <a:sym typeface="Symbol"/>
                            </a:rPr>
                            <m:t>𝒘</m:t>
                          </m:r>
                        </m:e>
                      </m:d>
                      <m:r>
                        <a:rPr lang="zh-CN" altLang="en-US" sz="2800" b="1" i="1" smtClean="0">
                          <a:solidFill>
                            <a:srgbClr val="3333FF"/>
                          </a:solidFill>
                          <a:latin typeface="Cambria Math"/>
                          <a:ea typeface="黑体" pitchFamily="49" charset="-122"/>
                          <a:cs typeface="Times New Roman" pitchFamily="18" charset="0"/>
                          <a:sym typeface="Symbol"/>
                        </a:rPr>
                        <m:t>∈</m:t>
                      </m:r>
                      <m:r>
                        <a:rPr lang="en-US" altLang="zh-CN" sz="2800" b="1" i="1" smtClean="0">
                          <a:solidFill>
                            <a:srgbClr val="3333FF"/>
                          </a:solidFill>
                          <a:latin typeface="Cambria Math"/>
                          <a:ea typeface="黑体" pitchFamily="49" charset="-122"/>
                          <a:cs typeface="Times New Roman" pitchFamily="18" charset="0"/>
                          <a:sym typeface="Symbol"/>
                        </a:rPr>
                        <m:t>𝑭</m:t>
                      </m:r>
                      <m:r>
                        <a:rPr lang="en-US" altLang="zh-CN" sz="2800" b="1" i="1" smtClean="0">
                          <a:solidFill>
                            <a:srgbClr val="3333FF"/>
                          </a:solidFill>
                          <a:latin typeface="Cambria Math"/>
                          <a:ea typeface="黑体" pitchFamily="49" charset="-122"/>
                          <a:cs typeface="Times New Roman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800" b="1" dirty="0" smtClean="0">
                  <a:solidFill>
                    <a:srgbClr val="3333FF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946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600200"/>
                <a:ext cx="8686800" cy="4525963"/>
              </a:xfrm>
              <a:blipFill rotWithShape="1">
                <a:blip r:embed="rId4"/>
                <a:stretch>
                  <a:fillRect l="-1614" t="-3369" r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1946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1946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1946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1946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194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995759"/>
              </p:ext>
            </p:extLst>
          </p:nvPr>
        </p:nvGraphicFramePr>
        <p:xfrm>
          <a:off x="3746500" y="2514600"/>
          <a:ext cx="1892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60" r:id="rId5" imgW="1422400" imgH="342900" progId="Equation.DSMT4">
                  <p:embed/>
                </p:oleObj>
              </mc:Choice>
              <mc:Fallback>
                <p:oleObj r:id="rId5" imgW="1422400" imgH="3429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0" y="2514600"/>
                        <a:ext cx="1892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923252"/>
              </p:ext>
            </p:extLst>
          </p:nvPr>
        </p:nvGraphicFramePr>
        <p:xfrm>
          <a:off x="5715000" y="4343400"/>
          <a:ext cx="17097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61" r:id="rId7" imgW="1498600" imgH="330200" progId="Equation.DSMT4">
                  <p:embed/>
                </p:oleObj>
              </mc:Choice>
              <mc:Fallback>
                <p:oleObj r:id="rId7" imgW="1498600" imgH="33020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343400"/>
                        <a:ext cx="17097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276889"/>
              </p:ext>
            </p:extLst>
          </p:nvPr>
        </p:nvGraphicFramePr>
        <p:xfrm>
          <a:off x="762000" y="4724400"/>
          <a:ext cx="7620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62" r:id="rId9" imgW="660113" imgH="330057" progId="Equation.DSMT4">
                  <p:embed/>
                </p:oleObj>
              </mc:Choice>
              <mc:Fallback>
                <p:oleObj r:id="rId9" imgW="660113" imgH="330057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724400"/>
                        <a:ext cx="76200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688706"/>
              </p:ext>
            </p:extLst>
          </p:nvPr>
        </p:nvGraphicFramePr>
        <p:xfrm>
          <a:off x="1143000" y="5221287"/>
          <a:ext cx="25146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63" r:id="rId11" imgW="1777229" imgH="291973" progId="Equation.DSMT4">
                  <p:embed/>
                </p:oleObj>
              </mc:Choice>
              <mc:Fallback>
                <p:oleObj r:id="rId11" imgW="1777229" imgH="291973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221287"/>
                        <a:ext cx="25146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048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17A3537-6807-4DB9-9C27-CC2CC5635447}" type="datetime1">
              <a:rPr lang="zh-CN" altLang="en-US"/>
              <a:pPr>
                <a:defRPr/>
              </a:pPr>
              <a:t>2020/9/3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0CE84E-C54A-4011-B1AA-255FD99C15B5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imes New Roman" pitchFamily="18" charset="0"/>
                <a:ea typeface="黑体" pitchFamily="49" charset="-122"/>
              </a:rPr>
              <a:t>2.3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非确定有穷自动机</a:t>
            </a:r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</a:pP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非确定有穷自动机（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Non</a:t>
            </a:r>
            <a:r>
              <a:rPr lang="en-US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deterministic 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finite automaton, NFA 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</a:t>
            </a:r>
            <a:endParaRPr lang="en-US" altLang="zh-CN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33450" lvl="1" indent="-533400" algn="just" eaLnBrk="1" hangingPunct="1">
              <a:lnSpc>
                <a:spcPct val="90000"/>
              </a:lnSpc>
            </a:pP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允许一个状态面对一个输入符号时，可以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有零个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不转移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一个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或者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多个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状态转移</a:t>
            </a:r>
            <a:endParaRPr lang="en-US" altLang="zh-CN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zh-CN" altLang="en-US" b="1" dirty="0" smtClean="0">
                <a:latin typeface="Times New Roman" pitchFamily="18" charset="0"/>
                <a:ea typeface="黑体" pitchFamily="49" charset="-122"/>
              </a:rPr>
              <a:t>形式化定义：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</a:rPr>
              <a:t>NFA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</a:rPr>
              <a:t>是一个五元组</a:t>
            </a:r>
            <a:endParaRPr lang="en-US" altLang="zh-CN" b="1" dirty="0" smtClean="0">
              <a:latin typeface="Times New Roman" pitchFamily="18" charset="0"/>
              <a:ea typeface="黑体" pitchFamily="49" charset="-122"/>
            </a:endParaRPr>
          </a:p>
          <a:p>
            <a:pPr marL="933450" lvl="1" indent="-533400" algn="just" eaLnBrk="1" hangingPunct="1">
              <a:lnSpc>
                <a:spcPct val="90000"/>
              </a:lnSpc>
            </a:pP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Q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是有穷状态集</a:t>
            </a:r>
            <a:endParaRPr lang="en-US" altLang="zh-CN" b="1" dirty="0" smtClean="0">
              <a:latin typeface="Times New Roman" pitchFamily="18" charset="0"/>
              <a:ea typeface="宋体" pitchFamily="2" charset="-122"/>
            </a:endParaRPr>
          </a:p>
          <a:p>
            <a:pPr marL="933450" lvl="1" indent="-533400" algn="just" eaLnBrk="1" hangingPunct="1">
              <a:lnSpc>
                <a:spcPct val="90000"/>
              </a:lnSpc>
            </a:pPr>
            <a:r>
              <a:rPr lang="zh-CN" altLang="en-US" b="1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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是有穷字母表</a:t>
            </a:r>
            <a:endParaRPr lang="en-US" altLang="zh-CN" b="1" dirty="0" smtClean="0">
              <a:latin typeface="Times New Roman" pitchFamily="18" charset="0"/>
              <a:ea typeface="宋体" pitchFamily="2" charset="-122"/>
            </a:endParaRPr>
          </a:p>
          <a:p>
            <a:pPr marL="933450" lvl="1" indent="-533400" algn="just" eaLnBrk="1" hangingPunct="1">
              <a:lnSpc>
                <a:spcPct val="90000"/>
              </a:lnSpc>
            </a:pPr>
            <a:r>
              <a:rPr lang="zh-CN" altLang="en-US" b="1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转移函数                     （即</a:t>
            </a:r>
            <a:r>
              <a:rPr lang="zh-CN" altLang="en-US" b="1" i="1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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q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)={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b="1" baseline="-25000" dirty="0" smtClean="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,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 p</a:t>
            </a:r>
            <a:r>
              <a:rPr lang="en-US" altLang="zh-CN" b="1" baseline="-25000" dirty="0" smtClean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 ,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..., </a:t>
            </a:r>
            <a:r>
              <a:rPr lang="en-US" altLang="zh-CN" b="1" i="1" dirty="0" err="1" smtClean="0"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b="1" i="1" baseline="-25000" dirty="0" err="1" smtClean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}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）</a:t>
            </a:r>
            <a:endParaRPr lang="en-US" altLang="zh-CN" b="1" dirty="0" smtClean="0"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marL="933450" lvl="1" indent="-533400" algn="just" eaLnBrk="1" hangingPunct="1">
              <a:lnSpc>
                <a:spcPct val="90000"/>
              </a:lnSpc>
            </a:pP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q</a:t>
            </a:r>
            <a:r>
              <a:rPr lang="en-US" altLang="zh-CN" b="1" baseline="-25000" dirty="0" smtClean="0"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是初始状态，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q</a:t>
            </a:r>
            <a:r>
              <a:rPr lang="en-US" altLang="zh-CN" b="1" baseline="-25000" dirty="0" smtClean="0">
                <a:latin typeface="Times New Roman" pitchFamily="18" charset="0"/>
                <a:ea typeface="宋体" pitchFamily="2" charset="-122"/>
              </a:rPr>
              <a:t>0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 Q</a:t>
            </a:r>
            <a:endParaRPr lang="en-US" altLang="zh-CN" b="1" dirty="0" smtClean="0">
              <a:latin typeface="Times New Roman" pitchFamily="18" charset="0"/>
              <a:ea typeface="宋体" pitchFamily="2" charset="-122"/>
            </a:endParaRPr>
          </a:p>
          <a:p>
            <a:pPr marL="933450" lvl="1" indent="-533400" algn="just" eaLnBrk="1" hangingPunct="1">
              <a:lnSpc>
                <a:spcPct val="90000"/>
              </a:lnSpc>
            </a:pP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F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是终止状态集，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F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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Q</a:t>
            </a:r>
            <a:endParaRPr lang="en-US" altLang="zh-CN" b="1" i="1" dirty="0" smtClean="0">
              <a:latin typeface="Times New Roman" pitchFamily="18" charset="0"/>
              <a:ea typeface="宋体" pitchFamily="2" charset="-122"/>
            </a:endParaRPr>
          </a:p>
          <a:p>
            <a:pPr marL="933450" lvl="1" indent="-533400" algn="just" eaLnBrk="1" hangingPunct="1">
              <a:lnSpc>
                <a:spcPct val="90000"/>
              </a:lnSpc>
              <a:buFontTx/>
              <a:buChar char="•"/>
            </a:pPr>
            <a:endParaRPr lang="en-US" altLang="zh-CN" sz="3200" b="1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15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15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151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151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15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15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15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15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1518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graphicFrame>
        <p:nvGraphicFramePr>
          <p:cNvPr id="21519" name="对象 6"/>
          <p:cNvGraphicFramePr>
            <a:graphicFrameLocks noChangeAspect="1"/>
          </p:cNvGraphicFramePr>
          <p:nvPr/>
        </p:nvGraphicFramePr>
        <p:xfrm>
          <a:off x="6651625" y="3505200"/>
          <a:ext cx="25146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4" r:id="rId4" imgW="1777229" imgH="291973" progId="Equation.DSMT4">
                  <p:embed/>
                </p:oleObj>
              </mc:Choice>
              <mc:Fallback>
                <p:oleObj r:id="rId4" imgW="1777229" imgH="291973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25" y="3505200"/>
                        <a:ext cx="25146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graphicFrame>
        <p:nvGraphicFramePr>
          <p:cNvPr id="21521" name="对象 11"/>
          <p:cNvGraphicFramePr>
            <a:graphicFrameLocks noChangeAspect="1"/>
          </p:cNvGraphicFramePr>
          <p:nvPr/>
        </p:nvGraphicFramePr>
        <p:xfrm>
          <a:off x="2743200" y="4876800"/>
          <a:ext cx="1981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5" r:id="rId6" imgW="1511300" imgH="330200" progId="Equation.DSMT4">
                  <p:embed/>
                </p:oleObj>
              </mc:Choice>
              <mc:Fallback>
                <p:oleObj r:id="rId6" imgW="1511300" imgH="3302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876800"/>
                        <a:ext cx="1981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17A3537-6807-4DB9-9C27-CC2CC5635447}" type="datetime1">
              <a:rPr lang="zh-CN" altLang="en-US"/>
              <a:pPr>
                <a:defRPr/>
              </a:pPr>
              <a:t>2020/9/3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6A23E0-E1BE-46B6-A34C-3434FEDF5CF3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imes New Roman" pitchFamily="18" charset="0"/>
                <a:ea typeface="黑体" pitchFamily="49" charset="-122"/>
              </a:rPr>
              <a:t>2.3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非确定有穷自动机</a:t>
            </a:r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</a:pP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示例：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由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构成的串中，接受全部以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01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结尾的串</a:t>
            </a:r>
            <a:endParaRPr lang="en-US" altLang="zh-CN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33450" lvl="1" indent="-533400" algn="just" eaLnBrk="1" hangingPunct="1">
              <a:lnSpc>
                <a:spcPct val="90000"/>
              </a:lnSpc>
            </a:pP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DFA</a:t>
            </a:r>
          </a:p>
          <a:p>
            <a:pPr marL="933450" lvl="1" indent="-533400" algn="just" eaLnBrk="1" hangingPunct="1">
              <a:lnSpc>
                <a:spcPct val="90000"/>
              </a:lnSpc>
              <a:buFontTx/>
              <a:buNone/>
            </a:pPr>
            <a:endParaRPr lang="en-US" altLang="zh-CN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33450" lvl="1" indent="-533400" algn="just" eaLnBrk="1" hangingPunct="1">
              <a:lnSpc>
                <a:spcPct val="90000"/>
              </a:lnSpc>
              <a:buFontTx/>
              <a:buNone/>
            </a:pPr>
            <a:endParaRPr lang="en-US" altLang="zh-CN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33450" lvl="1" indent="-533400" algn="just" eaLnBrk="1" hangingPunct="1">
              <a:lnSpc>
                <a:spcPct val="90000"/>
              </a:lnSpc>
            </a:pPr>
            <a:endParaRPr lang="en-US" altLang="zh-CN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33450" lvl="1" indent="-533400" algn="just" eaLnBrk="1" hangingPunct="1">
              <a:lnSpc>
                <a:spcPct val="90000"/>
              </a:lnSpc>
            </a:pP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NFA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933450" lvl="1" indent="-533400" algn="just" eaLnBrk="1" hangingPunct="1">
              <a:lnSpc>
                <a:spcPct val="90000"/>
              </a:lnSpc>
              <a:buFontTx/>
              <a:buNone/>
            </a:pPr>
            <a:endParaRPr lang="en-US" altLang="zh-CN" sz="3200" b="1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253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253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253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253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253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25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25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2542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254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graphicFrame>
        <p:nvGraphicFramePr>
          <p:cNvPr id="22544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102336"/>
              </p:ext>
            </p:extLst>
          </p:nvPr>
        </p:nvGraphicFramePr>
        <p:xfrm>
          <a:off x="1981200" y="2978150"/>
          <a:ext cx="3378200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9" name="Visio" r:id="rId4" imgW="2073540" imgH="929070" progId="Visio.Drawing.11">
                  <p:embed/>
                </p:oleObj>
              </mc:Choice>
              <mc:Fallback>
                <p:oleObj name="Visio" r:id="rId4" imgW="2073540" imgH="929070" progId="Visio.Drawing.11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978150"/>
                        <a:ext cx="3378200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5" name="对象 12"/>
          <p:cNvGraphicFramePr>
            <a:graphicFrameLocks noChangeAspect="1"/>
          </p:cNvGraphicFramePr>
          <p:nvPr/>
        </p:nvGraphicFramePr>
        <p:xfrm>
          <a:off x="1981200" y="4862513"/>
          <a:ext cx="3379788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0" name="Visio" r:id="rId6" imgW="2073540" imgH="662040" progId="Visio.Drawing.11">
                  <p:embed/>
                </p:oleObj>
              </mc:Choice>
              <mc:Fallback>
                <p:oleObj name="Visio" r:id="rId6" imgW="2073540" imgH="662040" progId="Visio.Drawing.11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862513"/>
                        <a:ext cx="3379788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左右箭头 19"/>
          <p:cNvSpPr/>
          <p:nvPr/>
        </p:nvSpPr>
        <p:spPr>
          <a:xfrm>
            <a:off x="5437188" y="5486400"/>
            <a:ext cx="533400" cy="30480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6110288" y="4765675"/>
          <a:ext cx="2195512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908"/>
                <a:gridCol w="922922"/>
                <a:gridCol w="611682"/>
              </a:tblGrid>
              <a:tr h="37068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66" marR="91466"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0</a:t>
                      </a:r>
                      <a:endParaRPr lang="en-US" sz="1800" i="0" dirty="0">
                        <a:solidFill>
                          <a:schemeClr val="tx1"/>
                        </a:solidFill>
                      </a:endParaRPr>
                    </a:p>
                  </a:txBody>
                  <a:tcPr marL="91466" marR="91466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66" marR="91466" marT="45700" marB="457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i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dirty="0"/>
                    </a:p>
                  </a:txBody>
                  <a:tcPr marL="91466" marR="91466"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800" i="0" dirty="0" smtClean="0"/>
                    </a:p>
                  </a:txBody>
                  <a:tcPr marL="91466" marR="91466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66" marR="91466" marT="45700" marB="457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/>
                    </a:p>
                  </a:txBody>
                  <a:tcPr marL="91466" marR="91466"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</a:t>
                      </a:r>
                      <a:endParaRPr lang="en-US" sz="18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66" marR="91466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800" dirty="0" smtClean="0"/>
                    </a:p>
                  </a:txBody>
                  <a:tcPr marL="91466" marR="91466" marT="45700" marB="457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 smtClean="0"/>
                    </a:p>
                  </a:txBody>
                  <a:tcPr marL="91466" marR="91466"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</a:t>
                      </a:r>
                      <a:endParaRPr lang="en-US" sz="1800" dirty="0" smtClean="0"/>
                    </a:p>
                  </a:txBody>
                  <a:tcPr marL="91466" marR="91466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</a:t>
                      </a:r>
                      <a:endParaRPr lang="en-US" sz="1800" dirty="0" smtClean="0"/>
                    </a:p>
                  </a:txBody>
                  <a:tcPr marL="91466" marR="91466" marT="45700" marB="457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6110288" y="2971800"/>
          <a:ext cx="1528763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992"/>
                <a:gridCol w="437062"/>
                <a:gridCol w="430709"/>
              </a:tblGrid>
              <a:tr h="37068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78" marR="91478"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0</a:t>
                      </a:r>
                      <a:endParaRPr lang="en-US" sz="1800" i="0" dirty="0">
                        <a:solidFill>
                          <a:schemeClr val="tx1"/>
                        </a:solidFill>
                      </a:endParaRPr>
                    </a:p>
                  </a:txBody>
                  <a:tcPr marL="91478" marR="91478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78" marR="91478" marT="45700" marB="457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i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dirty="0"/>
                    </a:p>
                  </a:txBody>
                  <a:tcPr marL="91478" marR="91478"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 smtClean="0"/>
                    </a:p>
                  </a:txBody>
                  <a:tcPr marL="91478" marR="91478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78" marR="91478" marT="45700" marB="457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/>
                    </a:p>
                  </a:txBody>
                  <a:tcPr marL="91478" marR="91478"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 smtClean="0"/>
                    </a:p>
                  </a:txBody>
                  <a:tcPr marL="91478" marR="91478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 smtClean="0"/>
                    </a:p>
                  </a:txBody>
                  <a:tcPr marL="91478" marR="91478" marT="45700" marB="457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 smtClean="0"/>
                    </a:p>
                  </a:txBody>
                  <a:tcPr marL="91478" marR="91478"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 smtClean="0"/>
                    </a:p>
                  </a:txBody>
                  <a:tcPr marL="91478" marR="91478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dirty="0" smtClean="0"/>
                    </a:p>
                  </a:txBody>
                  <a:tcPr marL="91478" marR="91478" marT="45700" marB="457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23" name="左右箭头 22"/>
          <p:cNvSpPr/>
          <p:nvPr/>
        </p:nvSpPr>
        <p:spPr>
          <a:xfrm>
            <a:off x="5437188" y="3657600"/>
            <a:ext cx="533400" cy="30480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17A3537-6807-4DB9-9C27-CC2CC5635447}" type="datetime1">
              <a:rPr lang="zh-CN" altLang="en-US"/>
              <a:pPr>
                <a:defRPr/>
              </a:pPr>
              <a:t>2020/9/3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A3A44-9065-4331-9BC8-13ABA11B0689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imes New Roman" pitchFamily="18" charset="0"/>
                <a:ea typeface="黑体" pitchFamily="49" charset="-122"/>
              </a:rPr>
              <a:t>2.3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非确定有穷自动机</a:t>
            </a:r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245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  <a:blipFill rotWithShape="1">
            <a:blip r:embed="rId4"/>
            <a:stretch>
              <a:fillRect l="-1614" t="-3369" r="-1754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235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355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356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35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356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356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356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3565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356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35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graphicFrame>
        <p:nvGraphicFramePr>
          <p:cNvPr id="23568" name="对象 9"/>
          <p:cNvGraphicFramePr>
            <a:graphicFrameLocks noChangeAspect="1"/>
          </p:cNvGraphicFramePr>
          <p:nvPr/>
        </p:nvGraphicFramePr>
        <p:xfrm>
          <a:off x="6248400" y="2057400"/>
          <a:ext cx="20843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4" r:id="rId5" imgW="1866090" imgH="406224" progId="Equation.DSMT4">
                  <p:embed/>
                </p:oleObj>
              </mc:Choice>
              <mc:Fallback>
                <p:oleObj r:id="rId5" imgW="1866090" imgH="406224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057400"/>
                        <a:ext cx="20843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9" name="对象 11"/>
          <p:cNvGraphicFramePr>
            <a:graphicFrameLocks noChangeAspect="1"/>
          </p:cNvGraphicFramePr>
          <p:nvPr/>
        </p:nvGraphicFramePr>
        <p:xfrm>
          <a:off x="76200" y="4419600"/>
          <a:ext cx="3379788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5" name="Visio" r:id="rId7" imgW="2073540" imgH="662040" progId="Visio.Drawing.11">
                  <p:embed/>
                </p:oleObj>
              </mc:Choice>
              <mc:Fallback>
                <p:oleObj name="Visio" r:id="rId7" imgW="2073540" imgH="662040" progId="Visio.Drawing.11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419600"/>
                        <a:ext cx="3379788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393243" y="4367103"/>
            <a:ext cx="5750757" cy="1898918"/>
          </a:xfrm>
          <a:prstGeom prst="rect">
            <a:avLst/>
          </a:prstGeom>
          <a:blipFill rotWithShape="1">
            <a:blip r:embed="rId9"/>
            <a:stretch>
              <a:fillRect l="-636" b="-7051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3571" name="矩形 21"/>
          <p:cNvSpPr>
            <a:spLocks noChangeArrowheads="1"/>
          </p:cNvSpPr>
          <p:nvPr/>
        </p:nvSpPr>
        <p:spPr bwMode="auto">
          <a:xfrm>
            <a:off x="215900" y="5568950"/>
            <a:ext cx="3100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字符串</a:t>
            </a:r>
            <a:r>
              <a:rPr lang="en-US" altLang="zh-CN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00101</a:t>
            </a:r>
            <a:r>
              <a:rPr lang="zh-CN" alt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是否能被接受？</a:t>
            </a:r>
            <a:endParaRPr lang="en-US" altLang="zh-CN" sz="1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17A3537-6807-4DB9-9C27-CC2CC5635447}" type="datetime1">
              <a:rPr lang="zh-CN" altLang="en-US"/>
              <a:pPr>
                <a:defRPr/>
              </a:pPr>
              <a:t>2020/9/3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A0980-9F18-4897-BEA1-9F928FAF70CA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imes New Roman" pitchFamily="18" charset="0"/>
                <a:ea typeface="黑体" pitchFamily="49" charset="-122"/>
              </a:rPr>
              <a:t>2.3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非确定有穷自动机</a:t>
            </a:r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245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228600" y="1447800"/>
            <a:ext cx="8686800" cy="5042210"/>
          </a:xfrm>
          <a:blipFill rotWithShape="1">
            <a:blip r:embed="rId4"/>
            <a:srcRect/>
            <a:stretch>
              <a:fillRect l="-1614" t="-3022" r="-1754" b="802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45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458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458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458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458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458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458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458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4590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45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graphicFrame>
        <p:nvGraphicFramePr>
          <p:cNvPr id="24592" name="对象 10"/>
          <p:cNvGraphicFramePr>
            <a:graphicFrameLocks noChangeAspect="1"/>
          </p:cNvGraphicFramePr>
          <p:nvPr/>
        </p:nvGraphicFramePr>
        <p:xfrm>
          <a:off x="5029200" y="1524000"/>
          <a:ext cx="25146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4" r:id="rId5" imgW="1777229" imgH="291973" progId="Equation.DSMT4">
                  <p:embed/>
                </p:oleObj>
              </mc:Choice>
              <mc:Fallback>
                <p:oleObj r:id="rId5" imgW="1777229" imgH="291973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524000"/>
                        <a:ext cx="25146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3810000" y="4251960"/>
            <a:ext cx="4953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219200" y="4648200"/>
            <a:ext cx="75438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219200" y="5029200"/>
            <a:ext cx="7315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17A3537-6807-4DB9-9C27-CC2CC5635447}" type="datetime1">
              <a:rPr lang="zh-CN" altLang="en-US"/>
              <a:pPr>
                <a:defRPr/>
              </a:pPr>
              <a:t>2020/9/3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17C643-4770-4D1C-84C8-0BA5BE52EAF8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imes New Roman" pitchFamily="18" charset="0"/>
                <a:ea typeface="黑体" pitchFamily="49" charset="-122"/>
              </a:rPr>
              <a:t>2.3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非确定有穷自动机</a:t>
            </a:r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245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228600" y="1600200"/>
            <a:ext cx="8686800" cy="4923263"/>
          </a:xfrm>
          <a:blipFill rotWithShape="1">
            <a:blip r:embed="rId3"/>
            <a:srcRect/>
            <a:stretch>
              <a:fillRect l="-1614" t="-3097" r="-1754" b="1875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256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560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560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5609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56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56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56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5613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5614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56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17A3537-6807-4DB9-9C27-CC2CC5635447}" type="datetime1">
              <a:rPr lang="zh-CN" altLang="en-US"/>
              <a:pPr>
                <a:defRPr/>
              </a:pPr>
              <a:t>2020/9/3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B6BE5B-8364-41DA-8792-0E154E57A9F3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imes New Roman" pitchFamily="18" charset="0"/>
                <a:ea typeface="黑体" pitchFamily="49" charset="-122"/>
              </a:rPr>
              <a:t>2.3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非确定有穷自动机</a:t>
            </a:r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245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  <a:blipFill rotWithShape="1">
            <a:blip r:embed="rId3"/>
            <a:stretch>
              <a:fillRect l="-1474" t="-2695" r="-1404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66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66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663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663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663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663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66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663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6638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663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17A3537-6807-4DB9-9C27-CC2CC5635447}" type="datetime1">
              <a:rPr lang="zh-CN" altLang="en-US"/>
              <a:pPr>
                <a:defRPr/>
              </a:pPr>
              <a:t>2020/9/3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85D655-3126-4EE9-9342-E1B6A542CF2A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imes New Roman" pitchFamily="18" charset="0"/>
                <a:ea typeface="黑体" pitchFamily="49" charset="-122"/>
              </a:rPr>
              <a:t>2.3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非确定有穷自动机</a:t>
            </a:r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245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  <a:blipFill rotWithShape="1">
            <a:blip r:embed="rId3"/>
            <a:stretch>
              <a:fillRect l="-1474" r="-1404" b="-4582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76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765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765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765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765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765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766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766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7662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766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17A3537-6807-4DB9-9C27-CC2CC5635447}" type="datetime1">
              <a:rPr lang="zh-CN" altLang="en-US"/>
              <a:pPr>
                <a:defRPr/>
              </a:pPr>
              <a:t>2020/9/3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F32328-0C90-4EE5-94E1-693A20D4A191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imes New Roman" pitchFamily="18" charset="0"/>
                <a:ea typeface="黑体" pitchFamily="49" charset="-122"/>
              </a:rPr>
              <a:t>2.3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非确定有穷自动机</a:t>
            </a:r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</a:pPr>
            <a:r>
              <a:rPr lang="zh-CN" altLang="en-US" b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构造与</a:t>
            </a:r>
            <a:r>
              <a:rPr lang="en-US" altLang="zh-CN" b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NFA</a:t>
            </a:r>
            <a:r>
              <a:rPr lang="zh-CN" altLang="en-US" b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等价的</a:t>
            </a:r>
            <a:r>
              <a:rPr lang="en-US" altLang="zh-CN" b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DFA</a:t>
            </a:r>
            <a:r>
              <a:rPr lang="zh-CN" altLang="en-US" b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（子集构造法）</a:t>
            </a:r>
            <a:endParaRPr lang="en-US" altLang="zh-CN" b="1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33450" lvl="1" indent="-533400" algn="just" eaLnBrk="1" hangingPunct="1">
              <a:lnSpc>
                <a:spcPct val="90000"/>
              </a:lnSpc>
            </a:pPr>
            <a:r>
              <a:rPr lang="en-US" altLang="zh-CN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NFA</a:t>
            </a:r>
            <a:r>
              <a:rPr lang="zh-CN" altLang="en-US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：</a:t>
            </a:r>
            <a:r>
              <a:rPr lang="zh-CN" altLang="en-US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全部以</a:t>
            </a:r>
            <a:r>
              <a:rPr lang="en-US" altLang="zh-CN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01</a:t>
            </a:r>
            <a:r>
              <a:rPr lang="zh-CN" altLang="en-US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结尾的串</a:t>
            </a:r>
            <a:endParaRPr lang="en-US" altLang="zh-CN" smtClean="0"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marL="933450" lvl="1" indent="-533400" algn="just" eaLnBrk="1" hangingPunct="1">
              <a:lnSpc>
                <a:spcPct val="90000"/>
              </a:lnSpc>
            </a:pPr>
            <a:endParaRPr lang="en-US" altLang="zh-CN" smtClean="0"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marL="933450" lvl="1" indent="-533400" algn="just" eaLnBrk="1" hangingPunct="1">
              <a:lnSpc>
                <a:spcPct val="90000"/>
              </a:lnSpc>
            </a:pPr>
            <a:endParaRPr lang="en-US" altLang="zh-CN" smtClean="0"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marL="933450" lvl="1" indent="-533400" algn="just" eaLnBrk="1" hangingPunct="1">
              <a:lnSpc>
                <a:spcPct val="90000"/>
              </a:lnSpc>
            </a:pPr>
            <a:r>
              <a:rPr lang="en-US" altLang="zh-CN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DFA</a:t>
            </a:r>
          </a:p>
        </p:txBody>
      </p:sp>
      <p:sp>
        <p:nvSpPr>
          <p:cNvPr id="286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867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868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868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868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868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86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8685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868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868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graphicFrame>
        <p:nvGraphicFramePr>
          <p:cNvPr id="28688" name="对象 22"/>
          <p:cNvGraphicFramePr>
            <a:graphicFrameLocks noChangeAspect="1"/>
          </p:cNvGraphicFramePr>
          <p:nvPr/>
        </p:nvGraphicFramePr>
        <p:xfrm>
          <a:off x="1676400" y="2535238"/>
          <a:ext cx="3379788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1" name="Visio" r:id="rId4" imgW="2073540" imgH="662040" progId="Visio.Drawing.11">
                  <p:embed/>
                </p:oleObj>
              </mc:Choice>
              <mc:Fallback>
                <p:oleObj name="Visio" r:id="rId4" imgW="2073540" imgH="662040" progId="Visio.Drawing.11">
                  <p:embed/>
                  <p:pic>
                    <p:nvPicPr>
                      <p:cNvPr id="0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535238"/>
                        <a:ext cx="3379788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左右箭头 23"/>
          <p:cNvSpPr/>
          <p:nvPr/>
        </p:nvSpPr>
        <p:spPr>
          <a:xfrm>
            <a:off x="5132388" y="3159125"/>
            <a:ext cx="533400" cy="30480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5805488" y="2438400"/>
          <a:ext cx="2201862" cy="1463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908"/>
                <a:gridCol w="922921"/>
                <a:gridCol w="618033"/>
              </a:tblGrid>
              <a:tr h="365919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66" marR="91466" marT="45740" marB="457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0</a:t>
                      </a:r>
                      <a:endParaRPr lang="en-US" sz="1800" i="0" dirty="0">
                        <a:solidFill>
                          <a:schemeClr val="tx1"/>
                        </a:solidFill>
                      </a:endParaRPr>
                    </a:p>
                  </a:txBody>
                  <a:tcPr marL="91466" marR="91466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66" marR="91466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i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dirty="0"/>
                    </a:p>
                  </a:txBody>
                  <a:tcPr marL="91466" marR="91466" marT="45740" marB="457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800" i="0" dirty="0" smtClean="0"/>
                    </a:p>
                  </a:txBody>
                  <a:tcPr marL="91466" marR="91466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66" marR="91466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/>
                    </a:p>
                  </a:txBody>
                  <a:tcPr marL="91466" marR="91466" marT="45740" marB="457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</a:t>
                      </a:r>
                      <a:endParaRPr lang="en-US" sz="18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66" marR="91466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800" dirty="0" smtClean="0"/>
                    </a:p>
                  </a:txBody>
                  <a:tcPr marL="91466" marR="91466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 smtClean="0"/>
                    </a:p>
                  </a:txBody>
                  <a:tcPr marL="91466" marR="91466" marT="45740" marB="457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</a:t>
                      </a:r>
                      <a:endParaRPr lang="en-US" sz="1800" dirty="0" smtClean="0"/>
                    </a:p>
                  </a:txBody>
                  <a:tcPr marL="91466" marR="91466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</a:t>
                      </a:r>
                      <a:endParaRPr lang="en-US" sz="1800" dirty="0" smtClean="0"/>
                    </a:p>
                  </a:txBody>
                  <a:tcPr marL="91466" marR="91466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146050" y="4191000"/>
          <a:ext cx="556894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644"/>
                <a:gridCol w="922602"/>
                <a:gridCol w="617820"/>
                <a:gridCol w="1341679"/>
                <a:gridCol w="922602"/>
                <a:gridCol w="922602"/>
              </a:tblGrid>
              <a:tr h="2394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5" marR="9143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0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0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948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</a:t>
                      </a:r>
                      <a:endParaRPr lang="en-US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</a:t>
                      </a:r>
                      <a:endParaRPr lang="en-US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</a:t>
                      </a:r>
                      <a:endParaRPr lang="en-US" dirty="0" smtClean="0"/>
                    </a:p>
                  </a:txBody>
                  <a:tcPr marL="91435" marR="9143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i="0" dirty="0" smtClean="0"/>
                    </a:p>
                  </a:txBody>
                  <a:tcPr marL="91435" marR="9143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i="0" dirty="0" smtClean="0"/>
                    </a:p>
                  </a:txBody>
                  <a:tcPr marL="91435" marR="9143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i="0" dirty="0" smtClean="0"/>
                    </a:p>
                  </a:txBody>
                  <a:tcPr marL="91435" marR="9143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9486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i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{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/>
                    </a:p>
                  </a:txBody>
                  <a:tcPr marL="91435" marR="9143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i="0" dirty="0" smtClean="0"/>
                    </a:p>
                  </a:txBody>
                  <a:tcPr marL="91435" marR="914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i="0" dirty="0" smtClean="0"/>
                    </a:p>
                  </a:txBody>
                  <a:tcPr marL="91435" marR="9143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i="0" dirty="0" smtClean="0"/>
                    </a:p>
                  </a:txBody>
                  <a:tcPr marL="91435" marR="9143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i="0" dirty="0" smtClean="0"/>
                    </a:p>
                  </a:txBody>
                  <a:tcPr marL="91435" marR="9143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9486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{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/>
                    </a:p>
                  </a:txBody>
                  <a:tcPr marL="91435" marR="9143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</a:t>
                      </a:r>
                      <a:endParaRPr lang="en-US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/>
                    </a:p>
                  </a:txBody>
                  <a:tcPr marL="91435" marR="9143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i="0" dirty="0" smtClean="0"/>
                    </a:p>
                  </a:txBody>
                  <a:tcPr marL="91435" marR="9143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</a:t>
                      </a:r>
                      <a:endParaRPr lang="en-US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/>
                    </a:p>
                  </a:txBody>
                  <a:tcPr marL="91435" marR="9143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  <a:tr h="23948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CN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{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/>
                    </a:p>
                  </a:txBody>
                  <a:tcPr marL="91435" marR="9143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</a:t>
                      </a:r>
                      <a:endParaRPr lang="en-US" dirty="0" smtClean="0"/>
                    </a:p>
                  </a:txBody>
                  <a:tcPr marL="91435" marR="914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</a:t>
                      </a:r>
                      <a:endParaRPr lang="en-US" dirty="0" smtClean="0"/>
                    </a:p>
                  </a:txBody>
                  <a:tcPr marL="91435" marR="9143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i="0" dirty="0" smtClean="0"/>
                    </a:p>
                  </a:txBody>
                  <a:tcPr marL="91435" marR="9143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/>
                    </a:p>
                  </a:txBody>
                  <a:tcPr marL="91435" marR="9143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/>
                    </a:p>
                  </a:txBody>
                  <a:tcPr marL="91435" marR="9143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3" name="直接连接符 12"/>
          <p:cNvCxnSpPr/>
          <p:nvPr/>
        </p:nvCxnSpPr>
        <p:spPr>
          <a:xfrm>
            <a:off x="374650" y="4724400"/>
            <a:ext cx="20574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374650" y="5486400"/>
            <a:ext cx="20574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374650" y="5867400"/>
            <a:ext cx="20574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2660650" y="5486400"/>
            <a:ext cx="3021013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对象 46"/>
          <p:cNvGraphicFramePr>
            <a:graphicFrameLocks noChangeAspect="1"/>
          </p:cNvGraphicFramePr>
          <p:nvPr/>
        </p:nvGraphicFramePr>
        <p:xfrm>
          <a:off x="5613400" y="4349750"/>
          <a:ext cx="3378200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2" name="Visio" r:id="rId6" imgW="2073540" imgH="929070" progId="Visio.Drawing.11">
                  <p:embed/>
                </p:oleObj>
              </mc:Choice>
              <mc:Fallback>
                <p:oleObj name="Visio" r:id="rId6" imgW="2073540" imgH="929070" progId="Visio.Drawing.11">
                  <p:embed/>
                  <p:pic>
                    <p:nvPicPr>
                      <p:cNvPr id="0" name="对象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4349750"/>
                        <a:ext cx="3378200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4" name="直接连接符 53"/>
          <p:cNvCxnSpPr/>
          <p:nvPr/>
        </p:nvCxnSpPr>
        <p:spPr>
          <a:xfrm>
            <a:off x="2660650" y="5867400"/>
            <a:ext cx="3021013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17A3537-6807-4DB9-9C27-CC2CC5635447}" type="datetime1">
              <a:rPr lang="zh-CN" altLang="en-US"/>
              <a:pPr>
                <a:defRPr/>
              </a:pPr>
              <a:t>2020/9/3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C6926-74FC-4CEE-B137-350E41EC9296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imes New Roman" pitchFamily="18" charset="0"/>
                <a:ea typeface="黑体" pitchFamily="49" charset="-122"/>
              </a:rPr>
              <a:t>2.4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带</a:t>
            </a:r>
            <a:r>
              <a:rPr lang="zh-CN" altLang="en-US" b="1" smtClean="0">
                <a:latin typeface="Verdana" pitchFamily="34" charset="0"/>
                <a:ea typeface="宋体" pitchFamily="2" charset="-122"/>
                <a:cs typeface="Verdana" pitchFamily="34" charset="0"/>
                <a:sym typeface="Symbol" pitchFamily="18" charset="2"/>
              </a:rPr>
              <a:t>空转移的</a:t>
            </a:r>
            <a:r>
              <a:rPr lang="en-US" altLang="zh-CN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NFA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zh-CN" altLang="en-US" b="1" i="1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</a:t>
            </a:r>
            <a:r>
              <a:rPr lang="en-US" altLang="zh-CN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-NFA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</a:pPr>
            <a:r>
              <a:rPr lang="zh-CN" altLang="en-US" b="1" i="1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</a:t>
            </a:r>
            <a:r>
              <a:rPr lang="en-US" altLang="zh-CN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-NFA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：对</a:t>
            </a:r>
            <a:r>
              <a:rPr lang="en-US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NFA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进行拓展，在不输入任何字符的情况下（空串</a:t>
            </a:r>
            <a:r>
              <a:rPr lang="zh-CN" altLang="en-US" b="1" i="1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 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），可以发生状态转移</a:t>
            </a:r>
            <a:endParaRPr lang="en-US" altLang="zh-CN" smtClean="0"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zh-CN" altLang="en-US" b="1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形式化定义： </a:t>
            </a:r>
            <a:r>
              <a:rPr lang="zh-CN" altLang="en-US" b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五元组</a:t>
            </a:r>
            <a:endParaRPr lang="en-US" altLang="zh-CN" b="1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33450" lvl="1" indent="-533400" algn="just" eaLnBrk="1" hangingPunct="1">
              <a:lnSpc>
                <a:spcPct val="90000"/>
              </a:lnSpc>
            </a:pPr>
            <a:r>
              <a:rPr lang="en-US" altLang="zh-CN" b="1" i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Q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是有限状态集</a:t>
            </a:r>
            <a:endParaRPr lang="en-US" altLang="zh-CN" b="1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933450" lvl="1" indent="-533400" algn="just" eaLnBrk="1" hangingPunct="1">
              <a:lnSpc>
                <a:spcPct val="90000"/>
              </a:lnSpc>
            </a:pP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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是有穷字母表</a:t>
            </a:r>
            <a:endParaRPr lang="en-US" altLang="zh-CN" b="1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933450" lvl="1" indent="-533400" algn="just" eaLnBrk="1" hangingPunct="1">
              <a:lnSpc>
                <a:spcPct val="90000"/>
              </a:lnSpc>
            </a:pP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转移函数                               ，允许在空串上转移</a:t>
            </a:r>
            <a:endParaRPr lang="en-US" altLang="zh-CN" b="1" smtClean="0"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marL="933450" lvl="1" indent="-533400" algn="just" eaLnBrk="1" hangingPunct="1">
              <a:lnSpc>
                <a:spcPct val="90000"/>
              </a:lnSpc>
            </a:pPr>
            <a:r>
              <a:rPr lang="en-US" altLang="zh-CN" b="1" i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q</a:t>
            </a:r>
            <a:r>
              <a:rPr lang="en-US" altLang="zh-CN" b="1" baseline="-2500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是初始状态，</a:t>
            </a:r>
            <a:r>
              <a:rPr lang="en-US" altLang="zh-CN" b="1" i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q</a:t>
            </a:r>
            <a:r>
              <a:rPr lang="en-US" altLang="zh-CN" b="1" baseline="-2500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lang="en-US" altLang="zh-CN" b="1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b="1" i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Q</a:t>
            </a:r>
            <a:endParaRPr lang="en-US" altLang="zh-CN" b="1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933450" lvl="1" indent="-533400" algn="just" eaLnBrk="1" hangingPunct="1">
              <a:lnSpc>
                <a:spcPct val="90000"/>
              </a:lnSpc>
            </a:pPr>
            <a:r>
              <a:rPr lang="en-US" altLang="zh-CN" b="1" i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是终止状态集，</a:t>
            </a:r>
            <a:r>
              <a:rPr lang="en-US" altLang="zh-CN" b="1" i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lang="en-US" altLang="zh-CN" b="1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b="1" i="1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Q</a:t>
            </a:r>
            <a:endParaRPr lang="en-US" altLang="en-US" b="1" smtClean="0">
              <a:latin typeface="Times New Roman" pitchFamily="18" charset="0"/>
              <a:ea typeface="宋体" pitchFamily="2" charset="-122"/>
            </a:endParaRPr>
          </a:p>
          <a:p>
            <a:pPr marL="933450" lvl="1" indent="-533400" algn="just" eaLnBrk="1" hangingPunct="1">
              <a:lnSpc>
                <a:spcPct val="90000"/>
              </a:lnSpc>
              <a:buFontTx/>
              <a:buNone/>
            </a:pPr>
            <a:endParaRPr lang="en-US" altLang="zh-CN" b="1" smtClean="0"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97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970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970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970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970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970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970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970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9710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97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graphicFrame>
        <p:nvGraphicFramePr>
          <p:cNvPr id="29712" name="对象 11"/>
          <p:cNvGraphicFramePr>
            <a:graphicFrameLocks noChangeAspect="1"/>
          </p:cNvGraphicFramePr>
          <p:nvPr/>
        </p:nvGraphicFramePr>
        <p:xfrm>
          <a:off x="4648200" y="2667000"/>
          <a:ext cx="25146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7" r:id="rId4" imgW="1777229" imgH="291973" progId="Equation.DSMT4">
                  <p:embed/>
                </p:oleObj>
              </mc:Choice>
              <mc:Fallback>
                <p:oleObj r:id="rId4" imgW="1777229" imgH="291973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667000"/>
                        <a:ext cx="25146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graphicFrame>
        <p:nvGraphicFramePr>
          <p:cNvPr id="29714" name="对象 15"/>
          <p:cNvGraphicFramePr>
            <a:graphicFrameLocks noChangeAspect="1"/>
          </p:cNvGraphicFramePr>
          <p:nvPr/>
        </p:nvGraphicFramePr>
        <p:xfrm>
          <a:off x="2743200" y="4038600"/>
          <a:ext cx="26670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8" r:id="rId6" imgW="2540000" imgH="381000" progId="Equation.DSMT4">
                  <p:embed/>
                </p:oleObj>
              </mc:Choice>
              <mc:Fallback>
                <p:oleObj r:id="rId6" imgW="2540000" imgH="38100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038600"/>
                        <a:ext cx="26670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17A3537-6807-4DB9-9C27-CC2CC5635447}" type="datetime1">
              <a:rPr lang="zh-CN" altLang="en-US"/>
              <a:pPr>
                <a:defRPr/>
              </a:pPr>
              <a:t>2020/9/3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CBE491-8D62-45A0-9658-9A963E63B415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Times New Roman" pitchFamily="18" charset="0"/>
                <a:ea typeface="黑体" pitchFamily="49" charset="-122"/>
              </a:rPr>
              <a:t>第</a:t>
            </a:r>
            <a:r>
              <a:rPr lang="en-US" altLang="zh-CN" b="1" smtClean="0"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en-US" b="1" smtClean="0">
                <a:latin typeface="Times New Roman" pitchFamily="18" charset="0"/>
                <a:ea typeface="黑体" pitchFamily="49" charset="-122"/>
              </a:rPr>
              <a:t>章</a:t>
            </a:r>
            <a:r>
              <a:rPr lang="zh-CN" altLang="en-US" b="1" smtClean="0">
                <a:ea typeface="宋体" pitchFamily="2" charset="-122"/>
                <a:cs typeface="Times New Roman" pitchFamily="18" charset="0"/>
              </a:rPr>
              <a:t> </a:t>
            </a:r>
            <a:r>
              <a:rPr lang="zh-CN" altLang="en-US" b="1" smtClean="0">
                <a:latin typeface="Times New Roman" pitchFamily="18" charset="0"/>
                <a:ea typeface="黑体" pitchFamily="49" charset="-122"/>
              </a:rPr>
              <a:t>有穷</a:t>
            </a:r>
            <a:r>
              <a:rPr lang="en-US" altLang="zh-CN" b="1" smtClean="0">
                <a:latin typeface="Times New Roman" pitchFamily="18" charset="0"/>
                <a:ea typeface="黑体" pitchFamily="49" charset="-122"/>
              </a:rPr>
              <a:t>(</a:t>
            </a:r>
            <a:r>
              <a:rPr lang="zh-CN" altLang="en-US" b="1" smtClean="0">
                <a:latin typeface="Times New Roman" pitchFamily="18" charset="0"/>
                <a:ea typeface="黑体" pitchFamily="49" charset="-122"/>
              </a:rPr>
              <a:t>限</a:t>
            </a:r>
            <a:r>
              <a:rPr lang="en-US" altLang="zh-CN" b="1" smtClean="0">
                <a:latin typeface="Times New Roman" pitchFamily="18" charset="0"/>
                <a:ea typeface="黑体" pitchFamily="49" charset="-122"/>
              </a:rPr>
              <a:t>)</a:t>
            </a:r>
            <a:r>
              <a:rPr lang="zh-CN" altLang="en-US" b="1" smtClean="0">
                <a:latin typeface="Times New Roman" pitchFamily="18" charset="0"/>
                <a:ea typeface="黑体" pitchFamily="49" charset="-122"/>
              </a:rPr>
              <a:t>状态自动机</a:t>
            </a:r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</a:pP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rPr>
              <a:t>主要内容</a:t>
            </a:r>
            <a:endParaRPr lang="en-US" altLang="zh-CN" b="1" dirty="0" smtClean="0">
              <a:latin typeface="Times New Roman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有穷状态系统</a:t>
            </a:r>
            <a:endParaRPr lang="en-US" altLang="zh-CN" b="1" dirty="0" smtClean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确定有穷自动机（</a:t>
            </a:r>
            <a:r>
              <a:rPr lang="en-US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deterministic 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finite automaton, DFA </a:t>
            </a:r>
            <a:r>
              <a:rPr lang="zh-CN" altLang="en-US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</a:t>
            </a:r>
            <a:endParaRPr lang="en-US" altLang="zh-CN" b="1" dirty="0" smtClean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非确定有穷自动机（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non-</a:t>
            </a:r>
            <a:r>
              <a:rPr lang="en-US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deterministic 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finite automaton, </a:t>
            </a:r>
            <a:r>
              <a:rPr lang="en-US" altLang="zh-CN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NFA</a:t>
            </a:r>
            <a:r>
              <a:rPr lang="zh-CN" altLang="en-US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</a:t>
            </a:r>
            <a:endParaRPr lang="en-US" altLang="zh-CN" b="1" dirty="0" smtClean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带有空转移的有穷自动机（</a:t>
            </a:r>
            <a:r>
              <a:rPr lang="en-US" altLang="zh-CN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ε-NFA</a:t>
            </a:r>
            <a:r>
              <a:rPr lang="zh-CN" altLang="en-US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</a:t>
            </a:r>
            <a:endParaRPr lang="en-US" altLang="zh-CN" b="1" dirty="0" smtClean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17A3537-6807-4DB9-9C27-CC2CC5635447}" type="datetime1">
              <a:rPr lang="zh-CN" altLang="en-US"/>
              <a:pPr>
                <a:defRPr/>
              </a:pPr>
              <a:t>2020/9/3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742AA6-322E-4F21-A730-EC0567401C17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imes New Roman" pitchFamily="18" charset="0"/>
                <a:ea typeface="黑体" pitchFamily="49" charset="-122"/>
              </a:rPr>
              <a:t>2.4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带</a:t>
            </a:r>
            <a:r>
              <a:rPr lang="zh-CN" altLang="en-US" b="1" smtClean="0">
                <a:latin typeface="Verdana" pitchFamily="34" charset="0"/>
                <a:ea typeface="宋体" pitchFamily="2" charset="-122"/>
                <a:cs typeface="Verdana" pitchFamily="34" charset="0"/>
                <a:sym typeface="Symbol" pitchFamily="18" charset="2"/>
              </a:rPr>
              <a:t>空转移的</a:t>
            </a:r>
            <a:r>
              <a:rPr lang="en-US" altLang="zh-CN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NFA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zh-CN" altLang="en-US" b="1" i="1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</a:t>
            </a:r>
            <a:r>
              <a:rPr lang="en-US" altLang="zh-CN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-NFA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</a:pP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示例：</a:t>
            </a:r>
            <a:r>
              <a:rPr lang="en-US" altLang="en-US" b="1" i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</a:t>
            </a:r>
            <a:r>
              <a:rPr lang="en-US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={</a:t>
            </a:r>
            <a:r>
              <a:rPr lang="en-US" altLang="en-US" b="1" i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 </a:t>
            </a:r>
            <a:r>
              <a:rPr lang="en-US" altLang="zh-CN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| </a:t>
            </a:r>
            <a:r>
              <a:rPr lang="en-US" altLang="en-US" b="1" i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倒数</a:t>
            </a:r>
            <a:r>
              <a:rPr lang="en-US" altLang="zh-CN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个字符至少有一个是</a:t>
            </a:r>
            <a:r>
              <a:rPr lang="en-US" altLang="zh-CN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en-US" b="1" i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</a:t>
            </a:r>
            <a:r>
              <a:rPr lang="en-US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b="1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{0,1}</a:t>
            </a:r>
            <a:r>
              <a:rPr lang="zh-CN" altLang="en-US" b="1" baseline="3000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*</a:t>
            </a:r>
            <a:r>
              <a:rPr lang="en-US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</a:p>
          <a:p>
            <a:pPr marL="933450" lvl="1" indent="-533400" algn="just" eaLnBrk="1" hangingPunct="1">
              <a:lnSpc>
                <a:spcPct val="90000"/>
              </a:lnSpc>
            </a:pPr>
            <a:r>
              <a:rPr lang="en-US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NFA</a:t>
            </a:r>
            <a:endParaRPr lang="en-US" altLang="en-US" b="1" smtClean="0"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marL="933450" lvl="1" indent="-533400" algn="just" eaLnBrk="1" hangingPunct="1">
              <a:lnSpc>
                <a:spcPct val="90000"/>
              </a:lnSpc>
            </a:pPr>
            <a:endParaRPr lang="en-US" altLang="en-US" b="1" smtClean="0"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marL="933450" lvl="1" indent="-533400" algn="just" eaLnBrk="1" hangingPunct="1">
              <a:lnSpc>
                <a:spcPct val="90000"/>
              </a:lnSpc>
            </a:pPr>
            <a:endParaRPr lang="en-US" altLang="en-US" b="1" smtClean="0"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marL="933450" lvl="1" indent="-533400" algn="just" eaLnBrk="1" hangingPunct="1">
              <a:lnSpc>
                <a:spcPct val="90000"/>
              </a:lnSpc>
            </a:pPr>
            <a:endParaRPr lang="en-US" altLang="en-US" b="1" smtClean="0"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marL="933450" lvl="1" indent="-533400" algn="just" eaLnBrk="1" hangingPunct="1">
              <a:lnSpc>
                <a:spcPct val="90000"/>
              </a:lnSpc>
            </a:pPr>
            <a:endParaRPr lang="en-US" altLang="en-US" b="1" smtClean="0"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marL="933450" lvl="1" indent="-533400" algn="just" eaLnBrk="1" hangingPunct="1">
              <a:lnSpc>
                <a:spcPct val="90000"/>
              </a:lnSpc>
            </a:pPr>
            <a:r>
              <a:rPr lang="zh-CN" altLang="en-US" b="1" i="1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</a:t>
            </a:r>
            <a:r>
              <a:rPr lang="en-US" altLang="zh-CN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-NFA</a:t>
            </a:r>
            <a:endParaRPr lang="en-US" altLang="en-US" b="1" smtClean="0"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07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07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072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0729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073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07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07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0733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0734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073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graphicFrame>
        <p:nvGraphicFramePr>
          <p:cNvPr id="30736" name="对象 9"/>
          <p:cNvGraphicFramePr>
            <a:graphicFrameLocks noChangeAspect="1"/>
          </p:cNvGraphicFramePr>
          <p:nvPr/>
        </p:nvGraphicFramePr>
        <p:xfrm>
          <a:off x="2212975" y="2743200"/>
          <a:ext cx="4716463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2" name="Visio" r:id="rId4" imgW="2887991" imgH="662040" progId="Visio.Drawing.11">
                  <p:embed/>
                </p:oleObj>
              </mc:Choice>
              <mc:Fallback>
                <p:oleObj name="Visio" r:id="rId4" imgW="2887991" imgH="662040" progId="Visio.Drawing.11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2743200"/>
                        <a:ext cx="4716463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7" name="对象 10"/>
          <p:cNvGraphicFramePr>
            <a:graphicFrameLocks noChangeAspect="1"/>
          </p:cNvGraphicFramePr>
          <p:nvPr/>
        </p:nvGraphicFramePr>
        <p:xfrm>
          <a:off x="2209800" y="3792538"/>
          <a:ext cx="4516438" cy="131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3" name="Visio" r:id="rId6" imgW="2764811" imgH="805680" progId="Visio.Drawing.11">
                  <p:embed/>
                </p:oleObj>
              </mc:Choice>
              <mc:Fallback>
                <p:oleObj name="Visio" r:id="rId6" imgW="2764811" imgH="805680" progId="Visio.Drawing.11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792538"/>
                        <a:ext cx="4516438" cy="1316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8" name="对象 11"/>
          <p:cNvGraphicFramePr>
            <a:graphicFrameLocks noChangeAspect="1"/>
          </p:cNvGraphicFramePr>
          <p:nvPr/>
        </p:nvGraphicFramePr>
        <p:xfrm>
          <a:off x="2312988" y="5181600"/>
          <a:ext cx="4518025" cy="1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4" name="Visio" r:id="rId8" imgW="2764811" imgH="805680" progId="Visio.Drawing.11">
                  <p:embed/>
                </p:oleObj>
              </mc:Choice>
              <mc:Fallback>
                <p:oleObj name="Visio" r:id="rId8" imgW="2764811" imgH="805680" progId="Visio.Drawing.11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988" y="5181600"/>
                        <a:ext cx="4518025" cy="131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17A3537-6807-4DB9-9C27-CC2CC5635447}" type="datetime1">
              <a:rPr lang="zh-CN" altLang="en-US"/>
              <a:pPr>
                <a:defRPr/>
              </a:pPr>
              <a:t>2020/9/3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639DE-4095-4CE1-98AC-99B7AF512779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imes New Roman" pitchFamily="18" charset="0"/>
                <a:ea typeface="黑体" pitchFamily="49" charset="-122"/>
              </a:rPr>
              <a:t>2.4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带</a:t>
            </a:r>
            <a:r>
              <a:rPr lang="zh-CN" altLang="en-US" b="1" smtClean="0">
                <a:latin typeface="Verdana" pitchFamily="34" charset="0"/>
                <a:ea typeface="宋体" pitchFamily="2" charset="-122"/>
                <a:cs typeface="Verdana" pitchFamily="34" charset="0"/>
                <a:sym typeface="Symbol" pitchFamily="18" charset="2"/>
              </a:rPr>
              <a:t>空转移的</a:t>
            </a:r>
            <a:r>
              <a:rPr lang="en-US" altLang="zh-CN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NFA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zh-CN" altLang="en-US" b="1" i="1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</a:t>
            </a:r>
            <a:r>
              <a:rPr lang="en-US" altLang="zh-CN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-NFA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</a:pPr>
            <a:r>
              <a:rPr lang="zh-CN" altLang="en-US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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-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闭包（</a:t>
            </a:r>
            <a:r>
              <a:rPr lang="zh-CN" altLang="en-US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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-Closure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状态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q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从状态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q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经过全部标记</a:t>
            </a:r>
            <a:r>
              <a:rPr lang="zh-CN" altLang="en-US" b="1" i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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所能到达的所有状态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组成的集合。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zh-CN" altLang="en-US" b="1" i="1" dirty="0" smtClean="0">
                <a:latin typeface="Times New Roman" pitchFamily="18" charset="0"/>
                <a:ea typeface="黑体" pitchFamily="49" charset="-122"/>
                <a:sym typeface="Symbol" pitchFamily="18" charset="2"/>
              </a:rPr>
              <a:t>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</a:rPr>
              <a:t>-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</a:rPr>
              <a:t>闭包的递归定义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sym typeface="Symbol" pitchFamily="18" charset="2"/>
              </a:rPr>
              <a:t>：</a:t>
            </a:r>
            <a:endParaRPr lang="en-US" altLang="zh-CN" b="1" dirty="0" smtClean="0">
              <a:latin typeface="Times New Roman" pitchFamily="18" charset="0"/>
              <a:ea typeface="黑体" pitchFamily="49" charset="-122"/>
            </a:endParaRPr>
          </a:p>
          <a:p>
            <a:pPr marL="933450" lvl="1" indent="-533400" algn="just" eaLnBrk="1" hangingPunct="1">
              <a:lnSpc>
                <a:spcPct val="90000"/>
              </a:lnSpc>
            </a:pP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状态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q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</a:t>
            </a:r>
            <a:r>
              <a:rPr lang="zh-CN" altLang="en-US" b="1" i="1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-Closure(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q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)</a:t>
            </a:r>
            <a:endParaRPr lang="en-US" altLang="zh-CN" b="1" dirty="0" smtClean="0"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marL="933450" lvl="1" indent="-533400" algn="just" eaLnBrk="1" hangingPunct="1">
              <a:lnSpc>
                <a:spcPct val="90000"/>
              </a:lnSpc>
            </a:pPr>
            <a:r>
              <a:rPr lang="en-US" altLang="zh-CN" b="1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</a:t>
            </a:r>
            <a:r>
              <a:rPr lang="zh-CN" altLang="en-US" b="1" i="1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-Closure(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q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，若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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, </a:t>
            </a:r>
            <a:r>
              <a:rPr lang="zh-CN" altLang="en-US" b="1" i="1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)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，则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</a:t>
            </a:r>
            <a:r>
              <a:rPr lang="zh-CN" altLang="en-US" b="1" i="1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-Closure(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q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)</a:t>
            </a:r>
          </a:p>
          <a:p>
            <a:pPr marL="933450" lvl="1" indent="-533400" algn="just" eaLnBrk="1" hangingPunct="1">
              <a:lnSpc>
                <a:spcPct val="90000"/>
              </a:lnSpc>
            </a:pPr>
            <a:r>
              <a:rPr lang="zh-CN" altLang="en-US" b="1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如果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S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是状态集，则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S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的</a:t>
            </a:r>
            <a:r>
              <a:rPr lang="zh-CN" altLang="en-US" b="1" i="1" dirty="0" smtClean="0">
                <a:latin typeface="Times New Roman" pitchFamily="18" charset="0"/>
                <a:ea typeface="黑体" pitchFamily="49" charset="-122"/>
                <a:sym typeface="Symbol" pitchFamily="18" charset="2"/>
              </a:rPr>
              <a:t>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</a:rPr>
              <a:t>-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闭包定义为：</a:t>
            </a:r>
            <a:endParaRPr lang="en-US" altLang="zh-CN" b="1" dirty="0" smtClean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317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17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175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17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17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175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17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175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1758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175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176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10" name="矩形 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438400" y="4495800"/>
            <a:ext cx="4187365" cy="80297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17A3537-6807-4DB9-9C27-CC2CC5635447}" type="datetime1">
              <a:rPr lang="zh-CN" altLang="en-US"/>
              <a:pPr>
                <a:defRPr/>
              </a:pPr>
              <a:t>2020/9/3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FA8D1B-4857-4D16-A984-6D417D9F9409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imes New Roman" pitchFamily="18" charset="0"/>
                <a:ea typeface="黑体" pitchFamily="49" charset="-122"/>
              </a:rPr>
              <a:t>2.4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带</a:t>
            </a:r>
            <a:r>
              <a:rPr lang="zh-CN" altLang="en-US" b="1" smtClean="0">
                <a:latin typeface="Verdana" pitchFamily="34" charset="0"/>
                <a:ea typeface="宋体" pitchFamily="2" charset="-122"/>
                <a:cs typeface="Verdana" pitchFamily="34" charset="0"/>
                <a:sym typeface="Symbol" pitchFamily="18" charset="2"/>
              </a:rPr>
              <a:t>空转移的</a:t>
            </a:r>
            <a:r>
              <a:rPr lang="en-US" altLang="zh-CN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NFA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zh-CN" altLang="en-US" b="1" i="1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</a:t>
            </a:r>
            <a:r>
              <a:rPr lang="en-US" altLang="zh-CN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-NFA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</a:pP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示例：倒数</a:t>
            </a:r>
            <a:r>
              <a:rPr lang="en-US" altLang="zh-CN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个字符至少有一个是</a:t>
            </a:r>
            <a:r>
              <a:rPr lang="en-US" altLang="zh-CN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的串</a:t>
            </a:r>
            <a:endParaRPr lang="en-US" altLang="en-US" b="1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933450" lvl="1" indent="-533400" algn="just" eaLnBrk="1" hangingPunct="1">
              <a:lnSpc>
                <a:spcPct val="90000"/>
              </a:lnSpc>
            </a:pPr>
            <a:r>
              <a:rPr lang="zh-CN" altLang="en-US" b="1" i="1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</a:t>
            </a:r>
            <a:r>
              <a:rPr lang="en-US" altLang="zh-CN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-NFA</a:t>
            </a:r>
            <a:endParaRPr lang="en-US" altLang="en-US" b="1" smtClean="0"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27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27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277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277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277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277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278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278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2782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278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graphicFrame>
        <p:nvGraphicFramePr>
          <p:cNvPr id="32784" name="对象 11"/>
          <p:cNvGraphicFramePr>
            <a:graphicFrameLocks noChangeAspect="1"/>
          </p:cNvGraphicFramePr>
          <p:nvPr/>
        </p:nvGraphicFramePr>
        <p:xfrm>
          <a:off x="2590800" y="2438400"/>
          <a:ext cx="4516438" cy="1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7" name="Visio" r:id="rId4" imgW="2764811" imgH="805680" progId="Visio.Drawing.11">
                  <p:embed/>
                </p:oleObj>
              </mc:Choice>
              <mc:Fallback>
                <p:oleObj name="Visio" r:id="rId4" imgW="2764811" imgH="805680" progId="Visio.Drawing.11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438400"/>
                        <a:ext cx="4516438" cy="131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590800" y="3657600"/>
          <a:ext cx="396557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7"/>
                <a:gridCol w="617855"/>
                <a:gridCol w="916305"/>
                <a:gridCol w="617855"/>
                <a:gridCol w="1152843"/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0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</a:t>
                      </a:r>
                      <a:endParaRPr lang="en-US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-Closure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i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i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</a:t>
                      </a:r>
                      <a:endParaRPr lang="en-US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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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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17A3537-6807-4DB9-9C27-CC2CC5635447}" type="datetime1">
              <a:rPr lang="zh-CN" altLang="en-US"/>
              <a:pPr>
                <a:defRPr/>
              </a:pPr>
              <a:t>2020/9/3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ACC375-F60F-42C4-85DF-23005BDB23F6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imes New Roman" pitchFamily="18" charset="0"/>
                <a:ea typeface="黑体" pitchFamily="49" charset="-122"/>
              </a:rPr>
              <a:t>2.4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带</a:t>
            </a:r>
            <a:r>
              <a:rPr lang="zh-CN" altLang="en-US" b="1" smtClean="0">
                <a:latin typeface="Verdana" pitchFamily="34" charset="0"/>
                <a:ea typeface="宋体" pitchFamily="2" charset="-122"/>
                <a:cs typeface="Verdana" pitchFamily="34" charset="0"/>
                <a:sym typeface="Symbol" pitchFamily="18" charset="2"/>
              </a:rPr>
              <a:t>空转移的</a:t>
            </a:r>
            <a:r>
              <a:rPr lang="en-US" altLang="zh-CN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NFA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zh-CN" altLang="en-US" b="1" i="1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</a:t>
            </a:r>
            <a:r>
              <a:rPr lang="en-US" altLang="zh-CN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-NFA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245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  <a:blipFill rotWithShape="1">
            <a:blip r:embed="rId4"/>
            <a:stretch>
              <a:fillRect l="-1614" t="-3369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337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379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380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380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380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380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380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3805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380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380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380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380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graphicFrame>
        <p:nvGraphicFramePr>
          <p:cNvPr id="33810" name="对象 11"/>
          <p:cNvGraphicFramePr>
            <a:graphicFrameLocks noChangeAspect="1"/>
          </p:cNvGraphicFramePr>
          <p:nvPr/>
        </p:nvGraphicFramePr>
        <p:xfrm>
          <a:off x="4162425" y="1676400"/>
          <a:ext cx="26193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6" r:id="rId5" imgW="2616200" imgH="381000" progId="Equation.DSMT4">
                  <p:embed/>
                </p:oleObj>
              </mc:Choice>
              <mc:Fallback>
                <p:oleObj r:id="rId5" imgW="2616200" imgH="3810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425" y="1676400"/>
                        <a:ext cx="26193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graphicFrame>
        <p:nvGraphicFramePr>
          <p:cNvPr id="33812" name="对象 15"/>
          <p:cNvGraphicFramePr>
            <a:graphicFrameLocks noChangeAspect="1"/>
          </p:cNvGraphicFramePr>
          <p:nvPr/>
        </p:nvGraphicFramePr>
        <p:xfrm>
          <a:off x="3554413" y="2133600"/>
          <a:ext cx="20843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7" r:id="rId7" imgW="1866090" imgH="406224" progId="Equation.DSMT4">
                  <p:embed/>
                </p:oleObj>
              </mc:Choice>
              <mc:Fallback>
                <p:oleObj r:id="rId7" imgW="1866090" imgH="406224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4413" y="2133600"/>
                        <a:ext cx="20843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86000" y="4157732"/>
            <a:ext cx="4658327" cy="642868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17A3537-6807-4DB9-9C27-CC2CC5635447}" type="datetime1">
              <a:rPr lang="zh-CN" altLang="en-US"/>
              <a:pPr>
                <a:defRPr/>
              </a:pPr>
              <a:t>2020/9/3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CD2C26-2024-4317-A0EA-EA6E08540B38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imes New Roman" pitchFamily="18" charset="0"/>
                <a:ea typeface="黑体" pitchFamily="49" charset="-122"/>
              </a:rPr>
              <a:t>2.4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带</a:t>
            </a:r>
            <a:r>
              <a:rPr lang="zh-CN" altLang="en-US" b="1" smtClean="0">
                <a:latin typeface="Verdana" pitchFamily="34" charset="0"/>
                <a:ea typeface="宋体" pitchFamily="2" charset="-122"/>
                <a:cs typeface="Verdana" pitchFamily="34" charset="0"/>
                <a:sym typeface="Symbol" pitchFamily="18" charset="2"/>
              </a:rPr>
              <a:t>空转移的</a:t>
            </a:r>
            <a:r>
              <a:rPr lang="en-US" altLang="zh-CN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NFA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zh-CN" altLang="en-US" b="1" i="1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</a:t>
            </a:r>
            <a:r>
              <a:rPr lang="en-US" altLang="zh-CN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-NFA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245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  <a:blipFill rotWithShape="1">
            <a:blip r:embed="rId4"/>
            <a:stretch>
              <a:fillRect l="-1614" t="-3369" r="-1754" b="-2291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348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48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482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482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482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48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48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482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4830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48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483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483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483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graphicFrame>
        <p:nvGraphicFramePr>
          <p:cNvPr id="34835" name="对象 9"/>
          <p:cNvGraphicFramePr>
            <a:graphicFrameLocks noChangeAspect="1"/>
          </p:cNvGraphicFramePr>
          <p:nvPr/>
        </p:nvGraphicFramePr>
        <p:xfrm>
          <a:off x="914400" y="1905000"/>
          <a:ext cx="4518025" cy="1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1" name="Visio" r:id="rId5" imgW="2764811" imgH="805680" progId="Visio.Drawing.11">
                  <p:embed/>
                </p:oleObj>
              </mc:Choice>
              <mc:Fallback>
                <p:oleObj name="Visio" r:id="rId5" imgW="2764811" imgH="805680" progId="Visio.Drawing.11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05000"/>
                        <a:ext cx="4518025" cy="131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38200" y="3124200"/>
            <a:ext cx="7086600" cy="1539909"/>
          </a:xfrm>
          <a:prstGeom prst="rect">
            <a:avLst/>
          </a:prstGeom>
          <a:blipFill rotWithShape="1">
            <a:blip r:embed="rId7"/>
            <a:stretch>
              <a:fillRect b="-1190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graphicFrame>
        <p:nvGraphicFramePr>
          <p:cNvPr id="34837" name="对象 18"/>
          <p:cNvGraphicFramePr>
            <a:graphicFrameLocks noChangeAspect="1"/>
          </p:cNvGraphicFramePr>
          <p:nvPr/>
        </p:nvGraphicFramePr>
        <p:xfrm>
          <a:off x="5638800" y="4876800"/>
          <a:ext cx="25146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2" r:id="rId8" imgW="1777229" imgH="291973" progId="Equation.DSMT4">
                  <p:embed/>
                </p:oleObj>
              </mc:Choice>
              <mc:Fallback>
                <p:oleObj r:id="rId8" imgW="1777229" imgH="291973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876800"/>
                        <a:ext cx="25146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63737" y="2362200"/>
            <a:ext cx="2667000" cy="547266"/>
          </a:xfrm>
          <a:prstGeom prst="rect">
            <a:avLst/>
          </a:prstGeom>
          <a:blipFill rotWithShape="1">
            <a:blip r:embed="rId10"/>
            <a:stretch>
              <a:fillRect l="-4805" t="-11236" b="-30337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17A3537-6807-4DB9-9C27-CC2CC5635447}" type="datetime1">
              <a:rPr lang="zh-CN" altLang="en-US"/>
              <a:pPr>
                <a:defRPr/>
              </a:pPr>
              <a:t>2020/9/3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B7364-6E98-4092-93BA-BB80B1994813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imes New Roman" pitchFamily="18" charset="0"/>
                <a:ea typeface="黑体" pitchFamily="49" charset="-122"/>
              </a:rPr>
              <a:t>2.4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带</a:t>
            </a:r>
            <a:r>
              <a:rPr lang="zh-CN" altLang="en-US" b="1" smtClean="0">
                <a:latin typeface="Verdana" pitchFamily="34" charset="0"/>
                <a:ea typeface="宋体" pitchFamily="2" charset="-122"/>
                <a:cs typeface="Verdana" pitchFamily="34" charset="0"/>
                <a:sym typeface="Symbol" pitchFamily="18" charset="2"/>
              </a:rPr>
              <a:t>空转移的</a:t>
            </a:r>
            <a:r>
              <a:rPr lang="en-US" altLang="zh-CN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NFA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zh-CN" altLang="en-US" b="1" i="1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</a:t>
            </a:r>
            <a:r>
              <a:rPr lang="en-US" altLang="zh-CN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-NFA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245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228600" y="1600200"/>
            <a:ext cx="8686800" cy="4912112"/>
          </a:xfrm>
          <a:blipFill rotWithShape="1">
            <a:blip r:embed="rId3"/>
            <a:srcRect/>
            <a:stretch>
              <a:fillRect l="-1614" t="-3104" r="-1754" b="1652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358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584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584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5849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585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58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58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5853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5854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585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585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585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585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17A3537-6807-4DB9-9C27-CC2CC5635447}" type="datetime1">
              <a:rPr lang="zh-CN" altLang="en-US"/>
              <a:pPr>
                <a:defRPr/>
              </a:pPr>
              <a:t>2020/9/3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607820-0B54-4711-9E3E-9905E21E373A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imes New Roman" pitchFamily="18" charset="0"/>
                <a:ea typeface="黑体" pitchFamily="49" charset="-122"/>
              </a:rPr>
              <a:t>2.4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带</a:t>
            </a:r>
            <a:r>
              <a:rPr lang="zh-CN" altLang="en-US" b="1" smtClean="0">
                <a:latin typeface="Verdana" pitchFamily="34" charset="0"/>
                <a:ea typeface="宋体" pitchFamily="2" charset="-122"/>
                <a:cs typeface="Verdana" pitchFamily="34" charset="0"/>
                <a:sym typeface="Symbol" pitchFamily="18" charset="2"/>
              </a:rPr>
              <a:t>空转移的</a:t>
            </a:r>
            <a:r>
              <a:rPr lang="en-US" altLang="zh-CN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NFA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zh-CN" altLang="en-US" b="1" i="1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</a:t>
            </a:r>
            <a:r>
              <a:rPr lang="en-US" altLang="zh-CN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-NFA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245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228600" y="1600200"/>
            <a:ext cx="8686800" cy="4566424"/>
          </a:xfrm>
          <a:blipFill rotWithShape="1">
            <a:blip r:embed="rId3"/>
            <a:srcRect/>
            <a:stretch>
              <a:fillRect l="-1474" t="-2671" r="-1404" b="487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368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687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687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687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687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68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68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687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6878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687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17A3537-6807-4DB9-9C27-CC2CC5635447}" type="datetime1">
              <a:rPr lang="zh-CN" altLang="en-US"/>
              <a:pPr>
                <a:defRPr/>
              </a:pPr>
              <a:t>2020/9/3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63552B-C4E3-4361-A869-4150789A02E2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imes New Roman" pitchFamily="18" charset="0"/>
                <a:ea typeface="黑体" pitchFamily="49" charset="-122"/>
              </a:rPr>
              <a:t>2.4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带</a:t>
            </a:r>
            <a:r>
              <a:rPr lang="zh-CN" altLang="en-US" b="1" smtClean="0">
                <a:latin typeface="Verdana" pitchFamily="34" charset="0"/>
                <a:ea typeface="宋体" pitchFamily="2" charset="-122"/>
                <a:cs typeface="Verdana" pitchFamily="34" charset="0"/>
                <a:sym typeface="Symbol" pitchFamily="18" charset="2"/>
              </a:rPr>
              <a:t>空转移的</a:t>
            </a:r>
            <a:r>
              <a:rPr lang="en-US" altLang="zh-CN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NFA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zh-CN" altLang="en-US" b="1" i="1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</a:t>
            </a:r>
            <a:r>
              <a:rPr lang="en-US" altLang="zh-CN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-NFA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245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  <a:blipFill rotWithShape="1">
            <a:blip r:embed="rId3"/>
            <a:stretch>
              <a:fillRect l="-1474" t="-2291" r="-1404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378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789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789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789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789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789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790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790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7902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790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17A3537-6807-4DB9-9C27-CC2CC5635447}" type="datetime1">
              <a:rPr lang="zh-CN" altLang="en-US"/>
              <a:pPr>
                <a:defRPr/>
              </a:pPr>
              <a:t>2020/9/3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C553D7-18E7-4D50-8F44-E106A7F3E9A2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imes New Roman" pitchFamily="18" charset="0"/>
                <a:ea typeface="黑体" pitchFamily="49" charset="-122"/>
              </a:rPr>
              <a:t>2.4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带</a:t>
            </a:r>
            <a:r>
              <a:rPr lang="zh-CN" altLang="en-US" b="1" smtClean="0">
                <a:latin typeface="Verdana" pitchFamily="34" charset="0"/>
                <a:ea typeface="宋体" pitchFamily="2" charset="-122"/>
                <a:cs typeface="Verdana" pitchFamily="34" charset="0"/>
                <a:sym typeface="Symbol" pitchFamily="18" charset="2"/>
              </a:rPr>
              <a:t>空转移的</a:t>
            </a:r>
            <a:r>
              <a:rPr lang="en-US" altLang="zh-CN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NFA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zh-CN" altLang="en-US" b="1" i="1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</a:t>
            </a:r>
            <a:r>
              <a:rPr lang="en-US" altLang="zh-CN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-NFA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245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  <a:blipFill rotWithShape="1">
            <a:blip r:embed="rId3"/>
            <a:stretch>
              <a:fillRect l="-1474" t="-2291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389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89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892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892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892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89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89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8925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892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89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17A3537-6807-4DB9-9C27-CC2CC5635447}" type="datetime1">
              <a:rPr lang="zh-CN" altLang="en-US"/>
              <a:pPr>
                <a:defRPr/>
              </a:pPr>
              <a:t>2020/9/3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E659E-B20C-4834-BD12-EC447CDFE7EA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imes New Roman" pitchFamily="18" charset="0"/>
                <a:ea typeface="黑体" pitchFamily="49" charset="-122"/>
              </a:rPr>
              <a:t>2.4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带</a:t>
            </a:r>
            <a:r>
              <a:rPr lang="zh-CN" altLang="en-US" b="1" smtClean="0">
                <a:latin typeface="Verdana" pitchFamily="34" charset="0"/>
                <a:ea typeface="宋体" pitchFamily="2" charset="-122"/>
                <a:cs typeface="Verdana" pitchFamily="34" charset="0"/>
                <a:sym typeface="Symbol" pitchFamily="18" charset="2"/>
              </a:rPr>
              <a:t>空转移的</a:t>
            </a:r>
            <a:r>
              <a:rPr lang="en-US" altLang="zh-CN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NFA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zh-CN" altLang="en-US" b="1" i="1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</a:t>
            </a:r>
            <a:r>
              <a:rPr lang="en-US" altLang="zh-CN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-NFA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</a:pPr>
            <a:r>
              <a:rPr lang="zh-CN" altLang="en-US" b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构造</a:t>
            </a:r>
            <a:r>
              <a:rPr lang="zh-CN" altLang="en-US" b="1" i="1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</a:t>
            </a:r>
            <a:r>
              <a:rPr lang="en-US" altLang="zh-CN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-NFA</a:t>
            </a:r>
            <a:r>
              <a:rPr lang="zh-CN" altLang="en-US" b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与等价的</a:t>
            </a:r>
            <a:r>
              <a:rPr lang="en-US" altLang="zh-CN" b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DFA</a:t>
            </a:r>
            <a:r>
              <a:rPr lang="zh-CN" altLang="en-US" b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（子集构造法）</a:t>
            </a:r>
            <a:endParaRPr lang="en-US" altLang="zh-CN" b="1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33450" lvl="1" indent="-533400" algn="just" eaLnBrk="1" hangingPunct="1">
              <a:lnSpc>
                <a:spcPct val="90000"/>
              </a:lnSpc>
            </a:pPr>
            <a:r>
              <a:rPr lang="zh-CN" altLang="en-US" b="1" i="1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</a:t>
            </a:r>
            <a:r>
              <a:rPr lang="en-US" altLang="zh-CN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</a:t>
            </a:r>
            <a:r>
              <a:rPr lang="en-US" altLang="zh-CN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NFA</a:t>
            </a:r>
            <a:r>
              <a:rPr lang="zh-CN" altLang="en-US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：</a:t>
            </a:r>
            <a:r>
              <a:rPr lang="zh-CN" altLang="en-US" smtClean="0">
                <a:latin typeface="Times New Roman" pitchFamily="18" charset="0"/>
                <a:ea typeface="黑体" pitchFamily="49" charset="-122"/>
              </a:rPr>
              <a:t>全部以</a:t>
            </a:r>
            <a:r>
              <a:rPr lang="en-US" altLang="zh-CN" smtClean="0">
                <a:latin typeface="Times New Roman" pitchFamily="18" charset="0"/>
                <a:ea typeface="黑体" pitchFamily="49" charset="-122"/>
              </a:rPr>
              <a:t>01</a:t>
            </a:r>
            <a:r>
              <a:rPr lang="zh-CN" altLang="en-US" smtClean="0">
                <a:latin typeface="Times New Roman" pitchFamily="18" charset="0"/>
                <a:ea typeface="黑体" pitchFamily="49" charset="-122"/>
              </a:rPr>
              <a:t>结尾的串</a:t>
            </a:r>
            <a:endParaRPr lang="en-US" altLang="zh-CN" smtClean="0"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marL="933450" lvl="1" indent="-533400" algn="just" eaLnBrk="1" hangingPunct="1">
              <a:lnSpc>
                <a:spcPct val="90000"/>
              </a:lnSpc>
            </a:pPr>
            <a:endParaRPr lang="en-US" altLang="zh-CN" smtClean="0"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marL="933450" lvl="1" indent="-533400" algn="just" eaLnBrk="1" hangingPunct="1">
              <a:lnSpc>
                <a:spcPct val="90000"/>
              </a:lnSpc>
            </a:pPr>
            <a:endParaRPr lang="en-US" altLang="zh-CN" smtClean="0"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marL="933450" lvl="1" indent="-533400" algn="just" eaLnBrk="1" hangingPunct="1">
              <a:lnSpc>
                <a:spcPct val="90000"/>
              </a:lnSpc>
              <a:buFontTx/>
              <a:buNone/>
            </a:pPr>
            <a:endParaRPr lang="en-US" altLang="zh-CN" smtClean="0"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399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99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994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994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994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994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99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994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9950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399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graphicFrame>
        <p:nvGraphicFramePr>
          <p:cNvPr id="39952" name="对象 30"/>
          <p:cNvGraphicFramePr>
            <a:graphicFrameLocks noChangeAspect="1"/>
          </p:cNvGraphicFramePr>
          <p:nvPr/>
        </p:nvGraphicFramePr>
        <p:xfrm>
          <a:off x="2590800" y="2438400"/>
          <a:ext cx="4516438" cy="1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5" name="Visio" r:id="rId4" imgW="2764811" imgH="805680" progId="Visio.Drawing.11">
                  <p:embed/>
                </p:oleObj>
              </mc:Choice>
              <mc:Fallback>
                <p:oleObj name="Visio" r:id="rId4" imgW="2764811" imgH="805680" progId="Visio.Drawing.11">
                  <p:embed/>
                  <p:pic>
                    <p:nvPicPr>
                      <p:cNvPr id="0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438400"/>
                        <a:ext cx="4516438" cy="131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2590800" y="3657600"/>
          <a:ext cx="396557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7"/>
                <a:gridCol w="617855"/>
                <a:gridCol w="916305"/>
                <a:gridCol w="617855"/>
                <a:gridCol w="1152843"/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0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</a:t>
                      </a:r>
                      <a:endParaRPr lang="en-US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-Closure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i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i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</a:t>
                      </a:r>
                      <a:endParaRPr lang="en-US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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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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17A3537-6807-4DB9-9C27-CC2CC5635447}" type="datetime1">
              <a:rPr lang="zh-CN" altLang="en-US"/>
              <a:pPr>
                <a:defRPr/>
              </a:pPr>
              <a:t>2020/9/3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B7F4C1-086A-4F4E-8461-1908531ACD15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imes New Roman" pitchFamily="18" charset="0"/>
                <a:ea typeface="黑体" pitchFamily="49" charset="-122"/>
              </a:rPr>
              <a:t>2.1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smtClean="0">
                <a:latin typeface="Times New Roman" pitchFamily="18" charset="0"/>
                <a:ea typeface="黑体" pitchFamily="49" charset="-122"/>
              </a:rPr>
              <a:t>有穷</a:t>
            </a:r>
            <a:r>
              <a:rPr lang="en-US" altLang="zh-CN" b="1" smtClean="0">
                <a:latin typeface="Times New Roman" pitchFamily="18" charset="0"/>
                <a:ea typeface="黑体" pitchFamily="49" charset="-122"/>
              </a:rPr>
              <a:t>(</a:t>
            </a:r>
            <a:r>
              <a:rPr lang="zh-CN" altLang="en-US" b="1" smtClean="0">
                <a:latin typeface="Times New Roman" pitchFamily="18" charset="0"/>
                <a:ea typeface="黑体" pitchFamily="49" charset="-122"/>
              </a:rPr>
              <a:t>限</a:t>
            </a:r>
            <a:r>
              <a:rPr lang="en-US" altLang="zh-CN" b="1" smtClean="0">
                <a:latin typeface="Times New Roman" pitchFamily="18" charset="0"/>
                <a:ea typeface="黑体" pitchFamily="49" charset="-122"/>
              </a:rPr>
              <a:t>)</a:t>
            </a:r>
            <a:r>
              <a:rPr lang="zh-CN" altLang="en-US" b="1" smtClean="0">
                <a:latin typeface="Times New Roman" pitchFamily="18" charset="0"/>
                <a:ea typeface="黑体" pitchFamily="49" charset="-122"/>
              </a:rPr>
              <a:t>状态系统</a:t>
            </a:r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  <a:defRPr/>
            </a:pPr>
            <a:r>
              <a:rPr lang="zh-CN" altLang="en-US" b="1" dirty="0" smtClean="0">
                <a:latin typeface="Times New Roman" pitchFamily="18" charset="0"/>
                <a:ea typeface="黑体" pitchFamily="49" charset="-122"/>
              </a:rPr>
              <a:t>有穷状态系统</a:t>
            </a:r>
            <a:endParaRPr lang="en-US" altLang="zh-CN" b="1" dirty="0" smtClean="0">
              <a:latin typeface="Times New Roman" pitchFamily="18" charset="0"/>
              <a:ea typeface="黑体" pitchFamily="49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ea typeface="宋体" pitchFamily="2" charset="-122"/>
              </a:rPr>
              <a:t>在系统的运行过程中，系统的状态在有限状态间不断变化，每个状态可以迁移到零个或多个状态，输入字串决定执行哪个状态的迁移。这样的系统称为有限状态系统。</a:t>
            </a:r>
            <a:endParaRPr lang="en-US" altLang="zh-CN" b="1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ea typeface="宋体" pitchFamily="2" charset="-122"/>
              </a:rPr>
              <a:t>许多问题可以归结为有限状态系统。例如计算机中的编译程序、操作系统、</a:t>
            </a:r>
            <a:r>
              <a:rPr lang="en-US" b="1" dirty="0">
                <a:ea typeface="宋体" pitchFamily="2" charset="-122"/>
              </a:rPr>
              <a:t>CPU</a:t>
            </a:r>
            <a:r>
              <a:rPr lang="zh-CN" altLang="en-US" b="1" dirty="0">
                <a:ea typeface="宋体" pitchFamily="2" charset="-122"/>
              </a:rPr>
              <a:t>、整台电子计算机均是有限状态系统。</a:t>
            </a:r>
            <a:endParaRPr lang="en-US" altLang="zh-CN" b="1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ea typeface="宋体" pitchFamily="2" charset="-122"/>
              </a:rPr>
              <a:t>有一些问题，表面上看同“系统”似乎没有什么关系，其实也可以归结为有限状态系统来求解。</a:t>
            </a:r>
            <a:endParaRPr lang="en-US" b="1" dirty="0">
              <a:ea typeface="宋体" pitchFamily="2" charset="-122"/>
            </a:endParaRPr>
          </a:p>
          <a:p>
            <a:pPr marL="400050" lvl="1" indent="0" algn="just" eaLnBrk="1" hangingPunct="1">
              <a:lnSpc>
                <a:spcPct val="90000"/>
              </a:lnSpc>
              <a:buFontTx/>
              <a:buNone/>
              <a:defRPr/>
            </a:pP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17A3537-6807-4DB9-9C27-CC2CC5635447}" type="datetime1">
              <a:rPr lang="zh-CN" altLang="en-US"/>
              <a:pPr>
                <a:defRPr/>
              </a:pPr>
              <a:t>2020/9/3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BF4068-22E8-43A4-9939-BBEFA989AC7C}" type="slidenum">
              <a:rPr lang="en-US" altLang="zh-CN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imes New Roman" pitchFamily="18" charset="0"/>
                <a:ea typeface="黑体" pitchFamily="49" charset="-122"/>
              </a:rPr>
              <a:t>2.4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带</a:t>
            </a:r>
            <a:r>
              <a:rPr lang="zh-CN" altLang="en-US" b="1" smtClean="0">
                <a:latin typeface="Verdana" pitchFamily="34" charset="0"/>
                <a:ea typeface="宋体" pitchFamily="2" charset="-122"/>
                <a:cs typeface="Verdana" pitchFamily="34" charset="0"/>
                <a:sym typeface="Symbol" pitchFamily="18" charset="2"/>
              </a:rPr>
              <a:t>空转移的</a:t>
            </a:r>
            <a:r>
              <a:rPr lang="en-US" altLang="zh-CN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NFA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zh-CN" altLang="en-US" b="1" i="1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</a:t>
            </a:r>
            <a:r>
              <a:rPr lang="en-US" altLang="zh-CN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-NFA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</a:pPr>
            <a:r>
              <a:rPr lang="zh-CN" altLang="en-US" b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构造</a:t>
            </a:r>
            <a:r>
              <a:rPr lang="zh-CN" altLang="en-US" b="1" i="1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</a:t>
            </a:r>
            <a:r>
              <a:rPr lang="en-US" altLang="zh-CN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-NFA</a:t>
            </a:r>
            <a:r>
              <a:rPr lang="zh-CN" altLang="en-US" b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与等价的</a:t>
            </a:r>
            <a:r>
              <a:rPr lang="en-US" altLang="zh-CN" b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DFA</a:t>
            </a:r>
            <a:r>
              <a:rPr lang="zh-CN" altLang="en-US" b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（子集构造法）</a:t>
            </a:r>
            <a:endParaRPr lang="en-US" altLang="zh-CN" b="1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33450" lvl="1" indent="-533400" algn="just" eaLnBrk="1" hangingPunct="1">
              <a:lnSpc>
                <a:spcPct val="90000"/>
              </a:lnSpc>
            </a:pPr>
            <a:r>
              <a:rPr lang="en-US" altLang="zh-CN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DFA</a:t>
            </a:r>
          </a:p>
        </p:txBody>
      </p:sp>
      <p:sp>
        <p:nvSpPr>
          <p:cNvPr id="409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409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4096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40969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4097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4097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4097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40973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40974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409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93688" y="2590800"/>
          <a:ext cx="8202612" cy="3292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915"/>
                <a:gridCol w="1227407"/>
                <a:gridCol w="1532196"/>
                <a:gridCol w="1646491"/>
                <a:gridCol w="1227407"/>
                <a:gridCol w="1532196"/>
              </a:tblGrid>
              <a:tr h="36583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6" marR="91436" marT="45729" marB="4572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0</a:t>
                      </a:r>
                      <a:endParaRPr lang="en-US" sz="1800" i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0</a:t>
                      </a:r>
                      <a:endParaRPr lang="en-US" sz="1800" i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i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800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{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800" dirty="0"/>
                    </a:p>
                  </a:txBody>
                  <a:tcPr marL="91436" marR="91436" marT="45729" marB="4572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800" i="0" dirty="0" smtClean="0"/>
                    </a:p>
                  </a:txBody>
                  <a:tcPr marL="91436" marR="91436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800" i="0" dirty="0" smtClean="0"/>
                    </a:p>
                  </a:txBody>
                  <a:tcPr marL="91436" marR="91436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800" i="0" dirty="0" smtClean="0"/>
                    </a:p>
                  </a:txBody>
                  <a:tcPr marL="91436" marR="91436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800" i="0" dirty="0" smtClean="0"/>
                    </a:p>
                  </a:txBody>
                  <a:tcPr marL="91436" marR="91436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800" i="0" dirty="0" smtClean="0"/>
                    </a:p>
                  </a:txBody>
                  <a:tcPr marL="91436" marR="91436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{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800" dirty="0"/>
                    </a:p>
                  </a:txBody>
                  <a:tcPr marL="91436" marR="91436" marT="45729" marB="4572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800" i="0" dirty="0" smtClean="0"/>
                    </a:p>
                  </a:txBody>
                  <a:tcPr marL="91436" marR="91436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800" i="0" dirty="0" smtClean="0"/>
                    </a:p>
                  </a:txBody>
                  <a:tcPr marL="91436" marR="91436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800" i="0" dirty="0" smtClean="0"/>
                    </a:p>
                  </a:txBody>
                  <a:tcPr marL="91436" marR="91436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800" i="0" dirty="0" smtClean="0"/>
                    </a:p>
                  </a:txBody>
                  <a:tcPr marL="91436" marR="91436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800" i="0" dirty="0" smtClean="0"/>
                    </a:p>
                  </a:txBody>
                  <a:tcPr marL="91436" marR="91436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{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800" dirty="0"/>
                    </a:p>
                  </a:txBody>
                  <a:tcPr marL="91436" marR="91436" marT="45729" marB="4572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800" i="0" dirty="0" smtClean="0"/>
                    </a:p>
                  </a:txBody>
                  <a:tcPr marL="91436" marR="91436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800" i="0" dirty="0" smtClean="0"/>
                    </a:p>
                  </a:txBody>
                  <a:tcPr marL="91436" marR="91436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800" i="0" dirty="0" smtClean="0"/>
                    </a:p>
                  </a:txBody>
                  <a:tcPr marL="91436" marR="91436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800" i="0" dirty="0" smtClean="0"/>
                    </a:p>
                  </a:txBody>
                  <a:tcPr marL="91436" marR="91436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800" i="0" dirty="0" smtClean="0"/>
                    </a:p>
                  </a:txBody>
                  <a:tcPr marL="91436" marR="91436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CN" sz="1800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{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800" dirty="0" smtClean="0"/>
                    </a:p>
                  </a:txBody>
                  <a:tcPr marL="91436" marR="91436" marT="45729" marB="4572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</a:t>
                      </a:r>
                      <a:endParaRPr lang="en-US" sz="1800" i="0" dirty="0" smtClean="0"/>
                    </a:p>
                  </a:txBody>
                  <a:tcPr marL="91436" marR="91436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</a:t>
                      </a:r>
                      <a:endParaRPr lang="en-US" sz="1800" i="0" dirty="0" smtClean="0"/>
                    </a:p>
                  </a:txBody>
                  <a:tcPr marL="91436" marR="91436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800" i="0" dirty="0" smtClean="0"/>
                    </a:p>
                  </a:txBody>
                  <a:tcPr marL="91436" marR="91436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800" i="0" dirty="0" smtClean="0"/>
                    </a:p>
                  </a:txBody>
                  <a:tcPr marL="91436" marR="91436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800" i="0" dirty="0" smtClean="0"/>
                    </a:p>
                  </a:txBody>
                  <a:tcPr marL="91436" marR="91436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800" i="0" dirty="0" smtClean="0"/>
                    </a:p>
                  </a:txBody>
                  <a:tcPr marL="91436" marR="91436" marT="45729" marB="4572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800" i="0" dirty="0" smtClean="0"/>
                    </a:p>
                  </a:txBody>
                  <a:tcPr marL="91436" marR="91436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800" i="0" dirty="0" smtClean="0"/>
                    </a:p>
                  </a:txBody>
                  <a:tcPr marL="91436" marR="91436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800" i="0" dirty="0" smtClean="0"/>
                    </a:p>
                  </a:txBody>
                  <a:tcPr marL="91436" marR="91436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800" i="0" dirty="0" smtClean="0"/>
                    </a:p>
                  </a:txBody>
                  <a:tcPr marL="91436" marR="91436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800" i="0" dirty="0" smtClean="0"/>
                    </a:p>
                  </a:txBody>
                  <a:tcPr marL="91436" marR="91436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800" i="0" dirty="0" smtClean="0"/>
                    </a:p>
                  </a:txBody>
                  <a:tcPr marL="91436" marR="91436" marT="45729" marB="4572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800" i="0" dirty="0" smtClean="0"/>
                    </a:p>
                  </a:txBody>
                  <a:tcPr marL="91436" marR="91436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800" i="0" dirty="0" smtClean="0"/>
                    </a:p>
                  </a:txBody>
                  <a:tcPr marL="91436" marR="91436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800" i="0" dirty="0" smtClean="0"/>
                    </a:p>
                  </a:txBody>
                  <a:tcPr marL="91436" marR="91436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800" i="0" dirty="0" smtClean="0"/>
                    </a:p>
                  </a:txBody>
                  <a:tcPr marL="91436" marR="91436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800" i="0" dirty="0" smtClean="0"/>
                    </a:p>
                  </a:txBody>
                  <a:tcPr marL="91436" marR="91436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800" i="0" dirty="0" smtClean="0"/>
                    </a:p>
                  </a:txBody>
                  <a:tcPr marL="91436" marR="91436" marT="45729" marB="4572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800" i="0" dirty="0" smtClean="0"/>
                    </a:p>
                  </a:txBody>
                  <a:tcPr marL="91436" marR="91436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800" i="0" dirty="0" smtClean="0"/>
                    </a:p>
                  </a:txBody>
                  <a:tcPr marL="91436" marR="91436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800" i="0" dirty="0" smtClean="0"/>
                    </a:p>
                  </a:txBody>
                  <a:tcPr marL="91436" marR="91436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800" i="0" dirty="0" smtClean="0"/>
                    </a:p>
                  </a:txBody>
                  <a:tcPr marL="91436" marR="91436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800" i="0" dirty="0" smtClean="0"/>
                    </a:p>
                  </a:txBody>
                  <a:tcPr marL="91436" marR="91436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800" i="0" dirty="0" smtClean="0"/>
                    </a:p>
                  </a:txBody>
                  <a:tcPr marL="91436" marR="91436" marT="45729" marB="4572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800" i="0" dirty="0" smtClean="0"/>
                    </a:p>
                  </a:txBody>
                  <a:tcPr marL="91436" marR="91436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800" i="0" dirty="0" smtClean="0"/>
                    </a:p>
                  </a:txBody>
                  <a:tcPr marL="91436" marR="91436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</a:t>
                      </a:r>
                      <a:endParaRPr lang="en-US" sz="1800" dirty="0" smtClean="0"/>
                    </a:p>
                  </a:txBody>
                  <a:tcPr marL="91436" marR="91436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</a:t>
                      </a:r>
                      <a:endParaRPr lang="en-US" sz="1800" dirty="0" smtClean="0"/>
                    </a:p>
                  </a:txBody>
                  <a:tcPr marL="91436" marR="91436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</a:t>
                      </a:r>
                      <a:endParaRPr lang="en-US" sz="1800" dirty="0" smtClean="0"/>
                    </a:p>
                  </a:txBody>
                  <a:tcPr marL="91436" marR="91436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1" name="直接连接符 50"/>
          <p:cNvCxnSpPr/>
          <p:nvPr/>
        </p:nvCxnSpPr>
        <p:spPr>
          <a:xfrm>
            <a:off x="293688" y="4241800"/>
            <a:ext cx="36576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293688" y="3505200"/>
            <a:ext cx="36576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293688" y="3873500"/>
            <a:ext cx="36576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293688" y="4610100"/>
            <a:ext cx="36576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93688" y="4978400"/>
            <a:ext cx="36576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293688" y="5715000"/>
            <a:ext cx="36576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4191000" y="3200400"/>
            <a:ext cx="36576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191000" y="3505200"/>
            <a:ext cx="36576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4191000" y="3873500"/>
            <a:ext cx="43434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4191000" y="4237038"/>
            <a:ext cx="43434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4191000" y="4978400"/>
            <a:ext cx="36576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4191000" y="5715000"/>
            <a:ext cx="36576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17A3537-6807-4DB9-9C27-CC2CC5635447}" type="datetime1">
              <a:rPr lang="zh-CN" altLang="en-US"/>
              <a:pPr>
                <a:defRPr/>
              </a:pPr>
              <a:t>2020/9/3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64B23B-CCF6-47A9-84AE-47F97E8D79D5}" type="slidenum">
              <a:rPr lang="en-US" altLang="zh-CN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imes New Roman" pitchFamily="18" charset="0"/>
                <a:ea typeface="黑体" pitchFamily="49" charset="-122"/>
              </a:rPr>
              <a:t>2.4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带</a:t>
            </a:r>
            <a:r>
              <a:rPr lang="zh-CN" altLang="en-US" b="1" smtClean="0">
                <a:latin typeface="Verdana" pitchFamily="34" charset="0"/>
                <a:ea typeface="宋体" pitchFamily="2" charset="-122"/>
                <a:cs typeface="Verdana" pitchFamily="34" charset="0"/>
                <a:sym typeface="Symbol" pitchFamily="18" charset="2"/>
              </a:rPr>
              <a:t>空转移的</a:t>
            </a:r>
            <a:r>
              <a:rPr lang="en-US" altLang="zh-CN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NFA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zh-CN" altLang="en-US" b="1" i="1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</a:t>
            </a:r>
            <a:r>
              <a:rPr lang="en-US" altLang="zh-CN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-NFA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</a:pPr>
            <a:r>
              <a:rPr lang="zh-CN" altLang="en-US" b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构造</a:t>
            </a:r>
            <a:r>
              <a:rPr lang="zh-CN" altLang="en-US" b="1" i="1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</a:t>
            </a:r>
            <a:r>
              <a:rPr lang="en-US" altLang="zh-CN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-NFA</a:t>
            </a:r>
            <a:r>
              <a:rPr lang="zh-CN" altLang="en-US" b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与等价的</a:t>
            </a:r>
            <a:r>
              <a:rPr lang="en-US" altLang="zh-CN" b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DFA</a:t>
            </a:r>
            <a:r>
              <a:rPr lang="zh-CN" altLang="en-US" b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（子集构造法）</a:t>
            </a:r>
            <a:endParaRPr lang="en-US" altLang="zh-CN" b="1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33450" lvl="1" indent="-533400" algn="just" eaLnBrk="1" hangingPunct="1">
              <a:lnSpc>
                <a:spcPct val="90000"/>
              </a:lnSpc>
            </a:pPr>
            <a:r>
              <a:rPr lang="zh-CN" altLang="en-US" i="1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</a:t>
            </a:r>
            <a:r>
              <a:rPr lang="en-US" altLang="zh-CN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-NFA</a:t>
            </a:r>
            <a:r>
              <a:rPr lang="zh-CN" alt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到</a:t>
            </a:r>
            <a:r>
              <a:rPr lang="en-US" altLang="zh-CN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DFA</a:t>
            </a:r>
          </a:p>
        </p:txBody>
      </p:sp>
      <p:sp>
        <p:nvSpPr>
          <p:cNvPr id="419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419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4199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4199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4199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4199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419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4199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41998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4199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4572000" y="2590800"/>
          <a:ext cx="44069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792"/>
                <a:gridCol w="1227632"/>
                <a:gridCol w="1532476"/>
              </a:tblGrid>
              <a:tr h="2394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3" marR="9145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0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3" marR="914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9486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i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{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/>
                    </a:p>
                  </a:txBody>
                  <a:tcPr marL="91453" marR="9145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i="0" dirty="0" smtClean="0"/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i="0" dirty="0" smtClean="0"/>
                    </a:p>
                  </a:txBody>
                  <a:tcPr marL="91453" marR="914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94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i="0" dirty="0" smtClean="0"/>
                    </a:p>
                  </a:txBody>
                  <a:tcPr marL="91453" marR="9145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i="0" dirty="0" smtClean="0"/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i="0" dirty="0" smtClean="0"/>
                    </a:p>
                  </a:txBody>
                  <a:tcPr marL="91453" marR="914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  <a:tr h="2394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i="0" dirty="0" smtClean="0"/>
                    </a:p>
                  </a:txBody>
                  <a:tcPr marL="91453" marR="9145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b="1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i="0" dirty="0" smtClean="0"/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i="0" dirty="0" smtClean="0"/>
                    </a:p>
                  </a:txBody>
                  <a:tcPr marL="91453" marR="914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  <a:tr h="2394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i="0" dirty="0" smtClean="0"/>
                    </a:p>
                  </a:txBody>
                  <a:tcPr marL="91453" marR="9145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i="0" dirty="0" smtClean="0"/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i="0" dirty="0" smtClean="0"/>
                    </a:p>
                  </a:txBody>
                  <a:tcPr marL="91453" marR="914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2020" name="对象 9"/>
          <p:cNvGraphicFramePr>
            <a:graphicFrameLocks noChangeAspect="1"/>
          </p:cNvGraphicFramePr>
          <p:nvPr/>
        </p:nvGraphicFramePr>
        <p:xfrm>
          <a:off x="131763" y="2798763"/>
          <a:ext cx="4516437" cy="131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4" name="Visio" r:id="rId4" imgW="2764811" imgH="805680" progId="Visio.Drawing.11">
                  <p:embed/>
                </p:oleObj>
              </mc:Choice>
              <mc:Fallback>
                <p:oleObj name="Visio" r:id="rId4" imgW="2764811" imgH="805680" progId="Visio.Drawing.11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3" y="2798763"/>
                        <a:ext cx="4516437" cy="1316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21" name="对象 11"/>
          <p:cNvGraphicFramePr>
            <a:graphicFrameLocks noChangeAspect="1"/>
          </p:cNvGraphicFramePr>
          <p:nvPr/>
        </p:nvGraphicFramePr>
        <p:xfrm>
          <a:off x="2363788" y="4649788"/>
          <a:ext cx="4773612" cy="159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5" name="Visio" r:id="rId6" imgW="2922028" imgH="976860" progId="Visio.Drawing.11">
                  <p:embed/>
                </p:oleObj>
              </mc:Choice>
              <mc:Fallback>
                <p:oleObj name="Visio" r:id="rId6" imgW="2922028" imgH="976860" progId="Visio.Drawing.11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8" y="4649788"/>
                        <a:ext cx="4773612" cy="159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2B75A15-6A12-4BFE-BBA1-9E5F82CE39D8}" type="datetime1">
              <a:rPr lang="zh-CN" altLang="en-US"/>
              <a:pPr>
                <a:defRPr/>
              </a:pPr>
              <a:t>2020/9/3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63D2D-2DC4-4128-91E8-797D8F154D50}" type="slidenum">
              <a:rPr lang="en-US" altLang="zh-CN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Times New Roman" pitchFamily="18" charset="0"/>
                <a:ea typeface="黑体" pitchFamily="49" charset="-122"/>
              </a:rPr>
              <a:t>小结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Tx/>
              <a:buNone/>
              <a:defRPr/>
            </a:pP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(1)  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有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穷自动机基本概念</a:t>
            </a:r>
          </a:p>
          <a:p>
            <a:pPr algn="just" eaLnBrk="1" hangingPunct="1">
              <a:buFontTx/>
              <a:buNone/>
              <a:defRPr/>
            </a:pP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(2)  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三种识别正则语言的有穷自动机</a:t>
            </a:r>
            <a:endParaRPr lang="en-US" altLang="zh-CN" b="1" dirty="0" smtClean="0">
              <a:latin typeface="Times New Roman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 smtClean="0">
                <a:ea typeface="宋体" pitchFamily="2" charset="-122"/>
              </a:rPr>
              <a:t>确定</a:t>
            </a:r>
            <a:r>
              <a:rPr lang="zh-CN" altLang="en-US" b="1" dirty="0">
                <a:ea typeface="宋体" pitchFamily="2" charset="-122"/>
              </a:rPr>
              <a:t>有穷自动机（</a:t>
            </a:r>
            <a:r>
              <a:rPr lang="en-US" altLang="zh-CN" b="1" dirty="0">
                <a:ea typeface="宋体" pitchFamily="2" charset="-122"/>
              </a:rPr>
              <a:t>DFA</a:t>
            </a:r>
            <a:r>
              <a:rPr lang="zh-CN" altLang="en-US" b="1" dirty="0" smtClean="0">
                <a:ea typeface="宋体" pitchFamily="2" charset="-122"/>
              </a:rPr>
              <a:t>）</a:t>
            </a:r>
            <a:endParaRPr lang="en-US" altLang="zh-CN" b="1" dirty="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 smtClean="0">
                <a:ea typeface="宋体" pitchFamily="2" charset="-122"/>
              </a:rPr>
              <a:t>非</a:t>
            </a:r>
            <a:r>
              <a:rPr lang="zh-CN" altLang="en-US" b="1" dirty="0">
                <a:ea typeface="宋体" pitchFamily="2" charset="-122"/>
              </a:rPr>
              <a:t>确定有穷自动机（</a:t>
            </a:r>
            <a:r>
              <a:rPr lang="en-US" altLang="zh-CN" b="1" dirty="0">
                <a:ea typeface="宋体" pitchFamily="2" charset="-122"/>
              </a:rPr>
              <a:t>NFA</a:t>
            </a:r>
            <a:r>
              <a:rPr lang="zh-CN" altLang="en-US" b="1" dirty="0">
                <a:ea typeface="宋体" pitchFamily="2" charset="-122"/>
              </a:rPr>
              <a:t>）</a:t>
            </a:r>
            <a:endParaRPr lang="en-US" altLang="zh-CN" b="1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 smtClean="0">
                <a:ea typeface="宋体" pitchFamily="2" charset="-122"/>
              </a:rPr>
              <a:t>带有空</a:t>
            </a:r>
            <a:r>
              <a:rPr lang="zh-CN" altLang="en-US" b="1" dirty="0">
                <a:ea typeface="宋体" pitchFamily="2" charset="-122"/>
              </a:rPr>
              <a:t>转移的有穷自动机（</a:t>
            </a:r>
            <a:r>
              <a:rPr lang="en-US" altLang="zh-CN" b="1" dirty="0">
                <a:ea typeface="宋体" pitchFamily="2" charset="-122"/>
              </a:rPr>
              <a:t>ε-NFA</a:t>
            </a:r>
            <a:r>
              <a:rPr lang="zh-CN" altLang="en-US" b="1" dirty="0" smtClean="0">
                <a:ea typeface="宋体" pitchFamily="2" charset="-122"/>
              </a:rPr>
              <a:t>）</a:t>
            </a:r>
            <a:endParaRPr lang="en-US" altLang="zh-CN" b="1" dirty="0" smtClean="0">
              <a:ea typeface="宋体" pitchFamily="2" charset="-122"/>
            </a:endParaRPr>
          </a:p>
          <a:p>
            <a:pPr marL="342900" lvl="1" indent="-342900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3200" b="1" dirty="0">
                <a:latin typeface="Times New Roman" pitchFamily="18" charset="0"/>
                <a:ea typeface="宋体" pitchFamily="2" charset="-122"/>
                <a:cs typeface="+mn-cs"/>
              </a:rPr>
              <a:t>(3) 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  <a:cs typeface="+mn-cs"/>
              </a:rPr>
              <a:t>构造与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  <a:cs typeface="+mn-cs"/>
              </a:rPr>
              <a:t>NFA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lang="en-US" altLang="zh-CN" sz="3200" b="1" dirty="0" smtClean="0">
                <a:ea typeface="宋体" pitchFamily="2" charset="-122"/>
              </a:rPr>
              <a:t>ε-NFA</a:t>
            </a:r>
            <a:r>
              <a:rPr lang="zh-CN" altLang="en-US" sz="3200" b="1" dirty="0" smtClean="0">
                <a:ea typeface="宋体" pitchFamily="2" charset="-122"/>
              </a:rPr>
              <a:t>等价的</a:t>
            </a:r>
            <a:r>
              <a:rPr lang="en-US" altLang="zh-CN" sz="3200" b="1" dirty="0" smtClean="0">
                <a:ea typeface="宋体" pitchFamily="2" charset="-122"/>
              </a:rPr>
              <a:t>DFA</a:t>
            </a:r>
            <a:r>
              <a:rPr lang="zh-CN" altLang="en-US" sz="3200" b="1" smtClean="0">
                <a:ea typeface="宋体" pitchFamily="2" charset="-122"/>
              </a:rPr>
              <a:t>的方法</a:t>
            </a:r>
            <a:endParaRPr lang="en-US" altLang="zh-CN" sz="3200" b="1" dirty="0"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17A3537-6807-4DB9-9C27-CC2CC5635447}" type="datetime1">
              <a:rPr lang="zh-CN" altLang="en-US"/>
              <a:pPr>
                <a:defRPr/>
              </a:pPr>
              <a:t>2020/9/3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A943D-6857-4AAA-8C09-5BF1F413EBB4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imes New Roman" pitchFamily="18" charset="0"/>
                <a:ea typeface="黑体" pitchFamily="49" charset="-122"/>
              </a:rPr>
              <a:t>2.1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smtClean="0">
                <a:latin typeface="Times New Roman" pitchFamily="18" charset="0"/>
                <a:ea typeface="黑体" pitchFamily="49" charset="-122"/>
              </a:rPr>
              <a:t>有穷</a:t>
            </a:r>
            <a:r>
              <a:rPr lang="en-US" altLang="zh-CN" b="1" smtClean="0">
                <a:latin typeface="Times New Roman" pitchFamily="18" charset="0"/>
                <a:ea typeface="黑体" pitchFamily="49" charset="-122"/>
              </a:rPr>
              <a:t>(</a:t>
            </a:r>
            <a:r>
              <a:rPr lang="zh-CN" altLang="en-US" b="1" smtClean="0">
                <a:latin typeface="Times New Roman" pitchFamily="18" charset="0"/>
                <a:ea typeface="黑体" pitchFamily="49" charset="-122"/>
              </a:rPr>
              <a:t>限</a:t>
            </a:r>
            <a:r>
              <a:rPr lang="en-US" altLang="zh-CN" b="1" smtClean="0">
                <a:latin typeface="Times New Roman" pitchFamily="18" charset="0"/>
                <a:ea typeface="黑体" pitchFamily="49" charset="-122"/>
              </a:rPr>
              <a:t>)</a:t>
            </a:r>
            <a:r>
              <a:rPr lang="zh-CN" altLang="en-US" b="1" smtClean="0">
                <a:latin typeface="Times New Roman" pitchFamily="18" charset="0"/>
                <a:ea typeface="黑体" pitchFamily="49" charset="-122"/>
              </a:rPr>
              <a:t>状态系统</a:t>
            </a:r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533400" lvl="1" indent="-533400" algn="just" eaLnBrk="1" hangingPunct="1">
              <a:lnSpc>
                <a:spcPct val="90000"/>
              </a:lnSpc>
              <a:buFontTx/>
              <a:buChar char="•"/>
              <a:defRPr/>
            </a:pPr>
            <a:r>
              <a:rPr lang="zh-CN" altLang="en-US" sz="3200" b="1" dirty="0">
                <a:latin typeface="Times New Roman" pitchFamily="18" charset="0"/>
                <a:ea typeface="黑体" pitchFamily="49" charset="-122"/>
                <a:cs typeface="+mn-cs"/>
              </a:rPr>
              <a:t>有穷状态系统</a:t>
            </a:r>
            <a:r>
              <a:rPr lang="en-US" altLang="zh-CN" sz="3200" b="1" dirty="0">
                <a:latin typeface="Times New Roman" pitchFamily="18" charset="0"/>
                <a:ea typeface="黑体" pitchFamily="49" charset="-122"/>
                <a:cs typeface="+mn-cs"/>
              </a:rPr>
              <a:t>—</a:t>
            </a:r>
            <a:r>
              <a:rPr lang="zh-CN" altLang="en-US" sz="3200" b="1" dirty="0" smtClean="0">
                <a:ea typeface="宋体" pitchFamily="2" charset="-122"/>
                <a:cs typeface="+mn-cs"/>
              </a:rPr>
              <a:t>“电视遥控器开关”</a:t>
            </a:r>
            <a:endParaRPr lang="en-US" sz="3200" b="1" dirty="0">
              <a:ea typeface="宋体" pitchFamily="2" charset="-122"/>
              <a:cs typeface="+mn-cs"/>
            </a:endParaRPr>
          </a:p>
        </p:txBody>
      </p:sp>
      <p:sp>
        <p:nvSpPr>
          <p:cNvPr id="51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grpSp>
        <p:nvGrpSpPr>
          <p:cNvPr id="5127" name="组合 15"/>
          <p:cNvGrpSpPr>
            <a:grpSpLocks/>
          </p:cNvGrpSpPr>
          <p:nvPr/>
        </p:nvGrpSpPr>
        <p:grpSpPr bwMode="auto">
          <a:xfrm>
            <a:off x="1034583" y="2682875"/>
            <a:ext cx="7195017" cy="2574925"/>
            <a:chOff x="1981200" y="2971800"/>
            <a:chExt cx="7195756" cy="2575636"/>
          </a:xfrm>
        </p:grpSpPr>
        <p:grpSp>
          <p:nvGrpSpPr>
            <p:cNvPr id="5128" name="组合 9"/>
            <p:cNvGrpSpPr>
              <a:grpSpLocks/>
            </p:cNvGrpSpPr>
            <p:nvPr/>
          </p:nvGrpSpPr>
          <p:grpSpPr bwMode="auto">
            <a:xfrm>
              <a:off x="1981200" y="3013315"/>
              <a:ext cx="4361040" cy="2534121"/>
              <a:chOff x="2438400" y="3805409"/>
              <a:chExt cx="4361040" cy="2534121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438400" y="4707129"/>
                <a:ext cx="1828988" cy="72886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2800" b="1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电视开</a:t>
                </a:r>
                <a:endParaRPr lang="en-US" sz="28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970723" y="4707129"/>
                <a:ext cx="1828988" cy="72886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2800" b="1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电视关</a:t>
                </a:r>
                <a:endParaRPr lang="en-US" sz="28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" name="上弧形箭头 7"/>
              <p:cNvSpPr/>
              <p:nvPr/>
            </p:nvSpPr>
            <p:spPr>
              <a:xfrm>
                <a:off x="3352894" y="4249803"/>
                <a:ext cx="2608531" cy="457326"/>
              </a:xfrm>
              <a:prstGeom prst="curvedDownArrow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上弧形箭头 12"/>
              <p:cNvSpPr/>
              <p:nvPr/>
            </p:nvSpPr>
            <p:spPr>
              <a:xfrm rot="10800000">
                <a:off x="3352894" y="5435993"/>
                <a:ext cx="2608531" cy="457326"/>
              </a:xfrm>
              <a:prstGeom prst="curvedDownArrow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36" name="矩形 8"/>
              <p:cNvSpPr>
                <a:spLocks noChangeArrowheads="1"/>
              </p:cNvSpPr>
              <p:nvPr/>
            </p:nvSpPr>
            <p:spPr bwMode="auto">
              <a:xfrm>
                <a:off x="4254937" y="3805409"/>
                <a:ext cx="80345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 b="1">
                    <a:latin typeface="Times New Roman" pitchFamily="18" charset="0"/>
                  </a:rPr>
                  <a:t>关闭</a:t>
                </a:r>
                <a:endParaRPr lang="en-US" altLang="en-US" sz="2400" b="1">
                  <a:latin typeface="Times New Roman" pitchFamily="18" charset="0"/>
                </a:endParaRPr>
              </a:p>
            </p:txBody>
          </p:sp>
          <p:sp>
            <p:nvSpPr>
              <p:cNvPr id="5137" name="矩形 14"/>
              <p:cNvSpPr>
                <a:spLocks noChangeArrowheads="1"/>
              </p:cNvSpPr>
              <p:nvPr/>
            </p:nvSpPr>
            <p:spPr bwMode="auto">
              <a:xfrm>
                <a:off x="4254936" y="5877865"/>
                <a:ext cx="80345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 b="1">
                    <a:latin typeface="Times New Roman" pitchFamily="18" charset="0"/>
                  </a:rPr>
                  <a:t>打开</a:t>
                </a:r>
                <a:endParaRPr lang="en-US" altLang="en-US" sz="2400" b="1">
                  <a:latin typeface="Times New Roman" pitchFamily="18" charset="0"/>
                </a:endParaRPr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6325046" y="2997207"/>
              <a:ext cx="533455" cy="3191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130" name="矩形 13"/>
            <p:cNvSpPr>
              <a:spLocks noChangeArrowheads="1"/>
            </p:cNvSpPr>
            <p:nvPr/>
          </p:nvSpPr>
          <p:spPr bwMode="auto">
            <a:xfrm>
              <a:off x="6858000" y="2971800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imes New Roman" pitchFamily="18" charset="0"/>
                </a:rPr>
                <a:t>状态</a:t>
              </a: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5131" name="矩形 19"/>
            <p:cNvSpPr>
              <a:spLocks noChangeArrowheads="1"/>
            </p:cNvSpPr>
            <p:nvPr/>
          </p:nvSpPr>
          <p:spPr bwMode="auto">
            <a:xfrm>
              <a:off x="6324600" y="3361490"/>
              <a:ext cx="2852356" cy="369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latin typeface="Times New Roman" pitchFamily="18" charset="0"/>
                </a:rPr>
                <a:t>关闭</a:t>
              </a:r>
              <a:r>
                <a:rPr lang="en-US" altLang="zh-CN" sz="1800" dirty="0">
                  <a:latin typeface="Times New Roman" pitchFamily="18" charset="0"/>
                </a:rPr>
                <a:t>/</a:t>
              </a:r>
              <a:r>
                <a:rPr lang="zh-CN" altLang="en-US" sz="1800" dirty="0">
                  <a:latin typeface="Times New Roman" pitchFamily="18" charset="0"/>
                </a:rPr>
                <a:t>打开</a:t>
              </a:r>
              <a:r>
                <a:rPr lang="en-US" altLang="zh-CN" sz="1800" dirty="0">
                  <a:latin typeface="Times New Roman" pitchFamily="18" charset="0"/>
                </a:rPr>
                <a:t>—</a:t>
              </a:r>
              <a:r>
                <a:rPr lang="zh-CN" altLang="en-US" sz="1800" dirty="0">
                  <a:latin typeface="Times New Roman" pitchFamily="18" charset="0"/>
                </a:rPr>
                <a:t>输入</a:t>
              </a:r>
              <a:r>
                <a:rPr lang="zh-CN" altLang="en-US" sz="1800" dirty="0" smtClean="0">
                  <a:latin typeface="Times New Roman" pitchFamily="18" charset="0"/>
                </a:rPr>
                <a:t>字符</a:t>
              </a:r>
              <a:r>
                <a:rPr lang="en-US" altLang="zh-CN" sz="1800" dirty="0" smtClean="0">
                  <a:latin typeface="Times New Roman" pitchFamily="18" charset="0"/>
                </a:rPr>
                <a:t>/</a:t>
              </a:r>
              <a:r>
                <a:rPr lang="zh-CN" altLang="en-US" sz="1800" dirty="0" smtClean="0">
                  <a:latin typeface="Times New Roman" pitchFamily="18" charset="0"/>
                </a:rPr>
                <a:t>命令</a:t>
              </a:r>
              <a:endParaRPr lang="en-US" altLang="en-US" sz="1800" dirty="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17A3537-6807-4DB9-9C27-CC2CC5635447}" type="datetime1">
              <a:rPr lang="zh-CN" altLang="en-US"/>
              <a:pPr>
                <a:defRPr/>
              </a:pPr>
              <a:t>2020/9/3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01BBC0-BEE0-4EEA-8918-B5F6230958AA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imes New Roman" pitchFamily="18" charset="0"/>
                <a:ea typeface="黑体" pitchFamily="49" charset="-122"/>
              </a:rPr>
              <a:t>2.1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smtClean="0">
                <a:latin typeface="Times New Roman" pitchFamily="18" charset="0"/>
                <a:ea typeface="黑体" pitchFamily="49" charset="-122"/>
              </a:rPr>
              <a:t>有穷</a:t>
            </a:r>
            <a:r>
              <a:rPr lang="en-US" altLang="zh-CN" b="1" smtClean="0">
                <a:latin typeface="Times New Roman" pitchFamily="18" charset="0"/>
                <a:ea typeface="黑体" pitchFamily="49" charset="-122"/>
              </a:rPr>
              <a:t>(</a:t>
            </a:r>
            <a:r>
              <a:rPr lang="zh-CN" altLang="en-US" b="1" smtClean="0">
                <a:latin typeface="Times New Roman" pitchFamily="18" charset="0"/>
                <a:ea typeface="黑体" pitchFamily="49" charset="-122"/>
              </a:rPr>
              <a:t>限</a:t>
            </a:r>
            <a:r>
              <a:rPr lang="en-US" altLang="zh-CN" b="1" smtClean="0">
                <a:latin typeface="Times New Roman" pitchFamily="18" charset="0"/>
                <a:ea typeface="黑体" pitchFamily="49" charset="-122"/>
              </a:rPr>
              <a:t>)</a:t>
            </a:r>
            <a:r>
              <a:rPr lang="zh-CN" altLang="en-US" b="1" smtClean="0">
                <a:latin typeface="Times New Roman" pitchFamily="18" charset="0"/>
                <a:ea typeface="黑体" pitchFamily="49" charset="-122"/>
              </a:rPr>
              <a:t>状态系统</a:t>
            </a:r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</a:pPr>
            <a:r>
              <a:rPr lang="zh-CN" altLang="en-US" b="1" smtClean="0">
                <a:latin typeface="Times New Roman" pitchFamily="18" charset="0"/>
                <a:ea typeface="黑体" pitchFamily="49" charset="-122"/>
              </a:rPr>
              <a:t>有穷状态系统</a:t>
            </a:r>
            <a:r>
              <a:rPr lang="en-US" altLang="zh-CN" b="1" smtClean="0">
                <a:latin typeface="Times New Roman" pitchFamily="18" charset="0"/>
                <a:ea typeface="黑体" pitchFamily="49" charset="-122"/>
              </a:rPr>
              <a:t>—</a:t>
            </a:r>
            <a:r>
              <a:rPr lang="zh-CN" altLang="en-US" b="1" smtClean="0">
                <a:latin typeface="Times New Roman" pitchFamily="18" charset="0"/>
                <a:ea typeface="黑体" pitchFamily="49" charset="-122"/>
              </a:rPr>
              <a:t>“</a:t>
            </a:r>
            <a:r>
              <a:rPr lang="zh-CN" altLang="en-US" b="1" smtClean="0">
                <a:ea typeface="宋体" pitchFamily="2" charset="-122"/>
              </a:rPr>
              <a:t>狼、羊、菜问题”</a:t>
            </a:r>
            <a:endParaRPr lang="en-US" altLang="zh-CN" b="1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smtClean="0">
                <a:ea typeface="宋体" pitchFamily="2" charset="-122"/>
              </a:rPr>
              <a:t>一个人带着狼、山羊、白菜在一条河的左岸，大小正好装下这个人和其他三者之一。每次只能带一件东西过河，剩下的两件，如果没有人照顾，狼会吃羊，羊会吃菜。问是否有可能安全过河，使得羊和白菜都不会被吃掉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smtClean="0">
                <a:ea typeface="宋体" pitchFamily="2" charset="-122"/>
              </a:rPr>
              <a:t>表面上看，这是一个需要动脑筋的难题。如果用有限状态系统的思想方法来求解这个问题，就要方便得多。</a:t>
            </a:r>
          </a:p>
        </p:txBody>
      </p:sp>
      <p:sp>
        <p:nvSpPr>
          <p:cNvPr id="61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17A3537-6807-4DB9-9C27-CC2CC5635447}" type="datetime1">
              <a:rPr lang="zh-CN" altLang="en-US"/>
              <a:pPr>
                <a:defRPr/>
              </a:pPr>
              <a:t>2020/9/3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741364-C50F-4372-9E08-A69EFF92445A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imes New Roman" pitchFamily="18" charset="0"/>
                <a:ea typeface="黑体" pitchFamily="49" charset="-122"/>
              </a:rPr>
              <a:t>2.1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smtClean="0">
                <a:latin typeface="Times New Roman" pitchFamily="18" charset="0"/>
                <a:ea typeface="黑体" pitchFamily="49" charset="-122"/>
              </a:rPr>
              <a:t>有穷</a:t>
            </a:r>
            <a:r>
              <a:rPr lang="en-US" altLang="zh-CN" b="1" smtClean="0">
                <a:latin typeface="Times New Roman" pitchFamily="18" charset="0"/>
                <a:ea typeface="黑体" pitchFamily="49" charset="-122"/>
              </a:rPr>
              <a:t>(</a:t>
            </a:r>
            <a:r>
              <a:rPr lang="zh-CN" altLang="en-US" b="1" smtClean="0">
                <a:latin typeface="Times New Roman" pitchFamily="18" charset="0"/>
                <a:ea typeface="黑体" pitchFamily="49" charset="-122"/>
              </a:rPr>
              <a:t>限</a:t>
            </a:r>
            <a:r>
              <a:rPr lang="en-US" altLang="zh-CN" b="1" smtClean="0">
                <a:latin typeface="Times New Roman" pitchFamily="18" charset="0"/>
                <a:ea typeface="黑体" pitchFamily="49" charset="-122"/>
              </a:rPr>
              <a:t>)</a:t>
            </a:r>
            <a:r>
              <a:rPr lang="zh-CN" altLang="en-US" b="1" smtClean="0">
                <a:latin typeface="Times New Roman" pitchFamily="18" charset="0"/>
                <a:ea typeface="黑体" pitchFamily="49" charset="-122"/>
              </a:rPr>
              <a:t>状态系统</a:t>
            </a:r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</a:pPr>
            <a:r>
              <a:rPr lang="zh-CN" altLang="en-US" b="1" smtClean="0">
                <a:latin typeface="Times New Roman" pitchFamily="18" charset="0"/>
                <a:ea typeface="黑体" pitchFamily="49" charset="-122"/>
              </a:rPr>
              <a:t>有穷状态系统</a:t>
            </a:r>
            <a:r>
              <a:rPr lang="en-US" altLang="zh-CN" b="1" smtClean="0">
                <a:latin typeface="Times New Roman" pitchFamily="18" charset="0"/>
                <a:ea typeface="黑体" pitchFamily="49" charset="-122"/>
              </a:rPr>
              <a:t>—</a:t>
            </a:r>
            <a:r>
              <a:rPr lang="zh-CN" altLang="en-US" b="1" smtClean="0">
                <a:latin typeface="Times New Roman" pitchFamily="18" charset="0"/>
                <a:ea typeface="黑体" pitchFamily="49" charset="-122"/>
              </a:rPr>
              <a:t>“</a:t>
            </a:r>
            <a:r>
              <a:rPr lang="zh-CN" altLang="en-US" b="1" smtClean="0">
                <a:ea typeface="宋体" pitchFamily="2" charset="-122"/>
              </a:rPr>
              <a:t>狼、羊、菜问题”</a:t>
            </a:r>
            <a:endParaRPr lang="en-US" altLang="zh-CN" b="1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71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8001000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130425"/>
            <a:ext cx="79978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17A3537-6807-4DB9-9C27-CC2CC5635447}" type="datetime1">
              <a:rPr lang="zh-CN" altLang="en-US"/>
              <a:pPr>
                <a:defRPr/>
              </a:pPr>
              <a:t>2020/9/3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265F42-94C3-4C04-B2A2-1F623BF5D1B0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imes New Roman" pitchFamily="18" charset="0"/>
                <a:ea typeface="黑体" pitchFamily="49" charset="-122"/>
              </a:rPr>
              <a:t>2.1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smtClean="0">
                <a:latin typeface="Times New Roman" pitchFamily="18" charset="0"/>
                <a:ea typeface="黑体" pitchFamily="49" charset="-122"/>
              </a:rPr>
              <a:t>有穷</a:t>
            </a:r>
            <a:r>
              <a:rPr lang="en-US" altLang="zh-CN" b="1" smtClean="0">
                <a:latin typeface="Times New Roman" pitchFamily="18" charset="0"/>
                <a:ea typeface="黑体" pitchFamily="49" charset="-122"/>
              </a:rPr>
              <a:t>(</a:t>
            </a:r>
            <a:r>
              <a:rPr lang="zh-CN" altLang="en-US" b="1" smtClean="0">
                <a:latin typeface="Times New Roman" pitchFamily="18" charset="0"/>
                <a:ea typeface="黑体" pitchFamily="49" charset="-122"/>
              </a:rPr>
              <a:t>限</a:t>
            </a:r>
            <a:r>
              <a:rPr lang="en-US" altLang="zh-CN" b="1" smtClean="0">
                <a:latin typeface="Times New Roman" pitchFamily="18" charset="0"/>
                <a:ea typeface="黑体" pitchFamily="49" charset="-122"/>
              </a:rPr>
              <a:t>)</a:t>
            </a:r>
            <a:r>
              <a:rPr lang="zh-CN" altLang="en-US" b="1" smtClean="0">
                <a:latin typeface="Times New Roman" pitchFamily="18" charset="0"/>
                <a:ea typeface="黑体" pitchFamily="49" charset="-122"/>
              </a:rPr>
              <a:t>状态系统</a:t>
            </a:r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  <a:defRPr/>
            </a:pPr>
            <a:r>
              <a:rPr lang="zh-CN" altLang="en-US" b="1" dirty="0" smtClean="0">
                <a:latin typeface="Times New Roman" pitchFamily="18" charset="0"/>
                <a:ea typeface="黑体" pitchFamily="49" charset="-122"/>
              </a:rPr>
              <a:t>有穷自动机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rPr>
              <a:t>finite automaton, FA 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rPr>
              <a:t>）</a:t>
            </a:r>
            <a:endParaRPr lang="en-US" altLang="zh-CN" b="1" dirty="0" smtClean="0">
              <a:latin typeface="Times New Roman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ea typeface="宋体" pitchFamily="2" charset="-122"/>
              </a:rPr>
              <a:t>是具有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离散输入和输出</a:t>
            </a:r>
            <a:r>
              <a:rPr lang="zh-CN" altLang="en-US" b="1" dirty="0">
                <a:ea typeface="宋体" pitchFamily="2" charset="-122"/>
              </a:rPr>
              <a:t>系统的一种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数学模型</a:t>
            </a:r>
            <a:r>
              <a:rPr lang="zh-CN" altLang="en-US" b="1" dirty="0">
                <a:ea typeface="宋体" pitchFamily="2" charset="-122"/>
              </a:rPr>
              <a:t>，是一种最简单的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语言识别器</a:t>
            </a:r>
            <a:r>
              <a:rPr lang="zh-CN" altLang="en-US" b="1" dirty="0">
                <a:ea typeface="宋体" pitchFamily="2" charset="-122"/>
              </a:rPr>
              <a:t>。</a:t>
            </a:r>
            <a:endParaRPr lang="en-US" altLang="zh-CN" b="1" dirty="0">
              <a:ea typeface="宋体" pitchFamily="2" charset="-122"/>
            </a:endParaRPr>
          </a:p>
          <a:p>
            <a:pPr marL="933450" lvl="1" indent="-533400" algn="just" eaLnBrk="1" hangingPunct="1">
              <a:lnSpc>
                <a:spcPct val="90000"/>
              </a:lnSpc>
              <a:defRPr/>
            </a:pP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pPr marL="933450" lvl="1" indent="-533400" algn="just" eaLnBrk="1" hangingPunct="1">
              <a:lnSpc>
                <a:spcPct val="90000"/>
              </a:lnSpc>
              <a:defRPr/>
            </a:pPr>
            <a:endParaRPr lang="en-US" altLang="zh-CN" b="1" dirty="0" smtClean="0">
              <a:latin typeface="Times New Roman" pitchFamily="18" charset="0"/>
              <a:ea typeface="宋体" pitchFamily="2" charset="-122"/>
            </a:endParaRPr>
          </a:p>
          <a:p>
            <a:pPr marL="933450" lvl="1" indent="-533400" algn="just" eaLnBrk="1" hangingPunct="1">
              <a:lnSpc>
                <a:spcPct val="90000"/>
              </a:lnSpc>
              <a:defRPr/>
            </a:pP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pPr marL="933450" lvl="1" indent="-533400" algn="just" eaLnBrk="1" hangingPunct="1">
              <a:lnSpc>
                <a:spcPct val="90000"/>
              </a:lnSpc>
              <a:defRPr/>
            </a:pPr>
            <a:endParaRPr lang="en-US" altLang="zh-CN" b="1" dirty="0" smtClean="0">
              <a:latin typeface="Times New Roman" pitchFamily="18" charset="0"/>
              <a:ea typeface="宋体" pitchFamily="2" charset="-122"/>
            </a:endParaRPr>
          </a:p>
          <a:p>
            <a:pPr marL="933450" lvl="1" indent="-533400" algn="just" eaLnBrk="1" hangingPunct="1">
              <a:lnSpc>
                <a:spcPct val="90000"/>
              </a:lnSpc>
              <a:defRPr/>
            </a:pP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ea typeface="宋体" pitchFamily="2" charset="-122"/>
              </a:rPr>
              <a:t>可以表示为一个有向图，是自动机理论的研究对象。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81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graphicFrame>
        <p:nvGraphicFramePr>
          <p:cNvPr id="8199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882844"/>
              </p:ext>
            </p:extLst>
          </p:nvPr>
        </p:nvGraphicFramePr>
        <p:xfrm>
          <a:off x="2438400" y="2971800"/>
          <a:ext cx="4003675" cy="20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name="Visio" r:id="rId4" imgW="2245075" imgH="1174230" progId="Visio.Drawing.11">
                  <p:embed/>
                </p:oleObj>
              </mc:Choice>
              <mc:Fallback>
                <p:oleObj name="Visio" r:id="rId4" imgW="2245075" imgH="1174230" progId="Visio.Drawing.11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971800"/>
                        <a:ext cx="4003675" cy="203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矩形 4"/>
          <p:cNvSpPr>
            <a:spLocks noChangeArrowheads="1"/>
          </p:cNvSpPr>
          <p:nvPr/>
        </p:nvSpPr>
        <p:spPr bwMode="auto">
          <a:xfrm>
            <a:off x="3325812" y="5012047"/>
            <a:ext cx="2492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Times New Roman" pitchFamily="18" charset="0"/>
              </a:rPr>
              <a:t>有穷自动机的基本结构</a:t>
            </a:r>
            <a:endParaRPr lang="en-US" altLang="en-US" sz="18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17A3537-6807-4DB9-9C27-CC2CC5635447}" type="datetime1">
              <a:rPr lang="zh-CN" altLang="en-US"/>
              <a:pPr>
                <a:defRPr/>
              </a:pPr>
              <a:t>2020/9/3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196ABC-C04D-4C19-B219-FA1C55B06346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imes New Roman" pitchFamily="18" charset="0"/>
                <a:ea typeface="黑体" pitchFamily="49" charset="-122"/>
              </a:rPr>
              <a:t>2.2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确定有穷自动机</a:t>
            </a:r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</a:pPr>
            <a:r>
              <a:rPr lang="zh-CN" altLang="en-US" b="1" dirty="0" smtClean="0">
                <a:latin typeface="Times New Roman" pitchFamily="18" charset="0"/>
                <a:ea typeface="黑体" pitchFamily="49" charset="-122"/>
              </a:rPr>
              <a:t>确定有穷自动机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deterministic 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finite automaton, DFA 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</a:t>
            </a:r>
            <a:endParaRPr lang="en-US" altLang="zh-CN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 smtClean="0">
                <a:ea typeface="宋体" pitchFamily="2" charset="-122"/>
              </a:rPr>
              <a:t>具有有穷个状态，不同的状态代表不同的意义。按照实际的需要，可以在不同的状态间转换。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 smtClean="0">
                <a:ea typeface="宋体" pitchFamily="2" charset="-122"/>
              </a:rPr>
              <a:t>将输入字符串中的字符汇集在一起构成一个字母表。处理的所有字符串都是该字母表上的字符串。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 smtClean="0">
                <a:ea typeface="宋体" pitchFamily="2" charset="-122"/>
              </a:rPr>
              <a:t>在任一状态下，从输入字符串中读入一个字符，根据当前状态和读入的这个字符转到新的状态。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</a:rPr>
              <a:t>有一个开始状态</a:t>
            </a:r>
            <a:r>
              <a:rPr lang="zh-CN" altLang="en-US" b="1" dirty="0" smtClean="0">
                <a:ea typeface="宋体" pitchFamily="2" charset="-122"/>
              </a:rPr>
              <a:t>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 smtClean="0">
                <a:ea typeface="宋体" pitchFamily="2" charset="-122"/>
              </a:rPr>
              <a:t>还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</a:rPr>
              <a:t>有一些终止（或接受）状态</a:t>
            </a:r>
            <a:r>
              <a:rPr lang="zh-CN" altLang="en-US" b="1" dirty="0" smtClean="0">
                <a:ea typeface="宋体" pitchFamily="2" charset="-122"/>
              </a:rPr>
              <a:t>，表示到目前为止所读入的字符构成的字符串是语言的一个句子。</a:t>
            </a:r>
            <a:endParaRPr lang="en-US" altLang="zh-CN" b="1" dirty="0" smtClean="0">
              <a:ea typeface="宋体" pitchFamily="2" charset="-122"/>
            </a:endParaRPr>
          </a:p>
        </p:txBody>
      </p:sp>
      <p:sp>
        <p:nvSpPr>
          <p:cNvPr id="92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人工神经网络1">
  <a:themeElements>
    <a:clrScheme name="人工神经网络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人工神经网络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人工神经网络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工神经网络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工神经网络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工神经网络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工神经网络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工神经网络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17287</TotalTime>
  <Words>3462</Words>
  <Application>Microsoft Office PowerPoint</Application>
  <PresentationFormat>全屏显示(4:3)</PresentationFormat>
  <Paragraphs>579</Paragraphs>
  <Slides>42</Slides>
  <Notes>39</Notes>
  <HiddenSlides>1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53" baseType="lpstr">
      <vt:lpstr>黑体</vt:lpstr>
      <vt:lpstr>宋体</vt:lpstr>
      <vt:lpstr>Arial</vt:lpstr>
      <vt:lpstr>Cambria Math</vt:lpstr>
      <vt:lpstr>Symbol</vt:lpstr>
      <vt:lpstr>Times New Roman</vt:lpstr>
      <vt:lpstr>Verdana</vt:lpstr>
      <vt:lpstr>Wingdings</vt:lpstr>
      <vt:lpstr>人工神经网络1</vt:lpstr>
      <vt:lpstr>Visio</vt:lpstr>
      <vt:lpstr>Equation.DSMT4</vt:lpstr>
      <vt:lpstr>编译原理 Compliers -Principles, Techniques &amp; Tools</vt:lpstr>
      <vt:lpstr>形式语言与自动机 Formal Languages and Automata Theory</vt:lpstr>
      <vt:lpstr>第2章 有穷(限)状态自动机</vt:lpstr>
      <vt:lpstr>2.1 有穷(限)状态系统</vt:lpstr>
      <vt:lpstr>2.1 有穷(限)状态系统</vt:lpstr>
      <vt:lpstr>2.1 有穷(限)状态系统</vt:lpstr>
      <vt:lpstr>2.1 有穷(限)状态系统</vt:lpstr>
      <vt:lpstr>2.1 有穷(限)状态系统</vt:lpstr>
      <vt:lpstr>2.2 确定有穷自动机</vt:lpstr>
      <vt:lpstr>2.2 确定有穷自动机</vt:lpstr>
      <vt:lpstr>2.2 确定有穷自动机</vt:lpstr>
      <vt:lpstr>2.2 确定有穷状态自动机</vt:lpstr>
      <vt:lpstr>2.2 确定有穷状态自动机</vt:lpstr>
      <vt:lpstr>2.2 确定有穷自动机</vt:lpstr>
      <vt:lpstr>2.2 确定有穷自动机</vt:lpstr>
      <vt:lpstr>2.2 确定有穷自动机</vt:lpstr>
      <vt:lpstr>2.2 确定有穷自动机</vt:lpstr>
      <vt:lpstr>2.2 确定有穷自动机</vt:lpstr>
      <vt:lpstr>2.2 确定有穷自动机</vt:lpstr>
      <vt:lpstr>2.2 确定有穷自动机</vt:lpstr>
      <vt:lpstr>2.3 非确定有穷自动机</vt:lpstr>
      <vt:lpstr>2.3 非确定有穷自动机</vt:lpstr>
      <vt:lpstr>2.3 非确定有穷自动机</vt:lpstr>
      <vt:lpstr>2.3 非确定有穷自动机</vt:lpstr>
      <vt:lpstr>2.3 非确定有穷自动机</vt:lpstr>
      <vt:lpstr>2.3 非确定有穷自动机</vt:lpstr>
      <vt:lpstr>2.3 非确定有穷自动机</vt:lpstr>
      <vt:lpstr>2.3 非确定有穷自动机</vt:lpstr>
      <vt:lpstr>2.4 带空转移的NFA（-NFA）</vt:lpstr>
      <vt:lpstr>2.4 带空转移的NFA（-NFA）</vt:lpstr>
      <vt:lpstr>2.4 带空转移的NFA（-NFA）</vt:lpstr>
      <vt:lpstr>2.4 带空转移的NFA（-NFA）</vt:lpstr>
      <vt:lpstr>2.4 带空转移的NFA（-NFA）</vt:lpstr>
      <vt:lpstr>2.4 带空转移的NFA（-NFA）</vt:lpstr>
      <vt:lpstr>2.4 带空转移的NFA（-NFA）</vt:lpstr>
      <vt:lpstr>2.4 带空转移的NFA（-NFA）</vt:lpstr>
      <vt:lpstr>2.4 带空转移的NFA（-NFA）</vt:lpstr>
      <vt:lpstr>2.4 带空转移的NFA（-NFA）</vt:lpstr>
      <vt:lpstr>2.4 带空转移的NFA（-NFA）</vt:lpstr>
      <vt:lpstr>2.4 带空转移的NFA（-NFA）</vt:lpstr>
      <vt:lpstr>2.4 带空转移的NFA（-NFA）</vt:lpstr>
      <vt:lpstr>小结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人工神经网络  Artificial Neural Networks</dc:title>
  <dc:creator>jiangzl</dc:creator>
  <cp:lastModifiedBy>lenovo</cp:lastModifiedBy>
  <cp:revision>541</cp:revision>
  <dcterms:created xsi:type="dcterms:W3CDTF">2003-03-23T06:01:35Z</dcterms:created>
  <dcterms:modified xsi:type="dcterms:W3CDTF">2020-09-03T13:32:44Z</dcterms:modified>
</cp:coreProperties>
</file>