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8"/>
  </p:notesMasterIdLst>
  <p:sldIdLst>
    <p:sldId id="1366" r:id="rId2"/>
    <p:sldId id="256" r:id="rId3"/>
    <p:sldId id="1138" r:id="rId4"/>
    <p:sldId id="1302" r:id="rId5"/>
    <p:sldId id="1240" r:id="rId6"/>
    <p:sldId id="1303" r:id="rId7"/>
    <p:sldId id="1304" r:id="rId8"/>
    <p:sldId id="1305" r:id="rId9"/>
    <p:sldId id="1306" r:id="rId10"/>
    <p:sldId id="1307" r:id="rId11"/>
    <p:sldId id="1308" r:id="rId12"/>
    <p:sldId id="1309" r:id="rId13"/>
    <p:sldId id="1310" r:id="rId14"/>
    <p:sldId id="1312" r:id="rId15"/>
    <p:sldId id="1311" r:id="rId16"/>
    <p:sldId id="1313" r:id="rId17"/>
    <p:sldId id="1314" r:id="rId18"/>
    <p:sldId id="1315" r:id="rId19"/>
    <p:sldId id="1316" r:id="rId20"/>
    <p:sldId id="1317" r:id="rId21"/>
    <p:sldId id="1319" r:id="rId22"/>
    <p:sldId id="1318" r:id="rId23"/>
    <p:sldId id="1320" r:id="rId24"/>
    <p:sldId id="1321" r:id="rId25"/>
    <p:sldId id="1322" r:id="rId26"/>
    <p:sldId id="1323" r:id="rId27"/>
    <p:sldId id="1324" r:id="rId28"/>
    <p:sldId id="1326" r:id="rId29"/>
    <p:sldId id="1330" r:id="rId30"/>
    <p:sldId id="1327" r:id="rId31"/>
    <p:sldId id="1328" r:id="rId32"/>
    <p:sldId id="1329" r:id="rId33"/>
    <p:sldId id="1332" r:id="rId34"/>
    <p:sldId id="1333" r:id="rId35"/>
    <p:sldId id="1334" r:id="rId36"/>
    <p:sldId id="1339" r:id="rId37"/>
    <p:sldId id="1341" r:id="rId38"/>
    <p:sldId id="1342" r:id="rId39"/>
    <p:sldId id="1343" r:id="rId40"/>
    <p:sldId id="1344" r:id="rId41"/>
    <p:sldId id="1345" r:id="rId42"/>
    <p:sldId id="1346" r:id="rId43"/>
    <p:sldId id="1347" r:id="rId44"/>
    <p:sldId id="1348" r:id="rId45"/>
    <p:sldId id="1349" r:id="rId46"/>
    <p:sldId id="1351" r:id="rId47"/>
    <p:sldId id="1353" r:id="rId48"/>
    <p:sldId id="1354" r:id="rId49"/>
    <p:sldId id="1360" r:id="rId50"/>
    <p:sldId id="1361" r:id="rId51"/>
    <p:sldId id="1362" r:id="rId52"/>
    <p:sldId id="1364" r:id="rId53"/>
    <p:sldId id="1365" r:id="rId54"/>
    <p:sldId id="1336" r:id="rId55"/>
    <p:sldId id="1337" r:id="rId56"/>
    <p:sldId id="1338" r:id="rId5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宋体" charset="0"/>
        <a:cs typeface="宋体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宋体" charset="0"/>
        <a:cs typeface="宋体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宋体" charset="0"/>
        <a:cs typeface="宋体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宋体" charset="0"/>
        <a:cs typeface="宋体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Times New Roman" charset="0"/>
        <a:ea typeface="宋体" charset="0"/>
        <a:cs typeface="宋体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Times New Roman" charset="0"/>
        <a:ea typeface="宋体" charset="0"/>
        <a:cs typeface="宋体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Times New Roman" charset="0"/>
        <a:ea typeface="宋体" charset="0"/>
        <a:cs typeface="宋体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Times New Roman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420" autoAdjust="0"/>
  </p:normalViewPr>
  <p:slideViewPr>
    <p:cSldViewPr>
      <p:cViewPr varScale="1">
        <p:scale>
          <a:sx n="61" d="100"/>
          <a:sy n="61" d="100"/>
        </p:scale>
        <p:origin x="111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3F41AF8-A0B1-224A-9D42-2842B0926F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32317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DAA227EE-49D3-CB43-AE2D-75F5EE6E8D66}" type="slidenum">
              <a:rPr kumimoji="0" lang="en-US" altLang="zh-CN" smtClean="0"/>
              <a:pPr>
                <a:defRPr/>
              </a:pPr>
              <a:t>3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1912140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ea typeface="宋体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6677237B-B91F-0D40-98A3-64227ED4527A}" type="slidenum">
              <a:rPr kumimoji="0" lang="en-US" altLang="zh-CN" smtClean="0"/>
              <a:pPr>
                <a:defRPr/>
              </a:pPr>
              <a:t>12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7542050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ea typeface="宋体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6677237B-B91F-0D40-98A3-64227ED4527A}" type="slidenum">
              <a:rPr kumimoji="0" lang="en-US" altLang="zh-CN" smtClean="0"/>
              <a:pPr>
                <a:defRPr/>
              </a:pPr>
              <a:t>13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500218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ea typeface="宋体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6677237B-B91F-0D40-98A3-64227ED4527A}" type="slidenum">
              <a:rPr kumimoji="0" lang="en-US" altLang="zh-CN" smtClean="0"/>
              <a:pPr>
                <a:defRPr/>
              </a:pPr>
              <a:t>14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8942347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ea typeface="宋体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6677237B-B91F-0D40-98A3-64227ED4527A}" type="slidenum">
              <a:rPr kumimoji="0" lang="en-US" altLang="zh-CN" smtClean="0"/>
              <a:pPr>
                <a:defRPr/>
              </a:pPr>
              <a:t>15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6994818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ea typeface="宋体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6677237B-B91F-0D40-98A3-64227ED4527A}" type="slidenum">
              <a:rPr kumimoji="0" lang="en-US" altLang="zh-CN" smtClean="0"/>
              <a:pPr>
                <a:defRPr/>
              </a:pPr>
              <a:t>16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62745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ea typeface="宋体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6677237B-B91F-0D40-98A3-64227ED4527A}" type="slidenum">
              <a:rPr kumimoji="0" lang="en-US" altLang="zh-CN" smtClean="0"/>
              <a:pPr>
                <a:defRPr/>
              </a:pPr>
              <a:t>17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7478174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zh-CN" altLang="en-US" dirty="0" smtClean="0">
                <a:latin typeface="Times New Roman" charset="0"/>
                <a:ea typeface="宋体" charset="0"/>
              </a:rPr>
              <a:t>至少含有一个</a:t>
            </a:r>
            <a:r>
              <a:rPr lang="en-US" altLang="zh-CN" dirty="0" smtClean="0">
                <a:latin typeface="Times New Roman" charset="0"/>
                <a:ea typeface="宋体" charset="0"/>
              </a:rPr>
              <a:t>0</a:t>
            </a:r>
            <a:r>
              <a:rPr lang="zh-CN" altLang="en-US" dirty="0" smtClean="0">
                <a:latin typeface="Times New Roman" charset="0"/>
                <a:ea typeface="宋体" charset="0"/>
              </a:rPr>
              <a:t>：</a:t>
            </a:r>
            <a:r>
              <a:rPr lang="en-US" dirty="0" smtClean="0">
                <a:latin typeface="Times New Roman" charset="0"/>
                <a:ea typeface="宋体" charset="0"/>
              </a:rPr>
              <a:t>1</a:t>
            </a:r>
            <a:r>
              <a:rPr lang="zh-CN" altLang="en-US" baseline="30000" dirty="0" smtClean="0">
                <a:latin typeface="Times New Roman" charset="0"/>
                <a:ea typeface="宋体" charset="0"/>
              </a:rPr>
              <a:t>*</a:t>
            </a:r>
            <a:r>
              <a:rPr lang="en-US" altLang="zh-CN" dirty="0" smtClean="0">
                <a:latin typeface="Times New Roman" charset="0"/>
                <a:ea typeface="宋体" charset="0"/>
              </a:rPr>
              <a:t>0(0+1)</a:t>
            </a:r>
            <a:r>
              <a:rPr lang="en-US" altLang="zh-CN" baseline="30000" dirty="0" smtClean="0">
                <a:latin typeface="Times New Roman" charset="0"/>
                <a:ea typeface="宋体" charset="0"/>
              </a:rPr>
              <a:t>*</a:t>
            </a:r>
            <a:endParaRPr lang="en-US" altLang="zh-CN" baseline="30000" dirty="0">
              <a:latin typeface="Times New Roman" charset="0"/>
              <a:ea typeface="宋体" charset="0"/>
            </a:endParaRPr>
          </a:p>
          <a:p>
            <a:pPr>
              <a:defRPr/>
            </a:pPr>
            <a:r>
              <a:rPr lang="zh-CN" altLang="en-US" baseline="0" dirty="0" smtClean="0">
                <a:latin typeface="Times New Roman" charset="0"/>
                <a:ea typeface="宋体" charset="0"/>
              </a:rPr>
              <a:t>至少含有一个</a:t>
            </a:r>
            <a:r>
              <a:rPr lang="en-US" altLang="zh-CN" baseline="0" dirty="0" smtClean="0">
                <a:latin typeface="Times New Roman" charset="0"/>
                <a:ea typeface="宋体" charset="0"/>
              </a:rPr>
              <a:t>1</a:t>
            </a:r>
            <a:r>
              <a:rPr lang="zh-CN" altLang="en-US" baseline="0" dirty="0" smtClean="0">
                <a:latin typeface="Times New Roman" charset="0"/>
                <a:ea typeface="宋体" charset="0"/>
              </a:rPr>
              <a:t>：</a:t>
            </a:r>
            <a:r>
              <a:rPr lang="en-US" altLang="zh-CN" baseline="0" dirty="0" smtClean="0">
                <a:latin typeface="Times New Roman" charset="0"/>
                <a:ea typeface="宋体" charset="0"/>
              </a:rPr>
              <a:t>0</a:t>
            </a:r>
            <a:r>
              <a:rPr lang="en-US" altLang="zh-CN" baseline="30000" dirty="0" smtClean="0">
                <a:latin typeface="Times New Roman" charset="0"/>
                <a:ea typeface="宋体" charset="0"/>
              </a:rPr>
              <a:t>*</a:t>
            </a:r>
            <a:r>
              <a:rPr lang="en-US" altLang="zh-CN" baseline="0" dirty="0" smtClean="0">
                <a:latin typeface="Times New Roman" charset="0"/>
                <a:ea typeface="宋体" charset="0"/>
              </a:rPr>
              <a:t>1(0+1)</a:t>
            </a:r>
            <a:r>
              <a:rPr lang="en-US" altLang="zh-CN" baseline="30000" dirty="0" smtClean="0">
                <a:latin typeface="Times New Roman" charset="0"/>
                <a:ea typeface="宋体" charset="0"/>
              </a:rPr>
              <a:t>*</a:t>
            </a: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6677237B-B91F-0D40-98A3-64227ED4527A}" type="slidenum">
              <a:rPr kumimoji="0" lang="en-US" altLang="zh-CN" smtClean="0"/>
              <a:pPr>
                <a:defRPr/>
              </a:pPr>
              <a:t>18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4669736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ea typeface="宋体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6677237B-B91F-0D40-98A3-64227ED4527A}" type="slidenum">
              <a:rPr kumimoji="0" lang="en-US" altLang="zh-CN" smtClean="0"/>
              <a:pPr>
                <a:defRPr/>
              </a:pPr>
              <a:t>19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9111973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ea typeface="宋体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6677237B-B91F-0D40-98A3-64227ED4527A}" type="slidenum">
              <a:rPr kumimoji="0" lang="en-US" altLang="zh-CN" smtClean="0"/>
              <a:pPr>
                <a:defRPr/>
              </a:pPr>
              <a:t>20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8902256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ea typeface="宋体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6677237B-B91F-0D40-98A3-64227ED4527A}" type="slidenum">
              <a:rPr kumimoji="0" lang="en-US" altLang="zh-CN" smtClean="0"/>
              <a:pPr>
                <a:defRPr/>
              </a:pPr>
              <a:t>21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886815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727E5673-FAA7-CA4C-BCAB-3C8BE45393CE}" type="slidenum">
              <a:rPr kumimoji="0" lang="en-US" altLang="zh-CN" smtClean="0"/>
              <a:pPr>
                <a:defRPr/>
              </a:pPr>
              <a:t>4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6207520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ea typeface="宋体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6677237B-B91F-0D40-98A3-64227ED4527A}" type="slidenum">
              <a:rPr kumimoji="0" lang="en-US" altLang="zh-CN" smtClean="0"/>
              <a:pPr>
                <a:defRPr/>
              </a:pPr>
              <a:t>22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629855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ea typeface="宋体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6677237B-B91F-0D40-98A3-64227ED4527A}" type="slidenum">
              <a:rPr kumimoji="0" lang="en-US" altLang="zh-CN" smtClean="0"/>
              <a:pPr>
                <a:defRPr/>
              </a:pPr>
              <a:t>23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4571600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ea typeface="宋体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6677237B-B91F-0D40-98A3-64227ED4527A}" type="slidenum">
              <a:rPr kumimoji="0" lang="en-US" altLang="zh-CN" smtClean="0"/>
              <a:pPr>
                <a:defRPr/>
              </a:pPr>
              <a:t>24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3639680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ea typeface="宋体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6677237B-B91F-0D40-98A3-64227ED4527A}" type="slidenum">
              <a:rPr kumimoji="0" lang="en-US" altLang="zh-CN" smtClean="0"/>
              <a:pPr>
                <a:defRPr/>
              </a:pPr>
              <a:t>25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2039633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ea typeface="宋体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6677237B-B91F-0D40-98A3-64227ED4527A}" type="slidenum">
              <a:rPr kumimoji="0" lang="en-US" altLang="zh-CN" smtClean="0"/>
              <a:pPr>
                <a:defRPr/>
              </a:pPr>
              <a:t>26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3589041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ea typeface="宋体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6677237B-B91F-0D40-98A3-64227ED4527A}" type="slidenum">
              <a:rPr kumimoji="0" lang="en-US" altLang="zh-CN" smtClean="0"/>
              <a:pPr>
                <a:defRPr/>
              </a:pPr>
              <a:t>27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4395445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ea typeface="宋体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6677237B-B91F-0D40-98A3-64227ED4527A}" type="slidenum">
              <a:rPr kumimoji="0" lang="en-US" altLang="zh-CN" smtClean="0"/>
              <a:pPr>
                <a:defRPr/>
              </a:pPr>
              <a:t>28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7400774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ea typeface="宋体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6677237B-B91F-0D40-98A3-64227ED4527A}" type="slidenum">
              <a:rPr kumimoji="0" lang="en-US" altLang="zh-CN" smtClean="0"/>
              <a:pPr>
                <a:defRPr/>
              </a:pPr>
              <a:t>29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9182067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zh-CN" altLang="en-US" b="1" dirty="0" smtClean="0">
                <a:latin typeface="Times New Roman" charset="0"/>
                <a:ea typeface="宋体" charset="0"/>
              </a:rPr>
              <a:t>给定一个（或正则）语言，我们通常会问以下三个问题：</a:t>
            </a:r>
            <a:endParaRPr lang="en-US" altLang="zh-CN" b="1" dirty="0" smtClean="0">
              <a:latin typeface="Times New Roman" charset="0"/>
              <a:ea typeface="宋体" charset="0"/>
            </a:endParaRPr>
          </a:p>
          <a:p>
            <a:pPr>
              <a:defRPr/>
            </a:pPr>
            <a:r>
              <a:rPr lang="zh-CN" altLang="en-US" b="1" dirty="0" smtClean="0">
                <a:latin typeface="Times New Roman" charset="0"/>
                <a:ea typeface="宋体" charset="0"/>
                <a:cs typeface="Times New Roman" panose="02020603050405020304" pitchFamily="18" charset="0"/>
              </a:rPr>
              <a:t>（</a:t>
            </a:r>
            <a:r>
              <a:rPr lang="en-US" altLang="zh-CN" b="1" dirty="0" smtClean="0">
                <a:latin typeface="Times New Roman" charset="0"/>
                <a:ea typeface="宋体" charset="0"/>
                <a:cs typeface="Times New Roman" panose="02020603050405020304" pitchFamily="18" charset="0"/>
              </a:rPr>
              <a:t>1</a:t>
            </a:r>
            <a:r>
              <a:rPr lang="zh-CN" altLang="en-US" b="1" dirty="0" smtClean="0">
                <a:latin typeface="Times New Roman" charset="0"/>
                <a:ea typeface="宋体" charset="0"/>
                <a:cs typeface="Times New Roman" panose="02020603050405020304" pitchFamily="18" charset="0"/>
              </a:rPr>
              <a:t>）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所描述的语言是否为空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>
              <a:defRPr/>
            </a:pP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）某个特定的串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是否属于所描述的语言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>
              <a:defRPr/>
            </a:pP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）语言的两种描述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是否实际上描述的是同一语言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 (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即语言的等价性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6677237B-B91F-0D40-98A3-64227ED4527A}" type="slidenum">
              <a:rPr kumimoji="0" lang="en-US" altLang="zh-CN" smtClean="0"/>
              <a:pPr>
                <a:defRPr/>
              </a:pPr>
              <a:t>30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8943192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6677237B-B91F-0D40-98A3-64227ED4527A}" type="slidenum">
              <a:rPr kumimoji="0" lang="en-US" altLang="zh-CN" smtClean="0"/>
              <a:pPr>
                <a:defRPr/>
              </a:pPr>
              <a:t>31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849217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zh-CN" altLang="en-US" dirty="0" smtClean="0">
                <a:latin typeface="Times New Roman" charset="0"/>
                <a:ea typeface="宋体" charset="0"/>
              </a:rPr>
              <a:t>正则语言判定的必要条件是泵引理成立</a:t>
            </a:r>
            <a:endParaRPr lang="en-US" dirty="0">
              <a:latin typeface="Times New Roman" charset="0"/>
              <a:ea typeface="宋体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6677237B-B91F-0D40-98A3-64227ED4527A}" type="slidenum">
              <a:rPr kumimoji="0" lang="en-US" altLang="zh-CN" smtClean="0"/>
              <a:pPr>
                <a:defRPr/>
              </a:pPr>
              <a:t>5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7869902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6677237B-B91F-0D40-98A3-64227ED4527A}" type="slidenum">
              <a:rPr kumimoji="0" lang="en-US" altLang="zh-CN" smtClean="0"/>
              <a:pPr>
                <a:defRPr/>
              </a:pPr>
              <a:t>32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5004702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6677237B-B91F-0D40-98A3-64227ED4527A}" type="slidenum">
              <a:rPr kumimoji="0" lang="en-US" altLang="zh-CN" smtClean="0"/>
              <a:pPr>
                <a:defRPr/>
              </a:pPr>
              <a:t>33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1323833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6677237B-B91F-0D40-98A3-64227ED4527A}" type="slidenum">
              <a:rPr kumimoji="0" lang="en-US" altLang="zh-CN" smtClean="0"/>
              <a:pPr>
                <a:defRPr/>
              </a:pPr>
              <a:t>34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6395246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6677237B-B91F-0D40-98A3-64227ED4527A}" type="slidenum">
              <a:rPr kumimoji="0" lang="en-US" altLang="zh-CN" smtClean="0"/>
              <a:pPr>
                <a:defRPr/>
              </a:pPr>
              <a:t>35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9739631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6677237B-B91F-0D40-98A3-64227ED4527A}" type="slidenum">
              <a:rPr kumimoji="0" lang="en-US" altLang="zh-CN" smtClean="0"/>
              <a:pPr>
                <a:defRPr/>
              </a:pPr>
              <a:t>36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0418758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6677237B-B91F-0D40-98A3-64227ED4527A}" type="slidenum">
              <a:rPr kumimoji="0" lang="en-US" altLang="zh-CN" smtClean="0"/>
              <a:pPr>
                <a:defRPr/>
              </a:pPr>
              <a:t>37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7851382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6677237B-B91F-0D40-98A3-64227ED4527A}" type="slidenum">
              <a:rPr kumimoji="0" lang="en-US" altLang="zh-CN" smtClean="0"/>
              <a:pPr>
                <a:defRPr/>
              </a:pPr>
              <a:t>38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76918568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6677237B-B91F-0D40-98A3-64227ED4527A}" type="slidenum">
              <a:rPr kumimoji="0" lang="en-US" altLang="zh-CN" smtClean="0"/>
              <a:pPr>
                <a:defRPr/>
              </a:pPr>
              <a:t>39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5168358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6677237B-B91F-0D40-98A3-64227ED4527A}" type="slidenum">
              <a:rPr kumimoji="0" lang="en-US" altLang="zh-CN" smtClean="0"/>
              <a:pPr>
                <a:defRPr/>
              </a:pPr>
              <a:t>40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3590494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6677237B-B91F-0D40-98A3-64227ED4527A}" type="slidenum">
              <a:rPr kumimoji="0" lang="en-US" altLang="zh-CN" smtClean="0"/>
              <a:pPr>
                <a:defRPr/>
              </a:pPr>
              <a:t>41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038472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zh-CN" altLang="en-US" dirty="0" smtClean="0">
                <a:latin typeface="Times New Roman" charset="0"/>
                <a:ea typeface="宋体" charset="0"/>
              </a:rPr>
              <a:t>正则语言判定的必要条件是泵引理成立</a:t>
            </a:r>
            <a:endParaRPr lang="en-US" dirty="0">
              <a:latin typeface="Times New Roman" charset="0"/>
              <a:ea typeface="宋体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6677237B-B91F-0D40-98A3-64227ED4527A}" type="slidenum">
              <a:rPr kumimoji="0" lang="en-US" altLang="zh-CN" smtClean="0"/>
              <a:pPr>
                <a:defRPr/>
              </a:pPr>
              <a:t>6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48523435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6677237B-B91F-0D40-98A3-64227ED4527A}" type="slidenum">
              <a:rPr kumimoji="0" lang="en-US" altLang="zh-CN" smtClean="0"/>
              <a:pPr>
                <a:defRPr/>
              </a:pPr>
              <a:t>42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4745366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6677237B-B91F-0D40-98A3-64227ED4527A}" type="slidenum">
              <a:rPr kumimoji="0" lang="en-US" altLang="zh-CN" smtClean="0"/>
              <a:pPr>
                <a:defRPr/>
              </a:pPr>
              <a:t>43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74103410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6677237B-B91F-0D40-98A3-64227ED4527A}" type="slidenum">
              <a:rPr kumimoji="0" lang="en-US" altLang="zh-CN" smtClean="0"/>
              <a:pPr>
                <a:defRPr/>
              </a:pPr>
              <a:t>44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72782744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6677237B-B91F-0D40-98A3-64227ED4527A}" type="slidenum">
              <a:rPr kumimoji="0" lang="en-US" altLang="zh-CN" smtClean="0"/>
              <a:pPr>
                <a:defRPr/>
              </a:pPr>
              <a:t>45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90125744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6677237B-B91F-0D40-98A3-64227ED4527A}" type="slidenum">
              <a:rPr kumimoji="0" lang="en-US" altLang="zh-CN" smtClean="0"/>
              <a:pPr>
                <a:defRPr/>
              </a:pPr>
              <a:t>46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6200385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6677237B-B91F-0D40-98A3-64227ED4527A}" type="slidenum">
              <a:rPr kumimoji="0" lang="en-US" altLang="zh-CN" smtClean="0"/>
              <a:pPr>
                <a:defRPr/>
              </a:pPr>
              <a:t>47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14822532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6677237B-B91F-0D40-98A3-64227ED4527A}" type="slidenum">
              <a:rPr kumimoji="0" lang="en-US" altLang="zh-CN" smtClean="0"/>
              <a:pPr>
                <a:defRPr/>
              </a:pPr>
              <a:t>48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48166659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6677237B-B91F-0D40-98A3-64227ED4527A}" type="slidenum">
              <a:rPr kumimoji="0" lang="en-US" altLang="zh-CN" smtClean="0"/>
              <a:pPr>
                <a:defRPr/>
              </a:pPr>
              <a:t>49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98180300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6677237B-B91F-0D40-98A3-64227ED4527A}" type="slidenum">
              <a:rPr kumimoji="0" lang="en-US" altLang="zh-CN" smtClean="0"/>
              <a:pPr>
                <a:defRPr/>
              </a:pPr>
              <a:t>50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16719174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6677237B-B91F-0D40-98A3-64227ED4527A}" type="slidenum">
              <a:rPr kumimoji="0" lang="en-US" altLang="zh-CN" smtClean="0"/>
              <a:pPr>
                <a:defRPr/>
              </a:pPr>
              <a:t>51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310207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ea typeface="宋体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6677237B-B91F-0D40-98A3-64227ED4527A}" type="slidenum">
              <a:rPr kumimoji="0" lang="en-US" altLang="zh-CN" smtClean="0"/>
              <a:pPr>
                <a:defRPr/>
              </a:pPr>
              <a:t>7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42918963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6677237B-B91F-0D40-98A3-64227ED4527A}" type="slidenum">
              <a:rPr kumimoji="0" lang="en-US" altLang="zh-CN" smtClean="0"/>
              <a:pPr>
                <a:defRPr/>
              </a:pPr>
              <a:t>52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10454117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6677237B-B91F-0D40-98A3-64227ED4527A}" type="slidenum">
              <a:rPr kumimoji="0" lang="en-US" altLang="zh-CN" smtClean="0"/>
              <a:pPr>
                <a:defRPr/>
              </a:pPr>
              <a:t>53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77115108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6677237B-B91F-0D40-98A3-64227ED4527A}" type="slidenum">
              <a:rPr kumimoji="0" lang="en-US" altLang="zh-CN" smtClean="0"/>
              <a:pPr>
                <a:defRPr/>
              </a:pPr>
              <a:t>54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82897245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6677237B-B91F-0D40-98A3-64227ED4527A}" type="slidenum">
              <a:rPr kumimoji="0" lang="en-US" altLang="zh-CN" smtClean="0"/>
              <a:pPr>
                <a:defRPr/>
              </a:pPr>
              <a:t>55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307187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zh-CN" altLang="en-US" dirty="0" smtClean="0">
                <a:latin typeface="Times New Roman" charset="0"/>
                <a:ea typeface="宋体" charset="0"/>
              </a:rPr>
              <a:t>正则语言判定的必要条件是泵引理成立，但不是充分条件</a:t>
            </a:r>
            <a:endParaRPr lang="en-US" dirty="0">
              <a:latin typeface="Times New Roman" charset="0"/>
              <a:ea typeface="宋体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6677237B-B91F-0D40-98A3-64227ED4527A}" type="slidenum">
              <a:rPr kumimoji="0" lang="en-US" altLang="zh-CN" smtClean="0"/>
              <a:pPr>
                <a:defRPr/>
              </a:pPr>
              <a:t>8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72335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zh-CN" altLang="en-US" dirty="0" smtClean="0">
                <a:latin typeface="Times New Roman" charset="0"/>
                <a:ea typeface="宋体" charset="0"/>
              </a:rPr>
              <a:t>有一个圈的时候时</a:t>
            </a:r>
            <a:r>
              <a:rPr lang="en-US" altLang="zh-CN" dirty="0" smtClean="0">
                <a:latin typeface="Times New Roman" charset="0"/>
                <a:ea typeface="宋体" charset="0"/>
              </a:rPr>
              <a:t>DFA</a:t>
            </a:r>
            <a:r>
              <a:rPr lang="zh-CN" altLang="en-US" dirty="0" smtClean="0">
                <a:latin typeface="Times New Roman" charset="0"/>
                <a:ea typeface="宋体" charset="0"/>
              </a:rPr>
              <a:t>，多个圈的时候是</a:t>
            </a:r>
            <a:r>
              <a:rPr lang="en-US" altLang="zh-CN" dirty="0" smtClean="0">
                <a:latin typeface="Times New Roman" charset="0"/>
                <a:ea typeface="宋体" charset="0"/>
              </a:rPr>
              <a:t>NFA</a:t>
            </a:r>
            <a:endParaRPr lang="en-US" dirty="0">
              <a:latin typeface="Times New Roman" charset="0"/>
              <a:ea typeface="宋体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6677237B-B91F-0D40-98A3-64227ED4527A}" type="slidenum">
              <a:rPr kumimoji="0" lang="en-US" altLang="zh-CN" smtClean="0"/>
              <a:pPr>
                <a:defRPr/>
              </a:pPr>
              <a:t>9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875332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ea typeface="宋体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6677237B-B91F-0D40-98A3-64227ED4527A}" type="slidenum">
              <a:rPr kumimoji="0" lang="en-US" altLang="zh-CN" smtClean="0"/>
              <a:pPr>
                <a:defRPr/>
              </a:pPr>
              <a:t>10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743955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ea typeface="宋体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6677237B-B91F-0D40-98A3-64227ED4527A}" type="slidenum">
              <a:rPr kumimoji="0" lang="en-US" altLang="zh-CN" smtClean="0"/>
              <a:pPr>
                <a:defRPr/>
              </a:pPr>
              <a:t>11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519379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A9BBD3-48B3-7B47-A2D5-5E0DD8299644}" type="datetime1">
              <a:rPr lang="zh-CN" altLang="en-US"/>
              <a:pPr>
                <a:defRPr/>
              </a:pPr>
              <a:t>2020/9/8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548D27-2ED5-8147-B61D-7A3D74B25C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538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E27FBC-122F-FA4D-9270-6726CA354E59}" type="datetime1">
              <a:rPr lang="zh-CN" altLang="en-US"/>
              <a:pPr>
                <a:defRPr/>
              </a:pPr>
              <a:t>2020/9/8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C109C5-EA98-DF44-BF17-6F02776A15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0983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A7108F-E9E3-E743-93E8-3EF45CFD07C5}" type="datetime1">
              <a:rPr lang="zh-CN" altLang="en-US"/>
              <a:pPr>
                <a:defRPr/>
              </a:pPr>
              <a:t>2020/9/8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1099CB-E99E-984C-B10A-A3B36B960C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243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81750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4F2161-70B9-AF43-8F57-2362AABA0A6F}" type="datetime1">
              <a:rPr lang="zh-CN" altLang="en-US"/>
              <a:pPr>
                <a:defRPr/>
              </a:pPr>
              <a:t>2020/9/8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81750"/>
            <a:ext cx="2895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81750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BEABB4-BD8A-D743-B26E-BD8577C990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0279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AD9F6F-0714-B747-9A92-1B37405DBD22}" type="datetime1">
              <a:rPr lang="zh-CN" altLang="en-US"/>
              <a:pPr>
                <a:defRPr/>
              </a:pPr>
              <a:t>2020/9/8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D27828-25AC-8B46-916F-9E491020B9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8119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249C3-CA92-564C-BD44-BF8E626B1C50}" type="datetime1">
              <a:rPr lang="zh-CN" altLang="en-US"/>
              <a:pPr>
                <a:defRPr/>
              </a:pPr>
              <a:t>2020/9/8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A756D3-C4BC-0343-AB19-10A177D759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0272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08756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4478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08756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B95B2B-43F9-714C-A8D0-4ADA6AF69F92}" type="datetime1">
              <a:rPr lang="zh-CN" altLang="en-US"/>
              <a:pPr>
                <a:defRPr/>
              </a:pPr>
              <a:t>2020/9/8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832EAA-C7CD-4C43-8833-88F0E89A5C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5494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F4CA68-49A0-AC4E-9859-55458A9C0ACE}" type="datetime1">
              <a:rPr lang="zh-CN" altLang="en-US"/>
              <a:pPr>
                <a:defRPr/>
              </a:pPr>
              <a:t>2020/9/8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BE7B9-806E-8F46-B147-F0C39186F8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2262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537439-9E34-AB49-B1D8-53453A705944}" type="datetime1">
              <a:rPr lang="zh-CN" altLang="en-US"/>
              <a:pPr>
                <a:defRPr/>
              </a:pPr>
              <a:t>2020/9/8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67732A-A4E3-5546-B9A2-805B295C4E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0591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381199-FBC5-FF42-80B5-D52AC821FB2C}" type="datetime1">
              <a:rPr lang="zh-CN" altLang="en-US"/>
              <a:pPr>
                <a:defRPr/>
              </a:pPr>
              <a:t>2020/9/8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317120-6003-924A-BA34-9AB1F90DAE6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3230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5FCABB-2178-8047-BA0C-9C8BC4B2131C}" type="datetime1">
              <a:rPr lang="zh-CN" altLang="en-US"/>
              <a:pPr>
                <a:defRPr/>
              </a:pPr>
              <a:t>2020/9/8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0F14C4-3AB9-434A-ADC7-93B38121BD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505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3399FF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fld id="{40897B13-29F5-6142-84D8-FC301F985E1F}" type="datetime1">
              <a:rPr lang="zh-CN" altLang="en-US"/>
              <a:pPr>
                <a:defRPr/>
              </a:pPr>
              <a:t>2020/9/8</a:t>
            </a:fld>
            <a:endParaRPr lang="en-US" altLang="zh-CN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9A9B8C77-D5F5-6546-BD07-B435EEF440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宋体" charset="0"/>
          <a:cs typeface="宋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宋体" charset="0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宋体" charset="0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宋体" charset="0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宋体" charset="0"/>
          <a:cs typeface="宋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宋体" charset="0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宋体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宋体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宋体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宋体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06F7BFC-56BA-444B-95E4-682BF06F6979}" type="datetime1">
              <a:rPr lang="zh-CN" altLang="en-US"/>
              <a:pPr>
                <a:defRPr/>
              </a:pPr>
              <a:t>2020/9/8</a:t>
            </a:fld>
            <a:endParaRPr lang="en-US" altLang="zh-CN"/>
          </a:p>
        </p:txBody>
      </p:sp>
      <p:sp>
        <p:nvSpPr>
          <p:cNvPr id="307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DEACF5-AAC2-41D8-A486-9E4C38EE5AD7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40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838200"/>
            <a:ext cx="9372600" cy="2667000"/>
          </a:xfrm>
        </p:spPr>
        <p:txBody>
          <a:bodyPr/>
          <a:lstStyle/>
          <a:p>
            <a:pPr eaLnBrk="1" hangingPunct="1"/>
            <a:r>
              <a:rPr lang="zh-CN" altLang="en-US" sz="6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编译原理</a:t>
            </a:r>
            <a:r>
              <a:rPr lang="en-US" altLang="zh-CN" sz="6000" b="1" dirty="0">
                <a:latin typeface="Times New Roman" panose="02020603050405020304" pitchFamily="18" charset="0"/>
                <a:ea typeface="宋体" panose="02010600030101010101" pitchFamily="2" charset="-122"/>
              </a:rPr>
              <a:t/>
            </a:r>
            <a:br>
              <a:rPr lang="en-US" altLang="zh-CN" sz="6000" b="1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6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Compliers</a:t>
            </a:r>
            <a:br>
              <a:rPr lang="en-US" altLang="zh-CN" sz="6000" b="1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-Principles, Techniques &amp; Tools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4648200"/>
            <a:ext cx="7315200" cy="1295400"/>
          </a:xfrm>
        </p:spPr>
        <p:txBody>
          <a:bodyPr/>
          <a:lstStyle/>
          <a:p>
            <a:pPr eaLnBrk="1" hangingPunct="1"/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汤步洲、李旭涛</a:t>
            </a:r>
            <a:endParaRPr lang="en-US" altLang="zh-CN" sz="28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哈尔滨工业大学（深圳）</a:t>
            </a:r>
          </a:p>
        </p:txBody>
      </p:sp>
    </p:spTree>
    <p:extLst>
      <p:ext uri="{BB962C8B-B14F-4D97-AF65-F5344CB8AC3E}">
        <p14:creationId xmlns:p14="http://schemas.microsoft.com/office/powerpoint/2010/main" val="641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A76AC2D0-6047-7B45-BB76-8DEDFDEDE16A}" type="datetime1">
              <a:rPr kumimoji="0" lang="zh-CN" altLang="en-US" sz="1400">
                <a:latin typeface="Arial" charset="0"/>
              </a:rPr>
              <a:pPr/>
              <a:t>2020/9/8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9D257F39-7703-354F-8F84-18D19246B6CC}" type="slidenum">
              <a:rPr kumimoji="0" lang="en-US" altLang="zh-CN" sz="1400">
                <a:latin typeface="Arial" charset="0"/>
              </a:rPr>
              <a:pPr/>
              <a:t>10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>
                <a:latin typeface="Times New Roman" charset="0"/>
                <a:ea typeface="黑体" charset="0"/>
                <a:cs typeface="黑体" charset="0"/>
              </a:rPr>
              <a:t>4</a:t>
            </a: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.1</a:t>
            </a:r>
            <a:r>
              <a:rPr kumimoji="0" lang="zh-CN" altLang="en-US" b="1" dirty="0" smtClean="0">
                <a:latin typeface="Times New Roman" charset="0"/>
                <a:cs typeface="Times New Roman" charset="0"/>
              </a:rPr>
              <a:t> </a:t>
            </a:r>
            <a:r>
              <a:rPr kumimoji="0" lang="zh-CN" altLang="en-US" b="1" dirty="0">
                <a:latin typeface="Times New Roman" charset="0"/>
                <a:ea typeface="黑体" charset="0"/>
                <a:cs typeface="黑体" charset="0"/>
              </a:rPr>
              <a:t>语言的正则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性判定</a:t>
            </a:r>
            <a:endParaRPr kumimoji="0" lang="zh-CN" altLang="en-US" dirty="0">
              <a:latin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3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600200"/>
                <a:ext cx="8686800" cy="4525963"/>
              </a:xfrm>
            </p:spPr>
            <p:txBody>
              <a:bodyPr/>
              <a:lstStyle/>
              <a:p>
                <a:r>
                  <a:rPr kumimoji="0" lang="zh-CN" altLang="en-US" b="1" dirty="0" smtClean="0">
                    <a:latin typeface="Times New Roman"/>
                    <a:ea typeface="黑体" charset="0"/>
                    <a:cs typeface="Times New Roman"/>
                  </a:rPr>
                  <a:t>泵引理的应用：</a:t>
                </a:r>
                <a:endParaRPr lang="en-US" altLang="zh-CN" b="1" dirty="0" smtClean="0">
                  <a:latin typeface="Times New Roman"/>
                  <a:cs typeface="Times New Roman"/>
                </a:endParaRPr>
              </a:p>
              <a:p>
                <a:pPr lvl="1"/>
                <a:r>
                  <a:rPr lang="zh-CN" altLang="en-US" b="1" dirty="0" smtClean="0">
                    <a:latin typeface="Times New Roman"/>
                    <a:cs typeface="Times New Roman"/>
                  </a:rPr>
                  <a:t>证</a:t>
                </a:r>
                <a:r>
                  <a:rPr lang="zh-CN" altLang="en-US" b="1" dirty="0">
                    <a:latin typeface="Times New Roman"/>
                    <a:cs typeface="Times New Roman"/>
                  </a:rPr>
                  <a:t>明</a:t>
                </a:r>
                <a:r>
                  <a:rPr lang="en-US" altLang="zh-CN" b="1" i="1" dirty="0" err="1" smtClean="0">
                    <a:latin typeface="Times New Roman"/>
                    <a:cs typeface="Times New Roman"/>
                  </a:rPr>
                  <a:t>L</a:t>
                </a:r>
                <a:r>
                  <a:rPr lang="en-US" altLang="zh-CN" b="1" i="1" baseline="-25000" dirty="0" err="1" smtClean="0">
                    <a:latin typeface="Times New Roman"/>
                    <a:cs typeface="Times New Roman"/>
                  </a:rPr>
                  <a:t>eq</a:t>
                </a:r>
                <a:r>
                  <a:rPr lang="en-US" altLang="zh-CN" b="1" dirty="0" smtClean="0">
                    <a:latin typeface="Times New Roman"/>
                    <a:cs typeface="Times New Roman"/>
                  </a:rPr>
                  <a:t>=</a:t>
                </a:r>
                <a:r>
                  <a:rPr lang="en-US" altLang="zh-CN" b="1" dirty="0">
                    <a:latin typeface="Times New Roman"/>
                    <a:cs typeface="Times New Roman"/>
                  </a:rPr>
                  <a:t>{</a:t>
                </a:r>
                <a:r>
                  <a:rPr lang="en-US" altLang="zh-CN" b="1" i="1" dirty="0" smtClean="0">
                    <a:latin typeface="Times New Roman"/>
                    <a:cs typeface="Times New Roman"/>
                  </a:rPr>
                  <a:t>w</a:t>
                </a:r>
                <a:r>
                  <a:rPr lang="en-US" altLang="zh-CN" b="1" dirty="0" smtClean="0">
                    <a:latin typeface="Times New Roman"/>
                    <a:cs typeface="Times New Roman"/>
                  </a:rPr>
                  <a:t>| </a:t>
                </a:r>
                <a:r>
                  <a:rPr lang="en-US" altLang="zh-CN" b="1" i="1" dirty="0" smtClean="0">
                    <a:latin typeface="Times New Roman"/>
                    <a:cs typeface="Times New Roman"/>
                  </a:rPr>
                  <a:t>w</a:t>
                </a:r>
                <a:r>
                  <a:rPr lang="zh-CN" altLang="en-US" b="1" dirty="0">
                    <a:latin typeface="Times New Roman"/>
                    <a:cs typeface="Times New Roman"/>
                  </a:rPr>
                  <a:t>由数量相等的</a:t>
                </a:r>
                <a:r>
                  <a:rPr lang="en-US" altLang="zh-CN" b="1" dirty="0">
                    <a:latin typeface="Times New Roman"/>
                    <a:cs typeface="Times New Roman"/>
                  </a:rPr>
                  <a:t>0</a:t>
                </a:r>
                <a:r>
                  <a:rPr lang="zh-CN" altLang="en-US" b="1" dirty="0">
                    <a:latin typeface="Times New Roman"/>
                    <a:cs typeface="Times New Roman"/>
                  </a:rPr>
                  <a:t>和</a:t>
                </a:r>
                <a:r>
                  <a:rPr lang="en-US" altLang="zh-CN" b="1" dirty="0">
                    <a:latin typeface="Times New Roman"/>
                    <a:cs typeface="Times New Roman"/>
                  </a:rPr>
                  <a:t>1</a:t>
                </a:r>
                <a:r>
                  <a:rPr lang="zh-CN" altLang="en-US" b="1" dirty="0">
                    <a:latin typeface="Times New Roman"/>
                    <a:cs typeface="Times New Roman"/>
                  </a:rPr>
                  <a:t>构成</a:t>
                </a:r>
                <a:r>
                  <a:rPr lang="en-US" altLang="zh-CN" b="1" dirty="0">
                    <a:latin typeface="Times New Roman"/>
                    <a:cs typeface="Times New Roman"/>
                  </a:rPr>
                  <a:t>}</a:t>
                </a:r>
                <a:r>
                  <a:rPr lang="zh-CN" altLang="en-US" b="1" dirty="0">
                    <a:latin typeface="Times New Roman"/>
                    <a:cs typeface="Times New Roman"/>
                  </a:rPr>
                  <a:t>不是正则</a:t>
                </a:r>
                <a:r>
                  <a:rPr lang="zh-CN" altLang="en-US" b="1" dirty="0" smtClean="0">
                    <a:latin typeface="Times New Roman"/>
                    <a:cs typeface="Times New Roman"/>
                  </a:rPr>
                  <a:t>的</a:t>
                </a:r>
                <a:endParaRPr lang="en-US" altLang="zh-CN" b="1" dirty="0">
                  <a:latin typeface="Times New Roman"/>
                  <a:cs typeface="Times New Roman"/>
                </a:endParaRPr>
              </a:p>
              <a:p>
                <a:pPr marL="0" indent="0">
                  <a:buNone/>
                </a:pPr>
                <a:r>
                  <a:rPr lang="zh-CN" altLang="en-US" sz="2800" b="1" dirty="0" smtClean="0">
                    <a:latin typeface="黑体"/>
                    <a:ea typeface="黑体"/>
                    <a:cs typeface="黑体"/>
                  </a:rPr>
                  <a:t>证明：</a:t>
                </a:r>
                <a:r>
                  <a:rPr lang="zh-CN" altLang="en-US" sz="2800" b="1" dirty="0" smtClean="0">
                    <a:latin typeface="Times New Roman"/>
                    <a:cs typeface="Times New Roman"/>
                  </a:rPr>
                  <a:t>假设</a:t>
                </a:r>
                <a:r>
                  <a:rPr lang="en-US" altLang="zh-CN" sz="2800" b="1" i="1" dirty="0" err="1" smtClean="0">
                    <a:latin typeface="Times New Roman"/>
                    <a:cs typeface="Times New Roman"/>
                  </a:rPr>
                  <a:t>L</a:t>
                </a:r>
                <a:r>
                  <a:rPr lang="en-US" altLang="zh-CN" sz="2800" b="1" i="1" baseline="-25000" dirty="0" err="1" smtClean="0">
                    <a:latin typeface="Times New Roman"/>
                    <a:cs typeface="Times New Roman"/>
                  </a:rPr>
                  <a:t>eq</a:t>
                </a:r>
                <a:r>
                  <a:rPr lang="zh-CN" altLang="en-US" sz="2800" b="1" dirty="0" smtClean="0">
                    <a:latin typeface="Times New Roman"/>
                    <a:cs typeface="Times New Roman"/>
                  </a:rPr>
                  <a:t>是正则的，</a:t>
                </a:r>
                <a:r>
                  <a:rPr lang="zh-TW" altLang="en-US" sz="2800" b="1" dirty="0">
                    <a:latin typeface="Times New Roman"/>
                    <a:cs typeface="Times New Roman"/>
                  </a:rPr>
                  <a:t>则一定存在</a:t>
                </a:r>
                <a:r>
                  <a:rPr lang="zh-TW" altLang="en-US" sz="2800" b="1" dirty="0" smtClean="0">
                    <a:latin typeface="Times New Roman"/>
                    <a:cs typeface="Times New Roman"/>
                  </a:rPr>
                  <a:t>正整数</a:t>
                </a:r>
                <a:r>
                  <a:rPr lang="en-US" altLang="zh-TW" sz="2800" b="1" i="1" dirty="0" smtClean="0">
                    <a:latin typeface="Times New Roman"/>
                    <a:cs typeface="Times New Roman"/>
                  </a:rPr>
                  <a:t>N</a:t>
                </a:r>
                <a:r>
                  <a:rPr lang="zh-CN" altLang="en-US" sz="2800" b="1" dirty="0">
                    <a:latin typeface="Times New Roman"/>
                    <a:cs typeface="Times New Roman"/>
                  </a:rPr>
                  <a:t>，</a:t>
                </a:r>
                <a:r>
                  <a:rPr lang="zh-TW" altLang="en-US" sz="2800" b="1" dirty="0" smtClean="0">
                    <a:latin typeface="Times New Roman"/>
                    <a:cs typeface="Times New Roman"/>
                  </a:rPr>
                  <a:t>对</a:t>
                </a:r>
                <a:r>
                  <a:rPr lang="zh-TW" altLang="en-US" sz="2800" b="1" dirty="0">
                    <a:latin typeface="Times New Roman"/>
                    <a:cs typeface="Times New Roman"/>
                  </a:rPr>
                  <a:t>任</a:t>
                </a:r>
                <a:r>
                  <a:rPr lang="zh-TW" altLang="en-US" sz="2800" b="1" dirty="0" smtClean="0">
                    <a:latin typeface="Times New Roman"/>
                    <a:cs typeface="Times New Roman"/>
                  </a:rPr>
                  <a:t>何</a:t>
                </a:r>
                <a:r>
                  <a:rPr lang="en-US" altLang="zh-TW" sz="2800" b="1" i="1" dirty="0" err="1" smtClean="0">
                    <a:latin typeface="Times New Roman"/>
                    <a:cs typeface="Times New Roman"/>
                  </a:rPr>
                  <a:t>w</a:t>
                </a:r>
                <a:r>
                  <a:rPr lang="en-US" altLang="zh-TW" sz="2800" b="1" dirty="0" err="1" smtClean="0">
                    <a:latin typeface="Times New Roman"/>
                    <a:cs typeface="Times New Roman"/>
                  </a:rPr>
                  <a:t>∈</a:t>
                </a:r>
                <a:r>
                  <a:rPr lang="en-US" altLang="zh-TW" sz="2800" b="1" i="1" dirty="0" err="1" smtClean="0">
                    <a:latin typeface="Times New Roman"/>
                    <a:cs typeface="Times New Roman"/>
                  </a:rPr>
                  <a:t>L</a:t>
                </a:r>
                <a:r>
                  <a:rPr lang="en-US" altLang="zh-TW" sz="2800" b="1" i="1" baseline="-25000" dirty="0" err="1" smtClean="0">
                    <a:latin typeface="Times New Roman"/>
                    <a:cs typeface="Times New Roman"/>
                  </a:rPr>
                  <a:t>eq</a:t>
                </a:r>
                <a:r>
                  <a:rPr lang="en-US" altLang="zh-TW" sz="2800" b="1" dirty="0">
                    <a:latin typeface="Times New Roman"/>
                    <a:cs typeface="Times New Roman"/>
                  </a:rPr>
                  <a:t>(|</a:t>
                </a:r>
                <a:r>
                  <a:rPr lang="en-US" altLang="zh-TW" sz="2800" b="1" i="1" dirty="0">
                    <a:latin typeface="Times New Roman"/>
                    <a:cs typeface="Times New Roman"/>
                  </a:rPr>
                  <a:t>w</a:t>
                </a:r>
                <a:r>
                  <a:rPr lang="en-US" altLang="zh-TW" sz="2800" b="1" dirty="0" smtClean="0">
                    <a:latin typeface="Times New Roman"/>
                    <a:cs typeface="Times New Roman"/>
                  </a:rPr>
                  <a:t>|≥</a:t>
                </a:r>
                <a:r>
                  <a:rPr lang="en-US" altLang="zh-TW" sz="2800" b="1" i="1" dirty="0" smtClean="0">
                    <a:latin typeface="Times New Roman"/>
                    <a:cs typeface="Times New Roman"/>
                  </a:rPr>
                  <a:t>N</a:t>
                </a:r>
                <a:r>
                  <a:rPr lang="en-US" altLang="zh-TW" sz="2800" b="1" dirty="0">
                    <a:latin typeface="Times New Roman"/>
                    <a:cs typeface="Times New Roman"/>
                  </a:rPr>
                  <a:t>) </a:t>
                </a:r>
                <a:r>
                  <a:rPr lang="zh-TW" altLang="en-US" sz="2800" b="1" dirty="0">
                    <a:latin typeface="Times New Roman"/>
                    <a:cs typeface="Times New Roman"/>
                  </a:rPr>
                  <a:t>满足泵引</a:t>
                </a:r>
                <a:r>
                  <a:rPr lang="zh-TW" altLang="en-US" sz="2800" b="1" dirty="0" smtClean="0">
                    <a:latin typeface="Times New Roman"/>
                    <a:cs typeface="Times New Roman"/>
                  </a:rPr>
                  <a:t>理</a:t>
                </a:r>
                <a:r>
                  <a:rPr lang="zh-CN" altLang="en-US" sz="2800" b="1" dirty="0" smtClean="0">
                    <a:latin typeface="Times New Roman"/>
                    <a:cs typeface="Times New Roman"/>
                  </a:rPr>
                  <a:t>。</a:t>
                </a:r>
                <a:endParaRPr lang="en-US" altLang="zh-CN" sz="2800" b="1" dirty="0" smtClean="0">
                  <a:latin typeface="Times New Roman"/>
                  <a:cs typeface="Times New Roman"/>
                </a:endParaRPr>
              </a:p>
              <a:p>
                <a:pPr marL="0" indent="0">
                  <a:buNone/>
                </a:pPr>
                <a:r>
                  <a:rPr lang="zh-CN" altLang="en-US" sz="2800" b="1" dirty="0" smtClean="0">
                    <a:latin typeface="Times New Roman"/>
                    <a:cs typeface="Times New Roman"/>
                  </a:rPr>
                  <a:t>取</a:t>
                </a:r>
                <a:r>
                  <a:rPr lang="pl-PL" altLang="zh-CN" sz="2800" b="1" i="1" dirty="0" smtClean="0">
                    <a:latin typeface="Times New Roman"/>
                    <a:cs typeface="Times New Roman"/>
                  </a:rPr>
                  <a:t>w</a:t>
                </a:r>
                <a:r>
                  <a:rPr lang="pl-PL" altLang="zh-CN" sz="2800" b="1" dirty="0" smtClean="0">
                    <a:latin typeface="Times New Roman"/>
                    <a:cs typeface="Times New Roman"/>
                  </a:rPr>
                  <a:t>=0</a:t>
                </a:r>
                <a:r>
                  <a:rPr lang="pl-PL" altLang="zh-CN" sz="2800" b="1" i="1" baseline="30000" dirty="0" smtClean="0">
                    <a:latin typeface="Times New Roman"/>
                    <a:cs typeface="Times New Roman"/>
                  </a:rPr>
                  <a:t>N</a:t>
                </a:r>
                <a:r>
                  <a:rPr lang="pl-PL" altLang="zh-CN" sz="2800" b="1" dirty="0" smtClean="0">
                    <a:latin typeface="Times New Roman"/>
                    <a:cs typeface="Times New Roman"/>
                  </a:rPr>
                  <a:t>1</a:t>
                </a:r>
                <a:r>
                  <a:rPr lang="pl-PL" altLang="zh-CN" sz="2800" b="1" i="1" baseline="30000" dirty="0" smtClean="0">
                    <a:latin typeface="Times New Roman"/>
                    <a:cs typeface="Times New Roman"/>
                  </a:rPr>
                  <a:t>N</a:t>
                </a:r>
                <a:r>
                  <a:rPr lang="en-US" altLang="zh-TW" sz="2800" b="1" dirty="0" smtClean="0">
                    <a:latin typeface="Times New Roman"/>
                    <a:cs typeface="Times New Roman"/>
                  </a:rPr>
                  <a:t>∈</a:t>
                </a:r>
                <a:r>
                  <a:rPr lang="en-US" altLang="zh-TW" sz="2800" b="1" i="1" dirty="0" err="1" smtClean="0">
                    <a:latin typeface="Times New Roman"/>
                    <a:cs typeface="Times New Roman"/>
                  </a:rPr>
                  <a:t>L</a:t>
                </a:r>
                <a:r>
                  <a:rPr lang="en-US" altLang="zh-TW" sz="2800" b="1" i="1" baseline="-25000" dirty="0" err="1" smtClean="0">
                    <a:latin typeface="Times New Roman"/>
                    <a:cs typeface="Times New Roman"/>
                  </a:rPr>
                  <a:t>eq</a:t>
                </a:r>
                <a:r>
                  <a:rPr lang="zh-CN" altLang="zh-CN" sz="2800" b="1" dirty="0" smtClean="0">
                    <a:latin typeface="Times New Roman"/>
                    <a:cs typeface="Times New Roman"/>
                  </a:rPr>
                  <a:t>，</a:t>
                </a:r>
                <a:r>
                  <a:rPr lang="zh-TW" altLang="en-US" sz="2800" b="1" dirty="0" smtClean="0">
                    <a:latin typeface="Times New Roman"/>
                    <a:cs typeface="Times New Roman"/>
                  </a:rPr>
                  <a:t>因为</a:t>
                </a:r>
                <a:r>
                  <a:rPr lang="en-US" altLang="zh-TW" sz="2800" b="1" dirty="0" smtClean="0">
                    <a:latin typeface="Times New Roman"/>
                    <a:cs typeface="Times New Roman"/>
                  </a:rPr>
                  <a:t>|</a:t>
                </a:r>
                <a:r>
                  <a:rPr lang="en-US" altLang="zh-TW" sz="2800" b="1" i="1" dirty="0">
                    <a:latin typeface="Times New Roman"/>
                    <a:cs typeface="Times New Roman"/>
                  </a:rPr>
                  <a:t>w</a:t>
                </a:r>
                <a:r>
                  <a:rPr lang="en-US" altLang="zh-TW" sz="2800" b="1" dirty="0" smtClean="0">
                    <a:latin typeface="Times New Roman"/>
                    <a:cs typeface="Times New Roman"/>
                  </a:rPr>
                  <a:t>|=2</a:t>
                </a:r>
                <a:r>
                  <a:rPr lang="en-US" altLang="zh-TW" sz="2800" b="1" i="1" dirty="0" smtClean="0">
                    <a:latin typeface="Times New Roman"/>
                    <a:cs typeface="Times New Roman"/>
                  </a:rPr>
                  <a:t>N</a:t>
                </a:r>
                <a:r>
                  <a:rPr lang="en-US" altLang="zh-TW" sz="2800" b="1" dirty="0" smtClean="0">
                    <a:latin typeface="Times New Roman"/>
                    <a:cs typeface="Times New Roman"/>
                  </a:rPr>
                  <a:t>&gt;</a:t>
                </a:r>
                <a:r>
                  <a:rPr lang="en-US" altLang="zh-TW" sz="2800" b="1" i="1" dirty="0" smtClean="0">
                    <a:latin typeface="Times New Roman"/>
                    <a:cs typeface="Times New Roman"/>
                  </a:rPr>
                  <a:t>N</a:t>
                </a:r>
                <a:r>
                  <a:rPr lang="zh-CN" altLang="en-US" sz="2800" b="1" dirty="0" smtClean="0">
                    <a:latin typeface="Times New Roman"/>
                    <a:cs typeface="Times New Roman"/>
                  </a:rPr>
                  <a:t>，则</a:t>
                </a:r>
                <a:r>
                  <a:rPr lang="zh-TW" altLang="en-US" sz="2800" b="1" dirty="0" smtClean="0">
                    <a:latin typeface="Times New Roman"/>
                    <a:cs typeface="Times New Roman"/>
                  </a:rPr>
                  <a:t>有</a:t>
                </a:r>
                <a:r>
                  <a:rPr lang="en-US" altLang="zh-TW" sz="2800" b="1" i="1" dirty="0" smtClean="0">
                    <a:latin typeface="Times New Roman"/>
                    <a:cs typeface="Times New Roman"/>
                  </a:rPr>
                  <a:t>w</a:t>
                </a:r>
                <a:r>
                  <a:rPr lang="en-US" altLang="zh-TW" sz="2800" b="1" dirty="0">
                    <a:latin typeface="Times New Roman"/>
                    <a:cs typeface="Times New Roman"/>
                  </a:rPr>
                  <a:t>=</a:t>
                </a:r>
                <a:r>
                  <a:rPr lang="en-US" altLang="zh-TW" sz="2800" b="1" i="1" dirty="0" smtClean="0">
                    <a:latin typeface="Times New Roman"/>
                    <a:cs typeface="Times New Roman"/>
                  </a:rPr>
                  <a:t>xyz</a:t>
                </a:r>
                <a:r>
                  <a:rPr lang="zh-CN" altLang="en-US" sz="2800" b="1" dirty="0" smtClean="0">
                    <a:latin typeface="Times New Roman"/>
                    <a:cs typeface="Times New Roman"/>
                  </a:rPr>
                  <a:t>，</a:t>
                </a:r>
                <a:r>
                  <a:rPr lang="zh-TW" altLang="en-US" sz="2800" b="1" dirty="0" smtClean="0">
                    <a:latin typeface="Times New Roman"/>
                    <a:cs typeface="Times New Roman"/>
                  </a:rPr>
                  <a:t>且</a:t>
                </a:r>
                <a:r>
                  <a:rPr lang="en-US" altLang="zh-TW" sz="2800" b="1" dirty="0" smtClean="0">
                    <a:latin typeface="Times New Roman"/>
                    <a:cs typeface="Times New Roman"/>
                  </a:rPr>
                  <a:t>|</a:t>
                </a:r>
                <a:r>
                  <a:rPr lang="en-US" altLang="zh-TW" sz="2800" b="1" i="1" dirty="0" err="1" smtClean="0">
                    <a:latin typeface="Times New Roman"/>
                    <a:cs typeface="Times New Roman"/>
                  </a:rPr>
                  <a:t>xy</a:t>
                </a:r>
                <a:r>
                  <a:rPr lang="en-US" altLang="zh-TW" sz="2800" b="1" dirty="0" smtClean="0">
                    <a:latin typeface="Times New Roman"/>
                    <a:cs typeface="Times New Roman"/>
                  </a:rPr>
                  <a:t>|</a:t>
                </a:r>
                <a:r>
                  <a:rPr lang="en-US" altLang="zh-TW" sz="2800" b="1" dirty="0">
                    <a:latin typeface="Times New Roman"/>
                    <a:cs typeface="Times New Roman"/>
                  </a:rPr>
                  <a:t>≤</a:t>
                </a:r>
                <a:r>
                  <a:rPr lang="en-US" altLang="zh-TW" sz="2800" b="1" i="1" dirty="0" smtClean="0">
                    <a:latin typeface="Times New Roman"/>
                    <a:cs typeface="Times New Roman"/>
                  </a:rPr>
                  <a:t>N</a:t>
                </a:r>
                <a:r>
                  <a:rPr lang="zh-CN" altLang="en-US" sz="2800" b="1" dirty="0" smtClean="0">
                    <a:latin typeface="Times New Roman"/>
                    <a:cs typeface="Times New Roman"/>
                  </a:rPr>
                  <a:t>，</a:t>
                </a:r>
                <a:r>
                  <a:rPr lang="en-US" altLang="zh-TW" sz="2800" b="1" dirty="0" smtClean="0">
                    <a:latin typeface="Times New Roman"/>
                    <a:cs typeface="Times New Roman"/>
                  </a:rPr>
                  <a:t>|</a:t>
                </a:r>
                <a:r>
                  <a:rPr lang="en-US" altLang="zh-TW" sz="2800" b="1" i="1" dirty="0">
                    <a:latin typeface="Times New Roman"/>
                    <a:cs typeface="Times New Roman"/>
                  </a:rPr>
                  <a:t>y</a:t>
                </a:r>
                <a:r>
                  <a:rPr lang="en-US" altLang="zh-TW" sz="2800" b="1" dirty="0">
                    <a:latin typeface="Times New Roman"/>
                    <a:cs typeface="Times New Roman"/>
                  </a:rPr>
                  <a:t>|&gt;</a:t>
                </a:r>
                <a:r>
                  <a:rPr lang="en-US" altLang="zh-TW" sz="2800" b="1" dirty="0" smtClean="0">
                    <a:latin typeface="Times New Roman"/>
                    <a:cs typeface="Times New Roman"/>
                  </a:rPr>
                  <a:t>0</a:t>
                </a:r>
                <a:r>
                  <a:rPr lang="zh-CN" altLang="en-US" sz="2800" b="1" dirty="0" smtClean="0">
                    <a:latin typeface="Times New Roman"/>
                    <a:cs typeface="Times New Roman"/>
                  </a:rPr>
                  <a:t>；</a:t>
                </a:r>
                <a:r>
                  <a:rPr lang="zh-TW" altLang="en-US" sz="2800" b="1" dirty="0" smtClean="0">
                    <a:latin typeface="Times New Roman"/>
                    <a:cs typeface="Times New Roman"/>
                  </a:rPr>
                  <a:t>那么</a:t>
                </a:r>
                <a:r>
                  <a:rPr lang="en-US" altLang="zh-TW" sz="2800" b="1" i="1" dirty="0">
                    <a:latin typeface="Times New Roman"/>
                    <a:cs typeface="Times New Roman"/>
                  </a:rPr>
                  <a:t>y</a:t>
                </a:r>
                <a:r>
                  <a:rPr lang="zh-TW" altLang="en-US" sz="2800" b="1" dirty="0">
                    <a:latin typeface="Times New Roman"/>
                    <a:cs typeface="Times New Roman"/>
                  </a:rPr>
                  <a:t>一定是</a:t>
                </a:r>
                <a:r>
                  <a:rPr lang="en-US" altLang="zh-TW" sz="2800" b="1" dirty="0" smtClean="0">
                    <a:latin typeface="Times New Roman"/>
                    <a:cs typeface="Times New Roman"/>
                  </a:rPr>
                  <a:t>0</a:t>
                </a:r>
                <a:r>
                  <a:rPr lang="en-US" altLang="zh-CN" sz="2800" b="1" i="1" baseline="30000" dirty="0" smtClean="0">
                    <a:latin typeface="Times New Roman"/>
                    <a:cs typeface="Times New Roman"/>
                  </a:rPr>
                  <a:t>m</a:t>
                </a:r>
                <a:r>
                  <a:rPr lang="en-US" altLang="zh-TW" sz="2800" b="1" dirty="0" smtClean="0">
                    <a:latin typeface="Times New Roman"/>
                    <a:cs typeface="Times New Roman"/>
                  </a:rPr>
                  <a:t>(</a:t>
                </a:r>
                <a:r>
                  <a:rPr lang="en-US" altLang="zh-TW" sz="2800" b="1" i="1" dirty="0">
                    <a:latin typeface="Times New Roman"/>
                    <a:cs typeface="Times New Roman"/>
                  </a:rPr>
                  <a:t>m</a:t>
                </a:r>
                <a:r>
                  <a:rPr lang="en-US" altLang="zh-TW" sz="2800" b="1" dirty="0">
                    <a:latin typeface="Times New Roman"/>
                    <a:cs typeface="Times New Roman"/>
                  </a:rPr>
                  <a:t>=|</a:t>
                </a:r>
                <a:r>
                  <a:rPr lang="en-US" altLang="zh-TW" sz="2800" b="1" i="1" dirty="0">
                    <a:latin typeface="Times New Roman"/>
                    <a:cs typeface="Times New Roman"/>
                  </a:rPr>
                  <a:t>y</a:t>
                </a:r>
                <a:r>
                  <a:rPr lang="en-US" altLang="zh-TW" sz="2800" b="1" dirty="0">
                    <a:latin typeface="Times New Roman"/>
                    <a:cs typeface="Times New Roman"/>
                  </a:rPr>
                  <a:t>|&gt;0</a:t>
                </a:r>
                <a:r>
                  <a:rPr lang="en-US" altLang="zh-TW" sz="2800" b="1" dirty="0" smtClean="0">
                    <a:latin typeface="Times New Roman"/>
                    <a:cs typeface="Times New Roman"/>
                  </a:rPr>
                  <a:t>)</a:t>
                </a:r>
                <a:r>
                  <a:rPr lang="zh-CN" altLang="en-US" sz="2800" b="1" dirty="0" smtClean="0">
                    <a:latin typeface="Times New Roman"/>
                    <a:cs typeface="Times New Roman"/>
                  </a:rPr>
                  <a:t>；</a:t>
                </a:r>
                <a:endParaRPr lang="en-US" altLang="zh-CN" sz="2800" b="1" dirty="0" smtClean="0">
                  <a:latin typeface="Times New Roman"/>
                  <a:cs typeface="Times New Roman"/>
                </a:endParaRPr>
              </a:p>
              <a:p>
                <a:pPr marL="0" indent="0">
                  <a:buNone/>
                </a:pPr>
                <a:r>
                  <a:rPr lang="zh-TW" altLang="en-US" sz="2800" b="1" dirty="0" smtClean="0">
                    <a:latin typeface="Times New Roman"/>
                    <a:cs typeface="Times New Roman"/>
                  </a:rPr>
                  <a:t>根据泵引理</a:t>
                </a:r>
                <a:r>
                  <a:rPr lang="en-US" altLang="zh-TW" sz="2800" b="1" i="1" dirty="0" smtClean="0">
                    <a:latin typeface="Times New Roman"/>
                    <a:cs typeface="Times New Roman"/>
                  </a:rPr>
                  <a:t>xy</a:t>
                </a:r>
                <a:r>
                  <a:rPr lang="en-US" altLang="zh-TW" sz="2800" b="1" baseline="30000" dirty="0" smtClean="0">
                    <a:latin typeface="Times New Roman"/>
                    <a:cs typeface="Times New Roman"/>
                  </a:rPr>
                  <a:t>2</a:t>
                </a:r>
                <a:r>
                  <a:rPr lang="en-US" altLang="zh-TW" sz="2800" b="1" i="1" dirty="0" smtClean="0">
                    <a:latin typeface="Times New Roman"/>
                    <a:cs typeface="Times New Roman"/>
                  </a:rPr>
                  <a:t>z</a:t>
                </a:r>
                <a:r>
                  <a:rPr lang="en-US" altLang="zh-TW" sz="2800" b="1" dirty="0" smtClean="0">
                    <a:latin typeface="Times New Roman"/>
                    <a:cs typeface="Times New Roman"/>
                  </a:rPr>
                  <a:t>∈</a:t>
                </a:r>
                <a:r>
                  <a:rPr lang="en-US" altLang="zh-TW" sz="2800" b="1" i="1" dirty="0" smtClean="0">
                    <a:latin typeface="Times New Roman"/>
                    <a:cs typeface="Times New Roman"/>
                  </a:rPr>
                  <a:t>L</a:t>
                </a:r>
                <a:r>
                  <a:rPr lang="en-US" altLang="zh-TW" sz="2800" b="1" i="1" baseline="-25000" dirty="0" smtClean="0">
                    <a:latin typeface="Times New Roman"/>
                    <a:cs typeface="Times New Roman"/>
                  </a:rPr>
                  <a:t>eq</a:t>
                </a:r>
                <a:r>
                  <a:rPr lang="zh-CN" altLang="en-US" sz="2800" b="1" dirty="0" smtClean="0">
                    <a:latin typeface="Times New Roman"/>
                    <a:cs typeface="Times New Roman"/>
                  </a:rPr>
                  <a:t>，</a:t>
                </a:r>
                <a:r>
                  <a:rPr lang="zh-TW" altLang="en-US" sz="2800" b="1" dirty="0" smtClean="0">
                    <a:latin typeface="Times New Roman"/>
                    <a:cs typeface="Times New Roman"/>
                  </a:rPr>
                  <a:t>但是</a:t>
                </a:r>
                <a:r>
                  <a:rPr lang="en-US" altLang="zh-TW" sz="2800" b="1" i="1" dirty="0" smtClean="0">
                    <a:latin typeface="Times New Roman"/>
                    <a:cs typeface="Times New Roman"/>
                  </a:rPr>
                  <a:t>xy</a:t>
                </a:r>
                <a:r>
                  <a:rPr lang="en-US" altLang="zh-TW" sz="2800" b="1" baseline="30000" dirty="0" smtClean="0">
                    <a:latin typeface="Times New Roman"/>
                    <a:cs typeface="Times New Roman"/>
                  </a:rPr>
                  <a:t>2</a:t>
                </a:r>
                <a:r>
                  <a:rPr lang="en-US" altLang="zh-TW" sz="2800" b="1" i="1" dirty="0" smtClean="0">
                    <a:latin typeface="Times New Roman"/>
                    <a:cs typeface="Times New Roman"/>
                  </a:rPr>
                  <a:t>z</a:t>
                </a:r>
                <a:r>
                  <a:rPr lang="en-US" altLang="zh-TW" sz="2800" b="1" dirty="0" smtClean="0">
                    <a:latin typeface="Times New Roman"/>
                    <a:cs typeface="Times New Roman"/>
                  </a:rPr>
                  <a:t>=0</a:t>
                </a:r>
                <a:r>
                  <a:rPr lang="en-US" altLang="zh-TW" sz="2800" b="1" i="1" baseline="30000" dirty="0" smtClean="0">
                    <a:latin typeface="Times New Roman"/>
                    <a:cs typeface="Times New Roman"/>
                  </a:rPr>
                  <a:t>N</a:t>
                </a:r>
                <a:r>
                  <a:rPr lang="en-US" altLang="zh-TW" sz="2800" b="1" baseline="30000" dirty="0">
                    <a:latin typeface="Times New Roman"/>
                    <a:cs typeface="Times New Roman"/>
                  </a:rPr>
                  <a:t>+</a:t>
                </a:r>
                <a:r>
                  <a:rPr lang="en-US" altLang="zh-TW" sz="2800" b="1" i="1" baseline="30000" dirty="0">
                    <a:latin typeface="Times New Roman"/>
                    <a:cs typeface="Times New Roman"/>
                  </a:rPr>
                  <a:t>m</a:t>
                </a:r>
                <a:r>
                  <a:rPr lang="en-US" altLang="zh-TW" sz="2800" b="1" dirty="0">
                    <a:latin typeface="Times New Roman"/>
                    <a:cs typeface="Times New Roman"/>
                  </a:rPr>
                  <a:t>1</a:t>
                </a:r>
                <a:r>
                  <a:rPr lang="en-US" altLang="zh-TW" sz="2800" b="1" i="1" baseline="30000" dirty="0">
                    <a:latin typeface="Times New Roman"/>
                    <a:cs typeface="Times New Roman"/>
                  </a:rPr>
                  <a:t>N</a:t>
                </a:r>
                <a:r>
                  <a:rPr lang="en-US" altLang="zh-TW" sz="2800" b="1" dirty="0">
                    <a:latin typeface="Times New Roman"/>
                    <a:cs typeface="Times New Roman"/>
                  </a:rPr>
                  <a:t> </a:t>
                </a:r>
                <a:r>
                  <a:rPr lang="zh-CN" altLang="en-US" sz="2800" b="1" dirty="0" smtClean="0">
                    <a:latin typeface="Times New Roman"/>
                    <a:cs typeface="Times New Roman"/>
                  </a:rPr>
                  <a:t>，</a:t>
                </a:r>
                <a:r>
                  <a:rPr lang="zh-TW" altLang="en-US" sz="2800" b="1" dirty="0" smtClean="0">
                    <a:latin typeface="Times New Roman"/>
                    <a:cs typeface="Times New Roman"/>
                  </a:rPr>
                  <a:t>则显然</a:t>
                </a:r>
                <a:r>
                  <a:rPr lang="en-US" altLang="zh-TW" sz="2800" b="1" i="1" dirty="0" smtClean="0">
                    <a:latin typeface="Times New Roman"/>
                    <a:cs typeface="Times New Roman"/>
                  </a:rPr>
                  <a:t>xy</a:t>
                </a:r>
                <a:r>
                  <a:rPr lang="en-US" altLang="zh-TW" sz="2800" b="1" baseline="30000" dirty="0" smtClean="0">
                    <a:latin typeface="Times New Roman"/>
                    <a:cs typeface="Times New Roman"/>
                  </a:rPr>
                  <a:t>2</a:t>
                </a:r>
                <a:r>
                  <a:rPr lang="en-US" altLang="zh-TW" sz="2800" b="1" i="1" dirty="0" smtClean="0">
                    <a:latin typeface="Times New Roman"/>
                    <a:cs typeface="Times New Roman"/>
                  </a:rPr>
                  <a:t>z</a:t>
                </a:r>
                <a14:m>
                  <m:oMath xmlns:m="http://schemas.openxmlformats.org/officeDocument/2006/math">
                    <m:r>
                      <a:rPr lang="en-US" altLang="zh-TW" sz="2800" b="1" i="1" smtClean="0">
                        <a:latin typeface="Cambria Math"/>
                        <a:ea typeface="Cambria Math"/>
                        <a:cs typeface="Times New Roman"/>
                      </a:rPr>
                      <m:t>∉</m:t>
                    </m:r>
                  </m:oMath>
                </a14:m>
                <a:r>
                  <a:rPr lang="en-US" altLang="zh-TW" sz="2800" b="1" i="1" dirty="0" smtClean="0">
                    <a:latin typeface="Times New Roman"/>
                    <a:cs typeface="Times New Roman"/>
                  </a:rPr>
                  <a:t>L</a:t>
                </a:r>
                <a:r>
                  <a:rPr lang="en-US" altLang="zh-TW" sz="2800" b="1" i="1" baseline="-25000" dirty="0" smtClean="0">
                    <a:latin typeface="Times New Roman"/>
                    <a:cs typeface="Times New Roman"/>
                  </a:rPr>
                  <a:t>eq</a:t>
                </a:r>
                <a:r>
                  <a:rPr lang="zh-CN" altLang="en-US" sz="2800" b="1" dirty="0">
                    <a:latin typeface="Times New Roman"/>
                    <a:cs typeface="Times New Roman"/>
                  </a:rPr>
                  <a:t>，</a:t>
                </a:r>
                <a:r>
                  <a:rPr lang="zh-TW" altLang="en-US" sz="2800" b="1" dirty="0" smtClean="0">
                    <a:latin typeface="Times New Roman"/>
                    <a:cs typeface="Times New Roman"/>
                  </a:rPr>
                  <a:t>与假设矛盾</a:t>
                </a:r>
                <a:r>
                  <a:rPr lang="zh-CN" altLang="en-US" sz="2800" b="1" dirty="0" smtClean="0">
                    <a:latin typeface="Times New Roman"/>
                    <a:cs typeface="Times New Roman"/>
                  </a:rPr>
                  <a:t>；</a:t>
                </a:r>
                <a:endParaRPr lang="en-US" altLang="zh-CN" sz="2800" b="1" dirty="0" smtClean="0">
                  <a:latin typeface="Times New Roman"/>
                  <a:cs typeface="Times New Roman"/>
                </a:endParaRPr>
              </a:p>
              <a:p>
                <a:pPr marL="0" indent="0">
                  <a:buNone/>
                </a:pPr>
                <a:r>
                  <a:rPr lang="zh-CN" altLang="en-US" sz="2800" b="1" dirty="0" smtClean="0">
                    <a:latin typeface="Times New Roman"/>
                    <a:cs typeface="Times New Roman"/>
                  </a:rPr>
                  <a:t>因此，</a:t>
                </a:r>
                <a:r>
                  <a:rPr lang="en-US" altLang="zh-TW" sz="2800" b="1" i="1" dirty="0" err="1" smtClean="0">
                    <a:latin typeface="Times New Roman"/>
                    <a:cs typeface="Times New Roman"/>
                  </a:rPr>
                  <a:t>L</a:t>
                </a:r>
                <a:r>
                  <a:rPr lang="en-US" altLang="zh-TW" sz="2800" b="1" i="1" baseline="-25000" dirty="0" err="1" smtClean="0">
                    <a:latin typeface="Times New Roman"/>
                    <a:cs typeface="Times New Roman"/>
                  </a:rPr>
                  <a:t>eq</a:t>
                </a:r>
                <a:r>
                  <a:rPr lang="zh-TW" altLang="en-US" sz="2800" b="1" dirty="0" smtClean="0">
                    <a:latin typeface="Times New Roman"/>
                    <a:cs typeface="Times New Roman"/>
                  </a:rPr>
                  <a:t>一定不是正则的</a:t>
                </a:r>
                <a:r>
                  <a:rPr lang="zh-CN" altLang="en-US" sz="2800" b="1" dirty="0" smtClean="0">
                    <a:latin typeface="Times New Roman"/>
                    <a:cs typeface="Times New Roman"/>
                  </a:rPr>
                  <a:t>。</a:t>
                </a:r>
                <a:endParaRPr lang="zh-TW" altLang="en-US" sz="2800" b="1" dirty="0" smtClean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143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600200"/>
                <a:ext cx="8686800" cy="4525963"/>
              </a:xfrm>
              <a:blipFill rotWithShape="1">
                <a:blip r:embed="rId3"/>
                <a:stretch>
                  <a:fillRect l="-1614" t="-2291" r="-140" b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853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A76AC2D0-6047-7B45-BB76-8DEDFDEDE16A}" type="datetime1">
              <a:rPr kumimoji="0" lang="zh-CN" altLang="en-US" sz="1400">
                <a:latin typeface="Arial" charset="0"/>
              </a:rPr>
              <a:pPr/>
              <a:t>2020/9/8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9D257F39-7703-354F-8F84-18D19246B6CC}" type="slidenum">
              <a:rPr kumimoji="0" lang="en-US" altLang="zh-CN" sz="1400">
                <a:latin typeface="Arial" charset="0"/>
              </a:rPr>
              <a:pPr/>
              <a:t>11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>
                <a:latin typeface="Times New Roman" charset="0"/>
                <a:ea typeface="黑体" charset="0"/>
                <a:cs typeface="黑体" charset="0"/>
              </a:rPr>
              <a:t>4</a:t>
            </a: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.1</a:t>
            </a:r>
            <a:r>
              <a:rPr kumimoji="0" lang="zh-CN" altLang="en-US" b="1" dirty="0" smtClean="0">
                <a:latin typeface="Times New Roman" charset="0"/>
                <a:cs typeface="Times New Roman" charset="0"/>
              </a:rPr>
              <a:t> </a:t>
            </a:r>
            <a:r>
              <a:rPr kumimoji="0" lang="zh-CN" altLang="en-US" b="1" dirty="0">
                <a:latin typeface="Times New Roman" charset="0"/>
                <a:ea typeface="黑体" charset="0"/>
                <a:cs typeface="黑体" charset="0"/>
              </a:rPr>
              <a:t>语言的正则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性判定</a:t>
            </a:r>
            <a:endParaRPr kumimoji="0" lang="zh-CN" altLang="en-US" dirty="0">
              <a:latin typeface="Times New Roman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r>
              <a:rPr kumimoji="0" lang="zh-CN" altLang="en-US" b="1" dirty="0" smtClean="0">
                <a:latin typeface="Times New Roman"/>
                <a:ea typeface="黑体" charset="0"/>
                <a:cs typeface="Times New Roman"/>
              </a:rPr>
              <a:t>泵引理的应用：</a:t>
            </a:r>
            <a:endParaRPr lang="en-US" altLang="zh-CN" b="1" dirty="0" smtClean="0">
              <a:latin typeface="Times New Roman"/>
              <a:cs typeface="Times New Roman"/>
            </a:endParaRPr>
          </a:p>
          <a:p>
            <a:pPr lvl="1"/>
            <a:r>
              <a:rPr lang="zh-TW" altLang="en-US" b="1" dirty="0">
                <a:latin typeface="Times New Roman"/>
                <a:cs typeface="Times New Roman"/>
              </a:rPr>
              <a:t>证明</a:t>
            </a:r>
            <a:r>
              <a:rPr lang="en-US" altLang="zh-TW" b="1" i="1" dirty="0">
                <a:latin typeface="Times New Roman"/>
                <a:cs typeface="Times New Roman"/>
              </a:rPr>
              <a:t>L</a:t>
            </a:r>
            <a:r>
              <a:rPr lang="en-US" altLang="zh-TW" b="1" dirty="0">
                <a:latin typeface="Times New Roman"/>
                <a:cs typeface="Times New Roman"/>
              </a:rPr>
              <a:t>={</a:t>
            </a:r>
            <a:r>
              <a:rPr lang="en-US" altLang="zh-TW" b="1" dirty="0" smtClean="0">
                <a:latin typeface="Times New Roman"/>
                <a:cs typeface="Times New Roman"/>
              </a:rPr>
              <a:t>0</a:t>
            </a:r>
            <a:r>
              <a:rPr lang="en-US" altLang="zh-TW" b="1" i="1" baseline="30000" dirty="0" smtClean="0">
                <a:latin typeface="Times New Roman"/>
                <a:cs typeface="Times New Roman"/>
              </a:rPr>
              <a:t>i</a:t>
            </a:r>
            <a:r>
              <a:rPr lang="en-US" altLang="zh-TW" b="1" dirty="0" smtClean="0">
                <a:latin typeface="Times New Roman"/>
                <a:cs typeface="Times New Roman"/>
              </a:rPr>
              <a:t>1</a:t>
            </a:r>
            <a:r>
              <a:rPr lang="en-US" altLang="zh-TW" b="1" i="1" baseline="30000" dirty="0" smtClean="0">
                <a:latin typeface="Times New Roman"/>
                <a:cs typeface="Times New Roman"/>
              </a:rPr>
              <a:t>j </a:t>
            </a:r>
            <a:r>
              <a:rPr lang="en-US" altLang="zh-TW" b="1" dirty="0" smtClean="0">
                <a:latin typeface="Times New Roman"/>
                <a:cs typeface="Times New Roman"/>
              </a:rPr>
              <a:t>| </a:t>
            </a:r>
            <a:r>
              <a:rPr lang="en-US" altLang="zh-TW" b="1" i="1" dirty="0" err="1" smtClean="0">
                <a:latin typeface="Times New Roman"/>
                <a:cs typeface="Times New Roman"/>
              </a:rPr>
              <a:t>i</a:t>
            </a:r>
            <a:r>
              <a:rPr lang="en-US" altLang="zh-TW" b="1" dirty="0">
                <a:latin typeface="Times New Roman"/>
                <a:cs typeface="Times New Roman"/>
              </a:rPr>
              <a:t>&gt;</a:t>
            </a:r>
            <a:r>
              <a:rPr lang="en-US" altLang="zh-TW" b="1" i="1" dirty="0">
                <a:latin typeface="Times New Roman"/>
                <a:cs typeface="Times New Roman"/>
              </a:rPr>
              <a:t>j</a:t>
            </a:r>
            <a:r>
              <a:rPr lang="en-US" altLang="zh-TW" b="1" dirty="0">
                <a:latin typeface="Times New Roman"/>
                <a:cs typeface="Times New Roman"/>
              </a:rPr>
              <a:t>}</a:t>
            </a:r>
            <a:r>
              <a:rPr lang="zh-TW" altLang="en-US" b="1" dirty="0">
                <a:latin typeface="Times New Roman"/>
                <a:cs typeface="Times New Roman"/>
              </a:rPr>
              <a:t>不是正则的 </a:t>
            </a:r>
            <a:endParaRPr lang="zh-TW" altLang="en-US" b="1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zh-CN" altLang="en-US" sz="2800" b="1" dirty="0" smtClean="0">
                <a:latin typeface="Times New Roman"/>
                <a:ea typeface="黑体"/>
                <a:cs typeface="Times New Roman"/>
              </a:rPr>
              <a:t>证明：</a:t>
            </a:r>
            <a:r>
              <a:rPr lang="zh-CN" altLang="en-US" sz="2800" b="1" dirty="0" smtClean="0">
                <a:latin typeface="Times New Roman"/>
                <a:cs typeface="Times New Roman"/>
              </a:rPr>
              <a:t>假设</a:t>
            </a:r>
            <a:r>
              <a:rPr lang="en-US" altLang="zh-CN" sz="2800" b="1" i="1" dirty="0" smtClean="0">
                <a:latin typeface="Times New Roman"/>
                <a:cs typeface="Times New Roman"/>
              </a:rPr>
              <a:t>L</a:t>
            </a:r>
            <a:r>
              <a:rPr lang="zh-CN" altLang="en-US" sz="2800" b="1" dirty="0" smtClean="0">
                <a:latin typeface="Times New Roman"/>
                <a:cs typeface="Times New Roman"/>
              </a:rPr>
              <a:t>是正则的，</a:t>
            </a:r>
            <a:r>
              <a:rPr lang="zh-TW" altLang="en-US" sz="2800" b="1" dirty="0">
                <a:latin typeface="Times New Roman"/>
                <a:cs typeface="Times New Roman"/>
              </a:rPr>
              <a:t>则一定存在</a:t>
            </a:r>
            <a:r>
              <a:rPr lang="zh-TW" altLang="en-US" sz="2800" b="1" dirty="0" smtClean="0">
                <a:latin typeface="Times New Roman"/>
                <a:cs typeface="Times New Roman"/>
              </a:rPr>
              <a:t>正整数</a:t>
            </a:r>
            <a:r>
              <a:rPr lang="en-US" altLang="zh-TW" sz="2800" b="1" i="1" dirty="0" smtClean="0">
                <a:latin typeface="Times New Roman"/>
                <a:cs typeface="Times New Roman"/>
              </a:rPr>
              <a:t>N</a:t>
            </a:r>
            <a:r>
              <a:rPr lang="zh-CN" altLang="en-US" sz="2800" b="1" dirty="0">
                <a:latin typeface="Times New Roman"/>
                <a:cs typeface="Times New Roman"/>
              </a:rPr>
              <a:t>，</a:t>
            </a:r>
            <a:r>
              <a:rPr lang="zh-TW" altLang="en-US" sz="2800" b="1" dirty="0" smtClean="0">
                <a:latin typeface="Times New Roman"/>
                <a:cs typeface="Times New Roman"/>
              </a:rPr>
              <a:t>对</a:t>
            </a:r>
            <a:r>
              <a:rPr lang="zh-TW" altLang="en-US" sz="2800" b="1" dirty="0">
                <a:latin typeface="Times New Roman"/>
                <a:cs typeface="Times New Roman"/>
              </a:rPr>
              <a:t>任</a:t>
            </a:r>
            <a:r>
              <a:rPr lang="zh-TW" altLang="en-US" sz="2800" b="1" dirty="0" smtClean="0">
                <a:latin typeface="Times New Roman"/>
                <a:cs typeface="Times New Roman"/>
              </a:rPr>
              <a:t>何</a:t>
            </a:r>
            <a:r>
              <a:rPr lang="en-US" altLang="zh-TW" sz="2800" b="1" i="1" dirty="0" err="1" smtClean="0">
                <a:latin typeface="Times New Roman"/>
                <a:cs typeface="Times New Roman"/>
              </a:rPr>
              <a:t>w</a:t>
            </a:r>
            <a:r>
              <a:rPr lang="en-US" altLang="zh-TW" sz="2800" b="1" dirty="0" err="1" smtClean="0">
                <a:latin typeface="Times New Roman"/>
                <a:cs typeface="Times New Roman"/>
              </a:rPr>
              <a:t>∈</a:t>
            </a:r>
            <a:r>
              <a:rPr lang="en-US" altLang="zh-TW" sz="2800" b="1" i="1" dirty="0" err="1" smtClean="0">
                <a:latin typeface="Times New Roman"/>
                <a:cs typeface="Times New Roman"/>
              </a:rPr>
              <a:t>L</a:t>
            </a:r>
            <a:r>
              <a:rPr lang="en-US" altLang="zh-TW" sz="2800" b="1" dirty="0" smtClean="0">
                <a:latin typeface="Times New Roman"/>
                <a:cs typeface="Times New Roman"/>
              </a:rPr>
              <a:t>(</a:t>
            </a:r>
            <a:r>
              <a:rPr lang="en-US" altLang="zh-TW" sz="2800" b="1" dirty="0">
                <a:latin typeface="Times New Roman"/>
                <a:cs typeface="Times New Roman"/>
              </a:rPr>
              <a:t>|</a:t>
            </a:r>
            <a:r>
              <a:rPr lang="en-US" altLang="zh-TW" sz="2800" b="1" i="1" dirty="0">
                <a:latin typeface="Times New Roman"/>
                <a:cs typeface="Times New Roman"/>
              </a:rPr>
              <a:t>w</a:t>
            </a:r>
            <a:r>
              <a:rPr lang="en-US" altLang="zh-TW" sz="2800" b="1" dirty="0" smtClean="0">
                <a:latin typeface="Times New Roman"/>
                <a:cs typeface="Times New Roman"/>
              </a:rPr>
              <a:t>|≥</a:t>
            </a:r>
            <a:r>
              <a:rPr lang="en-US" altLang="zh-TW" sz="2800" b="1" i="1" dirty="0" smtClean="0">
                <a:latin typeface="Times New Roman"/>
                <a:cs typeface="Times New Roman"/>
              </a:rPr>
              <a:t>N</a:t>
            </a:r>
            <a:r>
              <a:rPr lang="en-US" altLang="zh-TW" sz="2800" b="1" dirty="0">
                <a:latin typeface="Times New Roman"/>
                <a:cs typeface="Times New Roman"/>
              </a:rPr>
              <a:t>) </a:t>
            </a:r>
            <a:r>
              <a:rPr lang="zh-TW" altLang="en-US" sz="2800" b="1" dirty="0">
                <a:latin typeface="Times New Roman"/>
                <a:cs typeface="Times New Roman"/>
              </a:rPr>
              <a:t>满足泵引</a:t>
            </a:r>
            <a:r>
              <a:rPr lang="zh-TW" altLang="en-US" sz="2800" b="1" dirty="0" smtClean="0">
                <a:latin typeface="Times New Roman"/>
                <a:cs typeface="Times New Roman"/>
              </a:rPr>
              <a:t>理</a:t>
            </a:r>
            <a:r>
              <a:rPr lang="zh-CN" altLang="en-US" sz="2800" b="1" dirty="0" smtClean="0">
                <a:latin typeface="Times New Roman"/>
                <a:cs typeface="Times New Roman"/>
              </a:rPr>
              <a:t>。</a:t>
            </a:r>
            <a:endParaRPr lang="en-US" altLang="zh-CN" sz="2800" b="1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zh-CN" altLang="en-US" sz="2800" b="1" dirty="0" smtClean="0">
                <a:latin typeface="Times New Roman"/>
                <a:cs typeface="Times New Roman"/>
              </a:rPr>
              <a:t>取</a:t>
            </a:r>
            <a:r>
              <a:rPr lang="pl-PL" altLang="zh-CN" sz="2800" b="1" i="1" dirty="0" smtClean="0">
                <a:latin typeface="Times New Roman"/>
                <a:cs typeface="Times New Roman"/>
              </a:rPr>
              <a:t>w</a:t>
            </a:r>
            <a:r>
              <a:rPr lang="pl-PL" altLang="zh-CN" sz="2800" b="1" dirty="0" smtClean="0">
                <a:latin typeface="Times New Roman"/>
                <a:cs typeface="Times New Roman"/>
              </a:rPr>
              <a:t>=0</a:t>
            </a:r>
            <a:r>
              <a:rPr lang="pl-PL" altLang="zh-CN" sz="2800" b="1" i="1" baseline="30000" dirty="0" smtClean="0">
                <a:latin typeface="Times New Roman"/>
                <a:cs typeface="Times New Roman"/>
              </a:rPr>
              <a:t>N</a:t>
            </a:r>
            <a:r>
              <a:rPr lang="zh-CN" altLang="en-US" sz="2800" b="1" baseline="30000" dirty="0" smtClean="0">
                <a:latin typeface="Times New Roman"/>
                <a:cs typeface="Times New Roman"/>
              </a:rPr>
              <a:t>＋</a:t>
            </a:r>
            <a:r>
              <a:rPr lang="en-US" altLang="zh-CN" sz="2800" b="1" baseline="30000" dirty="0" smtClean="0">
                <a:latin typeface="Times New Roman"/>
                <a:cs typeface="Times New Roman"/>
              </a:rPr>
              <a:t>1</a:t>
            </a:r>
            <a:r>
              <a:rPr lang="pl-PL" altLang="zh-CN" sz="2800" b="1" dirty="0" smtClean="0">
                <a:latin typeface="Times New Roman"/>
                <a:cs typeface="Times New Roman"/>
              </a:rPr>
              <a:t>1</a:t>
            </a:r>
            <a:r>
              <a:rPr lang="pl-PL" altLang="zh-CN" sz="2800" b="1" i="1" baseline="30000" dirty="0" smtClean="0">
                <a:latin typeface="Times New Roman"/>
                <a:cs typeface="Times New Roman"/>
              </a:rPr>
              <a:t>N</a:t>
            </a:r>
            <a:r>
              <a:rPr lang="en-US" altLang="zh-TW" sz="2800" b="1" dirty="0" smtClean="0">
                <a:latin typeface="Times New Roman"/>
                <a:cs typeface="Times New Roman"/>
              </a:rPr>
              <a:t>∈</a:t>
            </a:r>
            <a:r>
              <a:rPr lang="en-US" altLang="zh-TW" sz="2800" b="1" i="1" dirty="0" smtClean="0">
                <a:latin typeface="Times New Roman"/>
                <a:cs typeface="Times New Roman"/>
              </a:rPr>
              <a:t>L</a:t>
            </a:r>
            <a:r>
              <a:rPr lang="zh-CN" altLang="zh-CN" sz="2800" b="1" dirty="0" smtClean="0">
                <a:latin typeface="Times New Roman"/>
                <a:cs typeface="Times New Roman"/>
              </a:rPr>
              <a:t>，</a:t>
            </a:r>
            <a:r>
              <a:rPr lang="zh-TW" altLang="en-US" sz="2800" b="1" dirty="0" smtClean="0">
                <a:latin typeface="Times New Roman"/>
                <a:cs typeface="Times New Roman"/>
              </a:rPr>
              <a:t>因为</a:t>
            </a:r>
            <a:r>
              <a:rPr lang="en-US" altLang="zh-TW" sz="2800" b="1" dirty="0" smtClean="0">
                <a:latin typeface="Times New Roman"/>
                <a:cs typeface="Times New Roman"/>
              </a:rPr>
              <a:t>|</a:t>
            </a:r>
            <a:r>
              <a:rPr lang="en-US" altLang="zh-TW" sz="2800" b="1" i="1" dirty="0">
                <a:latin typeface="Times New Roman"/>
                <a:cs typeface="Times New Roman"/>
              </a:rPr>
              <a:t>w</a:t>
            </a:r>
            <a:r>
              <a:rPr lang="en-US" altLang="zh-TW" sz="2800" b="1" dirty="0" smtClean="0">
                <a:latin typeface="Times New Roman"/>
                <a:cs typeface="Times New Roman"/>
              </a:rPr>
              <a:t>|=2</a:t>
            </a:r>
            <a:r>
              <a:rPr lang="en-US" altLang="zh-TW" sz="2800" b="1" i="1" dirty="0" smtClean="0">
                <a:latin typeface="Times New Roman"/>
                <a:cs typeface="Times New Roman"/>
              </a:rPr>
              <a:t>N</a:t>
            </a:r>
            <a:r>
              <a:rPr lang="zh-CN" altLang="en-US" sz="2800" b="1" dirty="0" smtClean="0">
                <a:latin typeface="Times New Roman"/>
                <a:cs typeface="Times New Roman"/>
              </a:rPr>
              <a:t>＋</a:t>
            </a:r>
            <a:r>
              <a:rPr lang="zh-CN" altLang="zh-CN" sz="2800" b="1" dirty="0">
                <a:latin typeface="Times New Roman"/>
                <a:cs typeface="Times New Roman"/>
              </a:rPr>
              <a:t>1</a:t>
            </a:r>
            <a:r>
              <a:rPr lang="en-US" altLang="zh-TW" sz="2800" b="1" dirty="0" smtClean="0">
                <a:latin typeface="Times New Roman"/>
                <a:cs typeface="Times New Roman"/>
              </a:rPr>
              <a:t>&gt;</a:t>
            </a:r>
            <a:r>
              <a:rPr lang="en-US" altLang="zh-TW" sz="2800" b="1" i="1" dirty="0" smtClean="0">
                <a:latin typeface="Times New Roman"/>
                <a:cs typeface="Times New Roman"/>
              </a:rPr>
              <a:t>N</a:t>
            </a:r>
            <a:r>
              <a:rPr lang="zh-CN" altLang="en-US" sz="2800" b="1" dirty="0" smtClean="0">
                <a:latin typeface="Times New Roman"/>
                <a:cs typeface="Times New Roman"/>
              </a:rPr>
              <a:t>，则</a:t>
            </a:r>
            <a:r>
              <a:rPr lang="zh-TW" altLang="en-US" sz="2800" b="1" dirty="0" smtClean="0">
                <a:latin typeface="Times New Roman"/>
                <a:cs typeface="Times New Roman"/>
              </a:rPr>
              <a:t>有</a:t>
            </a:r>
            <a:r>
              <a:rPr lang="en-US" altLang="zh-TW" sz="2800" b="1" i="1" dirty="0" smtClean="0">
                <a:latin typeface="Times New Roman"/>
                <a:cs typeface="Times New Roman"/>
              </a:rPr>
              <a:t>w</a:t>
            </a:r>
            <a:r>
              <a:rPr lang="en-US" altLang="zh-TW" sz="2800" b="1" dirty="0">
                <a:latin typeface="Times New Roman"/>
                <a:cs typeface="Times New Roman"/>
              </a:rPr>
              <a:t>=</a:t>
            </a:r>
            <a:r>
              <a:rPr lang="en-US" altLang="zh-TW" sz="2800" b="1" i="1" dirty="0" smtClean="0">
                <a:latin typeface="Times New Roman"/>
                <a:cs typeface="Times New Roman"/>
              </a:rPr>
              <a:t>xyz</a:t>
            </a:r>
            <a:r>
              <a:rPr lang="zh-CN" altLang="en-US" sz="2800" b="1" dirty="0" smtClean="0">
                <a:latin typeface="Times New Roman"/>
                <a:cs typeface="Times New Roman"/>
              </a:rPr>
              <a:t>，</a:t>
            </a:r>
            <a:r>
              <a:rPr lang="zh-TW" altLang="en-US" sz="2800" b="1" dirty="0" smtClean="0">
                <a:latin typeface="Times New Roman"/>
                <a:cs typeface="Times New Roman"/>
              </a:rPr>
              <a:t>且</a:t>
            </a:r>
            <a:r>
              <a:rPr lang="en-US" altLang="zh-TW" sz="2800" b="1" dirty="0" smtClean="0">
                <a:latin typeface="Times New Roman"/>
                <a:cs typeface="Times New Roman"/>
              </a:rPr>
              <a:t>|</a:t>
            </a:r>
            <a:r>
              <a:rPr lang="en-US" altLang="zh-TW" sz="2800" b="1" i="1" dirty="0" err="1" smtClean="0">
                <a:latin typeface="Times New Roman"/>
                <a:cs typeface="Times New Roman"/>
              </a:rPr>
              <a:t>xy</a:t>
            </a:r>
            <a:r>
              <a:rPr lang="en-US" altLang="zh-TW" sz="2800" b="1" dirty="0" smtClean="0">
                <a:latin typeface="Times New Roman"/>
                <a:cs typeface="Times New Roman"/>
              </a:rPr>
              <a:t>|</a:t>
            </a:r>
            <a:r>
              <a:rPr lang="en-US" altLang="zh-TW" sz="2800" b="1" dirty="0">
                <a:latin typeface="Times New Roman"/>
                <a:cs typeface="Times New Roman"/>
              </a:rPr>
              <a:t>≤</a:t>
            </a:r>
            <a:r>
              <a:rPr lang="en-US" altLang="zh-TW" sz="2800" b="1" i="1" dirty="0" smtClean="0">
                <a:latin typeface="Times New Roman"/>
                <a:cs typeface="Times New Roman"/>
              </a:rPr>
              <a:t>N</a:t>
            </a:r>
            <a:r>
              <a:rPr lang="zh-CN" altLang="en-US" sz="2800" b="1" dirty="0" smtClean="0">
                <a:latin typeface="Times New Roman"/>
                <a:cs typeface="Times New Roman"/>
              </a:rPr>
              <a:t>，</a:t>
            </a:r>
            <a:r>
              <a:rPr lang="en-US" altLang="zh-TW" sz="2800" b="1" dirty="0" smtClean="0">
                <a:latin typeface="Times New Roman"/>
                <a:cs typeface="Times New Roman"/>
              </a:rPr>
              <a:t>|</a:t>
            </a:r>
            <a:r>
              <a:rPr lang="en-US" altLang="zh-TW" sz="2800" b="1" i="1" dirty="0">
                <a:latin typeface="Times New Roman"/>
                <a:cs typeface="Times New Roman"/>
              </a:rPr>
              <a:t>y</a:t>
            </a:r>
            <a:r>
              <a:rPr lang="en-US" altLang="zh-TW" sz="2800" b="1" dirty="0">
                <a:latin typeface="Times New Roman"/>
                <a:cs typeface="Times New Roman"/>
              </a:rPr>
              <a:t>|&gt;</a:t>
            </a:r>
            <a:r>
              <a:rPr lang="en-US" altLang="zh-TW" sz="2800" b="1" dirty="0" smtClean="0">
                <a:latin typeface="Times New Roman"/>
                <a:cs typeface="Times New Roman"/>
              </a:rPr>
              <a:t>0</a:t>
            </a:r>
            <a:r>
              <a:rPr lang="zh-CN" altLang="en-US" sz="2800" b="1" dirty="0" smtClean="0">
                <a:latin typeface="Times New Roman"/>
                <a:cs typeface="Times New Roman"/>
              </a:rPr>
              <a:t>；</a:t>
            </a:r>
            <a:r>
              <a:rPr lang="zh-TW" altLang="en-US" sz="2800" b="1" dirty="0" smtClean="0">
                <a:latin typeface="Times New Roman"/>
                <a:cs typeface="Times New Roman"/>
              </a:rPr>
              <a:t>那么</a:t>
            </a:r>
            <a:r>
              <a:rPr lang="en-US" altLang="zh-TW" sz="2800" b="1" i="1" dirty="0">
                <a:latin typeface="Times New Roman"/>
                <a:cs typeface="Times New Roman"/>
              </a:rPr>
              <a:t>y</a:t>
            </a:r>
            <a:r>
              <a:rPr lang="zh-TW" altLang="en-US" sz="2800" b="1" dirty="0">
                <a:latin typeface="Times New Roman"/>
                <a:cs typeface="Times New Roman"/>
              </a:rPr>
              <a:t>一定是</a:t>
            </a:r>
            <a:r>
              <a:rPr lang="en-US" altLang="zh-TW" sz="2800" b="1" dirty="0" smtClean="0">
                <a:latin typeface="Times New Roman"/>
                <a:cs typeface="Times New Roman"/>
              </a:rPr>
              <a:t>0</a:t>
            </a:r>
            <a:r>
              <a:rPr lang="en-US" altLang="zh-CN" sz="2800" b="1" i="1" baseline="30000" dirty="0" smtClean="0">
                <a:latin typeface="Times New Roman"/>
                <a:cs typeface="Times New Roman"/>
              </a:rPr>
              <a:t>m</a:t>
            </a:r>
            <a:r>
              <a:rPr lang="en-US" altLang="zh-TW" sz="2800" b="1" dirty="0" smtClean="0">
                <a:latin typeface="Times New Roman"/>
                <a:cs typeface="Times New Roman"/>
              </a:rPr>
              <a:t>(</a:t>
            </a:r>
            <a:r>
              <a:rPr lang="en-US" altLang="zh-TW" sz="2800" b="1" i="1" dirty="0">
                <a:latin typeface="Times New Roman"/>
                <a:cs typeface="Times New Roman"/>
              </a:rPr>
              <a:t>m</a:t>
            </a:r>
            <a:r>
              <a:rPr lang="en-US" altLang="zh-TW" sz="2800" b="1" dirty="0">
                <a:latin typeface="Times New Roman"/>
                <a:cs typeface="Times New Roman"/>
              </a:rPr>
              <a:t>=|</a:t>
            </a:r>
            <a:r>
              <a:rPr lang="en-US" altLang="zh-TW" sz="2800" b="1" i="1" dirty="0">
                <a:latin typeface="Times New Roman"/>
                <a:cs typeface="Times New Roman"/>
              </a:rPr>
              <a:t>y</a:t>
            </a:r>
            <a:r>
              <a:rPr lang="en-US" altLang="zh-TW" sz="2800" b="1" dirty="0">
                <a:latin typeface="Times New Roman"/>
                <a:cs typeface="Times New Roman"/>
              </a:rPr>
              <a:t>|&gt;0</a:t>
            </a:r>
            <a:r>
              <a:rPr lang="en-US" altLang="zh-TW" sz="2800" b="1" dirty="0" smtClean="0">
                <a:latin typeface="Times New Roman"/>
                <a:cs typeface="Times New Roman"/>
              </a:rPr>
              <a:t>)</a:t>
            </a:r>
            <a:r>
              <a:rPr lang="zh-CN" altLang="en-US" sz="2800" b="1" dirty="0" smtClean="0">
                <a:latin typeface="Times New Roman"/>
                <a:cs typeface="Times New Roman"/>
              </a:rPr>
              <a:t>；</a:t>
            </a:r>
            <a:endParaRPr lang="en-US" altLang="zh-CN" sz="2800" b="1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zh-TW" altLang="en-US" sz="2800" b="1" dirty="0" smtClean="0">
                <a:latin typeface="Times New Roman"/>
                <a:cs typeface="Times New Roman"/>
              </a:rPr>
              <a:t>根据泵引理</a:t>
            </a:r>
            <a:r>
              <a:rPr lang="en-US" altLang="zh-TW" sz="2800" b="1" i="1" dirty="0" err="1" smtClean="0">
                <a:latin typeface="Times New Roman"/>
                <a:cs typeface="Times New Roman"/>
              </a:rPr>
              <a:t>xy</a:t>
            </a:r>
            <a:r>
              <a:rPr lang="en-US" altLang="zh-CN" sz="2800" b="1" i="1" baseline="30000" dirty="0" err="1" smtClean="0">
                <a:latin typeface="Times New Roman"/>
                <a:cs typeface="Times New Roman"/>
              </a:rPr>
              <a:t>k</a:t>
            </a:r>
            <a:r>
              <a:rPr lang="en-US" altLang="zh-TW" sz="2800" b="1" i="1" dirty="0" err="1" smtClean="0">
                <a:latin typeface="Times New Roman"/>
                <a:cs typeface="Times New Roman"/>
              </a:rPr>
              <a:t>z</a:t>
            </a:r>
            <a:r>
              <a:rPr lang="en-US" altLang="zh-TW" sz="2800" b="1" dirty="0" err="1" smtClean="0">
                <a:latin typeface="Times New Roman"/>
                <a:cs typeface="Times New Roman"/>
              </a:rPr>
              <a:t>∈</a:t>
            </a:r>
            <a:r>
              <a:rPr lang="en-US" altLang="zh-CN" sz="2800" b="1" i="1" dirty="0" err="1" smtClean="0">
                <a:latin typeface="Times New Roman"/>
                <a:cs typeface="Times New Roman"/>
              </a:rPr>
              <a:t>L</a:t>
            </a:r>
            <a:r>
              <a:rPr lang="en-US" altLang="zh-CN" sz="2800" b="1" dirty="0">
                <a:latin typeface="Times New Roman"/>
                <a:cs typeface="Times New Roman"/>
              </a:rPr>
              <a:t>(</a:t>
            </a:r>
            <a:r>
              <a:rPr lang="en-US" altLang="zh-CN" sz="2800" b="1" i="1" dirty="0" smtClean="0">
                <a:latin typeface="Times New Roman"/>
                <a:cs typeface="Times New Roman"/>
              </a:rPr>
              <a:t>k</a:t>
            </a:r>
            <a:r>
              <a:rPr lang="en-US" altLang="zh-CN" sz="2800" b="1" dirty="0" smtClean="0">
                <a:latin typeface="Times New Roman"/>
                <a:cs typeface="Times New Roman"/>
              </a:rPr>
              <a:t>&gt;0</a:t>
            </a:r>
            <a:r>
              <a:rPr lang="en-US" altLang="zh-CN" sz="2800" b="1" dirty="0">
                <a:latin typeface="Times New Roman"/>
                <a:cs typeface="Times New Roman"/>
              </a:rPr>
              <a:t>)</a:t>
            </a:r>
            <a:r>
              <a:rPr lang="zh-CN" altLang="en-US" sz="2800" b="1" dirty="0" smtClean="0">
                <a:latin typeface="Times New Roman"/>
                <a:cs typeface="Times New Roman"/>
              </a:rPr>
              <a:t>，</a:t>
            </a:r>
            <a:r>
              <a:rPr lang="zh-TW" altLang="en-US" sz="2800" b="1" dirty="0" smtClean="0">
                <a:latin typeface="Times New Roman"/>
                <a:cs typeface="Times New Roman"/>
              </a:rPr>
              <a:t>但是</a:t>
            </a:r>
            <a:r>
              <a:rPr lang="en-US" altLang="zh-TW" sz="2800" b="1" i="1" dirty="0" err="1" smtClean="0">
                <a:latin typeface="Times New Roman"/>
                <a:cs typeface="Times New Roman"/>
              </a:rPr>
              <a:t>xz</a:t>
            </a:r>
            <a:r>
              <a:rPr lang="en-US" altLang="zh-TW" sz="2800" b="1" dirty="0" smtClean="0">
                <a:latin typeface="Times New Roman"/>
                <a:cs typeface="Times New Roman"/>
              </a:rPr>
              <a:t>=0</a:t>
            </a:r>
            <a:r>
              <a:rPr lang="en-US" altLang="zh-TW" sz="2800" b="1" i="1" baseline="30000" dirty="0" smtClean="0">
                <a:latin typeface="Times New Roman"/>
                <a:cs typeface="Times New Roman"/>
              </a:rPr>
              <a:t>N</a:t>
            </a:r>
            <a:r>
              <a:rPr lang="en-US" altLang="zh-TW" sz="2800" b="1" baseline="30000" dirty="0" smtClean="0">
                <a:latin typeface="Times New Roman"/>
                <a:cs typeface="Times New Roman"/>
              </a:rPr>
              <a:t>+1-</a:t>
            </a:r>
            <a:r>
              <a:rPr lang="en-US" altLang="zh-TW" sz="2800" b="1" i="1" baseline="30000" dirty="0" smtClean="0">
                <a:latin typeface="Times New Roman"/>
                <a:cs typeface="Times New Roman"/>
              </a:rPr>
              <a:t>m</a:t>
            </a:r>
            <a:r>
              <a:rPr lang="en-US" altLang="zh-TW" sz="2800" b="1" dirty="0" smtClean="0">
                <a:latin typeface="Times New Roman"/>
                <a:cs typeface="Times New Roman"/>
              </a:rPr>
              <a:t>1</a:t>
            </a:r>
            <a:r>
              <a:rPr lang="en-US" altLang="zh-TW" sz="2800" b="1" i="1" baseline="30000" dirty="0" smtClean="0">
                <a:latin typeface="Times New Roman"/>
                <a:cs typeface="Times New Roman"/>
              </a:rPr>
              <a:t>N</a:t>
            </a:r>
            <a:r>
              <a:rPr lang="en-US" altLang="zh-TW" sz="2800" b="1" dirty="0" smtClean="0">
                <a:latin typeface="Times New Roman"/>
                <a:cs typeface="Times New Roman"/>
              </a:rPr>
              <a:t>(</a:t>
            </a:r>
            <a:r>
              <a:rPr lang="en-US" altLang="zh-TW" sz="2800" b="1" i="1" dirty="0" smtClean="0">
                <a:latin typeface="Times New Roman"/>
                <a:cs typeface="Times New Roman"/>
              </a:rPr>
              <a:t>k</a:t>
            </a:r>
            <a:r>
              <a:rPr lang="en-US" altLang="zh-TW" sz="2800" b="1" dirty="0" smtClean="0">
                <a:latin typeface="Times New Roman"/>
                <a:cs typeface="Times New Roman"/>
              </a:rPr>
              <a:t>=0) </a:t>
            </a:r>
            <a:r>
              <a:rPr lang="zh-CN" altLang="en-US" sz="2800" b="1" dirty="0" smtClean="0">
                <a:latin typeface="Times New Roman"/>
                <a:cs typeface="Times New Roman"/>
              </a:rPr>
              <a:t>，因</a:t>
            </a:r>
            <a:r>
              <a:rPr lang="en-US" altLang="zh-TW" sz="2800" b="1" i="1" dirty="0" smtClean="0">
                <a:latin typeface="Times New Roman"/>
                <a:cs typeface="Times New Roman"/>
              </a:rPr>
              <a:t>N</a:t>
            </a:r>
            <a:r>
              <a:rPr lang="en-US" altLang="zh-TW" sz="2800" b="1" dirty="0" smtClean="0">
                <a:latin typeface="Times New Roman"/>
                <a:cs typeface="Times New Roman"/>
              </a:rPr>
              <a:t>+1-</a:t>
            </a:r>
            <a:r>
              <a:rPr lang="en-US" altLang="zh-TW" sz="2800" b="1" i="1" dirty="0" smtClean="0">
                <a:latin typeface="Times New Roman"/>
                <a:cs typeface="Times New Roman"/>
              </a:rPr>
              <a:t>m</a:t>
            </a:r>
            <a:r>
              <a:rPr lang="en-US" altLang="zh-TW" sz="2800" b="1" dirty="0" smtClean="0">
                <a:latin typeface="Times New Roman"/>
                <a:cs typeface="Times New Roman"/>
              </a:rPr>
              <a:t>≤N</a:t>
            </a:r>
            <a:r>
              <a:rPr lang="zh-CN" altLang="en-US" sz="2800" b="1" dirty="0" smtClean="0">
                <a:latin typeface="Times New Roman"/>
                <a:cs typeface="Times New Roman"/>
              </a:rPr>
              <a:t>，不属于</a:t>
            </a:r>
            <a:r>
              <a:rPr lang="en-US" altLang="zh-TW" sz="2800" b="1" i="1" dirty="0" smtClean="0">
                <a:latin typeface="Times New Roman"/>
                <a:cs typeface="Times New Roman"/>
              </a:rPr>
              <a:t>L</a:t>
            </a:r>
            <a:r>
              <a:rPr lang="zh-CN" altLang="en-US" sz="2800" b="1" dirty="0" smtClean="0">
                <a:latin typeface="Times New Roman"/>
                <a:cs typeface="Times New Roman"/>
              </a:rPr>
              <a:t>，</a:t>
            </a:r>
            <a:r>
              <a:rPr lang="zh-TW" altLang="en-US" sz="2800" b="1" dirty="0">
                <a:latin typeface="Times New Roman"/>
                <a:cs typeface="Times New Roman"/>
              </a:rPr>
              <a:t>与假设矛盾</a:t>
            </a:r>
            <a:r>
              <a:rPr lang="zh-CN" altLang="en-US" sz="2800" b="1" dirty="0" smtClean="0">
                <a:latin typeface="Times New Roman"/>
                <a:cs typeface="Times New Roman"/>
              </a:rPr>
              <a:t>；</a:t>
            </a:r>
            <a:endParaRPr lang="en-US" altLang="zh-CN" sz="2800" b="1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zh-TW" altLang="en-US" sz="2800" b="1" dirty="0" smtClean="0">
                <a:latin typeface="Times New Roman"/>
                <a:cs typeface="Times New Roman"/>
              </a:rPr>
              <a:t>因此</a:t>
            </a:r>
            <a:r>
              <a:rPr lang="zh-CN" altLang="zh-TW" sz="2800" b="1" dirty="0" smtClean="0">
                <a:latin typeface="Times New Roman"/>
                <a:cs typeface="Times New Roman"/>
              </a:rPr>
              <a:t>，</a:t>
            </a:r>
            <a:r>
              <a:rPr lang="en-US" altLang="zh-TW" sz="2800" b="1" i="1" dirty="0" smtClean="0">
                <a:latin typeface="Times New Roman"/>
                <a:cs typeface="Times New Roman"/>
              </a:rPr>
              <a:t>L</a:t>
            </a:r>
            <a:r>
              <a:rPr lang="zh-TW" altLang="en-US" sz="2800" b="1" dirty="0" smtClean="0">
                <a:latin typeface="Times New Roman"/>
                <a:cs typeface="Times New Roman"/>
              </a:rPr>
              <a:t>一定不是正则的</a:t>
            </a:r>
            <a:r>
              <a:rPr lang="zh-CN" altLang="en-US" sz="2800" b="1" dirty="0" smtClean="0">
                <a:latin typeface="Times New Roman"/>
                <a:cs typeface="Times New Roman"/>
              </a:rPr>
              <a:t>。</a:t>
            </a:r>
            <a:endParaRPr lang="zh-TW" altLang="en-US" sz="2800" b="1" dirty="0" smtClean="0">
              <a:latin typeface="Times New Roman"/>
              <a:cs typeface="Times New Roman"/>
            </a:endParaRPr>
          </a:p>
        </p:txBody>
      </p:sp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2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A76AC2D0-6047-7B45-BB76-8DEDFDEDE16A}" type="datetime1">
              <a:rPr kumimoji="0" lang="zh-CN" altLang="en-US" sz="1400">
                <a:latin typeface="Arial" charset="0"/>
              </a:rPr>
              <a:pPr/>
              <a:t>2020/9/8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9D257F39-7703-354F-8F84-18D19246B6CC}" type="slidenum">
              <a:rPr kumimoji="0" lang="en-US" altLang="zh-CN" sz="1400">
                <a:latin typeface="Arial" charset="0"/>
              </a:rPr>
              <a:pPr/>
              <a:t>12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>
                <a:latin typeface="Times New Roman" charset="0"/>
                <a:ea typeface="黑体" charset="0"/>
                <a:cs typeface="黑体" charset="0"/>
              </a:rPr>
              <a:t>4</a:t>
            </a: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.1</a:t>
            </a:r>
            <a:r>
              <a:rPr kumimoji="0" lang="zh-CN" altLang="en-US" b="1" dirty="0" smtClean="0">
                <a:latin typeface="Times New Roman" charset="0"/>
                <a:cs typeface="Times New Roman" charset="0"/>
              </a:rPr>
              <a:t> </a:t>
            </a:r>
            <a:r>
              <a:rPr kumimoji="0" lang="zh-CN" altLang="en-US" b="1" dirty="0">
                <a:latin typeface="Times New Roman" charset="0"/>
                <a:ea typeface="黑体" charset="0"/>
                <a:cs typeface="黑体" charset="0"/>
              </a:rPr>
              <a:t>语言的正则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性判定</a:t>
            </a:r>
            <a:endParaRPr kumimoji="0" lang="zh-CN" altLang="en-US" dirty="0">
              <a:latin typeface="Times New Roman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r>
              <a:rPr kumimoji="0" lang="zh-CN" altLang="en-US" b="1" dirty="0" smtClean="0">
                <a:latin typeface="Times New Roman"/>
                <a:ea typeface="黑体" charset="0"/>
                <a:cs typeface="Times New Roman"/>
              </a:rPr>
              <a:t>泵引理的应用：</a:t>
            </a:r>
            <a:endParaRPr lang="en-US" altLang="zh-CN" b="1" dirty="0" smtClean="0">
              <a:latin typeface="Times New Roman"/>
              <a:cs typeface="Times New Roman"/>
            </a:endParaRPr>
          </a:p>
          <a:p>
            <a:pPr lvl="1"/>
            <a:r>
              <a:rPr lang="zh-TW" altLang="en-US" b="1" dirty="0" smtClean="0">
                <a:latin typeface="Times New Roman"/>
                <a:cs typeface="Times New Roman"/>
              </a:rPr>
              <a:t>证</a:t>
            </a:r>
            <a:r>
              <a:rPr lang="zh-TW" altLang="en-US" b="1" dirty="0">
                <a:latin typeface="Times New Roman"/>
                <a:cs typeface="Times New Roman"/>
              </a:rPr>
              <a:t>明</a:t>
            </a:r>
            <a:r>
              <a:rPr lang="en-US" altLang="zh-TW" b="1" i="1" dirty="0" smtClean="0">
                <a:latin typeface="Times New Roman"/>
                <a:cs typeface="Times New Roman"/>
              </a:rPr>
              <a:t>L</a:t>
            </a:r>
            <a:r>
              <a:rPr lang="en-US" altLang="zh-TW" b="1" dirty="0" smtClean="0">
                <a:latin typeface="Times New Roman"/>
                <a:cs typeface="Times New Roman"/>
              </a:rPr>
              <a:t>= </a:t>
            </a:r>
            <a:r>
              <a:rPr lang="en-US" altLang="zh-TW" b="1" dirty="0">
                <a:latin typeface="Times New Roman"/>
                <a:cs typeface="Times New Roman"/>
              </a:rPr>
              <a:t>{</a:t>
            </a:r>
            <a:r>
              <a:rPr lang="en-US" altLang="zh-TW" b="1" i="1" dirty="0">
                <a:latin typeface="Times New Roman"/>
                <a:cs typeface="Times New Roman"/>
              </a:rPr>
              <a:t>a</a:t>
            </a:r>
            <a:r>
              <a:rPr lang="en-US" altLang="zh-TW" b="1" i="1" baseline="30000" dirty="0">
                <a:latin typeface="Times New Roman"/>
                <a:cs typeface="Times New Roman"/>
              </a:rPr>
              <a:t>n</a:t>
            </a:r>
            <a:r>
              <a:rPr lang="en-US" altLang="zh-TW" b="1" baseline="30000" dirty="0">
                <a:latin typeface="Times New Roman"/>
                <a:cs typeface="Times New Roman"/>
              </a:rPr>
              <a:t>!</a:t>
            </a:r>
            <a:r>
              <a:rPr lang="en-US" altLang="zh-TW" b="1" dirty="0">
                <a:latin typeface="Times New Roman"/>
                <a:cs typeface="Times New Roman"/>
              </a:rPr>
              <a:t> </a:t>
            </a:r>
            <a:r>
              <a:rPr lang="en-US" altLang="zh-TW" b="1" dirty="0" smtClean="0">
                <a:latin typeface="Times New Roman"/>
                <a:cs typeface="Times New Roman"/>
              </a:rPr>
              <a:t>| </a:t>
            </a:r>
            <a:r>
              <a:rPr lang="en-US" altLang="zh-TW" b="1" i="1" dirty="0" smtClean="0">
                <a:latin typeface="Times New Roman"/>
                <a:cs typeface="Times New Roman"/>
              </a:rPr>
              <a:t>n</a:t>
            </a:r>
            <a:r>
              <a:rPr lang="en-US" altLang="zh-TW" b="1" dirty="0" smtClean="0">
                <a:latin typeface="Times New Roman"/>
                <a:cs typeface="Times New Roman"/>
              </a:rPr>
              <a:t> </a:t>
            </a:r>
            <a:r>
              <a:rPr lang="en-US" altLang="zh-TW" b="1" dirty="0">
                <a:latin typeface="Times New Roman"/>
                <a:cs typeface="Times New Roman"/>
              </a:rPr>
              <a:t>&gt; 0}</a:t>
            </a:r>
            <a:r>
              <a:rPr lang="zh-TW" altLang="en-US" b="1" dirty="0">
                <a:latin typeface="Times New Roman"/>
                <a:cs typeface="Times New Roman"/>
              </a:rPr>
              <a:t>不是正则</a:t>
            </a:r>
            <a:r>
              <a:rPr lang="zh-TW" altLang="en-US" b="1" dirty="0" smtClean="0">
                <a:latin typeface="Times New Roman"/>
                <a:cs typeface="Times New Roman"/>
              </a:rPr>
              <a:t>的</a:t>
            </a:r>
          </a:p>
          <a:p>
            <a:pPr marL="0" indent="0">
              <a:buNone/>
            </a:pPr>
            <a:r>
              <a:rPr lang="zh-CN" altLang="en-US" sz="2800" b="1" dirty="0" smtClean="0">
                <a:latin typeface="Times New Roman"/>
                <a:ea typeface="黑体"/>
                <a:cs typeface="Times New Roman"/>
              </a:rPr>
              <a:t>证明：</a:t>
            </a:r>
            <a:r>
              <a:rPr lang="zh-CN" altLang="en-US" sz="2800" b="1" dirty="0" smtClean="0">
                <a:latin typeface="Times New Roman"/>
                <a:cs typeface="Times New Roman"/>
              </a:rPr>
              <a:t>假设</a:t>
            </a:r>
            <a:r>
              <a:rPr lang="en-US" altLang="zh-CN" sz="2800" b="1" i="1" dirty="0" smtClean="0">
                <a:latin typeface="Times New Roman"/>
                <a:cs typeface="Times New Roman"/>
              </a:rPr>
              <a:t>L</a:t>
            </a:r>
            <a:r>
              <a:rPr lang="zh-CN" altLang="en-US" sz="2800" b="1" dirty="0" smtClean="0">
                <a:latin typeface="Times New Roman"/>
                <a:cs typeface="Times New Roman"/>
              </a:rPr>
              <a:t>是正则的，</a:t>
            </a:r>
            <a:r>
              <a:rPr lang="zh-TW" altLang="en-US" sz="2800" b="1" dirty="0">
                <a:latin typeface="Times New Roman"/>
                <a:cs typeface="Times New Roman"/>
              </a:rPr>
              <a:t>则一定存在</a:t>
            </a:r>
            <a:r>
              <a:rPr lang="zh-TW" altLang="en-US" sz="2800" b="1" dirty="0" smtClean="0">
                <a:latin typeface="Times New Roman"/>
                <a:cs typeface="Times New Roman"/>
              </a:rPr>
              <a:t>正整数</a:t>
            </a:r>
            <a:r>
              <a:rPr lang="en-US" altLang="zh-TW" sz="2800" b="1" i="1" dirty="0" smtClean="0">
                <a:latin typeface="Times New Roman"/>
                <a:cs typeface="Times New Roman"/>
              </a:rPr>
              <a:t>N</a:t>
            </a:r>
            <a:r>
              <a:rPr lang="zh-CN" altLang="en-US" sz="2800" b="1" dirty="0">
                <a:latin typeface="Times New Roman"/>
                <a:cs typeface="Times New Roman"/>
              </a:rPr>
              <a:t>，</a:t>
            </a:r>
            <a:r>
              <a:rPr lang="zh-TW" altLang="en-US" sz="2800" b="1" dirty="0" smtClean="0">
                <a:latin typeface="Times New Roman"/>
                <a:cs typeface="Times New Roman"/>
              </a:rPr>
              <a:t>对</a:t>
            </a:r>
            <a:r>
              <a:rPr lang="zh-TW" altLang="en-US" sz="2800" b="1" dirty="0">
                <a:latin typeface="Times New Roman"/>
                <a:cs typeface="Times New Roman"/>
              </a:rPr>
              <a:t>任</a:t>
            </a:r>
            <a:r>
              <a:rPr lang="zh-TW" altLang="en-US" sz="2800" b="1" dirty="0" smtClean="0">
                <a:latin typeface="Times New Roman"/>
                <a:cs typeface="Times New Roman"/>
              </a:rPr>
              <a:t>何</a:t>
            </a:r>
            <a:r>
              <a:rPr lang="en-US" altLang="zh-TW" sz="2800" b="1" i="1" dirty="0" err="1" smtClean="0">
                <a:latin typeface="Times New Roman"/>
                <a:cs typeface="Times New Roman"/>
              </a:rPr>
              <a:t>w</a:t>
            </a:r>
            <a:r>
              <a:rPr lang="en-US" altLang="zh-TW" sz="2800" b="1" dirty="0" err="1" smtClean="0">
                <a:latin typeface="Times New Roman"/>
                <a:cs typeface="Times New Roman"/>
              </a:rPr>
              <a:t>∈</a:t>
            </a:r>
            <a:r>
              <a:rPr lang="en-US" altLang="zh-TW" sz="2800" b="1" i="1" dirty="0" err="1" smtClean="0">
                <a:latin typeface="Times New Roman"/>
                <a:cs typeface="Times New Roman"/>
              </a:rPr>
              <a:t>L</a:t>
            </a:r>
            <a:r>
              <a:rPr lang="en-US" altLang="zh-TW" sz="2800" b="1" dirty="0" smtClean="0">
                <a:latin typeface="Times New Roman"/>
                <a:cs typeface="Times New Roman"/>
              </a:rPr>
              <a:t>(</a:t>
            </a:r>
            <a:r>
              <a:rPr lang="en-US" altLang="zh-TW" sz="2800" b="1" dirty="0">
                <a:latin typeface="Times New Roman"/>
                <a:cs typeface="Times New Roman"/>
              </a:rPr>
              <a:t>|</a:t>
            </a:r>
            <a:r>
              <a:rPr lang="en-US" altLang="zh-TW" sz="2800" b="1" i="1" dirty="0">
                <a:latin typeface="Times New Roman"/>
                <a:cs typeface="Times New Roman"/>
              </a:rPr>
              <a:t>w</a:t>
            </a:r>
            <a:r>
              <a:rPr lang="en-US" altLang="zh-TW" sz="2800" b="1" dirty="0" smtClean="0">
                <a:latin typeface="Times New Roman"/>
                <a:cs typeface="Times New Roman"/>
              </a:rPr>
              <a:t>|≥</a:t>
            </a:r>
            <a:r>
              <a:rPr lang="en-US" altLang="zh-TW" sz="2800" b="1" i="1" dirty="0" smtClean="0">
                <a:latin typeface="Times New Roman"/>
                <a:cs typeface="Times New Roman"/>
              </a:rPr>
              <a:t>N</a:t>
            </a:r>
            <a:r>
              <a:rPr lang="en-US" altLang="zh-TW" sz="2800" b="1" dirty="0">
                <a:latin typeface="Times New Roman"/>
                <a:cs typeface="Times New Roman"/>
              </a:rPr>
              <a:t>) </a:t>
            </a:r>
            <a:r>
              <a:rPr lang="zh-TW" altLang="en-US" sz="2800" b="1" dirty="0">
                <a:latin typeface="Times New Roman"/>
                <a:cs typeface="Times New Roman"/>
              </a:rPr>
              <a:t>满足泵引</a:t>
            </a:r>
            <a:r>
              <a:rPr lang="zh-TW" altLang="en-US" sz="2800" b="1" dirty="0" smtClean="0">
                <a:latin typeface="Times New Roman"/>
                <a:cs typeface="Times New Roman"/>
              </a:rPr>
              <a:t>理</a:t>
            </a:r>
            <a:r>
              <a:rPr lang="zh-CN" altLang="en-US" sz="2800" b="1" dirty="0" smtClean="0">
                <a:latin typeface="Times New Roman"/>
                <a:cs typeface="Times New Roman"/>
              </a:rPr>
              <a:t>。</a:t>
            </a:r>
            <a:endParaRPr lang="en-US" altLang="zh-CN" sz="2800" b="1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zh-CN" altLang="en-US" sz="2800" b="1" dirty="0" smtClean="0">
                <a:latin typeface="Times New Roman"/>
                <a:cs typeface="Times New Roman"/>
              </a:rPr>
              <a:t>取</a:t>
            </a:r>
            <a:r>
              <a:rPr lang="pl-PL" altLang="zh-CN" sz="2800" b="1" i="1" dirty="0" smtClean="0">
                <a:latin typeface="Times New Roman"/>
                <a:cs typeface="Times New Roman"/>
              </a:rPr>
              <a:t>w</a:t>
            </a:r>
            <a:r>
              <a:rPr lang="pl-PL" altLang="zh-CN" sz="2800" b="1" dirty="0" smtClean="0">
                <a:latin typeface="Times New Roman"/>
                <a:cs typeface="Times New Roman"/>
              </a:rPr>
              <a:t>=</a:t>
            </a:r>
            <a:r>
              <a:rPr lang="pl-PL" altLang="zh-CN" sz="2800" b="1" i="1" dirty="0" smtClean="0">
                <a:latin typeface="Times New Roman"/>
                <a:cs typeface="Times New Roman"/>
              </a:rPr>
              <a:t>a</a:t>
            </a:r>
            <a:r>
              <a:rPr lang="pl-PL" altLang="zh-CN" sz="2800" b="1" baseline="30000" dirty="0" smtClean="0">
                <a:latin typeface="Times New Roman"/>
                <a:cs typeface="Times New Roman"/>
              </a:rPr>
              <a:t>(</a:t>
            </a:r>
            <a:r>
              <a:rPr lang="pl-PL" altLang="zh-CN" sz="2800" b="1" i="1" baseline="30000" dirty="0" smtClean="0">
                <a:latin typeface="Times New Roman"/>
                <a:cs typeface="Times New Roman"/>
              </a:rPr>
              <a:t>N</a:t>
            </a:r>
            <a:r>
              <a:rPr lang="zh-CN" altLang="en-US" sz="2800" b="1" baseline="30000" dirty="0" smtClean="0">
                <a:latin typeface="Times New Roman"/>
                <a:cs typeface="Times New Roman"/>
              </a:rPr>
              <a:t>＋</a:t>
            </a:r>
            <a:r>
              <a:rPr lang="en-US" altLang="zh-CN" sz="2800" b="1" baseline="30000" dirty="0" smtClean="0">
                <a:latin typeface="Times New Roman"/>
                <a:cs typeface="Times New Roman"/>
              </a:rPr>
              <a:t>1)!</a:t>
            </a:r>
            <a:r>
              <a:rPr lang="en-US" altLang="zh-TW" sz="2800" b="1" dirty="0" smtClean="0">
                <a:latin typeface="Times New Roman"/>
                <a:cs typeface="Times New Roman"/>
              </a:rPr>
              <a:t>∈</a:t>
            </a:r>
            <a:r>
              <a:rPr lang="en-US" altLang="zh-TW" sz="2800" b="1" i="1" dirty="0" smtClean="0">
                <a:latin typeface="Times New Roman"/>
                <a:cs typeface="Times New Roman"/>
              </a:rPr>
              <a:t>L</a:t>
            </a:r>
            <a:r>
              <a:rPr lang="zh-CN" altLang="zh-CN" sz="2800" b="1" dirty="0" smtClean="0">
                <a:latin typeface="Times New Roman"/>
                <a:cs typeface="Times New Roman"/>
              </a:rPr>
              <a:t>，</a:t>
            </a:r>
            <a:r>
              <a:rPr lang="zh-TW" altLang="en-US" sz="2800" b="1" dirty="0" smtClean="0">
                <a:latin typeface="Times New Roman"/>
                <a:cs typeface="Times New Roman"/>
              </a:rPr>
              <a:t>因为</a:t>
            </a:r>
            <a:r>
              <a:rPr lang="en-US" altLang="zh-TW" sz="2800" b="1" dirty="0" smtClean="0">
                <a:latin typeface="Times New Roman"/>
                <a:cs typeface="Times New Roman"/>
              </a:rPr>
              <a:t>|</a:t>
            </a:r>
            <a:r>
              <a:rPr lang="en-US" altLang="zh-TW" sz="2800" b="1" i="1" dirty="0">
                <a:latin typeface="Times New Roman"/>
                <a:cs typeface="Times New Roman"/>
              </a:rPr>
              <a:t>w</a:t>
            </a:r>
            <a:r>
              <a:rPr lang="en-US" altLang="zh-TW" sz="2800" b="1" dirty="0" smtClean="0">
                <a:latin typeface="Times New Roman"/>
                <a:cs typeface="Times New Roman"/>
              </a:rPr>
              <a:t>|=(</a:t>
            </a:r>
            <a:r>
              <a:rPr lang="en-US" altLang="zh-TW" sz="2800" b="1" i="1" dirty="0" smtClean="0">
                <a:latin typeface="Times New Roman"/>
                <a:cs typeface="Times New Roman"/>
              </a:rPr>
              <a:t>N</a:t>
            </a:r>
            <a:r>
              <a:rPr lang="en-US" altLang="zh-TW" sz="2800" b="1" dirty="0" smtClean="0">
                <a:latin typeface="Times New Roman"/>
                <a:cs typeface="Times New Roman"/>
              </a:rPr>
              <a:t>+1)!&gt;</a:t>
            </a:r>
            <a:r>
              <a:rPr lang="en-US" altLang="zh-TW" sz="2800" b="1" i="1" dirty="0" smtClean="0">
                <a:latin typeface="Times New Roman"/>
                <a:cs typeface="Times New Roman"/>
              </a:rPr>
              <a:t>N</a:t>
            </a:r>
            <a:r>
              <a:rPr lang="zh-CN" altLang="en-US" sz="2800" b="1" dirty="0" smtClean="0">
                <a:latin typeface="Times New Roman"/>
                <a:cs typeface="Times New Roman"/>
              </a:rPr>
              <a:t>，则</a:t>
            </a:r>
            <a:r>
              <a:rPr lang="zh-TW" altLang="en-US" sz="2800" b="1" dirty="0" smtClean="0">
                <a:latin typeface="Times New Roman"/>
                <a:cs typeface="Times New Roman"/>
              </a:rPr>
              <a:t>有</a:t>
            </a:r>
            <a:r>
              <a:rPr lang="en-US" altLang="zh-TW" sz="2800" b="1" i="1" dirty="0" smtClean="0">
                <a:latin typeface="Times New Roman"/>
                <a:cs typeface="Times New Roman"/>
              </a:rPr>
              <a:t>w</a:t>
            </a:r>
            <a:r>
              <a:rPr lang="en-US" altLang="zh-TW" sz="2800" b="1" dirty="0">
                <a:latin typeface="Times New Roman"/>
                <a:cs typeface="Times New Roman"/>
              </a:rPr>
              <a:t>=</a:t>
            </a:r>
            <a:r>
              <a:rPr lang="en-US" altLang="zh-TW" sz="2800" b="1" i="1" dirty="0" smtClean="0">
                <a:latin typeface="Times New Roman"/>
                <a:cs typeface="Times New Roman"/>
              </a:rPr>
              <a:t>xyz</a:t>
            </a:r>
            <a:r>
              <a:rPr lang="zh-CN" altLang="en-US" sz="2800" b="1" dirty="0" smtClean="0">
                <a:latin typeface="Times New Roman"/>
                <a:cs typeface="Times New Roman"/>
              </a:rPr>
              <a:t>，</a:t>
            </a:r>
            <a:r>
              <a:rPr lang="zh-TW" altLang="en-US" sz="2800" b="1" dirty="0" smtClean="0">
                <a:latin typeface="Times New Roman"/>
                <a:cs typeface="Times New Roman"/>
              </a:rPr>
              <a:t>且</a:t>
            </a:r>
            <a:r>
              <a:rPr lang="en-US" altLang="zh-TW" sz="2800" b="1" dirty="0" smtClean="0">
                <a:latin typeface="Times New Roman"/>
                <a:cs typeface="Times New Roman"/>
              </a:rPr>
              <a:t>|</a:t>
            </a:r>
            <a:r>
              <a:rPr lang="en-US" altLang="zh-TW" sz="2800" b="1" i="1" dirty="0" err="1" smtClean="0">
                <a:latin typeface="Times New Roman"/>
                <a:cs typeface="Times New Roman"/>
              </a:rPr>
              <a:t>xy</a:t>
            </a:r>
            <a:r>
              <a:rPr lang="en-US" altLang="zh-TW" sz="2800" b="1" dirty="0" smtClean="0">
                <a:latin typeface="Times New Roman"/>
                <a:cs typeface="Times New Roman"/>
              </a:rPr>
              <a:t>|</a:t>
            </a:r>
            <a:r>
              <a:rPr lang="en-US" altLang="zh-TW" sz="2800" b="1" dirty="0">
                <a:latin typeface="Times New Roman"/>
                <a:cs typeface="Times New Roman"/>
              </a:rPr>
              <a:t>≤</a:t>
            </a:r>
            <a:r>
              <a:rPr lang="en-US" altLang="zh-TW" sz="2800" b="1" i="1" dirty="0" smtClean="0">
                <a:latin typeface="Times New Roman"/>
                <a:cs typeface="Times New Roman"/>
              </a:rPr>
              <a:t>N</a:t>
            </a:r>
            <a:r>
              <a:rPr lang="zh-CN" altLang="en-US" sz="2800" b="1" dirty="0" smtClean="0">
                <a:latin typeface="Times New Roman"/>
                <a:cs typeface="Times New Roman"/>
              </a:rPr>
              <a:t>，</a:t>
            </a:r>
            <a:r>
              <a:rPr lang="en-US" altLang="zh-TW" sz="2800" b="1" dirty="0" smtClean="0">
                <a:latin typeface="Times New Roman"/>
                <a:cs typeface="Times New Roman"/>
              </a:rPr>
              <a:t>|</a:t>
            </a:r>
            <a:r>
              <a:rPr lang="en-US" altLang="zh-TW" sz="2800" b="1" i="1" dirty="0">
                <a:latin typeface="Times New Roman"/>
                <a:cs typeface="Times New Roman"/>
              </a:rPr>
              <a:t>y</a:t>
            </a:r>
            <a:r>
              <a:rPr lang="en-US" altLang="zh-TW" sz="2800" b="1" dirty="0">
                <a:latin typeface="Times New Roman"/>
                <a:cs typeface="Times New Roman"/>
              </a:rPr>
              <a:t>|&gt;</a:t>
            </a:r>
            <a:r>
              <a:rPr lang="en-US" altLang="zh-TW" sz="2800" b="1" dirty="0" smtClean="0">
                <a:latin typeface="Times New Roman"/>
                <a:cs typeface="Times New Roman"/>
              </a:rPr>
              <a:t>0</a:t>
            </a:r>
            <a:r>
              <a:rPr lang="zh-CN" altLang="en-US" sz="2800" b="1" dirty="0" smtClean="0">
                <a:latin typeface="Times New Roman"/>
                <a:cs typeface="Times New Roman"/>
              </a:rPr>
              <a:t>；</a:t>
            </a:r>
            <a:r>
              <a:rPr lang="zh-TW" altLang="en-US" sz="2800" b="1" dirty="0" smtClean="0">
                <a:latin typeface="Times New Roman"/>
                <a:cs typeface="Times New Roman"/>
              </a:rPr>
              <a:t>那么</a:t>
            </a:r>
            <a:r>
              <a:rPr lang="en-US" altLang="zh-TW" sz="2800" b="1" i="1" dirty="0">
                <a:latin typeface="Times New Roman"/>
                <a:cs typeface="Times New Roman"/>
              </a:rPr>
              <a:t>y</a:t>
            </a:r>
            <a:r>
              <a:rPr lang="zh-TW" altLang="en-US" sz="2800" b="1" dirty="0">
                <a:latin typeface="Times New Roman"/>
                <a:cs typeface="Times New Roman"/>
              </a:rPr>
              <a:t>一定</a:t>
            </a:r>
            <a:r>
              <a:rPr lang="zh-TW" altLang="en-US" sz="2800" b="1" dirty="0" smtClean="0">
                <a:latin typeface="Times New Roman"/>
                <a:cs typeface="Times New Roman"/>
              </a:rPr>
              <a:t>是</a:t>
            </a:r>
            <a:r>
              <a:rPr lang="en-US" altLang="zh-TW" sz="2800" b="1" i="1" dirty="0" smtClean="0">
                <a:latin typeface="Times New Roman"/>
                <a:cs typeface="Times New Roman"/>
              </a:rPr>
              <a:t>a</a:t>
            </a:r>
            <a:r>
              <a:rPr lang="en-US" altLang="zh-CN" sz="2800" b="1" i="1" baseline="30000" dirty="0" smtClean="0">
                <a:latin typeface="Times New Roman"/>
                <a:cs typeface="Times New Roman"/>
              </a:rPr>
              <a:t>m</a:t>
            </a:r>
            <a:r>
              <a:rPr lang="en-US" altLang="zh-TW" sz="2800" b="1" dirty="0" smtClean="0">
                <a:latin typeface="Times New Roman"/>
                <a:cs typeface="Times New Roman"/>
              </a:rPr>
              <a:t>(</a:t>
            </a:r>
            <a:r>
              <a:rPr lang="en-US" altLang="zh-TW" sz="2800" b="1" i="1" dirty="0">
                <a:latin typeface="Times New Roman"/>
                <a:cs typeface="Times New Roman"/>
              </a:rPr>
              <a:t>m</a:t>
            </a:r>
            <a:r>
              <a:rPr lang="en-US" altLang="zh-TW" sz="2800" b="1" dirty="0">
                <a:latin typeface="Times New Roman"/>
                <a:cs typeface="Times New Roman"/>
              </a:rPr>
              <a:t>=|</a:t>
            </a:r>
            <a:r>
              <a:rPr lang="en-US" altLang="zh-TW" sz="2800" b="1" i="1" dirty="0">
                <a:latin typeface="Times New Roman"/>
                <a:cs typeface="Times New Roman"/>
              </a:rPr>
              <a:t>y</a:t>
            </a:r>
            <a:r>
              <a:rPr lang="en-US" altLang="zh-TW" sz="2800" b="1" dirty="0">
                <a:latin typeface="Times New Roman"/>
                <a:cs typeface="Times New Roman"/>
              </a:rPr>
              <a:t>|&gt;0</a:t>
            </a:r>
            <a:r>
              <a:rPr lang="en-US" altLang="zh-TW" sz="2800" b="1" dirty="0" smtClean="0">
                <a:latin typeface="Times New Roman"/>
                <a:cs typeface="Times New Roman"/>
              </a:rPr>
              <a:t>)</a:t>
            </a:r>
            <a:r>
              <a:rPr lang="zh-CN" altLang="en-US" sz="2800" b="1" dirty="0" smtClean="0">
                <a:latin typeface="Times New Roman"/>
                <a:cs typeface="Times New Roman"/>
              </a:rPr>
              <a:t>；</a:t>
            </a:r>
            <a:endParaRPr lang="en-US" altLang="zh-CN" sz="2800" b="1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zh-TW" altLang="en-US" sz="2800" b="1" dirty="0" smtClean="0">
                <a:latin typeface="Times New Roman"/>
                <a:cs typeface="Times New Roman"/>
              </a:rPr>
              <a:t>根据泵引理</a:t>
            </a:r>
            <a:r>
              <a:rPr lang="en-US" altLang="zh-TW" sz="2800" b="1" i="1" dirty="0" smtClean="0">
                <a:latin typeface="Times New Roman"/>
                <a:cs typeface="Times New Roman"/>
              </a:rPr>
              <a:t>xy</a:t>
            </a:r>
            <a:r>
              <a:rPr lang="en-US" altLang="zh-CN" sz="2800" b="1" baseline="30000" dirty="0" smtClean="0">
                <a:latin typeface="Times New Roman"/>
                <a:cs typeface="Times New Roman"/>
              </a:rPr>
              <a:t>2</a:t>
            </a:r>
            <a:r>
              <a:rPr lang="en-US" altLang="zh-TW" sz="2800" b="1" i="1" dirty="0" smtClean="0">
                <a:latin typeface="Times New Roman"/>
                <a:cs typeface="Times New Roman"/>
              </a:rPr>
              <a:t>z</a:t>
            </a:r>
            <a:r>
              <a:rPr lang="en-US" altLang="zh-TW" sz="2800" b="1" dirty="0" smtClean="0">
                <a:latin typeface="Times New Roman"/>
                <a:cs typeface="Times New Roman"/>
              </a:rPr>
              <a:t>∈</a:t>
            </a:r>
            <a:r>
              <a:rPr lang="en-US" altLang="zh-CN" sz="2800" b="1" i="1" dirty="0" smtClean="0">
                <a:latin typeface="Times New Roman"/>
                <a:cs typeface="Times New Roman"/>
              </a:rPr>
              <a:t>L</a:t>
            </a:r>
            <a:r>
              <a:rPr lang="zh-CN" altLang="en-US" sz="2800" b="1" dirty="0" smtClean="0">
                <a:latin typeface="Times New Roman"/>
                <a:cs typeface="Times New Roman"/>
              </a:rPr>
              <a:t>，</a:t>
            </a:r>
            <a:r>
              <a:rPr lang="zh-TW" altLang="en-US" sz="2800" b="1" dirty="0" smtClean="0">
                <a:latin typeface="Times New Roman"/>
                <a:cs typeface="Times New Roman"/>
              </a:rPr>
              <a:t>但是</a:t>
            </a:r>
            <a:r>
              <a:rPr lang="en-US" altLang="zh-TW" sz="2800" b="1" i="1" dirty="0" smtClean="0">
                <a:latin typeface="Times New Roman"/>
                <a:cs typeface="Times New Roman"/>
              </a:rPr>
              <a:t>xy</a:t>
            </a:r>
            <a:r>
              <a:rPr lang="en-US" altLang="zh-CN" sz="2800" b="1" baseline="30000" dirty="0" smtClean="0">
                <a:latin typeface="Times New Roman"/>
                <a:cs typeface="Times New Roman"/>
              </a:rPr>
              <a:t>2</a:t>
            </a:r>
            <a:r>
              <a:rPr lang="en-US" altLang="zh-TW" sz="2800" b="1" i="1" dirty="0" smtClean="0">
                <a:latin typeface="Times New Roman"/>
                <a:cs typeface="Times New Roman"/>
              </a:rPr>
              <a:t>z</a:t>
            </a:r>
            <a:r>
              <a:rPr lang="en-US" altLang="zh-TW" sz="2800" b="1" dirty="0" smtClean="0">
                <a:latin typeface="Times New Roman"/>
                <a:cs typeface="Times New Roman"/>
              </a:rPr>
              <a:t>=</a:t>
            </a:r>
            <a:r>
              <a:rPr lang="en-US" altLang="zh-TW" sz="2800" b="1" i="1" dirty="0" smtClean="0">
                <a:latin typeface="Times New Roman"/>
                <a:cs typeface="Times New Roman"/>
              </a:rPr>
              <a:t>a</a:t>
            </a:r>
            <a:r>
              <a:rPr lang="en-US" altLang="zh-TW" sz="2800" b="1" baseline="30000" dirty="0" smtClean="0">
                <a:latin typeface="Times New Roman"/>
                <a:cs typeface="Times New Roman"/>
              </a:rPr>
              <a:t>(</a:t>
            </a:r>
            <a:r>
              <a:rPr lang="en-US" altLang="zh-TW" sz="2800" b="1" i="1" baseline="30000" dirty="0" smtClean="0">
                <a:latin typeface="Times New Roman"/>
                <a:cs typeface="Times New Roman"/>
              </a:rPr>
              <a:t>N</a:t>
            </a:r>
            <a:r>
              <a:rPr lang="en-US" altLang="zh-TW" sz="2800" b="1" baseline="30000" dirty="0" smtClean="0">
                <a:latin typeface="Times New Roman"/>
                <a:cs typeface="Times New Roman"/>
              </a:rPr>
              <a:t>+1)!+</a:t>
            </a:r>
            <a:r>
              <a:rPr lang="en-US" altLang="zh-TW" sz="2800" b="1" i="1" baseline="30000" dirty="0" smtClean="0">
                <a:latin typeface="Times New Roman"/>
                <a:cs typeface="Times New Roman"/>
              </a:rPr>
              <a:t>m</a:t>
            </a:r>
            <a:r>
              <a:rPr lang="en-US" altLang="zh-TW" sz="2800" b="1" dirty="0" smtClean="0">
                <a:latin typeface="Times New Roman"/>
                <a:cs typeface="Times New Roman"/>
              </a:rPr>
              <a:t> </a:t>
            </a:r>
            <a:r>
              <a:rPr lang="zh-CN" altLang="en-US" sz="2800" b="1" dirty="0" smtClean="0">
                <a:latin typeface="Times New Roman"/>
                <a:cs typeface="Times New Roman"/>
              </a:rPr>
              <a:t>，因</a:t>
            </a:r>
            <a:r>
              <a:rPr lang="en-US" altLang="zh-TW" sz="2800" b="1" dirty="0" smtClean="0">
                <a:latin typeface="Times New Roman"/>
                <a:cs typeface="Times New Roman"/>
              </a:rPr>
              <a:t>(</a:t>
            </a:r>
            <a:r>
              <a:rPr lang="en-US" altLang="zh-TW" sz="2800" b="1" i="1" dirty="0" smtClean="0">
                <a:latin typeface="Times New Roman"/>
                <a:cs typeface="Times New Roman"/>
              </a:rPr>
              <a:t>N</a:t>
            </a:r>
            <a:r>
              <a:rPr lang="en-US" altLang="zh-TW" sz="2800" b="1" dirty="0" smtClean="0">
                <a:latin typeface="Times New Roman"/>
                <a:cs typeface="Times New Roman"/>
              </a:rPr>
              <a:t>+1)!+</a:t>
            </a:r>
            <a:r>
              <a:rPr lang="en-US" altLang="zh-TW" sz="2800" b="1" i="1" dirty="0" smtClean="0">
                <a:latin typeface="Times New Roman"/>
                <a:cs typeface="Times New Roman"/>
              </a:rPr>
              <a:t>m</a:t>
            </a:r>
            <a:r>
              <a:rPr lang="en-US" altLang="zh-TW" sz="2800" b="1" dirty="0" smtClean="0">
                <a:latin typeface="Times New Roman"/>
                <a:cs typeface="Times New Roman"/>
              </a:rPr>
              <a:t>≤(</a:t>
            </a:r>
            <a:r>
              <a:rPr lang="en-US" altLang="zh-TW" sz="2800" b="1" i="1" dirty="0" smtClean="0">
                <a:latin typeface="Times New Roman"/>
                <a:cs typeface="Times New Roman"/>
              </a:rPr>
              <a:t>N</a:t>
            </a:r>
            <a:r>
              <a:rPr lang="en-US" altLang="zh-TW" sz="2800" b="1" dirty="0" smtClean="0">
                <a:latin typeface="Times New Roman"/>
                <a:cs typeface="Times New Roman"/>
              </a:rPr>
              <a:t>+1)!+</a:t>
            </a:r>
            <a:r>
              <a:rPr lang="en-US" altLang="zh-TW" sz="2800" b="1" i="1" dirty="0" smtClean="0">
                <a:latin typeface="Times New Roman"/>
                <a:cs typeface="Times New Roman"/>
              </a:rPr>
              <a:t>N</a:t>
            </a:r>
            <a:r>
              <a:rPr lang="en-US" altLang="zh-TW" sz="2800" b="1" dirty="0" smtClean="0">
                <a:latin typeface="Times New Roman"/>
                <a:cs typeface="Times New Roman"/>
              </a:rPr>
              <a:t>&lt;(</a:t>
            </a:r>
            <a:r>
              <a:rPr lang="en-US" altLang="zh-TW" sz="2800" b="1" i="1" dirty="0" smtClean="0">
                <a:latin typeface="Times New Roman"/>
                <a:cs typeface="Times New Roman"/>
              </a:rPr>
              <a:t>N</a:t>
            </a:r>
            <a:r>
              <a:rPr lang="en-US" altLang="zh-TW" sz="2800" b="1" dirty="0" smtClean="0">
                <a:latin typeface="Times New Roman"/>
                <a:cs typeface="Times New Roman"/>
              </a:rPr>
              <a:t>+1)!+(</a:t>
            </a:r>
            <a:r>
              <a:rPr lang="en-US" altLang="zh-TW" sz="2800" b="1" i="1" dirty="0" smtClean="0">
                <a:latin typeface="Times New Roman"/>
                <a:cs typeface="Times New Roman"/>
              </a:rPr>
              <a:t>N</a:t>
            </a:r>
            <a:r>
              <a:rPr lang="en-US" altLang="zh-TW" sz="2800" b="1" dirty="0" smtClean="0">
                <a:latin typeface="Times New Roman"/>
                <a:cs typeface="Times New Roman"/>
              </a:rPr>
              <a:t>+1)!&lt;(</a:t>
            </a:r>
            <a:r>
              <a:rPr lang="en-US" altLang="zh-TW" sz="2800" b="1" i="1" dirty="0" smtClean="0">
                <a:latin typeface="Times New Roman"/>
                <a:cs typeface="Times New Roman"/>
              </a:rPr>
              <a:t>N</a:t>
            </a:r>
            <a:r>
              <a:rPr lang="en-US" altLang="zh-TW" sz="2800" b="1" dirty="0" smtClean="0">
                <a:latin typeface="Times New Roman"/>
                <a:cs typeface="Times New Roman"/>
              </a:rPr>
              <a:t>+2)!</a:t>
            </a:r>
            <a:r>
              <a:rPr lang="zh-CN" altLang="zh-TW" sz="2800" b="1" dirty="0" smtClean="0">
                <a:latin typeface="Times New Roman"/>
                <a:cs typeface="Times New Roman"/>
              </a:rPr>
              <a:t>，</a:t>
            </a:r>
            <a:r>
              <a:rPr lang="zh-CN" altLang="en-US" sz="2800" b="1" dirty="0" smtClean="0">
                <a:latin typeface="Times New Roman"/>
                <a:cs typeface="Times New Roman"/>
              </a:rPr>
              <a:t>不属于</a:t>
            </a:r>
            <a:r>
              <a:rPr lang="en-US" altLang="zh-TW" sz="2800" b="1" i="1" dirty="0" smtClean="0">
                <a:latin typeface="Times New Roman"/>
                <a:cs typeface="Times New Roman"/>
              </a:rPr>
              <a:t>L</a:t>
            </a:r>
            <a:r>
              <a:rPr lang="zh-CN" altLang="en-US" sz="2800" b="1" dirty="0">
                <a:latin typeface="Times New Roman"/>
                <a:cs typeface="Times New Roman"/>
              </a:rPr>
              <a:t>，</a:t>
            </a:r>
            <a:r>
              <a:rPr lang="zh-TW" altLang="en-US" sz="2800" b="1" dirty="0" smtClean="0">
                <a:latin typeface="Times New Roman"/>
                <a:cs typeface="Times New Roman"/>
              </a:rPr>
              <a:t>与假设矛盾</a:t>
            </a:r>
            <a:r>
              <a:rPr lang="zh-CN" altLang="en-US" sz="2800" b="1" dirty="0" smtClean="0">
                <a:latin typeface="Times New Roman"/>
                <a:cs typeface="Times New Roman"/>
              </a:rPr>
              <a:t>；</a:t>
            </a:r>
            <a:r>
              <a:rPr lang="zh-TW" altLang="en-US" sz="2800" b="1" dirty="0" smtClean="0">
                <a:latin typeface="Times New Roman"/>
                <a:cs typeface="Times New Roman"/>
              </a:rPr>
              <a:t>因此</a:t>
            </a:r>
            <a:r>
              <a:rPr lang="zh-CN" altLang="en-US" sz="2800" b="1" dirty="0" smtClean="0">
                <a:latin typeface="Times New Roman"/>
                <a:cs typeface="Times New Roman"/>
              </a:rPr>
              <a:t>，</a:t>
            </a:r>
            <a:r>
              <a:rPr lang="en-US" altLang="zh-TW" sz="2800" b="1" i="1" dirty="0" smtClean="0">
                <a:latin typeface="Times New Roman"/>
                <a:cs typeface="Times New Roman"/>
              </a:rPr>
              <a:t>L</a:t>
            </a:r>
            <a:r>
              <a:rPr lang="zh-TW" altLang="en-US" sz="2800" b="1" dirty="0" smtClean="0">
                <a:latin typeface="Times New Roman"/>
                <a:cs typeface="Times New Roman"/>
              </a:rPr>
              <a:t>一定不是正则的</a:t>
            </a:r>
            <a:r>
              <a:rPr lang="zh-CN" altLang="en-US" sz="2800" b="1" dirty="0" smtClean="0">
                <a:latin typeface="Times New Roman"/>
                <a:cs typeface="Times New Roman"/>
              </a:rPr>
              <a:t>。</a:t>
            </a:r>
            <a:endParaRPr lang="zh-TW" altLang="en-US" sz="2800" b="1" dirty="0" smtClean="0">
              <a:latin typeface="Times New Roman"/>
              <a:cs typeface="Times New Roman"/>
            </a:endParaRPr>
          </a:p>
        </p:txBody>
      </p:sp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2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A76AC2D0-6047-7B45-BB76-8DEDFDEDE16A}" type="datetime1">
              <a:rPr kumimoji="0" lang="zh-CN" altLang="en-US" sz="1400">
                <a:latin typeface="Arial" charset="0"/>
              </a:rPr>
              <a:pPr/>
              <a:t>2020/9/8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9D257F39-7703-354F-8F84-18D19246B6CC}" type="slidenum">
              <a:rPr kumimoji="0" lang="en-US" altLang="zh-CN" sz="1400">
                <a:latin typeface="Arial" charset="0"/>
              </a:rPr>
              <a:pPr/>
              <a:t>13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4.2</a:t>
            </a:r>
            <a:r>
              <a:rPr kumimoji="0" lang="zh-CN" altLang="en-US" b="1" dirty="0" smtClean="0">
                <a:latin typeface="Times New Roman" charset="0"/>
                <a:cs typeface="Times New Roman" charset="0"/>
              </a:rPr>
              <a:t> 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正则语言</a:t>
            </a:r>
            <a:r>
              <a:rPr kumimoji="0" lang="zh-CN" altLang="en-US" b="1" dirty="0">
                <a:latin typeface="Times New Roman" charset="0"/>
                <a:ea typeface="黑体" charset="0"/>
                <a:cs typeface="黑体" charset="0"/>
              </a:rPr>
              <a:t>的封闭性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r>
              <a:rPr kumimoji="0" lang="zh-CN" altLang="en-US" b="1" dirty="0" smtClean="0">
                <a:latin typeface="Times New Roman"/>
                <a:ea typeface="黑体" charset="0"/>
                <a:cs typeface="Times New Roman"/>
              </a:rPr>
              <a:t>泵引理的应用：</a:t>
            </a:r>
            <a:endParaRPr lang="en-US" altLang="zh-CN" b="1" dirty="0" smtClean="0">
              <a:latin typeface="Times New Roman"/>
              <a:cs typeface="Times New Roman"/>
            </a:endParaRPr>
          </a:p>
          <a:p>
            <a:pPr lvl="1"/>
            <a:r>
              <a:rPr lang="zh-TW" altLang="en-US" b="1" dirty="0" smtClean="0">
                <a:latin typeface="Times New Roman"/>
                <a:cs typeface="Times New Roman"/>
              </a:rPr>
              <a:t>有限的语言</a:t>
            </a:r>
            <a:r>
              <a:rPr lang="zh-CN" altLang="zh-TW" b="1" dirty="0" smtClean="0">
                <a:latin typeface="Times New Roman"/>
                <a:cs typeface="Times New Roman"/>
              </a:rPr>
              <a:t>，</a:t>
            </a:r>
            <a:r>
              <a:rPr lang="zh-TW" altLang="en-US" b="1" dirty="0" smtClean="0">
                <a:latin typeface="Times New Roman"/>
                <a:cs typeface="Times New Roman"/>
              </a:rPr>
              <a:t>比如</a:t>
            </a:r>
            <a:r>
              <a:rPr lang="en-US" altLang="zh-TW" b="1" i="1" dirty="0" smtClean="0">
                <a:latin typeface="Times New Roman"/>
                <a:cs typeface="Times New Roman"/>
              </a:rPr>
              <a:t>∅</a:t>
            </a:r>
            <a:r>
              <a:rPr lang="zh-CN" altLang="en-US" b="1" dirty="0" smtClean="0">
                <a:latin typeface="Times New Roman"/>
                <a:cs typeface="Times New Roman"/>
              </a:rPr>
              <a:t>，</a:t>
            </a:r>
            <a:r>
              <a:rPr lang="en-US" altLang="zh-TW" b="1" dirty="0" smtClean="0">
                <a:latin typeface="Times New Roman"/>
                <a:cs typeface="Times New Roman"/>
              </a:rPr>
              <a:t>{00, 11}</a:t>
            </a:r>
            <a:r>
              <a:rPr lang="zh-CN" altLang="en-US" b="1" dirty="0" smtClean="0">
                <a:latin typeface="Times New Roman"/>
                <a:cs typeface="Times New Roman"/>
              </a:rPr>
              <a:t>，</a:t>
            </a:r>
            <a:r>
              <a:rPr lang="en-US" altLang="zh-TW" b="1" dirty="0" smtClean="0">
                <a:latin typeface="Times New Roman"/>
                <a:cs typeface="Times New Roman"/>
              </a:rPr>
              <a:t>{0</a:t>
            </a:r>
            <a:r>
              <a:rPr lang="en-US" altLang="zh-TW" b="1" i="1" baseline="30000" dirty="0" smtClean="0">
                <a:latin typeface="Times New Roman"/>
                <a:cs typeface="Times New Roman"/>
              </a:rPr>
              <a:t>n</a:t>
            </a:r>
            <a:r>
              <a:rPr lang="en-US" altLang="zh-TW" b="1" dirty="0" smtClean="0">
                <a:latin typeface="Times New Roman"/>
                <a:cs typeface="Times New Roman"/>
              </a:rPr>
              <a:t>1</a:t>
            </a:r>
            <a:r>
              <a:rPr lang="en-US" altLang="zh-TW" b="1" i="1" baseline="30000" dirty="0" smtClean="0">
                <a:latin typeface="Times New Roman"/>
                <a:cs typeface="Times New Roman"/>
              </a:rPr>
              <a:t>n</a:t>
            </a:r>
            <a:r>
              <a:rPr lang="en-US" altLang="zh-TW" b="1" dirty="0" smtClean="0">
                <a:latin typeface="Times New Roman"/>
                <a:cs typeface="Times New Roman"/>
              </a:rPr>
              <a:t> | 0≤</a:t>
            </a:r>
            <a:r>
              <a:rPr lang="en-US" altLang="zh-TW" b="1" i="1" dirty="0" smtClean="0">
                <a:latin typeface="Times New Roman"/>
                <a:cs typeface="Times New Roman"/>
              </a:rPr>
              <a:t>n</a:t>
            </a:r>
            <a:r>
              <a:rPr lang="en-US" altLang="zh-TW" b="1" dirty="0" smtClean="0">
                <a:latin typeface="Times New Roman"/>
                <a:cs typeface="Times New Roman"/>
              </a:rPr>
              <a:t>≤100} </a:t>
            </a:r>
            <a:r>
              <a:rPr lang="zh-CN" altLang="en-US" b="1" dirty="0" smtClean="0">
                <a:latin typeface="Times New Roman"/>
                <a:cs typeface="Times New Roman"/>
              </a:rPr>
              <a:t>是否满足</a:t>
            </a:r>
            <a:r>
              <a:rPr lang="zh-TW" altLang="en-US" b="1" dirty="0" smtClean="0">
                <a:latin typeface="Times New Roman"/>
                <a:cs typeface="Times New Roman"/>
              </a:rPr>
              <a:t>泵引理</a:t>
            </a:r>
          </a:p>
          <a:p>
            <a:pPr marL="0" indent="0">
              <a:buNone/>
            </a:pPr>
            <a:r>
              <a:rPr lang="zh-CN" altLang="en-US" sz="2800" b="1" dirty="0" smtClean="0">
                <a:latin typeface="Times New Roman"/>
                <a:ea typeface="黑体"/>
                <a:cs typeface="Times New Roman"/>
              </a:rPr>
              <a:t>证明</a:t>
            </a:r>
            <a:r>
              <a:rPr lang="en-US" altLang="zh-CN" sz="2800" b="1" dirty="0" smtClean="0">
                <a:latin typeface="Times New Roman"/>
                <a:ea typeface="黑体"/>
                <a:cs typeface="Times New Roman"/>
              </a:rPr>
              <a:t>1</a:t>
            </a:r>
            <a:r>
              <a:rPr lang="zh-CN" altLang="en-US" sz="2800" b="1" dirty="0" smtClean="0">
                <a:latin typeface="Times New Roman"/>
                <a:ea typeface="黑体"/>
                <a:cs typeface="Times New Roman"/>
              </a:rPr>
              <a:t>：</a:t>
            </a:r>
            <a:r>
              <a:rPr lang="zh-CN" altLang="en-US" sz="2800" b="1" dirty="0" smtClean="0">
                <a:latin typeface="Times New Roman"/>
                <a:cs typeface="Times New Roman"/>
              </a:rPr>
              <a:t>有限的语言必定是正则语言（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why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？</a:t>
            </a:r>
            <a:r>
              <a:rPr lang="zh-CN" altLang="en-US" sz="2800" b="1" dirty="0" smtClean="0">
                <a:latin typeface="Times New Roman"/>
                <a:cs typeface="Times New Roman"/>
              </a:rPr>
              <a:t>），满足泵引理。</a:t>
            </a:r>
            <a:endParaRPr lang="en-US" altLang="zh-CN" sz="2800" b="1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zh-CN" altLang="en-US" b="1" dirty="0" smtClean="0">
                <a:latin typeface="Times New Roman"/>
                <a:ea typeface="黑体"/>
                <a:cs typeface="Times New Roman"/>
              </a:rPr>
              <a:t>证明</a:t>
            </a:r>
            <a:r>
              <a:rPr lang="en-US" altLang="zh-CN" b="1" dirty="0" smtClean="0">
                <a:latin typeface="Times New Roman"/>
                <a:ea typeface="黑体"/>
                <a:cs typeface="Times New Roman"/>
              </a:rPr>
              <a:t>2</a:t>
            </a:r>
            <a:r>
              <a:rPr lang="zh-CN" altLang="en-US" b="1" dirty="0" smtClean="0">
                <a:latin typeface="Times New Roman"/>
                <a:ea typeface="黑体"/>
                <a:cs typeface="Times New Roman"/>
              </a:rPr>
              <a:t>：</a:t>
            </a:r>
            <a:r>
              <a:rPr lang="zh-CN" altLang="en-US" sz="2800" b="1" dirty="0">
                <a:latin typeface="Times New Roman"/>
                <a:cs typeface="Times New Roman"/>
              </a:rPr>
              <a:t>取</a:t>
            </a:r>
            <a:r>
              <a:rPr lang="en-US" altLang="zh-CN" sz="2800" b="1" i="1" dirty="0">
                <a:latin typeface="Times New Roman"/>
                <a:cs typeface="Times New Roman"/>
              </a:rPr>
              <a:t>N</a:t>
            </a:r>
            <a:r>
              <a:rPr lang="zh-CN" altLang="en-US" sz="2800" b="1" dirty="0">
                <a:latin typeface="Times New Roman"/>
                <a:cs typeface="Times New Roman"/>
              </a:rPr>
              <a:t>为有限语言最长字符串长度加</a:t>
            </a:r>
            <a:r>
              <a:rPr lang="en-US" altLang="zh-CN" sz="2800" b="1" dirty="0" smtClean="0">
                <a:latin typeface="Times New Roman"/>
                <a:cs typeface="Times New Roman"/>
              </a:rPr>
              <a:t>1</a:t>
            </a:r>
            <a:r>
              <a:rPr lang="zh-CN" altLang="en-US" sz="2800" b="1" dirty="0" smtClean="0">
                <a:latin typeface="Times New Roman"/>
                <a:cs typeface="Times New Roman"/>
              </a:rPr>
              <a:t>，不存在</a:t>
            </a:r>
            <a:r>
              <a:rPr lang="en-US" altLang="zh-TW" sz="2800" b="1" i="1" dirty="0" err="1" smtClean="0">
                <a:latin typeface="Times New Roman"/>
                <a:cs typeface="Times New Roman"/>
              </a:rPr>
              <a:t>w</a:t>
            </a:r>
            <a:r>
              <a:rPr lang="en-US" altLang="zh-TW" sz="2800" b="1" dirty="0" err="1" smtClean="0">
                <a:latin typeface="Times New Roman"/>
                <a:cs typeface="Times New Roman"/>
              </a:rPr>
              <a:t>∈</a:t>
            </a:r>
            <a:r>
              <a:rPr lang="en-US" altLang="zh-TW" sz="2800" b="1" i="1" dirty="0" err="1" smtClean="0">
                <a:latin typeface="Times New Roman"/>
                <a:cs typeface="Times New Roman"/>
              </a:rPr>
              <a:t>L</a:t>
            </a:r>
            <a:r>
              <a:rPr lang="en-US" altLang="zh-TW" sz="2800" b="1" dirty="0" smtClean="0">
                <a:latin typeface="Times New Roman"/>
                <a:cs typeface="Times New Roman"/>
              </a:rPr>
              <a:t>(|</a:t>
            </a:r>
            <a:r>
              <a:rPr lang="en-US" altLang="zh-TW" sz="2800" b="1" i="1" dirty="0" smtClean="0">
                <a:latin typeface="Times New Roman"/>
                <a:cs typeface="Times New Roman"/>
              </a:rPr>
              <a:t>w</a:t>
            </a:r>
            <a:r>
              <a:rPr lang="en-US" altLang="zh-TW" sz="2800" b="1" dirty="0" smtClean="0">
                <a:latin typeface="Times New Roman"/>
                <a:cs typeface="Times New Roman"/>
              </a:rPr>
              <a:t>|≥</a:t>
            </a:r>
            <a:r>
              <a:rPr lang="en-US" altLang="zh-TW" sz="2800" b="1" i="1" dirty="0" smtClean="0">
                <a:latin typeface="Times New Roman"/>
                <a:cs typeface="Times New Roman"/>
              </a:rPr>
              <a:t>N</a:t>
            </a:r>
            <a:r>
              <a:rPr lang="en-US" altLang="zh-TW" sz="2800" b="1" dirty="0" smtClean="0">
                <a:latin typeface="Times New Roman"/>
                <a:cs typeface="Times New Roman"/>
              </a:rPr>
              <a:t>) </a:t>
            </a:r>
            <a:r>
              <a:rPr lang="zh-CN" altLang="en-US" sz="2800" b="1" dirty="0" smtClean="0">
                <a:latin typeface="Times New Roman"/>
                <a:cs typeface="Times New Roman"/>
              </a:rPr>
              <a:t>。</a:t>
            </a:r>
            <a:endParaRPr lang="zh-CN" altLang="en-US" sz="2800" b="1" dirty="0">
              <a:latin typeface="Times New Roman"/>
              <a:cs typeface="Times New Roman"/>
            </a:endParaRPr>
          </a:p>
        </p:txBody>
      </p:sp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374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A76AC2D0-6047-7B45-BB76-8DEDFDEDE16A}" type="datetime1">
              <a:rPr kumimoji="0" lang="zh-CN" altLang="en-US" sz="1400">
                <a:latin typeface="Arial" charset="0"/>
              </a:rPr>
              <a:pPr/>
              <a:t>2020/9/8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9D257F39-7703-354F-8F84-18D19246B6CC}" type="slidenum">
              <a:rPr kumimoji="0" lang="en-US" altLang="zh-CN" sz="1400">
                <a:latin typeface="Arial" charset="0"/>
              </a:rPr>
              <a:pPr/>
              <a:t>14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4.2</a:t>
            </a:r>
            <a:r>
              <a:rPr kumimoji="0" lang="zh-CN" altLang="en-US" b="1" dirty="0" smtClean="0">
                <a:latin typeface="Times New Roman" charset="0"/>
                <a:cs typeface="Times New Roman" charset="0"/>
              </a:rPr>
              <a:t> 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正则语言的封闭性</a:t>
            </a:r>
            <a:endParaRPr kumimoji="0" lang="zh-CN" altLang="en-US" dirty="0">
              <a:latin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3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600200"/>
                <a:ext cx="8686800" cy="4525963"/>
              </a:xfrm>
            </p:spPr>
            <p:txBody>
              <a:bodyPr/>
              <a:lstStyle/>
              <a:p>
                <a:r>
                  <a:rPr kumimoji="0" lang="zh-CN" altLang="en-US" b="1" dirty="0" smtClean="0">
                    <a:latin typeface="Times New Roman" panose="02020603050405020304" pitchFamily="18" charset="0"/>
                    <a:ea typeface="黑体" charset="0"/>
                    <a:cs typeface="Times New Roman" panose="02020603050405020304" pitchFamily="18" charset="0"/>
                  </a:rPr>
                  <a:t>正则语言在补运算下</a:t>
                </a:r>
                <a:r>
                  <a:rPr kumimoji="0" lang="zh-CN" altLang="en-US" b="1" dirty="0">
                    <a:latin typeface="Times New Roman" panose="02020603050405020304" pitchFamily="18" charset="0"/>
                    <a:ea typeface="黑体" charset="0"/>
                    <a:cs typeface="Times New Roman" panose="02020603050405020304" pitchFamily="18" charset="0"/>
                  </a:rPr>
                  <a:t>封闭</a:t>
                </a:r>
                <a:r>
                  <a:rPr kumimoji="0" lang="zh-CN" altLang="en-US" b="1" dirty="0" smtClean="0">
                    <a:latin typeface="Times New Roman" panose="02020603050405020304" pitchFamily="18" charset="0"/>
                    <a:ea typeface="黑体" charset="0"/>
                    <a:cs typeface="Times New Roman" panose="02020603050405020304" pitchFamily="18" charset="0"/>
                  </a:rPr>
                  <a:t>。</a:t>
                </a:r>
                <a:r>
                  <a:rPr lang="zh-CN" alt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即</a:t>
                </a:r>
                <a:r>
                  <a:rPr lang="en-US" altLang="zh-CN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zh-CN" alt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如果</a:t>
                </a:r>
                <a:r>
                  <a:rPr lang="en-US" altLang="zh-CN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是字母表上的正则语言，即</a:t>
                </a:r>
                <a:r>
                  <a:rPr lang="en-US" altLang="zh-CN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</a:t>
                </a:r>
                <a:r>
                  <a:rPr lang="zh-CN" altLang="en-US" b="1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*</a:t>
                </a:r>
                <a:r>
                  <a:rPr lang="zh-CN" alt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latin typeface="Cambria Math"/>
                            <a:cs typeface="Times New Roman" panose="02020603050405020304" pitchFamily="18" charset="0"/>
                          </a:rPr>
                          <m:t>𝑳</m:t>
                        </m:r>
                      </m:e>
                    </m:acc>
                    <m:r>
                      <a:rPr lang="en-US" altLang="zh-CN" b="1" i="1" smtClean="0"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Symbol"/>
                          </a:rPr>
                          <m:t></m:t>
                        </m:r>
                      </m:e>
                      <m:sup>
                        <m:r>
                          <m:rPr>
                            <m:nor/>
                          </m:rPr>
                          <a: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Symbol"/>
                          </a:rPr>
                          <m:t>∗</m:t>
                        </m:r>
                      </m:sup>
                    </m:sSup>
                    <m:r>
                      <a:rPr lang="en-US" altLang="zh-CN" b="1" i="1" smtClean="0">
                        <a:latin typeface="Cambria Math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b="1" i="1" smtClean="0">
                        <a:latin typeface="Cambria Math"/>
                        <a:cs typeface="Times New Roman" panose="02020603050405020304" pitchFamily="18" charset="0"/>
                      </a:rPr>
                      <m:t>𝑳</m:t>
                    </m:r>
                  </m:oMath>
                </a14:m>
                <a:r>
                  <a:rPr lang="zh-CN" alt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也是正则的。</a:t>
                </a:r>
                <a:endParaRPr lang="en-US" altLang="zh-CN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kumimoji="0" lang="zh-CN" altLang="en-US" sz="2800" b="1" dirty="0" smtClean="0">
                    <a:latin typeface="Times New Roman" panose="02020603050405020304" pitchFamily="18" charset="0"/>
                    <a:ea typeface="黑体" charset="0"/>
                    <a:cs typeface="Times New Roman" panose="02020603050405020304" pitchFamily="18" charset="0"/>
                  </a:rPr>
                  <a:t>证明：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</a:t>
                </a:r>
                <a:r>
                  <a:rPr 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DFA </a:t>
                </a:r>
                <a:r>
                  <a:rPr lang="en-US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(</a:t>
                </a:r>
                <a:r>
                  <a:rPr lang="en-US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Q, 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</a:t>
                </a:r>
                <a:r>
                  <a:rPr lang="en-US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, </a:t>
                </a:r>
                <a:r>
                  <a:rPr lang="en-US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2800" b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zh-CN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识别</a:t>
                </a:r>
                <a:r>
                  <a:rPr lang="en-US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en-US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即</a:t>
                </a:r>
                <a:r>
                  <a:rPr lang="en-US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 </a:t>
                </a:r>
                <a:r>
                  <a:rPr 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r>
                  <a:rPr 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那么</a:t>
                </a:r>
                <a:r>
                  <a:rPr lang="zh-CN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构造</a:t>
                </a:r>
                <a:r>
                  <a:rPr 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DFA </a:t>
                </a:r>
                <a:r>
                  <a:rPr lang="en-US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 </a:t>
                </a:r>
                <a:r>
                  <a:rPr 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Q, </a:t>
                </a:r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</a:t>
                </a:r>
                <a:r>
                  <a:rPr lang="en-US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, </a:t>
                </a:r>
                <a:r>
                  <a:rPr lang="en-US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28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把</a:t>
                </a:r>
                <a:r>
                  <a:rPr lang="en-US" altLang="zh-CN" sz="2800" b="1" i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的所有终止符改成非终止符，非终止符改成终止符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），则</a:t>
                </a:r>
                <a:r>
                  <a:rPr lang="en-US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 </a:t>
                </a:r>
                <a:r>
                  <a:rPr 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</a:t>
                </a:r>
                <a:r>
                  <a:rPr lang="zh-CN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因为任何</a:t>
                </a:r>
                <a:r>
                  <a:rPr lang="en-US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14:m>
                  <m:oMath xmlns:m="http://schemas.openxmlformats.org/officeDocument/2006/math">
                    <m:r>
                      <a:rPr lang="en-US" altLang="zh-TW" sz="2800" b="1" i="1">
                        <a:latin typeface="Cambria Math"/>
                        <a:ea typeface="Cambria Math"/>
                        <a:cs typeface="Times New Roman"/>
                      </a:rPr>
                      <m:t>∉</m:t>
                    </m:r>
                  </m:oMath>
                </a14:m>
                <a:r>
                  <a:rPr lang="en-US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800" b="1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accPr>
                      <m:e>
                        <m:r>
                          <a:rPr lang="zh-TW" altLang="en-US" sz="2800" b="1" i="1">
                            <a:latin typeface="Cambria Math"/>
                            <a:cs typeface="Times New Roman"/>
                          </a:rPr>
                          <m:t>𝜹</m:t>
                        </m:r>
                      </m:e>
                    </m:acc>
                  </m:oMath>
                </a14:m>
                <a:r>
                  <a:rPr 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2800" b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zh-TW" sz="2800" b="1" i="1">
                        <a:latin typeface="Cambria Math"/>
                        <a:ea typeface="Cambria Math"/>
                        <a:cs typeface="Times New Roman"/>
                      </a:rPr>
                      <m:t>∉</m:t>
                    </m:r>
                  </m:oMath>
                </a14:m>
                <a:r>
                  <a:rPr lang="en-US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，属于</a:t>
                </a:r>
                <a:r>
                  <a:rPr lang="en-US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kumimoji="0" lang="en-US" altLang="zh-CN" sz="2800" b="1" dirty="0">
                  <a:latin typeface="Times New Roman" panose="02020603050405020304" pitchFamily="18" charset="0"/>
                  <a:ea typeface="黑体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3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600200"/>
                <a:ext cx="8686800" cy="4525963"/>
              </a:xfrm>
              <a:blipFill rotWithShape="1">
                <a:blip r:embed="rId3"/>
                <a:stretch>
                  <a:fillRect l="-1614" t="-2291" r="-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41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A76AC2D0-6047-7B45-BB76-8DEDFDEDE16A}" type="datetime1">
              <a:rPr kumimoji="0" lang="zh-CN" altLang="en-US" sz="1400">
                <a:latin typeface="Arial" charset="0"/>
              </a:rPr>
              <a:pPr/>
              <a:t>2020/9/8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9D257F39-7703-354F-8F84-18D19246B6CC}" type="slidenum">
              <a:rPr kumimoji="0" lang="en-US" altLang="zh-CN" sz="1400">
                <a:latin typeface="Arial" charset="0"/>
              </a:rPr>
              <a:pPr/>
              <a:t>15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4.2</a:t>
            </a:r>
            <a:r>
              <a:rPr kumimoji="0" lang="zh-CN" altLang="en-US" b="1" dirty="0" smtClean="0">
                <a:latin typeface="Times New Roman" charset="0"/>
                <a:cs typeface="Times New Roman" charset="0"/>
              </a:rPr>
              <a:t> 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正则语言的封闭性</a:t>
            </a:r>
            <a:endParaRPr kumimoji="0" lang="zh-CN" altLang="en-US" dirty="0">
              <a:latin typeface="Times New Roman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r>
              <a:rPr kumimoji="0" lang="zh-CN" altLang="en-US" b="1" dirty="0" smtClean="0">
                <a:latin typeface="Times New Roman"/>
                <a:ea typeface="黑体" charset="0"/>
                <a:cs typeface="Times New Roman"/>
              </a:rPr>
              <a:t>如果</a:t>
            </a:r>
            <a:r>
              <a:rPr kumimoji="0" lang="zh-CN" altLang="en-US" b="1" dirty="0">
                <a:latin typeface="Times New Roman"/>
                <a:ea typeface="黑体" charset="0"/>
                <a:cs typeface="Times New Roman"/>
              </a:rPr>
              <a:t>语言类</a:t>
            </a:r>
            <a:r>
              <a:rPr kumimoji="0" lang="zh-CN" altLang="en-US" b="1" dirty="0">
                <a:solidFill>
                  <a:srgbClr val="FF0000"/>
                </a:solidFill>
                <a:latin typeface="Times New Roman"/>
                <a:ea typeface="黑体" charset="0"/>
                <a:cs typeface="Times New Roman"/>
              </a:rPr>
              <a:t>在某些特定的运算下</a:t>
            </a:r>
            <a:r>
              <a:rPr kumimoji="0" lang="zh-CN" altLang="en-US" b="1" dirty="0">
                <a:latin typeface="Times New Roman"/>
                <a:ea typeface="黑体" charset="0"/>
                <a:cs typeface="Times New Roman"/>
              </a:rPr>
              <a:t>保持</a:t>
            </a:r>
            <a:r>
              <a:rPr kumimoji="0" lang="zh-CN" altLang="en-US" b="1" dirty="0" smtClean="0">
                <a:latin typeface="Times New Roman"/>
                <a:ea typeface="黑体" charset="0"/>
                <a:cs typeface="Times New Roman"/>
              </a:rPr>
              <a:t>封闭，称为</a:t>
            </a:r>
            <a:r>
              <a:rPr kumimoji="0" lang="zh-CN" altLang="en-US" b="1" dirty="0">
                <a:latin typeface="Times New Roman"/>
                <a:ea typeface="黑体" charset="0"/>
                <a:cs typeface="Times New Roman"/>
              </a:rPr>
              <a:t>这个语言类的</a:t>
            </a:r>
            <a:r>
              <a:rPr kumimoji="0" lang="zh-CN" altLang="en-US" b="1" dirty="0">
                <a:solidFill>
                  <a:srgbClr val="FF0000"/>
                </a:solidFill>
                <a:latin typeface="Times New Roman"/>
                <a:ea typeface="黑体" charset="0"/>
                <a:cs typeface="Times New Roman"/>
              </a:rPr>
              <a:t>封闭性</a:t>
            </a:r>
            <a:r>
              <a:rPr kumimoji="0" lang="en-US" altLang="zh-CN" b="1" dirty="0">
                <a:latin typeface="Times New Roman"/>
                <a:ea typeface="黑体" charset="0"/>
                <a:cs typeface="Times New Roman"/>
              </a:rPr>
              <a:t>(closure property</a:t>
            </a:r>
            <a:r>
              <a:rPr kumimoji="0" lang="en-US" altLang="zh-CN" b="1" dirty="0" smtClean="0">
                <a:latin typeface="Times New Roman"/>
                <a:ea typeface="黑体" charset="0"/>
                <a:cs typeface="Times New Roman"/>
              </a:rPr>
              <a:t>)</a:t>
            </a:r>
            <a:r>
              <a:rPr kumimoji="0" lang="zh-CN" altLang="en-US" b="1" dirty="0" smtClean="0">
                <a:latin typeface="Times New Roman"/>
                <a:ea typeface="黑体" charset="0"/>
                <a:cs typeface="Times New Roman"/>
              </a:rPr>
              <a:t>。</a:t>
            </a:r>
            <a:endParaRPr kumimoji="0" lang="en-US" altLang="zh-CN" b="1" dirty="0" smtClean="0">
              <a:latin typeface="Times New Roman"/>
              <a:ea typeface="黑体" charset="0"/>
              <a:cs typeface="Times New Roman"/>
            </a:endParaRPr>
          </a:p>
          <a:p>
            <a:r>
              <a:rPr kumimoji="0" lang="zh-CN" altLang="en-US" b="1" dirty="0" smtClean="0">
                <a:latin typeface="Times New Roman"/>
                <a:ea typeface="黑体" charset="0"/>
                <a:cs typeface="Times New Roman"/>
              </a:rPr>
              <a:t>正则语言</a:t>
            </a:r>
            <a:r>
              <a:rPr kumimoji="0" lang="zh-CN" altLang="en-US" b="1" dirty="0">
                <a:latin typeface="Times New Roman"/>
                <a:ea typeface="黑体" charset="0"/>
                <a:cs typeface="Times New Roman"/>
              </a:rPr>
              <a:t>的</a:t>
            </a:r>
            <a:r>
              <a:rPr kumimoji="0" lang="zh-CN" altLang="en-US" b="1" dirty="0" smtClean="0">
                <a:latin typeface="Times New Roman"/>
                <a:ea typeface="黑体" charset="0"/>
                <a:cs typeface="Times New Roman"/>
              </a:rPr>
              <a:t>封闭性：正则语言</a:t>
            </a:r>
            <a:r>
              <a:rPr kumimoji="0" lang="zh-CN" altLang="en-US" b="1" dirty="0">
                <a:latin typeface="Times New Roman"/>
                <a:ea typeface="黑体" charset="0"/>
                <a:cs typeface="Times New Roman"/>
              </a:rPr>
              <a:t>类</a:t>
            </a:r>
            <a:r>
              <a:rPr kumimoji="0" lang="zh-CN" altLang="en-US" b="1" dirty="0" smtClean="0">
                <a:latin typeface="Times New Roman"/>
                <a:ea typeface="黑体" charset="0"/>
                <a:cs typeface="Times New Roman"/>
              </a:rPr>
              <a:t>中，从</a:t>
            </a:r>
            <a:r>
              <a:rPr kumimoji="0" lang="zh-CN" altLang="en-US" b="1" dirty="0">
                <a:latin typeface="Times New Roman"/>
                <a:ea typeface="黑体" charset="0"/>
                <a:cs typeface="Times New Roman"/>
              </a:rPr>
              <a:t>某些语言经过某些</a:t>
            </a:r>
            <a:r>
              <a:rPr kumimoji="0" lang="zh-CN" altLang="en-US" b="1" dirty="0" smtClean="0">
                <a:latin typeface="Times New Roman"/>
                <a:ea typeface="黑体" charset="0"/>
                <a:cs typeface="Times New Roman"/>
              </a:rPr>
              <a:t>运算，得到</a:t>
            </a:r>
            <a:r>
              <a:rPr kumimoji="0" lang="zh-CN" altLang="en-US" b="1" dirty="0">
                <a:latin typeface="Times New Roman"/>
                <a:ea typeface="黑体" charset="0"/>
                <a:cs typeface="Times New Roman"/>
              </a:rPr>
              <a:t>某个语言</a:t>
            </a:r>
            <a:r>
              <a:rPr kumimoji="0" lang="en-US" altLang="zh-CN" b="1" i="1" dirty="0" smtClean="0">
                <a:latin typeface="Times New Roman"/>
                <a:ea typeface="黑体" charset="0"/>
                <a:cs typeface="Times New Roman"/>
              </a:rPr>
              <a:t>L</a:t>
            </a:r>
            <a:r>
              <a:rPr kumimoji="0" lang="zh-CN" altLang="en-US" b="1" dirty="0" smtClean="0">
                <a:latin typeface="Times New Roman"/>
                <a:ea typeface="黑体" charset="0"/>
                <a:cs typeface="Times New Roman"/>
              </a:rPr>
              <a:t>，并</a:t>
            </a:r>
            <a:r>
              <a:rPr kumimoji="0" lang="zh-CN" altLang="en-US" b="1" dirty="0">
                <a:latin typeface="Times New Roman"/>
                <a:ea typeface="黑体" charset="0"/>
                <a:cs typeface="Times New Roman"/>
              </a:rPr>
              <a:t>保持</a:t>
            </a:r>
            <a:r>
              <a:rPr kumimoji="0" lang="en-US" altLang="zh-CN" b="1" i="1" dirty="0" smtClean="0">
                <a:latin typeface="Times New Roman"/>
                <a:ea typeface="黑体" charset="0"/>
                <a:cs typeface="Times New Roman"/>
              </a:rPr>
              <a:t>L</a:t>
            </a:r>
            <a:r>
              <a:rPr kumimoji="0" lang="zh-CN" altLang="en-US" b="1" dirty="0" smtClean="0">
                <a:latin typeface="Times New Roman"/>
                <a:ea typeface="黑体" charset="0"/>
                <a:cs typeface="Times New Roman"/>
              </a:rPr>
              <a:t>还是</a:t>
            </a:r>
            <a:r>
              <a:rPr kumimoji="0" lang="zh-CN" altLang="en-US" b="1" dirty="0">
                <a:latin typeface="Times New Roman"/>
                <a:ea typeface="黑体" charset="0"/>
                <a:cs typeface="Times New Roman"/>
              </a:rPr>
              <a:t>正则</a:t>
            </a:r>
            <a:r>
              <a:rPr kumimoji="0" lang="zh-CN" altLang="en-US" b="1" dirty="0" smtClean="0">
                <a:latin typeface="Times New Roman"/>
                <a:ea typeface="黑体" charset="0"/>
                <a:cs typeface="Times New Roman"/>
              </a:rPr>
              <a:t>的。</a:t>
            </a:r>
            <a:endParaRPr kumimoji="0" lang="en-US" altLang="zh-CN" b="1" dirty="0" smtClean="0">
              <a:latin typeface="Times New Roman"/>
              <a:ea typeface="黑体" charset="0"/>
              <a:cs typeface="Times New Roman"/>
            </a:endParaRPr>
          </a:p>
          <a:p>
            <a:r>
              <a:rPr kumimoji="0" lang="zh-CN" altLang="en-US" b="1" dirty="0">
                <a:latin typeface="Times New Roman"/>
                <a:ea typeface="黑体" charset="0"/>
                <a:cs typeface="Times New Roman"/>
              </a:rPr>
              <a:t>布尔运算下的封闭性：</a:t>
            </a:r>
            <a:r>
              <a:rPr lang="zh-CN" altLang="en-US" b="1" dirty="0"/>
              <a:t>正则语言在</a:t>
            </a:r>
            <a:r>
              <a:rPr lang="zh-CN" altLang="en-US" b="1" dirty="0">
                <a:solidFill>
                  <a:srgbClr val="FF0000"/>
                </a:solidFill>
              </a:rPr>
              <a:t>并</a:t>
            </a:r>
            <a:r>
              <a:rPr lang="zh-CN" altLang="en-US" b="1" i="1" dirty="0"/>
              <a:t>、</a:t>
            </a:r>
            <a:r>
              <a:rPr lang="zh-CN" altLang="en-US" b="1" dirty="0">
                <a:solidFill>
                  <a:srgbClr val="FF0000"/>
                </a:solidFill>
              </a:rPr>
              <a:t>连接</a:t>
            </a:r>
            <a:r>
              <a:rPr lang="zh-CN" altLang="en-US" b="1" dirty="0"/>
              <a:t>和</a:t>
            </a:r>
            <a:r>
              <a:rPr lang="zh-CN" altLang="en-US" b="1" dirty="0">
                <a:solidFill>
                  <a:srgbClr val="FF0000"/>
                </a:solidFill>
              </a:rPr>
              <a:t>克林闭包</a:t>
            </a:r>
            <a:r>
              <a:rPr lang="zh-CN" altLang="en-US" b="1" dirty="0"/>
              <a:t>运算下保持封闭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pPr lvl="1"/>
            <a:r>
              <a:rPr lang="zh-CN" altLang="en-US" b="1" dirty="0"/>
              <a:t>根据</a:t>
            </a:r>
            <a:r>
              <a:rPr lang="zh-CN" altLang="en-US" b="1" dirty="0" smtClean="0"/>
              <a:t>正则表达式</a:t>
            </a:r>
            <a:r>
              <a:rPr lang="zh-CN" altLang="en-US" b="1" dirty="0"/>
              <a:t>的</a:t>
            </a:r>
            <a:r>
              <a:rPr lang="zh-CN" altLang="en-US" b="1" dirty="0" smtClean="0"/>
              <a:t>定义得证</a:t>
            </a:r>
            <a:endParaRPr lang="en-US" altLang="zh-CN" b="1" dirty="0"/>
          </a:p>
        </p:txBody>
      </p:sp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1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A76AC2D0-6047-7B45-BB76-8DEDFDEDE16A}" type="datetime1">
              <a:rPr kumimoji="0" lang="zh-CN" altLang="en-US" sz="1400">
                <a:latin typeface="Arial" charset="0"/>
              </a:rPr>
              <a:pPr/>
              <a:t>2020/9/8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9D257F39-7703-354F-8F84-18D19246B6CC}" type="slidenum">
              <a:rPr kumimoji="0" lang="en-US" altLang="zh-CN" sz="1400">
                <a:latin typeface="Arial" charset="0"/>
              </a:rPr>
              <a:pPr/>
              <a:t>16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4.2</a:t>
            </a:r>
            <a:r>
              <a:rPr kumimoji="0" lang="zh-CN" altLang="en-US" b="1" dirty="0" smtClean="0">
                <a:latin typeface="Times New Roman" charset="0"/>
                <a:cs typeface="Times New Roman" charset="0"/>
              </a:rPr>
              <a:t> 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正则语言的封闭性</a:t>
            </a:r>
            <a:endParaRPr kumimoji="0" lang="zh-CN" altLang="en-US" dirty="0">
              <a:latin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3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600200"/>
                <a:ext cx="8686800" cy="4525963"/>
              </a:xfrm>
            </p:spPr>
            <p:txBody>
              <a:bodyPr/>
              <a:lstStyle/>
              <a:p>
                <a:r>
                  <a:rPr kumimoji="0" lang="zh-CN" altLang="en-US" b="1" dirty="0" smtClean="0">
                    <a:latin typeface="Times New Roman" panose="02020603050405020304" pitchFamily="18" charset="0"/>
                    <a:ea typeface="黑体" charset="0"/>
                    <a:cs typeface="Times New Roman" panose="02020603050405020304" pitchFamily="18" charset="0"/>
                  </a:rPr>
                  <a:t>示例：</a:t>
                </a: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证明</a:t>
                </a:r>
                <a:r>
                  <a:rPr lang="en-US" b="1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b="1" i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neq</a:t>
                </a:r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={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 </a:t>
                </a:r>
                <a:r>
                  <a:rPr lang="en-US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zh-CN" alt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由</a:t>
                </a: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数量不相等的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</a:t>
                </a: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构成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 </a:t>
                </a: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不是正则</a:t>
                </a:r>
                <a:r>
                  <a:rPr lang="zh-CN" alt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的。</a:t>
                </a:r>
                <a:endParaRPr lang="en-US" altLang="zh-CN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由泵引理很难直接证明</a:t>
                </a:r>
                <a:r>
                  <a:rPr lang="en-US" altLang="zh-CN" sz="2800" b="1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sz="2800" b="1" i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neq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不是</a:t>
                </a:r>
                <a:r>
                  <a:rPr lang="zh-CN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正则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的，无论如何</a:t>
                </a:r>
                <a:r>
                  <a:rPr lang="zh-CN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取</a:t>
                </a:r>
                <a:r>
                  <a:rPr lang="en-US" altLang="zh-CN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，都</a:t>
                </a:r>
                <a:r>
                  <a:rPr lang="zh-CN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无法将其打断为</a:t>
                </a:r>
                <a:r>
                  <a:rPr lang="en-US" altLang="zh-CN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altLang="zh-CN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xyz</a:t>
                </a:r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形式，并利用</a:t>
                </a:r>
                <a:r>
                  <a:rPr lang="en-US" altLang="zh-CN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产生</a:t>
                </a:r>
                <a:r>
                  <a:rPr lang="zh-CN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不属于</a:t>
                </a:r>
                <a:r>
                  <a:rPr lang="en-US" altLang="zh-CN" sz="2800" b="1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sz="2800" b="1" i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neq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的串。</a:t>
                </a:r>
                <a:endPara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而</a:t>
                </a:r>
                <a:r>
                  <a:rPr lang="en-US" altLang="zh-CN" sz="2800" b="1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sz="2800" b="1" i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neq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800" b="1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L</m:t>
                        </m:r>
                        <m:r>
                          <m:rPr>
                            <m:nor/>
                          </m:rPr>
                          <a:rPr lang="en-US" altLang="zh-CN" sz="2800" b="1" i="1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eq</m:t>
                        </m:r>
                      </m:e>
                    </m:acc>
                  </m:oMath>
                </a14:m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，而</a:t>
                </a:r>
                <a:r>
                  <a:rPr lang="en-US" altLang="zh-CN" sz="2800" b="1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sz="2800" b="1" i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不是</a:t>
                </a:r>
                <a:r>
                  <a:rPr lang="zh-CN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正则的很容易证明</a:t>
                </a:r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zh-CN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当然</a:t>
                </a:r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前面已经证明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</a:t>
                </a:r>
                <a:r>
                  <a:rPr lang="en-US" altLang="zh-CN" sz="2800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sz="2800" b="1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neq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不是</a:t>
                </a:r>
                <a:r>
                  <a:rPr lang="zh-CN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正则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的。</a:t>
                </a:r>
                <a:endParaRPr kumimoji="0" lang="en-US" altLang="zh-CN" sz="2800" b="1" dirty="0">
                  <a:latin typeface="Times New Roman" panose="02020603050405020304" pitchFamily="18" charset="0"/>
                  <a:ea typeface="黑体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3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600200"/>
                <a:ext cx="8686800" cy="4525963"/>
              </a:xfrm>
              <a:blipFill rotWithShape="1">
                <a:blip r:embed="rId3"/>
                <a:stretch>
                  <a:fillRect l="-1614" t="-2291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16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A76AC2D0-6047-7B45-BB76-8DEDFDEDE16A}" type="datetime1">
              <a:rPr kumimoji="0" lang="zh-CN" altLang="en-US" sz="1400">
                <a:latin typeface="Arial" charset="0"/>
              </a:rPr>
              <a:pPr/>
              <a:t>2020/9/8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9D257F39-7703-354F-8F84-18D19246B6CC}" type="slidenum">
              <a:rPr kumimoji="0" lang="en-US" altLang="zh-CN" sz="1400">
                <a:latin typeface="Arial" charset="0"/>
              </a:rPr>
              <a:pPr/>
              <a:t>17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4.2</a:t>
            </a:r>
            <a:r>
              <a:rPr kumimoji="0" lang="zh-CN" altLang="en-US" b="1" dirty="0" smtClean="0">
                <a:latin typeface="Times New Roman" charset="0"/>
                <a:cs typeface="Times New Roman" charset="0"/>
              </a:rPr>
              <a:t> 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正则语言的封闭性</a:t>
            </a:r>
            <a:endParaRPr kumimoji="0" lang="zh-CN" altLang="en-US" dirty="0">
              <a:latin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3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600200"/>
                <a:ext cx="8686800" cy="4525963"/>
              </a:xfrm>
            </p:spPr>
            <p:txBody>
              <a:bodyPr/>
              <a:lstStyle/>
              <a:p>
                <a:r>
                  <a:rPr kumimoji="0" lang="zh-CN" altLang="en-US" b="1" dirty="0" smtClean="0">
                    <a:latin typeface="Times New Roman" panose="02020603050405020304" pitchFamily="18" charset="0"/>
                    <a:ea typeface="黑体" charset="0"/>
                    <a:cs typeface="Times New Roman" panose="02020603050405020304" pitchFamily="18" charset="0"/>
                  </a:rPr>
                  <a:t>正则语言在交运算下</a:t>
                </a:r>
                <a:r>
                  <a:rPr kumimoji="0" lang="zh-CN" altLang="en-US" b="1" dirty="0">
                    <a:latin typeface="Times New Roman" panose="02020603050405020304" pitchFamily="18" charset="0"/>
                    <a:ea typeface="黑体" charset="0"/>
                    <a:cs typeface="Times New Roman" panose="02020603050405020304" pitchFamily="18" charset="0"/>
                  </a:rPr>
                  <a:t>封闭</a:t>
                </a:r>
                <a:r>
                  <a:rPr kumimoji="0" lang="zh-CN" altLang="en-US" b="1" dirty="0" smtClean="0">
                    <a:latin typeface="Times New Roman" panose="02020603050405020304" pitchFamily="18" charset="0"/>
                    <a:ea typeface="黑体" charset="0"/>
                    <a:cs typeface="Times New Roman" panose="02020603050405020304" pitchFamily="18" charset="0"/>
                  </a:rPr>
                  <a:t>。</a:t>
                </a:r>
                <a:endParaRPr lang="en-US" altLang="zh-CN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kumimoji="0" lang="zh-CN" altLang="en-US" sz="2800" b="1" dirty="0" smtClean="0">
                    <a:latin typeface="Times New Roman" panose="02020603050405020304" pitchFamily="18" charset="0"/>
                    <a:ea typeface="黑体" charset="0"/>
                    <a:cs typeface="Times New Roman" panose="02020603050405020304" pitchFamily="18" charset="0"/>
                  </a:rPr>
                  <a:t>证明</a:t>
                </a:r>
                <a:r>
                  <a:rPr kumimoji="0" lang="en-US" altLang="zh-CN" sz="2800" b="1" dirty="0" smtClean="0">
                    <a:latin typeface="Times New Roman" panose="02020603050405020304" pitchFamily="18" charset="0"/>
                    <a:ea typeface="黑体" charset="0"/>
                    <a:cs typeface="Times New Roman" panose="02020603050405020304" pitchFamily="18" charset="0"/>
                  </a:rPr>
                  <a:t>1</a:t>
                </a:r>
                <a:r>
                  <a:rPr kumimoji="0" lang="zh-CN" altLang="en-US" sz="2800" b="1" dirty="0" smtClean="0">
                    <a:latin typeface="Times New Roman" panose="02020603050405020304" pitchFamily="18" charset="0"/>
                    <a:ea typeface="黑体" charset="0"/>
                    <a:cs typeface="Times New Roman" panose="02020603050405020304" pitchFamily="18" charset="0"/>
                  </a:rPr>
                  <a:t>：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/>
                            <a:cs typeface="Times New Roman" panose="02020603050405020304" pitchFamily="18" charset="0"/>
                          </a:rPr>
                          <m:t>𝑳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800" b="1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/>
                            <a:cs typeface="Times New Roman" panose="02020603050405020304" pitchFamily="18" charset="0"/>
                          </a:rPr>
                          <m:t>𝑳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800" b="1" i="1" smtClean="0"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sz="28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1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𝑳</m:t>
                                </m:r>
                              </m:e>
                              <m:sub>
                                <m:r>
                                  <a:rPr lang="en-US" altLang="zh-CN" sz="2800" b="1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sz="2800" b="1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∪</m:t>
                        </m:r>
                        <m:acc>
                          <m:accPr>
                            <m:chr m:val="̅"/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  <a:ea typeface="Cambria Math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sz="28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1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𝑳</m:t>
                                </m:r>
                              </m:e>
                              <m:sub>
                                <m:r>
                                  <a:rPr lang="en-US" altLang="zh-CN" sz="2800" b="1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acc>
                      </m:e>
                    </m:acc>
                  </m:oMath>
                </a14:m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得证。</a:t>
                </a:r>
                <a:endParaRPr lang="en-US" altLang="zh-CN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kumimoji="0" lang="zh-CN" altLang="en-US" sz="2800" b="1" dirty="0" smtClean="0">
                    <a:latin typeface="Times New Roman" panose="02020603050405020304" pitchFamily="18" charset="0"/>
                    <a:ea typeface="黑体" charset="0"/>
                    <a:cs typeface="Times New Roman" panose="02020603050405020304" pitchFamily="18" charset="0"/>
                  </a:rPr>
                  <a:t>证明</a:t>
                </a:r>
                <a:r>
                  <a:rPr kumimoji="0" lang="en-US" altLang="zh-CN" sz="2800" b="1" dirty="0" smtClean="0">
                    <a:latin typeface="Times New Roman" panose="02020603050405020304" pitchFamily="18" charset="0"/>
                    <a:ea typeface="黑体" charset="0"/>
                    <a:cs typeface="Times New Roman" panose="02020603050405020304" pitchFamily="18" charset="0"/>
                  </a:rPr>
                  <a:t>2</a:t>
                </a:r>
                <a:r>
                  <a:rPr kumimoji="0" lang="zh-CN" altLang="en-US" sz="2800" b="1" dirty="0" smtClean="0">
                    <a:latin typeface="Times New Roman" panose="02020603050405020304" pitchFamily="18" charset="0"/>
                    <a:ea typeface="黑体" charset="0"/>
                    <a:cs typeface="Times New Roman" panose="02020603050405020304" pitchFamily="18" charset="0"/>
                  </a:rPr>
                  <a:t>：</a:t>
                </a:r>
                <a:r>
                  <a:rPr lang="zh-CN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</a:t>
                </a:r>
                <a:r>
                  <a:rPr 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DFA </a:t>
                </a:r>
                <a:r>
                  <a:rPr lang="en-US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800" b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(</a:t>
                </a:r>
                <a:r>
                  <a:rPr lang="en-US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2800" b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</a:t>
                </a:r>
                <a:r>
                  <a:rPr lang="en-US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</a:t>
                </a:r>
                <a:r>
                  <a:rPr lang="en-US" sz="2800" b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1</a:t>
                </a:r>
                <a:r>
                  <a:rPr lang="en-US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, </a:t>
                </a:r>
                <a:r>
                  <a:rPr lang="en-US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2800" b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F</a:t>
                </a:r>
                <a:r>
                  <a:rPr lang="en-US" sz="2800" b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</a:t>
                </a:r>
                <a:r>
                  <a:rPr lang="en-US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800" b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2800" b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</a:t>
                </a:r>
                <a:r>
                  <a:rPr lang="en-US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</a:t>
                </a:r>
                <a:r>
                  <a:rPr lang="en-US" sz="2800" b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2</a:t>
                </a:r>
                <a:r>
                  <a:rPr lang="en-US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, </a:t>
                </a:r>
                <a:r>
                  <a:rPr lang="en-US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2800" b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F</a:t>
                </a:r>
                <a:r>
                  <a:rPr lang="en-US" sz="2800" b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分别</a:t>
                </a:r>
                <a:r>
                  <a:rPr lang="zh-CN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识别</a:t>
                </a:r>
                <a:r>
                  <a:rPr lang="en-US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2800" b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</a:t>
                </a:r>
                <a:r>
                  <a:rPr lang="en-US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2800" b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，则构造</a:t>
                </a:r>
                <a:r>
                  <a:rPr 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DFA </a:t>
                </a:r>
                <a:r>
                  <a:rPr lang="en-US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endPara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fr-FR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B </a:t>
                </a:r>
                <a:r>
                  <a:rPr lang="fr-FR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(</a:t>
                </a:r>
                <a:r>
                  <a:rPr lang="fr-FR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fr-FR" sz="2800" b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fr-FR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</a:t>
                </a:r>
                <a:r>
                  <a:rPr lang="fr-FR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fr-FR" sz="2800" b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fr-FR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fr-FR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fr-FR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fr-FR" sz="2800" b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fr-FR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fr-FR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fr-FR" sz="28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fr-FR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r>
                  <a:rPr 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</a:t>
                </a:r>
                <a:r>
                  <a:rPr lang="fr-FR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fr-FR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fr-FR" sz="2800" b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fr-FR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</a:t>
                </a:r>
                <a:r>
                  <a:rPr lang="fr-FR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fr-FR" sz="2800" b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fr-FR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其中，</a:t>
                </a:r>
                <a:r>
                  <a:rPr lang="zh-CN" altLang="en-US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</a:t>
                </a:r>
                <a:r>
                  <a:rPr 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([</a:t>
                </a:r>
                <a:r>
                  <a:rPr lang="en-US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800" b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800" b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],</a:t>
                </a:r>
                <a:r>
                  <a:rPr lang="en-US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:r>
                  <a:rPr 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</a:t>
                </a:r>
                <a:r>
                  <a:rPr lang="en-US" sz="28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1</a:t>
                </a:r>
                <a:r>
                  <a:rPr 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800" b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</a:t>
                </a:r>
                <a:r>
                  <a:rPr lang="en-US" sz="28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2</a:t>
                </a:r>
                <a:r>
                  <a:rPr 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800" b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)]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kumimoji="0" lang="en-US" altLang="zh-CN" sz="2800" b="1" dirty="0" smtClean="0">
                  <a:latin typeface="Times New Roman" panose="02020603050405020304" pitchFamily="18" charset="0"/>
                  <a:ea typeface="黑体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</a:t>
                </a:r>
                <a:r>
                  <a:rPr lang="en-US" altLang="zh-CN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w</a:t>
                </a:r>
                <a:r>
                  <a:rPr lang="en-US" altLang="zh-TW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/>
                            <a:cs typeface="Times New Roman" panose="02020603050405020304" pitchFamily="18" charset="0"/>
                          </a:rPr>
                          <m:t>𝑳</m:t>
                        </m:r>
                      </m:e>
                      <m:sub>
                        <m:r>
                          <a:rPr lang="en-US" altLang="zh-CN" sz="2800" b="1" i="1">
                            <a:latin typeface="Cambria Math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800" b="1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/>
                            <a:cs typeface="Times New Roman" panose="02020603050405020304" pitchFamily="18" charset="0"/>
                          </a:rPr>
                          <m:t>𝑳</m:t>
                        </m:r>
                      </m:e>
                      <m:sub>
                        <m:r>
                          <a:rPr lang="en-US" altLang="zh-CN" sz="2800" b="1" i="1">
                            <a:latin typeface="Cambria Math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800" b="1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800" b="1" i="1" dirty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𝜹</m:t>
                            </m:r>
                          </m:e>
                        </m:acc>
                      </m:e>
                      <m:sub>
                        <m:r>
                          <a:rPr lang="en-US" altLang="zh-CN" sz="2800" b="1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altLang="zh-CN" sz="28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800" b="1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sz="2800" b="1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zh-CN" sz="2800" b="1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800" b="1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𝒘</m:t>
                        </m:r>
                      </m:e>
                    </m:d>
                    <m:r>
                      <a:rPr lang="en-US" altLang="zh-CN" sz="2800" b="1" i="1" dirty="0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fr-FR" sz="28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F</m:t>
                    </m:r>
                    <m:r>
                      <m:rPr>
                        <m:nor/>
                      </m:rPr>
                      <a:rPr lang="fr-FR" sz="2800" b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800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800" b="1" i="1" dirty="0">
                                <a:latin typeface="Cambria Math"/>
                                <a:cs typeface="Times New Roman" panose="02020603050405020304" pitchFamily="18" charset="0"/>
                              </a:rPr>
                              <m:t>𝜹</m:t>
                            </m:r>
                          </m:e>
                        </m:acc>
                      </m:e>
                      <m:sub>
                        <m:r>
                          <a:rPr lang="en-US" altLang="zh-CN" sz="2800" b="1" i="1" dirty="0">
                            <a:latin typeface="Cambria Math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altLang="zh-CN" sz="28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800" b="1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sz="2800" b="1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800" b="1" i="1" dirty="0">
                            <a:latin typeface="Cambria Math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800" b="1" i="1" dirty="0">
                            <a:latin typeface="Cambria Math"/>
                            <a:cs typeface="Times New Roman" panose="02020603050405020304" pitchFamily="18" charset="0"/>
                          </a:rPr>
                          <m:t>𝒘</m:t>
                        </m:r>
                      </m:e>
                    </m:d>
                    <m:r>
                      <a:rPr lang="en-US" altLang="zh-CN" sz="2800" b="1" i="1" dirty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fr-FR" sz="28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F</m:t>
                    </m:r>
                    <m:r>
                      <m:rPr>
                        <m:nor/>
                      </m:rPr>
                      <a:rPr lang="en-US" sz="2800" b="1" i="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altLang="zh-CN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8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zh-CN" altLang="en-US" sz="2800" b="1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𝜹</m:t>
                        </m:r>
                      </m:e>
                    </m:acc>
                    <m:d>
                      <m:dPr>
                        <m:ctrlPr>
                          <a:rPr lang="en-US" altLang="zh-CN" sz="28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1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sz="2800" b="1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sz="2800" b="1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zh-CN" sz="2800" b="1" i="1" dirty="0">
                            <a:latin typeface="Cambria Math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2800" b="1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sz="2800" b="1" i="0" baseline="-250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800" b="1" i="1" dirty="0">
                            <a:latin typeface="Cambria Math"/>
                            <a:cs typeface="Times New Roman" panose="02020603050405020304" pitchFamily="18" charset="0"/>
                          </a:rPr>
                          <m:t>]</m:t>
                        </m:r>
                        <m:r>
                          <a:rPr lang="en-US" altLang="zh-CN" sz="2800" b="1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zh-CN" sz="2800" b="1" i="1" dirty="0">
                            <a:latin typeface="Cambria Math"/>
                            <a:cs typeface="Times New Roman" panose="02020603050405020304" pitchFamily="18" charset="0"/>
                          </a:rPr>
                          <m:t>𝒘</m:t>
                        </m:r>
                      </m:e>
                    </m:d>
                    <m:r>
                      <a:rPr lang="en-US" altLang="zh-CN" sz="2800" b="1" i="1" dirty="0" smtClean="0"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r>
                      <a:rPr lang="zh-CN" altLang="en-US" sz="2800" b="1" i="1" dirty="0" smtClean="0">
                        <a:latin typeface="Cambria Math"/>
                        <a:cs typeface="Times New Roman" panose="02020603050405020304" pitchFamily="18" charset="0"/>
                        <a:sym typeface="Symbol"/>
                      </a:rPr>
                      <m:t> </m:t>
                    </m:r>
                    <m:r>
                      <m:rPr>
                        <m:nor/>
                      </m:rPr>
                      <a: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sz="28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800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800" b="1" i="1" dirty="0">
                                <a:latin typeface="Cambria Math"/>
                                <a:cs typeface="Times New Roman" panose="02020603050405020304" pitchFamily="18" charset="0"/>
                              </a:rPr>
                              <m:t>𝜹</m:t>
                            </m:r>
                          </m:e>
                        </m:acc>
                      </m:e>
                      <m:sub>
                        <m:r>
                          <a:rPr lang="en-US" altLang="zh-CN" sz="2800" b="1" i="1" dirty="0">
                            <a:latin typeface="Cambria Math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m:rPr>
                        <m:nor/>
                      </m:rPr>
                      <a: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800" b="1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q</m:t>
                    </m:r>
                    <m:r>
                      <m:rPr>
                        <m:nor/>
                      </m:rPr>
                      <a:rPr lang="en-US" sz="2800" b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28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800" b="1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w</m:t>
                    </m:r>
                    <m:r>
                      <m:rPr>
                        <m:nor/>
                      </m:rPr>
                      <a: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sz="28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800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800" b="1" i="1" dirty="0">
                                <a:latin typeface="Cambria Math"/>
                                <a:cs typeface="Times New Roman" panose="02020603050405020304" pitchFamily="18" charset="0"/>
                              </a:rPr>
                              <m:t>𝜹</m:t>
                            </m:r>
                          </m:e>
                        </m:acc>
                      </m:e>
                      <m:sub>
                        <m:r>
                          <a:rPr lang="en-US" altLang="zh-CN" sz="2800" b="1" i="1" dirty="0">
                            <a:latin typeface="Cambria Math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m:rPr>
                        <m:nor/>
                      </m:rPr>
                      <a: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800" b="1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q</m:t>
                    </m:r>
                    <m:r>
                      <m:rPr>
                        <m:nor/>
                      </m:rPr>
                      <a:rPr lang="en-US" sz="2800" b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sz="28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sz="2800" b="1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w</m:t>
                    </m:r>
                    <m:r>
                      <m:rPr>
                        <m:nor/>
                      </m:rPr>
                      <a: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)]</m:t>
                    </m:r>
                    <m:r>
                      <a:rPr lang="en-US" sz="2800" b="1" i="1" dirty="0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fr-FR" sz="28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F</m:t>
                    </m:r>
                    <m:r>
                      <m:rPr>
                        <m:nor/>
                      </m:rPr>
                      <a:rPr lang="fr-FR" sz="2800" b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fr-FR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/>
                      </a:rPr>
                      <m:t></m:t>
                    </m:r>
                    <m:r>
                      <m:rPr>
                        <m:nor/>
                      </m:rPr>
                      <a:rPr lang="fr-FR" sz="28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F</m:t>
                    </m:r>
                    <m:r>
                      <m:rPr>
                        <m:nor/>
                      </m:rPr>
                      <a:rPr lang="fr-FR" sz="2800" b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endPara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3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600200"/>
                <a:ext cx="8686800" cy="4525963"/>
              </a:xfrm>
              <a:blipFill rotWithShape="1">
                <a:blip r:embed="rId3"/>
                <a:stretch>
                  <a:fillRect l="-1614" t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41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A76AC2D0-6047-7B45-BB76-8DEDFDEDE16A}" type="datetime1">
              <a:rPr kumimoji="0" lang="zh-CN" altLang="en-US" sz="1400">
                <a:latin typeface="Arial" charset="0"/>
              </a:rPr>
              <a:pPr/>
              <a:t>2020/9/8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9D257F39-7703-354F-8F84-18D19246B6CC}" type="slidenum">
              <a:rPr kumimoji="0" lang="en-US" altLang="zh-CN" sz="1400">
                <a:latin typeface="Arial" charset="0"/>
              </a:rPr>
              <a:pPr/>
              <a:t>18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4.2</a:t>
            </a:r>
            <a:r>
              <a:rPr kumimoji="0" lang="zh-CN" altLang="en-US" b="1" dirty="0" smtClean="0">
                <a:latin typeface="Times New Roman" charset="0"/>
                <a:cs typeface="Times New Roman" charset="0"/>
              </a:rPr>
              <a:t> 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正则语言的封闭性</a:t>
            </a:r>
            <a:endParaRPr kumimoji="0" lang="zh-CN" altLang="en-US" dirty="0">
              <a:latin typeface="Times New Roman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r>
              <a:rPr kumimoji="0" lang="zh-CN" altLang="en-US" b="1" dirty="0" smtClean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示例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133600"/>
            <a:ext cx="6238875" cy="2589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190947"/>
              </p:ext>
            </p:extLst>
          </p:nvPr>
        </p:nvGraphicFramePr>
        <p:xfrm>
          <a:off x="685800" y="4953000"/>
          <a:ext cx="3049278" cy="11120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469"/>
                <a:gridCol w="449632"/>
                <a:gridCol w="449632"/>
                <a:gridCol w="462981"/>
                <a:gridCol w="563932"/>
                <a:gridCol w="449632"/>
              </a:tblGrid>
              <a:tr h="370681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66" marR="91466" marT="45700" marB="457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0</a:t>
                      </a:r>
                      <a:endParaRPr lang="en-US" sz="1800" i="0" dirty="0">
                        <a:solidFill>
                          <a:schemeClr val="tx1"/>
                        </a:solidFill>
                      </a:endParaRPr>
                    </a:p>
                  </a:txBody>
                  <a:tcPr marL="91466" marR="91466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66" marR="91466" marT="45700" marB="457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66" marR="91466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66" marR="91466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66" marR="91466" marT="45700" marB="457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681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1" i="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zh-CN" sz="1800" b="1" i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</a:t>
                      </a:r>
                      <a:endParaRPr lang="en-US" sz="1800" dirty="0"/>
                    </a:p>
                  </a:txBody>
                  <a:tcPr marL="91466" marR="91466" marT="45700" marB="457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qr</a:t>
                      </a:r>
                      <a:endParaRPr lang="en-US" sz="1800" i="0" dirty="0" smtClean="0"/>
                    </a:p>
                  </a:txBody>
                  <a:tcPr marL="91466" marR="91466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66" marR="91466" marT="45700" marB="457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1800" i="0" dirty="0" smtClean="0"/>
                    </a:p>
                  </a:txBody>
                  <a:tcPr marL="91466" marR="91466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qs</a:t>
                      </a:r>
                      <a:endParaRPr lang="en-US" sz="1800" i="0" dirty="0" smtClean="0"/>
                    </a:p>
                  </a:txBody>
                  <a:tcPr marL="91466" marR="91466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/>
                        </a:rPr>
                        <a:t>ps</a:t>
                      </a:r>
                      <a:endParaRPr lang="en-US" sz="1800" b="1" i="1" kern="120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66" marR="91466" marT="45700" marB="457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681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qr</a:t>
                      </a:r>
                      <a:endParaRPr lang="en-US" sz="1800" i="0" dirty="0" smtClean="0"/>
                    </a:p>
                  </a:txBody>
                  <a:tcPr marL="91466" marR="91466" marT="45700" marB="457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qr</a:t>
                      </a:r>
                      <a:endParaRPr lang="en-US" sz="1800" i="0" dirty="0" smtClean="0"/>
                    </a:p>
                  </a:txBody>
                  <a:tcPr marL="91466" marR="91466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qs</a:t>
                      </a:r>
                      <a:endParaRPr lang="en-US" sz="1800" i="0" dirty="0" smtClean="0"/>
                    </a:p>
                  </a:txBody>
                  <a:tcPr marL="91466" marR="91466" marT="45700" marB="457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qs</a:t>
                      </a:r>
                      <a:endParaRPr lang="en-US" sz="1800" i="0" dirty="0" smtClean="0"/>
                    </a:p>
                  </a:txBody>
                  <a:tcPr marL="91466" marR="91466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altLang="zh-CN" sz="1800" b="1" i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qs</a:t>
                      </a:r>
                      <a:endParaRPr lang="en-US" sz="1800" i="0" dirty="0" smtClean="0"/>
                    </a:p>
                  </a:txBody>
                  <a:tcPr marL="91466" marR="91466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qs</a:t>
                      </a:r>
                      <a:endParaRPr lang="en-US" sz="1800" i="0" dirty="0" smtClean="0"/>
                    </a:p>
                  </a:txBody>
                  <a:tcPr marL="91466" marR="91466" marT="45700" marB="457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2133600" y="1676400"/>
            <a:ext cx="2815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rgbClr val="FF0000"/>
                </a:solidFill>
              </a:rPr>
              <a:t>至少含有一个</a:t>
            </a:r>
            <a:r>
              <a:rPr lang="en-US" altLang="zh-CN" b="1" dirty="0">
                <a:solidFill>
                  <a:srgbClr val="FF0000"/>
                </a:solidFill>
              </a:rPr>
              <a:t>0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zh-CN" altLang="en-US" b="1" baseline="30000" dirty="0">
                <a:solidFill>
                  <a:srgbClr val="FF0000"/>
                </a:solidFill>
              </a:rPr>
              <a:t>*</a:t>
            </a:r>
            <a:r>
              <a:rPr lang="en-US" altLang="zh-CN" b="1" dirty="0">
                <a:solidFill>
                  <a:srgbClr val="FF0000"/>
                </a:solidFill>
              </a:rPr>
              <a:t>0(0+1)</a:t>
            </a:r>
            <a:r>
              <a:rPr lang="en-US" altLang="zh-CN" b="1" baseline="300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3" name="矩形 2"/>
          <p:cNvSpPr/>
          <p:nvPr/>
        </p:nvSpPr>
        <p:spPr>
          <a:xfrm>
            <a:off x="2133600" y="4353662"/>
            <a:ext cx="2815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rgbClr val="FF0000"/>
                </a:solidFill>
              </a:rPr>
              <a:t>至少含有一个</a:t>
            </a:r>
            <a:r>
              <a:rPr lang="en-US" altLang="zh-CN" b="1" dirty="0">
                <a:solidFill>
                  <a:srgbClr val="FF0000"/>
                </a:solidFill>
              </a:rPr>
              <a:t>1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r>
              <a:rPr lang="en-US" altLang="zh-CN" b="1" dirty="0">
                <a:solidFill>
                  <a:srgbClr val="FF0000"/>
                </a:solidFill>
              </a:rPr>
              <a:t>0</a:t>
            </a:r>
            <a:r>
              <a:rPr lang="en-US" altLang="zh-CN" b="1" baseline="30000" dirty="0">
                <a:solidFill>
                  <a:srgbClr val="FF0000"/>
                </a:solidFill>
              </a:rPr>
              <a:t>*</a:t>
            </a:r>
            <a:r>
              <a:rPr lang="en-US" altLang="zh-CN" b="1" dirty="0">
                <a:solidFill>
                  <a:srgbClr val="FF0000"/>
                </a:solidFill>
              </a:rPr>
              <a:t>1(0+1)</a:t>
            </a:r>
            <a:r>
              <a:rPr lang="en-US" altLang="zh-CN" b="1" baseline="30000" dirty="0">
                <a:solidFill>
                  <a:srgbClr val="FF0000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23947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A76AC2D0-6047-7B45-BB76-8DEDFDEDE16A}" type="datetime1">
              <a:rPr kumimoji="0" lang="zh-CN" altLang="en-US" sz="1400">
                <a:latin typeface="Arial" charset="0"/>
              </a:rPr>
              <a:pPr/>
              <a:t>2020/9/8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9D257F39-7703-354F-8F84-18D19246B6CC}" type="slidenum">
              <a:rPr kumimoji="0" lang="en-US" altLang="zh-CN" sz="1400">
                <a:latin typeface="Arial" charset="0"/>
              </a:rPr>
              <a:pPr/>
              <a:t>19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4.2</a:t>
            </a:r>
            <a:r>
              <a:rPr kumimoji="0" lang="zh-CN" altLang="en-US" b="1" dirty="0" smtClean="0">
                <a:latin typeface="Times New Roman" charset="0"/>
                <a:cs typeface="Times New Roman" charset="0"/>
              </a:rPr>
              <a:t> 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正则语言的封闭性</a:t>
            </a:r>
            <a:endParaRPr kumimoji="0" lang="zh-CN" altLang="en-US" dirty="0">
              <a:latin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3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600200"/>
                <a:ext cx="8686800" cy="4525963"/>
              </a:xfrm>
            </p:spPr>
            <p:txBody>
              <a:bodyPr/>
              <a:lstStyle/>
              <a:p>
                <a:r>
                  <a:rPr kumimoji="0" lang="zh-CN" altLang="en-US" b="1" dirty="0" smtClean="0">
                    <a:latin typeface="Times New Roman" panose="02020603050405020304" pitchFamily="18" charset="0"/>
                    <a:ea typeface="黑体" charset="0"/>
                    <a:cs typeface="Times New Roman" panose="02020603050405020304" pitchFamily="18" charset="0"/>
                  </a:rPr>
                  <a:t>正则语言</a:t>
                </a:r>
                <a:r>
                  <a:rPr kumimoji="0" lang="zh-CN" altLang="en-US" b="1" dirty="0">
                    <a:latin typeface="Times New Roman" panose="02020603050405020304" pitchFamily="18" charset="0"/>
                    <a:ea typeface="黑体" charset="0"/>
                    <a:cs typeface="Times New Roman" panose="02020603050405020304" pitchFamily="18" charset="0"/>
                  </a:rPr>
                  <a:t>在差运算下</a:t>
                </a:r>
                <a:r>
                  <a:rPr kumimoji="0" lang="zh-CN" altLang="en-US" b="1" dirty="0" smtClean="0">
                    <a:latin typeface="Times New Roman" panose="02020603050405020304" pitchFamily="18" charset="0"/>
                    <a:ea typeface="黑体" charset="0"/>
                    <a:cs typeface="Times New Roman" panose="02020603050405020304" pitchFamily="18" charset="0"/>
                  </a:rPr>
                  <a:t>封闭</a:t>
                </a:r>
                <a:r>
                  <a:rPr kumimoji="0" lang="zh-CN" altLang="en-US" b="1" dirty="0">
                    <a:latin typeface="Times New Roman" panose="02020603050405020304" pitchFamily="18" charset="0"/>
                    <a:ea typeface="黑体" charset="0"/>
                    <a:cs typeface="Times New Roman" panose="02020603050405020304" pitchFamily="18" charset="0"/>
                  </a:rPr>
                  <a:t>：</a:t>
                </a:r>
                <a:r>
                  <a:rPr lang="zh-CN" alt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如果</a:t>
                </a:r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 </a:t>
                </a: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</a:t>
                </a:r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</a:t>
                </a: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是正则语言</a:t>
                </a:r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那么</a:t>
                </a:r>
                <a:r>
                  <a:rPr lang="en-US" altLang="zh-CN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L-M </a:t>
                </a: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也是正则</a:t>
                </a:r>
                <a:r>
                  <a:rPr lang="zh-CN" alt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kumimoji="0" lang="zh-CN" altLang="en-US" sz="2800" b="1" dirty="0" smtClean="0">
                    <a:latin typeface="Times New Roman" panose="02020603050405020304" pitchFamily="18" charset="0"/>
                    <a:ea typeface="黑体" charset="0"/>
                    <a:cs typeface="Times New Roman" panose="02020603050405020304" pitchFamily="18" charset="0"/>
                  </a:rPr>
                  <a:t>证明：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/>
                        <a:cs typeface="Times New Roman" panose="02020603050405020304" pitchFamily="18" charset="0"/>
                      </a:rPr>
                      <m:t>𝑳</m:t>
                    </m:r>
                    <m:r>
                      <a:rPr lang="en-US" altLang="zh-CN" sz="2800" b="1" i="1" smtClean="0">
                        <a:latin typeface="Cambria Math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800" b="1" i="1" smtClean="0">
                        <a:latin typeface="Cambria Math"/>
                        <a:cs typeface="Times New Roman" panose="02020603050405020304" pitchFamily="18" charset="0"/>
                      </a:rPr>
                      <m:t>𝑴</m:t>
                    </m:r>
                    <m:r>
                      <a:rPr lang="en-US" altLang="zh-CN" sz="2800" b="1" i="1" smtClean="0"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800" b="1" i="1" smtClean="0">
                        <a:latin typeface="Cambria Math"/>
                        <a:cs typeface="Times New Roman" panose="02020603050405020304" pitchFamily="18" charset="0"/>
                      </a:rPr>
                      <m:t>𝑳</m:t>
                    </m:r>
                    <m:r>
                      <a:rPr lang="en-US" altLang="zh-CN" sz="2800" b="1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∩</m:t>
                    </m:r>
                    <m:acc>
                      <m:accPr>
                        <m:chr m:val="̅"/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800" b="1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𝑴</m:t>
                        </m:r>
                      </m:e>
                    </m:acc>
                  </m:oMath>
                </a14:m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得证。</a:t>
                </a:r>
                <a:endParaRPr lang="en-US" altLang="zh-CN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kumimoji="0" lang="zh-CN" altLang="en-US" b="1" dirty="0">
                    <a:latin typeface="Times New Roman" panose="02020603050405020304" pitchFamily="18" charset="0"/>
                    <a:ea typeface="黑体" charset="0"/>
                    <a:cs typeface="Times New Roman" panose="02020603050405020304" pitchFamily="18" charset="0"/>
                  </a:rPr>
                  <a:t>正则语言</a:t>
                </a:r>
                <a:r>
                  <a:rPr kumimoji="0" lang="zh-CN" altLang="en-US" b="1" dirty="0" smtClean="0">
                    <a:latin typeface="Times New Roman" panose="02020603050405020304" pitchFamily="18" charset="0"/>
                    <a:ea typeface="黑体" charset="0"/>
                    <a:cs typeface="Times New Roman" panose="02020603050405020304" pitchFamily="18" charset="0"/>
                  </a:rPr>
                  <a:t>在</a:t>
                </a:r>
                <a:r>
                  <a:rPr kumimoji="0" lang="zh-CN" altLang="en-US" b="1" dirty="0">
                    <a:latin typeface="Times New Roman" panose="02020603050405020304" pitchFamily="18" charset="0"/>
                    <a:ea typeface="黑体" charset="0"/>
                    <a:cs typeface="Times New Roman" panose="02020603050405020304" pitchFamily="18" charset="0"/>
                  </a:rPr>
                  <a:t>反转</a:t>
                </a:r>
                <a:r>
                  <a:rPr kumimoji="0" lang="zh-CN" altLang="en-US" b="1" dirty="0" smtClean="0">
                    <a:latin typeface="Times New Roman" panose="02020603050405020304" pitchFamily="18" charset="0"/>
                    <a:ea typeface="黑体" charset="0"/>
                    <a:cs typeface="Times New Roman" panose="02020603050405020304" pitchFamily="18" charset="0"/>
                  </a:rPr>
                  <a:t>运算</a:t>
                </a:r>
                <a:r>
                  <a:rPr kumimoji="0" lang="zh-CN" altLang="en-US" b="1" dirty="0">
                    <a:latin typeface="Times New Roman" panose="02020603050405020304" pitchFamily="18" charset="0"/>
                    <a:ea typeface="黑体" charset="0"/>
                    <a:cs typeface="Times New Roman" panose="02020603050405020304" pitchFamily="18" charset="0"/>
                  </a:rPr>
                  <a:t>下封闭：</a:t>
                </a: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如果</a:t>
                </a:r>
                <a:r>
                  <a:rPr lang="en-US" altLang="zh-CN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</a:t>
                </a: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正则语言</a:t>
                </a:r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那么</a:t>
                </a:r>
                <a:r>
                  <a:rPr lang="en-US" altLang="zh-CN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b="1" i="1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zh-CN" alt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也</a:t>
                </a: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是正则的。</a:t>
                </a:r>
                <a:endPara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kumimoji="0" lang="zh-CN" altLang="en-US" sz="2800" b="1" dirty="0" smtClean="0">
                    <a:latin typeface="Times New Roman" panose="02020603050405020304" pitchFamily="18" charset="0"/>
                    <a:ea typeface="黑体" charset="0"/>
                    <a:cs typeface="Times New Roman" panose="02020603050405020304" pitchFamily="18" charset="0"/>
                  </a:rPr>
                  <a:t>证明</a:t>
                </a:r>
                <a:r>
                  <a:rPr kumimoji="0" lang="en-US" altLang="zh-CN" sz="2800" b="1" dirty="0" smtClean="0">
                    <a:latin typeface="Times New Roman" panose="02020603050405020304" pitchFamily="18" charset="0"/>
                    <a:ea typeface="黑体" charset="0"/>
                    <a:cs typeface="Times New Roman" panose="02020603050405020304" pitchFamily="18" charset="0"/>
                  </a:rPr>
                  <a:t>1</a:t>
                </a:r>
                <a:r>
                  <a:rPr kumimoji="0" lang="zh-CN" altLang="en-US" sz="2800" b="1" dirty="0" smtClean="0">
                    <a:latin typeface="Times New Roman" panose="02020603050405020304" pitchFamily="18" charset="0"/>
                    <a:ea typeface="黑体" charset="0"/>
                    <a:cs typeface="Times New Roman" panose="02020603050405020304" pitchFamily="18" charset="0"/>
                  </a:rPr>
                  <a:t>：</a:t>
                </a:r>
                <a:r>
                  <a:rPr lang="zh-CN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假设</a:t>
                </a:r>
                <a:r>
                  <a:rPr lang="en-US" altLang="zh-CN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是由正则表达式</a:t>
                </a:r>
                <a:r>
                  <a:rPr lang="en-US" altLang="zh-CN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zh-CN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描述的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语言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))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，对</a:t>
                </a:r>
                <a:r>
                  <a:rPr lang="en-US" altLang="zh-CN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进行归纳。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归纳基础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r>
                  <a:rPr lang="zh-CN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如果</a:t>
                </a:r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 </a:t>
                </a:r>
                <a:r>
                  <a:rPr lang="zh-CN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分别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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，</a:t>
                </a:r>
                <a:r>
                  <a:rPr lang="zh-CN" altLang="en-US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∅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或</a:t>
                </a:r>
                <a:r>
                  <a:rPr lang="en-US" altLang="zh-CN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:r>
                  <a:rPr lang="en-US" altLang="zh-CN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</a:t>
                </a:r>
                <a:r>
                  <a:rPr lang="en-US" altLang="zh-CN" sz="2800" b="1" i="1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R</a:t>
                </a:r>
                <a:r>
                  <a:rPr lang="en-US" altLang="zh-CN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=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，</a:t>
                </a:r>
                <a:r>
                  <a:rPr lang="zh-CN" altLang="en-US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∅</a:t>
                </a:r>
                <a:r>
                  <a:rPr lang="en-US" altLang="zh-CN" sz="2800" b="1" i="1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R</a:t>
                </a:r>
                <a:r>
                  <a:rPr lang="en-US" altLang="zh-CN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=</a:t>
                </a:r>
                <a:r>
                  <a:rPr lang="zh-CN" altLang="en-US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∅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800" b="1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800" b="1" i="1" baseline="30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R</a:t>
                </a:r>
                <a:r>
                  <a:rPr lang="en-US" altLang="zh-CN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=</a:t>
                </a:r>
                <a:r>
                  <a:rPr lang="en-US" altLang="zh-CN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归纳</a:t>
                </a:r>
                <a:r>
                  <a:rPr lang="zh-CN" altLang="en-US" sz="28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递推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：如果存在两个正则表达式</a:t>
                </a:r>
                <a:r>
                  <a:rPr lang="en-US" altLang="zh-CN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zh-CN" sz="2800" b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zh-CN" sz="2800" b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满足</a:t>
                </a:r>
                <a:r>
                  <a:rPr lang="en-US" altLang="zh-CN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zh-CN" sz="2800" b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800" b="1" i="1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zh-CN" sz="2800" b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800" b="1" i="1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是正则语言，则</a:t>
                </a:r>
                <a:endPara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3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600200"/>
                <a:ext cx="8686800" cy="4525963"/>
              </a:xfrm>
              <a:blipFill rotWithShape="1">
                <a:blip r:embed="rId3"/>
                <a:stretch>
                  <a:fillRect l="-1614" t="-2291" r="-1754" b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0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A2618D06-BB47-8F42-87CC-2AF29146AE59}" type="datetime1">
              <a:rPr kumimoji="0" lang="zh-CN" altLang="en-US" sz="1400">
                <a:latin typeface="Arial" charset="0"/>
              </a:rPr>
              <a:pPr/>
              <a:t>2020/9/8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433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612DE48C-3EA3-4C4C-A325-AE5161811B4C}" type="slidenum">
              <a:rPr kumimoji="0" lang="en-US" altLang="zh-CN" sz="1400">
                <a:latin typeface="Arial" charset="0"/>
              </a:rPr>
              <a:pPr/>
              <a:t>2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838200"/>
            <a:ext cx="9372600" cy="2667000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6000" b="1">
                <a:latin typeface="Times New Roman" charset="0"/>
              </a:rPr>
              <a:t>形式语言与自动机</a:t>
            </a:r>
            <a:r>
              <a:rPr kumimoji="0" lang="zh-CN" altLang="en-US" sz="8800" b="1">
                <a:latin typeface="Times New Roman" charset="0"/>
              </a:rPr>
              <a:t/>
            </a:r>
            <a:br>
              <a:rPr kumimoji="0" lang="zh-CN" altLang="en-US" sz="8800" b="1">
                <a:latin typeface="Times New Roman" charset="0"/>
              </a:rPr>
            </a:br>
            <a:r>
              <a:rPr kumimoji="0" lang="en-US" altLang="zh-CN">
                <a:latin typeface="Times New Roman" charset="0"/>
              </a:rPr>
              <a:t>Formal Languages and Automata Theory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4648200"/>
            <a:ext cx="7315200" cy="1295400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>
                <a:latin typeface="黑体" charset="0"/>
                <a:ea typeface="黑体" charset="0"/>
                <a:cs typeface="黑体" charset="0"/>
              </a:rPr>
              <a:t>汤步洲</a:t>
            </a:r>
            <a:endParaRPr kumimoji="0" lang="en-US" altLang="zh-CN" sz="2800" b="1">
              <a:latin typeface="黑体" charset="0"/>
              <a:ea typeface="黑体" charset="0"/>
              <a:cs typeface="黑体" charset="0"/>
            </a:endParaRPr>
          </a:p>
          <a:p>
            <a:pPr eaLnBrk="1" hangingPunct="1">
              <a:defRPr/>
            </a:pPr>
            <a:r>
              <a:rPr kumimoji="0" lang="zh-CN" altLang="en-US" sz="2800" b="1">
                <a:latin typeface="黑体" charset="0"/>
                <a:ea typeface="黑体" charset="0"/>
                <a:cs typeface="黑体" charset="0"/>
              </a:rPr>
              <a:t>哈尔滨工业大学（深圳）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A76AC2D0-6047-7B45-BB76-8DEDFDEDE16A}" type="datetime1">
              <a:rPr kumimoji="0" lang="zh-CN" altLang="en-US" sz="1400">
                <a:latin typeface="Arial" charset="0"/>
              </a:rPr>
              <a:pPr/>
              <a:t>2020/9/8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9D257F39-7703-354F-8F84-18D19246B6CC}" type="slidenum">
              <a:rPr kumimoji="0" lang="en-US" altLang="zh-CN" sz="1400">
                <a:latin typeface="Arial" charset="0"/>
              </a:rPr>
              <a:pPr/>
              <a:t>20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4.2</a:t>
            </a:r>
            <a:r>
              <a:rPr kumimoji="0" lang="zh-CN" altLang="en-US" b="1" dirty="0" smtClean="0">
                <a:latin typeface="Times New Roman" charset="0"/>
                <a:cs typeface="Times New Roman" charset="0"/>
              </a:rPr>
              <a:t> 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正则语言的封闭性</a:t>
            </a:r>
            <a:endParaRPr kumimoji="0" lang="zh-CN" altLang="en-US" dirty="0">
              <a:latin typeface="Times New Roman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E=E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=L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=L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dirty="0" smtClean="0">
                <a:latin typeface="Cambria Math"/>
                <a:ea typeface="Cambria Math"/>
                <a:cs typeface="Times New Roman" panose="02020603050405020304" pitchFamily="18" charset="0"/>
              </a:rPr>
              <a:t>⋃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是正则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语言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E=E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=L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=L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dirty="0" smtClean="0">
                <a:latin typeface="Cambria Math"/>
                <a:cs typeface="Times New Roman" panose="02020603050405020304" pitchFamily="18" charset="0"/>
              </a:rPr>
              <a:t>.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是正则语言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E=E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=L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=L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正则语言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0" lang="zh-CN" altLang="en-US" sz="2800" b="1" dirty="0" smtClean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证明</a:t>
            </a:r>
            <a:r>
              <a:rPr kumimoji="0" lang="en-US" altLang="zh-CN" sz="2800" b="1" dirty="0" smtClean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2</a:t>
            </a:r>
            <a:r>
              <a:rPr kumimoji="0" lang="zh-CN" altLang="en-US" sz="2800" b="1" dirty="0" smtClean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：构造接受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DFA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）把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对应的状态转移图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中所有有向边的指向逆转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）把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的初始状态作为新的唯一终止状态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）增加一个新的初始状态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，给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的所有终止状态加上一条从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开始，经过</a:t>
            </a:r>
            <a:r>
              <a:rPr lang="zh-CN" alt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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的边。形成</a:t>
            </a:r>
            <a:r>
              <a:rPr lang="zh-CN" altLang="en-US" sz="28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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-NFA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68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A76AC2D0-6047-7B45-BB76-8DEDFDEDE16A}" type="datetime1">
              <a:rPr kumimoji="0" lang="zh-CN" altLang="en-US" sz="1400">
                <a:latin typeface="Arial" charset="0"/>
              </a:rPr>
              <a:pPr/>
              <a:t>2020/9/8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9D257F39-7703-354F-8F84-18D19246B6CC}" type="slidenum">
              <a:rPr kumimoji="0" lang="en-US" altLang="zh-CN" sz="1400">
                <a:latin typeface="Arial" charset="0"/>
              </a:rPr>
              <a:pPr/>
              <a:t>21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4.2</a:t>
            </a:r>
            <a:r>
              <a:rPr kumimoji="0" lang="zh-CN" altLang="en-US" b="1" dirty="0" smtClean="0">
                <a:latin typeface="Times New Roman" charset="0"/>
                <a:cs typeface="Times New Roman" charset="0"/>
              </a:rPr>
              <a:t> 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正则语言的封闭性</a:t>
            </a:r>
            <a:endParaRPr kumimoji="0" lang="zh-CN" altLang="en-US" dirty="0">
              <a:latin typeface="Times New Roman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r>
              <a:rPr kumimoji="0" lang="zh-CN" altLang="en-US" b="1" dirty="0" smtClean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同态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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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两个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字母表，同态函数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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</a:t>
            </a:r>
            <a:r>
              <a:rPr lang="en-US" altLang="zh-CN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*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，即每个字符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a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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，在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h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的作用下转换为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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上的一个串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pPr lvl="1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扩展同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态函数到串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</a:t>
            </a:r>
            <a:r>
              <a:rPr lang="en-US" altLang="zh-CN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*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</a:t>
            </a:r>
            <a:r>
              <a:rPr lang="en-US" altLang="zh-CN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*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，如果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</a:t>
            </a:r>
            <a:r>
              <a:rPr lang="en-US" altLang="zh-CN" b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*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上的串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w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a</a:t>
            </a:r>
            <a:r>
              <a:rPr lang="en-US" altLang="zh-CN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a</a:t>
            </a:r>
            <a:r>
              <a:rPr lang="en-US" altLang="zh-CN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...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a</a:t>
            </a:r>
            <a:r>
              <a:rPr lang="en-US" altLang="zh-CN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n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，则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h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w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)=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h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a</a:t>
            </a:r>
            <a:r>
              <a:rPr lang="en-US" altLang="zh-CN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h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a</a:t>
            </a:r>
            <a:r>
              <a:rPr lang="en-US" altLang="zh-CN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)...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h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a</a:t>
            </a:r>
            <a:r>
              <a:rPr lang="en-US" altLang="zh-CN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n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</a:t>
            </a:r>
          </a:p>
          <a:p>
            <a:pPr lvl="1"/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扩展同态函数到语言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L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)={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h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w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 | </a:t>
            </a:r>
            <a:r>
              <a:rPr lang="en-US" altLang="zh-CN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w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</a:t>
            </a:r>
            <a:r>
              <a:rPr lang="en-US" altLang="zh-CN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L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}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pPr lvl="1"/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对正则表达式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E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，定义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h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E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为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pPr lvl="2"/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∅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∅      </a:t>
            </a:r>
            <a:r>
              <a:rPr lang="pt-B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</a:t>
            </a:r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zh-CN" alt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</a:t>
            </a:r>
            <a:r>
              <a:rPr lang="pt-BR" altLang="zh-CN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pt-BR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   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pt-B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pt-B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pt-B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   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   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(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zh-CN" altLang="en-US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</p:txBody>
      </p:sp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9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A76AC2D0-6047-7B45-BB76-8DEDFDEDE16A}" type="datetime1">
              <a:rPr kumimoji="0" lang="zh-CN" altLang="en-US" sz="1400">
                <a:latin typeface="Arial" charset="0"/>
              </a:rPr>
              <a:pPr/>
              <a:t>2020/9/8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9D257F39-7703-354F-8F84-18D19246B6CC}" type="slidenum">
              <a:rPr kumimoji="0" lang="en-US" altLang="zh-CN" sz="1400">
                <a:latin typeface="Arial" charset="0"/>
              </a:rPr>
              <a:pPr/>
              <a:t>22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4.2</a:t>
            </a:r>
            <a:r>
              <a:rPr kumimoji="0" lang="zh-CN" altLang="en-US" b="1" dirty="0" smtClean="0">
                <a:latin typeface="Times New Roman" charset="0"/>
                <a:cs typeface="Times New Roman" charset="0"/>
              </a:rPr>
              <a:t> 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正则语言的封闭性</a:t>
            </a:r>
            <a:endParaRPr kumimoji="0" lang="zh-CN" altLang="en-US" dirty="0">
              <a:latin typeface="Times New Roman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pPr marL="342900" lvl="1" indent="-342900">
              <a:buFontTx/>
              <a:buChar char="•"/>
            </a:pPr>
            <a:r>
              <a:rPr kumimoji="0" lang="zh-CN" altLang="en-US" sz="3200" b="1" dirty="0" smtClean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  <a:sym typeface="Symbol"/>
              </a:rPr>
              <a:t>示例</a:t>
            </a:r>
            <a:endParaRPr kumimoji="0" lang="en-US" altLang="zh-CN" sz="3200" b="1" dirty="0" smtClean="0">
              <a:latin typeface="Times New Roman" panose="02020603050405020304" pitchFamily="18" charset="0"/>
              <a:ea typeface="黑体" charset="0"/>
              <a:cs typeface="Times New Roman" panose="02020603050405020304" pitchFamily="18" charset="0"/>
              <a:sym typeface="Symbol"/>
            </a:endParaRPr>
          </a:p>
          <a:p>
            <a:pPr lvl="1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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={0,1}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， 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={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,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b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}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，若同态函数为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h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(0)=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ab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，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h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(1)=</a:t>
            </a:r>
            <a:r>
              <a:rPr lang="zh-CN" altLang="en-US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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，则串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0011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在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h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的作用下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h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(0011)=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h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(0)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h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(0)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h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(1)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h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(1)=</a:t>
            </a:r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abab</a:t>
            </a:r>
            <a:r>
              <a:rPr lang="zh-CN" altLang="en-US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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</a:t>
            </a:r>
            <a:r>
              <a:rPr lang="en-US" altLang="zh-CN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abab</a:t>
            </a:r>
            <a:endParaRPr kumimoji="0" lang="en-US" altLang="zh-CN" b="1" dirty="0">
              <a:latin typeface="Times New Roman" panose="02020603050405020304" pitchFamily="18" charset="0"/>
              <a:ea typeface="黑体" charset="0"/>
              <a:cs typeface="Times New Roman" panose="02020603050405020304" pitchFamily="18" charset="0"/>
              <a:sym typeface="Symbol"/>
            </a:endParaRPr>
          </a:p>
          <a:p>
            <a:pPr lvl="1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正则表达式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E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=1</a:t>
            </a:r>
            <a:r>
              <a:rPr lang="zh-CN" altLang="en-US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*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0+0</a:t>
            </a:r>
            <a:r>
              <a:rPr lang="zh-CN" altLang="en-US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*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，在上述同态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h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的作用下有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h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(1</a:t>
            </a:r>
            <a:r>
              <a:rPr lang="zh-CN" altLang="en-US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*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0+0</a:t>
            </a:r>
            <a:r>
              <a:rPr lang="zh-CN" altLang="en-US" b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*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)=(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h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(1))</a:t>
            </a:r>
            <a:r>
              <a:rPr lang="en-US" altLang="zh-CN" b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*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h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(0)+(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h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(0))</a:t>
            </a:r>
            <a:r>
              <a:rPr lang="en-US" altLang="zh-CN" b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*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h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(1)=(</a:t>
            </a:r>
            <a:r>
              <a:rPr lang="zh-CN" altLang="en-US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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</a:t>
            </a:r>
            <a:r>
              <a:rPr lang="en-US" altLang="zh-CN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*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ab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+(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ab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</a:t>
            </a:r>
            <a:r>
              <a:rPr lang="en-US" altLang="zh-CN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*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h</a:t>
            </a:r>
            <a:r>
              <a:rPr lang="zh-CN" alt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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ab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</a:t>
            </a:r>
            <a:r>
              <a:rPr lang="en-US" altLang="zh-CN" b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*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</p:txBody>
      </p:sp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9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A76AC2D0-6047-7B45-BB76-8DEDFDEDE16A}" type="datetime1">
              <a:rPr kumimoji="0" lang="zh-CN" altLang="en-US" sz="1400">
                <a:latin typeface="Arial" charset="0"/>
              </a:rPr>
              <a:pPr/>
              <a:t>2020/9/8</a:t>
            </a:fld>
            <a:endParaRPr kumimoji="0" lang="en-US" altLang="zh-CN" sz="1400" dirty="0">
              <a:latin typeface="Arial" charset="0"/>
            </a:endParaRPr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9D257F39-7703-354F-8F84-18D19246B6CC}" type="slidenum">
              <a:rPr kumimoji="0" lang="en-US" altLang="zh-CN" sz="1400">
                <a:latin typeface="Arial" charset="0"/>
              </a:rPr>
              <a:pPr/>
              <a:t>23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4.2</a:t>
            </a:r>
            <a:r>
              <a:rPr kumimoji="0" lang="zh-CN" altLang="en-US" b="1" dirty="0" smtClean="0">
                <a:latin typeface="Times New Roman" charset="0"/>
                <a:cs typeface="Times New Roman" charset="0"/>
              </a:rPr>
              <a:t> 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正则语言的封闭性</a:t>
            </a:r>
            <a:endParaRPr kumimoji="0" lang="zh-CN" altLang="en-US" dirty="0">
              <a:latin typeface="Times New Roman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pPr marL="342900" lvl="1" indent="-342900">
              <a:buFontTx/>
              <a:buChar char="•"/>
            </a:pPr>
            <a:r>
              <a:rPr kumimoji="0" lang="zh-CN" altLang="en-US" sz="3200" b="1" dirty="0" smtClean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  <a:sym typeface="Symbol"/>
              </a:rPr>
              <a:t>定理：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如果</a:t>
            </a:r>
            <a:r>
              <a:rPr lang="en-US" altLang="zh-CN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字母表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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上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的正则语言</a:t>
            </a:r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 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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上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的一个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同态，则</a:t>
            </a:r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也是正则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的。</a:t>
            </a:r>
            <a:endParaRPr lang="en-US" altLang="zh-CN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buNone/>
            </a:pPr>
            <a:r>
              <a:rPr kumimoji="0" lang="zh-CN" altLang="en-US" sz="3200" b="1" dirty="0" smtClean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  <a:sym typeface="Symbol"/>
              </a:rPr>
              <a:t>证明：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是正则表达式，往证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))=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。对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结构进行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归纳。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归纳基础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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∅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，以及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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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，则 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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))=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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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))=</a:t>
            </a:r>
            <a:r>
              <a:rPr lang="zh-CN" alt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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，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∅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))=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∅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∅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))=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∅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，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))=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))=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({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})={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)}=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，所以对</a:t>
            </a:r>
            <a:r>
              <a:rPr lang="zh-CN" altLang="en-US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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∅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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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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命题成立。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归纳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递推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如果存在两个正则表达式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满足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))=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))=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，则：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99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A76AC2D0-6047-7B45-BB76-8DEDFDEDE16A}" type="datetime1">
              <a:rPr kumimoji="0" lang="zh-CN" altLang="en-US" sz="1400">
                <a:latin typeface="Arial" charset="0"/>
              </a:rPr>
              <a:pPr/>
              <a:t>2020/9/8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9D257F39-7703-354F-8F84-18D19246B6CC}" type="slidenum">
              <a:rPr kumimoji="0" lang="en-US" altLang="zh-CN" sz="1400">
                <a:latin typeface="Arial" charset="0"/>
              </a:rPr>
              <a:pPr/>
              <a:t>24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4.2</a:t>
            </a:r>
            <a:r>
              <a:rPr kumimoji="0" lang="zh-CN" altLang="en-US" b="1" dirty="0" smtClean="0">
                <a:latin typeface="Times New Roman" charset="0"/>
                <a:cs typeface="Times New Roman" charset="0"/>
              </a:rPr>
              <a:t> 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正则语言的封闭性</a:t>
            </a:r>
            <a:endParaRPr kumimoji="0" lang="zh-CN" altLang="en-US" dirty="0">
              <a:latin typeface="Times New Roman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E=E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h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=h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altLang="zh-CN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=h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))+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（同态函数定义）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=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))+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（归纳假设）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=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)+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（正则表达式定义）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=</a:t>
            </a:r>
            <a:r>
              <a:rPr lang="en-US" altLang="zh-CN" sz="28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buNone/>
            </a:pP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</p:txBody>
      </p:sp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37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A76AC2D0-6047-7B45-BB76-8DEDFDEDE16A}" type="datetime1">
              <a:rPr kumimoji="0" lang="zh-CN" altLang="en-US" sz="1400">
                <a:latin typeface="Arial" charset="0"/>
              </a:rPr>
              <a:pPr/>
              <a:t>2020/9/8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9D257F39-7703-354F-8F84-18D19246B6CC}" type="slidenum">
              <a:rPr kumimoji="0" lang="en-US" altLang="zh-CN" sz="1400">
                <a:latin typeface="Arial" charset="0"/>
              </a:rPr>
              <a:pPr/>
              <a:t>25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4.2</a:t>
            </a:r>
            <a:r>
              <a:rPr kumimoji="0" lang="zh-CN" altLang="en-US" b="1" dirty="0" smtClean="0">
                <a:latin typeface="Times New Roman" charset="0"/>
                <a:cs typeface="Times New Roman" charset="0"/>
              </a:rPr>
              <a:t> 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正则语言的封闭性</a:t>
            </a:r>
            <a:endParaRPr kumimoji="0" lang="zh-CN" altLang="en-US" dirty="0">
              <a:latin typeface="Times New Roman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E=E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h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=h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altLang="zh-CN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=h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（同态函数定义）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=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（归纳假设）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=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（正则表达式定义）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=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buNone/>
            </a:pP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</p:txBody>
      </p:sp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86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A76AC2D0-6047-7B45-BB76-8DEDFDEDE16A}" type="datetime1">
              <a:rPr kumimoji="0" lang="zh-CN" altLang="en-US" sz="1400">
                <a:latin typeface="Arial" charset="0"/>
              </a:rPr>
              <a:pPr/>
              <a:t>2020/9/8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9D257F39-7703-354F-8F84-18D19246B6CC}" type="slidenum">
              <a:rPr kumimoji="0" lang="en-US" altLang="zh-CN" sz="1400">
                <a:latin typeface="Arial" charset="0"/>
              </a:rPr>
              <a:pPr/>
              <a:t>26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4.2</a:t>
            </a:r>
            <a:r>
              <a:rPr kumimoji="0" lang="zh-CN" altLang="en-US" b="1" dirty="0" smtClean="0">
                <a:latin typeface="Times New Roman" charset="0"/>
                <a:cs typeface="Times New Roman" charset="0"/>
              </a:rPr>
              <a:t> 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正则语言的封闭性</a:t>
            </a:r>
            <a:endParaRPr kumimoji="0" lang="zh-CN" altLang="en-US" dirty="0">
              <a:latin typeface="Times New Roman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E=E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h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=h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0" indent="0"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=h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（正则表达式定义）</a:t>
            </a:r>
            <a:endParaRPr lang="en-US" altLang="zh-CN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)))</a:t>
            </a:r>
            <a:r>
              <a:rPr lang="zh-CN" altLang="en-US" sz="2800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（同态函数定义）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=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)))</a:t>
            </a:r>
            <a:r>
              <a:rPr lang="zh-CN" altLang="en-US" sz="2800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（归纳假设）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=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（正则表达式定义）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=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（正则表达式定义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=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buNone/>
            </a:pP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</p:txBody>
      </p:sp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4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A76AC2D0-6047-7B45-BB76-8DEDFDEDE16A}" type="datetime1">
              <a:rPr kumimoji="0" lang="zh-CN" altLang="en-US" sz="1400">
                <a:latin typeface="Arial" charset="0"/>
              </a:rPr>
              <a:pPr/>
              <a:t>2020/9/8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9D257F39-7703-354F-8F84-18D19246B6CC}" type="slidenum">
              <a:rPr kumimoji="0" lang="en-US" altLang="zh-CN" sz="1400">
                <a:latin typeface="Arial" charset="0"/>
              </a:rPr>
              <a:pPr/>
              <a:t>27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4.2</a:t>
            </a:r>
            <a:r>
              <a:rPr kumimoji="0" lang="zh-CN" altLang="en-US" b="1" dirty="0" smtClean="0">
                <a:latin typeface="Times New Roman" charset="0"/>
                <a:cs typeface="Times New Roman" charset="0"/>
              </a:rPr>
              <a:t> 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正则语言的封闭性</a:t>
            </a:r>
            <a:endParaRPr kumimoji="0" lang="zh-CN" altLang="en-US" dirty="0">
              <a:latin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3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371600"/>
                <a:ext cx="8686800" cy="4525963"/>
              </a:xfrm>
            </p:spPr>
            <p:txBody>
              <a:bodyPr/>
              <a:lstStyle/>
              <a:p>
                <a:r>
                  <a:rPr kumimoji="0" lang="zh-CN" altLang="en-US" b="1" dirty="0" smtClean="0">
                    <a:latin typeface="Times New Roman" panose="02020603050405020304" pitchFamily="18" charset="0"/>
                    <a:ea typeface="黑体" charset="0"/>
                    <a:cs typeface="Times New Roman" panose="02020603050405020304" pitchFamily="18" charset="0"/>
                  </a:rPr>
                  <a:t>逆同态</a:t>
                </a:r>
                <a:r>
                  <a:rPr kumimoji="0" lang="zh-CN" altLang="en-US" b="1" dirty="0">
                    <a:latin typeface="Times New Roman" panose="02020603050405020304" pitchFamily="18" charset="0"/>
                    <a:ea typeface="黑体" charset="0"/>
                    <a:cs typeface="Times New Roman" panose="02020603050405020304" pitchFamily="18" charset="0"/>
                  </a:rPr>
                  <a:t>：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:r>
                  <a:rPr lang="en-US" altLang="zh-CN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是字母表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到字母表的同态，并且</a:t>
                </a:r>
                <a:r>
                  <a:rPr lang="en-US" altLang="zh-CN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L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是的一个语言，那么使</a:t>
                </a:r>
                <a:r>
                  <a:rPr lang="en-US" altLang="zh-CN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h</a:t>
                </a:r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(</a:t>
                </a:r>
                <a:r>
                  <a:rPr lang="en-US" altLang="zh-CN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w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)</a:t>
                </a:r>
                <a:r>
                  <a:rPr lang="en-US" altLang="zh-CN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L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的</a:t>
                </a:r>
                <a:r>
                  <a:rPr lang="en-US" altLang="zh-CN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w 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(</a:t>
                </a:r>
                <a:r>
                  <a:rPr lang="en-US" altLang="zh-CN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w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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</a:t>
                </a:r>
                <a:r>
                  <a:rPr lang="en-US" altLang="zh-CN" sz="2800" b="1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*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)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的集合，称为语言</a:t>
                </a:r>
                <a:r>
                  <a:rPr lang="en-US" altLang="zh-CN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L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的</a:t>
                </a:r>
                <a:r>
                  <a:rPr lang="en-US" altLang="zh-CN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h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逆，记为</a:t>
                </a:r>
                <a:r>
                  <a:rPr lang="en-US" altLang="zh-CN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altLang="zh-CN" sz="2800" b="1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(</a:t>
                </a:r>
                <a:r>
                  <a:rPr lang="en-US" altLang="zh-CN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L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)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，即</a:t>
                </a:r>
                <a:r>
                  <a:rPr lang="en-US" altLang="zh-CN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altLang="zh-CN" sz="2800" b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(</a:t>
                </a:r>
                <a:r>
                  <a:rPr lang="en-US" altLang="zh-CN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L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)={</a:t>
                </a:r>
                <a:r>
                  <a:rPr lang="en-US" altLang="zh-CN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w | h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(</a:t>
                </a:r>
                <a:r>
                  <a:rPr lang="en-US" altLang="zh-CN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w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)</a:t>
                </a:r>
                <a:r>
                  <a:rPr lang="en-US" altLang="zh-CN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L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}</a:t>
                </a:r>
              </a:p>
              <a:p>
                <a:r>
                  <a:rPr kumimoji="0" lang="zh-CN" altLang="en-US" b="1" dirty="0">
                    <a:latin typeface="Times New Roman" panose="02020603050405020304" pitchFamily="18" charset="0"/>
                    <a:ea typeface="黑体" charset="0"/>
                    <a:cs typeface="Times New Roman" panose="02020603050405020304" pitchFamily="18" charset="0"/>
                    <a:sym typeface="Symbol"/>
                  </a:rPr>
                  <a:t>定理</a:t>
                </a:r>
                <a:r>
                  <a:rPr kumimoji="0" lang="zh-CN" altLang="en-US" b="1" dirty="0" smtClean="0">
                    <a:latin typeface="Times New Roman" panose="02020603050405020304" pitchFamily="18" charset="0"/>
                    <a:ea typeface="黑体" charset="0"/>
                    <a:cs typeface="Times New Roman" panose="02020603050405020304" pitchFamily="18" charset="0"/>
                    <a:sym typeface="Symbol"/>
                  </a:rPr>
                  <a:t>：</a:t>
                </a:r>
                <a:r>
                  <a:rPr lang="zh-CN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如果</a:t>
                </a:r>
                <a:r>
                  <a:rPr lang="en-US" altLang="zh-CN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是字母表</a:t>
                </a:r>
                <a:r>
                  <a:rPr lang="zh-CN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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到字母表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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的同态，</a:t>
                </a:r>
                <a:r>
                  <a:rPr lang="en-US" altLang="zh-CN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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上</a:t>
                </a:r>
                <a:r>
                  <a:rPr lang="zh-CN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正则语言，那么</a:t>
                </a:r>
                <a:r>
                  <a:rPr lang="en-US" altLang="zh-CN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altLang="zh-CN" sz="2800" b="1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也</a:t>
                </a:r>
                <a:r>
                  <a:rPr lang="zh-CN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正则语言。</a:t>
                </a:r>
                <a:endParaRPr lang="en-US" altLang="zh-CN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kumimoji="0" lang="zh-CN" altLang="en-US" b="1" dirty="0">
                    <a:latin typeface="Times New Roman" panose="02020603050405020304" pitchFamily="18" charset="0"/>
                    <a:ea typeface="黑体" charset="0"/>
                    <a:cs typeface="Times New Roman" panose="02020603050405020304" pitchFamily="18" charset="0"/>
                    <a:sym typeface="Symbol"/>
                  </a:rPr>
                  <a:t>证明</a:t>
                </a:r>
                <a:r>
                  <a:rPr kumimoji="0" lang="zh-CN" altLang="en-US" b="1" dirty="0" smtClean="0">
                    <a:latin typeface="Times New Roman" panose="02020603050405020304" pitchFamily="18" charset="0"/>
                    <a:ea typeface="黑体" charset="0"/>
                    <a:cs typeface="Times New Roman" panose="02020603050405020304" pitchFamily="18" charset="0"/>
                    <a:sym typeface="Symbol"/>
                  </a:rPr>
                  <a:t>：</a:t>
                </a:r>
                <a:r>
                  <a:rPr lang="zh-CN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设接受</a:t>
                </a:r>
                <a:r>
                  <a:rPr lang="en-US" altLang="zh-CN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语言</a:t>
                </a:r>
                <a:r>
                  <a:rPr lang="zh-CN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DFA </a:t>
                </a:r>
                <a:r>
                  <a:rPr lang="en-US" altLang="zh-CN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Q, </a:t>
                </a:r>
                <a:r>
                  <a:rPr lang="zh-CN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</a:t>
                </a:r>
                <a:r>
                  <a:rPr lang="en-US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, </a:t>
                </a:r>
                <a:r>
                  <a:rPr lang="en-US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2800" b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F</a:t>
                </a:r>
                <a:r>
                  <a:rPr 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，构造</a:t>
                </a:r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DFA </a:t>
                </a:r>
                <a:r>
                  <a:rPr lang="en-US" altLang="zh-CN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M’=</a:t>
                </a:r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</a:t>
                </a:r>
                <a:r>
                  <a:rPr lang="en-US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</a:t>
                </a:r>
                <a:r>
                  <a:rPr lang="en-US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’, </a:t>
                </a:r>
                <a:r>
                  <a:rPr lang="en-US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28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F</a:t>
                </a:r>
                <a:r>
                  <a:rPr 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，其中</a:t>
                </a:r>
                <a:r>
                  <a:rPr lang="zh-CN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</a:t>
                </a:r>
                <a:r>
                  <a:rPr lang="en-US" altLang="zh-CN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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</a:t>
                </a:r>
                <a:r>
                  <a:rPr lang="en-US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，</a:t>
                </a:r>
                <a:r>
                  <a:rPr lang="en-US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’</a:t>
                </a:r>
                <a:r>
                  <a:rPr 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(</a:t>
                </a:r>
                <a:r>
                  <a:rPr lang="en-US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q</a:t>
                </a:r>
                <a:r>
                  <a:rPr 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, </a:t>
                </a:r>
                <a:r>
                  <a:rPr lang="en-US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a</a:t>
                </a:r>
                <a:r>
                  <a:rPr 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)=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8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zh-CN" altLang="en-US" sz="2800" b="1" i="1" dirty="0">
                            <a:latin typeface="Cambria Math"/>
                            <a:cs typeface="Times New Roman" panose="02020603050405020304" pitchFamily="18" charset="0"/>
                          </a:rPr>
                          <m:t>𝜹</m:t>
                        </m:r>
                      </m:e>
                    </m:acc>
                  </m:oMath>
                </a14:m>
                <a:r>
                  <a:rPr 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q, h</a:t>
                </a:r>
                <a:r>
                  <a:rPr 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))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r>
                  <a:rPr lang="zh-CN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往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证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8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altLang="zh-CN" sz="2800" b="1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 dirty="0">
                                <a:latin typeface="Cambria Math"/>
                                <a:cs typeface="Times New Roman" panose="02020603050405020304" pitchFamily="18" charset="0"/>
                              </a:rPr>
                              <m:t>𝜹</m:t>
                            </m:r>
                          </m:e>
                          <m:sup>
                            <m:r>
                              <a:rPr lang="zh-CN" altLang="en-US" sz="2800" b="1" i="1" dirty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’</m:t>
                            </m:r>
                          </m:sup>
                        </m:sSup>
                      </m:e>
                    </m:acc>
                  </m:oMath>
                </a14:m>
                <a:r>
                  <a:rPr lang="en-US" altLang="zh-CN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q, w</a:t>
                </a:r>
                <a:r>
                  <a:rPr 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8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zh-CN" altLang="en-US" sz="2800" b="1" i="1" dirty="0">
                            <a:latin typeface="Cambria Math"/>
                            <a:cs typeface="Times New Roman" panose="02020603050405020304" pitchFamily="18" charset="0"/>
                          </a:rPr>
                          <m:t>𝜹</m:t>
                        </m:r>
                      </m:e>
                    </m:acc>
                  </m:oMath>
                </a14:m>
                <a:r>
                  <a:rPr 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q, h</a:t>
                </a:r>
                <a:r>
                  <a:rPr 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))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。对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:r>
                  <a:rPr lang="en-US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CN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进行归纳。</a:t>
                </a:r>
                <a:endParaRPr lang="en-US" altLang="zh-CN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28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归纳基础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8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altLang="zh-CN" sz="2800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 dirty="0">
                                <a:latin typeface="Cambria Math"/>
                                <a:cs typeface="Times New Roman" panose="02020603050405020304" pitchFamily="18" charset="0"/>
                              </a:rPr>
                              <m:t>𝜹</m:t>
                            </m:r>
                          </m:e>
                          <m:sup>
                            <m:r>
                              <a:rPr lang="zh-CN" altLang="en-US" sz="2800" b="1" i="1" dirty="0">
                                <a:latin typeface="Cambria Math"/>
                                <a:cs typeface="Times New Roman" panose="02020603050405020304" pitchFamily="18" charset="0"/>
                              </a:rPr>
                              <m:t>’</m:t>
                            </m:r>
                          </m:sup>
                        </m:sSup>
                      </m:e>
                    </m:acc>
                  </m:oMath>
                </a14:m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q, </a:t>
                </a:r>
                <a:r>
                  <a:rPr lang="zh-CN" altLang="en-US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</a:t>
                </a:r>
                <a:r>
                  <a:rPr 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pt-BR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pt-BR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pt-BR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8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zh-CN" altLang="en-US" sz="2800" b="1" i="1" dirty="0">
                            <a:latin typeface="Cambria Math"/>
                            <a:cs typeface="Times New Roman" panose="02020603050405020304" pitchFamily="18" charset="0"/>
                          </a:rPr>
                          <m:t>𝜹</m:t>
                        </m:r>
                      </m:e>
                    </m:acc>
                  </m:oMath>
                </a14:m>
                <a:r>
                  <a:rPr lang="pt-BR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pt-BR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q, </a:t>
                </a:r>
                <a:r>
                  <a:rPr lang="zh-CN" altLang="en-US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</a:t>
                </a:r>
                <a:r>
                  <a:rPr lang="pt-BR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8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zh-CN" altLang="en-US" sz="2800" b="1" i="1" dirty="0">
                            <a:latin typeface="Cambria Math"/>
                            <a:cs typeface="Times New Roman" panose="02020603050405020304" pitchFamily="18" charset="0"/>
                          </a:rPr>
                          <m:t>𝜹</m:t>
                        </m:r>
                      </m:e>
                    </m:acc>
                  </m:oMath>
                </a14:m>
                <a:r>
                  <a:rPr lang="pt-BR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pt-BR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pt-BR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</a:t>
                </a:r>
                <a:r>
                  <a:rPr lang="pt-BR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zh-CN" altLang="en-US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</a:t>
                </a:r>
                <a:r>
                  <a:rPr lang="pt-BR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))</a:t>
                </a:r>
                <a:endPara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endParaRPr>
              </a:p>
            </p:txBody>
          </p:sp>
        </mc:Choice>
        <mc:Fallback xmlns="">
          <p:sp>
            <p:nvSpPr>
              <p:cNvPr id="143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371600"/>
                <a:ext cx="8686800" cy="4525963"/>
              </a:xfrm>
              <a:blipFill rotWithShape="1">
                <a:blip r:embed="rId3"/>
                <a:stretch>
                  <a:fillRect l="-1825" t="-2022" r="-842" b="-140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A76AC2D0-6047-7B45-BB76-8DEDFDEDE16A}" type="datetime1">
              <a:rPr kumimoji="0" lang="zh-CN" altLang="en-US" sz="1400">
                <a:latin typeface="Arial" charset="0"/>
              </a:rPr>
              <a:pPr/>
              <a:t>2020/9/8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9D257F39-7703-354F-8F84-18D19246B6CC}" type="slidenum">
              <a:rPr kumimoji="0" lang="en-US" altLang="zh-CN" sz="1400">
                <a:latin typeface="Arial" charset="0"/>
              </a:rPr>
              <a:pPr/>
              <a:t>28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4.2</a:t>
            </a:r>
            <a:r>
              <a:rPr kumimoji="0" lang="zh-CN" altLang="en-US" b="1" dirty="0" smtClean="0">
                <a:latin typeface="Times New Roman" charset="0"/>
                <a:cs typeface="Times New Roman" charset="0"/>
              </a:rPr>
              <a:t> 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正则语言的封闭性</a:t>
            </a:r>
            <a:endParaRPr kumimoji="0" lang="zh-CN" altLang="en-US" dirty="0">
              <a:latin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3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600200"/>
                <a:ext cx="8686800" cy="4525963"/>
              </a:xfrm>
            </p:spPr>
            <p:txBody>
              <a:bodyPr/>
              <a:lstStyle/>
              <a:p>
                <a:r>
                  <a:rPr lang="zh-CN" altLang="en-US" sz="28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归纳递归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：若</a:t>
                </a:r>
                <a:r>
                  <a:rPr lang="en-US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CN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800" b="1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xa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:endPara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endParaRPr>
              </a:p>
              <a:p>
                <a:pPr marL="0" indent="0">
                  <a:buNone/>
                </a:pPr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8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altLang="zh-CN" sz="2800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 dirty="0">
                                <a:latin typeface="Cambria Math"/>
                                <a:cs typeface="Times New Roman" panose="02020603050405020304" pitchFamily="18" charset="0"/>
                              </a:rPr>
                              <m:t>𝜹</m:t>
                            </m:r>
                          </m:e>
                          <m:sup>
                            <m:r>
                              <a:rPr lang="zh-CN" altLang="en-US" sz="2800" b="1" i="1" dirty="0">
                                <a:latin typeface="Cambria Math"/>
                                <a:cs typeface="Times New Roman" panose="02020603050405020304" pitchFamily="18" charset="0"/>
                              </a:rPr>
                              <m:t>’</m:t>
                            </m:r>
                          </m:sup>
                        </m:sSup>
                      </m:e>
                    </m:acc>
                  </m:oMath>
                </a14:m>
                <a:r>
                  <a:rPr lang="pt-BR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pt-BR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pt-BR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t-BR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xa</a:t>
                </a:r>
                <a:r>
                  <a:rPr lang="pt-BR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:r>
                  <a:rPr lang="en-US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</a:t>
                </a:r>
                <a:r>
                  <a:rPr lang="en-US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’</a:t>
                </a:r>
                <a:r>
                  <a:rPr lang="pt-BR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8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altLang="zh-CN" sz="2800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 dirty="0">
                                <a:latin typeface="Cambria Math"/>
                                <a:cs typeface="Times New Roman" panose="02020603050405020304" pitchFamily="18" charset="0"/>
                              </a:rPr>
                              <m:t>𝜹</m:t>
                            </m:r>
                          </m:e>
                          <m:sup>
                            <m:r>
                              <a:rPr lang="zh-CN" altLang="en-US" sz="2800" b="1" i="1" dirty="0">
                                <a:latin typeface="Cambria Math"/>
                                <a:cs typeface="Times New Roman" panose="02020603050405020304" pitchFamily="18" charset="0"/>
                              </a:rPr>
                              <m:t>’</m:t>
                            </m:r>
                          </m:sup>
                        </m:sSup>
                      </m:e>
                    </m:acc>
                  </m:oMath>
                </a14:m>
                <a:r>
                  <a:rPr lang="pt-BR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pt-BR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q, </a:t>
                </a:r>
                <a:r>
                  <a:rPr lang="pt-BR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pt-BR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pt-BR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pt-BR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</a:t>
                </a:r>
                <a:r>
                  <a:rPr lang="pt-BR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（扩展转移函数定义）</a:t>
                </a:r>
                <a:endParaRPr lang="en-US" altLang="zh-CN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    = </a:t>
                </a:r>
                <a:r>
                  <a:rPr lang="en-US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’</a:t>
                </a:r>
                <a:r>
                  <a:rPr lang="pt-BR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8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zh-CN" altLang="en-US" sz="2800" b="1" i="1" dirty="0">
                            <a:latin typeface="Cambria Math"/>
                            <a:cs typeface="Times New Roman" panose="02020603050405020304" pitchFamily="18" charset="0"/>
                          </a:rPr>
                          <m:t>𝜹</m:t>
                        </m:r>
                      </m:e>
                    </m:acc>
                  </m:oMath>
                </a14:m>
                <a:r>
                  <a:rPr lang="pt-BR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pt-BR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q, </a:t>
                </a:r>
                <a:r>
                  <a:rPr lang="en-US" altLang="zh-CN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pt-BR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pt-BR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))</a:t>
                </a:r>
                <a:r>
                  <a:rPr lang="pt-BR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pt-BR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pt-BR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（归纳假设）</a:t>
                </a:r>
                <a:endParaRPr lang="en-US" altLang="zh-CN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  =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8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zh-CN" altLang="en-US" sz="2800" b="1" i="1" dirty="0">
                            <a:latin typeface="Cambria Math"/>
                            <a:cs typeface="Times New Roman" panose="02020603050405020304" pitchFamily="18" charset="0"/>
                          </a:rPr>
                          <m:t>𝜹</m:t>
                        </m:r>
                      </m:e>
                    </m:acc>
                  </m:oMath>
                </a14:m>
                <a:r>
                  <a:rPr lang="pt-BR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8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zh-CN" altLang="en-US" sz="2800" b="1" i="1" dirty="0">
                            <a:latin typeface="Cambria Math"/>
                            <a:cs typeface="Times New Roman" panose="02020603050405020304" pitchFamily="18" charset="0"/>
                          </a:rPr>
                          <m:t>𝜹</m:t>
                        </m:r>
                      </m:e>
                    </m:acc>
                  </m:oMath>
                </a14:m>
                <a:r>
                  <a:rPr 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pt-BR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pt-BR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pt-BR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pt-BR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))</a:t>
                </a:r>
                <a:r>
                  <a:rPr lang="pt-BR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pt-BR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pt-BR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pt-BR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))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（构造定义）</a:t>
                </a:r>
                <a:endParaRPr lang="en-US" altLang="zh-CN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  =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8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zh-CN" altLang="en-US" sz="2800" b="1" i="1" dirty="0">
                            <a:latin typeface="Cambria Math"/>
                            <a:cs typeface="Times New Roman" panose="02020603050405020304" pitchFamily="18" charset="0"/>
                          </a:rPr>
                          <m:t>𝜹</m:t>
                        </m:r>
                      </m:e>
                    </m:acc>
                  </m:oMath>
                </a14:m>
                <a:r>
                  <a:rPr lang="pt-BR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pt-BR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pt-BR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pt-BR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pt-BR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pt-BR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pt-BR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pt-BR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))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（扩展转移函数定义）</a:t>
                </a:r>
                <a:endParaRPr lang="en-US" altLang="zh-CN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  =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8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zh-CN" altLang="en-US" sz="2800" b="1" i="1" dirty="0">
                            <a:latin typeface="Cambria Math"/>
                            <a:cs typeface="Times New Roman" panose="02020603050405020304" pitchFamily="18" charset="0"/>
                          </a:rPr>
                          <m:t>𝜹</m:t>
                        </m:r>
                      </m:e>
                    </m:acc>
                  </m:oMath>
                </a14:m>
                <a:r>
                  <a:rPr lang="pt-BR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pt-BR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q, </a:t>
                </a:r>
                <a:r>
                  <a:rPr lang="en-US" altLang="zh-CN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pt-BR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xa</a:t>
                </a:r>
                <a:r>
                  <a:rPr lang="pt-BR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))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（同态定义）</a:t>
                </a:r>
                <a:endParaRPr lang="en-US" altLang="zh-CN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所以，任意</a:t>
                </a:r>
                <a:r>
                  <a:rPr lang="zh-CN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串</a:t>
                </a:r>
                <a:r>
                  <a:rPr lang="en-US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</a:t>
                </a:r>
                <a:r>
                  <a:rPr lang="en-US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’</a:t>
                </a:r>
                <a:r>
                  <a:rPr 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2800" b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</a:t>
                </a:r>
                <a:r>
                  <a:rPr 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8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zh-CN" altLang="en-US" sz="2800" b="1" i="1" dirty="0">
                            <a:latin typeface="Cambria Math"/>
                            <a:cs typeface="Times New Roman" panose="02020603050405020304" pitchFamily="18" charset="0"/>
                          </a:rPr>
                          <m:t>𝜹</m:t>
                        </m:r>
                      </m:e>
                    </m:acc>
                  </m:oMath>
                </a14:m>
                <a:r>
                  <a:rPr 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2800" b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))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，即</a:t>
                </a:r>
                <a:r>
                  <a:rPr lang="en-US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被</a:t>
                </a:r>
                <a:r>
                  <a:rPr lang="en-US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′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接受</a:t>
                </a:r>
                <a:r>
                  <a:rPr lang="zh-CN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当且仅当</a:t>
                </a:r>
                <a:r>
                  <a:rPr lang="en-US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被</a:t>
                </a:r>
                <a:r>
                  <a:rPr lang="en-US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接受，即</a:t>
                </a:r>
                <a:r>
                  <a:rPr lang="en-US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′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是识别</a:t>
                </a:r>
                <a:r>
                  <a:rPr lang="en-US" altLang="zh-CN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altLang="zh-CN" sz="2800" b="1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DFA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，因此</a:t>
                </a:r>
                <a:r>
                  <a:rPr lang="zh-CN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是正则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3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600200"/>
                <a:ext cx="8686800" cy="4525963"/>
              </a:xfrm>
              <a:blipFill rotWithShape="1">
                <a:blip r:embed="rId3"/>
                <a:stretch>
                  <a:fillRect l="-1474" t="-1752" b="-6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5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A76AC2D0-6047-7B45-BB76-8DEDFDEDE16A}" type="datetime1">
              <a:rPr kumimoji="0" lang="zh-CN" altLang="en-US" sz="1400">
                <a:latin typeface="Arial" charset="0"/>
              </a:rPr>
              <a:pPr/>
              <a:t>2020/9/8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9D257F39-7703-354F-8F84-18D19246B6CC}" type="slidenum">
              <a:rPr kumimoji="0" lang="en-US" altLang="zh-CN" sz="1400">
                <a:latin typeface="Arial" charset="0"/>
              </a:rPr>
              <a:pPr/>
              <a:t>29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4.2</a:t>
            </a:r>
            <a:r>
              <a:rPr kumimoji="0" lang="zh-CN" altLang="en-US" b="1" dirty="0" smtClean="0">
                <a:latin typeface="Times New Roman" charset="0"/>
                <a:cs typeface="Times New Roman" charset="0"/>
              </a:rPr>
              <a:t> 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正则语言的封闭性</a:t>
            </a:r>
            <a:endParaRPr kumimoji="0" lang="zh-CN" altLang="en-US" dirty="0">
              <a:latin typeface="Times New Roman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r>
              <a:rPr kumimoji="0" lang="zh-CN" altLang="en-US" b="1" dirty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同态</a:t>
            </a:r>
            <a:r>
              <a:rPr kumimoji="0" lang="zh-CN" altLang="en-US" b="1" dirty="0" smtClean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与</a:t>
            </a:r>
            <a:r>
              <a:rPr kumimoji="0" lang="zh-CN" altLang="en-US" b="1" dirty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逆同态</a:t>
            </a:r>
            <a:endParaRPr kumimoji="0" lang="en-US" altLang="zh-CN" b="1" dirty="0">
              <a:latin typeface="Times New Roman" panose="02020603050405020304" pitchFamily="18" charset="0"/>
              <a:ea typeface="黑体" charset="0"/>
              <a:cs typeface="Times New Roman" panose="02020603050405020304" pitchFamily="18" charset="0"/>
            </a:endParaRPr>
          </a:p>
        </p:txBody>
      </p:sp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302" y="2362200"/>
            <a:ext cx="694853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2286000" y="4023241"/>
            <a:ext cx="12666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同态像</a:t>
            </a:r>
            <a:endParaRPr 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6248400" y="4023241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同态原像</a:t>
            </a:r>
            <a:endParaRPr lang="en-US" sz="2800" dirty="0"/>
          </a:p>
        </p:txBody>
      </p:sp>
      <p:cxnSp>
        <p:nvCxnSpPr>
          <p:cNvPr id="5" name="直接箭头连接符 4"/>
          <p:cNvCxnSpPr>
            <a:endCxn id="8" idx="0"/>
          </p:cNvCxnSpPr>
          <p:nvPr/>
        </p:nvCxnSpPr>
        <p:spPr>
          <a:xfrm flipH="1">
            <a:off x="2919347" y="3048000"/>
            <a:ext cx="1271653" cy="975241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9" idx="0"/>
          </p:cNvCxnSpPr>
          <p:nvPr/>
        </p:nvCxnSpPr>
        <p:spPr>
          <a:xfrm>
            <a:off x="5436043" y="3048000"/>
            <a:ext cx="1626042" cy="975241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13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F96D0723-9CFB-D245-9D99-64DB07959064}" type="datetime1">
              <a:rPr kumimoji="0" lang="zh-CN" altLang="en-US" sz="1400">
                <a:latin typeface="Arial" charset="0"/>
              </a:rPr>
              <a:pPr/>
              <a:t>2020/9/8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536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1F5670FC-2DBF-594F-A0B0-A89AE7543F36}" type="slidenum">
              <a:rPr kumimoji="0" lang="en-US" altLang="zh-CN" sz="1400">
                <a:latin typeface="Arial" charset="0"/>
              </a:rPr>
              <a:pPr/>
              <a:t>3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第</a:t>
            </a:r>
            <a:r>
              <a:rPr kumimoji="0" lang="zh-CN" altLang="zh-CN" b="1" dirty="0" smtClean="0">
                <a:latin typeface="Times New Roman" charset="0"/>
                <a:ea typeface="黑体" charset="0"/>
                <a:cs typeface="黑体" charset="0"/>
              </a:rPr>
              <a:t>4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章</a:t>
            </a:r>
            <a:r>
              <a:rPr kumimoji="0" lang="zh-CN" altLang="en-US" b="1" dirty="0">
                <a:latin typeface="Arial" charset="0"/>
                <a:cs typeface="Times New Roman" charset="0"/>
              </a:rPr>
              <a:t> 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正则语言的性质</a:t>
            </a:r>
            <a:endParaRPr kumimoji="0" lang="zh-CN" altLang="en-US" dirty="0">
              <a:latin typeface="Times New Roman" charset="0"/>
            </a:endParaRP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pPr marL="533400" indent="-533400" algn="just" eaLnBrk="1" hangingPunct="1">
              <a:lnSpc>
                <a:spcPct val="90000"/>
              </a:lnSpc>
              <a:defRPr/>
            </a:pP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问题</a:t>
            </a:r>
            <a:endParaRPr kumimoji="0" lang="en-US" altLang="zh-CN" b="1" dirty="0" smtClean="0">
              <a:latin typeface="Times New Roman" charset="0"/>
              <a:ea typeface="黑体" charset="0"/>
              <a:cs typeface="黑体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kumimoji="0" lang="zh-CN" altLang="en-US" b="1" dirty="0" smtClean="0">
                <a:latin typeface="Arial" charset="0"/>
                <a:cs typeface="宋体" charset="0"/>
              </a:rPr>
              <a:t>如何判定一个语言是否是正则语言（</a:t>
            </a:r>
            <a:r>
              <a:rPr kumimoji="0" lang="en-US" altLang="zh-CN" b="1" dirty="0" smtClean="0">
                <a:latin typeface="Arial" charset="0"/>
                <a:cs typeface="宋体" charset="0"/>
              </a:rPr>
              <a:t>Regular Language</a:t>
            </a:r>
            <a:r>
              <a:rPr kumimoji="0" lang="zh-CN" altLang="en-US" b="1" dirty="0" smtClean="0">
                <a:latin typeface="Arial" charset="0"/>
                <a:cs typeface="宋体" charset="0"/>
              </a:rPr>
              <a:t>，</a:t>
            </a:r>
            <a:r>
              <a:rPr kumimoji="0" lang="en-US" altLang="zh-CN" b="1" dirty="0" smtClean="0">
                <a:latin typeface="Arial" charset="0"/>
                <a:cs typeface="宋体" charset="0"/>
              </a:rPr>
              <a:t>RL</a:t>
            </a:r>
            <a:r>
              <a:rPr kumimoji="0" lang="zh-CN" altLang="en-US" b="1" dirty="0" smtClean="0">
                <a:latin typeface="Arial" charset="0"/>
                <a:cs typeface="宋体" charset="0"/>
              </a:rPr>
              <a:t>）？</a:t>
            </a:r>
            <a:endParaRPr kumimoji="0" lang="en-US" altLang="zh-CN" b="1" dirty="0">
              <a:latin typeface="Arial" charset="0"/>
              <a:cs typeface="宋体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kumimoji="0" lang="zh-CN" altLang="en-US" b="1" dirty="0" smtClean="0">
                <a:latin typeface="Arial" charset="0"/>
                <a:cs typeface="宋体" charset="0"/>
              </a:rPr>
              <a:t>一个正则语言可以有多种描述形式，能否找到最小的一个</a:t>
            </a:r>
            <a:r>
              <a:rPr kumimoji="0" lang="en-US" altLang="zh-CN" b="1" dirty="0" smtClean="0">
                <a:latin typeface="Arial" charset="0"/>
                <a:cs typeface="宋体" charset="0"/>
              </a:rPr>
              <a:t>DFA</a:t>
            </a:r>
            <a:r>
              <a:rPr kumimoji="0" lang="zh-CN" altLang="en-US" b="1" dirty="0" smtClean="0">
                <a:latin typeface="Arial" charset="0"/>
                <a:cs typeface="宋体" charset="0"/>
              </a:rPr>
              <a:t>？</a:t>
            </a:r>
            <a:endParaRPr kumimoji="0" lang="en-US" altLang="zh-CN" b="1" dirty="0">
              <a:latin typeface="Arial" charset="0"/>
              <a:cs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A76AC2D0-6047-7B45-BB76-8DEDFDEDE16A}" type="datetime1">
              <a:rPr kumimoji="0" lang="zh-CN" altLang="en-US" sz="1400">
                <a:latin typeface="Arial" charset="0"/>
              </a:rPr>
              <a:pPr/>
              <a:t>2020/9/8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9D257F39-7703-354F-8F84-18D19246B6CC}" type="slidenum">
              <a:rPr kumimoji="0" lang="en-US" altLang="zh-CN" sz="1400">
                <a:latin typeface="Arial" charset="0"/>
              </a:rPr>
              <a:pPr/>
              <a:t>30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4.3</a:t>
            </a:r>
            <a:r>
              <a:rPr kumimoji="0" lang="zh-CN" altLang="en-US" b="1" dirty="0" smtClean="0">
                <a:latin typeface="Times New Roman" charset="0"/>
                <a:cs typeface="Times New Roman" charset="0"/>
              </a:rPr>
              <a:t> 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正则语言的判定性</a:t>
            </a:r>
            <a:endParaRPr kumimoji="0" lang="zh-CN" altLang="en-US" dirty="0">
              <a:latin typeface="Times New Roman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r>
              <a:rPr kumimoji="0" lang="zh-CN" altLang="en-US" b="1" dirty="0" smtClean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正</a:t>
            </a:r>
            <a:r>
              <a:rPr kumimoji="0" lang="zh-CN" altLang="en-US" b="1" dirty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则</a:t>
            </a:r>
            <a:r>
              <a:rPr kumimoji="0" lang="en-US" altLang="zh-CN" b="1" dirty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(</a:t>
            </a:r>
            <a:r>
              <a:rPr kumimoji="0" lang="zh-CN" altLang="en-US" b="1" dirty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或任何</a:t>
            </a:r>
            <a:r>
              <a:rPr kumimoji="0" lang="en-US" altLang="zh-CN" b="1" dirty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) </a:t>
            </a:r>
            <a:r>
              <a:rPr kumimoji="0" lang="zh-CN" altLang="en-US" b="1" dirty="0" smtClean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语言，典型</a:t>
            </a:r>
            <a:r>
              <a:rPr kumimoji="0" lang="zh-CN" altLang="en-US" b="1" dirty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的</a:t>
            </a:r>
            <a:r>
              <a:rPr kumimoji="0" lang="en-US" altLang="zh-CN" b="1" dirty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3 </a:t>
            </a:r>
            <a:r>
              <a:rPr kumimoji="0" lang="zh-CN" altLang="en-US" b="1" dirty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个</a:t>
            </a:r>
            <a:r>
              <a:rPr kumimoji="0" lang="zh-CN" altLang="en-US" b="1" dirty="0" smtClean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判定问题</a:t>
            </a:r>
            <a:endParaRPr kumimoji="0" lang="en-US" altLang="zh-CN" b="1" dirty="0">
              <a:latin typeface="Times New Roman" panose="02020603050405020304" pitchFamily="18" charset="0"/>
              <a:ea typeface="黑体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所描述的语言是否为空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1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某个特定的串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是否属于所描述的语言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1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语言的两种描述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是否实际上描述的是同一语言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(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即语言的等价性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3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A76AC2D0-6047-7B45-BB76-8DEDFDEDE16A}" type="datetime1">
              <a:rPr kumimoji="0" lang="zh-CN" altLang="en-US" sz="1400">
                <a:latin typeface="Arial" charset="0"/>
              </a:rPr>
              <a:pPr/>
              <a:t>2020/9/8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9D257F39-7703-354F-8F84-18D19246B6CC}" type="slidenum">
              <a:rPr kumimoji="0" lang="en-US" altLang="zh-CN" sz="1400">
                <a:latin typeface="Arial" charset="0"/>
              </a:rPr>
              <a:pPr/>
              <a:t>31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4.3</a:t>
            </a:r>
            <a:r>
              <a:rPr kumimoji="0" lang="zh-CN" altLang="en-US" b="1" dirty="0" smtClean="0">
                <a:latin typeface="Times New Roman" charset="0"/>
                <a:cs typeface="Times New Roman" charset="0"/>
              </a:rPr>
              <a:t> 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正则语言的判定性</a:t>
            </a:r>
            <a:endParaRPr kumimoji="0" lang="zh-CN" altLang="en-US" dirty="0">
              <a:latin typeface="Times New Roman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r>
              <a:rPr kumimoji="0" lang="zh-CN" altLang="en-US" b="1" dirty="0" smtClean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空性、有</a:t>
            </a:r>
            <a:r>
              <a:rPr kumimoji="0" lang="zh-CN" altLang="en-US" b="1" dirty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穷性和无穷性</a:t>
            </a:r>
            <a:r>
              <a:rPr kumimoji="0" lang="en-US" altLang="zh-CN" b="1" dirty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(</a:t>
            </a:r>
            <a:r>
              <a:rPr kumimoji="0" lang="en-US" b="1" dirty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Emptiness, finiteness and infiniteness</a:t>
            </a:r>
            <a:r>
              <a:rPr kumimoji="0" lang="en-US" b="1" dirty="0" smtClean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)</a:t>
            </a:r>
            <a:r>
              <a:rPr kumimoji="0" lang="zh-CN" altLang="en-US" b="1" dirty="0" smtClean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判定</a:t>
            </a:r>
            <a:endParaRPr kumimoji="0" lang="en-US" altLang="zh-CN" b="1" dirty="0" smtClean="0">
              <a:latin typeface="Times New Roman" panose="02020603050405020304" pitchFamily="18" charset="0"/>
              <a:ea typeface="黑体" charset="0"/>
              <a:cs typeface="Times New Roman" panose="02020603050405020304" pitchFamily="18" charset="0"/>
            </a:endParaRPr>
          </a:p>
          <a:p>
            <a:r>
              <a:rPr kumimoji="0" lang="zh-CN" altLang="en-US" b="1" dirty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  <a:sym typeface="Symbol"/>
              </a:rPr>
              <a:t>定理</a:t>
            </a:r>
            <a:r>
              <a:rPr kumimoji="0" lang="zh-CN" altLang="en-US" b="1" dirty="0" smtClean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  <a:sym typeface="Symbol"/>
              </a:rPr>
              <a:t>：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具有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状态的有穷自动机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接受的串的集合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是非空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的，当且仅当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接受某个长度小于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的串</a:t>
            </a:r>
            <a:endParaRPr lang="en-US" altLang="zh-CN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无穷的，当且仅当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接受某个长度为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串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="1" dirty="0" err="1">
                <a:latin typeface="Times New Roman"/>
                <a:cs typeface="Times New Roman"/>
              </a:rPr>
              <a:t>≤</a:t>
            </a:r>
            <a:r>
              <a:rPr lang="en-US" altLang="zh-CN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&lt;2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8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A76AC2D0-6047-7B45-BB76-8DEDFDEDE16A}" type="datetime1">
              <a:rPr kumimoji="0" lang="zh-CN" altLang="en-US" sz="1400">
                <a:latin typeface="Arial" charset="0"/>
              </a:rPr>
              <a:pPr/>
              <a:t>2020/9/8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9D257F39-7703-354F-8F84-18D19246B6CC}" type="slidenum">
              <a:rPr kumimoji="0" lang="en-US" altLang="zh-CN" sz="1400">
                <a:latin typeface="Arial" charset="0"/>
              </a:rPr>
              <a:pPr/>
              <a:t>32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4.3</a:t>
            </a:r>
            <a:r>
              <a:rPr kumimoji="0" lang="zh-CN" altLang="en-US" b="1" dirty="0" smtClean="0">
                <a:latin typeface="Times New Roman" charset="0"/>
                <a:cs typeface="Times New Roman" charset="0"/>
              </a:rPr>
              <a:t> 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正则语言的判定性</a:t>
            </a:r>
            <a:endParaRPr kumimoji="0" lang="zh-CN" altLang="en-US" dirty="0">
              <a:latin typeface="Times New Roman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kumimoji="0" lang="zh-CN" altLang="en-US" sz="2800" b="1" dirty="0" smtClean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  <a:sym typeface="Symbol"/>
              </a:rPr>
              <a:t>证明：</a:t>
            </a:r>
            <a:r>
              <a:rPr kumimoji="0" lang="en-US" altLang="zh-CN" sz="2800" b="1" dirty="0" smtClean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  <a:sym typeface="Symbol"/>
              </a:rPr>
              <a:t>(1) </a:t>
            </a:r>
            <a:r>
              <a:rPr kumimoji="0"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  <a:sym typeface="Symbol"/>
              </a:rPr>
              <a:t>(=&gt;)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非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空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接受某个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串，</a:t>
            </a: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接受的串中长度最小的串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之一，那么一定有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w|&lt;n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因为如果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TW" sz="2800" b="1" dirty="0" smtClean="0">
                <a:latin typeface="Times New Roman"/>
                <a:cs typeface="Times New Roman"/>
              </a:rPr>
              <a:t>≥</a:t>
            </a: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，由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泵引理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xyz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，那么</a:t>
            </a:r>
            <a:r>
              <a:rPr lang="en-US" sz="2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xz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接受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的一个更短的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串。</a:t>
            </a:r>
            <a:r>
              <a:rPr kumimoji="0" lang="en-US" altLang="zh-CN" sz="2800" b="1" dirty="0" smtClean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(&lt;=)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是显然的事情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(&lt;=)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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且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&lt;2</a:t>
            </a: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，由泵引理的证明过程，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是无穷的。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(=&gt;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，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反证法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是无穷的，假设没有任何一个串，长度是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；那么假设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长度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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中最短的串之一，由泵引理的证明过程</a:t>
            </a: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xyz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xz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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；于是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，或者</a:t>
            </a: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不是长度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及以上最短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的，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或者</a:t>
            </a:r>
            <a:r>
              <a:rPr lang="en-US" sz="2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xz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长度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之间。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41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A76AC2D0-6047-7B45-BB76-8DEDFDEDE16A}" type="datetime1">
              <a:rPr kumimoji="0" lang="zh-CN" altLang="en-US" sz="1400">
                <a:latin typeface="Arial" charset="0"/>
              </a:rPr>
              <a:pPr/>
              <a:t>2020/9/8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9D257F39-7703-354F-8F84-18D19246B6CC}" type="slidenum">
              <a:rPr kumimoji="0" lang="en-US" altLang="zh-CN" sz="1400">
                <a:latin typeface="Arial" charset="0"/>
              </a:rPr>
              <a:pPr/>
              <a:t>33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4.3</a:t>
            </a:r>
            <a:r>
              <a:rPr kumimoji="0" lang="zh-CN" altLang="en-US" b="1" dirty="0" smtClean="0">
                <a:latin typeface="Times New Roman" charset="0"/>
                <a:cs typeface="Times New Roman" charset="0"/>
              </a:rPr>
              <a:t> 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正则语言的判定性</a:t>
            </a:r>
            <a:endParaRPr kumimoji="0" lang="zh-CN" altLang="en-US" dirty="0">
              <a:latin typeface="Times New Roman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33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600200"/>
                <a:ext cx="8686800" cy="4525963"/>
              </a:xfrm>
            </p:spPr>
            <p:txBody>
              <a:bodyPr/>
              <a:lstStyle/>
              <a:p>
                <a:r>
                  <a:rPr kumimoji="0" lang="zh-CN" altLang="en-US" b="1" dirty="0" smtClean="0">
                    <a:latin typeface="Times New Roman" panose="02020603050405020304" pitchFamily="18" charset="0"/>
                    <a:ea typeface="黑体" charset="0"/>
                    <a:cs typeface="Times New Roman" panose="02020603050405020304" pitchFamily="18" charset="0"/>
                  </a:rPr>
                  <a:t>等价性：</a:t>
                </a: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存在一个算法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判定两个有穷</a:t>
                </a:r>
                <a:r>
                  <a:rPr lang="zh-CN" alt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自动机是否</a:t>
                </a: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等价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是否接受同一语言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kumimoji="0" lang="zh-CN" altLang="en-US" sz="2800" b="1" dirty="0">
                    <a:latin typeface="Times New Roman" panose="02020603050405020304" pitchFamily="18" charset="0"/>
                    <a:ea typeface="黑体" charset="0"/>
                    <a:cs typeface="Times New Roman" panose="02020603050405020304" pitchFamily="18" charset="0"/>
                    <a:sym typeface="Symbol"/>
                  </a:rPr>
                  <a:t>证明</a:t>
                </a:r>
                <a:r>
                  <a:rPr kumimoji="0" lang="zh-CN" altLang="en-US" sz="2800" b="1" dirty="0" smtClean="0">
                    <a:latin typeface="Times New Roman" panose="02020603050405020304" pitchFamily="18" charset="0"/>
                    <a:ea typeface="黑体" charset="0"/>
                    <a:cs typeface="Times New Roman" panose="02020603050405020304" pitchFamily="18" charset="0"/>
                    <a:sym typeface="Symbol"/>
                  </a:rPr>
                  <a:t>：</a:t>
                </a:r>
                <a:r>
                  <a:rPr lang="zh-CN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</a:t>
                </a:r>
                <a:r>
                  <a:rPr lang="en-US" altLang="zh-CN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CN" sz="28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CN" sz="2800" b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</a:t>
                </a:r>
                <a:r>
                  <a:rPr lang="zh-CN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分别接受</a:t>
                </a:r>
                <a:r>
                  <a:rPr lang="en-US" altLang="zh-CN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sz="2800" b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sz="2800" b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有穷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自动机，则</a:t>
                </a:r>
                <a14:m>
                  <m:oMath xmlns:m="http://schemas.openxmlformats.org/officeDocument/2006/math">
                    <m:r>
                      <a:rPr lang="en-US" altLang="zh-CN" sz="2800" b="1" i="0" smtClean="0">
                        <a:latin typeface="Cambria Math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/>
                            <a:cs typeface="Times New Roman" panose="02020603050405020304" pitchFamily="18" charset="0"/>
                          </a:rPr>
                          <m:t>𝑳</m:t>
                        </m:r>
                      </m:e>
                      <m:sub>
                        <m:r>
                          <a:rPr lang="en-US" altLang="zh-CN" sz="2800" b="1" i="1">
                            <a:latin typeface="Cambria Math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800" b="1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∩</m:t>
                    </m:r>
                    <m:acc>
                      <m:accPr>
                        <m:chr m:val="̅"/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/>
                                <a:cs typeface="Times New Roman" panose="020206030504050203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US" altLang="zh-CN" sz="2800" b="1" i="1">
                                <a:latin typeface="Cambria Math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</m:e>
                    </m:acc>
                    <m:r>
                      <a:rPr lang="en-US" altLang="zh-CN" sz="2800" b="1" i="1" smtClean="0">
                        <a:latin typeface="Cambria Math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2800" b="1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US" altLang="zh-CN" sz="2800" b="1">
                        <a:latin typeface="Cambria Math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/>
                            <a:cs typeface="Times New Roman" panose="02020603050405020304" pitchFamily="18" charset="0"/>
                          </a:rPr>
                          <m:t>𝑳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800" b="1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∩</m:t>
                    </m:r>
                    <m:acc>
                      <m:accPr>
                        <m:chr m:val="̅"/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/>
                                <a:cs typeface="Times New Roman" panose="020206030504050203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e>
                    </m:acc>
                    <m:r>
                      <a:rPr lang="en-US" altLang="zh-CN" sz="2800" b="1" i="1">
                        <a:latin typeface="Cambria Math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可以</a:t>
                </a:r>
                <a:r>
                  <a:rPr lang="zh-CN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被某个有穷自动机接受</a:t>
                </a:r>
                <a:r>
                  <a:rPr lang="en-US" altLang="zh-CN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CN" sz="28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接受；如果</a:t>
                </a:r>
                <a:r>
                  <a:rPr lang="en-US" altLang="zh-CN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CN" sz="2800" b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接受</a:t>
                </a:r>
                <a:r>
                  <a:rPr lang="zh-CN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某个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串，当且仅当</a:t>
                </a:r>
                <a:r>
                  <a:rPr lang="en-US" altLang="zh-CN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sz="28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</a:t>
                </a:r>
                <a:r>
                  <a:rPr lang="en-US" altLang="zh-CN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sz="2800" b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，由于</a:t>
                </a:r>
                <a:r>
                  <a:rPr lang="zh-CN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存在算法判断</a:t>
                </a:r>
                <a:r>
                  <a:rPr lang="en-US" altLang="zh-CN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CN" sz="28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是否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空，因此</a:t>
                </a:r>
                <a:r>
                  <a:rPr lang="zh-CN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得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证。</a:t>
                </a:r>
                <a:endPara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3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600200"/>
                <a:ext cx="8686800" cy="4525963"/>
              </a:xfrm>
              <a:blipFill rotWithShape="0">
                <a:blip r:embed="rId3"/>
                <a:stretch>
                  <a:fillRect l="-1614" t="-2291" r="-7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grpSp>
        <p:nvGrpSpPr>
          <p:cNvPr id="14373" name="组合 14372"/>
          <p:cNvGrpSpPr/>
          <p:nvPr/>
        </p:nvGrpSpPr>
        <p:grpSpPr>
          <a:xfrm>
            <a:off x="2895600" y="4740185"/>
            <a:ext cx="3200400" cy="1051015"/>
            <a:chOff x="2895600" y="4740185"/>
            <a:chExt cx="3200400" cy="1051015"/>
          </a:xfrm>
        </p:grpSpPr>
        <p:sp>
          <p:nvSpPr>
            <p:cNvPr id="2" name="椭圆 1"/>
            <p:cNvSpPr/>
            <p:nvPr/>
          </p:nvSpPr>
          <p:spPr>
            <a:xfrm>
              <a:off x="2895600" y="4770437"/>
              <a:ext cx="1981200" cy="102076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altLang="zh-CN" sz="2400" b="1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4114800" y="4770437"/>
              <a:ext cx="1981200" cy="102076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altLang="zh-CN" sz="2400" b="1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dirty="0"/>
            </a:p>
          </p:txBody>
        </p:sp>
        <p:cxnSp>
          <p:nvCxnSpPr>
            <p:cNvPr id="4" name="直接连接符 3"/>
            <p:cNvCxnSpPr>
              <a:stCxn id="2" idx="1"/>
              <a:endCxn id="2" idx="2"/>
            </p:cNvCxnSpPr>
            <p:nvPr/>
          </p:nvCxnSpPr>
          <p:spPr>
            <a:xfrm flipH="1">
              <a:off x="2895600" y="4919924"/>
              <a:ext cx="290140" cy="36089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2957140" y="4800600"/>
              <a:ext cx="548060" cy="60991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2" idx="0"/>
              <a:endCxn id="2" idx="3"/>
            </p:cNvCxnSpPr>
            <p:nvPr/>
          </p:nvCxnSpPr>
          <p:spPr>
            <a:xfrm flipH="1">
              <a:off x="3185740" y="4770437"/>
              <a:ext cx="700460" cy="87127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3017220" y="4770437"/>
              <a:ext cx="678480" cy="77192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>
              <a:off x="3323490" y="4800600"/>
              <a:ext cx="731230" cy="89079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>
              <a:off x="3494445" y="4825667"/>
              <a:ext cx="731230" cy="89079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H="1">
              <a:off x="3673366" y="5166650"/>
              <a:ext cx="464564" cy="60352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flipH="1">
              <a:off x="3826781" y="5410511"/>
              <a:ext cx="288019" cy="35966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4017281" y="5486400"/>
              <a:ext cx="175189" cy="25278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H="1">
              <a:off x="4162097" y="5542359"/>
              <a:ext cx="106120" cy="19628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>
              <a:endCxn id="2" idx="6"/>
            </p:cNvCxnSpPr>
            <p:nvPr/>
          </p:nvCxnSpPr>
          <p:spPr>
            <a:xfrm flipH="1">
              <a:off x="4876800" y="4808502"/>
              <a:ext cx="408906" cy="47231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H="1">
              <a:off x="4663966" y="4808502"/>
              <a:ext cx="732722" cy="91438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H="1">
              <a:off x="4906368" y="4852617"/>
              <a:ext cx="734310" cy="89446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flipH="1">
              <a:off x="4776952" y="4800600"/>
              <a:ext cx="780162" cy="92228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flipH="1">
              <a:off x="5011996" y="4876800"/>
              <a:ext cx="731230" cy="89079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>
              <a:stCxn id="8" idx="7"/>
              <a:endCxn id="8" idx="4"/>
            </p:cNvCxnSpPr>
            <p:nvPr/>
          </p:nvCxnSpPr>
          <p:spPr>
            <a:xfrm flipH="1">
              <a:off x="5105400" y="4919924"/>
              <a:ext cx="700460" cy="87127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 flipH="1">
              <a:off x="5265683" y="4975619"/>
              <a:ext cx="644135" cy="7945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 flipH="1">
              <a:off x="5405838" y="5055620"/>
              <a:ext cx="560305" cy="71038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flipH="1">
              <a:off x="5625288" y="5100371"/>
              <a:ext cx="424686" cy="56305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flipH="1">
              <a:off x="5805860" y="5277906"/>
              <a:ext cx="290140" cy="36089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>
            <a:xfrm flipH="1">
              <a:off x="4842508" y="4740185"/>
              <a:ext cx="374236" cy="41621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 flipH="1">
              <a:off x="4808626" y="4744017"/>
              <a:ext cx="296774" cy="31160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/>
            <p:nvPr/>
          </p:nvCxnSpPr>
          <p:spPr>
            <a:xfrm flipH="1">
              <a:off x="4713630" y="4800600"/>
              <a:ext cx="219605" cy="20945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74" name="矩形 14373"/>
          <p:cNvSpPr/>
          <p:nvPr/>
        </p:nvSpPr>
        <p:spPr>
          <a:xfrm>
            <a:off x="2143290" y="5862491"/>
            <a:ext cx="48574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-L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为空，且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-L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为空；则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=L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8239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A76AC2D0-6047-7B45-BB76-8DEDFDEDE16A}" type="datetime1">
              <a:rPr kumimoji="0" lang="zh-CN" altLang="en-US" sz="1400">
                <a:latin typeface="Arial" charset="0"/>
              </a:rPr>
              <a:pPr/>
              <a:t>2020/9/8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9D257F39-7703-354F-8F84-18D19246B6CC}" type="slidenum">
              <a:rPr kumimoji="0" lang="en-US" altLang="zh-CN" sz="1400">
                <a:latin typeface="Arial" charset="0"/>
              </a:rPr>
              <a:pPr/>
              <a:t>34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4.4</a:t>
            </a:r>
            <a:r>
              <a:rPr kumimoji="0" lang="zh-CN" altLang="en-US" b="1" dirty="0" smtClean="0">
                <a:latin typeface="Times New Roman" charset="0"/>
                <a:cs typeface="Times New Roman" charset="0"/>
              </a:rPr>
              <a:t> 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Times New Roman" charset="0"/>
              </a:rPr>
              <a:t>自动机最小化</a:t>
            </a:r>
            <a:endParaRPr kumimoji="0" lang="zh-CN" altLang="en-US" dirty="0">
              <a:latin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3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600200"/>
                <a:ext cx="8686800" cy="4525963"/>
              </a:xfrm>
            </p:spPr>
            <p:txBody>
              <a:bodyPr/>
              <a:lstStyle/>
              <a:p>
                <a:r>
                  <a:rPr kumimoji="0" lang="zh-CN" altLang="en-US" b="1" dirty="0" smtClean="0">
                    <a:latin typeface="Times New Roman" panose="02020603050405020304" pitchFamily="18" charset="0"/>
                    <a:ea typeface="黑体" charset="0"/>
                    <a:cs typeface="Times New Roman" panose="02020603050405020304" pitchFamily="18" charset="0"/>
                  </a:rPr>
                  <a:t>状态的等价性：</a:t>
                </a:r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DFA 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中，称</a:t>
                </a:r>
                <a:r>
                  <a:rPr lang="zh-CN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两个状态</a:t>
                </a:r>
                <a:r>
                  <a:rPr lang="en-US" altLang="zh-CN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 </a:t>
                </a:r>
                <a:r>
                  <a:rPr lang="zh-CN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 </a:t>
                </a:r>
                <a:r>
                  <a:rPr lang="zh-CN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是等价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的，如果</a:t>
                </a:r>
                <a:r>
                  <a:rPr lang="zh-CN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对任意串</a:t>
                </a:r>
                <a:r>
                  <a:rPr lang="en-US" altLang="zh-CN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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</a:t>
                </a:r>
                <a:r>
                  <a:rPr lang="en-US" altLang="zh-CN" sz="2800" b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*</a:t>
                </a:r>
                <a:r>
                  <a:rPr lang="en-US" altLang="zh-CN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满足</a:t>
                </a:r>
                <a:r>
                  <a:rPr lang="zh-CN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endPara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b="1" dirty="0" smtClean="0"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8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zh-CN" altLang="en-US" sz="2800" b="1" i="1" dirty="0">
                            <a:latin typeface="Cambria Math"/>
                            <a:cs typeface="Times New Roman" panose="02020603050405020304" pitchFamily="18" charset="0"/>
                          </a:rPr>
                          <m:t>𝜹</m:t>
                        </m:r>
                      </m:e>
                    </m:acc>
                  </m:oMath>
                </a14:m>
                <a:r>
                  <a:rPr lang="pl-PL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pl-PL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l-PL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pl-PL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</a:t>
                </a:r>
                <a:r>
                  <a:rPr lang="pl-PL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</a:t>
                </a:r>
                <a:r>
                  <a:rPr lang="en-US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</a:t>
                </a:r>
                <a:r>
                  <a:rPr lang="zh-CN" altLang="en-US" sz="2800" b="1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8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zh-CN" altLang="en-US" sz="2800" b="1" i="1" dirty="0">
                            <a:latin typeface="Cambria Math"/>
                            <a:cs typeface="Times New Roman" panose="02020603050405020304" pitchFamily="18" charset="0"/>
                          </a:rPr>
                          <m:t>𝜹</m:t>
                        </m:r>
                      </m:e>
                    </m:acc>
                  </m:oMath>
                </a14:m>
                <a:r>
                  <a:rPr lang="pl-PL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pl-PL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l-PL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pl-PL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</a:t>
                </a:r>
                <a:r>
                  <a:rPr lang="pl-PL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pl-PL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即</a:t>
                </a:r>
                <a:r>
                  <a:rPr lang="zh-CN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只要</a:t>
                </a:r>
                <a:r>
                  <a:rPr lang="zh-CN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对任何串</a:t>
                </a:r>
                <a:r>
                  <a:rPr lang="en-US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zh-CN" altLang="en-US" sz="2800" b="1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8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zh-CN" altLang="en-US" sz="2800" b="1" i="1" dirty="0">
                            <a:latin typeface="Cambria Math"/>
                            <a:cs typeface="Times New Roman" panose="02020603050405020304" pitchFamily="18" charset="0"/>
                          </a:rPr>
                          <m:t>𝜹</m:t>
                        </m:r>
                      </m:e>
                    </m:acc>
                  </m:oMath>
                </a14:m>
                <a:r>
                  <a:rPr lang="pl-PL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pl-PL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l-PL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pl-PL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8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zh-CN" altLang="en-US" sz="2800" b="1" i="1" dirty="0">
                            <a:latin typeface="Cambria Math"/>
                            <a:cs typeface="Times New Roman" panose="02020603050405020304" pitchFamily="18" charset="0"/>
                          </a:rPr>
                          <m:t>𝜹</m:t>
                        </m:r>
                      </m:e>
                    </m:acc>
                  </m:oMath>
                </a14:m>
                <a:r>
                  <a:rPr lang="pl-PL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pl-PL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l-PL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pl-PL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只需</a:t>
                </a:r>
                <a:r>
                  <a:rPr lang="zh-CN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同时在</a:t>
                </a:r>
                <a:r>
                  <a:rPr lang="en-US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</a:t>
                </a:r>
                <a:r>
                  <a:rPr lang="zh-CN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或同时不在</a:t>
                </a:r>
                <a:r>
                  <a:rPr lang="en-US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中。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如果两个状态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不等价</a:t>
                </a:r>
                <a:r>
                  <a:rPr lang="zh-CN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</a:t>
                </a:r>
                <a:r>
                  <a:rPr lang="zh-CN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称为</a:t>
                </a:r>
                <a:r>
                  <a:rPr lang="zh-CN" altLang="en-US" sz="28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可区分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3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600200"/>
                <a:ext cx="8686800" cy="4525963"/>
              </a:xfrm>
              <a:blipFill rotWithShape="1">
                <a:blip r:embed="rId3"/>
                <a:stretch>
                  <a:fillRect l="-1614" t="-2022" r="-1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9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A76AC2D0-6047-7B45-BB76-8DEDFDEDE16A}" type="datetime1">
              <a:rPr kumimoji="0" lang="zh-CN" altLang="en-US" sz="1400">
                <a:latin typeface="Arial" charset="0"/>
              </a:rPr>
              <a:pPr/>
              <a:t>2020/9/8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9D257F39-7703-354F-8F84-18D19246B6CC}" type="slidenum">
              <a:rPr kumimoji="0" lang="en-US" altLang="zh-CN" sz="1400">
                <a:latin typeface="Arial" charset="0"/>
              </a:rPr>
              <a:pPr/>
              <a:t>35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4.4</a:t>
            </a:r>
            <a:r>
              <a:rPr kumimoji="0" lang="zh-CN" altLang="en-US" b="1" dirty="0" smtClean="0">
                <a:latin typeface="Times New Roman" charset="0"/>
                <a:cs typeface="Times New Roman" charset="0"/>
              </a:rPr>
              <a:t> 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Times New Roman" charset="0"/>
              </a:rPr>
              <a:t>自动机最小化</a:t>
            </a:r>
            <a:endParaRPr kumimoji="0" lang="zh-CN" altLang="en-US" dirty="0">
              <a:latin typeface="Times New Roman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r>
              <a:rPr kumimoji="0" lang="zh-CN" altLang="en-US" b="1" dirty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填表算法递归地发现</a:t>
            </a:r>
            <a:r>
              <a:rPr kumimoji="0" lang="en-US" altLang="zh-CN" b="1" dirty="0" smtClean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DFA</a:t>
            </a:r>
            <a:r>
              <a:rPr kumimoji="0" lang="zh-CN" altLang="en-US" b="1" dirty="0" smtClean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中全部的可</a:t>
            </a:r>
            <a:r>
              <a:rPr kumimoji="0" lang="zh-CN" altLang="en-US" b="1" dirty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区分</a:t>
            </a:r>
            <a:r>
              <a:rPr kumimoji="0" lang="zh-CN" altLang="en-US" b="1" dirty="0" smtClean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状态</a:t>
            </a:r>
            <a:r>
              <a:rPr kumimoji="0" lang="zh-CN" altLang="en-US" b="1" dirty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对</a:t>
            </a:r>
            <a:endParaRPr kumimoji="0" lang="en-US" altLang="zh-CN" b="1" dirty="0" smtClean="0">
              <a:latin typeface="Times New Roman" panose="02020603050405020304" pitchFamily="18" charset="0"/>
              <a:ea typeface="黑体" charset="0"/>
              <a:cs typeface="Times New Roman" panose="02020603050405020304" pitchFamily="18" charset="0"/>
            </a:endParaRPr>
          </a:p>
          <a:p>
            <a:pPr lvl="1"/>
            <a:r>
              <a:rPr kumimoji="0"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基础：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接受状态而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是非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接受状态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对是可区分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kumimoji="0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归纳：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某个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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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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p, a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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q,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)]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是可区分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p, 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是可区分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endParaRPr lang="en-US" altLang="zh-CN" sz="5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64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A76AC2D0-6047-7B45-BB76-8DEDFDEDE16A}" type="datetime1">
              <a:rPr kumimoji="0" lang="zh-CN" altLang="en-US" sz="1400">
                <a:latin typeface="Arial" charset="0"/>
              </a:rPr>
              <a:pPr/>
              <a:t>2020/9/8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9D257F39-7703-354F-8F84-18D19246B6CC}" type="slidenum">
              <a:rPr kumimoji="0" lang="en-US" altLang="zh-CN" sz="1400">
                <a:latin typeface="Arial" charset="0"/>
              </a:rPr>
              <a:pPr/>
              <a:t>36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4.4</a:t>
            </a:r>
            <a:r>
              <a:rPr kumimoji="0" lang="zh-CN" altLang="en-US" b="1" dirty="0" smtClean="0">
                <a:latin typeface="Times New Roman" charset="0"/>
                <a:cs typeface="Times New Roman" charset="0"/>
              </a:rPr>
              <a:t> 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Times New Roman" charset="0"/>
              </a:rPr>
              <a:t>自动机最小化</a:t>
            </a:r>
            <a:endParaRPr kumimoji="0" lang="zh-CN" altLang="en-US" dirty="0">
              <a:latin typeface="Times New Roman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r>
              <a:rPr kumimoji="0" lang="zh-CN" altLang="en-US" b="1" dirty="0" smtClean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示例</a:t>
            </a:r>
            <a:endParaRPr kumimoji="0" lang="en-US" altLang="zh-CN" b="1" dirty="0">
              <a:latin typeface="Times New Roman" panose="02020603050405020304" pitchFamily="18" charset="0"/>
              <a:ea typeface="黑体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0" lang="en-US" altLang="zh-CN" b="1" dirty="0" smtClean="0">
              <a:latin typeface="Times New Roman" panose="02020603050405020304" pitchFamily="18" charset="0"/>
              <a:ea typeface="黑体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0" lang="en-US" altLang="zh-CN" b="1" dirty="0">
              <a:latin typeface="Times New Roman" panose="02020603050405020304" pitchFamily="18" charset="0"/>
              <a:ea typeface="黑体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0" lang="en-US" altLang="zh-CN" b="1" dirty="0" smtClean="0">
              <a:latin typeface="Times New Roman" panose="02020603050405020304" pitchFamily="18" charset="0"/>
              <a:ea typeface="黑体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0" lang="en-US" altLang="zh-CN" sz="2400" b="1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0"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0"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基础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：由于</a:t>
            </a:r>
            <a:r>
              <a:rPr kumimoji="0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只有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 </a:t>
            </a:r>
            <a:r>
              <a:rPr kumimoji="0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是接受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状态，所以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{C}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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B, D, E, F, G, H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}={[C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A], [C,B], [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D], [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E], [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F], [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G], [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H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]} </a:t>
            </a:r>
            <a:r>
              <a:rPr kumimoji="0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都是可区分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endParaRPr kumimoji="0"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07"/>
          <a:stretch/>
        </p:blipFill>
        <p:spPr bwMode="auto">
          <a:xfrm>
            <a:off x="534148" y="2209800"/>
            <a:ext cx="5180852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258534"/>
              </p:ext>
            </p:extLst>
          </p:nvPr>
        </p:nvGraphicFramePr>
        <p:xfrm>
          <a:off x="5791198" y="1854198"/>
          <a:ext cx="457200" cy="256540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57200"/>
              </a:tblGrid>
              <a:tr h="3664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64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64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64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64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64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64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119260"/>
              </p:ext>
            </p:extLst>
          </p:nvPr>
        </p:nvGraphicFramePr>
        <p:xfrm>
          <a:off x="6172199" y="4419600"/>
          <a:ext cx="2438401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343"/>
                <a:gridCol w="348343"/>
                <a:gridCol w="348343"/>
                <a:gridCol w="348343"/>
                <a:gridCol w="348343"/>
                <a:gridCol w="348343"/>
                <a:gridCol w="348343"/>
              </a:tblGrid>
              <a:tr h="38100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656225"/>
              </p:ext>
            </p:extLst>
          </p:nvPr>
        </p:nvGraphicFramePr>
        <p:xfrm>
          <a:off x="6172198" y="3688080"/>
          <a:ext cx="2090058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8343"/>
                <a:gridCol w="348343"/>
                <a:gridCol w="348343"/>
                <a:gridCol w="348343"/>
                <a:gridCol w="348343"/>
                <a:gridCol w="348343"/>
              </a:tblGrid>
              <a:tr h="304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770626"/>
              </p:ext>
            </p:extLst>
          </p:nvPr>
        </p:nvGraphicFramePr>
        <p:xfrm>
          <a:off x="6172198" y="3322320"/>
          <a:ext cx="1741715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8343"/>
                <a:gridCol w="348343"/>
                <a:gridCol w="348343"/>
                <a:gridCol w="348343"/>
                <a:gridCol w="348343"/>
              </a:tblGrid>
              <a:tr h="304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285487"/>
              </p:ext>
            </p:extLst>
          </p:nvPr>
        </p:nvGraphicFramePr>
        <p:xfrm>
          <a:off x="6172198" y="2956560"/>
          <a:ext cx="1393372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8343"/>
                <a:gridCol w="348343"/>
                <a:gridCol w="348343"/>
                <a:gridCol w="348343"/>
              </a:tblGrid>
              <a:tr h="304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204809"/>
              </p:ext>
            </p:extLst>
          </p:nvPr>
        </p:nvGraphicFramePr>
        <p:xfrm>
          <a:off x="6172198" y="2590800"/>
          <a:ext cx="1045029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8343"/>
                <a:gridCol w="348343"/>
                <a:gridCol w="348343"/>
              </a:tblGrid>
              <a:tr h="304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299068"/>
              </p:ext>
            </p:extLst>
          </p:nvPr>
        </p:nvGraphicFramePr>
        <p:xfrm>
          <a:off x="6172198" y="2225040"/>
          <a:ext cx="696686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8343"/>
                <a:gridCol w="348343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645177"/>
              </p:ext>
            </p:extLst>
          </p:nvPr>
        </p:nvGraphicFramePr>
        <p:xfrm>
          <a:off x="6172198" y="1857375"/>
          <a:ext cx="348343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8343"/>
              </a:tblGrid>
              <a:tr h="304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550794"/>
              </p:ext>
            </p:extLst>
          </p:nvPr>
        </p:nvGraphicFramePr>
        <p:xfrm>
          <a:off x="6172199" y="4053840"/>
          <a:ext cx="2438401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8343"/>
                <a:gridCol w="348343"/>
                <a:gridCol w="348343"/>
                <a:gridCol w="348343"/>
                <a:gridCol w="348343"/>
                <a:gridCol w="348343"/>
                <a:gridCol w="348343"/>
              </a:tblGrid>
              <a:tr h="304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358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A76AC2D0-6047-7B45-BB76-8DEDFDEDE16A}" type="datetime1">
              <a:rPr kumimoji="0" lang="zh-CN" altLang="en-US" sz="1400">
                <a:latin typeface="Arial" charset="0"/>
              </a:rPr>
              <a:pPr/>
              <a:t>2020/9/8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9D257F39-7703-354F-8F84-18D19246B6CC}" type="slidenum">
              <a:rPr kumimoji="0" lang="en-US" altLang="zh-CN" sz="1400">
                <a:latin typeface="Arial" charset="0"/>
              </a:rPr>
              <a:pPr/>
              <a:t>37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4.4</a:t>
            </a:r>
            <a:r>
              <a:rPr kumimoji="0" lang="zh-CN" altLang="en-US" b="1" dirty="0" smtClean="0">
                <a:latin typeface="Times New Roman" charset="0"/>
                <a:cs typeface="Times New Roman" charset="0"/>
              </a:rPr>
              <a:t> 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Times New Roman" charset="0"/>
              </a:rPr>
              <a:t>自动机最小化</a:t>
            </a:r>
            <a:endParaRPr kumimoji="0" lang="zh-CN" altLang="en-US" dirty="0">
              <a:latin typeface="Times New Roman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r>
              <a:rPr kumimoji="0" lang="zh-CN" altLang="en-US" b="1" dirty="0" smtClean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示例</a:t>
            </a:r>
            <a:endParaRPr kumimoji="0" lang="en-US" altLang="zh-CN" b="1" dirty="0">
              <a:latin typeface="Times New Roman" panose="02020603050405020304" pitchFamily="18" charset="0"/>
              <a:ea typeface="黑体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0" lang="en-US" altLang="zh-CN" b="1" dirty="0" smtClean="0">
              <a:latin typeface="Times New Roman" panose="02020603050405020304" pitchFamily="18" charset="0"/>
              <a:ea typeface="黑体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0" lang="en-US" altLang="zh-CN" b="1" dirty="0">
              <a:latin typeface="Times New Roman" panose="02020603050405020304" pitchFamily="18" charset="0"/>
              <a:ea typeface="黑体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0" lang="en-US" altLang="zh-CN" b="1" dirty="0" smtClean="0">
              <a:latin typeface="Times New Roman" panose="02020603050405020304" pitchFamily="18" charset="0"/>
              <a:ea typeface="黑体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0" lang="en-US" altLang="zh-CN" sz="2400" b="1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0"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0"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归纳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kumimoji="0"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kumimoji="0"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A]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[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B], [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D], [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E], [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F], [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G], [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H]}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，对</a:t>
            </a:r>
            <a:r>
              <a:rPr kumimoji="0"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[C, A</a:t>
            </a:r>
            <a:r>
              <a:rPr kumimoji="0"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而言，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的入边分别为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{B-1, C-1, D-0, F-0, H-1}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的入边分别为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{C-0} 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D, F}</a:t>
            </a:r>
            <a:r>
              <a:rPr kumimoji="0"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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C}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是可区分的</a:t>
            </a:r>
            <a:endParaRPr kumimoji="0"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07"/>
          <a:stretch/>
        </p:blipFill>
        <p:spPr bwMode="auto">
          <a:xfrm>
            <a:off x="534148" y="2209800"/>
            <a:ext cx="5180852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740995"/>
              </p:ext>
            </p:extLst>
          </p:nvPr>
        </p:nvGraphicFramePr>
        <p:xfrm>
          <a:off x="5791198" y="1854198"/>
          <a:ext cx="457200" cy="256540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57200"/>
              </a:tblGrid>
              <a:tr h="3664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64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64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64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64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64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64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994550"/>
              </p:ext>
            </p:extLst>
          </p:nvPr>
        </p:nvGraphicFramePr>
        <p:xfrm>
          <a:off x="6172199" y="4419600"/>
          <a:ext cx="2438401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343"/>
                <a:gridCol w="348343"/>
                <a:gridCol w="348343"/>
                <a:gridCol w="348343"/>
                <a:gridCol w="348343"/>
                <a:gridCol w="348343"/>
                <a:gridCol w="348343"/>
              </a:tblGrid>
              <a:tr h="38100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354992"/>
              </p:ext>
            </p:extLst>
          </p:nvPr>
        </p:nvGraphicFramePr>
        <p:xfrm>
          <a:off x="6172198" y="3688080"/>
          <a:ext cx="2090058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8343"/>
                <a:gridCol w="348343"/>
                <a:gridCol w="348343"/>
                <a:gridCol w="348343"/>
                <a:gridCol w="348343"/>
                <a:gridCol w="348343"/>
              </a:tblGrid>
              <a:tr h="304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816569"/>
              </p:ext>
            </p:extLst>
          </p:nvPr>
        </p:nvGraphicFramePr>
        <p:xfrm>
          <a:off x="6172198" y="3322320"/>
          <a:ext cx="1741715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8343"/>
                <a:gridCol w="348343"/>
                <a:gridCol w="348343"/>
                <a:gridCol w="348343"/>
                <a:gridCol w="348343"/>
              </a:tblGrid>
              <a:tr h="304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284962"/>
              </p:ext>
            </p:extLst>
          </p:nvPr>
        </p:nvGraphicFramePr>
        <p:xfrm>
          <a:off x="6172198" y="2956560"/>
          <a:ext cx="1393372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8343"/>
                <a:gridCol w="348343"/>
                <a:gridCol w="348343"/>
                <a:gridCol w="348343"/>
              </a:tblGrid>
              <a:tr h="304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266611"/>
              </p:ext>
            </p:extLst>
          </p:nvPr>
        </p:nvGraphicFramePr>
        <p:xfrm>
          <a:off x="6172198" y="2590800"/>
          <a:ext cx="1045029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8343"/>
                <a:gridCol w="348343"/>
                <a:gridCol w="348343"/>
              </a:tblGrid>
              <a:tr h="304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905038"/>
              </p:ext>
            </p:extLst>
          </p:nvPr>
        </p:nvGraphicFramePr>
        <p:xfrm>
          <a:off x="6172198" y="2225040"/>
          <a:ext cx="696686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8343"/>
                <a:gridCol w="348343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028988"/>
              </p:ext>
            </p:extLst>
          </p:nvPr>
        </p:nvGraphicFramePr>
        <p:xfrm>
          <a:off x="6172198" y="1857375"/>
          <a:ext cx="348343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8343"/>
              </a:tblGrid>
              <a:tr h="304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542627"/>
              </p:ext>
            </p:extLst>
          </p:nvPr>
        </p:nvGraphicFramePr>
        <p:xfrm>
          <a:off x="6172199" y="4053840"/>
          <a:ext cx="2438401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8343"/>
                <a:gridCol w="348343"/>
                <a:gridCol w="348343"/>
                <a:gridCol w="348343"/>
                <a:gridCol w="348343"/>
                <a:gridCol w="348343"/>
                <a:gridCol w="348343"/>
              </a:tblGrid>
              <a:tr h="304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31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A76AC2D0-6047-7B45-BB76-8DEDFDEDE16A}" type="datetime1">
              <a:rPr kumimoji="0" lang="zh-CN" altLang="en-US" sz="1400">
                <a:latin typeface="Arial" charset="0"/>
              </a:rPr>
              <a:pPr/>
              <a:t>2020/9/8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9D257F39-7703-354F-8F84-18D19246B6CC}" type="slidenum">
              <a:rPr kumimoji="0" lang="en-US" altLang="zh-CN" sz="1400">
                <a:latin typeface="Arial" charset="0"/>
              </a:rPr>
              <a:pPr/>
              <a:t>38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4.4</a:t>
            </a:r>
            <a:r>
              <a:rPr kumimoji="0" lang="zh-CN" altLang="en-US" b="1" dirty="0" smtClean="0">
                <a:latin typeface="Times New Roman" charset="0"/>
                <a:cs typeface="Times New Roman" charset="0"/>
              </a:rPr>
              <a:t> 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Times New Roman" charset="0"/>
              </a:rPr>
              <a:t>自动机最小化</a:t>
            </a:r>
            <a:endParaRPr kumimoji="0" lang="zh-CN" altLang="en-US" dirty="0">
              <a:latin typeface="Times New Roman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r>
              <a:rPr kumimoji="0" lang="zh-CN" altLang="en-US" b="1" dirty="0" smtClean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示例</a:t>
            </a:r>
            <a:endParaRPr kumimoji="0" lang="en-US" altLang="zh-CN" b="1" dirty="0">
              <a:latin typeface="Times New Roman" panose="02020603050405020304" pitchFamily="18" charset="0"/>
              <a:ea typeface="黑体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0" lang="en-US" altLang="zh-CN" b="1" dirty="0" smtClean="0">
              <a:latin typeface="Times New Roman" panose="02020603050405020304" pitchFamily="18" charset="0"/>
              <a:ea typeface="黑体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0" lang="en-US" altLang="zh-CN" b="1" dirty="0">
              <a:latin typeface="Times New Roman" panose="02020603050405020304" pitchFamily="18" charset="0"/>
              <a:ea typeface="黑体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0" lang="en-US" altLang="zh-CN" b="1" dirty="0" smtClean="0">
              <a:latin typeface="Times New Roman" panose="02020603050405020304" pitchFamily="18" charset="0"/>
              <a:ea typeface="黑体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0" lang="en-US" altLang="zh-CN" sz="2400" b="1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0"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0"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归纳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{[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A], </a:t>
            </a:r>
            <a:r>
              <a:rPr kumimoji="0"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kumimoji="0"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B]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[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D], [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E], [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F], [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G], [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H]}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，对</a:t>
            </a:r>
            <a:r>
              <a:rPr kumimoji="0"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[C, </a:t>
            </a:r>
            <a:r>
              <a:rPr kumimoji="0"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B]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而言，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的入边分别为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{B-1, C-1, D-0, F-0, H-1}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的入边分别为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{A-0} 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{D, F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kumimoji="0"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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{A}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是可区分的</a:t>
            </a:r>
            <a:endParaRPr kumimoji="0"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07"/>
          <a:stretch/>
        </p:blipFill>
        <p:spPr bwMode="auto">
          <a:xfrm>
            <a:off x="534148" y="2209800"/>
            <a:ext cx="5180852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831424"/>
              </p:ext>
            </p:extLst>
          </p:nvPr>
        </p:nvGraphicFramePr>
        <p:xfrm>
          <a:off x="5791198" y="1854198"/>
          <a:ext cx="457200" cy="256540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57200"/>
              </a:tblGrid>
              <a:tr h="3664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64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64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64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64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64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64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386942"/>
              </p:ext>
            </p:extLst>
          </p:nvPr>
        </p:nvGraphicFramePr>
        <p:xfrm>
          <a:off x="6172199" y="4419600"/>
          <a:ext cx="2438401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343"/>
                <a:gridCol w="348343"/>
                <a:gridCol w="348343"/>
                <a:gridCol w="348343"/>
                <a:gridCol w="348343"/>
                <a:gridCol w="348343"/>
                <a:gridCol w="348343"/>
              </a:tblGrid>
              <a:tr h="38100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652477"/>
              </p:ext>
            </p:extLst>
          </p:nvPr>
        </p:nvGraphicFramePr>
        <p:xfrm>
          <a:off x="6172198" y="3688080"/>
          <a:ext cx="2090058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8343"/>
                <a:gridCol w="348343"/>
                <a:gridCol w="348343"/>
                <a:gridCol w="348343"/>
                <a:gridCol w="348343"/>
                <a:gridCol w="348343"/>
              </a:tblGrid>
              <a:tr h="304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220270"/>
              </p:ext>
            </p:extLst>
          </p:nvPr>
        </p:nvGraphicFramePr>
        <p:xfrm>
          <a:off x="6172198" y="3322320"/>
          <a:ext cx="1741715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8343"/>
                <a:gridCol w="348343"/>
                <a:gridCol w="348343"/>
                <a:gridCol w="348343"/>
                <a:gridCol w="348343"/>
              </a:tblGrid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C00000"/>
                          </a:solidFill>
                          <a:sym typeface="Symbol"/>
                        </a:rPr>
                        <a:t></a:t>
                      </a:r>
                      <a:endParaRPr lang="en-US" dirty="0" smtClean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129899"/>
              </p:ext>
            </p:extLst>
          </p:nvPr>
        </p:nvGraphicFramePr>
        <p:xfrm>
          <a:off x="6172198" y="2956560"/>
          <a:ext cx="1393372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8343"/>
                <a:gridCol w="348343"/>
                <a:gridCol w="348343"/>
                <a:gridCol w="348343"/>
              </a:tblGrid>
              <a:tr h="304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733318"/>
              </p:ext>
            </p:extLst>
          </p:nvPr>
        </p:nvGraphicFramePr>
        <p:xfrm>
          <a:off x="6172198" y="2590800"/>
          <a:ext cx="1045029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8343"/>
                <a:gridCol w="348343"/>
                <a:gridCol w="348343"/>
              </a:tblGrid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C00000"/>
                          </a:solidFill>
                          <a:sym typeface="Symbol"/>
                        </a:rPr>
                        <a:t></a:t>
                      </a:r>
                      <a:endParaRPr lang="en-US" dirty="0" smtClean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456970"/>
              </p:ext>
            </p:extLst>
          </p:nvPr>
        </p:nvGraphicFramePr>
        <p:xfrm>
          <a:off x="6172198" y="2225040"/>
          <a:ext cx="696686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8343"/>
                <a:gridCol w="348343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064732"/>
              </p:ext>
            </p:extLst>
          </p:nvPr>
        </p:nvGraphicFramePr>
        <p:xfrm>
          <a:off x="6172198" y="1857375"/>
          <a:ext cx="348343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8343"/>
              </a:tblGrid>
              <a:tr h="304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56455"/>
              </p:ext>
            </p:extLst>
          </p:nvPr>
        </p:nvGraphicFramePr>
        <p:xfrm>
          <a:off x="6172199" y="4053840"/>
          <a:ext cx="2438401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8343"/>
                <a:gridCol w="348343"/>
                <a:gridCol w="348343"/>
                <a:gridCol w="348343"/>
                <a:gridCol w="348343"/>
                <a:gridCol w="348343"/>
                <a:gridCol w="348343"/>
              </a:tblGrid>
              <a:tr h="304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884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A76AC2D0-6047-7B45-BB76-8DEDFDEDE16A}" type="datetime1">
              <a:rPr kumimoji="0" lang="zh-CN" altLang="en-US" sz="1400">
                <a:latin typeface="Arial" charset="0"/>
              </a:rPr>
              <a:pPr/>
              <a:t>2020/9/8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9D257F39-7703-354F-8F84-18D19246B6CC}" type="slidenum">
              <a:rPr kumimoji="0" lang="en-US" altLang="zh-CN" sz="1400">
                <a:latin typeface="Arial" charset="0"/>
              </a:rPr>
              <a:pPr/>
              <a:t>39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4.4</a:t>
            </a:r>
            <a:r>
              <a:rPr kumimoji="0" lang="zh-CN" altLang="en-US" b="1" dirty="0" smtClean="0">
                <a:latin typeface="Times New Roman" charset="0"/>
                <a:cs typeface="Times New Roman" charset="0"/>
              </a:rPr>
              <a:t> 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Times New Roman" charset="0"/>
              </a:rPr>
              <a:t>自动机最小化</a:t>
            </a:r>
            <a:endParaRPr kumimoji="0" lang="zh-CN" altLang="en-US" dirty="0">
              <a:latin typeface="Times New Roman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r>
              <a:rPr kumimoji="0" lang="zh-CN" altLang="en-US" b="1" dirty="0" smtClean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示例</a:t>
            </a:r>
            <a:endParaRPr kumimoji="0" lang="en-US" altLang="zh-CN" b="1" dirty="0">
              <a:latin typeface="Times New Roman" panose="02020603050405020304" pitchFamily="18" charset="0"/>
              <a:ea typeface="黑体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0" lang="en-US" altLang="zh-CN" b="1" dirty="0" smtClean="0">
              <a:latin typeface="Times New Roman" panose="02020603050405020304" pitchFamily="18" charset="0"/>
              <a:ea typeface="黑体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0" lang="en-US" altLang="zh-CN" b="1" dirty="0">
              <a:latin typeface="Times New Roman" panose="02020603050405020304" pitchFamily="18" charset="0"/>
              <a:ea typeface="黑体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0" lang="en-US" altLang="zh-CN" b="1" dirty="0" smtClean="0">
              <a:latin typeface="Times New Roman" panose="02020603050405020304" pitchFamily="18" charset="0"/>
              <a:ea typeface="黑体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0" lang="en-US" altLang="zh-CN" sz="2400" b="1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0"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0"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归纳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{[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A], [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B], </a:t>
            </a:r>
            <a:r>
              <a:rPr kumimoji="0"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kumimoji="0"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D]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[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E], [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F], [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G], [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H], </a:t>
            </a:r>
            <a:r>
              <a:rPr kumimoji="0" lang="en-US" altLang="zh-C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[A, D], [A, F]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，对</a:t>
            </a:r>
            <a:r>
              <a:rPr kumimoji="0"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[C, </a:t>
            </a:r>
            <a:r>
              <a:rPr kumimoji="0"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D]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而言，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的入边分别为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{B-1, C-1, D-0, F-0, H-1}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的入边分别为</a:t>
            </a:r>
            <a:r>
              <a:rPr lang="zh-CN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∅ </a:t>
            </a:r>
            <a:endParaRPr kumimoji="0"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07"/>
          <a:stretch/>
        </p:blipFill>
        <p:spPr bwMode="auto">
          <a:xfrm>
            <a:off x="534148" y="2209800"/>
            <a:ext cx="5180852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077478"/>
              </p:ext>
            </p:extLst>
          </p:nvPr>
        </p:nvGraphicFramePr>
        <p:xfrm>
          <a:off x="5791198" y="1854198"/>
          <a:ext cx="457200" cy="256540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57200"/>
              </a:tblGrid>
              <a:tr h="3664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64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64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64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64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64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64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619254"/>
              </p:ext>
            </p:extLst>
          </p:nvPr>
        </p:nvGraphicFramePr>
        <p:xfrm>
          <a:off x="6172199" y="4419600"/>
          <a:ext cx="2438401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343"/>
                <a:gridCol w="348343"/>
                <a:gridCol w="348343"/>
                <a:gridCol w="348343"/>
                <a:gridCol w="348343"/>
                <a:gridCol w="348343"/>
                <a:gridCol w="348343"/>
              </a:tblGrid>
              <a:tr h="38100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930151"/>
              </p:ext>
            </p:extLst>
          </p:nvPr>
        </p:nvGraphicFramePr>
        <p:xfrm>
          <a:off x="6172198" y="3688080"/>
          <a:ext cx="2090058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8343"/>
                <a:gridCol w="348343"/>
                <a:gridCol w="348343"/>
                <a:gridCol w="348343"/>
                <a:gridCol w="348343"/>
                <a:gridCol w="348343"/>
              </a:tblGrid>
              <a:tr h="304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340087"/>
              </p:ext>
            </p:extLst>
          </p:nvPr>
        </p:nvGraphicFramePr>
        <p:xfrm>
          <a:off x="6172198" y="3322320"/>
          <a:ext cx="1741715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8343"/>
                <a:gridCol w="348343"/>
                <a:gridCol w="348343"/>
                <a:gridCol w="348343"/>
                <a:gridCol w="348343"/>
              </a:tblGrid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603751"/>
              </p:ext>
            </p:extLst>
          </p:nvPr>
        </p:nvGraphicFramePr>
        <p:xfrm>
          <a:off x="6172198" y="2956560"/>
          <a:ext cx="1393372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8343"/>
                <a:gridCol w="348343"/>
                <a:gridCol w="348343"/>
                <a:gridCol w="348343"/>
              </a:tblGrid>
              <a:tr h="304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973579"/>
              </p:ext>
            </p:extLst>
          </p:nvPr>
        </p:nvGraphicFramePr>
        <p:xfrm>
          <a:off x="6172198" y="2590800"/>
          <a:ext cx="1045029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8343"/>
                <a:gridCol w="348343"/>
                <a:gridCol w="348343"/>
              </a:tblGrid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99421"/>
              </p:ext>
            </p:extLst>
          </p:nvPr>
        </p:nvGraphicFramePr>
        <p:xfrm>
          <a:off x="6172198" y="2225040"/>
          <a:ext cx="696686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8343"/>
                <a:gridCol w="348343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703766"/>
              </p:ext>
            </p:extLst>
          </p:nvPr>
        </p:nvGraphicFramePr>
        <p:xfrm>
          <a:off x="6172198" y="1857375"/>
          <a:ext cx="348343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8343"/>
              </a:tblGrid>
              <a:tr h="304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750216"/>
              </p:ext>
            </p:extLst>
          </p:nvPr>
        </p:nvGraphicFramePr>
        <p:xfrm>
          <a:off x="6172199" y="4053840"/>
          <a:ext cx="2438401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8343"/>
                <a:gridCol w="348343"/>
                <a:gridCol w="348343"/>
                <a:gridCol w="348343"/>
                <a:gridCol w="348343"/>
                <a:gridCol w="348343"/>
                <a:gridCol w="348343"/>
              </a:tblGrid>
              <a:tr h="304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381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23B60F97-28EF-F04E-94DA-30D47C96021C}" type="datetime1">
              <a:rPr kumimoji="0" lang="zh-CN" altLang="en-US" sz="1400">
                <a:latin typeface="Arial" charset="0"/>
              </a:rPr>
              <a:pPr/>
              <a:t>2020/9/8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6EAD2FD4-3969-F94D-81BE-8181B929D656}" type="slidenum">
              <a:rPr kumimoji="0" lang="en-US" altLang="zh-CN" sz="1400">
                <a:latin typeface="Arial" charset="0"/>
              </a:rPr>
              <a:pPr/>
              <a:t>4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第</a:t>
            </a:r>
            <a:r>
              <a:rPr kumimoji="0" lang="zh-CN" altLang="zh-CN" b="1" dirty="0" smtClean="0">
                <a:latin typeface="Times New Roman" charset="0"/>
                <a:ea typeface="黑体" charset="0"/>
                <a:cs typeface="黑体" charset="0"/>
              </a:rPr>
              <a:t>4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章</a:t>
            </a:r>
            <a:r>
              <a:rPr kumimoji="0" lang="zh-CN" altLang="en-US" b="1" dirty="0">
                <a:latin typeface="Arial" charset="0"/>
                <a:cs typeface="Times New Roman" charset="0"/>
              </a:rPr>
              <a:t> 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正则表达式的性质</a:t>
            </a:r>
            <a:endParaRPr kumimoji="0" lang="zh-CN" altLang="en-US" dirty="0">
              <a:latin typeface="Times New Roman" charset="0"/>
            </a:endParaRP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pPr marL="533400" indent="-533400" algn="just" eaLnBrk="1" hangingPunct="1">
              <a:lnSpc>
                <a:spcPct val="90000"/>
              </a:lnSpc>
              <a:defRPr/>
            </a:pPr>
            <a:r>
              <a:rPr kumimoji="0" lang="zh-CN" altLang="en-US" b="1" dirty="0">
                <a:latin typeface="Times New Roman" charset="0"/>
                <a:ea typeface="黑体" charset="0"/>
                <a:cs typeface="黑体" charset="0"/>
              </a:rPr>
              <a:t>主要内容</a:t>
            </a:r>
            <a:endParaRPr kumimoji="0" lang="en-US" altLang="zh-CN" b="1" dirty="0">
              <a:latin typeface="Times New Roman" charset="0"/>
              <a:ea typeface="黑体" charset="0"/>
              <a:cs typeface="黑体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kumimoji="0" lang="zh-CN" altLang="en-US" b="1" dirty="0" smtClean="0">
                <a:latin typeface="Arial" charset="0"/>
                <a:cs typeface="宋体" charset="0"/>
              </a:rPr>
              <a:t>语言的非正则性判定</a:t>
            </a:r>
            <a:endParaRPr kumimoji="0" lang="en-US" altLang="zh-CN" b="1" dirty="0">
              <a:latin typeface="Arial" charset="0"/>
              <a:cs typeface="宋体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kumimoji="0" lang="zh-CN" altLang="en-US" b="1" dirty="0" smtClean="0">
                <a:latin typeface="Arial" charset="0"/>
                <a:cs typeface="宋体" charset="0"/>
              </a:rPr>
              <a:t>正则语言的封闭性</a:t>
            </a:r>
            <a:endParaRPr kumimoji="0" lang="en-US" altLang="zh-CN" b="1" dirty="0">
              <a:latin typeface="Arial" charset="0"/>
              <a:cs typeface="宋体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kumimoji="0" lang="zh-CN" altLang="en-US" b="1" dirty="0" smtClean="0">
                <a:latin typeface="Arial" charset="0"/>
                <a:cs typeface="宋体" charset="0"/>
              </a:rPr>
              <a:t>正则语言的判定性质</a:t>
            </a:r>
            <a:endParaRPr kumimoji="0" lang="en-US" altLang="zh-CN" b="1" dirty="0" smtClean="0">
              <a:latin typeface="Arial" charset="0"/>
              <a:cs typeface="宋体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kumimoji="0" lang="zh-CN" altLang="en-US" b="1" dirty="0" smtClean="0">
                <a:latin typeface="Arial" charset="0"/>
                <a:cs typeface="宋体" charset="0"/>
              </a:rPr>
              <a:t>自动机最小化</a:t>
            </a:r>
            <a:endParaRPr kumimoji="0" lang="en-US" altLang="zh-CN" b="1" dirty="0">
              <a:latin typeface="Arial" charset="0"/>
              <a:cs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A76AC2D0-6047-7B45-BB76-8DEDFDEDE16A}" type="datetime1">
              <a:rPr kumimoji="0" lang="zh-CN" altLang="en-US" sz="1400">
                <a:latin typeface="Arial" charset="0"/>
              </a:rPr>
              <a:pPr/>
              <a:t>2020/9/8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9D257F39-7703-354F-8F84-18D19246B6CC}" type="slidenum">
              <a:rPr kumimoji="0" lang="en-US" altLang="zh-CN" sz="1400">
                <a:latin typeface="Arial" charset="0"/>
              </a:rPr>
              <a:pPr/>
              <a:t>40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4.4</a:t>
            </a:r>
            <a:r>
              <a:rPr kumimoji="0" lang="zh-CN" altLang="en-US" b="1" dirty="0" smtClean="0">
                <a:latin typeface="Times New Roman" charset="0"/>
                <a:cs typeface="Times New Roman" charset="0"/>
              </a:rPr>
              <a:t> 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Times New Roman" charset="0"/>
              </a:rPr>
              <a:t>自动机最小化</a:t>
            </a:r>
            <a:endParaRPr kumimoji="0" lang="zh-CN" altLang="en-US" dirty="0">
              <a:latin typeface="Times New Roman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525963"/>
          </a:xfrm>
        </p:spPr>
        <p:txBody>
          <a:bodyPr/>
          <a:lstStyle/>
          <a:p>
            <a:r>
              <a:rPr kumimoji="0" lang="zh-CN" altLang="en-US" b="1" dirty="0" smtClean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示例</a:t>
            </a:r>
            <a:endParaRPr kumimoji="0" lang="en-US" altLang="zh-CN" b="1" dirty="0">
              <a:latin typeface="Times New Roman" panose="02020603050405020304" pitchFamily="18" charset="0"/>
              <a:ea typeface="黑体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0" lang="en-US" altLang="zh-CN" b="1" dirty="0" smtClean="0">
              <a:latin typeface="Times New Roman" panose="02020603050405020304" pitchFamily="18" charset="0"/>
              <a:ea typeface="黑体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0" lang="en-US" altLang="zh-CN" b="1" dirty="0">
              <a:latin typeface="Times New Roman" panose="02020603050405020304" pitchFamily="18" charset="0"/>
              <a:ea typeface="黑体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0" lang="en-US" altLang="zh-CN" b="1" dirty="0" smtClean="0">
              <a:latin typeface="Times New Roman" panose="02020603050405020304" pitchFamily="18" charset="0"/>
              <a:ea typeface="黑体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0" lang="en-US" altLang="zh-CN" sz="2400" b="1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0"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0"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归纳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{[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A], [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B], 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[C, D], </a:t>
            </a:r>
            <a:r>
              <a:rPr kumimoji="0"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kumimoji="0"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E]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[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F], [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G], [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H], 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[A, D], [A, F]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，对</a:t>
            </a:r>
            <a:r>
              <a:rPr kumimoji="0"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[C, </a:t>
            </a:r>
            <a:r>
              <a:rPr kumimoji="0"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E]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而言，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的入边分别为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{B-1, C-1, D-0, F-0, H-1}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的入边分别为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{G-1}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{B, C, H}</a:t>
            </a:r>
            <a:r>
              <a:rPr kumimoji="0"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</a:t>
            </a:r>
            <a:r>
              <a:rPr kumimoji="0" 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{G}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 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kumimoji="0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区分</a:t>
            </a:r>
            <a:r>
              <a:rPr kumimoji="0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07"/>
          <a:stretch/>
        </p:blipFill>
        <p:spPr bwMode="auto">
          <a:xfrm>
            <a:off x="534148" y="1828800"/>
            <a:ext cx="5180852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572108"/>
              </p:ext>
            </p:extLst>
          </p:nvPr>
        </p:nvGraphicFramePr>
        <p:xfrm>
          <a:off x="5791198" y="1473198"/>
          <a:ext cx="457200" cy="256540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57200"/>
              </a:tblGrid>
              <a:tr h="3664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64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64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64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64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64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64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244866"/>
              </p:ext>
            </p:extLst>
          </p:nvPr>
        </p:nvGraphicFramePr>
        <p:xfrm>
          <a:off x="6172199" y="4038600"/>
          <a:ext cx="2438401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343"/>
                <a:gridCol w="348343"/>
                <a:gridCol w="348343"/>
                <a:gridCol w="348343"/>
                <a:gridCol w="348343"/>
                <a:gridCol w="348343"/>
                <a:gridCol w="348343"/>
              </a:tblGrid>
              <a:tr h="38100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603638"/>
              </p:ext>
            </p:extLst>
          </p:nvPr>
        </p:nvGraphicFramePr>
        <p:xfrm>
          <a:off x="6172198" y="3307080"/>
          <a:ext cx="2090058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8343"/>
                <a:gridCol w="348343"/>
                <a:gridCol w="348343"/>
                <a:gridCol w="348343"/>
                <a:gridCol w="348343"/>
                <a:gridCol w="348343"/>
              </a:tblGrid>
              <a:tr h="304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C00000"/>
                          </a:solidFill>
                          <a:sym typeface="Symbol"/>
                        </a:rPr>
                        <a:t></a:t>
                      </a:r>
                      <a:endParaRPr lang="en-US" dirty="0" smtClean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039250"/>
              </p:ext>
            </p:extLst>
          </p:nvPr>
        </p:nvGraphicFramePr>
        <p:xfrm>
          <a:off x="6172198" y="2941320"/>
          <a:ext cx="1741715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8343"/>
                <a:gridCol w="348343"/>
                <a:gridCol w="348343"/>
                <a:gridCol w="348343"/>
                <a:gridCol w="348343"/>
              </a:tblGrid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494915"/>
              </p:ext>
            </p:extLst>
          </p:nvPr>
        </p:nvGraphicFramePr>
        <p:xfrm>
          <a:off x="6172198" y="2575560"/>
          <a:ext cx="1393372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8343"/>
                <a:gridCol w="348343"/>
                <a:gridCol w="348343"/>
                <a:gridCol w="348343"/>
              </a:tblGrid>
              <a:tr h="304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340988"/>
              </p:ext>
            </p:extLst>
          </p:nvPr>
        </p:nvGraphicFramePr>
        <p:xfrm>
          <a:off x="6172198" y="2209800"/>
          <a:ext cx="1045029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8343"/>
                <a:gridCol w="348343"/>
                <a:gridCol w="348343"/>
              </a:tblGrid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406226"/>
              </p:ext>
            </p:extLst>
          </p:nvPr>
        </p:nvGraphicFramePr>
        <p:xfrm>
          <a:off x="6172198" y="1844040"/>
          <a:ext cx="696686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8343"/>
                <a:gridCol w="348343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702917"/>
              </p:ext>
            </p:extLst>
          </p:nvPr>
        </p:nvGraphicFramePr>
        <p:xfrm>
          <a:off x="6172198" y="1476375"/>
          <a:ext cx="348343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8343"/>
              </a:tblGrid>
              <a:tr h="304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118205"/>
              </p:ext>
            </p:extLst>
          </p:nvPr>
        </p:nvGraphicFramePr>
        <p:xfrm>
          <a:off x="6172199" y="3672840"/>
          <a:ext cx="2438401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8343"/>
                <a:gridCol w="348343"/>
                <a:gridCol w="348343"/>
                <a:gridCol w="348343"/>
                <a:gridCol w="348343"/>
                <a:gridCol w="348343"/>
                <a:gridCol w="348343"/>
              </a:tblGrid>
              <a:tr h="304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C00000"/>
                          </a:solidFill>
                          <a:sym typeface="Symbol"/>
                        </a:rPr>
                        <a:t></a:t>
                      </a:r>
                      <a:endParaRPr lang="en-US" dirty="0" smtClean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968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A76AC2D0-6047-7B45-BB76-8DEDFDEDE16A}" type="datetime1">
              <a:rPr kumimoji="0" lang="zh-CN" altLang="en-US" sz="1400">
                <a:latin typeface="Arial" charset="0"/>
              </a:rPr>
              <a:pPr/>
              <a:t>2020/9/8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9D257F39-7703-354F-8F84-18D19246B6CC}" type="slidenum">
              <a:rPr kumimoji="0" lang="en-US" altLang="zh-CN" sz="1400">
                <a:latin typeface="Arial" charset="0"/>
              </a:rPr>
              <a:pPr/>
              <a:t>41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4.4</a:t>
            </a:r>
            <a:r>
              <a:rPr kumimoji="0" lang="zh-CN" altLang="en-US" b="1" dirty="0" smtClean="0">
                <a:latin typeface="Times New Roman" charset="0"/>
                <a:cs typeface="Times New Roman" charset="0"/>
              </a:rPr>
              <a:t> 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Times New Roman" charset="0"/>
              </a:rPr>
              <a:t>自动机最小化</a:t>
            </a:r>
            <a:endParaRPr kumimoji="0" lang="zh-CN" altLang="en-US" dirty="0">
              <a:latin typeface="Times New Roman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525963"/>
          </a:xfrm>
        </p:spPr>
        <p:txBody>
          <a:bodyPr/>
          <a:lstStyle/>
          <a:p>
            <a:r>
              <a:rPr kumimoji="0" lang="zh-CN" altLang="en-US" b="1" dirty="0" smtClean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示例</a:t>
            </a:r>
            <a:endParaRPr kumimoji="0" lang="en-US" altLang="zh-CN" b="1" dirty="0">
              <a:latin typeface="Times New Roman" panose="02020603050405020304" pitchFamily="18" charset="0"/>
              <a:ea typeface="黑体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0" lang="en-US" altLang="zh-CN" b="1" dirty="0" smtClean="0">
              <a:latin typeface="Times New Roman" panose="02020603050405020304" pitchFamily="18" charset="0"/>
              <a:ea typeface="黑体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0" lang="en-US" altLang="zh-CN" b="1" dirty="0">
              <a:latin typeface="Times New Roman" panose="02020603050405020304" pitchFamily="18" charset="0"/>
              <a:ea typeface="黑体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0" lang="en-US" altLang="zh-CN" b="1" dirty="0" smtClean="0">
              <a:latin typeface="Times New Roman" panose="02020603050405020304" pitchFamily="18" charset="0"/>
              <a:ea typeface="黑体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0" lang="en-US" altLang="zh-CN" sz="2400" b="1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0"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0"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归纳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{[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A], [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B], 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[C, D], 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E], </a:t>
            </a:r>
            <a:r>
              <a:rPr kumimoji="0"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kumimoji="0"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F]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[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G], [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], 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[A, D], [A, F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], </a:t>
            </a:r>
            <a:r>
              <a:rPr kumimoji="0" lang="en-US" altLang="zh-C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[B, </a:t>
            </a:r>
            <a:r>
              <a:rPr kumimoji="0"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kumimoji="0" lang="en-US" altLang="zh-C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], [G, H]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，对</a:t>
            </a:r>
            <a:r>
              <a:rPr kumimoji="0"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[C, </a:t>
            </a:r>
            <a:r>
              <a:rPr kumimoji="0"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F]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而言，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的入边分别为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{B-1, C-1, D-0, F-0, H-1}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的入边分别为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{A-1, E-1}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{B, C, H}</a:t>
            </a:r>
            <a:r>
              <a:rPr kumimoji="0"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</a:t>
            </a:r>
            <a:r>
              <a:rPr kumimoji="0" 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{A, E}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 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kumimoji="0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区分</a:t>
            </a:r>
            <a:r>
              <a:rPr kumimoji="0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07"/>
          <a:stretch/>
        </p:blipFill>
        <p:spPr bwMode="auto">
          <a:xfrm>
            <a:off x="534148" y="1828800"/>
            <a:ext cx="5180852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972099"/>
              </p:ext>
            </p:extLst>
          </p:nvPr>
        </p:nvGraphicFramePr>
        <p:xfrm>
          <a:off x="5791198" y="1473198"/>
          <a:ext cx="457200" cy="256540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57200"/>
              </a:tblGrid>
              <a:tr h="3664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64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64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64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64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64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64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128926"/>
              </p:ext>
            </p:extLst>
          </p:nvPr>
        </p:nvGraphicFramePr>
        <p:xfrm>
          <a:off x="6172199" y="4038600"/>
          <a:ext cx="2438401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343"/>
                <a:gridCol w="348343"/>
                <a:gridCol w="348343"/>
                <a:gridCol w="348343"/>
                <a:gridCol w="348343"/>
                <a:gridCol w="348343"/>
                <a:gridCol w="348343"/>
              </a:tblGrid>
              <a:tr h="38100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838395"/>
              </p:ext>
            </p:extLst>
          </p:nvPr>
        </p:nvGraphicFramePr>
        <p:xfrm>
          <a:off x="6172198" y="3307080"/>
          <a:ext cx="2090058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8343"/>
                <a:gridCol w="348343"/>
                <a:gridCol w="348343"/>
                <a:gridCol w="348343"/>
                <a:gridCol w="348343"/>
                <a:gridCol w="348343"/>
              </a:tblGrid>
              <a:tr h="304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96860"/>
              </p:ext>
            </p:extLst>
          </p:nvPr>
        </p:nvGraphicFramePr>
        <p:xfrm>
          <a:off x="6172198" y="2941320"/>
          <a:ext cx="1741715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8343"/>
                <a:gridCol w="348343"/>
                <a:gridCol w="348343"/>
                <a:gridCol w="348343"/>
                <a:gridCol w="348343"/>
              </a:tblGrid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881550"/>
              </p:ext>
            </p:extLst>
          </p:nvPr>
        </p:nvGraphicFramePr>
        <p:xfrm>
          <a:off x="6172198" y="2575560"/>
          <a:ext cx="1393372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8343"/>
                <a:gridCol w="348343"/>
                <a:gridCol w="348343"/>
                <a:gridCol w="348343"/>
              </a:tblGrid>
              <a:tr h="304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  <a:sym typeface="Symbol"/>
                        </a:rPr>
                        <a:t>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808011"/>
              </p:ext>
            </p:extLst>
          </p:nvPr>
        </p:nvGraphicFramePr>
        <p:xfrm>
          <a:off x="6172198" y="2209800"/>
          <a:ext cx="1045029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8343"/>
                <a:gridCol w="348343"/>
                <a:gridCol w="348343"/>
              </a:tblGrid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717653"/>
              </p:ext>
            </p:extLst>
          </p:nvPr>
        </p:nvGraphicFramePr>
        <p:xfrm>
          <a:off x="6172198" y="1844040"/>
          <a:ext cx="696686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8343"/>
                <a:gridCol w="348343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135733"/>
              </p:ext>
            </p:extLst>
          </p:nvPr>
        </p:nvGraphicFramePr>
        <p:xfrm>
          <a:off x="6172198" y="1476375"/>
          <a:ext cx="348343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8343"/>
              </a:tblGrid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C00000"/>
                          </a:solidFill>
                          <a:sym typeface="Symbol"/>
                        </a:rPr>
                        <a:t></a:t>
                      </a:r>
                      <a:endParaRPr lang="en-US" dirty="0" smtClean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700699"/>
              </p:ext>
            </p:extLst>
          </p:nvPr>
        </p:nvGraphicFramePr>
        <p:xfrm>
          <a:off x="6172199" y="3672840"/>
          <a:ext cx="2438401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8343"/>
                <a:gridCol w="348343"/>
                <a:gridCol w="348343"/>
                <a:gridCol w="348343"/>
                <a:gridCol w="348343"/>
                <a:gridCol w="348343"/>
                <a:gridCol w="348343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  <a:sym typeface="Symbol"/>
                        </a:rPr>
                        <a:t>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  <a:sym typeface="Symbol"/>
                        </a:rPr>
                        <a:t>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262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A76AC2D0-6047-7B45-BB76-8DEDFDEDE16A}" type="datetime1">
              <a:rPr kumimoji="0" lang="zh-CN" altLang="en-US" sz="1400">
                <a:latin typeface="Arial" charset="0"/>
              </a:rPr>
              <a:pPr/>
              <a:t>2020/9/8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9D257F39-7703-354F-8F84-18D19246B6CC}" type="slidenum">
              <a:rPr kumimoji="0" lang="en-US" altLang="zh-CN" sz="1400">
                <a:latin typeface="Arial" charset="0"/>
              </a:rPr>
              <a:pPr/>
              <a:t>42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4.4</a:t>
            </a:r>
            <a:r>
              <a:rPr kumimoji="0" lang="zh-CN" altLang="en-US" b="1" dirty="0" smtClean="0">
                <a:latin typeface="Times New Roman" charset="0"/>
                <a:cs typeface="Times New Roman" charset="0"/>
              </a:rPr>
              <a:t> 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Times New Roman" charset="0"/>
              </a:rPr>
              <a:t>自动机最小化</a:t>
            </a:r>
            <a:endParaRPr kumimoji="0" lang="zh-CN" altLang="en-US" dirty="0">
              <a:latin typeface="Times New Roman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525963"/>
          </a:xfrm>
        </p:spPr>
        <p:txBody>
          <a:bodyPr/>
          <a:lstStyle/>
          <a:p>
            <a:r>
              <a:rPr kumimoji="0" lang="zh-CN" altLang="en-US" b="1" dirty="0" smtClean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示例</a:t>
            </a:r>
            <a:endParaRPr kumimoji="0" lang="en-US" altLang="zh-CN" b="1" dirty="0">
              <a:latin typeface="Times New Roman" panose="02020603050405020304" pitchFamily="18" charset="0"/>
              <a:ea typeface="黑体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0" lang="en-US" altLang="zh-CN" b="1" dirty="0" smtClean="0">
              <a:latin typeface="Times New Roman" panose="02020603050405020304" pitchFamily="18" charset="0"/>
              <a:ea typeface="黑体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0" lang="en-US" altLang="zh-CN" b="1" dirty="0">
              <a:latin typeface="Times New Roman" panose="02020603050405020304" pitchFamily="18" charset="0"/>
              <a:ea typeface="黑体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0" lang="en-US" altLang="zh-CN" b="1" dirty="0" smtClean="0">
              <a:latin typeface="Times New Roman" panose="02020603050405020304" pitchFamily="18" charset="0"/>
              <a:ea typeface="黑体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0" lang="en-US" altLang="zh-CN" sz="2400" b="1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0"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0"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归纳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{[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A], [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B], 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[C, D], 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E], [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F], </a:t>
            </a:r>
            <a:r>
              <a:rPr kumimoji="0"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kumimoji="0"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G]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[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], 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[A, D], [A, F], 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B, G], 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G,H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], </a:t>
            </a:r>
            <a:r>
              <a:rPr kumimoji="0" lang="en-US" altLang="zh-C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[A, B], [A, H], [B, E], [E, H</a:t>
            </a:r>
            <a:r>
              <a:rPr kumimoji="0"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，对</a:t>
            </a:r>
            <a:r>
              <a:rPr kumimoji="0"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[C, </a:t>
            </a:r>
            <a:r>
              <a:rPr kumimoji="0"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G]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而言，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的入边分别为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{B-1, C-1, D-0, F-0, H-1}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的入边分别为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{B-0, D-1, F-1, H-0, G-0}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{B, C, H}</a:t>
            </a:r>
            <a:r>
              <a:rPr kumimoji="0"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</a:t>
            </a:r>
            <a:r>
              <a:rPr kumimoji="0" 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{D, F}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和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{D, F} </a:t>
            </a:r>
            <a:r>
              <a:rPr kumimoji="0" 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 {B, 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H, G</a:t>
            </a:r>
            <a:r>
              <a:rPr kumimoji="0" 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}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kumimoji="0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区分</a:t>
            </a:r>
            <a:r>
              <a:rPr kumimoji="0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07"/>
          <a:stretch/>
        </p:blipFill>
        <p:spPr bwMode="auto">
          <a:xfrm>
            <a:off x="534148" y="1752600"/>
            <a:ext cx="5180852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665406"/>
              </p:ext>
            </p:extLst>
          </p:nvPr>
        </p:nvGraphicFramePr>
        <p:xfrm>
          <a:off x="5791198" y="1396998"/>
          <a:ext cx="457200" cy="256540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57200"/>
              </a:tblGrid>
              <a:tr h="3664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64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64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64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64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64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64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261978"/>
              </p:ext>
            </p:extLst>
          </p:nvPr>
        </p:nvGraphicFramePr>
        <p:xfrm>
          <a:off x="6172199" y="3962400"/>
          <a:ext cx="2438401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343"/>
                <a:gridCol w="348343"/>
                <a:gridCol w="348343"/>
                <a:gridCol w="348343"/>
                <a:gridCol w="348343"/>
                <a:gridCol w="348343"/>
                <a:gridCol w="348343"/>
              </a:tblGrid>
              <a:tr h="38100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983857"/>
              </p:ext>
            </p:extLst>
          </p:nvPr>
        </p:nvGraphicFramePr>
        <p:xfrm>
          <a:off x="6172198" y="3230880"/>
          <a:ext cx="2090058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8343"/>
                <a:gridCol w="348343"/>
                <a:gridCol w="348343"/>
                <a:gridCol w="348343"/>
                <a:gridCol w="348343"/>
                <a:gridCol w="348343"/>
              </a:tblGrid>
              <a:tr h="304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  <a:sym typeface="Symbol"/>
                        </a:rPr>
                        <a:t>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  <a:sym typeface="Symbol"/>
                        </a:rPr>
                        <a:t>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776367"/>
              </p:ext>
            </p:extLst>
          </p:nvPr>
        </p:nvGraphicFramePr>
        <p:xfrm>
          <a:off x="6172198" y="2865120"/>
          <a:ext cx="1741715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8343"/>
                <a:gridCol w="348343"/>
                <a:gridCol w="348343"/>
                <a:gridCol w="348343"/>
                <a:gridCol w="348343"/>
              </a:tblGrid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C00000"/>
                          </a:solidFill>
                          <a:sym typeface="Symbol"/>
                        </a:rPr>
                        <a:t>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033717"/>
              </p:ext>
            </p:extLst>
          </p:nvPr>
        </p:nvGraphicFramePr>
        <p:xfrm>
          <a:off x="6172198" y="2499360"/>
          <a:ext cx="1393372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8343"/>
                <a:gridCol w="348343"/>
                <a:gridCol w="348343"/>
                <a:gridCol w="348343"/>
              </a:tblGrid>
              <a:tr h="304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934863"/>
              </p:ext>
            </p:extLst>
          </p:nvPr>
        </p:nvGraphicFramePr>
        <p:xfrm>
          <a:off x="6172198" y="2133600"/>
          <a:ext cx="1045029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8343"/>
                <a:gridCol w="348343"/>
                <a:gridCol w="348343"/>
              </a:tblGrid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C00000"/>
                          </a:solidFill>
                          <a:sym typeface="Symbol"/>
                        </a:rPr>
                        <a:t></a:t>
                      </a:r>
                      <a:endParaRPr lang="en-US" dirty="0" smtClean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570861"/>
              </p:ext>
            </p:extLst>
          </p:nvPr>
        </p:nvGraphicFramePr>
        <p:xfrm>
          <a:off x="6172198" y="1767840"/>
          <a:ext cx="696686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8343"/>
                <a:gridCol w="348343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711242"/>
              </p:ext>
            </p:extLst>
          </p:nvPr>
        </p:nvGraphicFramePr>
        <p:xfrm>
          <a:off x="6172198" y="1400175"/>
          <a:ext cx="348343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8343"/>
              </a:tblGrid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852210"/>
              </p:ext>
            </p:extLst>
          </p:nvPr>
        </p:nvGraphicFramePr>
        <p:xfrm>
          <a:off x="6172199" y="3596640"/>
          <a:ext cx="2438401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8343"/>
                <a:gridCol w="348343"/>
                <a:gridCol w="348343"/>
                <a:gridCol w="348343"/>
                <a:gridCol w="348343"/>
                <a:gridCol w="348343"/>
                <a:gridCol w="348343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C00000"/>
                          </a:solidFill>
                          <a:sym typeface="Symbol"/>
                        </a:rPr>
                        <a:t>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32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A76AC2D0-6047-7B45-BB76-8DEDFDEDE16A}" type="datetime1">
              <a:rPr kumimoji="0" lang="zh-CN" altLang="en-US" sz="1400">
                <a:latin typeface="Arial" charset="0"/>
              </a:rPr>
              <a:pPr/>
              <a:t>2020/9/8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9D257F39-7703-354F-8F84-18D19246B6CC}" type="slidenum">
              <a:rPr kumimoji="0" lang="en-US" altLang="zh-CN" sz="1400">
                <a:latin typeface="Arial" charset="0"/>
              </a:rPr>
              <a:pPr/>
              <a:t>43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4.4</a:t>
            </a:r>
            <a:r>
              <a:rPr kumimoji="0" lang="zh-CN" altLang="en-US" b="1" dirty="0" smtClean="0">
                <a:latin typeface="Times New Roman" charset="0"/>
                <a:cs typeface="Times New Roman" charset="0"/>
              </a:rPr>
              <a:t> 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Times New Roman" charset="0"/>
              </a:rPr>
              <a:t>自动机最小化</a:t>
            </a:r>
            <a:endParaRPr kumimoji="0" lang="zh-CN" altLang="en-US" dirty="0">
              <a:latin typeface="Times New Roman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89037"/>
            <a:ext cx="8686800" cy="4525963"/>
          </a:xfrm>
        </p:spPr>
        <p:txBody>
          <a:bodyPr/>
          <a:lstStyle/>
          <a:p>
            <a:r>
              <a:rPr kumimoji="0" lang="zh-CN" altLang="en-US" b="1" dirty="0" smtClean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示例</a:t>
            </a:r>
            <a:endParaRPr kumimoji="0" lang="en-US" altLang="zh-CN" b="1" dirty="0">
              <a:latin typeface="Times New Roman" panose="02020603050405020304" pitchFamily="18" charset="0"/>
              <a:ea typeface="黑体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0" lang="en-US" altLang="zh-CN" b="1" dirty="0" smtClean="0">
              <a:latin typeface="Times New Roman" panose="02020603050405020304" pitchFamily="18" charset="0"/>
              <a:ea typeface="黑体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0" lang="en-US" altLang="zh-CN" b="1" dirty="0">
              <a:latin typeface="Times New Roman" panose="02020603050405020304" pitchFamily="18" charset="0"/>
              <a:ea typeface="黑体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0" lang="en-US" altLang="zh-CN" b="1" dirty="0" smtClean="0">
              <a:latin typeface="Times New Roman" panose="02020603050405020304" pitchFamily="18" charset="0"/>
              <a:ea typeface="黑体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0" lang="en-US" altLang="zh-CN" sz="2400" b="1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0"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0"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归纳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{[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A], [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B], 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[C, D], 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E], [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F], [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G], </a:t>
            </a:r>
            <a:r>
              <a:rPr kumimoji="0"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kumimoji="0"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H]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[A, D], [A, F], 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B, G], 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G,H], [A, B], [A, H], [B, E], [E,H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], </a:t>
            </a:r>
            <a:r>
              <a:rPr kumimoji="0" lang="en-US" altLang="zh-C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[B, D], [B, F], [D, G], [D, H], [F, G], [F, H]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，对</a:t>
            </a:r>
            <a:r>
              <a:rPr kumimoji="0"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[C, H</a:t>
            </a:r>
            <a:r>
              <a:rPr kumimoji="0"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而言，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的入边分别为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{B-1, C-1, D-0, F-0, H-1}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的入边分别为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{E-0}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{D, 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kumimoji="0"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</a:t>
            </a:r>
            <a:r>
              <a:rPr kumimoji="0" 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{E}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kumimoji="0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区分</a:t>
            </a:r>
            <a:r>
              <a:rPr kumimoji="0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07"/>
          <a:stretch/>
        </p:blipFill>
        <p:spPr bwMode="auto">
          <a:xfrm>
            <a:off x="534148" y="1798637"/>
            <a:ext cx="5180852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295509"/>
              </p:ext>
            </p:extLst>
          </p:nvPr>
        </p:nvGraphicFramePr>
        <p:xfrm>
          <a:off x="5791198" y="1443035"/>
          <a:ext cx="457200" cy="256540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57200"/>
              </a:tblGrid>
              <a:tr h="3664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64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64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64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64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64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64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713353"/>
              </p:ext>
            </p:extLst>
          </p:nvPr>
        </p:nvGraphicFramePr>
        <p:xfrm>
          <a:off x="6172199" y="4008437"/>
          <a:ext cx="2438401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343"/>
                <a:gridCol w="348343"/>
                <a:gridCol w="348343"/>
                <a:gridCol w="348343"/>
                <a:gridCol w="348343"/>
                <a:gridCol w="348343"/>
                <a:gridCol w="348343"/>
              </a:tblGrid>
              <a:tr h="38100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922234"/>
              </p:ext>
            </p:extLst>
          </p:nvPr>
        </p:nvGraphicFramePr>
        <p:xfrm>
          <a:off x="6172198" y="3276917"/>
          <a:ext cx="2090058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8343"/>
                <a:gridCol w="348343"/>
                <a:gridCol w="348343"/>
                <a:gridCol w="348343"/>
                <a:gridCol w="348343"/>
                <a:gridCol w="348343"/>
              </a:tblGrid>
              <a:tr h="304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742305"/>
              </p:ext>
            </p:extLst>
          </p:nvPr>
        </p:nvGraphicFramePr>
        <p:xfrm>
          <a:off x="6172198" y="2911157"/>
          <a:ext cx="1741715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8343"/>
                <a:gridCol w="348343"/>
                <a:gridCol w="348343"/>
                <a:gridCol w="348343"/>
                <a:gridCol w="348343"/>
              </a:tblGrid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  <a:sym typeface="Symbol"/>
                        </a:rPr>
                        <a:t>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435608"/>
              </p:ext>
            </p:extLst>
          </p:nvPr>
        </p:nvGraphicFramePr>
        <p:xfrm>
          <a:off x="6172198" y="2545397"/>
          <a:ext cx="1393372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8343"/>
                <a:gridCol w="348343"/>
                <a:gridCol w="348343"/>
                <a:gridCol w="348343"/>
              </a:tblGrid>
              <a:tr h="304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338503"/>
              </p:ext>
            </p:extLst>
          </p:nvPr>
        </p:nvGraphicFramePr>
        <p:xfrm>
          <a:off x="6172198" y="2179637"/>
          <a:ext cx="1045029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8343"/>
                <a:gridCol w="348343"/>
                <a:gridCol w="348343"/>
              </a:tblGrid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634651"/>
              </p:ext>
            </p:extLst>
          </p:nvPr>
        </p:nvGraphicFramePr>
        <p:xfrm>
          <a:off x="6172198" y="1813877"/>
          <a:ext cx="696686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8343"/>
                <a:gridCol w="348343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971569"/>
              </p:ext>
            </p:extLst>
          </p:nvPr>
        </p:nvGraphicFramePr>
        <p:xfrm>
          <a:off x="6172198" y="1446212"/>
          <a:ext cx="348343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8343"/>
              </a:tblGrid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651967"/>
              </p:ext>
            </p:extLst>
          </p:nvPr>
        </p:nvGraphicFramePr>
        <p:xfrm>
          <a:off x="6172199" y="3642677"/>
          <a:ext cx="2438401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8343"/>
                <a:gridCol w="348343"/>
                <a:gridCol w="348343"/>
                <a:gridCol w="348343"/>
                <a:gridCol w="348343"/>
                <a:gridCol w="348343"/>
                <a:gridCol w="348343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817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A76AC2D0-6047-7B45-BB76-8DEDFDEDE16A}" type="datetime1">
              <a:rPr kumimoji="0" lang="zh-CN" altLang="en-US" sz="1400">
                <a:latin typeface="Arial" charset="0"/>
              </a:rPr>
              <a:pPr/>
              <a:t>2020/9/8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9D257F39-7703-354F-8F84-18D19246B6CC}" type="slidenum">
              <a:rPr kumimoji="0" lang="en-US" altLang="zh-CN" sz="1400">
                <a:latin typeface="Arial" charset="0"/>
              </a:rPr>
              <a:pPr/>
              <a:t>44</a:t>
            </a:fld>
            <a:endParaRPr kumimoji="0" lang="en-US" altLang="zh-CN" sz="1400" dirty="0">
              <a:latin typeface="Arial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4.4</a:t>
            </a:r>
            <a:r>
              <a:rPr kumimoji="0" lang="zh-CN" altLang="en-US" b="1" dirty="0" smtClean="0">
                <a:latin typeface="Times New Roman" charset="0"/>
                <a:cs typeface="Times New Roman" charset="0"/>
              </a:rPr>
              <a:t> 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Times New Roman" charset="0"/>
              </a:rPr>
              <a:t>自动机最小化</a:t>
            </a:r>
            <a:endParaRPr kumimoji="0" lang="zh-CN" altLang="en-US" dirty="0">
              <a:latin typeface="Times New Roman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89037"/>
            <a:ext cx="8686800" cy="4525963"/>
          </a:xfrm>
        </p:spPr>
        <p:txBody>
          <a:bodyPr/>
          <a:lstStyle/>
          <a:p>
            <a:r>
              <a:rPr kumimoji="0" lang="zh-CN" altLang="en-US" b="1" dirty="0" smtClean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示例</a:t>
            </a:r>
            <a:endParaRPr kumimoji="0" lang="en-US" altLang="zh-CN" b="1" dirty="0">
              <a:latin typeface="Times New Roman" panose="02020603050405020304" pitchFamily="18" charset="0"/>
              <a:ea typeface="黑体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0" lang="en-US" altLang="zh-CN" b="1" dirty="0" smtClean="0">
              <a:latin typeface="Times New Roman" panose="02020603050405020304" pitchFamily="18" charset="0"/>
              <a:ea typeface="黑体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0" lang="en-US" altLang="zh-CN" b="1" dirty="0">
              <a:latin typeface="Times New Roman" panose="02020603050405020304" pitchFamily="18" charset="0"/>
              <a:ea typeface="黑体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0" lang="en-US" altLang="zh-CN" b="1" dirty="0" smtClean="0">
              <a:latin typeface="Times New Roman" panose="02020603050405020304" pitchFamily="18" charset="0"/>
              <a:ea typeface="黑体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0" lang="en-US" altLang="zh-CN" sz="2400" b="1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0"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0"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归纳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{[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A], [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B], 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[C, D], 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E], [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F], [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G], [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H], </a:t>
            </a:r>
            <a:r>
              <a:rPr kumimoji="0"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[A, D]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2400" b="1" strike="sngStrike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[A, F]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B, G], 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G,H], </a:t>
            </a:r>
            <a:r>
              <a:rPr kumimoji="0" lang="en-US" altLang="zh-CN" sz="2400" b="1" strike="sngStrike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[A, B]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2400" b="1" strike="sngStrike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[A, H]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[B, E], [E,H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], </a:t>
            </a:r>
            <a:r>
              <a:rPr kumimoji="0" lang="en-US" altLang="zh-CN" sz="2400" b="1" strike="sngStrike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[B, D]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[B, F], </a:t>
            </a:r>
            <a:r>
              <a:rPr kumimoji="0" lang="en-US" altLang="zh-CN" sz="2400" b="1" strike="sngStrike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[D, G]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2400" b="1" strike="sngStrike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[D, H]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[F, G], [F, H], </a:t>
            </a:r>
            <a:r>
              <a:rPr kumimoji="0" lang="en-US" altLang="zh-CN" sz="2400" b="1" strike="sngStrike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[D, </a:t>
            </a:r>
            <a:r>
              <a:rPr kumimoji="0" lang="en-US" altLang="zh-CN" sz="2400" b="1" strike="sngStrike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E]</a:t>
            </a:r>
            <a:r>
              <a:rPr kumimoji="0" lang="en-US" altLang="zh-C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[E, F]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，对</a:t>
            </a:r>
            <a:r>
              <a:rPr kumimoji="0"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[A, D]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而言，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的入边分别为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{C-0}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的入边分别为</a:t>
            </a:r>
            <a:r>
              <a:rPr lang="zh-CN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∅</a:t>
            </a:r>
            <a:endParaRPr kumimoji="0"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07"/>
          <a:stretch/>
        </p:blipFill>
        <p:spPr bwMode="auto">
          <a:xfrm>
            <a:off x="534148" y="1798637"/>
            <a:ext cx="5180852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404135"/>
              </p:ext>
            </p:extLst>
          </p:nvPr>
        </p:nvGraphicFramePr>
        <p:xfrm>
          <a:off x="5791198" y="1443035"/>
          <a:ext cx="457200" cy="256540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57200"/>
              </a:tblGrid>
              <a:tr h="3664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64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64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64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64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64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64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033377"/>
              </p:ext>
            </p:extLst>
          </p:nvPr>
        </p:nvGraphicFramePr>
        <p:xfrm>
          <a:off x="6172199" y="4008437"/>
          <a:ext cx="2438401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343"/>
                <a:gridCol w="348343"/>
                <a:gridCol w="348343"/>
                <a:gridCol w="348343"/>
                <a:gridCol w="348343"/>
                <a:gridCol w="348343"/>
                <a:gridCol w="348343"/>
              </a:tblGrid>
              <a:tr h="38100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358397"/>
              </p:ext>
            </p:extLst>
          </p:nvPr>
        </p:nvGraphicFramePr>
        <p:xfrm>
          <a:off x="6172198" y="3276917"/>
          <a:ext cx="2090058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8343"/>
                <a:gridCol w="348343"/>
                <a:gridCol w="348343"/>
                <a:gridCol w="348343"/>
                <a:gridCol w="348343"/>
                <a:gridCol w="348343"/>
              </a:tblGrid>
              <a:tr h="304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280610"/>
              </p:ext>
            </p:extLst>
          </p:nvPr>
        </p:nvGraphicFramePr>
        <p:xfrm>
          <a:off x="6172198" y="2911157"/>
          <a:ext cx="1741715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8343"/>
                <a:gridCol w="348343"/>
                <a:gridCol w="348343"/>
                <a:gridCol w="348343"/>
                <a:gridCol w="348343"/>
              </a:tblGrid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816264"/>
              </p:ext>
            </p:extLst>
          </p:nvPr>
        </p:nvGraphicFramePr>
        <p:xfrm>
          <a:off x="6172198" y="2545397"/>
          <a:ext cx="1393372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8343"/>
                <a:gridCol w="348343"/>
                <a:gridCol w="348343"/>
                <a:gridCol w="348343"/>
              </a:tblGrid>
              <a:tr h="30480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395571"/>
              </p:ext>
            </p:extLst>
          </p:nvPr>
        </p:nvGraphicFramePr>
        <p:xfrm>
          <a:off x="6172198" y="2179637"/>
          <a:ext cx="1045029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8343"/>
                <a:gridCol w="348343"/>
                <a:gridCol w="348343"/>
              </a:tblGrid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245798"/>
              </p:ext>
            </p:extLst>
          </p:nvPr>
        </p:nvGraphicFramePr>
        <p:xfrm>
          <a:off x="6172198" y="1813877"/>
          <a:ext cx="696686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8343"/>
                <a:gridCol w="348343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826723"/>
              </p:ext>
            </p:extLst>
          </p:nvPr>
        </p:nvGraphicFramePr>
        <p:xfrm>
          <a:off x="6172198" y="1446212"/>
          <a:ext cx="348343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8343"/>
              </a:tblGrid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706747"/>
              </p:ext>
            </p:extLst>
          </p:nvPr>
        </p:nvGraphicFramePr>
        <p:xfrm>
          <a:off x="6172199" y="3642677"/>
          <a:ext cx="2438401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8343"/>
                <a:gridCol w="348343"/>
                <a:gridCol w="348343"/>
                <a:gridCol w="348343"/>
                <a:gridCol w="348343"/>
                <a:gridCol w="348343"/>
                <a:gridCol w="348343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273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A76AC2D0-6047-7B45-BB76-8DEDFDEDE16A}" type="datetime1">
              <a:rPr kumimoji="0" lang="zh-CN" altLang="en-US" sz="1400">
                <a:latin typeface="Arial" charset="0"/>
              </a:rPr>
              <a:pPr/>
              <a:t>2020/9/8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9D257F39-7703-354F-8F84-18D19246B6CC}" type="slidenum">
              <a:rPr kumimoji="0" lang="en-US" altLang="zh-CN" sz="1400">
                <a:latin typeface="Arial" charset="0"/>
              </a:rPr>
              <a:pPr/>
              <a:t>45</a:t>
            </a:fld>
            <a:endParaRPr kumimoji="0" lang="en-US" altLang="zh-CN" sz="1400" dirty="0">
              <a:latin typeface="Arial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4.4</a:t>
            </a:r>
            <a:r>
              <a:rPr kumimoji="0" lang="zh-CN" altLang="en-US" b="1" dirty="0" smtClean="0">
                <a:latin typeface="Times New Roman" charset="0"/>
                <a:cs typeface="Times New Roman" charset="0"/>
              </a:rPr>
              <a:t> 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Times New Roman" charset="0"/>
              </a:rPr>
              <a:t>自动机最小化</a:t>
            </a:r>
            <a:endParaRPr kumimoji="0" lang="zh-CN" altLang="en-US" dirty="0">
              <a:latin typeface="Times New Roman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89037"/>
            <a:ext cx="8686800" cy="4525963"/>
          </a:xfrm>
        </p:spPr>
        <p:txBody>
          <a:bodyPr/>
          <a:lstStyle/>
          <a:p>
            <a:r>
              <a:rPr kumimoji="0" lang="zh-CN" altLang="en-US" b="1" dirty="0" smtClean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示例</a:t>
            </a:r>
            <a:endParaRPr kumimoji="0" lang="en-US" altLang="zh-CN" b="1" dirty="0">
              <a:latin typeface="Times New Roman" panose="02020603050405020304" pitchFamily="18" charset="0"/>
              <a:ea typeface="黑体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0" lang="en-US" altLang="zh-CN" b="1" dirty="0" smtClean="0">
              <a:latin typeface="Times New Roman" panose="02020603050405020304" pitchFamily="18" charset="0"/>
              <a:ea typeface="黑体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0" lang="en-US" altLang="zh-CN" b="1" dirty="0">
              <a:latin typeface="Times New Roman" panose="02020603050405020304" pitchFamily="18" charset="0"/>
              <a:ea typeface="黑体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0" lang="en-US" altLang="zh-CN" b="1" dirty="0" smtClean="0">
              <a:latin typeface="Times New Roman" panose="02020603050405020304" pitchFamily="18" charset="0"/>
              <a:ea typeface="黑体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0" lang="en-US" altLang="zh-CN" sz="2400" b="1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0"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0"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归纳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{[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A], [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B], 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[C, D], 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E], [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F], [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G], [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H], 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[A, D], [A, F], </a:t>
            </a:r>
            <a:r>
              <a:rPr kumimoji="0"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kumimoji="0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B, G]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G,H], </a:t>
            </a:r>
            <a:r>
              <a:rPr kumimoji="0" lang="en-US" altLang="zh-CN" sz="2400" b="1" strike="sngStrike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kumimoji="0" lang="en-US" altLang="zh-CN" sz="2400" b="1" strike="sngStrike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A, B]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2400" b="1" strike="sngStrike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[A, H]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[B, E], [E,H], </a:t>
            </a:r>
            <a:r>
              <a:rPr kumimoji="0" lang="en-US" altLang="zh-CN" sz="2400" b="1" strike="sngStrike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[B, D]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[B, F], </a:t>
            </a:r>
            <a:r>
              <a:rPr kumimoji="0" lang="en-US" altLang="zh-CN" sz="2400" b="1" strike="sngStrike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kumimoji="0" lang="en-US" altLang="zh-CN" sz="2400" b="1" strike="sngStrike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D, G]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2400" b="1" strike="sngStrike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[D, H]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[F, G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], [F, H]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strike="sngStrike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[D, E]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[E, F]}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，对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[B, G]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而言，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的入边分别为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{A-0}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的入边分别为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{B-0, D-1, F-1, H-0, G-0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{A}</a:t>
            </a:r>
            <a:r>
              <a:rPr kumimoji="0" 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{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B, H, G</a:t>
            </a:r>
            <a:r>
              <a:rPr kumimoji="0" 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}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是可区分的</a:t>
            </a:r>
            <a:endParaRPr kumimoji="0"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07"/>
          <a:stretch/>
        </p:blipFill>
        <p:spPr bwMode="auto">
          <a:xfrm>
            <a:off x="534148" y="1798637"/>
            <a:ext cx="5180852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849806"/>
              </p:ext>
            </p:extLst>
          </p:nvPr>
        </p:nvGraphicFramePr>
        <p:xfrm>
          <a:off x="5791198" y="1443035"/>
          <a:ext cx="457200" cy="256540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57200"/>
              </a:tblGrid>
              <a:tr h="3664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64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64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64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64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64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64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68807"/>
              </p:ext>
            </p:extLst>
          </p:nvPr>
        </p:nvGraphicFramePr>
        <p:xfrm>
          <a:off x="6172199" y="4008437"/>
          <a:ext cx="2438401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343"/>
                <a:gridCol w="348343"/>
                <a:gridCol w="348343"/>
                <a:gridCol w="348343"/>
                <a:gridCol w="348343"/>
                <a:gridCol w="348343"/>
                <a:gridCol w="348343"/>
              </a:tblGrid>
              <a:tr h="38100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179600"/>
              </p:ext>
            </p:extLst>
          </p:nvPr>
        </p:nvGraphicFramePr>
        <p:xfrm>
          <a:off x="6172198" y="3276917"/>
          <a:ext cx="2090058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8343"/>
                <a:gridCol w="348343"/>
                <a:gridCol w="348343"/>
                <a:gridCol w="348343"/>
                <a:gridCol w="348343"/>
                <a:gridCol w="348343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765715"/>
              </p:ext>
            </p:extLst>
          </p:nvPr>
        </p:nvGraphicFramePr>
        <p:xfrm>
          <a:off x="6172198" y="2911157"/>
          <a:ext cx="1741715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8343"/>
                <a:gridCol w="348343"/>
                <a:gridCol w="348343"/>
                <a:gridCol w="348343"/>
                <a:gridCol w="348343"/>
              </a:tblGrid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060810"/>
              </p:ext>
            </p:extLst>
          </p:nvPr>
        </p:nvGraphicFramePr>
        <p:xfrm>
          <a:off x="6172198" y="2545397"/>
          <a:ext cx="1393372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8343"/>
                <a:gridCol w="348343"/>
                <a:gridCol w="348343"/>
                <a:gridCol w="348343"/>
              </a:tblGrid>
              <a:tr h="304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446509"/>
              </p:ext>
            </p:extLst>
          </p:nvPr>
        </p:nvGraphicFramePr>
        <p:xfrm>
          <a:off x="6172198" y="2179637"/>
          <a:ext cx="1045029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8343"/>
                <a:gridCol w="348343"/>
                <a:gridCol w="348343"/>
              </a:tblGrid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689633"/>
              </p:ext>
            </p:extLst>
          </p:nvPr>
        </p:nvGraphicFramePr>
        <p:xfrm>
          <a:off x="6172198" y="1813877"/>
          <a:ext cx="696686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8343"/>
                <a:gridCol w="348343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811568"/>
              </p:ext>
            </p:extLst>
          </p:nvPr>
        </p:nvGraphicFramePr>
        <p:xfrm>
          <a:off x="6172198" y="1446212"/>
          <a:ext cx="348343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8343"/>
              </a:tblGrid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389283"/>
              </p:ext>
            </p:extLst>
          </p:nvPr>
        </p:nvGraphicFramePr>
        <p:xfrm>
          <a:off x="6172199" y="3642677"/>
          <a:ext cx="2438401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8343"/>
                <a:gridCol w="348343"/>
                <a:gridCol w="348343"/>
                <a:gridCol w="348343"/>
                <a:gridCol w="348343"/>
                <a:gridCol w="348343"/>
                <a:gridCol w="348343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951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A76AC2D0-6047-7B45-BB76-8DEDFDEDE16A}" type="datetime1">
              <a:rPr kumimoji="0" lang="zh-CN" altLang="en-US" sz="1400">
                <a:latin typeface="Arial" charset="0"/>
              </a:rPr>
              <a:pPr/>
              <a:t>2020/9/8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9D257F39-7703-354F-8F84-18D19246B6CC}" type="slidenum">
              <a:rPr kumimoji="0" lang="en-US" altLang="zh-CN" sz="1400">
                <a:latin typeface="Arial" charset="0"/>
              </a:rPr>
              <a:pPr/>
              <a:t>46</a:t>
            </a:fld>
            <a:endParaRPr kumimoji="0" lang="en-US" altLang="zh-CN" sz="1400" dirty="0">
              <a:latin typeface="Arial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4.4</a:t>
            </a:r>
            <a:r>
              <a:rPr kumimoji="0" lang="zh-CN" altLang="en-US" b="1" dirty="0" smtClean="0">
                <a:latin typeface="Times New Roman" charset="0"/>
                <a:cs typeface="Times New Roman" charset="0"/>
              </a:rPr>
              <a:t> 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Times New Roman" charset="0"/>
              </a:rPr>
              <a:t>自动机最小化</a:t>
            </a:r>
            <a:endParaRPr kumimoji="0" lang="zh-CN" altLang="en-US" dirty="0">
              <a:latin typeface="Times New Roman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89037"/>
            <a:ext cx="8686800" cy="4525963"/>
          </a:xfrm>
        </p:spPr>
        <p:txBody>
          <a:bodyPr/>
          <a:lstStyle/>
          <a:p>
            <a:r>
              <a:rPr kumimoji="0" lang="zh-CN" altLang="en-US" b="1" dirty="0" smtClean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示例</a:t>
            </a:r>
            <a:endParaRPr kumimoji="0" lang="en-US" altLang="zh-CN" b="1" dirty="0">
              <a:latin typeface="Times New Roman" panose="02020603050405020304" pitchFamily="18" charset="0"/>
              <a:ea typeface="黑体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0" lang="en-US" altLang="zh-CN" b="1" dirty="0" smtClean="0">
              <a:latin typeface="Times New Roman" panose="02020603050405020304" pitchFamily="18" charset="0"/>
              <a:ea typeface="黑体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0" lang="en-US" altLang="zh-CN" b="1" dirty="0">
              <a:latin typeface="Times New Roman" panose="02020603050405020304" pitchFamily="18" charset="0"/>
              <a:ea typeface="黑体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0" lang="en-US" altLang="zh-CN" b="1" dirty="0" smtClean="0">
              <a:latin typeface="Times New Roman" panose="02020603050405020304" pitchFamily="18" charset="0"/>
              <a:ea typeface="黑体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0" lang="en-US" altLang="zh-CN" sz="2400" b="1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0"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0"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归纳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{[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A], [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B], 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[C, D], 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E], [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F], [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G], [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H], 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[A, D], [A, F], 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B, G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], </a:t>
            </a:r>
            <a:r>
              <a:rPr kumimoji="0"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kumimoji="0"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G,H]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2400" b="1" strike="sngStrike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[A, B]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2400" b="1" strike="sngStrike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[A, H]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[B, E], 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E,H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], </a:t>
            </a:r>
            <a:r>
              <a:rPr kumimoji="0" lang="en-US" altLang="zh-CN" sz="2400" b="1" strike="sngStrike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[B, D]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[B, F], </a:t>
            </a:r>
            <a:r>
              <a:rPr kumimoji="0" lang="en-US" altLang="zh-CN" sz="2400" b="1" strike="sngStrike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[D, G]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2400" b="1" strike="sngStrike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[D, H]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[F, G], [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F, H], </a:t>
            </a:r>
            <a:r>
              <a:rPr kumimoji="0" lang="en-US" altLang="zh-CN" sz="2400" b="1" strike="sngStrike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kumimoji="0" lang="en-US" altLang="zh-CN" sz="2400" b="1" strike="sngStrike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D, </a:t>
            </a:r>
            <a:r>
              <a:rPr kumimoji="0" lang="en-US" altLang="zh-CN" sz="2400" b="1" strike="sngStrike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E]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[E, F], </a:t>
            </a:r>
            <a:r>
              <a:rPr kumimoji="0" lang="en-US" altLang="zh-CN" sz="2400" b="1" strike="sngStrike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[A, G]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，对</a:t>
            </a:r>
            <a:r>
              <a:rPr kumimoji="0"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[G, H]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而言，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的入边分别为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{B-0, D-1, F-1, H-0, G-0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的入边分别为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{E-0}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{B, H, G}</a:t>
            </a:r>
            <a:r>
              <a:rPr kumimoji="0"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</a:t>
            </a:r>
            <a:r>
              <a:rPr kumimoji="0" 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{</a:t>
            </a:r>
            <a:r>
              <a:rPr kumimoji="0"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E</a:t>
            </a:r>
            <a:r>
              <a:rPr kumimoji="0" 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}</a:t>
            </a:r>
            <a:r>
              <a:rPr kumimoji="0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是可区分的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0"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07"/>
          <a:stretch/>
        </p:blipFill>
        <p:spPr bwMode="auto">
          <a:xfrm>
            <a:off x="534148" y="1798637"/>
            <a:ext cx="5180852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619238"/>
              </p:ext>
            </p:extLst>
          </p:nvPr>
        </p:nvGraphicFramePr>
        <p:xfrm>
          <a:off x="5791198" y="1443035"/>
          <a:ext cx="457200" cy="256540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57200"/>
              </a:tblGrid>
              <a:tr h="3664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64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64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64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64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64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64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058779"/>
              </p:ext>
            </p:extLst>
          </p:nvPr>
        </p:nvGraphicFramePr>
        <p:xfrm>
          <a:off x="6172199" y="4008437"/>
          <a:ext cx="2438401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343"/>
                <a:gridCol w="348343"/>
                <a:gridCol w="348343"/>
                <a:gridCol w="348343"/>
                <a:gridCol w="348343"/>
                <a:gridCol w="348343"/>
                <a:gridCol w="348343"/>
              </a:tblGrid>
              <a:tr h="38100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165530"/>
              </p:ext>
            </p:extLst>
          </p:nvPr>
        </p:nvGraphicFramePr>
        <p:xfrm>
          <a:off x="6172198" y="3276917"/>
          <a:ext cx="2090058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8343"/>
                <a:gridCol w="348343"/>
                <a:gridCol w="348343"/>
                <a:gridCol w="348343"/>
                <a:gridCol w="348343"/>
                <a:gridCol w="348343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C00000"/>
                          </a:solidFill>
                          <a:sym typeface="Symbol"/>
                        </a:rPr>
                        <a:t></a:t>
                      </a:r>
                      <a:endParaRPr lang="en-US" dirty="0" smtClean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779762"/>
              </p:ext>
            </p:extLst>
          </p:nvPr>
        </p:nvGraphicFramePr>
        <p:xfrm>
          <a:off x="6172198" y="2911157"/>
          <a:ext cx="1741715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8343"/>
                <a:gridCol w="348343"/>
                <a:gridCol w="348343"/>
                <a:gridCol w="348343"/>
                <a:gridCol w="348343"/>
              </a:tblGrid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276840"/>
              </p:ext>
            </p:extLst>
          </p:nvPr>
        </p:nvGraphicFramePr>
        <p:xfrm>
          <a:off x="6172198" y="2545397"/>
          <a:ext cx="1393372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8343"/>
                <a:gridCol w="348343"/>
                <a:gridCol w="348343"/>
                <a:gridCol w="348343"/>
              </a:tblGrid>
              <a:tr h="30480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091364"/>
              </p:ext>
            </p:extLst>
          </p:nvPr>
        </p:nvGraphicFramePr>
        <p:xfrm>
          <a:off x="6172198" y="2179637"/>
          <a:ext cx="1045029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8343"/>
                <a:gridCol w="348343"/>
                <a:gridCol w="348343"/>
              </a:tblGrid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466840"/>
              </p:ext>
            </p:extLst>
          </p:nvPr>
        </p:nvGraphicFramePr>
        <p:xfrm>
          <a:off x="6172198" y="1813877"/>
          <a:ext cx="696686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8343"/>
                <a:gridCol w="348343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650131"/>
              </p:ext>
            </p:extLst>
          </p:nvPr>
        </p:nvGraphicFramePr>
        <p:xfrm>
          <a:off x="6172198" y="1446212"/>
          <a:ext cx="348343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8343"/>
              </a:tblGrid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553233"/>
              </p:ext>
            </p:extLst>
          </p:nvPr>
        </p:nvGraphicFramePr>
        <p:xfrm>
          <a:off x="6172199" y="3642677"/>
          <a:ext cx="2438401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8343"/>
                <a:gridCol w="348343"/>
                <a:gridCol w="348343"/>
                <a:gridCol w="348343"/>
                <a:gridCol w="348343"/>
                <a:gridCol w="348343"/>
                <a:gridCol w="348343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1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A76AC2D0-6047-7B45-BB76-8DEDFDEDE16A}" type="datetime1">
              <a:rPr kumimoji="0" lang="zh-CN" altLang="en-US" sz="1400">
                <a:latin typeface="Arial" charset="0"/>
              </a:rPr>
              <a:pPr/>
              <a:t>2020/9/8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9D257F39-7703-354F-8F84-18D19246B6CC}" type="slidenum">
              <a:rPr kumimoji="0" lang="en-US" altLang="zh-CN" sz="1400">
                <a:latin typeface="Arial" charset="0"/>
              </a:rPr>
              <a:pPr/>
              <a:t>47</a:t>
            </a:fld>
            <a:endParaRPr kumimoji="0" lang="en-US" altLang="zh-CN" sz="1400" dirty="0">
              <a:latin typeface="Arial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4.4</a:t>
            </a:r>
            <a:r>
              <a:rPr kumimoji="0" lang="zh-CN" altLang="en-US" b="1" dirty="0" smtClean="0">
                <a:latin typeface="Times New Roman" charset="0"/>
                <a:cs typeface="Times New Roman" charset="0"/>
              </a:rPr>
              <a:t> 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Times New Roman" charset="0"/>
              </a:rPr>
              <a:t>自动机最小化</a:t>
            </a:r>
            <a:endParaRPr kumimoji="0" lang="zh-CN" altLang="en-US" dirty="0">
              <a:latin typeface="Times New Roman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89037"/>
            <a:ext cx="8686800" cy="4525963"/>
          </a:xfrm>
        </p:spPr>
        <p:txBody>
          <a:bodyPr/>
          <a:lstStyle/>
          <a:p>
            <a:r>
              <a:rPr kumimoji="0" lang="zh-CN" altLang="en-US" b="1" dirty="0" smtClean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示例</a:t>
            </a:r>
            <a:endParaRPr kumimoji="0" lang="en-US" altLang="zh-CN" b="1" dirty="0">
              <a:latin typeface="Times New Roman" panose="02020603050405020304" pitchFamily="18" charset="0"/>
              <a:ea typeface="黑体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0" lang="en-US" altLang="zh-CN" b="1" dirty="0" smtClean="0">
              <a:latin typeface="Times New Roman" panose="02020603050405020304" pitchFamily="18" charset="0"/>
              <a:ea typeface="黑体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0" lang="en-US" altLang="zh-CN" b="1" dirty="0">
              <a:latin typeface="Times New Roman" panose="02020603050405020304" pitchFamily="18" charset="0"/>
              <a:ea typeface="黑体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0" lang="en-US" altLang="zh-CN" b="1" dirty="0" smtClean="0">
              <a:latin typeface="Times New Roman" panose="02020603050405020304" pitchFamily="18" charset="0"/>
              <a:ea typeface="黑体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0" lang="en-US" altLang="zh-CN" sz="2400" b="1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0"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0"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归纳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{[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A], [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B], 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[C, D], 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E], [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F], [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G], [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H], 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[A, D], [A, F], 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B, G], [G,H], </a:t>
            </a:r>
            <a:r>
              <a:rPr kumimoji="0" lang="en-US" altLang="zh-CN" sz="2400" b="1" strike="sngStrike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[A, B]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2400" b="1" strike="sngStrike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[A, H]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[B, E]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[E,H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], </a:t>
            </a:r>
            <a:r>
              <a:rPr kumimoji="0" lang="en-US" altLang="zh-CN" sz="2400" b="1" strike="sngStrike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[B, D]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[B, F], </a:t>
            </a:r>
            <a:r>
              <a:rPr kumimoji="0" lang="en-US" altLang="zh-CN" sz="2400" b="1" strike="sngStrike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[D, G]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2400" b="1" strike="sngStrike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[D, H]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[F, G], 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[F, H], </a:t>
            </a:r>
            <a:r>
              <a:rPr kumimoji="0" lang="en-US" altLang="zh-CN" sz="2400" b="1" strike="sngStrike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kumimoji="0" lang="en-US" altLang="zh-CN" sz="2400" b="1" strike="sngStrike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D, </a:t>
            </a:r>
            <a:r>
              <a:rPr kumimoji="0" lang="en-US" altLang="zh-CN" sz="2400" b="1" strike="sngStrike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E]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[E, F], </a:t>
            </a:r>
            <a:r>
              <a:rPr kumimoji="0" lang="en-US" altLang="zh-CN" sz="2400" b="1" strike="sngStrike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[A, G]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[E, </a:t>
            </a:r>
            <a:r>
              <a:rPr kumimoji="0" lang="en-US" altLang="zh-C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G]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，对</a:t>
            </a:r>
            <a:r>
              <a:rPr kumimoji="0"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[B, E]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而言，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的入边分别为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{A-0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的入边分别为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{G-1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kumimoji="0"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0"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07"/>
          <a:stretch/>
        </p:blipFill>
        <p:spPr bwMode="auto">
          <a:xfrm>
            <a:off x="534148" y="1798637"/>
            <a:ext cx="5180852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598335"/>
              </p:ext>
            </p:extLst>
          </p:nvPr>
        </p:nvGraphicFramePr>
        <p:xfrm>
          <a:off x="5791198" y="1443035"/>
          <a:ext cx="457200" cy="256540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57200"/>
              </a:tblGrid>
              <a:tr h="3664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64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64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64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64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64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64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984089"/>
              </p:ext>
            </p:extLst>
          </p:nvPr>
        </p:nvGraphicFramePr>
        <p:xfrm>
          <a:off x="6172199" y="4008437"/>
          <a:ext cx="2438401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343"/>
                <a:gridCol w="348343"/>
                <a:gridCol w="348343"/>
                <a:gridCol w="348343"/>
                <a:gridCol w="348343"/>
                <a:gridCol w="348343"/>
                <a:gridCol w="348343"/>
              </a:tblGrid>
              <a:tr h="38100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29644"/>
              </p:ext>
            </p:extLst>
          </p:nvPr>
        </p:nvGraphicFramePr>
        <p:xfrm>
          <a:off x="6172198" y="3276917"/>
          <a:ext cx="2090058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8343"/>
                <a:gridCol w="348343"/>
                <a:gridCol w="348343"/>
                <a:gridCol w="348343"/>
                <a:gridCol w="348343"/>
                <a:gridCol w="348343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402859"/>
              </p:ext>
            </p:extLst>
          </p:nvPr>
        </p:nvGraphicFramePr>
        <p:xfrm>
          <a:off x="6172198" y="2911157"/>
          <a:ext cx="1741715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8343"/>
                <a:gridCol w="348343"/>
                <a:gridCol w="348343"/>
                <a:gridCol w="348343"/>
                <a:gridCol w="348343"/>
              </a:tblGrid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382212"/>
              </p:ext>
            </p:extLst>
          </p:nvPr>
        </p:nvGraphicFramePr>
        <p:xfrm>
          <a:off x="6172198" y="2545397"/>
          <a:ext cx="1393372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8343"/>
                <a:gridCol w="348343"/>
                <a:gridCol w="348343"/>
                <a:gridCol w="348343"/>
              </a:tblGrid>
              <a:tr h="30480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580132"/>
              </p:ext>
            </p:extLst>
          </p:nvPr>
        </p:nvGraphicFramePr>
        <p:xfrm>
          <a:off x="6172198" y="2179637"/>
          <a:ext cx="1045029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8343"/>
                <a:gridCol w="348343"/>
                <a:gridCol w="348343"/>
              </a:tblGrid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950081"/>
              </p:ext>
            </p:extLst>
          </p:nvPr>
        </p:nvGraphicFramePr>
        <p:xfrm>
          <a:off x="6172198" y="1813877"/>
          <a:ext cx="696686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8343"/>
                <a:gridCol w="348343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840397"/>
              </p:ext>
            </p:extLst>
          </p:nvPr>
        </p:nvGraphicFramePr>
        <p:xfrm>
          <a:off x="6172198" y="1446212"/>
          <a:ext cx="348343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8343"/>
              </a:tblGrid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2711"/>
              </p:ext>
            </p:extLst>
          </p:nvPr>
        </p:nvGraphicFramePr>
        <p:xfrm>
          <a:off x="6172199" y="3642677"/>
          <a:ext cx="2438401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8343"/>
                <a:gridCol w="348343"/>
                <a:gridCol w="348343"/>
                <a:gridCol w="348343"/>
                <a:gridCol w="348343"/>
                <a:gridCol w="348343"/>
                <a:gridCol w="348343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904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A76AC2D0-6047-7B45-BB76-8DEDFDEDE16A}" type="datetime1">
              <a:rPr kumimoji="0" lang="zh-CN" altLang="en-US" sz="1400">
                <a:latin typeface="Arial" charset="0"/>
              </a:rPr>
              <a:pPr/>
              <a:t>2020/9/8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9D257F39-7703-354F-8F84-18D19246B6CC}" type="slidenum">
              <a:rPr kumimoji="0" lang="en-US" altLang="zh-CN" sz="1400">
                <a:latin typeface="Arial" charset="0"/>
              </a:rPr>
              <a:pPr/>
              <a:t>48</a:t>
            </a:fld>
            <a:endParaRPr kumimoji="0" lang="en-US" altLang="zh-CN" sz="1400" dirty="0">
              <a:latin typeface="Arial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4.4</a:t>
            </a:r>
            <a:r>
              <a:rPr kumimoji="0" lang="zh-CN" altLang="en-US" b="1" dirty="0" smtClean="0">
                <a:latin typeface="Times New Roman" charset="0"/>
                <a:cs typeface="Times New Roman" charset="0"/>
              </a:rPr>
              <a:t> 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Times New Roman" charset="0"/>
              </a:rPr>
              <a:t>自动机最小化</a:t>
            </a:r>
            <a:endParaRPr kumimoji="0" lang="zh-CN" altLang="en-US" dirty="0">
              <a:latin typeface="Times New Roman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89037"/>
            <a:ext cx="8686800" cy="4525963"/>
          </a:xfrm>
        </p:spPr>
        <p:txBody>
          <a:bodyPr/>
          <a:lstStyle/>
          <a:p>
            <a:r>
              <a:rPr kumimoji="0" lang="zh-CN" altLang="en-US" b="1" dirty="0" smtClean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示例</a:t>
            </a:r>
            <a:endParaRPr kumimoji="0" lang="en-US" altLang="zh-CN" b="1" dirty="0">
              <a:latin typeface="Times New Roman" panose="02020603050405020304" pitchFamily="18" charset="0"/>
              <a:ea typeface="黑体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0" lang="en-US" altLang="zh-CN" b="1" dirty="0" smtClean="0">
              <a:latin typeface="Times New Roman" panose="02020603050405020304" pitchFamily="18" charset="0"/>
              <a:ea typeface="黑体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0" lang="en-US" altLang="zh-CN" b="1" dirty="0">
              <a:latin typeface="Times New Roman" panose="02020603050405020304" pitchFamily="18" charset="0"/>
              <a:ea typeface="黑体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0" lang="en-US" altLang="zh-CN" b="1" dirty="0" smtClean="0">
              <a:latin typeface="Times New Roman" panose="02020603050405020304" pitchFamily="18" charset="0"/>
              <a:ea typeface="黑体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0" lang="en-US" altLang="zh-CN" sz="2400" b="1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0"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0"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归纳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{[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A], [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B], 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[C, D], 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E], [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F], [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G], [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H], 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[A, D], [A, F], 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B, G], 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G,H], </a:t>
            </a:r>
            <a:r>
              <a:rPr kumimoji="0" lang="en-US" altLang="zh-CN" sz="2400" b="1" strike="sngStrike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[A, B]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2400" b="1" strike="sngStrike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[A, H]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[B, E], </a:t>
            </a:r>
            <a:r>
              <a:rPr kumimoji="0"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[E,H</a:t>
            </a:r>
            <a:r>
              <a:rPr kumimoji="0"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2400" b="1" strike="sngStrike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[B, D]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[B, F], </a:t>
            </a:r>
            <a:r>
              <a:rPr kumimoji="0" lang="en-US" altLang="zh-CN" sz="2400" b="1" strike="sngStrike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[D, G]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2400" b="1" strike="sngStrike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[D, H]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[F, G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], [F, H], </a:t>
            </a:r>
            <a:r>
              <a:rPr kumimoji="0" lang="en-US" altLang="zh-CN" sz="2400" b="1" strike="sngStrike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[D, </a:t>
            </a:r>
            <a:r>
              <a:rPr kumimoji="0" lang="en-US" altLang="zh-CN" sz="2400" b="1" strike="sngStrike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E]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[E, F], </a:t>
            </a:r>
            <a:r>
              <a:rPr kumimoji="0" lang="en-US" altLang="zh-CN" sz="2400" b="1" strike="sngStrike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[A, G]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[E, G]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，对</a:t>
            </a:r>
            <a:r>
              <a:rPr kumimoji="0"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[E, </a:t>
            </a:r>
            <a:r>
              <a:rPr kumimoji="0"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kumimoji="0"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而言，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的入边分别为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{G-1}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kumimoji="0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入边分别为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{E-0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 </a:t>
            </a:r>
          </a:p>
        </p:txBody>
      </p:sp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07"/>
          <a:stretch/>
        </p:blipFill>
        <p:spPr bwMode="auto">
          <a:xfrm>
            <a:off x="534148" y="1798637"/>
            <a:ext cx="5180852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253745"/>
              </p:ext>
            </p:extLst>
          </p:nvPr>
        </p:nvGraphicFramePr>
        <p:xfrm>
          <a:off x="5791198" y="1443035"/>
          <a:ext cx="457200" cy="256540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57200"/>
              </a:tblGrid>
              <a:tr h="3664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64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64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64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64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64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64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444121"/>
              </p:ext>
            </p:extLst>
          </p:nvPr>
        </p:nvGraphicFramePr>
        <p:xfrm>
          <a:off x="6172199" y="4008437"/>
          <a:ext cx="2438401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343"/>
                <a:gridCol w="348343"/>
                <a:gridCol w="348343"/>
                <a:gridCol w="348343"/>
                <a:gridCol w="348343"/>
                <a:gridCol w="348343"/>
                <a:gridCol w="348343"/>
              </a:tblGrid>
              <a:tr h="38100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306958"/>
              </p:ext>
            </p:extLst>
          </p:nvPr>
        </p:nvGraphicFramePr>
        <p:xfrm>
          <a:off x="6172198" y="3276917"/>
          <a:ext cx="2090058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8343"/>
                <a:gridCol w="348343"/>
                <a:gridCol w="348343"/>
                <a:gridCol w="348343"/>
                <a:gridCol w="348343"/>
                <a:gridCol w="348343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97417"/>
              </p:ext>
            </p:extLst>
          </p:nvPr>
        </p:nvGraphicFramePr>
        <p:xfrm>
          <a:off x="6172198" y="2911157"/>
          <a:ext cx="1741715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8343"/>
                <a:gridCol w="348343"/>
                <a:gridCol w="348343"/>
                <a:gridCol w="348343"/>
                <a:gridCol w="348343"/>
              </a:tblGrid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245693"/>
              </p:ext>
            </p:extLst>
          </p:nvPr>
        </p:nvGraphicFramePr>
        <p:xfrm>
          <a:off x="6172198" y="2545397"/>
          <a:ext cx="1393372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8343"/>
                <a:gridCol w="348343"/>
                <a:gridCol w="348343"/>
                <a:gridCol w="348343"/>
              </a:tblGrid>
              <a:tr h="30480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918865"/>
              </p:ext>
            </p:extLst>
          </p:nvPr>
        </p:nvGraphicFramePr>
        <p:xfrm>
          <a:off x="6172198" y="2179637"/>
          <a:ext cx="1045029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8343"/>
                <a:gridCol w="348343"/>
                <a:gridCol w="348343"/>
              </a:tblGrid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422158"/>
              </p:ext>
            </p:extLst>
          </p:nvPr>
        </p:nvGraphicFramePr>
        <p:xfrm>
          <a:off x="6172198" y="1813877"/>
          <a:ext cx="696686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8343"/>
                <a:gridCol w="348343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125156"/>
              </p:ext>
            </p:extLst>
          </p:nvPr>
        </p:nvGraphicFramePr>
        <p:xfrm>
          <a:off x="6172198" y="1446212"/>
          <a:ext cx="348343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8343"/>
              </a:tblGrid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98435"/>
              </p:ext>
            </p:extLst>
          </p:nvPr>
        </p:nvGraphicFramePr>
        <p:xfrm>
          <a:off x="6172199" y="3642677"/>
          <a:ext cx="2438401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8343"/>
                <a:gridCol w="348343"/>
                <a:gridCol w="348343"/>
                <a:gridCol w="348343"/>
                <a:gridCol w="348343"/>
                <a:gridCol w="348343"/>
                <a:gridCol w="348343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216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A76AC2D0-6047-7B45-BB76-8DEDFDEDE16A}" type="datetime1">
              <a:rPr kumimoji="0" lang="zh-CN" altLang="en-US" sz="1400">
                <a:latin typeface="Arial" charset="0"/>
              </a:rPr>
              <a:pPr/>
              <a:t>2020/9/8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9D257F39-7703-354F-8F84-18D19246B6CC}" type="slidenum">
              <a:rPr kumimoji="0" lang="en-US" altLang="zh-CN" sz="1400">
                <a:latin typeface="Arial" charset="0"/>
              </a:rPr>
              <a:pPr/>
              <a:t>49</a:t>
            </a:fld>
            <a:endParaRPr kumimoji="0" lang="en-US" altLang="zh-CN" sz="1400" dirty="0">
              <a:latin typeface="Arial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4.4</a:t>
            </a:r>
            <a:r>
              <a:rPr kumimoji="0" lang="zh-CN" altLang="en-US" b="1" dirty="0" smtClean="0">
                <a:latin typeface="Times New Roman" charset="0"/>
                <a:cs typeface="Times New Roman" charset="0"/>
              </a:rPr>
              <a:t> 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Times New Roman" charset="0"/>
              </a:rPr>
              <a:t>自动机最小化</a:t>
            </a:r>
            <a:endParaRPr kumimoji="0" lang="zh-CN" altLang="en-US" dirty="0">
              <a:latin typeface="Times New Roman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89037"/>
            <a:ext cx="8686800" cy="4525963"/>
          </a:xfrm>
        </p:spPr>
        <p:txBody>
          <a:bodyPr/>
          <a:lstStyle/>
          <a:p>
            <a:r>
              <a:rPr kumimoji="0" lang="zh-CN" altLang="en-US" b="1" dirty="0" smtClean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示例</a:t>
            </a:r>
            <a:endParaRPr kumimoji="0" lang="en-US" altLang="zh-CN" b="1" dirty="0">
              <a:latin typeface="Times New Roman" panose="02020603050405020304" pitchFamily="18" charset="0"/>
              <a:ea typeface="黑体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0" lang="en-US" altLang="zh-CN" b="1" dirty="0" smtClean="0">
              <a:latin typeface="Times New Roman" panose="02020603050405020304" pitchFamily="18" charset="0"/>
              <a:ea typeface="黑体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0" lang="en-US" altLang="zh-CN" b="1" dirty="0">
              <a:latin typeface="Times New Roman" panose="02020603050405020304" pitchFamily="18" charset="0"/>
              <a:ea typeface="黑体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0" lang="en-US" altLang="zh-CN" b="1" dirty="0" smtClean="0">
              <a:latin typeface="Times New Roman" panose="02020603050405020304" pitchFamily="18" charset="0"/>
              <a:ea typeface="黑体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0" lang="en-US" altLang="zh-CN" sz="2400" b="1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0"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0"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归纳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{[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A], [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B], 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[C, D], 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E], [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F], [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G], [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H], 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[A, D], [A, F], 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B, G], 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G,H], </a:t>
            </a:r>
            <a:r>
              <a:rPr kumimoji="0" lang="en-US" altLang="zh-CN" sz="2400" b="1" strike="sngStrike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[A, B]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2400" b="1" strike="sngStrike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[A, H]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[B, E], [E,H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], </a:t>
            </a:r>
            <a:r>
              <a:rPr kumimoji="0" lang="en-US" altLang="zh-CN" sz="2400" b="1" strike="sngStrike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[B, D]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[B, F]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2400" b="1" strike="sngStrike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[D, G]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2400" b="1" strike="sngStrike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[D, H]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[F, G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], [F, H], </a:t>
            </a:r>
            <a:r>
              <a:rPr kumimoji="0" lang="en-US" altLang="zh-CN" sz="2400" b="1" strike="sngStrike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[D, </a:t>
            </a:r>
            <a:r>
              <a:rPr kumimoji="0" lang="en-US" altLang="zh-CN" sz="2400" b="1" strike="sngStrike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E]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[E, F], </a:t>
            </a:r>
            <a:r>
              <a:rPr kumimoji="0" lang="en-US" altLang="zh-CN" sz="2400" b="1" strike="sngStrike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[A, G]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[E, G]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，对</a:t>
            </a:r>
            <a:r>
              <a:rPr kumimoji="0"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[B, </a:t>
            </a:r>
            <a:r>
              <a:rPr kumimoji="0"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kumimoji="0"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而言，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的入边分别为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{A-0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kumimoji="0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入边分别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{A-1, E-1}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07"/>
          <a:stretch/>
        </p:blipFill>
        <p:spPr bwMode="auto">
          <a:xfrm>
            <a:off x="534148" y="1798637"/>
            <a:ext cx="5180852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57541"/>
              </p:ext>
            </p:extLst>
          </p:nvPr>
        </p:nvGraphicFramePr>
        <p:xfrm>
          <a:off x="5791198" y="1443035"/>
          <a:ext cx="457200" cy="256540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57200"/>
              </a:tblGrid>
              <a:tr h="3664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64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64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64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64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64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64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53527"/>
              </p:ext>
            </p:extLst>
          </p:nvPr>
        </p:nvGraphicFramePr>
        <p:xfrm>
          <a:off x="6172199" y="4008437"/>
          <a:ext cx="2438401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343"/>
                <a:gridCol w="348343"/>
                <a:gridCol w="348343"/>
                <a:gridCol w="348343"/>
                <a:gridCol w="348343"/>
                <a:gridCol w="348343"/>
                <a:gridCol w="348343"/>
              </a:tblGrid>
              <a:tr h="38100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277308"/>
              </p:ext>
            </p:extLst>
          </p:nvPr>
        </p:nvGraphicFramePr>
        <p:xfrm>
          <a:off x="6172198" y="3276917"/>
          <a:ext cx="2090058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8343"/>
                <a:gridCol w="348343"/>
                <a:gridCol w="348343"/>
                <a:gridCol w="348343"/>
                <a:gridCol w="348343"/>
                <a:gridCol w="348343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697721"/>
              </p:ext>
            </p:extLst>
          </p:nvPr>
        </p:nvGraphicFramePr>
        <p:xfrm>
          <a:off x="6172198" y="2911157"/>
          <a:ext cx="1741715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8343"/>
                <a:gridCol w="348343"/>
                <a:gridCol w="348343"/>
                <a:gridCol w="348343"/>
                <a:gridCol w="348343"/>
              </a:tblGrid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642424"/>
              </p:ext>
            </p:extLst>
          </p:nvPr>
        </p:nvGraphicFramePr>
        <p:xfrm>
          <a:off x="6172198" y="2545397"/>
          <a:ext cx="1393372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8343"/>
                <a:gridCol w="348343"/>
                <a:gridCol w="348343"/>
                <a:gridCol w="348343"/>
              </a:tblGrid>
              <a:tr h="30480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228818"/>
              </p:ext>
            </p:extLst>
          </p:nvPr>
        </p:nvGraphicFramePr>
        <p:xfrm>
          <a:off x="6172198" y="2179637"/>
          <a:ext cx="1045029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8343"/>
                <a:gridCol w="348343"/>
                <a:gridCol w="348343"/>
              </a:tblGrid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947085"/>
              </p:ext>
            </p:extLst>
          </p:nvPr>
        </p:nvGraphicFramePr>
        <p:xfrm>
          <a:off x="6172198" y="1813877"/>
          <a:ext cx="696686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8343"/>
                <a:gridCol w="348343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8790"/>
              </p:ext>
            </p:extLst>
          </p:nvPr>
        </p:nvGraphicFramePr>
        <p:xfrm>
          <a:off x="6172198" y="1446212"/>
          <a:ext cx="348343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8343"/>
              </a:tblGrid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777425"/>
              </p:ext>
            </p:extLst>
          </p:nvPr>
        </p:nvGraphicFramePr>
        <p:xfrm>
          <a:off x="6172199" y="3642677"/>
          <a:ext cx="2438401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8343"/>
                <a:gridCol w="348343"/>
                <a:gridCol w="348343"/>
                <a:gridCol w="348343"/>
                <a:gridCol w="348343"/>
                <a:gridCol w="348343"/>
                <a:gridCol w="348343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226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A76AC2D0-6047-7B45-BB76-8DEDFDEDE16A}" type="datetime1">
              <a:rPr kumimoji="0" lang="zh-CN" altLang="en-US" sz="1400">
                <a:latin typeface="Arial" charset="0"/>
              </a:rPr>
              <a:pPr/>
              <a:t>2020/9/8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9D257F39-7703-354F-8F84-18D19246B6CC}" type="slidenum">
              <a:rPr kumimoji="0" lang="en-US" altLang="zh-CN" sz="1400">
                <a:latin typeface="Arial" charset="0"/>
              </a:rPr>
              <a:pPr/>
              <a:t>5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>
                <a:latin typeface="Times New Roman" charset="0"/>
                <a:ea typeface="黑体" charset="0"/>
                <a:cs typeface="黑体" charset="0"/>
              </a:rPr>
              <a:t>4</a:t>
            </a: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.1</a:t>
            </a:r>
            <a:r>
              <a:rPr kumimoji="0" lang="zh-CN" altLang="en-US" b="1" dirty="0" smtClean="0">
                <a:latin typeface="Times New Roman" charset="0"/>
                <a:cs typeface="Times New Roman" charset="0"/>
              </a:rPr>
              <a:t> </a:t>
            </a:r>
            <a:r>
              <a:rPr kumimoji="0" lang="zh-CN" altLang="en-US" b="1" dirty="0">
                <a:latin typeface="Times New Roman" charset="0"/>
                <a:ea typeface="黑体" charset="0"/>
                <a:cs typeface="黑体" charset="0"/>
              </a:rPr>
              <a:t>语言的正则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性判定</a:t>
            </a:r>
            <a:endParaRPr kumimoji="0" lang="zh-CN" altLang="en-US" dirty="0">
              <a:latin typeface="Times New Roman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pPr>
              <a:defRPr/>
            </a:pP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（正则语言的）泵引理：</a:t>
            </a:r>
            <a:r>
              <a:rPr lang="zh-TW" altLang="en-US" b="1" dirty="0">
                <a:latin typeface="Times New Roman"/>
                <a:cs typeface="Times New Roman"/>
              </a:rPr>
              <a:t>若语</a:t>
            </a:r>
            <a:r>
              <a:rPr lang="zh-TW" altLang="en-US" b="1" dirty="0" smtClean="0">
                <a:latin typeface="Times New Roman"/>
                <a:cs typeface="Times New Roman"/>
              </a:rPr>
              <a:t>言</a:t>
            </a:r>
            <a:r>
              <a:rPr lang="en-US" altLang="zh-TW" b="1" i="1" dirty="0" smtClean="0">
                <a:latin typeface="Times New Roman"/>
                <a:cs typeface="Times New Roman"/>
              </a:rPr>
              <a:t>L</a:t>
            </a:r>
            <a:r>
              <a:rPr lang="zh-TW" altLang="en-US" b="1" dirty="0" smtClean="0">
                <a:latin typeface="Times New Roman"/>
                <a:cs typeface="Times New Roman"/>
              </a:rPr>
              <a:t>是正则的</a:t>
            </a:r>
            <a:r>
              <a:rPr lang="zh-CN" altLang="zh-TW" b="1" dirty="0" smtClean="0">
                <a:latin typeface="Times New Roman"/>
                <a:cs typeface="Times New Roman"/>
              </a:rPr>
              <a:t>，</a:t>
            </a:r>
            <a:r>
              <a:rPr lang="zh-TW" altLang="en-US" b="1" dirty="0" smtClean="0">
                <a:latin typeface="Times New Roman"/>
                <a:cs typeface="Times New Roman"/>
              </a:rPr>
              <a:t>则存在一个正整数</a:t>
            </a:r>
            <a:r>
              <a:rPr lang="zh-CN" altLang="zh-TW" b="1" dirty="0" smtClean="0">
                <a:latin typeface="Times New Roman"/>
                <a:cs typeface="Times New Roman"/>
              </a:rPr>
              <a:t>（</a:t>
            </a:r>
            <a:r>
              <a:rPr lang="zh-TW" altLang="en-US" b="1" dirty="0" smtClean="0">
                <a:latin typeface="Times New Roman"/>
                <a:cs typeface="Times New Roman"/>
              </a:rPr>
              <a:t>常数</a:t>
            </a:r>
            <a:r>
              <a:rPr lang="zh-CN" altLang="zh-TW" b="1" dirty="0" smtClean="0">
                <a:latin typeface="Times New Roman"/>
                <a:cs typeface="Times New Roman"/>
              </a:rPr>
              <a:t>）</a:t>
            </a:r>
            <a:r>
              <a:rPr lang="en-US" altLang="zh-TW" b="1" i="1" dirty="0" smtClean="0">
                <a:latin typeface="Times New Roman"/>
                <a:cs typeface="Times New Roman"/>
              </a:rPr>
              <a:t>N</a:t>
            </a:r>
            <a:r>
              <a:rPr lang="zh-CN" altLang="zh-TW" b="1" dirty="0">
                <a:latin typeface="Times New Roman"/>
                <a:cs typeface="Times New Roman"/>
              </a:rPr>
              <a:t>，</a:t>
            </a:r>
            <a:r>
              <a:rPr lang="zh-TW" altLang="en-US" b="1" dirty="0" smtClean="0">
                <a:latin typeface="Times New Roman"/>
                <a:cs typeface="Times New Roman"/>
              </a:rPr>
              <a:t>对于</a:t>
            </a:r>
            <a:r>
              <a:rPr lang="zh-TW" altLang="en-US" b="1" dirty="0">
                <a:latin typeface="Times New Roman"/>
                <a:cs typeface="Times New Roman"/>
              </a:rPr>
              <a:t>任</a:t>
            </a:r>
            <a:r>
              <a:rPr lang="zh-TW" altLang="en-US" b="1" dirty="0" smtClean="0">
                <a:latin typeface="Times New Roman"/>
                <a:cs typeface="Times New Roman"/>
              </a:rPr>
              <a:t>何</a:t>
            </a:r>
            <a:r>
              <a:rPr lang="en-US" altLang="zh-TW" b="1" i="1" dirty="0" err="1" smtClean="0">
                <a:latin typeface="Times New Roman"/>
                <a:cs typeface="Times New Roman"/>
              </a:rPr>
              <a:t>w</a:t>
            </a:r>
            <a:r>
              <a:rPr lang="en-US" altLang="zh-TW" b="1" dirty="0" err="1" smtClean="0">
                <a:latin typeface="Times New Roman"/>
                <a:cs typeface="Times New Roman"/>
              </a:rPr>
              <a:t>∈</a:t>
            </a:r>
            <a:r>
              <a:rPr lang="en-US" altLang="zh-TW" b="1" i="1" dirty="0" err="1" smtClean="0">
                <a:latin typeface="Times New Roman"/>
                <a:cs typeface="Times New Roman"/>
              </a:rPr>
              <a:t>L</a:t>
            </a:r>
            <a:r>
              <a:rPr lang="zh-CN" altLang="zh-TW" b="1" dirty="0">
                <a:latin typeface="Times New Roman"/>
                <a:cs typeface="Times New Roman"/>
              </a:rPr>
              <a:t>，</a:t>
            </a:r>
            <a:r>
              <a:rPr lang="zh-TW" altLang="en-US" b="1" dirty="0" smtClean="0">
                <a:latin typeface="Times New Roman"/>
                <a:cs typeface="Times New Roman"/>
              </a:rPr>
              <a:t>只要</a:t>
            </a:r>
            <a:r>
              <a:rPr lang="en-US" altLang="zh-TW" b="1" dirty="0" smtClean="0">
                <a:latin typeface="Times New Roman"/>
                <a:cs typeface="Times New Roman"/>
              </a:rPr>
              <a:t>|</a:t>
            </a:r>
            <a:r>
              <a:rPr lang="en-US" altLang="zh-TW" b="1" i="1" dirty="0">
                <a:latin typeface="Times New Roman"/>
                <a:cs typeface="Times New Roman"/>
              </a:rPr>
              <a:t>w</a:t>
            </a:r>
            <a:r>
              <a:rPr lang="en-US" altLang="zh-TW" b="1" dirty="0" smtClean="0">
                <a:latin typeface="Times New Roman"/>
                <a:cs typeface="Times New Roman"/>
              </a:rPr>
              <a:t>|≥</a:t>
            </a:r>
            <a:r>
              <a:rPr lang="en-US" altLang="zh-TW" b="1" i="1" dirty="0" smtClean="0">
                <a:latin typeface="Times New Roman"/>
                <a:cs typeface="Times New Roman"/>
              </a:rPr>
              <a:t>N</a:t>
            </a:r>
            <a:r>
              <a:rPr lang="zh-CN" altLang="en-US" b="1" dirty="0" smtClean="0">
                <a:latin typeface="Times New Roman"/>
                <a:cs typeface="Times New Roman"/>
              </a:rPr>
              <a:t>，</a:t>
            </a:r>
            <a:r>
              <a:rPr lang="zh-TW" altLang="en-US" b="1" dirty="0" smtClean="0">
                <a:latin typeface="Times New Roman"/>
                <a:cs typeface="Times New Roman"/>
              </a:rPr>
              <a:t>则可以把</a:t>
            </a:r>
            <a:r>
              <a:rPr lang="en-US" altLang="zh-TW" b="1" i="1" dirty="0" smtClean="0">
                <a:latin typeface="Times New Roman"/>
                <a:cs typeface="Times New Roman"/>
              </a:rPr>
              <a:t>w</a:t>
            </a:r>
            <a:r>
              <a:rPr lang="zh-TW" altLang="en-US" b="1" dirty="0" smtClean="0">
                <a:latin typeface="Times New Roman"/>
                <a:cs typeface="Times New Roman"/>
              </a:rPr>
              <a:t>分为三部分</a:t>
            </a:r>
            <a:r>
              <a:rPr lang="en-US" altLang="zh-TW" b="1" i="1" dirty="0" smtClean="0">
                <a:latin typeface="Times New Roman"/>
                <a:cs typeface="Times New Roman"/>
              </a:rPr>
              <a:t>w</a:t>
            </a:r>
            <a:r>
              <a:rPr lang="en-US" altLang="zh-TW" b="1" dirty="0" smtClean="0">
                <a:latin typeface="Times New Roman"/>
                <a:cs typeface="Times New Roman"/>
              </a:rPr>
              <a:t>=</a:t>
            </a:r>
            <a:r>
              <a:rPr lang="en-US" altLang="zh-TW" b="1" i="1" dirty="0" smtClean="0">
                <a:latin typeface="Times New Roman"/>
                <a:cs typeface="Times New Roman"/>
              </a:rPr>
              <a:t>xyz</a:t>
            </a:r>
            <a:r>
              <a:rPr lang="zh-TW" altLang="en-US" b="1" dirty="0" smtClean="0">
                <a:latin typeface="Times New Roman"/>
                <a:cs typeface="Times New Roman"/>
              </a:rPr>
              <a:t>使得</a:t>
            </a:r>
            <a:endParaRPr kumimoji="0" lang="en-US" altLang="zh-TW" b="1" dirty="0" smtClean="0">
              <a:latin typeface="Times New Roman" charset="0"/>
              <a:ea typeface="黑体" charset="0"/>
              <a:cs typeface="黑体" charset="0"/>
            </a:endParaRPr>
          </a:p>
          <a:p>
            <a:pPr marL="457200" lvl="1" indent="0">
              <a:buFontTx/>
              <a:buNone/>
              <a:defRPr/>
            </a:pPr>
            <a:r>
              <a:rPr lang="el-GR" altLang="zh-CN" b="1" dirty="0">
                <a:latin typeface="Times New Roman"/>
                <a:cs typeface="Times New Roman"/>
              </a:rPr>
              <a:t>(1) </a:t>
            </a:r>
            <a:r>
              <a:rPr lang="el-GR" altLang="zh-CN" b="1" i="1" dirty="0" smtClean="0">
                <a:latin typeface="Times New Roman"/>
                <a:cs typeface="Times New Roman"/>
              </a:rPr>
              <a:t>y</a:t>
            </a:r>
            <a:r>
              <a:rPr lang="el-GR" altLang="zh-CN" b="1" dirty="0" smtClean="0">
                <a:latin typeface="Times New Roman"/>
                <a:cs typeface="Times New Roman"/>
              </a:rPr>
              <a:t>≠ε</a:t>
            </a:r>
            <a:r>
              <a:rPr lang="zh-CN" altLang="zh-CN" b="1" dirty="0">
                <a:latin typeface="Times New Roman"/>
                <a:cs typeface="Times New Roman"/>
              </a:rPr>
              <a:t>（</a:t>
            </a:r>
            <a:r>
              <a:rPr lang="zh-CN" altLang="el-GR" b="1" dirty="0" smtClean="0">
                <a:latin typeface="Times New Roman"/>
                <a:cs typeface="Times New Roman"/>
              </a:rPr>
              <a:t>或</a:t>
            </a:r>
            <a:r>
              <a:rPr lang="el-GR" altLang="zh-CN" b="1" dirty="0">
                <a:latin typeface="Times New Roman"/>
                <a:cs typeface="Times New Roman"/>
              </a:rPr>
              <a:t>|</a:t>
            </a:r>
            <a:r>
              <a:rPr lang="el-GR" altLang="zh-CN" b="1" i="1" dirty="0">
                <a:latin typeface="Times New Roman"/>
                <a:cs typeface="Times New Roman"/>
              </a:rPr>
              <a:t>y</a:t>
            </a:r>
            <a:r>
              <a:rPr lang="el-GR" altLang="zh-CN" b="1" dirty="0">
                <a:latin typeface="Times New Roman"/>
                <a:cs typeface="Times New Roman"/>
              </a:rPr>
              <a:t>|&gt;</a:t>
            </a:r>
            <a:r>
              <a:rPr lang="el-GR" altLang="zh-CN" b="1" dirty="0" smtClean="0">
                <a:latin typeface="Times New Roman"/>
                <a:cs typeface="Times New Roman"/>
              </a:rPr>
              <a:t>0</a:t>
            </a:r>
            <a:r>
              <a:rPr lang="zh-CN" altLang="zh-CN" b="1" dirty="0">
                <a:latin typeface="Times New Roman"/>
                <a:cs typeface="Times New Roman"/>
              </a:rPr>
              <a:t>）</a:t>
            </a:r>
            <a:endParaRPr lang="en-US" altLang="zh-CN" b="1" dirty="0">
              <a:latin typeface="Times New Roman"/>
              <a:cs typeface="Times New Roman"/>
            </a:endParaRPr>
          </a:p>
          <a:p>
            <a:pPr marL="457200" lvl="1" indent="0">
              <a:buFontTx/>
              <a:buNone/>
              <a:defRPr/>
            </a:pPr>
            <a:r>
              <a:rPr lang="en-US" altLang="zh-CN" b="1" dirty="0">
                <a:latin typeface="Times New Roman"/>
                <a:cs typeface="Times New Roman"/>
              </a:rPr>
              <a:t>(2) |</a:t>
            </a:r>
            <a:r>
              <a:rPr lang="en-US" altLang="zh-CN" b="1" i="1" dirty="0" err="1">
                <a:latin typeface="Times New Roman"/>
                <a:cs typeface="Times New Roman"/>
              </a:rPr>
              <a:t>xy</a:t>
            </a:r>
            <a:r>
              <a:rPr lang="en-US" altLang="zh-CN" b="1" dirty="0">
                <a:latin typeface="Times New Roman"/>
                <a:cs typeface="Times New Roman"/>
              </a:rPr>
              <a:t>| ≤ </a:t>
            </a:r>
            <a:r>
              <a:rPr lang="en-US" altLang="zh-CN" b="1" dirty="0" smtClean="0">
                <a:latin typeface="Times New Roman"/>
                <a:cs typeface="Times New Roman"/>
              </a:rPr>
              <a:t>N</a:t>
            </a:r>
          </a:p>
          <a:p>
            <a:pPr marL="457200" lvl="1" indent="0">
              <a:buFontTx/>
              <a:buNone/>
              <a:defRPr/>
            </a:pPr>
            <a:r>
              <a:rPr lang="en-US" altLang="zh-TW" b="1" dirty="0">
                <a:latin typeface="Times New Roman"/>
                <a:cs typeface="Times New Roman"/>
              </a:rPr>
              <a:t>(3) </a:t>
            </a:r>
            <a:r>
              <a:rPr lang="zh-TW" altLang="en-US" b="1" dirty="0">
                <a:latin typeface="Times New Roman"/>
                <a:cs typeface="Times New Roman"/>
              </a:rPr>
              <a:t>对任何</a:t>
            </a:r>
            <a:r>
              <a:rPr lang="en-US" altLang="zh-TW" b="1" i="1" dirty="0">
                <a:latin typeface="Times New Roman"/>
                <a:cs typeface="Times New Roman"/>
              </a:rPr>
              <a:t>k</a:t>
            </a:r>
            <a:r>
              <a:rPr lang="en-US" altLang="zh-TW" b="1" dirty="0">
                <a:latin typeface="Times New Roman"/>
                <a:cs typeface="Times New Roman"/>
              </a:rPr>
              <a:t>≥0,</a:t>
            </a:r>
            <a:r>
              <a:rPr lang="zh-TW" altLang="en-US" b="1" dirty="0">
                <a:latin typeface="Times New Roman"/>
                <a:cs typeface="Times New Roman"/>
              </a:rPr>
              <a:t>有</a:t>
            </a:r>
            <a:r>
              <a:rPr lang="en-US" altLang="zh-TW" b="1" i="1" dirty="0" err="1">
                <a:latin typeface="Times New Roman"/>
                <a:cs typeface="Times New Roman"/>
              </a:rPr>
              <a:t>xy</a:t>
            </a:r>
            <a:r>
              <a:rPr lang="en-US" altLang="zh-TW" b="1" i="1" baseline="30000" dirty="0" err="1">
                <a:latin typeface="Times New Roman"/>
                <a:cs typeface="Times New Roman"/>
              </a:rPr>
              <a:t>k</a:t>
            </a:r>
            <a:r>
              <a:rPr lang="en-US" altLang="zh-TW" b="1" i="1" dirty="0" err="1">
                <a:latin typeface="Times New Roman"/>
                <a:cs typeface="Times New Roman"/>
              </a:rPr>
              <a:t>z</a:t>
            </a:r>
            <a:r>
              <a:rPr lang="en-US" altLang="zh-TW" b="1" dirty="0" err="1">
                <a:latin typeface="Times New Roman"/>
                <a:cs typeface="Times New Roman"/>
              </a:rPr>
              <a:t>∈</a:t>
            </a:r>
            <a:r>
              <a:rPr lang="en-US" altLang="zh-TW" b="1" i="1" dirty="0" err="1" smtClean="0">
                <a:latin typeface="Times New Roman"/>
                <a:cs typeface="Times New Roman"/>
              </a:rPr>
              <a:t>L</a:t>
            </a:r>
            <a:endParaRPr lang="en-US" altLang="zh-CN" b="1" i="1" dirty="0" smtClean="0">
              <a:latin typeface="Times New Roman"/>
              <a:cs typeface="Times New Roman"/>
            </a:endParaRPr>
          </a:p>
        </p:txBody>
      </p:sp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A76AC2D0-6047-7B45-BB76-8DEDFDEDE16A}" type="datetime1">
              <a:rPr kumimoji="0" lang="zh-CN" altLang="en-US" sz="1400">
                <a:latin typeface="Arial" charset="0"/>
              </a:rPr>
              <a:pPr/>
              <a:t>2020/9/8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9D257F39-7703-354F-8F84-18D19246B6CC}" type="slidenum">
              <a:rPr kumimoji="0" lang="en-US" altLang="zh-CN" sz="1400">
                <a:latin typeface="Arial" charset="0"/>
              </a:rPr>
              <a:pPr/>
              <a:t>50</a:t>
            </a:fld>
            <a:endParaRPr kumimoji="0" lang="en-US" altLang="zh-CN" sz="1400" dirty="0">
              <a:latin typeface="Arial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4.4</a:t>
            </a:r>
            <a:r>
              <a:rPr kumimoji="0" lang="zh-CN" altLang="en-US" b="1" dirty="0" smtClean="0">
                <a:latin typeface="Times New Roman" charset="0"/>
                <a:cs typeface="Times New Roman" charset="0"/>
              </a:rPr>
              <a:t> 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Times New Roman" charset="0"/>
              </a:rPr>
              <a:t>自动机最小化</a:t>
            </a:r>
            <a:endParaRPr kumimoji="0" lang="zh-CN" altLang="en-US" dirty="0">
              <a:latin typeface="Times New Roman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89037"/>
            <a:ext cx="8686800" cy="4525963"/>
          </a:xfrm>
        </p:spPr>
        <p:txBody>
          <a:bodyPr/>
          <a:lstStyle/>
          <a:p>
            <a:r>
              <a:rPr kumimoji="0" lang="zh-CN" altLang="en-US" b="1" dirty="0" smtClean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示例</a:t>
            </a:r>
            <a:endParaRPr kumimoji="0" lang="en-US" altLang="zh-CN" b="1" dirty="0">
              <a:latin typeface="Times New Roman" panose="02020603050405020304" pitchFamily="18" charset="0"/>
              <a:ea typeface="黑体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0" lang="en-US" altLang="zh-CN" b="1" dirty="0" smtClean="0">
              <a:latin typeface="Times New Roman" panose="02020603050405020304" pitchFamily="18" charset="0"/>
              <a:ea typeface="黑体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0" lang="en-US" altLang="zh-CN" b="1" dirty="0">
              <a:latin typeface="Times New Roman" panose="02020603050405020304" pitchFamily="18" charset="0"/>
              <a:ea typeface="黑体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0" lang="en-US" altLang="zh-CN" b="1" dirty="0" smtClean="0">
              <a:latin typeface="Times New Roman" panose="02020603050405020304" pitchFamily="18" charset="0"/>
              <a:ea typeface="黑体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0" lang="en-US" altLang="zh-CN" sz="2400" b="1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0"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0"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归纳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{[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A], [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B], 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[C, D], 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E], [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F], [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G], [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H], 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[A, D], [A, F], 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B, G], 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G,H], </a:t>
            </a:r>
            <a:r>
              <a:rPr kumimoji="0" lang="en-US" altLang="zh-CN" sz="2400" b="1" strike="sngStrike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[A, B]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2400" b="1" strike="sngStrike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[A, H]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[B, E], [E,H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], </a:t>
            </a:r>
            <a:r>
              <a:rPr kumimoji="0" lang="en-US" altLang="zh-CN" sz="2400" b="1" strike="sngStrike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[B, D]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[B, F], </a:t>
            </a:r>
            <a:r>
              <a:rPr kumimoji="0" lang="en-US" altLang="zh-CN" sz="2400" b="1" strike="sngStrike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[D, G]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2400" b="1" strike="sngStrike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[D, H]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[F, G</a:t>
            </a:r>
            <a:r>
              <a:rPr kumimoji="0"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[F, H], </a:t>
            </a:r>
            <a:r>
              <a:rPr kumimoji="0" lang="en-US" altLang="zh-CN" sz="2400" b="1" strike="sngStrike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[D, </a:t>
            </a:r>
            <a:r>
              <a:rPr kumimoji="0" lang="en-US" altLang="zh-CN" sz="2400" b="1" strike="sngStrike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E]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[E, F], </a:t>
            </a:r>
            <a:r>
              <a:rPr kumimoji="0" lang="en-US" altLang="zh-CN" sz="2400" b="1" strike="sngStrike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[A, G]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[E, G]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，对</a:t>
            </a:r>
            <a:r>
              <a:rPr kumimoji="0"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[F, G]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而言，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kumimoji="0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入边分别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{A-1, E-1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kumimoji="0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入边分别为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B-0, D-1, F-1, H-0, G-0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{A, E}</a:t>
            </a:r>
            <a:r>
              <a:rPr kumimoji="0" 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{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D, </a:t>
            </a:r>
            <a:r>
              <a:rPr kumimoji="0" 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F}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是可区分的</a:t>
            </a:r>
            <a:endParaRPr kumimoji="0"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07"/>
          <a:stretch/>
        </p:blipFill>
        <p:spPr bwMode="auto">
          <a:xfrm>
            <a:off x="534148" y="1798637"/>
            <a:ext cx="5180852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326094"/>
              </p:ext>
            </p:extLst>
          </p:nvPr>
        </p:nvGraphicFramePr>
        <p:xfrm>
          <a:off x="5791198" y="1443035"/>
          <a:ext cx="457200" cy="256540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57200"/>
              </a:tblGrid>
              <a:tr h="3664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64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64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64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64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64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64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260653"/>
              </p:ext>
            </p:extLst>
          </p:nvPr>
        </p:nvGraphicFramePr>
        <p:xfrm>
          <a:off x="6172199" y="4008437"/>
          <a:ext cx="2438401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343"/>
                <a:gridCol w="348343"/>
                <a:gridCol w="348343"/>
                <a:gridCol w="348343"/>
                <a:gridCol w="348343"/>
                <a:gridCol w="348343"/>
                <a:gridCol w="348343"/>
              </a:tblGrid>
              <a:tr h="38100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985041"/>
              </p:ext>
            </p:extLst>
          </p:nvPr>
        </p:nvGraphicFramePr>
        <p:xfrm>
          <a:off x="6172198" y="3276917"/>
          <a:ext cx="2090058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8343"/>
                <a:gridCol w="348343"/>
                <a:gridCol w="348343"/>
                <a:gridCol w="348343"/>
                <a:gridCol w="348343"/>
                <a:gridCol w="348343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627158"/>
              </p:ext>
            </p:extLst>
          </p:nvPr>
        </p:nvGraphicFramePr>
        <p:xfrm>
          <a:off x="6172198" y="2911157"/>
          <a:ext cx="1741715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8343"/>
                <a:gridCol w="348343"/>
                <a:gridCol w="348343"/>
                <a:gridCol w="348343"/>
                <a:gridCol w="348343"/>
              </a:tblGrid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731242"/>
              </p:ext>
            </p:extLst>
          </p:nvPr>
        </p:nvGraphicFramePr>
        <p:xfrm>
          <a:off x="6172198" y="2545397"/>
          <a:ext cx="1393372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8343"/>
                <a:gridCol w="348343"/>
                <a:gridCol w="348343"/>
                <a:gridCol w="348343"/>
              </a:tblGrid>
              <a:tr h="30480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940057"/>
              </p:ext>
            </p:extLst>
          </p:nvPr>
        </p:nvGraphicFramePr>
        <p:xfrm>
          <a:off x="6172198" y="2179637"/>
          <a:ext cx="1045029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8343"/>
                <a:gridCol w="348343"/>
                <a:gridCol w="348343"/>
              </a:tblGrid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60293"/>
              </p:ext>
            </p:extLst>
          </p:nvPr>
        </p:nvGraphicFramePr>
        <p:xfrm>
          <a:off x="6172198" y="1813877"/>
          <a:ext cx="696686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8343"/>
                <a:gridCol w="348343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752218"/>
              </p:ext>
            </p:extLst>
          </p:nvPr>
        </p:nvGraphicFramePr>
        <p:xfrm>
          <a:off x="6172198" y="1446212"/>
          <a:ext cx="348343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8343"/>
              </a:tblGrid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085885"/>
              </p:ext>
            </p:extLst>
          </p:nvPr>
        </p:nvGraphicFramePr>
        <p:xfrm>
          <a:off x="6172199" y="3642677"/>
          <a:ext cx="2438401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8343"/>
                <a:gridCol w="348343"/>
                <a:gridCol w="348343"/>
                <a:gridCol w="348343"/>
                <a:gridCol w="348343"/>
                <a:gridCol w="348343"/>
                <a:gridCol w="348343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287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A76AC2D0-6047-7B45-BB76-8DEDFDEDE16A}" type="datetime1">
              <a:rPr kumimoji="0" lang="zh-CN" altLang="en-US" sz="1400">
                <a:latin typeface="Arial" charset="0"/>
              </a:rPr>
              <a:pPr/>
              <a:t>2020/9/8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9D257F39-7703-354F-8F84-18D19246B6CC}" type="slidenum">
              <a:rPr kumimoji="0" lang="en-US" altLang="zh-CN" sz="1400">
                <a:latin typeface="Arial" charset="0"/>
              </a:rPr>
              <a:pPr/>
              <a:t>51</a:t>
            </a:fld>
            <a:endParaRPr kumimoji="0" lang="en-US" altLang="zh-CN" sz="1400" dirty="0">
              <a:latin typeface="Arial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4.4</a:t>
            </a:r>
            <a:r>
              <a:rPr kumimoji="0" lang="zh-CN" altLang="en-US" b="1" dirty="0" smtClean="0">
                <a:latin typeface="Times New Roman" charset="0"/>
                <a:cs typeface="Times New Roman" charset="0"/>
              </a:rPr>
              <a:t> 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Times New Roman" charset="0"/>
              </a:rPr>
              <a:t>自动机最小化</a:t>
            </a:r>
            <a:endParaRPr kumimoji="0" lang="zh-CN" altLang="en-US" dirty="0">
              <a:latin typeface="Times New Roman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89037"/>
            <a:ext cx="8686800" cy="4525963"/>
          </a:xfrm>
        </p:spPr>
        <p:txBody>
          <a:bodyPr/>
          <a:lstStyle/>
          <a:p>
            <a:r>
              <a:rPr kumimoji="0" lang="zh-CN" altLang="en-US" b="1" dirty="0" smtClean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示例</a:t>
            </a:r>
            <a:endParaRPr kumimoji="0" lang="en-US" altLang="zh-CN" b="1" dirty="0">
              <a:latin typeface="Times New Roman" panose="02020603050405020304" pitchFamily="18" charset="0"/>
              <a:ea typeface="黑体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0" lang="en-US" altLang="zh-CN" b="1" dirty="0" smtClean="0">
              <a:latin typeface="Times New Roman" panose="02020603050405020304" pitchFamily="18" charset="0"/>
              <a:ea typeface="黑体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0" lang="en-US" altLang="zh-CN" b="1" dirty="0">
              <a:latin typeface="Times New Roman" panose="02020603050405020304" pitchFamily="18" charset="0"/>
              <a:ea typeface="黑体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0" lang="en-US" altLang="zh-CN" b="1" dirty="0" smtClean="0">
              <a:latin typeface="Times New Roman" panose="02020603050405020304" pitchFamily="18" charset="0"/>
              <a:ea typeface="黑体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0" lang="en-US" altLang="zh-CN" sz="2400" b="1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0"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0"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归纳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{[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A], [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B], 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[C, D], 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E], [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F], [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G], [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H], 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[A, D], [A, F], 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B, G], 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G,H], </a:t>
            </a:r>
            <a:r>
              <a:rPr kumimoji="0" lang="en-US" altLang="zh-CN" sz="2400" b="1" strike="sngStrike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[A, B]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2400" b="1" strike="sngStrike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[A, H]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[B, E], [E,H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], </a:t>
            </a:r>
            <a:r>
              <a:rPr kumimoji="0" lang="en-US" altLang="zh-CN" sz="2400" b="1" strike="sngStrike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[B, D]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[B, F], </a:t>
            </a:r>
            <a:r>
              <a:rPr kumimoji="0" lang="en-US" altLang="zh-CN" sz="2400" b="1" strike="sngStrike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[D, G]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2400" b="1" strike="sngStrike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[D, H]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[F, G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], </a:t>
            </a:r>
            <a:r>
              <a:rPr kumimoji="0"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[F, H]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2400" b="1" strike="sngStrike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[D, </a:t>
            </a:r>
            <a:r>
              <a:rPr kumimoji="0" lang="en-US" altLang="zh-CN" sz="2400" b="1" strike="sngStrike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E]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[E, F], </a:t>
            </a:r>
            <a:r>
              <a:rPr kumimoji="0" lang="en-US" altLang="zh-CN" sz="2400" b="1" strike="sngStrike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[A, G]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[E, G]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，对</a:t>
            </a:r>
            <a:r>
              <a:rPr kumimoji="0"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[F, H]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而言，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kumimoji="0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入边分别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{A-1, E-1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kumimoji="0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入边分别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-0}</a:t>
            </a:r>
            <a:endParaRPr kumimoji="0"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07"/>
          <a:stretch/>
        </p:blipFill>
        <p:spPr bwMode="auto">
          <a:xfrm>
            <a:off x="534148" y="1798637"/>
            <a:ext cx="5180852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278273"/>
              </p:ext>
            </p:extLst>
          </p:nvPr>
        </p:nvGraphicFramePr>
        <p:xfrm>
          <a:off x="5791198" y="1443035"/>
          <a:ext cx="457200" cy="256540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57200"/>
              </a:tblGrid>
              <a:tr h="3664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64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64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64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64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64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64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411156"/>
              </p:ext>
            </p:extLst>
          </p:nvPr>
        </p:nvGraphicFramePr>
        <p:xfrm>
          <a:off x="6172199" y="4008437"/>
          <a:ext cx="2438401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343"/>
                <a:gridCol w="348343"/>
                <a:gridCol w="348343"/>
                <a:gridCol w="348343"/>
                <a:gridCol w="348343"/>
                <a:gridCol w="348343"/>
                <a:gridCol w="348343"/>
              </a:tblGrid>
              <a:tr h="38100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656036"/>
              </p:ext>
            </p:extLst>
          </p:nvPr>
        </p:nvGraphicFramePr>
        <p:xfrm>
          <a:off x="6172198" y="3276917"/>
          <a:ext cx="2090058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8343"/>
                <a:gridCol w="348343"/>
                <a:gridCol w="348343"/>
                <a:gridCol w="348343"/>
                <a:gridCol w="348343"/>
                <a:gridCol w="348343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161748"/>
              </p:ext>
            </p:extLst>
          </p:nvPr>
        </p:nvGraphicFramePr>
        <p:xfrm>
          <a:off x="6172198" y="2911157"/>
          <a:ext cx="1741715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8343"/>
                <a:gridCol w="348343"/>
                <a:gridCol w="348343"/>
                <a:gridCol w="348343"/>
                <a:gridCol w="348343"/>
              </a:tblGrid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631007"/>
              </p:ext>
            </p:extLst>
          </p:nvPr>
        </p:nvGraphicFramePr>
        <p:xfrm>
          <a:off x="6172198" y="2545397"/>
          <a:ext cx="1393372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8343"/>
                <a:gridCol w="348343"/>
                <a:gridCol w="348343"/>
                <a:gridCol w="348343"/>
              </a:tblGrid>
              <a:tr h="30480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891614"/>
              </p:ext>
            </p:extLst>
          </p:nvPr>
        </p:nvGraphicFramePr>
        <p:xfrm>
          <a:off x="6172198" y="2179637"/>
          <a:ext cx="1045029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8343"/>
                <a:gridCol w="348343"/>
                <a:gridCol w="348343"/>
              </a:tblGrid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378389"/>
              </p:ext>
            </p:extLst>
          </p:nvPr>
        </p:nvGraphicFramePr>
        <p:xfrm>
          <a:off x="6172198" y="1813877"/>
          <a:ext cx="696686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8343"/>
                <a:gridCol w="348343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531962"/>
              </p:ext>
            </p:extLst>
          </p:nvPr>
        </p:nvGraphicFramePr>
        <p:xfrm>
          <a:off x="6172198" y="1446212"/>
          <a:ext cx="348343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8343"/>
              </a:tblGrid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472075"/>
              </p:ext>
            </p:extLst>
          </p:nvPr>
        </p:nvGraphicFramePr>
        <p:xfrm>
          <a:off x="6172199" y="3642677"/>
          <a:ext cx="2438401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8343"/>
                <a:gridCol w="348343"/>
                <a:gridCol w="348343"/>
                <a:gridCol w="348343"/>
                <a:gridCol w="348343"/>
                <a:gridCol w="348343"/>
                <a:gridCol w="348343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236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A76AC2D0-6047-7B45-BB76-8DEDFDEDE16A}" type="datetime1">
              <a:rPr kumimoji="0" lang="zh-CN" altLang="en-US" sz="1400">
                <a:latin typeface="Arial" charset="0"/>
              </a:rPr>
              <a:pPr/>
              <a:t>2020/9/8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9D257F39-7703-354F-8F84-18D19246B6CC}" type="slidenum">
              <a:rPr kumimoji="0" lang="en-US" altLang="zh-CN" sz="1400">
                <a:latin typeface="Arial" charset="0"/>
              </a:rPr>
              <a:pPr/>
              <a:t>52</a:t>
            </a:fld>
            <a:endParaRPr kumimoji="0" lang="en-US" altLang="zh-CN" sz="1400" dirty="0">
              <a:latin typeface="Arial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4.4</a:t>
            </a:r>
            <a:r>
              <a:rPr kumimoji="0" lang="zh-CN" altLang="en-US" b="1" dirty="0" smtClean="0">
                <a:latin typeface="Times New Roman" charset="0"/>
                <a:cs typeface="Times New Roman" charset="0"/>
              </a:rPr>
              <a:t> 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Times New Roman" charset="0"/>
              </a:rPr>
              <a:t>自动机最小化</a:t>
            </a:r>
            <a:endParaRPr kumimoji="0" lang="zh-CN" altLang="en-US" dirty="0">
              <a:latin typeface="Times New Roman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89037"/>
            <a:ext cx="8686800" cy="4525963"/>
          </a:xfrm>
        </p:spPr>
        <p:txBody>
          <a:bodyPr/>
          <a:lstStyle/>
          <a:p>
            <a:r>
              <a:rPr kumimoji="0" lang="zh-CN" altLang="en-US" b="1" dirty="0" smtClean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示例</a:t>
            </a:r>
            <a:endParaRPr kumimoji="0" lang="en-US" altLang="zh-CN" b="1" dirty="0">
              <a:latin typeface="Times New Roman" panose="02020603050405020304" pitchFamily="18" charset="0"/>
              <a:ea typeface="黑体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0" lang="en-US" altLang="zh-CN" b="1" dirty="0" smtClean="0">
              <a:latin typeface="Times New Roman" panose="02020603050405020304" pitchFamily="18" charset="0"/>
              <a:ea typeface="黑体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0" lang="en-US" altLang="zh-CN" b="1" dirty="0">
              <a:latin typeface="Times New Roman" panose="02020603050405020304" pitchFamily="18" charset="0"/>
              <a:ea typeface="黑体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0" lang="en-US" altLang="zh-CN" b="1" dirty="0" smtClean="0">
              <a:latin typeface="Times New Roman" panose="02020603050405020304" pitchFamily="18" charset="0"/>
              <a:ea typeface="黑体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0" lang="en-US" altLang="zh-CN" sz="2400" b="1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0"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0"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归纳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{[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A], [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B], 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[C, D], 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E], [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F], [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G], [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H], 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[A, D], [A, F], 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B, G], 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G,H], </a:t>
            </a:r>
            <a:r>
              <a:rPr kumimoji="0" lang="en-US" altLang="zh-CN" sz="2400" b="1" strike="sngStrike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[A, B]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2400" b="1" strike="sngStrike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[A, H]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[B, E], [E,H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], </a:t>
            </a:r>
            <a:r>
              <a:rPr kumimoji="0" lang="en-US" altLang="zh-CN" sz="2400" b="1" strike="sngStrike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[B, D]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[B, F], </a:t>
            </a:r>
            <a:r>
              <a:rPr kumimoji="0" lang="en-US" altLang="zh-CN" sz="2400" b="1" strike="sngStrike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[D, G]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2400" b="1" strike="sngStrike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[D, H]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[F, G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], [F, H], </a:t>
            </a:r>
            <a:r>
              <a:rPr kumimoji="0" lang="en-US" altLang="zh-CN" sz="2400" b="1" strike="sngStrike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[D, </a:t>
            </a:r>
            <a:r>
              <a:rPr kumimoji="0" lang="en-US" altLang="zh-CN" sz="2400" b="1" strike="sngStrike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E]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[E, F]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2400" b="1" strike="sngStrike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[A, G]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[E, G]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，对</a:t>
            </a:r>
            <a:r>
              <a:rPr kumimoji="0"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[E, </a:t>
            </a:r>
            <a:r>
              <a:rPr kumimoji="0"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kumimoji="0"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而言，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kumimoji="0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的入边分别为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G-1}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kumimoji="0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入边分别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{A-1, E-1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{G}</a:t>
            </a:r>
            <a:r>
              <a:rPr kumimoji="0"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</a:t>
            </a:r>
            <a:r>
              <a:rPr kumimoji="0" 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{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A, E</a:t>
            </a:r>
            <a:r>
              <a:rPr kumimoji="0" 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}</a:t>
            </a:r>
            <a:r>
              <a:rPr kumimoji="0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是可区分的</a:t>
            </a:r>
            <a:endParaRPr kumimoji="0"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0"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07"/>
          <a:stretch/>
        </p:blipFill>
        <p:spPr bwMode="auto">
          <a:xfrm>
            <a:off x="534148" y="1798637"/>
            <a:ext cx="5180852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266409"/>
              </p:ext>
            </p:extLst>
          </p:nvPr>
        </p:nvGraphicFramePr>
        <p:xfrm>
          <a:off x="5791198" y="1443035"/>
          <a:ext cx="457200" cy="256540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57200"/>
              </a:tblGrid>
              <a:tr h="3664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64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64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64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64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64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64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819396"/>
              </p:ext>
            </p:extLst>
          </p:nvPr>
        </p:nvGraphicFramePr>
        <p:xfrm>
          <a:off x="6172199" y="4008437"/>
          <a:ext cx="2438401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343"/>
                <a:gridCol w="348343"/>
                <a:gridCol w="348343"/>
                <a:gridCol w="348343"/>
                <a:gridCol w="348343"/>
                <a:gridCol w="348343"/>
                <a:gridCol w="348343"/>
              </a:tblGrid>
              <a:tr h="38100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510625"/>
              </p:ext>
            </p:extLst>
          </p:nvPr>
        </p:nvGraphicFramePr>
        <p:xfrm>
          <a:off x="6172198" y="3276917"/>
          <a:ext cx="2090058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8343"/>
                <a:gridCol w="348343"/>
                <a:gridCol w="348343"/>
                <a:gridCol w="348343"/>
                <a:gridCol w="348343"/>
                <a:gridCol w="348343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504378"/>
              </p:ext>
            </p:extLst>
          </p:nvPr>
        </p:nvGraphicFramePr>
        <p:xfrm>
          <a:off x="6172198" y="2911157"/>
          <a:ext cx="1741715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8343"/>
                <a:gridCol w="348343"/>
                <a:gridCol w="348343"/>
                <a:gridCol w="348343"/>
                <a:gridCol w="348343"/>
              </a:tblGrid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630669"/>
              </p:ext>
            </p:extLst>
          </p:nvPr>
        </p:nvGraphicFramePr>
        <p:xfrm>
          <a:off x="6172198" y="2545397"/>
          <a:ext cx="1393372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8343"/>
                <a:gridCol w="348343"/>
                <a:gridCol w="348343"/>
                <a:gridCol w="348343"/>
              </a:tblGrid>
              <a:tr h="30480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248101"/>
              </p:ext>
            </p:extLst>
          </p:nvPr>
        </p:nvGraphicFramePr>
        <p:xfrm>
          <a:off x="6172198" y="2179637"/>
          <a:ext cx="1045029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8343"/>
                <a:gridCol w="348343"/>
                <a:gridCol w="348343"/>
              </a:tblGrid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017042"/>
              </p:ext>
            </p:extLst>
          </p:nvPr>
        </p:nvGraphicFramePr>
        <p:xfrm>
          <a:off x="6172198" y="1813877"/>
          <a:ext cx="696686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8343"/>
                <a:gridCol w="348343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388352"/>
              </p:ext>
            </p:extLst>
          </p:nvPr>
        </p:nvGraphicFramePr>
        <p:xfrm>
          <a:off x="6172198" y="1446212"/>
          <a:ext cx="348343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8343"/>
              </a:tblGrid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04429"/>
              </p:ext>
            </p:extLst>
          </p:nvPr>
        </p:nvGraphicFramePr>
        <p:xfrm>
          <a:off x="6172199" y="3642677"/>
          <a:ext cx="2438401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8343"/>
                <a:gridCol w="348343"/>
                <a:gridCol w="348343"/>
                <a:gridCol w="348343"/>
                <a:gridCol w="348343"/>
                <a:gridCol w="348343"/>
                <a:gridCol w="348343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854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A76AC2D0-6047-7B45-BB76-8DEDFDEDE16A}" type="datetime1">
              <a:rPr kumimoji="0" lang="zh-CN" altLang="en-US" sz="1400">
                <a:latin typeface="Arial" charset="0"/>
              </a:rPr>
              <a:pPr/>
              <a:t>2020/9/8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9D257F39-7703-354F-8F84-18D19246B6CC}" type="slidenum">
              <a:rPr kumimoji="0" lang="en-US" altLang="zh-CN" sz="1400">
                <a:latin typeface="Arial" charset="0"/>
              </a:rPr>
              <a:pPr/>
              <a:t>53</a:t>
            </a:fld>
            <a:endParaRPr kumimoji="0" lang="en-US" altLang="zh-CN" sz="1400" dirty="0">
              <a:latin typeface="Arial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4.4</a:t>
            </a:r>
            <a:r>
              <a:rPr kumimoji="0" lang="zh-CN" altLang="en-US" b="1" dirty="0" smtClean="0">
                <a:latin typeface="Times New Roman" charset="0"/>
                <a:cs typeface="Times New Roman" charset="0"/>
              </a:rPr>
              <a:t> 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Times New Roman" charset="0"/>
              </a:rPr>
              <a:t>自动机最小化</a:t>
            </a:r>
            <a:endParaRPr kumimoji="0" lang="zh-CN" altLang="en-US" dirty="0">
              <a:latin typeface="Times New Roman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89037"/>
            <a:ext cx="8686800" cy="4525963"/>
          </a:xfrm>
        </p:spPr>
        <p:txBody>
          <a:bodyPr/>
          <a:lstStyle/>
          <a:p>
            <a:r>
              <a:rPr kumimoji="0" lang="zh-CN" altLang="en-US" b="1" dirty="0" smtClean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示例</a:t>
            </a:r>
            <a:endParaRPr kumimoji="0" lang="en-US" altLang="zh-CN" b="1" dirty="0">
              <a:latin typeface="Times New Roman" panose="02020603050405020304" pitchFamily="18" charset="0"/>
              <a:ea typeface="黑体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0" lang="en-US" altLang="zh-CN" b="1" dirty="0" smtClean="0">
              <a:latin typeface="Times New Roman" panose="02020603050405020304" pitchFamily="18" charset="0"/>
              <a:ea typeface="黑体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0" lang="en-US" altLang="zh-CN" b="1" dirty="0">
              <a:latin typeface="Times New Roman" panose="02020603050405020304" pitchFamily="18" charset="0"/>
              <a:ea typeface="黑体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0" lang="en-US" altLang="zh-CN" b="1" dirty="0" smtClean="0">
              <a:latin typeface="Times New Roman" panose="02020603050405020304" pitchFamily="18" charset="0"/>
              <a:ea typeface="黑体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0" lang="en-US" altLang="zh-CN" sz="2400" b="1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0"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0"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归纳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{[C, A], [C, B], [C, D], [C, E], [C, F], [C, G], [C, H], [A, D], [A, F], [B, G], [G,H], </a:t>
            </a:r>
            <a:r>
              <a:rPr kumimoji="0" lang="en-US" altLang="zh-CN" sz="2400" b="1" strike="sngStrike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[A, B]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2400" b="1" strike="sngStrike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[A, H]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[B, E], [E,H], </a:t>
            </a:r>
            <a:r>
              <a:rPr kumimoji="0" lang="en-US" altLang="zh-CN" sz="2400" b="1" strike="sngStrike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[B, D]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[B, F], </a:t>
            </a:r>
            <a:r>
              <a:rPr kumimoji="0" lang="en-US" altLang="zh-CN" sz="2400" b="1" strike="sngStrike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[D, G]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2400" b="1" strike="sngStrike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[D, H]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[F, G], [F, H], </a:t>
            </a:r>
            <a:r>
              <a:rPr kumimoji="0" lang="en-US" altLang="zh-CN" sz="2400" b="1" strike="sngStrike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[D, E]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[E, F], </a:t>
            </a:r>
            <a:r>
              <a:rPr kumimoji="0" lang="en-US" altLang="zh-CN" sz="2400" b="1" strike="sngStrike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[A, G]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[E, G]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，对</a:t>
            </a:r>
            <a:r>
              <a:rPr kumimoji="0"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[E, G]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而言，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的入边分别为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{G-1}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的入边分别为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{B-0, D-1, F-1, H-0, G-0}</a:t>
            </a:r>
            <a:r>
              <a:rPr kumimoji="0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{G}</a:t>
            </a:r>
            <a:r>
              <a:rPr kumimoji="0"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{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D, </a:t>
            </a:r>
            <a:r>
              <a:rPr kumimoji="0"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F}</a:t>
            </a:r>
            <a:r>
              <a:rPr kumimoji="0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是可区分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的，</a:t>
            </a:r>
            <a:r>
              <a:rPr kumimoji="0"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无新增的可</a:t>
            </a:r>
            <a:r>
              <a:rPr kumimoji="0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区分对</a:t>
            </a:r>
            <a:endParaRPr kumimoji="0"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0"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07"/>
          <a:stretch/>
        </p:blipFill>
        <p:spPr bwMode="auto">
          <a:xfrm>
            <a:off x="534148" y="1798637"/>
            <a:ext cx="5180852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047579"/>
              </p:ext>
            </p:extLst>
          </p:nvPr>
        </p:nvGraphicFramePr>
        <p:xfrm>
          <a:off x="5791198" y="1443035"/>
          <a:ext cx="457200" cy="256540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57200"/>
              </a:tblGrid>
              <a:tr h="3664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64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64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64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64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64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64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265401"/>
              </p:ext>
            </p:extLst>
          </p:nvPr>
        </p:nvGraphicFramePr>
        <p:xfrm>
          <a:off x="6172199" y="4008437"/>
          <a:ext cx="2438401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343"/>
                <a:gridCol w="348343"/>
                <a:gridCol w="348343"/>
                <a:gridCol w="348343"/>
                <a:gridCol w="348343"/>
                <a:gridCol w="348343"/>
                <a:gridCol w="348343"/>
              </a:tblGrid>
              <a:tr h="38100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256200"/>
              </p:ext>
            </p:extLst>
          </p:nvPr>
        </p:nvGraphicFramePr>
        <p:xfrm>
          <a:off x="6172198" y="3276917"/>
          <a:ext cx="2090058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8343"/>
                <a:gridCol w="348343"/>
                <a:gridCol w="348343"/>
                <a:gridCol w="348343"/>
                <a:gridCol w="348343"/>
                <a:gridCol w="348343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946039"/>
              </p:ext>
            </p:extLst>
          </p:nvPr>
        </p:nvGraphicFramePr>
        <p:xfrm>
          <a:off x="6172198" y="2911157"/>
          <a:ext cx="1741715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8343"/>
                <a:gridCol w="348343"/>
                <a:gridCol w="348343"/>
                <a:gridCol w="348343"/>
                <a:gridCol w="348343"/>
              </a:tblGrid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78921"/>
              </p:ext>
            </p:extLst>
          </p:nvPr>
        </p:nvGraphicFramePr>
        <p:xfrm>
          <a:off x="6172198" y="2545397"/>
          <a:ext cx="1393372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8343"/>
                <a:gridCol w="348343"/>
                <a:gridCol w="348343"/>
                <a:gridCol w="348343"/>
              </a:tblGrid>
              <a:tr h="30480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875790"/>
              </p:ext>
            </p:extLst>
          </p:nvPr>
        </p:nvGraphicFramePr>
        <p:xfrm>
          <a:off x="6172198" y="2179637"/>
          <a:ext cx="1045029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8343"/>
                <a:gridCol w="348343"/>
                <a:gridCol w="348343"/>
              </a:tblGrid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223606"/>
              </p:ext>
            </p:extLst>
          </p:nvPr>
        </p:nvGraphicFramePr>
        <p:xfrm>
          <a:off x="6172198" y="1813877"/>
          <a:ext cx="696686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8343"/>
                <a:gridCol w="348343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224702"/>
              </p:ext>
            </p:extLst>
          </p:nvPr>
        </p:nvGraphicFramePr>
        <p:xfrm>
          <a:off x="6172198" y="1446212"/>
          <a:ext cx="348343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8343"/>
              </a:tblGrid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330250"/>
              </p:ext>
            </p:extLst>
          </p:nvPr>
        </p:nvGraphicFramePr>
        <p:xfrm>
          <a:off x="6172199" y="3642677"/>
          <a:ext cx="2438401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8343"/>
                <a:gridCol w="348343"/>
                <a:gridCol w="348343"/>
                <a:gridCol w="348343"/>
                <a:gridCol w="348343"/>
                <a:gridCol w="348343"/>
                <a:gridCol w="348343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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517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A76AC2D0-6047-7B45-BB76-8DEDFDEDE16A}" type="datetime1">
              <a:rPr kumimoji="0" lang="zh-CN" altLang="en-US" sz="1400">
                <a:latin typeface="Arial" charset="0"/>
              </a:rPr>
              <a:pPr/>
              <a:t>2020/9/8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9D257F39-7703-354F-8F84-18D19246B6CC}" type="slidenum">
              <a:rPr kumimoji="0" lang="en-US" altLang="zh-CN" sz="1400">
                <a:latin typeface="Arial" charset="0"/>
              </a:rPr>
              <a:pPr/>
              <a:t>54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4.4</a:t>
            </a:r>
            <a:r>
              <a:rPr kumimoji="0" lang="zh-CN" altLang="en-US" b="1" dirty="0" smtClean="0">
                <a:latin typeface="Times New Roman" charset="0"/>
                <a:cs typeface="Times New Roman" charset="0"/>
              </a:rPr>
              <a:t> 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Times New Roman" charset="0"/>
              </a:rPr>
              <a:t>自动机最小化</a:t>
            </a:r>
            <a:endParaRPr kumimoji="0" lang="zh-CN" altLang="en-US" dirty="0">
              <a:latin typeface="Times New Roman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r>
              <a:rPr kumimoji="0" lang="zh-CN" altLang="en-US" b="1" dirty="0" smtClean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定理：</a:t>
            </a:r>
            <a:r>
              <a:rPr kumimoji="0" lang="zh-CN" altLang="en-US" b="1" dirty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如果不能通过填表算法区分两个状态</a:t>
            </a:r>
            <a:r>
              <a:rPr kumimoji="0" lang="en-US" altLang="zh-CN" b="1" dirty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, </a:t>
            </a:r>
            <a:r>
              <a:rPr kumimoji="0" lang="zh-CN" altLang="en-US" b="1" dirty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则这两个状态是等价</a:t>
            </a:r>
            <a:r>
              <a:rPr kumimoji="0" lang="zh-CN" altLang="en-US" b="1" dirty="0" smtClean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的。</a:t>
            </a:r>
            <a:endParaRPr kumimoji="0" lang="en-US" altLang="zh-CN" b="1" dirty="0" smtClean="0">
              <a:latin typeface="Times New Roman" panose="02020603050405020304" pitchFamily="18" charset="0"/>
              <a:ea typeface="黑体" charset="0"/>
              <a:cs typeface="Times New Roman" panose="02020603050405020304" pitchFamily="18" charset="0"/>
            </a:endParaRPr>
          </a:p>
          <a:p>
            <a:r>
              <a:rPr kumimoji="0" lang="en-US" altLang="zh-CN" b="1" dirty="0" smtClean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DFA</a:t>
            </a:r>
            <a:r>
              <a:rPr kumimoji="0" lang="zh-CN" altLang="en-US" b="1" dirty="0" smtClean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最小化：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根据填表算法取得的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DFA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状态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间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等价性，将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状态集进行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划分，得到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不同的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块；利用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块构造新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DFA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开始状态的为包含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初始状态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块，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接受状态为包含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接收状态的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块，转移函数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为块之间的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转移；则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最小化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DFA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kumimoji="0" lang="en-US" altLang="zh-CN" sz="2800" b="1" dirty="0" smtClean="0">
              <a:latin typeface="Times New Roman" panose="02020603050405020304" pitchFamily="18" charset="0"/>
              <a:ea typeface="黑体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0"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（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注意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不能使用同样的方法最小化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NFA</a:t>
            </a:r>
            <a:r>
              <a:rPr kumimoji="0"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）</a:t>
            </a:r>
            <a:endParaRPr kumimoji="0" lang="en-US" altLang="zh-CN" b="1" dirty="0">
              <a:solidFill>
                <a:srgbClr val="FF0000"/>
              </a:solidFill>
              <a:latin typeface="Times New Roman" panose="02020603050405020304" pitchFamily="18" charset="0"/>
              <a:ea typeface="黑体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0" lang="en-US" altLang="zh-CN" b="1" dirty="0" smtClean="0">
              <a:latin typeface="Times New Roman" panose="02020603050405020304" pitchFamily="18" charset="0"/>
              <a:ea typeface="黑体" charset="0"/>
              <a:cs typeface="Times New Roman" panose="02020603050405020304" pitchFamily="18" charset="0"/>
            </a:endParaRPr>
          </a:p>
        </p:txBody>
      </p:sp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2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A76AC2D0-6047-7B45-BB76-8DEDFDEDE16A}" type="datetime1">
              <a:rPr kumimoji="0" lang="zh-CN" altLang="en-US" sz="1400">
                <a:latin typeface="Arial" charset="0"/>
              </a:rPr>
              <a:pPr/>
              <a:t>2020/9/8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9D257F39-7703-354F-8F84-18D19246B6CC}" type="slidenum">
              <a:rPr kumimoji="0" lang="en-US" altLang="zh-CN" sz="1400">
                <a:latin typeface="Arial" charset="0"/>
              </a:rPr>
              <a:pPr/>
              <a:t>55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4.4</a:t>
            </a:r>
            <a:r>
              <a:rPr kumimoji="0" lang="zh-CN" altLang="en-US" b="1" dirty="0" smtClean="0">
                <a:latin typeface="Times New Roman" charset="0"/>
                <a:cs typeface="Times New Roman" charset="0"/>
              </a:rPr>
              <a:t> 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Times New Roman" charset="0"/>
              </a:rPr>
              <a:t>自动机最小化</a:t>
            </a:r>
            <a:endParaRPr kumimoji="0" lang="zh-CN" altLang="en-US" dirty="0">
              <a:latin typeface="Times New Roman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r>
              <a:rPr kumimoji="0" lang="zh-CN" altLang="en-US" b="1" dirty="0" smtClean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示例</a:t>
            </a:r>
            <a:endParaRPr kumimoji="0" lang="en-US" altLang="zh-CN" b="1" dirty="0">
              <a:latin typeface="Times New Roman" panose="02020603050405020304" pitchFamily="18" charset="0"/>
              <a:ea typeface="黑体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0" lang="en-US" altLang="zh-CN" b="1" dirty="0" smtClean="0">
              <a:latin typeface="Times New Roman" panose="02020603050405020304" pitchFamily="18" charset="0"/>
              <a:ea typeface="黑体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0" lang="en-US" altLang="zh-CN" b="1" dirty="0">
              <a:latin typeface="Times New Roman" panose="02020603050405020304" pitchFamily="18" charset="0"/>
              <a:ea typeface="黑体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0" lang="en-US" altLang="zh-CN" b="1" dirty="0" smtClean="0">
              <a:latin typeface="Times New Roman" panose="02020603050405020304" pitchFamily="18" charset="0"/>
              <a:ea typeface="黑体" charset="0"/>
              <a:cs typeface="Times New Roman" panose="02020603050405020304" pitchFamily="18" charset="0"/>
            </a:endParaRPr>
          </a:p>
        </p:txBody>
      </p:sp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905000"/>
            <a:ext cx="6005513" cy="1950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615" y="4038600"/>
            <a:ext cx="3469482" cy="195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482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7DAB5D7F-D444-47C9-B2D3-2ABD94EBA2B9}" type="datetime1">
              <a:rPr kumimoji="0" lang="zh-CN" altLang="en-US" sz="1400">
                <a:latin typeface="Arial" pitchFamily="34" charset="0"/>
              </a:rPr>
              <a:pPr/>
              <a:t>2020/9/8</a:t>
            </a:fld>
            <a:endParaRPr kumimoji="0" lang="en-US" altLang="zh-CN" sz="1400">
              <a:latin typeface="Arial" pitchFamily="34" charset="0"/>
            </a:endParaRPr>
          </a:p>
        </p:txBody>
      </p:sp>
      <p:sp>
        <p:nvSpPr>
          <p:cNvPr id="6451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ECD51435-46EE-4065-A6E6-A303C97CC08A}" type="slidenum">
              <a:rPr kumimoji="0" lang="en-US" altLang="zh-CN" sz="1400">
                <a:latin typeface="Arial" pitchFamily="34" charset="0"/>
              </a:rPr>
              <a:pPr/>
              <a:t>56</a:t>
            </a:fld>
            <a:endParaRPr kumimoji="0" lang="en-US" altLang="zh-CN" sz="1400">
              <a:latin typeface="Arial" pitchFamily="34" charset="0"/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zh-CN" altLang="en-US" b="1" smtClean="0">
                <a:latin typeface="Times New Roman" pitchFamily="18" charset="0"/>
                <a:ea typeface="黑体" pitchFamily="49" charset="-122"/>
              </a:rPr>
              <a:t>小结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Tx/>
              <a:buNone/>
            </a:pPr>
            <a:r>
              <a:rPr kumimoji="0" lang="en-US" altLang="zh-CN" b="1" dirty="0" smtClean="0">
                <a:latin typeface="Times New Roman" pitchFamily="18" charset="0"/>
                <a:ea typeface="宋体" pitchFamily="2" charset="-122"/>
              </a:rPr>
              <a:t>(1) </a:t>
            </a:r>
            <a:r>
              <a:rPr lang="zh-CN" altLang="en-US" sz="3200" b="1" dirty="0" smtClean="0">
                <a:latin typeface="Times New Roman" pitchFamily="18" charset="0"/>
                <a:ea typeface="宋体" pitchFamily="2" charset="-122"/>
              </a:rPr>
              <a:t>正则表达式</a:t>
            </a:r>
            <a:r>
              <a:rPr lang="zh-CN" altLang="en-US" sz="3200" b="1" dirty="0">
                <a:latin typeface="Times New Roman" pitchFamily="18" charset="0"/>
                <a:ea typeface="宋体" pitchFamily="2" charset="-122"/>
              </a:rPr>
              <a:t>的代数</a:t>
            </a:r>
            <a:r>
              <a:rPr lang="zh-CN" altLang="en-US" sz="3200" b="1" dirty="0" smtClean="0">
                <a:latin typeface="Times New Roman" pitchFamily="18" charset="0"/>
                <a:ea typeface="宋体" pitchFamily="2" charset="-122"/>
              </a:rPr>
              <a:t>定律</a:t>
            </a:r>
            <a:endParaRPr lang="en-US" altLang="zh-CN" b="1" dirty="0">
              <a:latin typeface="Times New Roman" pitchFamily="18" charset="0"/>
              <a:ea typeface="宋体" pitchFamily="2" charset="-122"/>
            </a:endParaRPr>
          </a:p>
          <a:p>
            <a:pPr algn="just" eaLnBrk="1" hangingPunct="1">
              <a:buFontTx/>
              <a:buNone/>
            </a:pPr>
            <a:r>
              <a:rPr kumimoji="0" lang="en-US" altLang="zh-CN" b="1" dirty="0" smtClean="0">
                <a:latin typeface="Times New Roman" pitchFamily="18" charset="0"/>
                <a:ea typeface="宋体" pitchFamily="2" charset="-122"/>
              </a:rPr>
              <a:t>(2) 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</a:rPr>
              <a:t>RL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对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有关运算的封闭性。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</a:rPr>
              <a:t>RL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在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并、乘、闭包、补、交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、同态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映射运算下是有效封闭的。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</a:rPr>
              <a:t>RL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的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同态原像是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</a:rPr>
              <a:t>RL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。</a:t>
            </a:r>
            <a:endParaRPr lang="en-US" altLang="zh-CN" b="1" dirty="0" smtClean="0">
              <a:latin typeface="宋体" pitchFamily="2" charset="-122"/>
              <a:ea typeface="宋体" pitchFamily="2" charset="-122"/>
            </a:endParaRPr>
          </a:p>
          <a:p>
            <a:pPr algn="just" eaLnBrk="1" hangingPunct="1">
              <a:buNone/>
            </a:pPr>
            <a:r>
              <a:rPr kumimoji="0" lang="en-US" altLang="zh-CN" b="1" dirty="0" smtClean="0">
                <a:latin typeface="Times New Roman" pitchFamily="18" charset="0"/>
                <a:ea typeface="宋体" pitchFamily="2" charset="-122"/>
              </a:rPr>
              <a:t>(3) </a:t>
            </a:r>
            <a:r>
              <a:rPr kumimoji="0" lang="zh-CN" altLang="en-US" b="1" dirty="0" smtClean="0">
                <a:latin typeface="Times New Roman" pitchFamily="18" charset="0"/>
                <a:ea typeface="宋体" pitchFamily="2" charset="-122"/>
              </a:rPr>
              <a:t>等价性和最小</a:t>
            </a:r>
            <a:r>
              <a:rPr kumimoji="0" lang="en-US" altLang="zh-CN" b="1" dirty="0" smtClean="0">
                <a:latin typeface="Times New Roman" pitchFamily="18" charset="0"/>
                <a:ea typeface="宋体" pitchFamily="2" charset="-122"/>
              </a:rPr>
              <a:t>DFA</a:t>
            </a:r>
          </a:p>
        </p:txBody>
      </p:sp>
    </p:spTree>
    <p:extLst>
      <p:ext uri="{BB962C8B-B14F-4D97-AF65-F5344CB8AC3E}">
        <p14:creationId xmlns:p14="http://schemas.microsoft.com/office/powerpoint/2010/main" val="129255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A76AC2D0-6047-7B45-BB76-8DEDFDEDE16A}" type="datetime1">
              <a:rPr kumimoji="0" lang="zh-CN" altLang="en-US" sz="1400">
                <a:latin typeface="Arial" charset="0"/>
              </a:rPr>
              <a:pPr/>
              <a:t>2020/9/8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9D257F39-7703-354F-8F84-18D19246B6CC}" type="slidenum">
              <a:rPr kumimoji="0" lang="en-US" altLang="zh-CN" sz="1400">
                <a:latin typeface="Arial" charset="0"/>
              </a:rPr>
              <a:pPr/>
              <a:t>6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>
                <a:latin typeface="Times New Roman" charset="0"/>
                <a:ea typeface="黑体" charset="0"/>
                <a:cs typeface="黑体" charset="0"/>
              </a:rPr>
              <a:t>4</a:t>
            </a: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.1</a:t>
            </a:r>
            <a:r>
              <a:rPr kumimoji="0" lang="zh-CN" altLang="en-US" b="1" dirty="0" smtClean="0">
                <a:latin typeface="Times New Roman" charset="0"/>
                <a:cs typeface="Times New Roman" charset="0"/>
              </a:rPr>
              <a:t> </a:t>
            </a:r>
            <a:r>
              <a:rPr kumimoji="0" lang="zh-CN" altLang="en-US" b="1" dirty="0">
                <a:latin typeface="Times New Roman" charset="0"/>
                <a:ea typeface="黑体" charset="0"/>
                <a:cs typeface="黑体" charset="0"/>
              </a:rPr>
              <a:t>语言的正则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性判定</a:t>
            </a:r>
            <a:endParaRPr kumimoji="0" lang="zh-CN" altLang="en-US" dirty="0">
              <a:latin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3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600200"/>
                <a:ext cx="8686800" cy="4525963"/>
              </a:xfrm>
            </p:spPr>
            <p:txBody>
              <a:bodyPr/>
              <a:lstStyle/>
              <a:p>
                <a:r>
                  <a:rPr kumimoji="0" lang="zh-CN" altLang="en-US" b="1" dirty="0" smtClean="0">
                    <a:latin typeface="Times New Roman"/>
                    <a:ea typeface="黑体" charset="0"/>
                    <a:cs typeface="Times New Roman"/>
                  </a:rPr>
                  <a:t>证明：</a:t>
                </a:r>
                <a:r>
                  <a:rPr lang="zh-TW" altLang="en-US" b="1" dirty="0">
                    <a:latin typeface="Times New Roman"/>
                    <a:cs typeface="Times New Roman"/>
                  </a:rPr>
                  <a:t>如果</a:t>
                </a:r>
                <a:r>
                  <a:rPr lang="en-US" altLang="zh-TW" b="1" i="1" dirty="0">
                    <a:latin typeface="Times New Roman"/>
                    <a:cs typeface="Times New Roman"/>
                  </a:rPr>
                  <a:t>L</a:t>
                </a:r>
                <a:r>
                  <a:rPr lang="zh-TW" altLang="en-US" b="1" dirty="0">
                    <a:latin typeface="Times New Roman"/>
                    <a:cs typeface="Times New Roman"/>
                  </a:rPr>
                  <a:t>是正则</a:t>
                </a:r>
                <a:r>
                  <a:rPr lang="zh-TW" altLang="en-US" b="1" dirty="0" smtClean="0">
                    <a:latin typeface="Times New Roman"/>
                    <a:cs typeface="Times New Roman"/>
                  </a:rPr>
                  <a:t>的</a:t>
                </a:r>
                <a:r>
                  <a:rPr lang="zh-CN" altLang="zh-TW" b="1" dirty="0">
                    <a:latin typeface="Times New Roman"/>
                    <a:cs typeface="Times New Roman"/>
                  </a:rPr>
                  <a:t>，</a:t>
                </a:r>
                <a:r>
                  <a:rPr lang="zh-TW" altLang="en-US" b="1" dirty="0" smtClean="0">
                    <a:latin typeface="Times New Roman"/>
                    <a:cs typeface="Times New Roman"/>
                  </a:rPr>
                  <a:t>则</a:t>
                </a:r>
                <a:r>
                  <a:rPr lang="zh-TW" altLang="en-US" b="1" dirty="0">
                    <a:latin typeface="Times New Roman"/>
                    <a:cs typeface="Times New Roman"/>
                  </a:rPr>
                  <a:t>存在</a:t>
                </a:r>
                <a:r>
                  <a:rPr lang="en-US" altLang="zh-TW" b="1" dirty="0">
                    <a:latin typeface="Times New Roman"/>
                    <a:cs typeface="Times New Roman"/>
                  </a:rPr>
                  <a:t>DFA </a:t>
                </a:r>
                <a:r>
                  <a:rPr lang="en-US" altLang="zh-TW" b="1" i="1" dirty="0" smtClean="0">
                    <a:latin typeface="Times New Roman"/>
                    <a:cs typeface="Times New Roman"/>
                  </a:rPr>
                  <a:t>A</a:t>
                </a:r>
                <a:r>
                  <a:rPr lang="zh-CN" altLang="en-US" b="1" dirty="0" smtClean="0">
                    <a:latin typeface="Times New Roman"/>
                    <a:cs typeface="Times New Roman"/>
                  </a:rPr>
                  <a:t>，</a:t>
                </a:r>
                <a:r>
                  <a:rPr lang="en-US" altLang="zh-TW" b="1" i="1" dirty="0" smtClean="0">
                    <a:latin typeface="Times New Roman"/>
                    <a:cs typeface="Times New Roman"/>
                  </a:rPr>
                  <a:t>L</a:t>
                </a:r>
                <a:r>
                  <a:rPr lang="en-US" altLang="zh-TW" b="1" dirty="0" smtClean="0">
                    <a:latin typeface="Times New Roman"/>
                    <a:cs typeface="Times New Roman"/>
                  </a:rPr>
                  <a:t> </a:t>
                </a:r>
                <a:r>
                  <a:rPr lang="en-US" altLang="zh-TW" b="1" dirty="0">
                    <a:latin typeface="Times New Roman"/>
                    <a:cs typeface="Times New Roman"/>
                  </a:rPr>
                  <a:t>= </a:t>
                </a:r>
                <a:r>
                  <a:rPr lang="en-US" altLang="zh-TW" b="1" i="1" dirty="0">
                    <a:latin typeface="Times New Roman"/>
                    <a:cs typeface="Times New Roman"/>
                  </a:rPr>
                  <a:t>L</a:t>
                </a:r>
                <a:r>
                  <a:rPr lang="en-US" altLang="zh-TW" b="1" dirty="0">
                    <a:latin typeface="Times New Roman"/>
                    <a:cs typeface="Times New Roman"/>
                  </a:rPr>
                  <a:t>(</a:t>
                </a:r>
                <a:r>
                  <a:rPr lang="en-US" altLang="zh-TW" b="1" i="1" dirty="0">
                    <a:latin typeface="Times New Roman"/>
                    <a:cs typeface="Times New Roman"/>
                  </a:rPr>
                  <a:t>A</a:t>
                </a:r>
                <a:r>
                  <a:rPr lang="en-US" altLang="zh-TW" b="1" dirty="0" smtClean="0">
                    <a:latin typeface="Times New Roman"/>
                    <a:cs typeface="Times New Roman"/>
                  </a:rPr>
                  <a:t>)</a:t>
                </a:r>
                <a:r>
                  <a:rPr lang="zh-CN" altLang="zh-TW" b="1" dirty="0">
                    <a:latin typeface="Times New Roman"/>
                    <a:cs typeface="Times New Roman"/>
                  </a:rPr>
                  <a:t>。</a:t>
                </a:r>
                <a:r>
                  <a:rPr lang="zh-TW" altLang="en-US" b="1" dirty="0" smtClean="0">
                    <a:latin typeface="Times New Roman"/>
                    <a:cs typeface="Times New Roman"/>
                  </a:rPr>
                  <a:t>设</a:t>
                </a:r>
                <a:r>
                  <a:rPr lang="en-US" altLang="zh-TW" b="1" i="1" dirty="0">
                    <a:latin typeface="Times New Roman"/>
                    <a:cs typeface="Times New Roman"/>
                  </a:rPr>
                  <a:t>A</a:t>
                </a:r>
                <a:r>
                  <a:rPr lang="zh-TW" altLang="en-US" b="1" dirty="0">
                    <a:latin typeface="Times New Roman"/>
                    <a:cs typeface="Times New Roman"/>
                  </a:rPr>
                  <a:t>有</a:t>
                </a:r>
                <a:r>
                  <a:rPr lang="en-US" altLang="zh-TW" b="1" i="1" dirty="0">
                    <a:latin typeface="Times New Roman"/>
                    <a:cs typeface="Times New Roman"/>
                  </a:rPr>
                  <a:t>n</a:t>
                </a:r>
                <a:r>
                  <a:rPr lang="zh-TW" altLang="en-US" b="1" dirty="0" smtClean="0">
                    <a:latin typeface="Times New Roman"/>
                    <a:cs typeface="Times New Roman"/>
                  </a:rPr>
                  <a:t>个状态</a:t>
                </a:r>
                <a:r>
                  <a:rPr lang="zh-CN" altLang="zh-TW" b="1" dirty="0">
                    <a:latin typeface="Times New Roman"/>
                    <a:cs typeface="Times New Roman"/>
                  </a:rPr>
                  <a:t>，</a:t>
                </a:r>
                <a:r>
                  <a:rPr lang="zh-TW" altLang="en-US" b="1" dirty="0" smtClean="0">
                    <a:latin typeface="Times New Roman"/>
                    <a:cs typeface="Times New Roman"/>
                  </a:rPr>
                  <a:t>对于长</a:t>
                </a:r>
                <a:r>
                  <a:rPr lang="zh-TW" altLang="en-US" b="1" dirty="0">
                    <a:latin typeface="Times New Roman"/>
                    <a:cs typeface="Times New Roman"/>
                  </a:rPr>
                  <a:t>度不小于</a:t>
                </a:r>
                <a:r>
                  <a:rPr lang="en-US" altLang="zh-TW" b="1" i="1" dirty="0">
                    <a:latin typeface="Times New Roman"/>
                    <a:cs typeface="Times New Roman"/>
                  </a:rPr>
                  <a:t>n</a:t>
                </a:r>
                <a:r>
                  <a:rPr lang="zh-TW" altLang="en-US" b="1" dirty="0">
                    <a:latin typeface="Times New Roman"/>
                    <a:cs typeface="Times New Roman"/>
                  </a:rPr>
                  <a:t>的</a:t>
                </a:r>
                <a:r>
                  <a:rPr lang="zh-TW" altLang="en-US" b="1" dirty="0" smtClean="0">
                    <a:latin typeface="Times New Roman"/>
                    <a:cs typeface="Times New Roman"/>
                  </a:rPr>
                  <a:t>串</a:t>
                </a:r>
                <a:r>
                  <a:rPr lang="en-US" altLang="zh-TW" b="1" i="1" dirty="0" smtClean="0">
                    <a:latin typeface="Times New Roman"/>
                    <a:cs typeface="Times New Roman"/>
                  </a:rPr>
                  <a:t>w</a:t>
                </a:r>
                <a:r>
                  <a:rPr lang="en-US" altLang="zh-TW" b="1" dirty="0">
                    <a:latin typeface="Times New Roman"/>
                    <a:cs typeface="Times New Roman"/>
                  </a:rPr>
                  <a:t>=</a:t>
                </a:r>
                <a:r>
                  <a:rPr lang="en-US" altLang="zh-TW" b="1" i="1" dirty="0">
                    <a:latin typeface="Times New Roman"/>
                    <a:cs typeface="Times New Roman"/>
                  </a:rPr>
                  <a:t>a</a:t>
                </a:r>
                <a:r>
                  <a:rPr lang="en-US" altLang="zh-TW" b="1" baseline="-25000" dirty="0">
                    <a:latin typeface="Times New Roman"/>
                    <a:cs typeface="Times New Roman"/>
                  </a:rPr>
                  <a:t>1</a:t>
                </a:r>
                <a:r>
                  <a:rPr lang="en-US" altLang="zh-TW" b="1" i="1" dirty="0">
                    <a:latin typeface="Times New Roman"/>
                    <a:cs typeface="Times New Roman"/>
                  </a:rPr>
                  <a:t>a</a:t>
                </a:r>
                <a:r>
                  <a:rPr lang="en-US" altLang="zh-TW" b="1" baseline="-25000" dirty="0">
                    <a:latin typeface="Times New Roman"/>
                    <a:cs typeface="Times New Roman"/>
                  </a:rPr>
                  <a:t>2</a:t>
                </a:r>
                <a:r>
                  <a:rPr lang="en-US" altLang="zh-TW" b="1" dirty="0">
                    <a:latin typeface="Times New Roman"/>
                    <a:cs typeface="Times New Roman"/>
                  </a:rPr>
                  <a:t>···</a:t>
                </a:r>
                <a:r>
                  <a:rPr lang="en-US" altLang="zh-TW" b="1" i="1" dirty="0">
                    <a:latin typeface="Times New Roman"/>
                    <a:cs typeface="Times New Roman"/>
                  </a:rPr>
                  <a:t>a</a:t>
                </a:r>
                <a:r>
                  <a:rPr lang="en-US" altLang="zh-TW" b="1" i="1" baseline="-25000" dirty="0">
                    <a:latin typeface="Times New Roman"/>
                    <a:cs typeface="Times New Roman"/>
                  </a:rPr>
                  <a:t>m</a:t>
                </a:r>
                <a:r>
                  <a:rPr lang="en-US" altLang="zh-TW" b="1" dirty="0">
                    <a:latin typeface="Times New Roman"/>
                    <a:cs typeface="Times New Roman"/>
                  </a:rPr>
                  <a:t> (</a:t>
                </a:r>
                <a:r>
                  <a:rPr lang="en-US" altLang="zh-TW" b="1" i="1" dirty="0" err="1">
                    <a:latin typeface="Times New Roman"/>
                    <a:cs typeface="Times New Roman"/>
                  </a:rPr>
                  <a:t>m</a:t>
                </a:r>
                <a:r>
                  <a:rPr lang="en-US" altLang="zh-TW" b="1" dirty="0" err="1">
                    <a:latin typeface="Times New Roman"/>
                    <a:cs typeface="Times New Roman"/>
                  </a:rPr>
                  <a:t>≥</a:t>
                </a:r>
                <a:r>
                  <a:rPr lang="en-US" altLang="zh-TW" b="1" i="1" dirty="0" err="1">
                    <a:latin typeface="Times New Roman"/>
                    <a:cs typeface="Times New Roman"/>
                  </a:rPr>
                  <a:t>n</a:t>
                </a:r>
                <a:r>
                  <a:rPr lang="en-US" altLang="zh-TW" b="1" dirty="0" smtClean="0">
                    <a:latin typeface="Times New Roman"/>
                    <a:cs typeface="Times New Roman"/>
                  </a:rPr>
                  <a:t>)</a:t>
                </a:r>
                <a:r>
                  <a:rPr lang="zh-CN" altLang="en-US" b="1" dirty="0" smtClean="0">
                    <a:latin typeface="Times New Roman"/>
                    <a:cs typeface="Times New Roman"/>
                  </a:rPr>
                  <a:t>，</a:t>
                </a:r>
                <a:r>
                  <a:rPr lang="zh-TW" altLang="en-US" b="1" dirty="0" smtClean="0">
                    <a:latin typeface="Times New Roman"/>
                    <a:cs typeface="Times New Roman"/>
                  </a:rPr>
                  <a:t>定义</a:t>
                </a:r>
                <a:r>
                  <a:rPr lang="en-US" altLang="zh-TW" b="1" i="1" dirty="0" smtClean="0">
                    <a:latin typeface="Times New Roman"/>
                    <a:cs typeface="Times New Roman"/>
                  </a:rPr>
                  <a:t>q</a:t>
                </a:r>
                <a:r>
                  <a:rPr lang="en-US" altLang="zh-TW" b="1" i="1" baseline="-25000" dirty="0" smtClean="0">
                    <a:latin typeface="Times New Roman"/>
                    <a:cs typeface="Times New Roman"/>
                  </a:rPr>
                  <a:t>i</a:t>
                </a:r>
                <a:r>
                  <a:rPr lang="en-US" altLang="zh-TW" b="1" dirty="0" smtClean="0">
                    <a:latin typeface="Times New Roman"/>
                    <a:cs typeface="Times New Roman"/>
                  </a:rPr>
                  <a:t>=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b="1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accPr>
                      <m:e>
                        <m:r>
                          <a:rPr lang="zh-TW" altLang="en-US" b="1" i="1" smtClean="0">
                            <a:latin typeface="Cambria Math"/>
                            <a:cs typeface="Times New Roman"/>
                          </a:rPr>
                          <m:t>𝜹</m:t>
                        </m:r>
                      </m:e>
                    </m:acc>
                  </m:oMath>
                </a14:m>
                <a:r>
                  <a:rPr lang="en-US" altLang="zh-TW" b="1" i="1" dirty="0" smtClean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altLang="zh-TW" b="1" dirty="0" smtClean="0">
                    <a:latin typeface="Times New Roman"/>
                    <a:cs typeface="Times New Roman"/>
                  </a:rPr>
                  <a:t>(</a:t>
                </a:r>
                <a:r>
                  <a:rPr lang="en-US" altLang="zh-TW" b="1" i="1" dirty="0" smtClean="0">
                    <a:latin typeface="Times New Roman"/>
                    <a:cs typeface="Times New Roman"/>
                  </a:rPr>
                  <a:t>q</a:t>
                </a:r>
                <a:r>
                  <a:rPr lang="en-US" altLang="zh-TW" b="1" baseline="-25000" dirty="0" smtClean="0">
                    <a:latin typeface="Times New Roman"/>
                    <a:cs typeface="Times New Roman"/>
                  </a:rPr>
                  <a:t>0</a:t>
                </a:r>
                <a:r>
                  <a:rPr lang="en-US" altLang="zh-TW" b="1" dirty="0" smtClean="0">
                    <a:latin typeface="Times New Roman"/>
                    <a:cs typeface="Times New Roman"/>
                  </a:rPr>
                  <a:t>,</a:t>
                </a:r>
                <a:r>
                  <a:rPr lang="en-US" altLang="zh-TW" b="1" i="1" dirty="0" smtClean="0">
                    <a:latin typeface="Times New Roman"/>
                    <a:cs typeface="Times New Roman"/>
                  </a:rPr>
                  <a:t>a</a:t>
                </a:r>
                <a:r>
                  <a:rPr lang="en-US" altLang="zh-TW" b="1" baseline="-25000" dirty="0" smtClean="0">
                    <a:latin typeface="Times New Roman"/>
                    <a:cs typeface="Times New Roman"/>
                  </a:rPr>
                  <a:t>1</a:t>
                </a:r>
                <a:r>
                  <a:rPr lang="en-US" altLang="zh-TW" b="1" i="1" dirty="0" smtClean="0">
                    <a:latin typeface="Times New Roman"/>
                    <a:cs typeface="Times New Roman"/>
                  </a:rPr>
                  <a:t>a</a:t>
                </a:r>
                <a:r>
                  <a:rPr lang="en-US" altLang="zh-TW" b="1" baseline="-25000" dirty="0" smtClean="0">
                    <a:latin typeface="Times New Roman"/>
                    <a:cs typeface="Times New Roman"/>
                  </a:rPr>
                  <a:t>2</a:t>
                </a:r>
                <a:r>
                  <a:rPr lang="en-US" altLang="zh-TW" b="1" dirty="0">
                    <a:latin typeface="Times New Roman"/>
                    <a:cs typeface="Times New Roman"/>
                  </a:rPr>
                  <a:t>···</a:t>
                </a:r>
                <a:r>
                  <a:rPr lang="en-US" altLang="zh-TW" b="1" i="1" dirty="0" err="1" smtClean="0">
                    <a:latin typeface="Times New Roman"/>
                    <a:cs typeface="Times New Roman"/>
                  </a:rPr>
                  <a:t>a</a:t>
                </a:r>
                <a:r>
                  <a:rPr lang="en-US" altLang="zh-TW" b="1" i="1" baseline="-25000" dirty="0" err="1">
                    <a:latin typeface="Times New Roman"/>
                    <a:cs typeface="Times New Roman"/>
                  </a:rPr>
                  <a:t>i</a:t>
                </a:r>
                <a:r>
                  <a:rPr lang="en-US" altLang="zh-TW" b="1" dirty="0" smtClean="0">
                    <a:latin typeface="Times New Roman"/>
                    <a:cs typeface="Times New Roman"/>
                  </a:rPr>
                  <a:t>)</a:t>
                </a:r>
                <a:r>
                  <a:rPr lang="en-US" altLang="zh-TW" b="1" dirty="0">
                    <a:latin typeface="Times New Roman"/>
                    <a:cs typeface="Times New Roman"/>
                  </a:rPr>
                  <a:t>(</a:t>
                </a:r>
                <a:r>
                  <a:rPr lang="en-US" altLang="zh-TW" b="1" i="1" dirty="0" err="1">
                    <a:latin typeface="Times New Roman"/>
                    <a:cs typeface="Times New Roman"/>
                  </a:rPr>
                  <a:t>i</a:t>
                </a:r>
                <a:r>
                  <a:rPr lang="en-US" altLang="zh-TW" b="1" dirty="0">
                    <a:latin typeface="Times New Roman"/>
                    <a:cs typeface="Times New Roman"/>
                  </a:rPr>
                  <a:t>=1</a:t>
                </a:r>
                <a:r>
                  <a:rPr lang="en-US" altLang="zh-TW" b="1" dirty="0" smtClean="0">
                    <a:latin typeface="Times New Roman"/>
                    <a:cs typeface="Times New Roman"/>
                  </a:rPr>
                  <a:t>, ·</a:t>
                </a:r>
                <a:r>
                  <a:rPr lang="en-US" altLang="zh-TW" b="1" dirty="0">
                    <a:latin typeface="Times New Roman"/>
                    <a:cs typeface="Times New Roman"/>
                  </a:rPr>
                  <a:t>··</a:t>
                </a:r>
                <a:r>
                  <a:rPr lang="en-US" altLang="zh-TW" b="1" dirty="0" smtClean="0">
                    <a:latin typeface="Times New Roman"/>
                    <a:cs typeface="Times New Roman"/>
                  </a:rPr>
                  <a:t>, </a:t>
                </a:r>
                <a:r>
                  <a:rPr lang="en-US" altLang="zh-TW" b="1" i="1" dirty="0" smtClean="0">
                    <a:latin typeface="Times New Roman"/>
                    <a:cs typeface="Times New Roman"/>
                  </a:rPr>
                  <a:t>m</a:t>
                </a:r>
                <a:r>
                  <a:rPr lang="en-US" altLang="zh-TW" b="1" dirty="0" smtClean="0">
                    <a:latin typeface="Times New Roman"/>
                    <a:cs typeface="Times New Roman"/>
                  </a:rPr>
                  <a:t>)</a:t>
                </a:r>
                <a:r>
                  <a:rPr lang="zh-CN" altLang="en-US" b="1" dirty="0" smtClean="0">
                    <a:latin typeface="Times New Roman"/>
                    <a:cs typeface="Times New Roman"/>
                  </a:rPr>
                  <a:t>，</a:t>
                </a:r>
                <a:r>
                  <a:rPr lang="en-US" altLang="zh-TW" b="1" i="1" dirty="0" smtClean="0">
                    <a:latin typeface="Times New Roman"/>
                    <a:cs typeface="Times New Roman"/>
                  </a:rPr>
                  <a:t>q</a:t>
                </a:r>
                <a:r>
                  <a:rPr lang="en-US" altLang="zh-TW" b="1" baseline="-25000" dirty="0" smtClean="0">
                    <a:latin typeface="Times New Roman"/>
                    <a:cs typeface="Times New Roman"/>
                  </a:rPr>
                  <a:t>0</a:t>
                </a:r>
                <a:r>
                  <a:rPr lang="zh-TW" altLang="en-US" b="1" dirty="0" smtClean="0">
                    <a:latin typeface="Times New Roman"/>
                    <a:cs typeface="Times New Roman"/>
                  </a:rPr>
                  <a:t>是开始状态</a:t>
                </a:r>
                <a:r>
                  <a:rPr lang="zh-CN" altLang="zh-TW" b="1" dirty="0">
                    <a:latin typeface="Times New Roman"/>
                    <a:cs typeface="Times New Roman"/>
                  </a:rPr>
                  <a:t>。</a:t>
                </a:r>
                <a:r>
                  <a:rPr lang="zh-TW" altLang="en-US" b="1" dirty="0" smtClean="0">
                    <a:latin typeface="Times New Roman"/>
                    <a:cs typeface="Times New Roman"/>
                  </a:rPr>
                  <a:t>当</a:t>
                </a:r>
                <a:r>
                  <a:rPr lang="en-US" altLang="zh-TW" b="1" i="1" dirty="0" smtClean="0">
                    <a:latin typeface="Times New Roman"/>
                    <a:cs typeface="Times New Roman"/>
                  </a:rPr>
                  <a:t>A</a:t>
                </a:r>
                <a:r>
                  <a:rPr lang="zh-TW" altLang="en-US" b="1" dirty="0">
                    <a:latin typeface="Times New Roman"/>
                    <a:cs typeface="Times New Roman"/>
                  </a:rPr>
                  <a:t>输入</a:t>
                </a:r>
                <a:r>
                  <a:rPr lang="en-US" altLang="zh-TW" b="1" i="1" dirty="0">
                    <a:latin typeface="Times New Roman"/>
                    <a:cs typeface="Times New Roman"/>
                  </a:rPr>
                  <a:t>w</a:t>
                </a:r>
                <a:r>
                  <a:rPr lang="zh-TW" altLang="en-US" b="1" dirty="0" smtClean="0">
                    <a:latin typeface="Times New Roman"/>
                    <a:cs typeface="Times New Roman"/>
                  </a:rPr>
                  <a:t>的前</a:t>
                </a:r>
                <a:r>
                  <a:rPr lang="en-US" altLang="zh-TW" b="1" i="1" dirty="0" smtClean="0">
                    <a:latin typeface="Times New Roman"/>
                    <a:cs typeface="Times New Roman"/>
                  </a:rPr>
                  <a:t>n</a:t>
                </a:r>
                <a:r>
                  <a:rPr lang="en-US" altLang="zh-TW" b="1" dirty="0" smtClean="0">
                    <a:latin typeface="Times New Roman"/>
                    <a:cs typeface="Times New Roman"/>
                  </a:rPr>
                  <a:t> </a:t>
                </a:r>
                <a:r>
                  <a:rPr lang="zh-TW" altLang="en-US" b="1" dirty="0" smtClean="0">
                    <a:latin typeface="Times New Roman"/>
                    <a:cs typeface="Times New Roman"/>
                  </a:rPr>
                  <a:t>个字符时</a:t>
                </a:r>
                <a:r>
                  <a:rPr lang="zh-CN" altLang="zh-TW" b="1" dirty="0">
                    <a:latin typeface="Times New Roman"/>
                    <a:cs typeface="Times New Roman"/>
                  </a:rPr>
                  <a:t>，</a:t>
                </a:r>
                <a:r>
                  <a:rPr lang="zh-TW" altLang="en-US" b="1" dirty="0" smtClean="0">
                    <a:latin typeface="Times New Roman"/>
                    <a:cs typeface="Times New Roman"/>
                  </a:rPr>
                  <a:t>经过</a:t>
                </a:r>
                <a:r>
                  <a:rPr lang="zh-TW" altLang="en-US" b="1" dirty="0">
                    <a:latin typeface="Times New Roman"/>
                    <a:cs typeface="Times New Roman"/>
                  </a:rPr>
                  <a:t>的状态分别</a:t>
                </a:r>
                <a:r>
                  <a:rPr lang="zh-TW" altLang="en-US" b="1" dirty="0" smtClean="0">
                    <a:latin typeface="Times New Roman"/>
                    <a:cs typeface="Times New Roman"/>
                  </a:rPr>
                  <a:t>是</a:t>
                </a:r>
                <a:r>
                  <a:rPr lang="en-US" altLang="zh-TW" b="1" i="1" dirty="0" smtClean="0">
                    <a:latin typeface="Times New Roman"/>
                    <a:cs typeface="Times New Roman"/>
                  </a:rPr>
                  <a:t>q</a:t>
                </a:r>
                <a:r>
                  <a:rPr lang="en-US" altLang="zh-TW" b="1" baseline="-25000" dirty="0" smtClean="0">
                    <a:latin typeface="Times New Roman"/>
                    <a:cs typeface="Times New Roman"/>
                  </a:rPr>
                  <a:t>0</a:t>
                </a:r>
                <a:r>
                  <a:rPr lang="en-US" altLang="zh-TW" b="1" dirty="0" smtClean="0">
                    <a:latin typeface="Times New Roman"/>
                    <a:cs typeface="Times New Roman"/>
                  </a:rPr>
                  <a:t>, </a:t>
                </a:r>
                <a:r>
                  <a:rPr lang="en-US" altLang="zh-TW" b="1" i="1" dirty="0" smtClean="0">
                    <a:latin typeface="Times New Roman"/>
                    <a:cs typeface="Times New Roman"/>
                  </a:rPr>
                  <a:t>q</a:t>
                </a:r>
                <a:r>
                  <a:rPr lang="en-US" altLang="zh-TW" b="1" baseline="-25000" dirty="0" smtClean="0">
                    <a:latin typeface="Times New Roman"/>
                    <a:cs typeface="Times New Roman"/>
                  </a:rPr>
                  <a:t>1</a:t>
                </a:r>
                <a:r>
                  <a:rPr lang="en-US" altLang="zh-TW" b="1" dirty="0" smtClean="0">
                    <a:latin typeface="Times New Roman"/>
                    <a:cs typeface="Times New Roman"/>
                  </a:rPr>
                  <a:t>, ·</a:t>
                </a:r>
                <a:r>
                  <a:rPr lang="en-US" altLang="zh-TW" b="1" dirty="0">
                    <a:latin typeface="Times New Roman"/>
                    <a:cs typeface="Times New Roman"/>
                  </a:rPr>
                  <a:t>·</a:t>
                </a:r>
                <a:r>
                  <a:rPr lang="en-US" altLang="zh-TW" b="1" dirty="0" smtClean="0">
                    <a:latin typeface="Times New Roman"/>
                    <a:cs typeface="Times New Roman"/>
                  </a:rPr>
                  <a:t>·, </a:t>
                </a:r>
                <a:r>
                  <a:rPr lang="en-US" altLang="zh-TW" b="1" i="1" dirty="0" err="1" smtClean="0">
                    <a:latin typeface="Times New Roman"/>
                    <a:cs typeface="Times New Roman"/>
                  </a:rPr>
                  <a:t>q</a:t>
                </a:r>
                <a:r>
                  <a:rPr lang="en-US" altLang="zh-TW" b="1" i="1" baseline="-25000" dirty="0" err="1" smtClean="0">
                    <a:latin typeface="Times New Roman"/>
                    <a:cs typeface="Times New Roman"/>
                  </a:rPr>
                  <a:t>n</a:t>
                </a:r>
                <a:r>
                  <a:rPr lang="zh-TW" altLang="en-US" b="1" dirty="0" smtClean="0">
                    <a:latin typeface="Times New Roman"/>
                    <a:cs typeface="Times New Roman"/>
                  </a:rPr>
                  <a:t>共</a:t>
                </a:r>
                <a:r>
                  <a:rPr lang="en-US" altLang="zh-TW" b="1" i="1" dirty="0" smtClean="0">
                    <a:latin typeface="Times New Roman"/>
                    <a:cs typeface="Times New Roman"/>
                  </a:rPr>
                  <a:t>n</a:t>
                </a:r>
                <a:r>
                  <a:rPr lang="en-US" altLang="zh-TW" b="1" dirty="0" smtClean="0">
                    <a:latin typeface="Times New Roman"/>
                    <a:cs typeface="Times New Roman"/>
                  </a:rPr>
                  <a:t>+1</a:t>
                </a:r>
                <a:r>
                  <a:rPr lang="zh-TW" altLang="en-US" b="1" dirty="0" smtClean="0">
                    <a:latin typeface="Times New Roman"/>
                    <a:cs typeface="Times New Roman"/>
                  </a:rPr>
                  <a:t>个</a:t>
                </a:r>
                <a:r>
                  <a:rPr lang="zh-CN" altLang="zh-TW" b="1" dirty="0" smtClean="0">
                    <a:latin typeface="Times New Roman"/>
                    <a:cs typeface="Times New Roman"/>
                  </a:rPr>
                  <a:t>，</a:t>
                </a:r>
                <a:r>
                  <a:rPr lang="zh-TW" altLang="en-US" b="1" dirty="0" smtClean="0">
                    <a:latin typeface="Times New Roman"/>
                    <a:cs typeface="Times New Roman"/>
                  </a:rPr>
                  <a:t>根据鸽巢原理</a:t>
                </a:r>
                <a:r>
                  <a:rPr lang="zh-CN" altLang="zh-TW" b="1" dirty="0">
                    <a:latin typeface="Times New Roman"/>
                    <a:cs typeface="Times New Roman"/>
                  </a:rPr>
                  <a:t>，</a:t>
                </a:r>
                <a:r>
                  <a:rPr lang="zh-TW" altLang="en-US" b="1" dirty="0" smtClean="0">
                    <a:latin typeface="Times New Roman"/>
                    <a:cs typeface="Times New Roman"/>
                  </a:rPr>
                  <a:t>一定有两个状态相同</a:t>
                </a:r>
                <a:r>
                  <a:rPr lang="zh-CN" altLang="zh-TW" b="1" dirty="0">
                    <a:latin typeface="Times New Roman"/>
                    <a:cs typeface="Times New Roman"/>
                  </a:rPr>
                  <a:t>，</a:t>
                </a:r>
                <a:r>
                  <a:rPr lang="zh-TW" altLang="en-US" b="1" dirty="0" smtClean="0">
                    <a:latin typeface="Times New Roman"/>
                    <a:cs typeface="Times New Roman"/>
                  </a:rPr>
                  <a:t>即有满</a:t>
                </a:r>
                <a:r>
                  <a:rPr lang="zh-TW" altLang="en-US" b="1" dirty="0">
                    <a:latin typeface="Times New Roman"/>
                    <a:cs typeface="Times New Roman"/>
                  </a:rPr>
                  <a:t>足</a:t>
                </a:r>
                <a:r>
                  <a:rPr lang="en-US" altLang="zh-TW" b="1" dirty="0">
                    <a:latin typeface="Times New Roman"/>
                    <a:cs typeface="Times New Roman"/>
                  </a:rPr>
                  <a:t>0≤</a:t>
                </a:r>
                <a:r>
                  <a:rPr lang="en-US" altLang="zh-TW" b="1" i="1" dirty="0">
                    <a:latin typeface="Times New Roman"/>
                    <a:cs typeface="Times New Roman"/>
                  </a:rPr>
                  <a:t>i</a:t>
                </a:r>
                <a:r>
                  <a:rPr lang="en-US" altLang="zh-TW" b="1" dirty="0">
                    <a:latin typeface="Times New Roman"/>
                    <a:cs typeface="Times New Roman"/>
                  </a:rPr>
                  <a:t>&lt;</a:t>
                </a:r>
                <a:r>
                  <a:rPr lang="en-US" altLang="zh-TW" b="1" i="1" dirty="0" err="1" smtClean="0">
                    <a:latin typeface="Times New Roman"/>
                    <a:cs typeface="Times New Roman"/>
                  </a:rPr>
                  <a:t>j</a:t>
                </a:r>
                <a:r>
                  <a:rPr lang="en-US" altLang="zh-TW" b="1" dirty="0" err="1" smtClean="0">
                    <a:latin typeface="Times New Roman"/>
                    <a:cs typeface="Times New Roman"/>
                  </a:rPr>
                  <a:t>≤</a:t>
                </a:r>
                <a:r>
                  <a:rPr lang="en-US" altLang="zh-TW" b="1" i="1" dirty="0" err="1">
                    <a:latin typeface="Times New Roman"/>
                    <a:cs typeface="Times New Roman"/>
                  </a:rPr>
                  <a:t>n</a:t>
                </a:r>
                <a:r>
                  <a:rPr lang="zh-TW" altLang="en-US" b="1" dirty="0">
                    <a:latin typeface="Times New Roman"/>
                    <a:cs typeface="Times New Roman"/>
                  </a:rPr>
                  <a:t>的两个状态</a:t>
                </a:r>
                <a:r>
                  <a:rPr lang="en-US" altLang="zh-TW" b="1" i="1" dirty="0" smtClean="0">
                    <a:latin typeface="Times New Roman"/>
                    <a:cs typeface="Times New Roman"/>
                  </a:rPr>
                  <a:t>q</a:t>
                </a:r>
                <a:r>
                  <a:rPr lang="en-US" altLang="zh-TW" b="1" i="1" baseline="-25000" dirty="0" smtClean="0">
                    <a:latin typeface="Times New Roman"/>
                    <a:cs typeface="Times New Roman"/>
                  </a:rPr>
                  <a:t>i</a:t>
                </a:r>
                <a:r>
                  <a:rPr lang="en-US" altLang="zh-TW" b="1" dirty="0" smtClean="0">
                    <a:latin typeface="Times New Roman"/>
                    <a:cs typeface="Times New Roman"/>
                  </a:rPr>
                  <a:t>=</a:t>
                </a:r>
                <a:r>
                  <a:rPr lang="en-US" altLang="zh-TW" b="1" i="1" dirty="0" err="1" smtClean="0">
                    <a:latin typeface="Times New Roman"/>
                    <a:cs typeface="Times New Roman"/>
                  </a:rPr>
                  <a:t>q</a:t>
                </a:r>
                <a:r>
                  <a:rPr lang="en-US" altLang="zh-TW" b="1" i="1" baseline="-25000" dirty="0" err="1" smtClean="0">
                    <a:latin typeface="Times New Roman"/>
                    <a:cs typeface="Times New Roman"/>
                  </a:rPr>
                  <a:t>j</a:t>
                </a:r>
                <a:r>
                  <a:rPr lang="zh-CN" altLang="en-US" b="1" dirty="0" smtClean="0">
                    <a:latin typeface="Times New Roman"/>
                    <a:cs typeface="Times New Roman"/>
                  </a:rPr>
                  <a:t>。</a:t>
                </a:r>
                <a:endParaRPr lang="en-US" altLang="zh-TW" b="1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143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600200"/>
                <a:ext cx="8686800" cy="4525963"/>
              </a:xfrm>
              <a:blipFill rotWithShape="1">
                <a:blip r:embed="rId3"/>
                <a:stretch>
                  <a:fillRect l="-1614" t="-2291" r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" y="5359690"/>
            <a:ext cx="8077201" cy="50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69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A76AC2D0-6047-7B45-BB76-8DEDFDEDE16A}" type="datetime1">
              <a:rPr kumimoji="0" lang="zh-CN" altLang="en-US" sz="1400">
                <a:latin typeface="Arial" charset="0"/>
              </a:rPr>
              <a:pPr/>
              <a:t>2020/9/8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9D257F39-7703-354F-8F84-18D19246B6CC}" type="slidenum">
              <a:rPr kumimoji="0" lang="en-US" altLang="zh-CN" sz="1400">
                <a:latin typeface="Arial" charset="0"/>
              </a:rPr>
              <a:pPr/>
              <a:t>7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>
                <a:latin typeface="Times New Roman" charset="0"/>
                <a:ea typeface="黑体" charset="0"/>
                <a:cs typeface="黑体" charset="0"/>
              </a:rPr>
              <a:t>4</a:t>
            </a: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.1</a:t>
            </a:r>
            <a:r>
              <a:rPr kumimoji="0" lang="zh-CN" altLang="en-US" b="1" dirty="0" smtClean="0">
                <a:latin typeface="Times New Roman" charset="0"/>
                <a:cs typeface="Times New Roman" charset="0"/>
              </a:rPr>
              <a:t> </a:t>
            </a:r>
            <a:r>
              <a:rPr kumimoji="0" lang="zh-CN" altLang="en-US" b="1" dirty="0">
                <a:latin typeface="Times New Roman" charset="0"/>
                <a:ea typeface="黑体" charset="0"/>
                <a:cs typeface="黑体" charset="0"/>
              </a:rPr>
              <a:t>语言的正则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性判定</a:t>
            </a:r>
            <a:endParaRPr kumimoji="0" lang="zh-CN" altLang="en-US" dirty="0">
              <a:latin typeface="Times New Roman" charset="0"/>
            </a:endParaRPr>
          </a:p>
        </p:txBody>
      </p:sp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524000"/>
            <a:ext cx="8077201" cy="50771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905000" y="2362200"/>
            <a:ext cx="15635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lang="en-US" altLang="zh-TW" sz="2400" dirty="0" smtClean="0">
                <a:latin typeface="Times New Roman"/>
                <a:cs typeface="Times New Roman"/>
              </a:rPr>
              <a:t>=</a:t>
            </a:r>
            <a:r>
              <a:rPr lang="en-US" altLang="zh-TW" sz="2400" i="1" dirty="0" smtClean="0">
                <a:latin typeface="Times New Roman"/>
                <a:cs typeface="Times New Roman"/>
              </a:rPr>
              <a:t>a</a:t>
            </a:r>
            <a:r>
              <a:rPr lang="en-US" altLang="zh-TW" sz="2400" baseline="-25000" dirty="0" smtClean="0">
                <a:latin typeface="Times New Roman"/>
                <a:cs typeface="Times New Roman"/>
              </a:rPr>
              <a:t>1</a:t>
            </a:r>
            <a:r>
              <a:rPr lang="en-US" altLang="zh-TW" sz="2400" i="1" dirty="0" smtClean="0">
                <a:latin typeface="Times New Roman"/>
                <a:cs typeface="Times New Roman"/>
              </a:rPr>
              <a:t>a</a:t>
            </a:r>
            <a:r>
              <a:rPr lang="en-US" altLang="zh-TW" sz="2400" baseline="-25000" dirty="0" smtClean="0">
                <a:latin typeface="Times New Roman"/>
                <a:cs typeface="Times New Roman"/>
              </a:rPr>
              <a:t>2</a:t>
            </a:r>
            <a:r>
              <a:rPr lang="en-US" altLang="zh-TW" sz="2400" dirty="0" smtClean="0">
                <a:latin typeface="Times New Roman"/>
                <a:cs typeface="Times New Roman"/>
              </a:rPr>
              <a:t>···</a:t>
            </a:r>
            <a:r>
              <a:rPr lang="en-US" altLang="zh-TW" sz="2400" i="1" dirty="0" err="1" smtClean="0">
                <a:latin typeface="Times New Roman"/>
                <a:cs typeface="Times New Roman"/>
              </a:rPr>
              <a:t>a</a:t>
            </a:r>
            <a:r>
              <a:rPr lang="en-US" altLang="zh-CN" sz="2400" i="1" baseline="-25000" dirty="0" err="1" smtClean="0">
                <a:latin typeface="Times New Roman"/>
                <a:cs typeface="Times New Roman"/>
              </a:rPr>
              <a:t>i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4038600" y="2362200"/>
            <a:ext cx="21456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lang="en-US" altLang="zh-TW" sz="2400" dirty="0" smtClean="0">
                <a:latin typeface="Times New Roman"/>
                <a:cs typeface="Times New Roman"/>
              </a:rPr>
              <a:t>=</a:t>
            </a:r>
            <a:r>
              <a:rPr lang="en-US" altLang="zh-TW" sz="2400" i="1" dirty="0" err="1" smtClean="0">
                <a:latin typeface="Times New Roman"/>
                <a:cs typeface="Times New Roman"/>
              </a:rPr>
              <a:t>a</a:t>
            </a:r>
            <a:r>
              <a:rPr lang="en-US" altLang="zh-CN" sz="2400" i="1" baseline="-25000" dirty="0" err="1" smtClean="0">
                <a:latin typeface="Times New Roman"/>
                <a:cs typeface="Times New Roman"/>
              </a:rPr>
              <a:t>i</a:t>
            </a:r>
            <a:r>
              <a:rPr lang="zh-CN" altLang="en-US" sz="2400" baseline="-25000" dirty="0" smtClean="0">
                <a:latin typeface="Times New Roman"/>
                <a:cs typeface="Times New Roman"/>
              </a:rPr>
              <a:t>＋</a:t>
            </a:r>
            <a:r>
              <a:rPr lang="en-US" altLang="zh-TW" sz="2400" baseline="-25000" dirty="0" smtClean="0">
                <a:latin typeface="Times New Roman"/>
                <a:cs typeface="Times New Roman"/>
              </a:rPr>
              <a:t>1</a:t>
            </a:r>
            <a:r>
              <a:rPr lang="en-US" altLang="zh-TW" sz="2400" i="1" dirty="0" smtClean="0">
                <a:latin typeface="Times New Roman"/>
                <a:cs typeface="Times New Roman"/>
              </a:rPr>
              <a:t>a</a:t>
            </a:r>
            <a:r>
              <a:rPr lang="en-US" altLang="zh-CN" sz="2400" i="1" baseline="-25000" dirty="0" smtClean="0">
                <a:latin typeface="Times New Roman"/>
                <a:cs typeface="Times New Roman"/>
              </a:rPr>
              <a:t>i</a:t>
            </a:r>
            <a:r>
              <a:rPr lang="zh-CN" altLang="en-US" sz="2400" baseline="-25000" dirty="0" smtClean="0">
                <a:latin typeface="Times New Roman"/>
                <a:cs typeface="Times New Roman"/>
              </a:rPr>
              <a:t>＋</a:t>
            </a:r>
            <a:r>
              <a:rPr lang="en-US" altLang="zh-TW" sz="2400" baseline="-25000" dirty="0" smtClean="0">
                <a:latin typeface="Times New Roman"/>
                <a:cs typeface="Times New Roman"/>
              </a:rPr>
              <a:t>2</a:t>
            </a:r>
            <a:r>
              <a:rPr lang="en-US" altLang="zh-TW" sz="2400" dirty="0" smtClean="0">
                <a:latin typeface="Times New Roman"/>
                <a:cs typeface="Times New Roman"/>
              </a:rPr>
              <a:t>···</a:t>
            </a:r>
            <a:r>
              <a:rPr lang="en-US" altLang="zh-TW" sz="2400" i="1" dirty="0" err="1" smtClean="0">
                <a:latin typeface="Times New Roman"/>
                <a:cs typeface="Times New Roman"/>
              </a:rPr>
              <a:t>a</a:t>
            </a:r>
            <a:r>
              <a:rPr lang="en-US" altLang="zh-CN" sz="2400" i="1" baseline="-25000" dirty="0" err="1" smtClean="0">
                <a:latin typeface="Times New Roman"/>
                <a:cs typeface="Times New Roman"/>
              </a:rPr>
              <a:t>j</a:t>
            </a:r>
            <a:endParaRPr lang="zh-CN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6324600" y="2362200"/>
            <a:ext cx="22193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z</a:t>
            </a:r>
            <a:r>
              <a:rPr lang="en-US" altLang="zh-TW" sz="2400" dirty="0" smtClean="0">
                <a:latin typeface="Times New Roman"/>
                <a:cs typeface="Times New Roman"/>
              </a:rPr>
              <a:t>=</a:t>
            </a:r>
            <a:r>
              <a:rPr lang="en-US" altLang="zh-TW" sz="2400" i="1" dirty="0" err="1" smtClean="0">
                <a:latin typeface="Times New Roman"/>
                <a:cs typeface="Times New Roman"/>
              </a:rPr>
              <a:t>a</a:t>
            </a:r>
            <a:r>
              <a:rPr lang="en-US" altLang="zh-CN" sz="2400" i="1" baseline="-25000" dirty="0" err="1" smtClean="0">
                <a:latin typeface="Times New Roman"/>
                <a:cs typeface="Times New Roman"/>
              </a:rPr>
              <a:t>j</a:t>
            </a:r>
            <a:r>
              <a:rPr lang="zh-CN" altLang="en-US" sz="2400" baseline="-25000" dirty="0" smtClean="0">
                <a:latin typeface="Times New Roman"/>
                <a:cs typeface="Times New Roman"/>
              </a:rPr>
              <a:t>＋</a:t>
            </a:r>
            <a:r>
              <a:rPr lang="en-US" altLang="zh-TW" sz="2400" baseline="-25000" dirty="0" smtClean="0">
                <a:latin typeface="Times New Roman"/>
                <a:cs typeface="Times New Roman"/>
              </a:rPr>
              <a:t>1</a:t>
            </a:r>
            <a:r>
              <a:rPr lang="en-US" altLang="zh-TW" sz="2400" i="1" dirty="0" smtClean="0">
                <a:latin typeface="Times New Roman"/>
                <a:cs typeface="Times New Roman"/>
              </a:rPr>
              <a:t>a</a:t>
            </a:r>
            <a:r>
              <a:rPr lang="en-US" altLang="zh-CN" sz="2400" i="1" baseline="-25000" dirty="0" smtClean="0">
                <a:latin typeface="Times New Roman"/>
                <a:cs typeface="Times New Roman"/>
              </a:rPr>
              <a:t>j</a:t>
            </a:r>
            <a:r>
              <a:rPr lang="zh-CN" altLang="en-US" sz="2400" baseline="-25000" dirty="0" smtClean="0">
                <a:latin typeface="Times New Roman"/>
                <a:cs typeface="Times New Roman"/>
              </a:rPr>
              <a:t>＋</a:t>
            </a:r>
            <a:r>
              <a:rPr lang="en-US" altLang="zh-TW" sz="2400" baseline="-25000" dirty="0" smtClean="0">
                <a:latin typeface="Times New Roman"/>
                <a:cs typeface="Times New Roman"/>
              </a:rPr>
              <a:t>2</a:t>
            </a:r>
            <a:r>
              <a:rPr lang="en-US" altLang="zh-TW" sz="2400" dirty="0" smtClean="0">
                <a:latin typeface="Times New Roman"/>
                <a:cs typeface="Times New Roman"/>
              </a:rPr>
              <a:t>···</a:t>
            </a:r>
            <a:r>
              <a:rPr lang="en-US" altLang="zh-TW" sz="2400" i="1" dirty="0" smtClean="0">
                <a:latin typeface="Times New Roman"/>
                <a:cs typeface="Times New Roman"/>
              </a:rPr>
              <a:t>a</a:t>
            </a:r>
            <a:r>
              <a:rPr lang="en-US" altLang="zh-CN" sz="2400" i="1" baseline="-25000" dirty="0" smtClean="0">
                <a:latin typeface="Times New Roman"/>
                <a:cs typeface="Times New Roman"/>
              </a:rPr>
              <a:t>m</a:t>
            </a:r>
            <a:endParaRPr lang="zh-CN" altLang="en-US" sz="2400" dirty="0"/>
          </a:p>
        </p:txBody>
      </p:sp>
      <p:sp>
        <p:nvSpPr>
          <p:cNvPr id="4" name="下箭头 3"/>
          <p:cNvSpPr/>
          <p:nvPr/>
        </p:nvSpPr>
        <p:spPr>
          <a:xfrm>
            <a:off x="2590800" y="2057400"/>
            <a:ext cx="381000" cy="4572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下箭头 13"/>
          <p:cNvSpPr/>
          <p:nvPr/>
        </p:nvSpPr>
        <p:spPr>
          <a:xfrm>
            <a:off x="4876800" y="2057400"/>
            <a:ext cx="381000" cy="4572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下箭头 14"/>
          <p:cNvSpPr/>
          <p:nvPr/>
        </p:nvSpPr>
        <p:spPr>
          <a:xfrm>
            <a:off x="7239000" y="2057400"/>
            <a:ext cx="381000" cy="4572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97446" y="2362200"/>
            <a:ext cx="9789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lang="en-US" altLang="zh-TW" sz="24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lang="en-US" altLang="zh-TW" sz="24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xyz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cxnSp>
        <p:nvCxnSpPr>
          <p:cNvPr id="17" name="直线连接符 16"/>
          <p:cNvCxnSpPr/>
          <p:nvPr/>
        </p:nvCxnSpPr>
        <p:spPr>
          <a:xfrm>
            <a:off x="3962400" y="1981200"/>
            <a:ext cx="685800" cy="1143000"/>
          </a:xfrm>
          <a:prstGeom prst="line">
            <a:avLst/>
          </a:prstGeom>
          <a:ln>
            <a:solidFill>
              <a:srgbClr val="FF0000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/>
          <p:cNvCxnSpPr/>
          <p:nvPr/>
        </p:nvCxnSpPr>
        <p:spPr>
          <a:xfrm flipH="1">
            <a:off x="5488200" y="1981200"/>
            <a:ext cx="684000" cy="1152000"/>
          </a:xfrm>
          <a:prstGeom prst="line">
            <a:avLst/>
          </a:prstGeom>
          <a:ln>
            <a:solidFill>
              <a:srgbClr val="FF0000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4648200" y="2971800"/>
            <a:ext cx="8174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i="1" dirty="0" smtClean="0">
                <a:latin typeface="Times New Roman"/>
                <a:cs typeface="Times New Roman"/>
              </a:rPr>
              <a:t>q</a:t>
            </a:r>
            <a:r>
              <a:rPr lang="en-US" altLang="zh-TW" sz="2400" i="1" baseline="-25000" dirty="0" smtClean="0">
                <a:latin typeface="Times New Roman"/>
                <a:cs typeface="Times New Roman"/>
              </a:rPr>
              <a:t>i</a:t>
            </a:r>
            <a:r>
              <a:rPr lang="en-US" altLang="zh-TW" sz="2400" dirty="0" smtClean="0">
                <a:latin typeface="Times New Roman"/>
                <a:cs typeface="Times New Roman"/>
              </a:rPr>
              <a:t>=</a:t>
            </a:r>
            <a:r>
              <a:rPr lang="en-US" altLang="zh-TW" sz="2400" i="1" dirty="0" err="1" smtClean="0">
                <a:latin typeface="Times New Roman"/>
                <a:cs typeface="Times New Roman"/>
              </a:rPr>
              <a:t>q</a:t>
            </a:r>
            <a:r>
              <a:rPr lang="en-US" altLang="zh-TW" sz="2400" i="1" baseline="-25000" dirty="0" err="1" smtClean="0">
                <a:latin typeface="Times New Roman"/>
                <a:cs typeface="Times New Roman"/>
              </a:rPr>
              <a:t>j</a:t>
            </a:r>
            <a:endParaRPr lang="zh-CN" altLang="en-US" sz="2400" dirty="0"/>
          </a:p>
        </p:txBody>
      </p:sp>
      <p:sp>
        <p:nvSpPr>
          <p:cNvPr id="31" name="下箭头 30"/>
          <p:cNvSpPr/>
          <p:nvPr/>
        </p:nvSpPr>
        <p:spPr>
          <a:xfrm>
            <a:off x="4876800" y="3505200"/>
            <a:ext cx="381000" cy="4572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4075200"/>
            <a:ext cx="8100000" cy="954000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533400" y="5105400"/>
            <a:ext cx="80772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 smtClean="0">
                <a:latin typeface="Times New Roman"/>
                <a:cs typeface="Times New Roman"/>
              </a:rPr>
              <a:t>当输入</a:t>
            </a:r>
            <a:r>
              <a:rPr lang="en-US" altLang="zh-CN" sz="2400" b="1" i="1" dirty="0" err="1" smtClean="0">
                <a:latin typeface="Times New Roman"/>
                <a:cs typeface="Times New Roman"/>
              </a:rPr>
              <a:t>y</a:t>
            </a:r>
            <a:r>
              <a:rPr lang="en-US" altLang="zh-CN" sz="2400" b="1" i="1" baseline="30000" dirty="0" err="1" smtClean="0">
                <a:latin typeface="Times New Roman"/>
                <a:cs typeface="Times New Roman"/>
              </a:rPr>
              <a:t>k</a:t>
            </a:r>
            <a:r>
              <a:rPr lang="en-US" altLang="zh-CN" sz="2400" b="1" dirty="0" smtClean="0">
                <a:latin typeface="Times New Roman"/>
                <a:cs typeface="Times New Roman"/>
              </a:rPr>
              <a:t>(</a:t>
            </a:r>
            <a:r>
              <a:rPr lang="en-US" altLang="zh-TW" sz="2400" b="1" i="1" dirty="0" smtClean="0">
                <a:latin typeface="Times New Roman"/>
                <a:cs typeface="Times New Roman"/>
              </a:rPr>
              <a:t>k</a:t>
            </a:r>
            <a:r>
              <a:rPr lang="en-US" altLang="zh-TW" sz="2400" b="1" dirty="0" smtClean="0">
                <a:latin typeface="Times New Roman"/>
                <a:cs typeface="Times New Roman"/>
              </a:rPr>
              <a:t>≥0)</a:t>
            </a:r>
            <a:r>
              <a:rPr lang="zh-CN" altLang="en-US" sz="2400" b="1" dirty="0" smtClean="0">
                <a:latin typeface="Times New Roman"/>
                <a:cs typeface="Times New Roman"/>
              </a:rPr>
              <a:t>，</a:t>
            </a:r>
            <a:r>
              <a:rPr lang="zh-TW" altLang="en-US" sz="2400" b="1" dirty="0" smtClean="0">
                <a:latin typeface="Times New Roman"/>
                <a:cs typeface="Times New Roman"/>
              </a:rPr>
              <a:t>始终会</a:t>
            </a:r>
            <a:r>
              <a:rPr lang="zh-TW" altLang="en-US" sz="2400" b="1" dirty="0">
                <a:latin typeface="Times New Roman"/>
                <a:cs typeface="Times New Roman"/>
              </a:rPr>
              <a:t>回到</a:t>
            </a:r>
            <a:r>
              <a:rPr lang="en-US" altLang="zh-TW" sz="2400" b="1" i="1" dirty="0" smtClean="0">
                <a:latin typeface="Times New Roman"/>
                <a:cs typeface="Times New Roman"/>
              </a:rPr>
              <a:t>q</a:t>
            </a:r>
            <a:r>
              <a:rPr lang="en-US" altLang="zh-TW" sz="2400" b="1" i="1" baseline="-25000" dirty="0" smtClean="0">
                <a:latin typeface="Times New Roman"/>
                <a:cs typeface="Times New Roman"/>
              </a:rPr>
              <a:t>i</a:t>
            </a:r>
            <a:r>
              <a:rPr lang="zh-CN" altLang="en-US" sz="2400" b="1" dirty="0" smtClean="0">
                <a:latin typeface="Times New Roman"/>
                <a:cs typeface="Times New Roman"/>
              </a:rPr>
              <a:t>。</a:t>
            </a:r>
            <a:r>
              <a:rPr lang="zh-TW" altLang="en-US" sz="2400" b="1" dirty="0" smtClean="0">
                <a:latin typeface="Times New Roman"/>
                <a:cs typeface="Times New Roman"/>
              </a:rPr>
              <a:t>所以当</a:t>
            </a:r>
            <a:r>
              <a:rPr lang="en-US" altLang="zh-TW" sz="2400" b="1" dirty="0" smtClean="0">
                <a:latin typeface="Times New Roman"/>
                <a:cs typeface="Times New Roman"/>
              </a:rPr>
              <a:t>DFA </a:t>
            </a:r>
            <a:r>
              <a:rPr lang="en-US" altLang="zh-TW" sz="2400" b="1" i="1" dirty="0">
                <a:latin typeface="Times New Roman"/>
                <a:cs typeface="Times New Roman"/>
              </a:rPr>
              <a:t>A</a:t>
            </a:r>
            <a:r>
              <a:rPr lang="en-US" altLang="zh-TW" sz="2400" b="1" dirty="0">
                <a:latin typeface="Times New Roman"/>
                <a:cs typeface="Times New Roman"/>
              </a:rPr>
              <a:t> </a:t>
            </a:r>
            <a:r>
              <a:rPr lang="zh-TW" altLang="en-US" sz="2400" b="1" dirty="0" smtClean="0">
                <a:latin typeface="Times New Roman"/>
                <a:cs typeface="Times New Roman"/>
              </a:rPr>
              <a:t>输入</a:t>
            </a:r>
            <a:r>
              <a:rPr lang="en-US" altLang="zh-TW" sz="2400" b="1" dirty="0" smtClean="0">
                <a:latin typeface="Times New Roman"/>
                <a:cs typeface="Times New Roman"/>
              </a:rPr>
              <a:t> </a:t>
            </a:r>
            <a:r>
              <a:rPr lang="en-US" altLang="zh-TW" sz="2400" b="1" i="1" dirty="0" err="1" smtClean="0">
                <a:latin typeface="Times New Roman"/>
                <a:cs typeface="Times New Roman"/>
              </a:rPr>
              <a:t>xy</a:t>
            </a:r>
            <a:r>
              <a:rPr lang="en-US" altLang="zh-TW" sz="2400" b="1" i="1" baseline="30000" dirty="0" err="1" smtClean="0">
                <a:latin typeface="Times New Roman"/>
                <a:cs typeface="Times New Roman"/>
              </a:rPr>
              <a:t>k</a:t>
            </a:r>
            <a:r>
              <a:rPr lang="en-US" altLang="zh-TW" sz="2400" b="1" i="1" dirty="0" err="1" smtClean="0">
                <a:latin typeface="Times New Roman"/>
                <a:cs typeface="Times New Roman"/>
              </a:rPr>
              <a:t>z</a:t>
            </a:r>
            <a:r>
              <a:rPr lang="en-US" altLang="zh-TW" sz="2400" b="1" dirty="0" smtClean="0">
                <a:latin typeface="Times New Roman"/>
                <a:cs typeface="Times New Roman"/>
              </a:rPr>
              <a:t> </a:t>
            </a:r>
            <a:r>
              <a:rPr lang="zh-TW" altLang="en-US" sz="2400" b="1" dirty="0" smtClean="0">
                <a:latin typeface="Times New Roman"/>
                <a:cs typeface="Times New Roman"/>
              </a:rPr>
              <a:t>时</a:t>
            </a:r>
            <a:r>
              <a:rPr lang="zh-CN" altLang="zh-TW" sz="2400" b="1" dirty="0">
                <a:latin typeface="Times New Roman"/>
                <a:cs typeface="Times New Roman"/>
              </a:rPr>
              <a:t>，</a:t>
            </a:r>
            <a:r>
              <a:rPr lang="zh-TW" altLang="en-US" sz="2400" b="1" dirty="0" smtClean="0">
                <a:latin typeface="Times New Roman"/>
                <a:cs typeface="Times New Roman"/>
              </a:rPr>
              <a:t>由</a:t>
            </a:r>
            <a:r>
              <a:rPr lang="en-US" altLang="zh-TW" sz="2400" b="1" i="1" dirty="0" smtClean="0">
                <a:latin typeface="Times New Roman"/>
                <a:cs typeface="Times New Roman"/>
              </a:rPr>
              <a:t>q</a:t>
            </a:r>
            <a:r>
              <a:rPr lang="en-US" altLang="zh-TW" sz="2400" b="1" baseline="-25000" dirty="0" smtClean="0">
                <a:latin typeface="Times New Roman"/>
                <a:cs typeface="Times New Roman"/>
              </a:rPr>
              <a:t>0</a:t>
            </a:r>
            <a:r>
              <a:rPr lang="zh-TW" altLang="en-US" sz="2400" b="1" dirty="0" smtClean="0">
                <a:latin typeface="Times New Roman"/>
                <a:cs typeface="Times New Roman"/>
              </a:rPr>
              <a:t>始终会达到</a:t>
            </a:r>
            <a:r>
              <a:rPr lang="en-US" altLang="zh-TW" sz="2400" b="1" i="1" dirty="0" err="1" smtClean="0">
                <a:latin typeface="Times New Roman"/>
                <a:cs typeface="Times New Roman"/>
              </a:rPr>
              <a:t>q</a:t>
            </a:r>
            <a:r>
              <a:rPr lang="en-US" altLang="zh-TW" sz="2400" b="1" i="1" baseline="-25000" dirty="0" err="1" smtClean="0">
                <a:latin typeface="Times New Roman"/>
                <a:cs typeface="Times New Roman"/>
              </a:rPr>
              <a:t>m</a:t>
            </a:r>
            <a:r>
              <a:rPr lang="zh-CN" altLang="en-US" sz="2400" b="1" dirty="0" smtClean="0">
                <a:latin typeface="Times New Roman"/>
                <a:cs typeface="Times New Roman"/>
              </a:rPr>
              <a:t>。</a:t>
            </a:r>
            <a:r>
              <a:rPr lang="zh-TW" altLang="en-US" sz="2400" b="1" dirty="0" smtClean="0">
                <a:latin typeface="Times New Roman"/>
                <a:cs typeface="Times New Roman"/>
              </a:rPr>
              <a:t>那么</a:t>
            </a:r>
            <a:r>
              <a:rPr lang="zh-CN" altLang="zh-TW" sz="2400" b="1" dirty="0">
                <a:latin typeface="Times New Roman"/>
                <a:cs typeface="Times New Roman"/>
              </a:rPr>
              <a:t>，</a:t>
            </a:r>
            <a:r>
              <a:rPr lang="zh-TW" altLang="en-US" sz="2400" b="1" dirty="0" smtClean="0">
                <a:latin typeface="Times New Roman"/>
                <a:cs typeface="Times New Roman"/>
              </a:rPr>
              <a:t>如果</a:t>
            </a:r>
            <a:r>
              <a:rPr lang="en-US" altLang="zh-TW" sz="2400" b="1" i="1" dirty="0" err="1" smtClean="0">
                <a:latin typeface="Times New Roman"/>
                <a:cs typeface="Times New Roman"/>
              </a:rPr>
              <a:t>xyz</a:t>
            </a:r>
            <a:r>
              <a:rPr lang="en-US" altLang="zh-TW" sz="2400" b="1" dirty="0" err="1" smtClean="0">
                <a:latin typeface="Times New Roman"/>
                <a:cs typeface="Times New Roman"/>
              </a:rPr>
              <a:t>∈</a:t>
            </a:r>
            <a:r>
              <a:rPr lang="en-US" altLang="zh-TW" sz="2400" b="1" i="1" dirty="0" err="1" smtClean="0">
                <a:latin typeface="Times New Roman"/>
                <a:cs typeface="Times New Roman"/>
              </a:rPr>
              <a:t>L</a:t>
            </a:r>
            <a:r>
              <a:rPr lang="en-US" altLang="zh-TW" sz="2400" b="1" dirty="0">
                <a:latin typeface="Times New Roman"/>
                <a:cs typeface="Times New Roman"/>
              </a:rPr>
              <a:t>(</a:t>
            </a:r>
            <a:r>
              <a:rPr lang="en-US" altLang="zh-TW" sz="2400" b="1" i="1" dirty="0">
                <a:latin typeface="Times New Roman"/>
                <a:cs typeface="Times New Roman"/>
              </a:rPr>
              <a:t>A</a:t>
            </a:r>
            <a:r>
              <a:rPr lang="en-US" altLang="zh-TW" sz="2400" b="1" dirty="0" smtClean="0">
                <a:latin typeface="Times New Roman"/>
                <a:cs typeface="Times New Roman"/>
              </a:rPr>
              <a:t>)</a:t>
            </a:r>
            <a:r>
              <a:rPr lang="zh-CN" altLang="en-US" sz="2400" b="1" dirty="0" smtClean="0">
                <a:latin typeface="Times New Roman"/>
                <a:cs typeface="Times New Roman"/>
              </a:rPr>
              <a:t>，</a:t>
            </a:r>
            <a:r>
              <a:rPr lang="zh-TW" altLang="en-US" sz="2400" b="1" dirty="0" smtClean="0">
                <a:latin typeface="Times New Roman"/>
                <a:cs typeface="Times New Roman"/>
              </a:rPr>
              <a:t>有</a:t>
            </a:r>
            <a:r>
              <a:rPr lang="en-US" altLang="zh-TW" sz="2400" b="1" i="1" dirty="0" err="1" smtClean="0">
                <a:latin typeface="Times New Roman"/>
                <a:cs typeface="Times New Roman"/>
              </a:rPr>
              <a:t>xy</a:t>
            </a:r>
            <a:r>
              <a:rPr lang="en-US" altLang="zh-TW" sz="2400" b="1" i="1" baseline="30000" dirty="0" err="1" smtClean="0">
                <a:latin typeface="Times New Roman"/>
                <a:cs typeface="Times New Roman"/>
              </a:rPr>
              <a:t>k</a:t>
            </a:r>
            <a:r>
              <a:rPr lang="en-US" altLang="zh-TW" sz="2400" b="1" i="1" dirty="0" err="1" smtClean="0">
                <a:latin typeface="Times New Roman"/>
                <a:cs typeface="Times New Roman"/>
              </a:rPr>
              <a:t>z</a:t>
            </a:r>
            <a:r>
              <a:rPr lang="en-US" altLang="zh-TW" sz="2400" b="1" dirty="0" err="1" smtClean="0">
                <a:latin typeface="Times New Roman"/>
                <a:cs typeface="Times New Roman"/>
              </a:rPr>
              <a:t>∈</a:t>
            </a:r>
            <a:r>
              <a:rPr lang="en-US" altLang="zh-TW" sz="2400" b="1" i="1" dirty="0" err="1" smtClean="0">
                <a:latin typeface="Times New Roman"/>
                <a:cs typeface="Times New Roman"/>
              </a:rPr>
              <a:t>L</a:t>
            </a:r>
            <a:r>
              <a:rPr lang="en-US" altLang="zh-TW" sz="2400" b="1" dirty="0">
                <a:latin typeface="Times New Roman"/>
                <a:cs typeface="Times New Roman"/>
              </a:rPr>
              <a:t>(</a:t>
            </a:r>
            <a:r>
              <a:rPr lang="en-US" altLang="zh-TW" sz="2400" b="1" i="1" dirty="0">
                <a:latin typeface="Times New Roman"/>
                <a:cs typeface="Times New Roman"/>
              </a:rPr>
              <a:t>A</a:t>
            </a:r>
            <a:r>
              <a:rPr lang="en-US" altLang="zh-TW" sz="2400" b="1" dirty="0" smtClean="0">
                <a:latin typeface="Times New Roman"/>
                <a:cs typeface="Times New Roman"/>
              </a:rPr>
              <a:t>)</a:t>
            </a:r>
            <a:r>
              <a:rPr lang="zh-TW" altLang="en-US" sz="2400" b="1" dirty="0" smtClean="0">
                <a:latin typeface="Times New Roman"/>
                <a:cs typeface="Times New Roman"/>
              </a:rPr>
              <a:t>对所有</a:t>
            </a:r>
            <a:r>
              <a:rPr lang="en-US" altLang="zh-TW" sz="2400" b="1" i="1" dirty="0" smtClean="0">
                <a:latin typeface="Times New Roman"/>
                <a:cs typeface="Times New Roman"/>
              </a:rPr>
              <a:t>k</a:t>
            </a:r>
            <a:r>
              <a:rPr lang="en-US" altLang="zh-TW" sz="2400" b="1" dirty="0" smtClean="0">
                <a:latin typeface="Times New Roman"/>
                <a:cs typeface="Times New Roman"/>
              </a:rPr>
              <a:t>≥0</a:t>
            </a:r>
            <a:r>
              <a:rPr lang="zh-TW" altLang="en-US" sz="2400" b="1" dirty="0" smtClean="0">
                <a:latin typeface="Times New Roman"/>
                <a:cs typeface="Times New Roman"/>
              </a:rPr>
              <a:t>成立</a:t>
            </a:r>
            <a:r>
              <a:rPr lang="zh-CN" altLang="zh-TW" sz="2400" b="1" dirty="0" smtClean="0">
                <a:latin typeface="Times New Roman"/>
                <a:cs typeface="Times New Roman"/>
              </a:rPr>
              <a:t>。</a:t>
            </a:r>
            <a:endParaRPr lang="zh-CN" altLang="en-US" sz="2400" b="1" dirty="0">
              <a:latin typeface="Times New Roman"/>
              <a:cs typeface="Times New Roman"/>
            </a:endParaRPr>
          </a:p>
        </p:txBody>
      </p:sp>
      <p:sp>
        <p:nvSpPr>
          <p:cNvPr id="34" name="右箭头 33"/>
          <p:cNvSpPr/>
          <p:nvPr/>
        </p:nvSpPr>
        <p:spPr>
          <a:xfrm>
            <a:off x="5562600" y="3048000"/>
            <a:ext cx="467999" cy="396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6019800" y="2819400"/>
            <a:ext cx="2667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Times New Roman"/>
                <a:cs typeface="Times New Roman"/>
              </a:rPr>
              <a:t>由于</a:t>
            </a:r>
            <a:r>
              <a:rPr lang="en-US" altLang="zh-CN" sz="2400" b="1" i="1" dirty="0" err="1" smtClean="0">
                <a:latin typeface="Times New Roman"/>
                <a:cs typeface="Times New Roman"/>
              </a:rPr>
              <a:t>i</a:t>
            </a:r>
            <a:r>
              <a:rPr lang="en-US" altLang="zh-CN" sz="2400" b="1" dirty="0" smtClean="0">
                <a:latin typeface="Times New Roman"/>
                <a:cs typeface="Times New Roman"/>
              </a:rPr>
              <a:t>&lt;</a:t>
            </a:r>
            <a:r>
              <a:rPr lang="en-US" altLang="zh-CN" sz="2400" b="1" i="1" dirty="0" smtClean="0">
                <a:latin typeface="Times New Roman"/>
                <a:cs typeface="Times New Roman"/>
              </a:rPr>
              <a:t>j</a:t>
            </a:r>
            <a:r>
              <a:rPr lang="zh-CN" altLang="en-US" sz="2400" b="1" dirty="0" smtClean="0">
                <a:latin typeface="Times New Roman"/>
                <a:cs typeface="Times New Roman"/>
              </a:rPr>
              <a:t>，则</a:t>
            </a:r>
            <a:r>
              <a:rPr lang="en-US" altLang="zh-CN" sz="2400" b="1" i="1" dirty="0" err="1" smtClean="0">
                <a:latin typeface="Times New Roman"/>
                <a:cs typeface="Times New Roman"/>
              </a:rPr>
              <a:t>y</a:t>
            </a:r>
            <a:r>
              <a:rPr lang="en-US" altLang="zh-CN" sz="2400" b="1" dirty="0" err="1" smtClean="0">
                <a:latin typeface="Times New Roman"/>
                <a:cs typeface="Times New Roman"/>
              </a:rPr>
              <a:t>≠</a:t>
            </a:r>
            <a:r>
              <a:rPr lang="en-US" altLang="zh-CN" sz="2400" b="1" i="1" dirty="0" err="1" smtClean="0">
                <a:latin typeface="Times New Roman"/>
                <a:cs typeface="Times New Roman"/>
              </a:rPr>
              <a:t>ε</a:t>
            </a:r>
            <a:endParaRPr lang="en-US" altLang="zh-CN" sz="2400" b="1" i="1" dirty="0" smtClean="0">
              <a:latin typeface="Times New Roman"/>
              <a:cs typeface="Times New Roman"/>
            </a:endParaRPr>
          </a:p>
          <a:p>
            <a:r>
              <a:rPr lang="zh-CN" altLang="en-US" sz="2400" b="1" dirty="0" smtClean="0">
                <a:latin typeface="Times New Roman"/>
                <a:cs typeface="Times New Roman"/>
              </a:rPr>
              <a:t>由于</a:t>
            </a:r>
            <a:r>
              <a:rPr lang="en-US" altLang="zh-CN" sz="2400" b="1" i="1" dirty="0" err="1" smtClean="0">
                <a:latin typeface="Times New Roman"/>
                <a:cs typeface="Times New Roman"/>
              </a:rPr>
              <a:t>j</a:t>
            </a:r>
            <a:r>
              <a:rPr lang="en-US" altLang="zh-TW" sz="2400" b="1" dirty="0" err="1" smtClean="0">
                <a:latin typeface="Times New Roman"/>
                <a:cs typeface="Times New Roman"/>
              </a:rPr>
              <a:t>≤</a:t>
            </a:r>
            <a:r>
              <a:rPr lang="en-US" altLang="zh-TW" sz="2400" b="1" i="1" dirty="0" err="1" smtClean="0">
                <a:latin typeface="Times New Roman"/>
                <a:cs typeface="Times New Roman"/>
              </a:rPr>
              <a:t>n</a:t>
            </a:r>
            <a:r>
              <a:rPr lang="zh-CN" altLang="en-US" sz="2400" b="1" dirty="0" smtClean="0">
                <a:latin typeface="Times New Roman"/>
                <a:cs typeface="Times New Roman"/>
              </a:rPr>
              <a:t>，则</a:t>
            </a:r>
            <a:r>
              <a:rPr lang="en-US" altLang="zh-CN" sz="2400" b="1" dirty="0" smtClean="0">
                <a:latin typeface="Times New Roman"/>
                <a:cs typeface="Times New Roman"/>
              </a:rPr>
              <a:t>|</a:t>
            </a:r>
            <a:r>
              <a:rPr lang="en-US" altLang="zh-CN" sz="2400" b="1" i="1" dirty="0" err="1" smtClean="0">
                <a:latin typeface="Times New Roman"/>
                <a:cs typeface="Times New Roman"/>
              </a:rPr>
              <a:t>xy</a:t>
            </a:r>
            <a:r>
              <a:rPr lang="en-US" altLang="zh-CN" sz="2400" b="1" dirty="0">
                <a:latin typeface="Times New Roman"/>
                <a:cs typeface="Times New Roman"/>
              </a:rPr>
              <a:t>|</a:t>
            </a:r>
            <a:r>
              <a:rPr lang="en-US" altLang="zh-TW" sz="2400" b="1" dirty="0" smtClean="0">
                <a:latin typeface="Times New Roman"/>
                <a:cs typeface="Times New Roman"/>
              </a:rPr>
              <a:t>≤</a:t>
            </a:r>
            <a:r>
              <a:rPr lang="en-US" altLang="zh-TW" sz="2400" b="1" i="1" dirty="0" smtClean="0">
                <a:latin typeface="Times New Roman"/>
                <a:cs typeface="Times New Roman"/>
              </a:rPr>
              <a:t>n</a:t>
            </a:r>
            <a:endParaRPr lang="zh-CN" altLang="en-US" sz="2400" b="1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53184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1" grpId="0"/>
      <p:bldP spid="4" grpId="0" animBg="1"/>
      <p:bldP spid="14" grpId="0" animBg="1"/>
      <p:bldP spid="15" grpId="0" animBg="1"/>
      <p:bldP spid="16" grpId="0"/>
      <p:bldP spid="18" grpId="0"/>
      <p:bldP spid="31" grpId="0" animBg="1"/>
      <p:bldP spid="27" grpId="0"/>
      <p:bldP spid="34" grpId="0" animBg="1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A76AC2D0-6047-7B45-BB76-8DEDFDEDE16A}" type="datetime1">
              <a:rPr kumimoji="0" lang="zh-CN" altLang="en-US" sz="1400">
                <a:latin typeface="Arial" charset="0"/>
              </a:rPr>
              <a:pPr/>
              <a:t>2020/9/8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9D257F39-7703-354F-8F84-18D19246B6CC}" type="slidenum">
              <a:rPr kumimoji="0" lang="en-US" altLang="zh-CN" sz="1400">
                <a:latin typeface="Arial" charset="0"/>
              </a:rPr>
              <a:pPr/>
              <a:t>8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>
                <a:latin typeface="Times New Roman" charset="0"/>
                <a:ea typeface="黑体" charset="0"/>
                <a:cs typeface="黑体" charset="0"/>
              </a:rPr>
              <a:t>4</a:t>
            </a: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.1</a:t>
            </a:r>
            <a:r>
              <a:rPr kumimoji="0" lang="zh-CN" altLang="en-US" b="1" dirty="0" smtClean="0">
                <a:latin typeface="Times New Roman" charset="0"/>
                <a:cs typeface="Times New Roman" charset="0"/>
              </a:rPr>
              <a:t> </a:t>
            </a:r>
            <a:r>
              <a:rPr kumimoji="0" lang="zh-CN" altLang="en-US" b="1" dirty="0">
                <a:latin typeface="Times New Roman" charset="0"/>
                <a:ea typeface="黑体" charset="0"/>
                <a:cs typeface="黑体" charset="0"/>
              </a:rPr>
              <a:t>语言的正则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性判定</a:t>
            </a:r>
            <a:endParaRPr kumimoji="0" lang="zh-CN" altLang="en-US" dirty="0">
              <a:latin typeface="Times New Roman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r>
              <a:rPr kumimoji="0" lang="zh-CN" altLang="en-US" b="1" dirty="0" smtClean="0">
                <a:latin typeface="Times New Roman"/>
                <a:ea typeface="黑体" charset="0"/>
                <a:cs typeface="Times New Roman"/>
              </a:rPr>
              <a:t>泵引理的解释：</a:t>
            </a:r>
            <a:r>
              <a:rPr lang="zh-CN" altLang="en-US" b="1" dirty="0" smtClean="0">
                <a:latin typeface="Times New Roman"/>
                <a:cs typeface="Times New Roman"/>
              </a:rPr>
              <a:t>任何从开始状态到接受状态</a:t>
            </a:r>
            <a:r>
              <a:rPr lang="zh-CN" altLang="en-US" b="1" dirty="0">
                <a:latin typeface="Times New Roman"/>
                <a:cs typeface="Times New Roman"/>
              </a:rPr>
              <a:t>的路径</a:t>
            </a:r>
            <a:r>
              <a:rPr lang="en-US" altLang="zh-CN" b="1" dirty="0">
                <a:latin typeface="Times New Roman"/>
                <a:cs typeface="Times New Roman"/>
              </a:rPr>
              <a:t>, </a:t>
            </a:r>
            <a:r>
              <a:rPr lang="zh-CN" altLang="en-US" b="1" dirty="0" smtClean="0">
                <a:latin typeface="Times New Roman"/>
                <a:cs typeface="Times New Roman"/>
              </a:rPr>
              <a:t>如果长度超过</a:t>
            </a:r>
            <a:r>
              <a:rPr lang="en-US" altLang="zh-CN" b="1" i="1" dirty="0" smtClean="0">
                <a:latin typeface="Times New Roman"/>
                <a:cs typeface="Times New Roman"/>
              </a:rPr>
              <a:t>n</a:t>
            </a:r>
            <a:r>
              <a:rPr lang="zh-CN" altLang="zh-CN" b="1" dirty="0">
                <a:latin typeface="Times New Roman"/>
                <a:cs typeface="Times New Roman"/>
              </a:rPr>
              <a:t>，</a:t>
            </a:r>
            <a:r>
              <a:rPr lang="zh-CN" altLang="en-US" b="1" dirty="0" smtClean="0">
                <a:latin typeface="Times New Roman"/>
                <a:cs typeface="Times New Roman"/>
              </a:rPr>
              <a:t>一定会经过</a:t>
            </a:r>
            <a:r>
              <a:rPr lang="en-US" altLang="zh-CN" b="1" i="1" dirty="0" smtClean="0">
                <a:latin typeface="Times New Roman"/>
                <a:cs typeface="Times New Roman"/>
              </a:rPr>
              <a:t>n</a:t>
            </a:r>
            <a:r>
              <a:rPr lang="en-US" altLang="zh-CN" b="1" dirty="0" smtClean="0">
                <a:latin typeface="Times New Roman"/>
                <a:cs typeface="Times New Roman"/>
              </a:rPr>
              <a:t>+1</a:t>
            </a:r>
            <a:r>
              <a:rPr lang="zh-CN" altLang="en-US" b="1" dirty="0" smtClean="0">
                <a:latin typeface="Times New Roman"/>
                <a:cs typeface="Times New Roman"/>
              </a:rPr>
              <a:t>个状态</a:t>
            </a:r>
            <a:r>
              <a:rPr lang="zh-CN" altLang="zh-CN" b="1" dirty="0">
                <a:latin typeface="Times New Roman"/>
                <a:cs typeface="Times New Roman"/>
              </a:rPr>
              <a:t>，</a:t>
            </a:r>
            <a:r>
              <a:rPr lang="zh-CN" altLang="en-US" b="1" dirty="0" smtClean="0">
                <a:latin typeface="Times New Roman"/>
                <a:cs typeface="Times New Roman"/>
              </a:rPr>
              <a:t>必定有一个重复状态</a:t>
            </a:r>
            <a:r>
              <a:rPr lang="zh-CN" altLang="zh-CN" b="1" dirty="0" smtClean="0">
                <a:latin typeface="Times New Roman"/>
                <a:cs typeface="Times New Roman"/>
              </a:rPr>
              <a:t>，</a:t>
            </a:r>
            <a:r>
              <a:rPr lang="zh-CN" altLang="en-US" b="1" dirty="0" smtClean="0">
                <a:latin typeface="Times New Roman"/>
                <a:cs typeface="Times New Roman"/>
              </a:rPr>
              <a:t>因此会形成一个循环</a:t>
            </a:r>
            <a:r>
              <a:rPr lang="en-US" altLang="zh-CN" b="1" dirty="0" smtClean="0">
                <a:latin typeface="Times New Roman"/>
                <a:cs typeface="Times New Roman"/>
              </a:rPr>
              <a:t> (</a:t>
            </a:r>
            <a:r>
              <a:rPr lang="en-US" altLang="zh-CN" b="1" dirty="0">
                <a:latin typeface="Times New Roman"/>
                <a:cs typeface="Times New Roman"/>
              </a:rPr>
              <a:t>loop</a:t>
            </a:r>
            <a:r>
              <a:rPr lang="en-US" altLang="zh-CN" b="1" dirty="0" smtClean="0">
                <a:latin typeface="Times New Roman"/>
                <a:cs typeface="Times New Roman"/>
              </a:rPr>
              <a:t>)</a:t>
            </a:r>
            <a:r>
              <a:rPr lang="zh-CN" altLang="zh-CN" b="1" dirty="0">
                <a:latin typeface="Times New Roman"/>
                <a:cs typeface="Times New Roman"/>
              </a:rPr>
              <a:t>；</a:t>
            </a:r>
            <a:r>
              <a:rPr lang="zh-CN" altLang="en-US" b="1" dirty="0" smtClean="0">
                <a:latin typeface="Times New Roman"/>
                <a:cs typeface="Times New Roman"/>
              </a:rPr>
              <a:t>那么</a:t>
            </a:r>
            <a:r>
              <a:rPr lang="zh-CN" altLang="zh-CN" b="1" dirty="0">
                <a:latin typeface="Times New Roman"/>
                <a:cs typeface="Times New Roman"/>
              </a:rPr>
              <a:t>，</a:t>
            </a:r>
            <a:r>
              <a:rPr lang="zh-CN" altLang="en-US" b="1" dirty="0" smtClean="0">
                <a:latin typeface="Times New Roman"/>
                <a:cs typeface="Times New Roman"/>
              </a:rPr>
              <a:t>这个循环可以被重复多次后</a:t>
            </a:r>
            <a:r>
              <a:rPr lang="zh-CN" altLang="zh-CN" b="1" dirty="0">
                <a:latin typeface="Times New Roman"/>
                <a:cs typeface="Times New Roman"/>
              </a:rPr>
              <a:t>，</a:t>
            </a:r>
            <a:r>
              <a:rPr lang="zh-CN" altLang="en-US" b="1" dirty="0" smtClean="0">
                <a:latin typeface="Times New Roman"/>
                <a:cs typeface="Times New Roman"/>
              </a:rPr>
              <a:t>沿原路径还会到达接收状态</a:t>
            </a:r>
            <a:r>
              <a:rPr lang="zh-CN" altLang="zh-CN" b="1" dirty="0" smtClean="0">
                <a:latin typeface="Times New Roman"/>
                <a:cs typeface="Times New Roman"/>
              </a:rPr>
              <a:t>。</a:t>
            </a:r>
            <a:endParaRPr lang="en-US" altLang="zh-CN" b="1" dirty="0" smtClean="0">
              <a:latin typeface="Times New Roman"/>
              <a:cs typeface="Times New Roman"/>
            </a:endParaRPr>
          </a:p>
          <a:p>
            <a:pPr lvl="1"/>
            <a:r>
              <a:rPr lang="zh-CN" altLang="en-US" b="1" dirty="0" smtClean="0"/>
              <a:t>泵引理中的</a:t>
            </a:r>
            <a:r>
              <a:rPr lang="en-US" altLang="zh-CN" b="1" i="1" dirty="0" smtClean="0"/>
              <a:t>N</a:t>
            </a:r>
            <a:r>
              <a:rPr lang="zh-CN" altLang="en-US" b="1" dirty="0" smtClean="0"/>
              <a:t>，是正则语</a:t>
            </a:r>
            <a:r>
              <a:rPr lang="zh-CN" altLang="en-US" b="1" dirty="0"/>
              <a:t>言固有存在的</a:t>
            </a:r>
            <a:r>
              <a:rPr lang="en-US" altLang="zh-CN" b="1" dirty="0"/>
              <a:t>, </a:t>
            </a:r>
            <a:r>
              <a:rPr lang="zh-CN" altLang="en-US" b="1" dirty="0"/>
              <a:t>可以近似的看做是状态</a:t>
            </a:r>
            <a:r>
              <a:rPr lang="zh-CN" altLang="en-US" b="1" dirty="0" smtClean="0"/>
              <a:t>的个数</a:t>
            </a:r>
            <a:endParaRPr lang="en-US" altLang="zh-CN" b="1" dirty="0">
              <a:latin typeface="Times New Roman"/>
              <a:cs typeface="Times New Roman"/>
            </a:endParaRPr>
          </a:p>
          <a:p>
            <a:pPr lvl="1"/>
            <a:r>
              <a:rPr lang="zh-CN" altLang="en-US" b="1" dirty="0" smtClean="0">
                <a:solidFill>
                  <a:srgbClr val="FF0000"/>
                </a:solidFill>
              </a:rPr>
              <a:t>泵引理可以用来确定特定语言不是正则语言</a:t>
            </a:r>
            <a:r>
              <a:rPr lang="zh-CN" altLang="zh-CN" b="1" dirty="0" smtClean="0"/>
              <a:t>，</a:t>
            </a:r>
            <a:r>
              <a:rPr lang="zh-CN" altLang="en-US" b="1" dirty="0" smtClean="0">
                <a:latin typeface="Times New Roman" charset="0"/>
              </a:rPr>
              <a:t>泵引理成立是正则语</a:t>
            </a:r>
            <a:r>
              <a:rPr lang="zh-CN" altLang="en-US" b="1" dirty="0">
                <a:latin typeface="Times New Roman" charset="0"/>
              </a:rPr>
              <a:t>言判定的必要</a:t>
            </a:r>
            <a:r>
              <a:rPr lang="zh-CN" altLang="en-US" b="1" dirty="0" smtClean="0">
                <a:latin typeface="Times New Roman" charset="0"/>
              </a:rPr>
              <a:t>条件，</a:t>
            </a:r>
            <a:r>
              <a:rPr lang="zh-CN" altLang="en-US" b="1" dirty="0">
                <a:latin typeface="Times New Roman" charset="0"/>
              </a:rPr>
              <a:t>但不是充分</a:t>
            </a:r>
            <a:r>
              <a:rPr lang="zh-CN" altLang="en-US" b="1" dirty="0" smtClean="0">
                <a:latin typeface="Times New Roman" charset="0"/>
              </a:rPr>
              <a:t>条件</a:t>
            </a:r>
            <a:endParaRPr lang="en-US" altLang="zh-CN" b="1" dirty="0">
              <a:latin typeface="Times New Roman" charset="0"/>
            </a:endParaRPr>
          </a:p>
        </p:txBody>
      </p:sp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A76AC2D0-6047-7B45-BB76-8DEDFDEDE16A}" type="datetime1">
              <a:rPr kumimoji="0" lang="zh-CN" altLang="en-US" sz="1400">
                <a:latin typeface="Arial" charset="0"/>
              </a:rPr>
              <a:pPr/>
              <a:t>2020/9/8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9D257F39-7703-354F-8F84-18D19246B6CC}" type="slidenum">
              <a:rPr kumimoji="0" lang="en-US" altLang="zh-CN" sz="1400">
                <a:latin typeface="Arial" charset="0"/>
              </a:rPr>
              <a:pPr/>
              <a:t>9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>
                <a:latin typeface="Times New Roman" charset="0"/>
                <a:ea typeface="黑体" charset="0"/>
                <a:cs typeface="黑体" charset="0"/>
              </a:rPr>
              <a:t>4</a:t>
            </a: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.1</a:t>
            </a:r>
            <a:r>
              <a:rPr kumimoji="0" lang="zh-CN" altLang="en-US" b="1" dirty="0" smtClean="0">
                <a:latin typeface="Times New Roman" charset="0"/>
                <a:cs typeface="Times New Roman" charset="0"/>
              </a:rPr>
              <a:t> </a:t>
            </a:r>
            <a:r>
              <a:rPr kumimoji="0" lang="zh-CN" altLang="en-US" b="1" dirty="0">
                <a:latin typeface="Times New Roman" charset="0"/>
                <a:ea typeface="黑体" charset="0"/>
                <a:cs typeface="黑体" charset="0"/>
              </a:rPr>
              <a:t>语言的正则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性判定</a:t>
            </a:r>
            <a:endParaRPr kumimoji="0" lang="zh-CN" altLang="en-US" dirty="0">
              <a:latin typeface="Times New Roman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r>
              <a:rPr kumimoji="0" lang="zh-CN" altLang="en-US" b="1" dirty="0" smtClean="0">
                <a:latin typeface="Times New Roman"/>
                <a:ea typeface="黑体" charset="0"/>
                <a:cs typeface="Times New Roman"/>
              </a:rPr>
              <a:t>泵引理趣解：</a:t>
            </a:r>
            <a:r>
              <a:rPr lang="zh-CN" altLang="en-US" b="1" dirty="0" smtClean="0">
                <a:latin typeface="Times New Roman"/>
                <a:cs typeface="Times New Roman"/>
              </a:rPr>
              <a:t>有个啰嗦的老太婆，脑袋里面只有</a:t>
            </a:r>
            <a:r>
              <a:rPr lang="en-US" altLang="zh-CN" b="1" i="1" dirty="0" smtClean="0">
                <a:latin typeface="Times New Roman"/>
                <a:cs typeface="Times New Roman"/>
              </a:rPr>
              <a:t>n</a:t>
            </a:r>
            <a:r>
              <a:rPr lang="zh-CN" altLang="en-US" b="1" dirty="0" smtClean="0">
                <a:latin typeface="Times New Roman"/>
                <a:cs typeface="Times New Roman"/>
              </a:rPr>
              <a:t>个论点，上台发言的时候说“下面我讲</a:t>
            </a:r>
            <a:r>
              <a:rPr lang="en-US" altLang="zh-CN" b="1" i="1" dirty="0" smtClean="0">
                <a:latin typeface="Times New Roman"/>
                <a:cs typeface="Times New Roman"/>
              </a:rPr>
              <a:t>m</a:t>
            </a:r>
            <a:r>
              <a:rPr lang="zh-CN" altLang="en-US" b="1" dirty="0" smtClean="0">
                <a:latin typeface="Times New Roman"/>
                <a:cs typeface="Times New Roman"/>
              </a:rPr>
              <a:t>个意见”，当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&gt;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lang="zh-CN" altLang="en-US" b="1" dirty="0" smtClean="0">
                <a:latin typeface="Times New Roman"/>
                <a:cs typeface="Times New Roman"/>
              </a:rPr>
              <a:t>时，至少有一个地方在打圈</a:t>
            </a:r>
            <a:r>
              <a:rPr lang="zh-CN" altLang="en-US" b="1" dirty="0">
                <a:latin typeface="Times New Roman"/>
                <a:cs typeface="Times New Roman"/>
              </a:rPr>
              <a:t>（</a:t>
            </a:r>
            <a:r>
              <a:rPr lang="zh-CN" altLang="en-US" b="1" dirty="0" smtClean="0">
                <a:latin typeface="Times New Roman"/>
                <a:cs typeface="Times New Roman"/>
              </a:rPr>
              <a:t>发言激动时尤其如此）（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言多必失</a:t>
            </a:r>
            <a:r>
              <a:rPr lang="zh-CN" altLang="en-US" b="1" dirty="0" smtClean="0">
                <a:latin typeface="Times New Roman"/>
                <a:cs typeface="Times New Roman"/>
              </a:rPr>
              <a:t>）。</a:t>
            </a:r>
            <a:endParaRPr lang="en-US" altLang="zh-CN" b="1" dirty="0" smtClean="0">
              <a:latin typeface="Times New Roman" charset="0"/>
            </a:endParaRPr>
          </a:p>
          <a:p>
            <a:pPr lvl="1"/>
            <a:r>
              <a:rPr lang="zh-CN" altLang="en-US" b="1" dirty="0" smtClean="0">
                <a:latin typeface="Times New Roman" charset="0"/>
                <a:cs typeface="Times New Roman"/>
              </a:rPr>
              <a:t>正则语言就是通过打圈，来描述（有某种规律的）无限集合</a:t>
            </a:r>
            <a:endParaRPr lang="en-US" altLang="zh-CN" b="1" dirty="0" smtClean="0">
              <a:latin typeface="Times New Roman"/>
              <a:cs typeface="Times New Roman"/>
            </a:endParaRPr>
          </a:p>
        </p:txBody>
      </p:sp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5105400"/>
            <a:ext cx="8100000" cy="954000"/>
          </a:xfrm>
          <a:prstGeom prst="rect">
            <a:avLst/>
          </a:prstGeom>
        </p:spPr>
      </p:pic>
      <p:sp>
        <p:nvSpPr>
          <p:cNvPr id="3" name="任意形状 2"/>
          <p:cNvSpPr/>
          <p:nvPr/>
        </p:nvSpPr>
        <p:spPr>
          <a:xfrm>
            <a:off x="4699000" y="5002786"/>
            <a:ext cx="826563" cy="712214"/>
          </a:xfrm>
          <a:custGeom>
            <a:avLst/>
            <a:gdLst>
              <a:gd name="connsiteX0" fmla="*/ 584200 w 826563"/>
              <a:gd name="connsiteY0" fmla="*/ 712214 h 712214"/>
              <a:gd name="connsiteX1" fmla="*/ 647700 w 826563"/>
              <a:gd name="connsiteY1" fmla="*/ 674114 h 712214"/>
              <a:gd name="connsiteX2" fmla="*/ 685800 w 826563"/>
              <a:gd name="connsiteY2" fmla="*/ 661414 h 712214"/>
              <a:gd name="connsiteX3" fmla="*/ 711200 w 826563"/>
              <a:gd name="connsiteY3" fmla="*/ 623314 h 712214"/>
              <a:gd name="connsiteX4" fmla="*/ 749300 w 826563"/>
              <a:gd name="connsiteY4" fmla="*/ 585214 h 712214"/>
              <a:gd name="connsiteX5" fmla="*/ 762000 w 826563"/>
              <a:gd name="connsiteY5" fmla="*/ 547114 h 712214"/>
              <a:gd name="connsiteX6" fmla="*/ 774700 w 826563"/>
              <a:gd name="connsiteY6" fmla="*/ 432814 h 712214"/>
              <a:gd name="connsiteX7" fmla="*/ 812800 w 826563"/>
              <a:gd name="connsiteY7" fmla="*/ 445514 h 712214"/>
              <a:gd name="connsiteX8" fmla="*/ 812800 w 826563"/>
              <a:gd name="connsiteY8" fmla="*/ 331214 h 712214"/>
              <a:gd name="connsiteX9" fmla="*/ 800100 w 826563"/>
              <a:gd name="connsiteY9" fmla="*/ 280414 h 712214"/>
              <a:gd name="connsiteX10" fmla="*/ 762000 w 826563"/>
              <a:gd name="connsiteY10" fmla="*/ 242314 h 712214"/>
              <a:gd name="connsiteX11" fmla="*/ 749300 w 826563"/>
              <a:gd name="connsiteY11" fmla="*/ 178814 h 712214"/>
              <a:gd name="connsiteX12" fmla="*/ 711200 w 826563"/>
              <a:gd name="connsiteY12" fmla="*/ 153414 h 712214"/>
              <a:gd name="connsiteX13" fmla="*/ 685800 w 826563"/>
              <a:gd name="connsiteY13" fmla="*/ 115314 h 712214"/>
              <a:gd name="connsiteX14" fmla="*/ 647700 w 826563"/>
              <a:gd name="connsiteY14" fmla="*/ 39114 h 712214"/>
              <a:gd name="connsiteX15" fmla="*/ 609600 w 826563"/>
              <a:gd name="connsiteY15" fmla="*/ 26414 h 712214"/>
              <a:gd name="connsiteX16" fmla="*/ 571500 w 826563"/>
              <a:gd name="connsiteY16" fmla="*/ 51814 h 712214"/>
              <a:gd name="connsiteX17" fmla="*/ 558800 w 826563"/>
              <a:gd name="connsiteY17" fmla="*/ 89914 h 712214"/>
              <a:gd name="connsiteX18" fmla="*/ 520700 w 826563"/>
              <a:gd name="connsiteY18" fmla="*/ 51814 h 712214"/>
              <a:gd name="connsiteX19" fmla="*/ 406400 w 826563"/>
              <a:gd name="connsiteY19" fmla="*/ 39114 h 712214"/>
              <a:gd name="connsiteX20" fmla="*/ 381000 w 826563"/>
              <a:gd name="connsiteY20" fmla="*/ 1014 h 712214"/>
              <a:gd name="connsiteX21" fmla="*/ 342900 w 826563"/>
              <a:gd name="connsiteY21" fmla="*/ 13714 h 712214"/>
              <a:gd name="connsiteX22" fmla="*/ 266700 w 826563"/>
              <a:gd name="connsiteY22" fmla="*/ 26414 h 712214"/>
              <a:gd name="connsiteX23" fmla="*/ 228600 w 826563"/>
              <a:gd name="connsiteY23" fmla="*/ 51814 h 712214"/>
              <a:gd name="connsiteX24" fmla="*/ 152400 w 826563"/>
              <a:gd name="connsiteY24" fmla="*/ 26414 h 712214"/>
              <a:gd name="connsiteX25" fmla="*/ 50800 w 826563"/>
              <a:gd name="connsiteY25" fmla="*/ 39114 h 712214"/>
              <a:gd name="connsiteX26" fmla="*/ 25400 w 826563"/>
              <a:gd name="connsiteY26" fmla="*/ 115314 h 712214"/>
              <a:gd name="connsiteX27" fmla="*/ 0 w 826563"/>
              <a:gd name="connsiteY27" fmla="*/ 153414 h 712214"/>
              <a:gd name="connsiteX28" fmla="*/ 12700 w 826563"/>
              <a:gd name="connsiteY28" fmla="*/ 293114 h 712214"/>
              <a:gd name="connsiteX29" fmla="*/ 0 w 826563"/>
              <a:gd name="connsiteY29" fmla="*/ 356614 h 712214"/>
              <a:gd name="connsiteX30" fmla="*/ 38100 w 826563"/>
              <a:gd name="connsiteY30" fmla="*/ 470914 h 712214"/>
              <a:gd name="connsiteX31" fmla="*/ 50800 w 826563"/>
              <a:gd name="connsiteY31" fmla="*/ 534414 h 712214"/>
              <a:gd name="connsiteX32" fmla="*/ 88900 w 826563"/>
              <a:gd name="connsiteY32" fmla="*/ 559814 h 712214"/>
              <a:gd name="connsiteX33" fmla="*/ 114300 w 826563"/>
              <a:gd name="connsiteY33" fmla="*/ 636014 h 712214"/>
              <a:gd name="connsiteX34" fmla="*/ 127000 w 826563"/>
              <a:gd name="connsiteY34" fmla="*/ 674114 h 712214"/>
              <a:gd name="connsiteX35" fmla="*/ 177800 w 826563"/>
              <a:gd name="connsiteY35" fmla="*/ 686814 h 712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26563" h="712214">
                <a:moveTo>
                  <a:pt x="584200" y="712214"/>
                </a:moveTo>
                <a:cubicBezTo>
                  <a:pt x="605367" y="699514"/>
                  <a:pt x="625622" y="685153"/>
                  <a:pt x="647700" y="674114"/>
                </a:cubicBezTo>
                <a:cubicBezTo>
                  <a:pt x="659674" y="668127"/>
                  <a:pt x="675347" y="669777"/>
                  <a:pt x="685800" y="661414"/>
                </a:cubicBezTo>
                <a:cubicBezTo>
                  <a:pt x="697719" y="651879"/>
                  <a:pt x="701429" y="635040"/>
                  <a:pt x="711200" y="623314"/>
                </a:cubicBezTo>
                <a:cubicBezTo>
                  <a:pt x="722698" y="609516"/>
                  <a:pt x="736600" y="597914"/>
                  <a:pt x="749300" y="585214"/>
                </a:cubicBezTo>
                <a:cubicBezTo>
                  <a:pt x="753533" y="572514"/>
                  <a:pt x="759799" y="560319"/>
                  <a:pt x="762000" y="547114"/>
                </a:cubicBezTo>
                <a:cubicBezTo>
                  <a:pt x="768302" y="509301"/>
                  <a:pt x="757556" y="467101"/>
                  <a:pt x="774700" y="432814"/>
                </a:cubicBezTo>
                <a:cubicBezTo>
                  <a:pt x="780687" y="420840"/>
                  <a:pt x="800100" y="441281"/>
                  <a:pt x="812800" y="445514"/>
                </a:cubicBezTo>
                <a:cubicBezTo>
                  <a:pt x="832675" y="385890"/>
                  <a:pt x="829563" y="415031"/>
                  <a:pt x="812800" y="331214"/>
                </a:cubicBezTo>
                <a:cubicBezTo>
                  <a:pt x="809377" y="314098"/>
                  <a:pt x="808760" y="295569"/>
                  <a:pt x="800100" y="280414"/>
                </a:cubicBezTo>
                <a:cubicBezTo>
                  <a:pt x="791189" y="264820"/>
                  <a:pt x="774700" y="255014"/>
                  <a:pt x="762000" y="242314"/>
                </a:cubicBezTo>
                <a:cubicBezTo>
                  <a:pt x="757767" y="221147"/>
                  <a:pt x="760010" y="197556"/>
                  <a:pt x="749300" y="178814"/>
                </a:cubicBezTo>
                <a:cubicBezTo>
                  <a:pt x="741727" y="165562"/>
                  <a:pt x="721993" y="164207"/>
                  <a:pt x="711200" y="153414"/>
                </a:cubicBezTo>
                <a:cubicBezTo>
                  <a:pt x="700407" y="142621"/>
                  <a:pt x="692626" y="128966"/>
                  <a:pt x="685800" y="115314"/>
                </a:cubicBezTo>
                <a:cubicBezTo>
                  <a:pt x="670462" y="84638"/>
                  <a:pt x="678030" y="63378"/>
                  <a:pt x="647700" y="39114"/>
                </a:cubicBezTo>
                <a:cubicBezTo>
                  <a:pt x="637247" y="30751"/>
                  <a:pt x="622300" y="30647"/>
                  <a:pt x="609600" y="26414"/>
                </a:cubicBezTo>
                <a:cubicBezTo>
                  <a:pt x="596900" y="34881"/>
                  <a:pt x="581035" y="39895"/>
                  <a:pt x="571500" y="51814"/>
                </a:cubicBezTo>
                <a:cubicBezTo>
                  <a:pt x="563137" y="62267"/>
                  <a:pt x="572187" y="89914"/>
                  <a:pt x="558800" y="89914"/>
                </a:cubicBezTo>
                <a:cubicBezTo>
                  <a:pt x="540839" y="89914"/>
                  <a:pt x="537739" y="57494"/>
                  <a:pt x="520700" y="51814"/>
                </a:cubicBezTo>
                <a:cubicBezTo>
                  <a:pt x="484333" y="39692"/>
                  <a:pt x="444500" y="43347"/>
                  <a:pt x="406400" y="39114"/>
                </a:cubicBezTo>
                <a:cubicBezTo>
                  <a:pt x="397933" y="26414"/>
                  <a:pt x="395172" y="6683"/>
                  <a:pt x="381000" y="1014"/>
                </a:cubicBezTo>
                <a:cubicBezTo>
                  <a:pt x="368571" y="-3958"/>
                  <a:pt x="355968" y="10810"/>
                  <a:pt x="342900" y="13714"/>
                </a:cubicBezTo>
                <a:cubicBezTo>
                  <a:pt x="317763" y="19300"/>
                  <a:pt x="292100" y="22181"/>
                  <a:pt x="266700" y="26414"/>
                </a:cubicBezTo>
                <a:cubicBezTo>
                  <a:pt x="254000" y="34881"/>
                  <a:pt x="243864" y="51814"/>
                  <a:pt x="228600" y="51814"/>
                </a:cubicBezTo>
                <a:cubicBezTo>
                  <a:pt x="201826" y="51814"/>
                  <a:pt x="152400" y="26414"/>
                  <a:pt x="152400" y="26414"/>
                </a:cubicBezTo>
                <a:cubicBezTo>
                  <a:pt x="118533" y="30647"/>
                  <a:pt x="78761" y="19542"/>
                  <a:pt x="50800" y="39114"/>
                </a:cubicBezTo>
                <a:cubicBezTo>
                  <a:pt x="28866" y="54468"/>
                  <a:pt x="40252" y="93037"/>
                  <a:pt x="25400" y="115314"/>
                </a:cubicBezTo>
                <a:lnTo>
                  <a:pt x="0" y="153414"/>
                </a:lnTo>
                <a:cubicBezTo>
                  <a:pt x="4233" y="199981"/>
                  <a:pt x="12700" y="246355"/>
                  <a:pt x="12700" y="293114"/>
                </a:cubicBezTo>
                <a:cubicBezTo>
                  <a:pt x="12700" y="314700"/>
                  <a:pt x="0" y="335028"/>
                  <a:pt x="0" y="356614"/>
                </a:cubicBezTo>
                <a:cubicBezTo>
                  <a:pt x="0" y="425056"/>
                  <a:pt x="7432" y="424911"/>
                  <a:pt x="38100" y="470914"/>
                </a:cubicBezTo>
                <a:cubicBezTo>
                  <a:pt x="42333" y="492081"/>
                  <a:pt x="40090" y="515672"/>
                  <a:pt x="50800" y="534414"/>
                </a:cubicBezTo>
                <a:cubicBezTo>
                  <a:pt x="58373" y="547666"/>
                  <a:pt x="80810" y="546871"/>
                  <a:pt x="88900" y="559814"/>
                </a:cubicBezTo>
                <a:cubicBezTo>
                  <a:pt x="103090" y="582518"/>
                  <a:pt x="105833" y="610614"/>
                  <a:pt x="114300" y="636014"/>
                </a:cubicBezTo>
                <a:cubicBezTo>
                  <a:pt x="118533" y="648714"/>
                  <a:pt x="114013" y="670867"/>
                  <a:pt x="127000" y="674114"/>
                </a:cubicBezTo>
                <a:lnTo>
                  <a:pt x="177800" y="686814"/>
                </a:lnTo>
              </a:path>
            </a:pathLst>
          </a:custGeom>
          <a:ln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486400" y="4876800"/>
            <a:ext cx="7903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NFA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149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theme/theme1.xml><?xml version="1.0" encoding="utf-8"?>
<a:theme xmlns:a="http://schemas.openxmlformats.org/drawingml/2006/main" name="人工神经网络1">
  <a:themeElements>
    <a:clrScheme name="人工神经网络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人工神经网络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人工神经网络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人工神经网络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人工神经网络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人工神经网络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人工神经网络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人工神经网络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人工神经网络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人工神经网络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人工神经网络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人工神经网络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人工神经网络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人工神经网络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25541</TotalTime>
  <Words>6045</Words>
  <Application>Microsoft Office PowerPoint</Application>
  <PresentationFormat>全屏显示(4:3)</PresentationFormat>
  <Paragraphs>1132</Paragraphs>
  <Slides>56</Slides>
  <Notes>53</Notes>
  <HiddenSlides>1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4" baseType="lpstr">
      <vt:lpstr>黑体</vt:lpstr>
      <vt:lpstr>宋体</vt:lpstr>
      <vt:lpstr>Arial</vt:lpstr>
      <vt:lpstr>Cambria Math</vt:lpstr>
      <vt:lpstr>Symbol</vt:lpstr>
      <vt:lpstr>Times New Roman</vt:lpstr>
      <vt:lpstr>Wingdings</vt:lpstr>
      <vt:lpstr>人工神经网络1</vt:lpstr>
      <vt:lpstr>编译原理 Compliers -Principles, Techniques &amp; Tools</vt:lpstr>
      <vt:lpstr>形式语言与自动机 Formal Languages and Automata Theory</vt:lpstr>
      <vt:lpstr>第4章 正则语言的性质</vt:lpstr>
      <vt:lpstr>第4章 正则表达式的性质</vt:lpstr>
      <vt:lpstr>4.1 语言的正则性判定</vt:lpstr>
      <vt:lpstr>4.1 语言的正则性判定</vt:lpstr>
      <vt:lpstr>4.1 语言的正则性判定</vt:lpstr>
      <vt:lpstr>4.1 语言的正则性判定</vt:lpstr>
      <vt:lpstr>4.1 语言的正则性判定</vt:lpstr>
      <vt:lpstr>4.1 语言的正则性判定</vt:lpstr>
      <vt:lpstr>4.1 语言的正则性判定</vt:lpstr>
      <vt:lpstr>4.1 语言的正则性判定</vt:lpstr>
      <vt:lpstr>4.2 正则语言的封闭性</vt:lpstr>
      <vt:lpstr>4.2 正则语言的封闭性</vt:lpstr>
      <vt:lpstr>4.2 正则语言的封闭性</vt:lpstr>
      <vt:lpstr>4.2 正则语言的封闭性</vt:lpstr>
      <vt:lpstr>4.2 正则语言的封闭性</vt:lpstr>
      <vt:lpstr>4.2 正则语言的封闭性</vt:lpstr>
      <vt:lpstr>4.2 正则语言的封闭性</vt:lpstr>
      <vt:lpstr>4.2 正则语言的封闭性</vt:lpstr>
      <vt:lpstr>4.2 正则语言的封闭性</vt:lpstr>
      <vt:lpstr>4.2 正则语言的封闭性</vt:lpstr>
      <vt:lpstr>4.2 正则语言的封闭性</vt:lpstr>
      <vt:lpstr>4.2 正则语言的封闭性</vt:lpstr>
      <vt:lpstr>4.2 正则语言的封闭性</vt:lpstr>
      <vt:lpstr>4.2 正则语言的封闭性</vt:lpstr>
      <vt:lpstr>4.2 正则语言的封闭性</vt:lpstr>
      <vt:lpstr>4.2 正则语言的封闭性</vt:lpstr>
      <vt:lpstr>4.2 正则语言的封闭性</vt:lpstr>
      <vt:lpstr>4.3 正则语言的判定性</vt:lpstr>
      <vt:lpstr>4.3 正则语言的判定性</vt:lpstr>
      <vt:lpstr>4.3 正则语言的判定性</vt:lpstr>
      <vt:lpstr>4.3 正则语言的判定性</vt:lpstr>
      <vt:lpstr>4.4 自动机最小化</vt:lpstr>
      <vt:lpstr>4.4 自动机最小化</vt:lpstr>
      <vt:lpstr>4.4 自动机最小化</vt:lpstr>
      <vt:lpstr>4.4 自动机最小化</vt:lpstr>
      <vt:lpstr>4.4 自动机最小化</vt:lpstr>
      <vt:lpstr>4.4 自动机最小化</vt:lpstr>
      <vt:lpstr>4.4 自动机最小化</vt:lpstr>
      <vt:lpstr>4.4 自动机最小化</vt:lpstr>
      <vt:lpstr>4.4 自动机最小化</vt:lpstr>
      <vt:lpstr>4.4 自动机最小化</vt:lpstr>
      <vt:lpstr>4.4 自动机最小化</vt:lpstr>
      <vt:lpstr>4.4 自动机最小化</vt:lpstr>
      <vt:lpstr>4.4 自动机最小化</vt:lpstr>
      <vt:lpstr>4.4 自动机最小化</vt:lpstr>
      <vt:lpstr>4.4 自动机最小化</vt:lpstr>
      <vt:lpstr>4.4 自动机最小化</vt:lpstr>
      <vt:lpstr>4.4 自动机最小化</vt:lpstr>
      <vt:lpstr>4.4 自动机最小化</vt:lpstr>
      <vt:lpstr>4.4 自动机最小化</vt:lpstr>
      <vt:lpstr>4.4 自动机最小化</vt:lpstr>
      <vt:lpstr>4.4 自动机最小化</vt:lpstr>
      <vt:lpstr>4.4 自动机最小化</vt:lpstr>
      <vt:lpstr>小结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人工神经网络  Artificial Neural Networks</dc:title>
  <dc:creator>jiangzl</dc:creator>
  <cp:lastModifiedBy>lenovo</cp:lastModifiedBy>
  <cp:revision>941</cp:revision>
  <dcterms:created xsi:type="dcterms:W3CDTF">2003-03-23T06:01:35Z</dcterms:created>
  <dcterms:modified xsi:type="dcterms:W3CDTF">2020-09-08T09:25:21Z</dcterms:modified>
</cp:coreProperties>
</file>