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3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1144" r:id="rId2"/>
    <p:sldId id="820" r:id="rId3"/>
    <p:sldId id="1145" r:id="rId4"/>
    <p:sldId id="1229" r:id="rId5"/>
    <p:sldId id="1088" r:id="rId6"/>
    <p:sldId id="1089" r:id="rId7"/>
    <p:sldId id="1090" r:id="rId8"/>
    <p:sldId id="1165" r:id="rId9"/>
    <p:sldId id="1091" r:id="rId10"/>
    <p:sldId id="1092" r:id="rId11"/>
    <p:sldId id="1093" r:id="rId12"/>
    <p:sldId id="1094" r:id="rId13"/>
    <p:sldId id="1095" r:id="rId14"/>
    <p:sldId id="1096" r:id="rId15"/>
    <p:sldId id="1097" r:id="rId16"/>
    <p:sldId id="1099" r:id="rId17"/>
    <p:sldId id="1100" r:id="rId18"/>
    <p:sldId id="1101" r:id="rId19"/>
    <p:sldId id="1167" r:id="rId20"/>
    <p:sldId id="1102" r:id="rId21"/>
    <p:sldId id="1103" r:id="rId22"/>
    <p:sldId id="1104" r:id="rId23"/>
    <p:sldId id="1171" r:id="rId24"/>
    <p:sldId id="1170" r:id="rId25"/>
    <p:sldId id="1232" r:id="rId26"/>
    <p:sldId id="1147" r:id="rId27"/>
    <p:sldId id="1150" r:id="rId28"/>
    <p:sldId id="1153" r:id="rId29"/>
    <p:sldId id="1152" r:id="rId30"/>
    <p:sldId id="1154" r:id="rId31"/>
    <p:sldId id="1146" r:id="rId32"/>
    <p:sldId id="1041" r:id="rId33"/>
    <p:sldId id="1042" r:id="rId34"/>
    <p:sldId id="1160" r:id="rId35"/>
    <p:sldId id="1043" r:id="rId36"/>
    <p:sldId id="1172" r:id="rId37"/>
    <p:sldId id="1054" r:id="rId38"/>
    <p:sldId id="1055" r:id="rId39"/>
    <p:sldId id="1056" r:id="rId40"/>
    <p:sldId id="1057" r:id="rId41"/>
    <p:sldId id="1058" r:id="rId42"/>
    <p:sldId id="1059" r:id="rId43"/>
    <p:sldId id="1060" r:id="rId44"/>
    <p:sldId id="1061" r:id="rId45"/>
    <p:sldId id="1062" r:id="rId46"/>
    <p:sldId id="1063" r:id="rId47"/>
    <p:sldId id="1064" r:id="rId48"/>
    <p:sldId id="1065" r:id="rId49"/>
    <p:sldId id="1155" r:id="rId50"/>
    <p:sldId id="1158" r:id="rId51"/>
    <p:sldId id="1162" r:id="rId52"/>
    <p:sldId id="1163" r:id="rId53"/>
    <p:sldId id="1159" r:id="rId54"/>
    <p:sldId id="1076" r:id="rId55"/>
    <p:sldId id="1166" r:id="rId56"/>
    <p:sldId id="1077" r:id="rId57"/>
    <p:sldId id="1078" r:id="rId58"/>
    <p:sldId id="1079" r:id="rId59"/>
    <p:sldId id="1080" r:id="rId60"/>
    <p:sldId id="1081" r:id="rId61"/>
    <p:sldId id="1086" r:id="rId62"/>
    <p:sldId id="1174" r:id="rId63"/>
    <p:sldId id="931" r:id="rId64"/>
    <p:sldId id="300" r:id="rId65"/>
  </p:sldIdLst>
  <p:sldSz cx="9144000" cy="6858000" type="screen4x3"/>
  <p:notesSz cx="9928225" cy="6797675"/>
  <p:defaultTextStyle>
    <a:defPPr>
      <a:defRPr lang="zh-CN"/>
    </a:defPPr>
    <a:lvl1pPr marL="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495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906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499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555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7485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405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4998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300"/>
    <a:srgbClr val="E9FAFF"/>
    <a:srgbClr val="D4EEFF"/>
    <a:srgbClr val="CBDBFF"/>
    <a:srgbClr val="D5F1CF"/>
    <a:srgbClr val="F1C7C7"/>
    <a:srgbClr val="F6F5BD"/>
    <a:srgbClr val="990000"/>
    <a:srgbClr val="EDE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49" autoAdjust="0"/>
  </p:normalViewPr>
  <p:slideViewPr>
    <p:cSldViewPr snapToObjects="1">
      <p:cViewPr varScale="1">
        <p:scale>
          <a:sx n="99" d="100"/>
          <a:sy n="99" d="100"/>
        </p:scale>
        <p:origin x="797" y="-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512"/>
    </p:cViewPr>
  </p:sorterViewPr>
  <p:notesViewPr>
    <p:cSldViewPr snapToObjects="1">
      <p:cViewPr varScale="1">
        <p:scale>
          <a:sx n="62" d="100"/>
          <a:sy n="62" d="100"/>
        </p:scale>
        <p:origin x="3139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cpe-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 cap="rnd" cmpd="sng" algn="ctr">
              <a:solidFill>
                <a:srgbClr val="0000CC"/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rgbClr val="FF0000"/>
              </a:solidFill>
              <a:ln w="9525" cap="flat" cmpd="sng" algn="ctr">
                <a:solidFill>
                  <a:srgbClr val="0000CC"/>
                </a:solidFill>
                <a:prstDash val="solid"/>
                <a:round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6.1138879999999904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30.945739999999901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97.809498000000005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7BF-4DF9-B5F6-B5DA27EC55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6623880"/>
        <c:axId val="-2074798600"/>
      </c:scatterChart>
      <c:valAx>
        <c:axId val="-2136623880"/>
        <c:scaling>
          <c:orientation val="minMax"/>
          <c:max val="500000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200" b="1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074798600"/>
        <c:crosses val="autoZero"/>
        <c:crossBetween val="midCat"/>
      </c:valAx>
      <c:valAx>
        <c:axId val="-2074798600"/>
        <c:scaling>
          <c:orientation val="minMax"/>
          <c:max val="250"/>
        </c:scaling>
        <c:delete val="0"/>
        <c:axPos val="l"/>
        <c:majorGridlines>
          <c:spPr>
            <a:ln w="3175" cap="flat" cmpd="sng" algn="ctr">
              <a:solidFill>
                <a:srgbClr val="000000"/>
              </a:solidFill>
              <a:prstDash val="solid"/>
              <a:round/>
            </a:ln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200" b="1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136623880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lang="zh-CN" sz="1200" b="0" i="0" u="none" strike="noStrik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61491141732299"/>
          <c:y val="7.3107049608355096E-2"/>
          <c:w val="0.79486171259842497"/>
          <c:h val="0.66635528953714696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 cap="rnd" cmpd="sng" algn="ctr">
              <a:solidFill>
                <a:srgbClr val="C00000"/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rgbClr val="FFFF00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6.1138879999999904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30.945739999999901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97.809498000000005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02A-45FC-8998-CA88E9D3B14C}"/>
            </c:ext>
          </c:extLst>
        </c:ser>
        <c:ser>
          <c:idx val="1"/>
          <c:order val="1"/>
          <c:tx>
            <c:strRef>
              <c:f>lower!$I$24</c:f>
              <c:strCache>
                <c:ptCount val="1"/>
                <c:pt idx="0">
                  <c:v>lower2</c:v>
                </c:pt>
              </c:strCache>
            </c:strRef>
          </c:tx>
          <c:spPr>
            <a:ln w="25400" cap="rnd" cmpd="sng" algn="ctr">
              <a:solidFill>
                <a:srgbClr val="0000CC"/>
              </a:solidFill>
              <a:prstDash val="solid"/>
              <a:round/>
            </a:ln>
          </c:spPr>
          <c:marker>
            <c:symbol val="square"/>
            <c:size val="7"/>
            <c:spPr>
              <a:solidFill>
                <a:srgbClr val="0000CC"/>
              </a:solidFill>
              <a:ln w="9525" cap="flat" cmpd="sng" algn="ctr">
                <a:solidFill>
                  <a:srgbClr val="0000CC"/>
                </a:solidFill>
                <a:prstDash val="solid"/>
                <a:round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lower!$I$25:$I$50</c:f>
              <c:numCache>
                <c:formatCode>General</c:formatCode>
                <c:ptCount val="26"/>
                <c:pt idx="0">
                  <c:v>0</c:v>
                </c:pt>
                <c:pt idx="1">
                  <c:v>3.8000000000000002E-5</c:v>
                </c:pt>
                <c:pt idx="2">
                  <c:v>7.7000000000000001E-5</c:v>
                </c:pt>
                <c:pt idx="3">
                  <c:v>1.15E-4</c:v>
                </c:pt>
                <c:pt idx="4">
                  <c:v>1.5300000000000001E-4</c:v>
                </c:pt>
                <c:pt idx="5">
                  <c:v>1.9100000000000001E-4</c:v>
                </c:pt>
                <c:pt idx="6">
                  <c:v>2.2900000000000001E-4</c:v>
                </c:pt>
                <c:pt idx="7">
                  <c:v>2.6699999999999998E-4</c:v>
                </c:pt>
                <c:pt idx="8">
                  <c:v>3.0600000000000001E-4</c:v>
                </c:pt>
                <c:pt idx="9">
                  <c:v>3.4400000000000001E-4</c:v>
                </c:pt>
                <c:pt idx="10">
                  <c:v>3.8200000000000002E-4</c:v>
                </c:pt>
                <c:pt idx="11">
                  <c:v>4.2000000000000002E-4</c:v>
                </c:pt>
                <c:pt idx="12">
                  <c:v>4.5800000000000002E-4</c:v>
                </c:pt>
                <c:pt idx="13">
                  <c:v>4.9700000000000005E-4</c:v>
                </c:pt>
                <c:pt idx="14">
                  <c:v>5.3499999999999999E-4</c:v>
                </c:pt>
                <c:pt idx="15">
                  <c:v>5.7300000000000005E-4</c:v>
                </c:pt>
                <c:pt idx="16">
                  <c:v>6.11E-4</c:v>
                </c:pt>
                <c:pt idx="17">
                  <c:v>6.4899999999999995E-4</c:v>
                </c:pt>
                <c:pt idx="18">
                  <c:v>6.87E-4</c:v>
                </c:pt>
                <c:pt idx="19">
                  <c:v>7.2599999999999997E-4</c:v>
                </c:pt>
                <c:pt idx="20">
                  <c:v>7.6400000000000003E-4</c:v>
                </c:pt>
                <c:pt idx="21">
                  <c:v>8.0199999999999998E-4</c:v>
                </c:pt>
                <c:pt idx="22">
                  <c:v>8.4000000000000003E-4</c:v>
                </c:pt>
                <c:pt idx="23">
                  <c:v>8.7799999999999998E-4</c:v>
                </c:pt>
                <c:pt idx="24">
                  <c:v>9.1699999999999995E-4</c:v>
                </c:pt>
                <c:pt idx="25">
                  <c:v>9.5500000000000001E-4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02A-45FC-8998-CA88E9D3B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4119224"/>
        <c:axId val="-2133763288"/>
      </c:scatterChart>
      <c:valAx>
        <c:axId val="-2074119224"/>
        <c:scaling>
          <c:orientation val="minMax"/>
          <c:max val="500000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2000" b="0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2000" b="0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133763288"/>
        <c:crosses val="autoZero"/>
        <c:crossBetween val="midCat"/>
      </c:valAx>
      <c:valAx>
        <c:axId val="-2133763288"/>
        <c:scaling>
          <c:orientation val="minMax"/>
          <c:max val="250"/>
        </c:scaling>
        <c:delete val="0"/>
        <c:axPos val="l"/>
        <c:majorGridlines>
          <c:spPr>
            <a:ln w="3175" cap="flat" cmpd="sng" algn="ctr">
              <a:solidFill>
                <a:srgbClr val="000000"/>
              </a:solidFill>
              <a:prstDash val="solid"/>
              <a:round/>
            </a:ln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2000" b="0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0"/>
              <c:y val="0.2872063224569250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2000" b="0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074119224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lang="zh-CN" sz="2000" b="0" i="0" u="none" strike="noStrik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11641332363301"/>
          <c:y val="6.3380426983446495E-2"/>
          <c:w val="0.78228097175714195"/>
          <c:h val="0.73149337102093004"/>
        </c:manualLayout>
      </c:layout>
      <c:scatterChart>
        <c:scatterStyle val="lineMarker"/>
        <c:varyColors val="0"/>
        <c:ser>
          <c:idx val="0"/>
          <c:order val="0"/>
          <c:tx>
            <c:strRef>
              <c:f>'cpe2'!$A$3</c:f>
              <c:strCache>
                <c:ptCount val="1"/>
                <c:pt idx="0">
                  <c:v>psum1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diamond"/>
            <c:size val="5"/>
            <c:spPr>
              <a:solidFill>
                <a:srgbClr val="FFFF00"/>
              </a:solidFill>
              <a:ln w="9525" cap="flat" cmpd="sng" algn="ctr">
                <a:solidFill>
                  <a:srgbClr val="333333"/>
                </a:solidFill>
                <a:prstDash val="solid"/>
                <a:round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'cpe2'!$B$3:$AE$3</c:f>
              <c:numCache>
                <c:formatCode>General</c:formatCode>
                <c:ptCount val="30"/>
                <c:pt idx="1">
                  <c:v>2112.6</c:v>
                </c:pt>
                <c:pt idx="2">
                  <c:v>1451.1</c:v>
                </c:pt>
                <c:pt idx="3">
                  <c:v>1188.5999999999999</c:v>
                </c:pt>
                <c:pt idx="4">
                  <c:v>1218</c:v>
                </c:pt>
                <c:pt idx="5">
                  <c:v>2131.5</c:v>
                </c:pt>
                <c:pt idx="6">
                  <c:v>1247.4000000000001</c:v>
                </c:pt>
                <c:pt idx="7">
                  <c:v>2003.4</c:v>
                </c:pt>
                <c:pt idx="8">
                  <c:v>1190.7</c:v>
                </c:pt>
                <c:pt idx="9">
                  <c:v>1117.2</c:v>
                </c:pt>
                <c:pt idx="10">
                  <c:v>758.1</c:v>
                </c:pt>
                <c:pt idx="11">
                  <c:v>2020.2</c:v>
                </c:pt>
                <c:pt idx="12">
                  <c:v>1629.6</c:v>
                </c:pt>
                <c:pt idx="13">
                  <c:v>1686.3</c:v>
                </c:pt>
                <c:pt idx="14">
                  <c:v>1211.7</c:v>
                </c:pt>
                <c:pt idx="15">
                  <c:v>1568.7</c:v>
                </c:pt>
                <c:pt idx="16">
                  <c:v>1841.7</c:v>
                </c:pt>
                <c:pt idx="17">
                  <c:v>1543.5</c:v>
                </c:pt>
                <c:pt idx="18">
                  <c:v>1358.7</c:v>
                </c:pt>
                <c:pt idx="19">
                  <c:v>2011.8</c:v>
                </c:pt>
                <c:pt idx="20">
                  <c:v>2066.4</c:v>
                </c:pt>
                <c:pt idx="21">
                  <c:v>1373.4</c:v>
                </c:pt>
                <c:pt idx="22">
                  <c:v>1635.9</c:v>
                </c:pt>
                <c:pt idx="23">
                  <c:v>2032.8</c:v>
                </c:pt>
                <c:pt idx="24">
                  <c:v>2058</c:v>
                </c:pt>
                <c:pt idx="25">
                  <c:v>787.5</c:v>
                </c:pt>
                <c:pt idx="26">
                  <c:v>1539.3</c:v>
                </c:pt>
                <c:pt idx="27">
                  <c:v>1285.2</c:v>
                </c:pt>
                <c:pt idx="28">
                  <c:v>905.1</c:v>
                </c:pt>
                <c:pt idx="29">
                  <c:v>1938.3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9FA-4377-8EA8-D094CFCCA3F1}"/>
            </c:ext>
          </c:extLst>
        </c:ser>
        <c:ser>
          <c:idx val="1"/>
          <c:order val="1"/>
          <c:tx>
            <c:strRef>
              <c:f>'cpe2'!$A$4</c:f>
              <c:strCache>
                <c:ptCount val="1"/>
                <c:pt idx="0">
                  <c:v>psum1i</c:v>
                </c:pt>
              </c:strCache>
            </c:strRef>
          </c:tx>
          <c:spPr>
            <a:ln w="19050" cap="rnd" cmpd="sng" algn="ctr">
              <a:solidFill>
                <a:srgbClr val="C00000"/>
              </a:solidFill>
              <a:prstDash val="solid"/>
              <a:round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'cpe2'!$B$4:$AE$4</c:f>
              <c:numCache>
                <c:formatCode>General</c:formatCode>
                <c:ptCount val="30"/>
                <c:pt idx="0">
                  <c:v>367.79</c:v>
                </c:pt>
                <c:pt idx="1">
                  <c:v>2107.4299999999998</c:v>
                </c:pt>
                <c:pt idx="2">
                  <c:v>1449.43</c:v>
                </c:pt>
                <c:pt idx="3">
                  <c:v>1188.03</c:v>
                </c:pt>
                <c:pt idx="4">
                  <c:v>1224.0899999999999</c:v>
                </c:pt>
                <c:pt idx="5">
                  <c:v>2134.4699999999998</c:v>
                </c:pt>
                <c:pt idx="6">
                  <c:v>1242.1199999999999</c:v>
                </c:pt>
                <c:pt idx="7">
                  <c:v>1999.27</c:v>
                </c:pt>
                <c:pt idx="8">
                  <c:v>1188.03</c:v>
                </c:pt>
                <c:pt idx="9">
                  <c:v>1115.92</c:v>
                </c:pt>
                <c:pt idx="10">
                  <c:v>755.38</c:v>
                </c:pt>
                <c:pt idx="11">
                  <c:v>2017.29</c:v>
                </c:pt>
                <c:pt idx="12">
                  <c:v>1629.7</c:v>
                </c:pt>
                <c:pt idx="13">
                  <c:v>1683.79</c:v>
                </c:pt>
                <c:pt idx="14">
                  <c:v>1215.07</c:v>
                </c:pt>
                <c:pt idx="15">
                  <c:v>1575.62</c:v>
                </c:pt>
                <c:pt idx="16">
                  <c:v>1837.02</c:v>
                </c:pt>
                <c:pt idx="17">
                  <c:v>1548.58</c:v>
                </c:pt>
                <c:pt idx="18">
                  <c:v>1359.29</c:v>
                </c:pt>
                <c:pt idx="19">
                  <c:v>2008.28</c:v>
                </c:pt>
                <c:pt idx="20">
                  <c:v>2071.37</c:v>
                </c:pt>
                <c:pt idx="21">
                  <c:v>1377.32</c:v>
                </c:pt>
                <c:pt idx="22">
                  <c:v>1638.72</c:v>
                </c:pt>
                <c:pt idx="23">
                  <c:v>2035.32</c:v>
                </c:pt>
                <c:pt idx="24">
                  <c:v>2062.36</c:v>
                </c:pt>
                <c:pt idx="25">
                  <c:v>791.42999999999904</c:v>
                </c:pt>
                <c:pt idx="26">
                  <c:v>1539.57</c:v>
                </c:pt>
                <c:pt idx="27">
                  <c:v>1287.18</c:v>
                </c:pt>
                <c:pt idx="28">
                  <c:v>899.6</c:v>
                </c:pt>
                <c:pt idx="29">
                  <c:v>1936.17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9FA-4377-8EA8-D094CFCCA3F1}"/>
            </c:ext>
          </c:extLst>
        </c:ser>
        <c:ser>
          <c:idx val="2"/>
          <c:order val="2"/>
          <c:tx>
            <c:strRef>
              <c:f>'cpe2'!$A$5</c:f>
              <c:strCache>
                <c:ptCount val="1"/>
                <c:pt idx="0">
                  <c:v>psum2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triang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rgbClr val="333333"/>
                </a:solidFill>
                <a:prstDash val="solid"/>
                <a:round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'cpe2'!$B$5:$AE$5</c:f>
              <c:numCache>
                <c:formatCode>General</c:formatCode>
                <c:ptCount val="30"/>
                <c:pt idx="1">
                  <c:v>1535.1</c:v>
                </c:pt>
                <c:pt idx="2">
                  <c:v>1100.4000000000001</c:v>
                </c:pt>
                <c:pt idx="3">
                  <c:v>921.9</c:v>
                </c:pt>
                <c:pt idx="4">
                  <c:v>940.8</c:v>
                </c:pt>
                <c:pt idx="5">
                  <c:v>1545.6</c:v>
                </c:pt>
                <c:pt idx="6">
                  <c:v>949.2</c:v>
                </c:pt>
                <c:pt idx="7">
                  <c:v>1455.3</c:v>
                </c:pt>
                <c:pt idx="8">
                  <c:v>917.7</c:v>
                </c:pt>
                <c:pt idx="9">
                  <c:v>865.2</c:v>
                </c:pt>
                <c:pt idx="10">
                  <c:v>623.70000000000005</c:v>
                </c:pt>
                <c:pt idx="11">
                  <c:v>1467.9</c:v>
                </c:pt>
                <c:pt idx="12">
                  <c:v>1209.5999999999999</c:v>
                </c:pt>
                <c:pt idx="13">
                  <c:v>1253.7</c:v>
                </c:pt>
                <c:pt idx="14">
                  <c:v>936.6</c:v>
                </c:pt>
                <c:pt idx="15">
                  <c:v>1173.9000000000001</c:v>
                </c:pt>
                <c:pt idx="16">
                  <c:v>1352.4</c:v>
                </c:pt>
                <c:pt idx="17">
                  <c:v>1150.8</c:v>
                </c:pt>
                <c:pt idx="18">
                  <c:v>1029</c:v>
                </c:pt>
                <c:pt idx="19">
                  <c:v>1461.6</c:v>
                </c:pt>
                <c:pt idx="20">
                  <c:v>1509.9</c:v>
                </c:pt>
                <c:pt idx="21">
                  <c:v>1039.5</c:v>
                </c:pt>
                <c:pt idx="22">
                  <c:v>1215.9000000000001</c:v>
                </c:pt>
                <c:pt idx="23">
                  <c:v>1478.4</c:v>
                </c:pt>
                <c:pt idx="24">
                  <c:v>1505.7</c:v>
                </c:pt>
                <c:pt idx="25">
                  <c:v>642.6</c:v>
                </c:pt>
                <c:pt idx="26">
                  <c:v>1152.9000000000001</c:v>
                </c:pt>
                <c:pt idx="27">
                  <c:v>987</c:v>
                </c:pt>
                <c:pt idx="28">
                  <c:v>732.9</c:v>
                </c:pt>
                <c:pt idx="29">
                  <c:v>1419.6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9FA-4377-8EA8-D094CFCCA3F1}"/>
            </c:ext>
          </c:extLst>
        </c:ser>
        <c:ser>
          <c:idx val="3"/>
          <c:order val="3"/>
          <c:tx>
            <c:strRef>
              <c:f>'cpe2'!$A$6</c:f>
              <c:strCache>
                <c:ptCount val="1"/>
                <c:pt idx="0">
                  <c:v>psum2i</c:v>
                </c:pt>
              </c:strCache>
            </c:strRef>
          </c:tx>
          <c:spPr>
            <a:ln w="19050" cap="rnd" cmpd="sng" algn="ctr">
              <a:solidFill>
                <a:srgbClr val="0000CC"/>
              </a:solidFill>
              <a:prstDash val="solid"/>
              <a:round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'cpe2'!$B$6:$AE$6</c:f>
              <c:numCache>
                <c:formatCode>General</c:formatCode>
                <c:ptCount val="30"/>
                <c:pt idx="0">
                  <c:v>367.66</c:v>
                </c:pt>
                <c:pt idx="1">
                  <c:v>1531.11</c:v>
                </c:pt>
                <c:pt idx="2">
                  <c:v>1091.05</c:v>
                </c:pt>
                <c:pt idx="3">
                  <c:v>916.23</c:v>
                </c:pt>
                <c:pt idx="4">
                  <c:v>940.33999999999901</c:v>
                </c:pt>
                <c:pt idx="5">
                  <c:v>1549.2</c:v>
                </c:pt>
                <c:pt idx="6">
                  <c:v>952.4</c:v>
                </c:pt>
                <c:pt idx="7">
                  <c:v>1458.77</c:v>
                </c:pt>
                <c:pt idx="8">
                  <c:v>916.23</c:v>
                </c:pt>
                <c:pt idx="9">
                  <c:v>868.01</c:v>
                </c:pt>
                <c:pt idx="10">
                  <c:v>626.87</c:v>
                </c:pt>
                <c:pt idx="11">
                  <c:v>1470.83</c:v>
                </c:pt>
                <c:pt idx="12">
                  <c:v>1211.6199999999999</c:v>
                </c:pt>
                <c:pt idx="13">
                  <c:v>1247.79</c:v>
                </c:pt>
                <c:pt idx="14">
                  <c:v>934.31999999999903</c:v>
                </c:pt>
                <c:pt idx="15">
                  <c:v>1175.45</c:v>
                </c:pt>
                <c:pt idx="16">
                  <c:v>1350.27</c:v>
                </c:pt>
                <c:pt idx="17">
                  <c:v>1157.3599999999999</c:v>
                </c:pt>
                <c:pt idx="18">
                  <c:v>1030.77</c:v>
                </c:pt>
                <c:pt idx="19">
                  <c:v>1464.8</c:v>
                </c:pt>
                <c:pt idx="20">
                  <c:v>1507</c:v>
                </c:pt>
                <c:pt idx="21">
                  <c:v>1042.82</c:v>
                </c:pt>
                <c:pt idx="22">
                  <c:v>1217.6400000000001</c:v>
                </c:pt>
                <c:pt idx="23">
                  <c:v>1482.89</c:v>
                </c:pt>
                <c:pt idx="24">
                  <c:v>1500.97</c:v>
                </c:pt>
                <c:pt idx="25">
                  <c:v>650.99</c:v>
                </c:pt>
                <c:pt idx="26">
                  <c:v>1151.33</c:v>
                </c:pt>
                <c:pt idx="27">
                  <c:v>982.54</c:v>
                </c:pt>
                <c:pt idx="28">
                  <c:v>723.32999999999902</c:v>
                </c:pt>
                <c:pt idx="29">
                  <c:v>1416.58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9FA-4377-8EA8-D094CFCCA3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2654072"/>
        <c:axId val="-2062655992"/>
      </c:scatterChart>
      <c:valAx>
        <c:axId val="-2062654072"/>
        <c:scaling>
          <c:orientation val="minMax"/>
          <c:max val="200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400" b="1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Elements</a:t>
                </a:r>
              </a:p>
            </c:rich>
          </c:tx>
          <c:layout>
            <c:manualLayout>
              <c:xMode val="edge"/>
              <c:yMode val="edge"/>
              <c:x val="0.49022801302931601"/>
              <c:y val="0.90845267580988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062655992"/>
        <c:crosses val="autoZero"/>
        <c:crossBetween val="midCat"/>
      </c:valAx>
      <c:valAx>
        <c:axId val="-2062655992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rgbClr val="000000"/>
              </a:solidFill>
              <a:prstDash val="solid"/>
              <a:round/>
            </a:ln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400" b="1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Cycles</a:t>
                </a:r>
              </a:p>
            </c:rich>
          </c:tx>
          <c:layout>
            <c:manualLayout>
              <c:xMode val="edge"/>
              <c:yMode val="edge"/>
              <c:x val="6.1975921015844197E-3"/>
              <c:y val="0.3939457567804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062654072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lang="zh-CN" sz="1400" b="1" i="0" u="none" strike="noStrik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56187" cy="3421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/>
          <a:lstStyle>
            <a:lvl1pPr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2038" y="0"/>
            <a:ext cx="4256187" cy="3421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/>
          <a:lstStyle>
            <a:lvl1pPr algn="r"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46479"/>
            <a:ext cx="4256187" cy="3421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/>
          <a:lstStyle>
            <a:lvl1pPr defTabSz="965200">
              <a:defRPr sz="1200"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2038" y="6446479"/>
            <a:ext cx="4256187" cy="3421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/>
          <a:lstStyle>
            <a:lvl1pPr algn="r"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51153" cy="3241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4339" y="0"/>
            <a:ext cx="4351153" cy="3241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3263" y="485775"/>
            <a:ext cx="3457575" cy="259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46785" y="3241812"/>
            <a:ext cx="7251921" cy="30256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83624"/>
            <a:ext cx="4351153" cy="3241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4339" y="6483624"/>
            <a:ext cx="4351153" cy="3241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760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150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entury Gothic" panose="020B050202020202020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entury Gothic" panose="020B050202020202020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latin typeface="Consolas" pitchFamily="49" charset="0"/>
              </a:rPr>
              <a:t>Hope you enjoyed the CSAPP course!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392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HITSZ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-96" charset="-128"/>
                <a:cs typeface="Times New Roman" panose="02020603050405020304" pitchFamily="18" charset="0"/>
              </a:rPr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 bwMode="auto">
          <a:xfrm>
            <a:off x="685800" y="1524000"/>
            <a:ext cx="8134672" cy="2178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marL="0" indent="0" defTabSz="914400"/>
            <a:r>
              <a:rPr lang="zh-CN" altLang="en-US" kern="0" dirty="0"/>
              <a:t>第五章  优化程序性能</a:t>
            </a:r>
            <a:endParaRPr lang="en-US" sz="2000" b="0" kern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678738" cy="175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教   师： 夏文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计算机科学与技术学院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哈尔滨工业大学（深圳）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04800"/>
            <a:ext cx="8075754" cy="7620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编译器生成的代码移动</a:t>
            </a:r>
            <a:r>
              <a:rPr lang="en-US"/>
              <a:t> </a:t>
            </a:r>
            <a:r>
              <a:rPr lang="en-US" dirty="0"/>
              <a:t>(-O1)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371600" y="3219922"/>
            <a:ext cx="6934590" cy="3386055"/>
          </a:xfrm>
          <a:prstGeom prst="rect">
            <a:avLst/>
          </a:prstGeom>
          <a:solidFill>
            <a:srgbClr val="F1C7C7"/>
          </a:solidFill>
          <a:ln w="38100" cmpd="thickThin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set_row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# Test n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.L1			# If 0,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imulq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#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n*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(%rdi,%rdx,8),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#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*8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$0,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	                # j = 0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.L3:				      	# loop: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(%rsi,%rax,8), %xmm0    	# t = b[j]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%xmm0, (%rdx,%rax,8)   	# M[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*8 + j*8] = t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# j++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#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j:n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jne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.L3			# if !=,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.L1:				      	# done: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rep ; ret</a:t>
            </a:r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>
            <a:off x="2362200" y="2609794"/>
            <a:ext cx="609600" cy="51440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 rot="5400000" flipH="1" flipV="1">
            <a:off x="5692582" y="2590800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5804678" y="1081433"/>
            <a:ext cx="3276600" cy="1267014"/>
          </a:xfrm>
          <a:prstGeom prst="rect">
            <a:avLst/>
          </a:prstGeom>
          <a:solidFill>
            <a:srgbClr val="F6F5BD"/>
          </a:solidFill>
          <a:ln w="3810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j;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double 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 = 0; j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= b[j];	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294094" y="1069319"/>
            <a:ext cx="5181600" cy="1502463"/>
          </a:xfrm>
          <a:prstGeom prst="rect">
            <a:avLst/>
          </a:prstGeom>
          <a:solidFill>
            <a:srgbClr val="F6F5BD"/>
          </a:solidFill>
          <a:ln w="3810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set_row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 *a, double *b,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long n)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j;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 = 0; j &lt; n; j++)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a[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n*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b[j];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/>
      <p:bldP spid="10244" grpId="0" animBg="1"/>
      <p:bldP spid="10245" grpId="0" animBg="1"/>
      <p:bldP spid="10246" grpId="0" animBg="1"/>
      <p:bldP spid="102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96" y="304800"/>
            <a:ext cx="8786982" cy="762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复杂运算简化 </a:t>
            </a:r>
            <a:r>
              <a:rPr lang="en-US" dirty="0"/>
              <a:t>Reduction in Strength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35628" y="1051794"/>
            <a:ext cx="8594725" cy="5267325"/>
          </a:xfrm>
          <a:noFill/>
        </p:spPr>
        <p:txBody>
          <a:bodyPr lIns="90487" tIns="44450" rIns="90487" bIns="44450"/>
          <a:lstStyle/>
          <a:p>
            <a:r>
              <a:rPr lang="zh-CN" altLang="en-US" dirty="0"/>
              <a:t>用更简单的方法替换昂贵的操作</a:t>
            </a:r>
            <a:endParaRPr lang="en-US" dirty="0"/>
          </a:p>
          <a:p>
            <a:r>
              <a:rPr lang="zh-CN" altLang="en-US" dirty="0"/>
              <a:t>移位、加，替代乘法</a:t>
            </a:r>
            <a:r>
              <a:rPr lang="en-US" altLang="zh-CN" dirty="0"/>
              <a:t>/</a:t>
            </a:r>
            <a:r>
              <a:rPr lang="zh-CN" altLang="en-US" dirty="0"/>
              <a:t>除法</a:t>
            </a:r>
            <a:endParaRPr 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16*x	--&gt;	x &lt;&lt; 4</a:t>
            </a:r>
          </a:p>
          <a:p>
            <a:pPr lvl="1"/>
            <a:r>
              <a:rPr lang="zh-CN" altLang="en-US" dirty="0"/>
              <a:t>实际效果依赖于机器</a:t>
            </a:r>
            <a:endParaRPr lang="en-US" dirty="0"/>
          </a:p>
          <a:p>
            <a:pPr lvl="1"/>
            <a:r>
              <a:rPr lang="zh-CN" altLang="en-US" dirty="0"/>
              <a:t>取决于乘法或除法指令的成本</a:t>
            </a:r>
            <a:endParaRPr lang="en-US" dirty="0"/>
          </a:p>
          <a:p>
            <a:pPr lvl="2"/>
            <a:r>
              <a:rPr lang="en-US" dirty="0"/>
              <a:t>Intel Nehalem CPU</a:t>
            </a:r>
            <a:r>
              <a:rPr lang="zh-CN" altLang="en-US" dirty="0"/>
              <a:t>整数乘需要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CPU</a:t>
            </a:r>
            <a:r>
              <a:rPr lang="zh-CN" altLang="en-US" dirty="0"/>
              <a:t>周期</a:t>
            </a:r>
            <a:endParaRPr lang="en-US" altLang="zh-CN" dirty="0"/>
          </a:p>
          <a:p>
            <a:pPr marL="457200" lvl="1" indent="0" eaLnBrk="1" hangingPunct="1">
              <a:buNone/>
            </a:pPr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983916" y="4038600"/>
            <a:ext cx="2971800" cy="1628651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572000" y="4038600"/>
            <a:ext cx="3149600" cy="1936428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  <a:endParaRPr 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(j = 0; j &lt; n;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a[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n;//</a:t>
            </a:r>
            <a:r>
              <a:rPr lang="zh-CN" alt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用加来替代乘</a:t>
            </a:r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3955716" y="4852926"/>
            <a:ext cx="58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11269" grpId="0" animBg="1"/>
      <p:bldP spid="1127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066800"/>
            <a:ext cx="8307387" cy="5378450"/>
          </a:xfrm>
          <a:noFill/>
        </p:spPr>
        <p:txBody>
          <a:bodyPr lIns="90487" tIns="44450" rIns="90487" bIns="44450"/>
          <a:lstStyle/>
          <a:p>
            <a:r>
              <a:rPr lang="zh-CN" altLang="en-US" dirty="0"/>
              <a:t>重用表达式的一部分</a:t>
            </a:r>
            <a:endParaRPr lang="en-US" dirty="0"/>
          </a:p>
          <a:p>
            <a:r>
              <a:rPr lang="en-US" dirty="0"/>
              <a:t>GCC </a:t>
            </a:r>
            <a:r>
              <a:rPr lang="zh-CN" altLang="en-US" dirty="0"/>
              <a:t>使用</a:t>
            </a:r>
            <a:r>
              <a:rPr lang="en-US" dirty="0"/>
              <a:t> –O1 </a:t>
            </a:r>
            <a:r>
              <a:rPr lang="zh-CN" altLang="en-US" dirty="0"/>
              <a:t>选项实现这个优化</a:t>
            </a:r>
            <a:endParaRPr lang="en-US" dirty="0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106045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共享公用子表达式</a:t>
            </a:r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3400" y="2077288"/>
            <a:ext cx="3260507" cy="1751762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Sum neighbors of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=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[(i-1)*n  + j    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=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[(i+1)*n + j    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=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      + j-1 ];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=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      + j+1];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up + down + left + right;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444206" y="2077288"/>
            <a:ext cx="3260507" cy="1751762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+ j;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=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n];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=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n];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=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=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up + down + left + right;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52792" y="3814864"/>
            <a:ext cx="3191578" cy="3975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乘法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*n, (</a:t>
            </a:r>
            <a:r>
              <a:rPr lang="en-US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–1)*n, (i+1)*n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444206" y="3821248"/>
            <a:ext cx="1381788" cy="3975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乘法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33400" y="4191000"/>
            <a:ext cx="3733800" cy="2305759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1(%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# i+1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-1(%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%r8    # i-1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imulq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#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imulq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# (i+1)*n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imulq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%r8       # (i-1)*n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#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n+j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# (i+1)*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n+j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%r8      # (i-1)*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n+j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419600" y="4191000"/>
            <a:ext cx="4419600" cy="1474763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imulq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#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#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n+j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#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n+j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#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n+j-n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n+j+n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12293" grpId="0" animBg="1"/>
      <p:bldP spid="12294" grpId="0"/>
      <p:bldP spid="12295" grpId="0"/>
      <p:bldP spid="12296" grpId="0" animBg="1"/>
      <p:bldP spid="1229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妨碍优化的因素</a:t>
            </a:r>
            <a:r>
              <a:rPr lang="en-US" altLang="zh-CN"/>
              <a:t>/</a:t>
            </a:r>
            <a:r>
              <a:rPr lang="zh-CN" altLang="en-US"/>
              <a:t>优化障碍</a:t>
            </a:r>
            <a:r>
              <a:rPr lang="en-US"/>
              <a:t>#1: </a:t>
            </a:r>
            <a:r>
              <a:rPr lang="zh-CN" altLang="en-US"/>
              <a:t>函数调用</a:t>
            </a:r>
            <a:endParaRPr lang="en-US" dirty="0"/>
          </a:p>
        </p:txBody>
      </p:sp>
      <p:sp>
        <p:nvSpPr>
          <p:cNvPr id="653316" name="Rectangle 4"/>
          <p:cNvSpPr>
            <a:spLocks noGrp="1" noChangeArrowheads="1"/>
          </p:cNvSpPr>
          <p:nvPr>
            <p:ph idx="1"/>
          </p:nvPr>
        </p:nvSpPr>
        <p:spPr>
          <a:xfrm>
            <a:off x="344986" y="1295400"/>
            <a:ext cx="8594725" cy="162172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将字符串转换为小写的函数</a:t>
            </a:r>
            <a:endParaRPr lang="en-US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447800" y="2091454"/>
            <a:ext cx="6705600" cy="267509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(s);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(s[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'A' &amp;&amp; s[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小写转换性能</a:t>
            </a: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当字符串长度双倍时，时间增加了四倍</a:t>
            </a:r>
            <a:endParaRPr lang="en-US" dirty="0"/>
          </a:p>
          <a:p>
            <a:pPr lvl="1" eaLnBrk="1" hangingPunct="1"/>
            <a:r>
              <a:rPr lang="zh-CN" altLang="en-US" dirty="0"/>
              <a:t>二次方（平方）的性能</a:t>
            </a:r>
            <a:r>
              <a:rPr lang="en-US" dirty="0"/>
              <a:t>Quadratic performance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469900" y="2285999"/>
          <a:ext cx="8128000" cy="4343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601160" y="3887295"/>
            <a:ext cx="588833" cy="2156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27432" tIns="27432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lower1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63184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把循环变成</a:t>
            </a:r>
            <a:r>
              <a:rPr lang="en-US" dirty="0"/>
              <a:t> </a:t>
            </a:r>
            <a:r>
              <a:rPr lang="en-US" dirty="0" err="1"/>
              <a:t>Goto</a:t>
            </a:r>
            <a:r>
              <a:rPr lang="zh-CN" altLang="en-US" dirty="0"/>
              <a:t>形式</a:t>
            </a:r>
            <a:r>
              <a:rPr lang="en-US" altLang="zh-CN" dirty="0"/>
              <a:t>—-- </a:t>
            </a:r>
            <a:r>
              <a:rPr lang="zh-CN" altLang="en-US" dirty="0"/>
              <a:t>类汇编实现</a:t>
            </a:r>
            <a:endParaRPr lang="en-US" dirty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57200" y="1054013"/>
            <a:ext cx="3505200" cy="378565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lower(char *s){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loop: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'A' &amp;&amp; 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&lt;= 'Z')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-= ('A' - 'a');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done: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53000" y="1025184"/>
            <a:ext cx="3766344" cy="378565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565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495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060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4990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555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7485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4050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9980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My version of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*s)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length = 0;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s++; 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length++;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3213" y="4839665"/>
            <a:ext cx="8281987" cy="18406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sz="2400" kern="0" dirty="0" err="1"/>
              <a:t>strlen</a:t>
            </a:r>
            <a:r>
              <a:rPr lang="zh-CN" altLang="en-US" sz="2400" dirty="0">
                <a:latin typeface="Courier New" panose="02070309020205020404" pitchFamily="49" charset="0"/>
              </a:rPr>
              <a:t>每次循环都要重复执行</a:t>
            </a:r>
            <a:endParaRPr lang="en-US" altLang="zh-CN" sz="2400" dirty="0"/>
          </a:p>
          <a:p>
            <a:pPr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400" kern="0" dirty="0" err="1"/>
              <a:t>strlen</a:t>
            </a:r>
            <a:r>
              <a:rPr lang="en-US" sz="2400" kern="0" dirty="0"/>
              <a:t> </a:t>
            </a:r>
            <a:r>
              <a:rPr lang="zh-CN" altLang="en-US" sz="2400" kern="0" dirty="0"/>
              <a:t>性能</a:t>
            </a:r>
            <a:endParaRPr lang="en-US" sz="2400" kern="0" dirty="0"/>
          </a:p>
          <a:p>
            <a:pPr lvl="1"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000" kern="0" dirty="0"/>
              <a:t>确定字符串长度的唯一方法是扫描它的整个长度，查找</a:t>
            </a:r>
            <a:r>
              <a:rPr lang="en-US" sz="2000" kern="0" dirty="0"/>
              <a:t>null</a:t>
            </a:r>
            <a:r>
              <a:rPr lang="zh-CN" altLang="en-US" sz="2000" kern="0" dirty="0"/>
              <a:t>字符</a:t>
            </a:r>
            <a:endParaRPr lang="en-US" sz="2000" kern="0" dirty="0"/>
          </a:p>
          <a:p>
            <a:pPr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400" kern="0" dirty="0"/>
              <a:t>整体性能，长度为</a:t>
            </a:r>
            <a:r>
              <a:rPr lang="en-US" sz="2400" kern="0" dirty="0"/>
              <a:t>N</a:t>
            </a:r>
            <a:r>
              <a:rPr lang="zh-CN" altLang="en-US" sz="2400" kern="0" dirty="0"/>
              <a:t>的字符串</a:t>
            </a:r>
            <a:endParaRPr lang="en-US" sz="2400" kern="0" dirty="0"/>
          </a:p>
          <a:p>
            <a:pPr lvl="1"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kern="0" dirty="0"/>
              <a:t>N </a:t>
            </a:r>
            <a:r>
              <a:rPr lang="zh-CN" altLang="en-US" sz="2000" kern="0" dirty="0"/>
              <a:t>次调用</a:t>
            </a:r>
            <a:r>
              <a:rPr lang="en-US" sz="2000" kern="0" dirty="0"/>
              <a:t> </a:t>
            </a:r>
            <a:r>
              <a:rPr lang="en-US" sz="2000" kern="0" dirty="0" err="1"/>
              <a:t>strlen</a:t>
            </a:r>
            <a:endParaRPr lang="en-US" sz="2000" kern="0" dirty="0"/>
          </a:p>
          <a:p>
            <a:pPr lvl="1"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000" kern="0" dirty="0"/>
              <a:t>整体</a:t>
            </a:r>
            <a:r>
              <a:rPr lang="en-US" sz="2000" kern="0" dirty="0"/>
              <a:t> O(N</a:t>
            </a:r>
            <a:r>
              <a:rPr lang="en-US" sz="2000" kern="0" baseline="30000" dirty="0"/>
              <a:t>2</a:t>
            </a:r>
            <a:r>
              <a:rPr lang="en-US" sz="2000" kern="0" dirty="0"/>
              <a:t>) </a:t>
            </a:r>
            <a:r>
              <a:rPr lang="zh-CN" altLang="en-US" sz="2000" kern="0" dirty="0"/>
              <a:t>性能</a:t>
            </a:r>
            <a:endParaRPr lang="en-US" sz="2000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34963"/>
            <a:ext cx="6230938" cy="573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提高性能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3867150"/>
            <a:ext cx="7454900" cy="2578100"/>
          </a:xfrm>
        </p:spPr>
        <p:txBody>
          <a:bodyPr/>
          <a:lstStyle/>
          <a:p>
            <a:r>
              <a:rPr lang="zh-CN" altLang="en-US" sz="2400" dirty="0"/>
              <a:t>代码移动：</a:t>
            </a:r>
            <a:r>
              <a:rPr lang="zh-CN" altLang="en-US" sz="2400" b="0" dirty="0"/>
              <a:t>把调用</a:t>
            </a:r>
            <a:r>
              <a:rPr lang="en-US" sz="2400" b="0" dirty="0"/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400" b="0" dirty="0"/>
              <a:t> </a:t>
            </a:r>
            <a:r>
              <a:rPr lang="zh-CN" altLang="en-US" sz="2400" b="0" dirty="0"/>
              <a:t>移到循环外</a:t>
            </a:r>
            <a:endParaRPr lang="en-US" sz="2400" b="0" dirty="0"/>
          </a:p>
          <a:p>
            <a:r>
              <a:rPr lang="zh-CN" altLang="en-US" sz="2400" b="0" dirty="0"/>
              <a:t>根据：从一次迭代到另一次</a:t>
            </a:r>
            <a:r>
              <a:rPr lang="zh-CN" altLang="en-US" sz="2400" dirty="0"/>
              <a:t>迭代，</a:t>
            </a:r>
            <a:r>
              <a:rPr lang="en-US" altLang="zh-CN" sz="2400" dirty="0" err="1"/>
              <a:t>strlen</a:t>
            </a:r>
            <a:r>
              <a:rPr lang="zh-CN" altLang="en-US" sz="2400" dirty="0"/>
              <a:t>返回结果不会变化</a:t>
            </a:r>
            <a:endParaRPr lang="en-US" sz="2400" b="0" dirty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143000" y="1066800"/>
            <a:ext cx="4876800" cy="255198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'A' &amp;&amp; 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34963"/>
            <a:ext cx="87630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Lower </a:t>
            </a:r>
            <a:r>
              <a:rPr lang="zh-CN" altLang="en-US" dirty="0"/>
              <a:t>小写转换的效率</a:t>
            </a:r>
            <a:endParaRPr lang="en-US" dirty="0"/>
          </a:p>
        </p:txBody>
      </p:sp>
      <p:grpSp>
        <p:nvGrpSpPr>
          <p:cNvPr id="10" name="Group 13"/>
          <p:cNvGrpSpPr/>
          <p:nvPr/>
        </p:nvGrpSpPr>
        <p:grpSpPr bwMode="auto">
          <a:xfrm>
            <a:off x="508000" y="1417683"/>
            <a:ext cx="8128000" cy="3441700"/>
            <a:chOff x="0" y="39"/>
            <a:chExt cx="773" cy="383"/>
          </a:xfrm>
        </p:grpSpPr>
        <p:graphicFrame>
          <p:nvGraphicFramePr>
            <p:cNvPr id="11" name="Chart 14"/>
            <p:cNvGraphicFramePr/>
            <p:nvPr/>
          </p:nvGraphicFramePr>
          <p:xfrm>
            <a:off x="0" y="39"/>
            <a:ext cx="773" cy="3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85" y="132"/>
              <a:ext cx="87" cy="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2400" b="1" i="0" strike="noStrike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lower1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502" y="277"/>
              <a:ext cx="87" cy="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27432" tIns="27432" rIns="0" bIns="0" anchor="t" upright="1">
              <a:spAutoFit/>
            </a:bodyPr>
            <a:lstStyle>
              <a:defPPr>
                <a:defRPr lang="zh-CN"/>
              </a:defPPr>
              <a:lvl1pPr indent="0">
                <a:defRPr sz="2400" b="1" i="0" strike="noStrike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457200" indent="0">
                <a:defRPr sz="1100"/>
              </a:lvl2pPr>
              <a:lvl3pPr marL="914400" indent="0">
                <a:defRPr sz="1100"/>
              </a:lvl3pPr>
              <a:lvl4pPr marL="1371600" indent="0">
                <a:defRPr sz="1100"/>
              </a:lvl4pPr>
              <a:lvl5pPr marL="1828800" indent="0">
                <a:defRPr sz="1100"/>
              </a:lvl5pPr>
              <a:lvl6pPr marL="2286000" indent="0">
                <a:defRPr sz="1100"/>
              </a:lvl6pPr>
              <a:lvl7pPr marL="2743200" indent="0">
                <a:defRPr sz="1100"/>
              </a:lvl7pPr>
              <a:lvl8pPr marL="3200400" indent="0">
                <a:defRPr sz="1100"/>
              </a:lvl8pPr>
              <a:lvl9pPr marL="3657600" indent="0">
                <a:defRPr sz="1100"/>
              </a:lvl9pPr>
            </a:lstStyle>
            <a:p>
              <a:r>
                <a:rPr lang="en-US" dirty="0"/>
                <a:t>lower2</a:t>
              </a: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44958" y="5003531"/>
            <a:ext cx="8307387" cy="906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defTabSz="914400"/>
            <a:r>
              <a:rPr lang="zh-CN" altLang="en-US" kern="0" dirty="0"/>
              <a:t>字符串长度</a:t>
            </a:r>
            <a:r>
              <a:rPr lang="en-US" altLang="zh-CN" kern="0" dirty="0"/>
              <a:t>2</a:t>
            </a:r>
            <a:r>
              <a:rPr lang="zh-CN" altLang="en-US" kern="0" dirty="0"/>
              <a:t>倍时，时间也</a:t>
            </a:r>
            <a:r>
              <a:rPr lang="en-US" altLang="zh-CN" kern="0" dirty="0"/>
              <a:t>2</a:t>
            </a:r>
            <a:r>
              <a:rPr lang="zh-CN" altLang="en-US" kern="0" dirty="0"/>
              <a:t>倍</a:t>
            </a:r>
            <a:endParaRPr lang="en-US" kern="0" dirty="0"/>
          </a:p>
          <a:p>
            <a:pPr lvl="1" defTabSz="914400"/>
            <a:r>
              <a:rPr lang="en-US" kern="0" dirty="0"/>
              <a:t>lower2 </a:t>
            </a:r>
            <a:r>
              <a:rPr lang="zh-CN" altLang="en-US" kern="0" dirty="0"/>
              <a:t>的线性效率</a:t>
            </a:r>
            <a:endParaRPr lang="en-US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妨碍优化的因素</a:t>
            </a:r>
            <a:r>
              <a:rPr lang="en-US" dirty="0"/>
              <a:t>: </a:t>
            </a:r>
            <a:r>
              <a:rPr lang="zh-CN" altLang="en-US" dirty="0"/>
              <a:t>函数调用</a:t>
            </a:r>
            <a:endParaRPr lang="en-US" dirty="0"/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7" tIns="44450" rIns="90487" bIns="44450"/>
          <a:lstStyle/>
          <a:p>
            <a:pPr>
              <a:spcBef>
                <a:spcPts val="0"/>
              </a:spcBef>
              <a:defRPr/>
            </a:pPr>
            <a:r>
              <a:rPr lang="zh-CN" altLang="en-US" sz="2400" i="1" dirty="0">
                <a:solidFill>
                  <a:schemeClr val="accent2">
                    <a:lumMod val="75000"/>
                  </a:schemeClr>
                </a:solidFill>
              </a:rPr>
              <a:t>为什么编译器不能将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strlen</a:t>
            </a:r>
            <a:r>
              <a:rPr lang="zh-CN" altLang="en-US" sz="2400" i="1" dirty="0">
                <a:solidFill>
                  <a:schemeClr val="accent2">
                    <a:lumMod val="75000"/>
                  </a:schemeClr>
                </a:solidFill>
              </a:rPr>
              <a:t>从内层循环中移出呢</a:t>
            </a:r>
            <a:r>
              <a:rPr lang="en-US" altLang="zh-CN" sz="2400" i="1" dirty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sz="2400" i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dirty="0"/>
              <a:t>函数可能有副作用</a:t>
            </a:r>
            <a:endParaRPr lang="en-US" dirty="0"/>
          </a:p>
          <a:p>
            <a:pPr lvl="2">
              <a:spcBef>
                <a:spcPts val="0"/>
              </a:spcBef>
              <a:defRPr/>
            </a:pPr>
            <a:r>
              <a:rPr lang="zh-CN" altLang="en-US" dirty="0"/>
              <a:t>例如：每次被调用都改变全局变量</a:t>
            </a:r>
            <a:r>
              <a:rPr lang="en-US" altLang="zh-CN" dirty="0"/>
              <a:t>/</a:t>
            </a:r>
            <a:r>
              <a:rPr lang="zh-CN" altLang="en-US" dirty="0"/>
              <a:t>状态</a:t>
            </a: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zh-CN" altLang="en-US" dirty="0"/>
              <a:t>对于给定的参数，函数可能返回不同的值</a:t>
            </a:r>
            <a:endParaRPr lang="en-US" dirty="0"/>
          </a:p>
          <a:p>
            <a:pPr lvl="2">
              <a:spcBef>
                <a:spcPts val="0"/>
              </a:spcBef>
              <a:defRPr/>
            </a:pPr>
            <a:r>
              <a:rPr lang="zh-CN" altLang="en-US" dirty="0"/>
              <a:t>依赖于全局状态</a:t>
            </a:r>
            <a:r>
              <a:rPr lang="en-US" altLang="zh-CN" dirty="0"/>
              <a:t>/</a:t>
            </a:r>
            <a:r>
              <a:rPr lang="zh-CN" altLang="en-US" dirty="0"/>
              <a:t>变量的其他部分</a:t>
            </a:r>
            <a:endParaRPr lang="en-US" dirty="0"/>
          </a:p>
          <a:p>
            <a:pPr lvl="2">
              <a:spcBef>
                <a:spcPts val="0"/>
              </a:spcBef>
              <a:defRPr/>
            </a:pPr>
            <a:r>
              <a:rPr lang="zh-CN" altLang="en-US" dirty="0"/>
              <a:t>函数</a:t>
            </a:r>
            <a:r>
              <a:rPr lang="en-US" dirty="0"/>
              <a:t>lower</a:t>
            </a:r>
            <a:r>
              <a:rPr lang="zh-CN" altLang="en-US" dirty="0"/>
              <a:t>可能与</a:t>
            </a:r>
            <a:r>
              <a:rPr lang="en-US" dirty="0"/>
              <a:t> </a:t>
            </a:r>
            <a:r>
              <a:rPr lang="en-US" dirty="0" err="1"/>
              <a:t>strlen</a:t>
            </a:r>
            <a:r>
              <a:rPr lang="en-US" altLang="zh-CN" dirty="0"/>
              <a:t> </a:t>
            </a:r>
            <a:r>
              <a:rPr lang="zh-CN" altLang="en-US" dirty="0"/>
              <a:t>相互作用</a:t>
            </a:r>
            <a:endParaRPr lang="en-US" dirty="0"/>
          </a:p>
          <a:p>
            <a:pPr eaLnBrk="1" hangingPunct="1"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</a:rPr>
              <a:t>Warning:</a:t>
            </a:r>
          </a:p>
          <a:p>
            <a:pPr lvl="1">
              <a:spcBef>
                <a:spcPts val="0"/>
              </a:spcBef>
              <a:defRPr/>
            </a:pPr>
            <a:r>
              <a:rPr lang="zh-CN" altLang="en-US" dirty="0"/>
              <a:t>编译器将函数调用视为黑盒</a:t>
            </a: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zh-CN" altLang="en-US" dirty="0"/>
              <a:t>在函数附近进行弱优化</a:t>
            </a:r>
            <a:endParaRPr lang="en-US" dirty="0"/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2400" dirty="0"/>
              <a:t>补救措施</a:t>
            </a:r>
            <a:r>
              <a:rPr lang="en-US" sz="2400" dirty="0"/>
              <a:t>: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zh-CN" altLang="en-US" dirty="0"/>
              <a:t>使用</a:t>
            </a:r>
            <a:r>
              <a:rPr lang="en-US" dirty="0"/>
              <a:t> inline </a:t>
            </a:r>
            <a:r>
              <a:rPr lang="zh-CN" altLang="en-US" dirty="0"/>
              <a:t>内联函数</a:t>
            </a:r>
            <a:endParaRPr lang="en-US" dirty="0"/>
          </a:p>
          <a:p>
            <a:pPr lvl="2">
              <a:spcBef>
                <a:spcPts val="0"/>
              </a:spcBef>
              <a:defRPr/>
            </a:pPr>
            <a:r>
              <a:rPr lang="zh-CN" altLang="en-US" dirty="0"/>
              <a:t>用</a:t>
            </a:r>
            <a:r>
              <a:rPr lang="en-US" dirty="0"/>
              <a:t> –O1 </a:t>
            </a:r>
            <a:r>
              <a:rPr lang="zh-CN" altLang="en-US" dirty="0"/>
              <a:t>时</a:t>
            </a:r>
            <a:r>
              <a:rPr lang="en-US" altLang="zh-CN" dirty="0"/>
              <a:t>GCC</a:t>
            </a:r>
            <a:r>
              <a:rPr lang="zh-CN" altLang="en-US" dirty="0"/>
              <a:t>这样做，但</a:t>
            </a:r>
            <a:br>
              <a:rPr lang="en-US" altLang="zh-CN" dirty="0"/>
            </a:br>
            <a:r>
              <a:rPr lang="zh-CN" altLang="en-US" dirty="0"/>
              <a:t>局限于单一文件之内</a:t>
            </a: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zh-CN" altLang="en-US" dirty="0"/>
              <a:t>程序员自己做代码移动</a:t>
            </a:r>
            <a:endParaRPr lang="en-US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538040" y="3687901"/>
            <a:ext cx="3429000" cy="317009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lencnt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*s)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length = 0;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s++; length++;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lencnt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length;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妨碍优化的因素</a:t>
            </a:r>
            <a:r>
              <a:rPr lang="en-US" altLang="zh-CN" dirty="0"/>
              <a:t>#2</a:t>
            </a:r>
            <a:r>
              <a:rPr lang="en-US" dirty="0"/>
              <a:t>: </a:t>
            </a:r>
            <a:r>
              <a:rPr lang="zh-CN" altLang="en-US" dirty="0"/>
              <a:t>内存别名使用</a:t>
            </a:r>
            <a:endParaRPr lang="en-US" dirty="0"/>
          </a:p>
        </p:txBody>
      </p:sp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7" tIns="44450" rIns="90487" bIns="44450"/>
          <a:lstStyle/>
          <a:p>
            <a:pPr marL="224155" indent="-224155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别名使用</a:t>
            </a:r>
            <a:endParaRPr lang="en-US" dirty="0"/>
          </a:p>
          <a:p>
            <a:pPr marL="560705" lvl="1" indent="-22225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两个不同的内存引用指向相同的位置</a:t>
            </a:r>
            <a:endParaRPr lang="en-US" dirty="0"/>
          </a:p>
          <a:p>
            <a:pPr marL="560705" lvl="1" indent="-222250" defTabSz="895350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C</a:t>
            </a:r>
            <a:r>
              <a:rPr lang="zh-CN" altLang="en-US" dirty="0"/>
              <a:t>很容易发生</a:t>
            </a:r>
            <a:endParaRPr lang="en-US" dirty="0"/>
          </a:p>
          <a:p>
            <a:pPr marL="840105" lvl="2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因为允许做地址运算</a:t>
            </a:r>
            <a:endParaRPr lang="en-US" dirty="0"/>
          </a:p>
          <a:p>
            <a:pPr marL="840105" lvl="2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直接访问存储结构</a:t>
            </a:r>
            <a:endParaRPr lang="en-US" altLang="zh-CN" dirty="0"/>
          </a:p>
          <a:p>
            <a:pPr marL="560705" lvl="1" indent="-22225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养成引入局部变量的习惯</a:t>
            </a:r>
            <a:endParaRPr lang="en-US" dirty="0"/>
          </a:p>
          <a:p>
            <a:pPr marL="840105" lvl="2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在循环中累积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本章重点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熟练掌握普遍有用优化的方法</a:t>
            </a:r>
            <a:endParaRPr lang="en-US" altLang="zh-CN" dirty="0"/>
          </a:p>
          <a:p>
            <a:r>
              <a:rPr lang="zh-CN" altLang="en-US" dirty="0"/>
              <a:t>优化障碍（两个）</a:t>
            </a:r>
            <a:endParaRPr lang="en-US" altLang="zh-CN" dirty="0"/>
          </a:p>
          <a:p>
            <a:pPr lvl="1"/>
            <a:r>
              <a:rPr lang="zh-CN" altLang="en-US" dirty="0"/>
              <a:t>理解函数调用为什么会阻碍优化</a:t>
            </a:r>
            <a:endParaRPr lang="en-US" altLang="zh-CN" dirty="0"/>
          </a:p>
          <a:p>
            <a:pPr lvl="1"/>
            <a:r>
              <a:rPr lang="zh-CN" altLang="en-US" dirty="0"/>
              <a:t>理解内存别名的使用为什么会阻碍优化</a:t>
            </a:r>
          </a:p>
          <a:p>
            <a:r>
              <a:rPr lang="zh-CN" altLang="en-US" dirty="0"/>
              <a:t>循环展开</a:t>
            </a:r>
            <a:endParaRPr lang="en-US" altLang="zh-CN" dirty="0"/>
          </a:p>
          <a:p>
            <a:r>
              <a:rPr lang="zh-CN" altLang="en-US" dirty="0"/>
              <a:t>经典例题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内存的麻烦</a:t>
            </a:r>
            <a:endParaRPr lang="en-US" dirty="0"/>
          </a:p>
        </p:txBody>
      </p:sp>
      <p:sp>
        <p:nvSpPr>
          <p:cNvPr id="18435" name="Rectangle 9"/>
          <p:cNvSpPr>
            <a:spLocks noGrp="1" noChangeArrowheads="1"/>
          </p:cNvSpPr>
          <p:nvPr>
            <p:ph idx="1"/>
          </p:nvPr>
        </p:nvSpPr>
        <p:spPr>
          <a:xfrm>
            <a:off x="345682" y="5410200"/>
            <a:ext cx="8874518" cy="1012122"/>
          </a:xfrm>
        </p:spPr>
        <p:txBody>
          <a:bodyPr/>
          <a:lstStyle/>
          <a:p>
            <a:r>
              <a:rPr lang="zh-CN" altLang="en-US" dirty="0"/>
              <a:t>代码每次循环都更新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</a:rPr>
              <a:t>b[</a:t>
            </a:r>
            <a:r>
              <a:rPr lang="en-US" b="1" dirty="0" err="1">
                <a:latin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</a:rPr>
              <a:t>]</a:t>
            </a:r>
            <a:endParaRPr lang="en-US" b="1" dirty="0"/>
          </a:p>
          <a:p>
            <a:r>
              <a:rPr lang="zh-CN" altLang="en-US" dirty="0"/>
              <a:t>为什么编译器不能优化这个</a:t>
            </a:r>
            <a:r>
              <a:rPr lang="en-US" dirty="0"/>
              <a:t>?</a:t>
            </a:r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533400" y="1143000"/>
            <a:ext cx="4841709" cy="2859757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b[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+= a[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4189008" y="3134918"/>
            <a:ext cx="4851712" cy="2305759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sum_rows1 inner loop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.L4: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(%rsi,%rax,8), %xmm0	# FP load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%xmm0	# FP add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%xmm0, (%rsi,%rax,8)	# FP store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$8,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jne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.L4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18438" grpId="0" animBg="1"/>
      <p:bldP spid="184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内存别名使用</a:t>
            </a:r>
            <a:r>
              <a:rPr lang="en-US" dirty="0"/>
              <a:t>Memory Aliasing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28601" y="4267200"/>
            <a:ext cx="5334000" cy="1819275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代码每次循环都更新</a:t>
            </a:r>
            <a:r>
              <a:rPr lang="en-US" dirty="0"/>
              <a:t>  </a:t>
            </a:r>
            <a:r>
              <a:rPr lang="en-US" b="1" dirty="0"/>
              <a:t>b[</a:t>
            </a:r>
            <a:r>
              <a:rPr lang="en-US" b="1" dirty="0" err="1"/>
              <a:t>i</a:t>
            </a:r>
            <a:r>
              <a:rPr lang="en-US" b="1" dirty="0"/>
              <a:t>]</a:t>
            </a:r>
          </a:p>
          <a:p>
            <a:pPr lvl="1"/>
            <a:r>
              <a:rPr lang="zh-CN" altLang="en-US" dirty="0"/>
              <a:t>必须考虑这些更新会影响程序行为的可能性</a:t>
            </a:r>
            <a:endParaRPr lang="en-US" dirty="0"/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533400" y="1143000"/>
            <a:ext cx="4841709" cy="2859757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(j = 0; j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b[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+= a[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5562602" y="1164460"/>
            <a:ext cx="3352798" cy="1751762"/>
          </a:xfrm>
          <a:prstGeom prst="rect">
            <a:avLst/>
          </a:prstGeom>
          <a:solidFill>
            <a:srgbClr val="D5F1CF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4,   8,  16,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32,  64, 128};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B[3];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sum_rows1(A,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A+3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3);</a:t>
            </a: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5918200" y="4267200"/>
            <a:ext cx="2311400" cy="36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0: [3, 8, 16]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5918200" y="3810000"/>
            <a:ext cx="2311400" cy="36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[4, 8, 16]</a:t>
            </a:r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5918200" y="4724400"/>
            <a:ext cx="2311400" cy="36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1: [3, 22, 16]</a:t>
            </a: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5918200" y="5203825"/>
            <a:ext cx="2311400" cy="36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2: [3, 22, 224]</a:t>
            </a: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5791200" y="3352800"/>
            <a:ext cx="1551643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  <p:bldP spid="19462" grpId="0" animBg="1"/>
      <p:bldP spid="777224" grpId="0" animBg="1"/>
      <p:bldP spid="19464" grpId="0" animBg="1"/>
      <p:bldP spid="777226" grpId="0" animBg="1"/>
      <p:bldP spid="777227" grpId="0" animBg="1"/>
      <p:bldP spid="194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移除内存别名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5638800"/>
            <a:ext cx="3748087" cy="806450"/>
          </a:xfrm>
        </p:spPr>
        <p:txBody>
          <a:bodyPr/>
          <a:lstStyle/>
          <a:p>
            <a:pPr lvl="1"/>
            <a:r>
              <a:rPr lang="zh-CN" altLang="en-US" dirty="0"/>
              <a:t>而且不需要存储中间结果</a:t>
            </a:r>
            <a:endParaRPr lang="en-US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191000" y="4419600"/>
            <a:ext cx="4724400" cy="1751762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sum_rows2 inner loop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.L10: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%xmm0 </a:t>
            </a:r>
            <a:r>
              <a:rPr lang="en-US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FP load + add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$8,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jne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.L10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3429000" y="439447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93218" y="1083378"/>
            <a:ext cx="4841709" cy="3136756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sum_rows2(double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a[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+ j];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b[</a:t>
            </a:r>
            <a:r>
              <a:rPr lang="en-US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20484" grpId="0" animBg="1"/>
      <p:bldP spid="2048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表示程序性能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CPE</a:t>
            </a:r>
            <a:r>
              <a:rPr lang="zh-CN" altLang="en-US" sz="2400" dirty="0"/>
              <a:t>：每个元素的周期数</a:t>
            </a:r>
            <a:r>
              <a:rPr lang="en-US" altLang="zh-CN" sz="2400" dirty="0"/>
              <a:t>(Cycles Per Element)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表示向量或列表操作的程序性能的方便方式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Length = 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 our case: </a:t>
            </a:r>
            <a:r>
              <a:rPr lang="en-US" sz="2400" dirty="0">
                <a:solidFill>
                  <a:srgbClr val="C00000"/>
                </a:solidFill>
              </a:rPr>
              <a:t>CPE = cycles per OP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T = CPE*n + </a:t>
            </a:r>
            <a:r>
              <a:rPr lang="zh-CN" altLang="en-US" sz="2400" dirty="0"/>
              <a:t>经常开销</a:t>
            </a:r>
            <a:r>
              <a:rPr lang="en-US" altLang="zh-CN" sz="2400" dirty="0"/>
              <a:t>(Overhead)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dirty="0"/>
              <a:t>CPE </a:t>
            </a:r>
            <a:r>
              <a:rPr lang="zh-CN" altLang="en-US" dirty="0"/>
              <a:t>是线的斜率</a:t>
            </a:r>
            <a:r>
              <a:rPr lang="en-US" dirty="0"/>
              <a:t>slop</a:t>
            </a:r>
            <a:r>
              <a:rPr lang="en-US" altLang="zh-CN" dirty="0"/>
              <a:t>e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CPE</a:t>
            </a:r>
            <a:r>
              <a:rPr lang="zh-CN" altLang="en-US" dirty="0"/>
              <a:t>：例子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1347772"/>
            <a:ext cx="6705600" cy="524131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CPE</a:t>
            </a:r>
            <a:endParaRPr 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6DA3043-6344-485C-9309-ABF8F7BF9E7C}"/>
              </a:ext>
            </a:extLst>
          </p:cNvPr>
          <p:cNvGrpSpPr/>
          <p:nvPr/>
        </p:nvGrpSpPr>
        <p:grpSpPr>
          <a:xfrm>
            <a:off x="578559" y="1197677"/>
            <a:ext cx="7986882" cy="5050722"/>
            <a:chOff x="1059568" y="3882584"/>
            <a:chExt cx="5754977" cy="2971800"/>
          </a:xfrm>
        </p:grpSpPr>
        <p:graphicFrame>
          <p:nvGraphicFramePr>
            <p:cNvPr id="5" name="Chart 6">
              <a:extLst>
                <a:ext uri="{FF2B5EF4-FFF2-40B4-BE49-F238E27FC236}">
                  <a16:creationId xmlns:a16="http://schemas.microsoft.com/office/drawing/2014/main" id="{C7B18EF1-D29F-4485-92E3-315EE79542B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90459955"/>
                </p:ext>
              </p:extLst>
            </p:nvPr>
          </p:nvGraphicFramePr>
          <p:xfrm>
            <a:off x="1059568" y="3882584"/>
            <a:ext cx="5754977" cy="2971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58E8C3DA-1A1E-4BA1-8C75-119A862FA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773" y="4613776"/>
              <a:ext cx="1282352" cy="5816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wrap="square" lIns="27432" tIns="27432" rIns="27432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0">
                <a:defRPr sz="1000"/>
              </a:pPr>
              <a:r>
                <a:rPr lang="en-US" sz="1800" b="1" i="0" strike="noStrike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psum1</a:t>
              </a:r>
            </a:p>
            <a:p>
              <a:pPr algn="ctr" rtl="0">
                <a:defRPr sz="1000"/>
              </a:pPr>
              <a:r>
                <a:rPr lang="en-US" sz="1800" b="1" i="0" strike="noStrike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Slope = 9.0</a:t>
              </a:r>
            </a:p>
          </p:txBody>
        </p:sp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AAD09B37-D906-49B5-AC1E-F5C41E748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5556" y="5368484"/>
              <a:ext cx="1129413" cy="5770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wrap="square" lIns="27432" tIns="27432" rIns="27432" bIns="0" anchor="t" upright="1">
              <a:spAutoFit/>
            </a:bodyPr>
            <a:lstStyle>
              <a:defPPr>
                <a:defRPr lang="zh-CN"/>
              </a:defPPr>
              <a:lvl1pPr indent="0" algn="ctr">
                <a:defRPr b="1" i="0" strike="noStrike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457200" indent="0">
                <a:defRPr sz="1100"/>
              </a:lvl2pPr>
              <a:lvl3pPr marL="914400" indent="0">
                <a:defRPr sz="1100"/>
              </a:lvl3pPr>
              <a:lvl4pPr marL="1371600" indent="0">
                <a:defRPr sz="1100"/>
              </a:lvl4pPr>
              <a:lvl5pPr marL="1828800" indent="0">
                <a:defRPr sz="1100"/>
              </a:lvl5pPr>
              <a:lvl6pPr marL="2286000" indent="0">
                <a:defRPr sz="1100"/>
              </a:lvl6pPr>
              <a:lvl7pPr marL="2743200" indent="0">
                <a:defRPr sz="1100"/>
              </a:lvl7pPr>
              <a:lvl8pPr marL="3200400" indent="0">
                <a:defRPr sz="1100"/>
              </a:lvl8pPr>
              <a:lvl9pPr marL="3657600" indent="0">
                <a:defRPr sz="1100"/>
              </a:lvl9pPr>
            </a:lstStyle>
            <a:p>
              <a:r>
                <a:rPr lang="en-US" dirty="0"/>
                <a:t> psum2</a:t>
              </a:r>
            </a:p>
            <a:p>
              <a:r>
                <a:rPr lang="en-US" dirty="0"/>
                <a:t>Slope = 6.0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81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程序示例</a:t>
            </a:r>
            <a:r>
              <a:rPr lang="en-US" dirty="0"/>
              <a:t>: </a:t>
            </a:r>
            <a:r>
              <a:rPr lang="zh-CN" altLang="en-US" dirty="0"/>
              <a:t>向量的数据类型</a:t>
            </a:r>
            <a:endParaRPr lang="en-US" dirty="0"/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638175" y="3581400"/>
            <a:ext cx="4238625" cy="2828925"/>
          </a:xfrm>
        </p:spPr>
        <p:txBody>
          <a:bodyPr/>
          <a:lstStyle/>
          <a:p>
            <a:pPr marL="0" indent="0"/>
            <a:r>
              <a:rPr lang="zh-CN" altLang="en-US" sz="2400" dirty="0"/>
              <a:t>数据类型</a:t>
            </a:r>
            <a:endParaRPr lang="en-US" sz="2400" dirty="0"/>
          </a:p>
          <a:p>
            <a:pPr lvl="1"/>
            <a:r>
              <a:rPr lang="zh-CN" altLang="en-US" dirty="0"/>
              <a:t>使用</a:t>
            </a:r>
            <a:r>
              <a:rPr lang="en-US" dirty="0"/>
              <a:t> </a:t>
            </a:r>
            <a:r>
              <a:rPr lang="en-US" dirty="0" err="1"/>
              <a:t>data_t</a:t>
            </a:r>
            <a:r>
              <a:rPr lang="zh-CN" altLang="en-US" dirty="0"/>
              <a:t>的不同声明</a:t>
            </a:r>
            <a:endParaRPr lang="en-US" dirty="0"/>
          </a:p>
          <a:p>
            <a:pPr lvl="1"/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long</a:t>
            </a:r>
          </a:p>
          <a:p>
            <a:pPr lvl="1"/>
            <a:r>
              <a:rPr lang="en-US" dirty="0"/>
              <a:t>float</a:t>
            </a:r>
          </a:p>
          <a:p>
            <a:pPr lvl="1"/>
            <a:r>
              <a:rPr lang="en-US" dirty="0"/>
              <a:t>double</a:t>
            </a:r>
            <a:endParaRPr lang="en-US" sz="2000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073134" y="3111013"/>
            <a:ext cx="3918466" cy="316753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retrieve vector element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store at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get_vec_element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 defTabSz="515620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v-&gt;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algn="l" defTabSz="515620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0;</a:t>
            </a:r>
          </a:p>
          <a:p>
            <a:pPr algn="l" defTabSz="515620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v-&gt;data[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algn="l" defTabSz="515620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1;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14821" y="1498526"/>
            <a:ext cx="8285907" cy="1628651"/>
            <a:chOff x="514821" y="1498526"/>
            <a:chExt cx="8285907" cy="1628651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514821" y="1498526"/>
              <a:ext cx="3494930" cy="1628651"/>
            </a:xfrm>
            <a:prstGeom prst="rect">
              <a:avLst/>
            </a:prstGeom>
            <a:solidFill>
              <a:srgbClr val="F6F5BD"/>
            </a:solidFill>
            <a:ln w="12700" cmpd="thickThin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/* data structure for vectors */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typedef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pPr algn="l" defTabSz="457200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len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 algn="l" defTabSz="457200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*data;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6503349" y="2133600"/>
              <a:ext cx="353699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4800600" y="1841500"/>
              <a:ext cx="776536" cy="292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len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800600" y="2133600"/>
              <a:ext cx="776536" cy="292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858000" y="2133600"/>
              <a:ext cx="353699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8256901" y="2133600"/>
              <a:ext cx="353699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Arrow Connector 14"/>
            <p:cNvCxnSpPr>
              <a:stCxn id="11" idx="3"/>
              <a:endCxn id="7" idx="1"/>
            </p:cNvCxnSpPr>
            <p:nvPr/>
          </p:nvCxnSpPr>
          <p:spPr bwMode="auto">
            <a:xfrm>
              <a:off x="5577136" y="2279650"/>
              <a:ext cx="926213" cy="158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7215499" y="2133600"/>
              <a:ext cx="1041402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13630" y="1837381"/>
              <a:ext cx="3129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89464" y="1837267"/>
              <a:ext cx="3129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075850" y="1837267"/>
              <a:ext cx="7248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len-1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7368989" y="2286000"/>
              <a:ext cx="733612" cy="1390"/>
            </a:xfrm>
            <a:prstGeom prst="line">
              <a:avLst/>
            </a:prstGeom>
            <a:noFill/>
            <a:ln w="635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程序示例的计算</a:t>
            </a:r>
            <a:endParaRPr lang="en-US" dirty="0"/>
          </a:p>
        </p:txBody>
      </p:sp>
      <p:sp>
        <p:nvSpPr>
          <p:cNvPr id="775171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4191000"/>
            <a:ext cx="4632325" cy="2438399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zh-CN" altLang="en-US" dirty="0"/>
              <a:t>数据类型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使用</a:t>
            </a:r>
            <a:r>
              <a:rPr lang="en-US" altLang="zh-CN" dirty="0"/>
              <a:t> </a:t>
            </a:r>
            <a:r>
              <a:rPr lang="en-US" altLang="zh-CN" dirty="0" err="1"/>
              <a:t>data_t</a:t>
            </a:r>
            <a:r>
              <a:rPr lang="zh-CN" altLang="en-US" dirty="0"/>
              <a:t>的不同声明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dirty="0" err="1"/>
              <a:t>int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long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float</a:t>
            </a:r>
          </a:p>
          <a:p>
            <a:pPr lvl="1">
              <a:spcBef>
                <a:spcPts val="0"/>
              </a:spcBef>
            </a:pPr>
            <a:r>
              <a:rPr lang="en-US" dirty="0"/>
              <a:t>double</a:t>
            </a:r>
          </a:p>
        </p:txBody>
      </p:sp>
      <p:sp>
        <p:nvSpPr>
          <p:cNvPr id="775173" name="Rectangle 5"/>
          <p:cNvSpPr>
            <a:spLocks noGrp="1" noChangeArrowheads="1"/>
          </p:cNvSpPr>
          <p:nvPr>
            <p:ph sz="half" idx="4294967295"/>
          </p:nvPr>
        </p:nvSpPr>
        <p:spPr>
          <a:xfrm>
            <a:off x="4755058" y="4300536"/>
            <a:ext cx="4388942" cy="2219325"/>
          </a:xfrm>
        </p:spPr>
        <p:txBody>
          <a:bodyPr/>
          <a:lstStyle/>
          <a:p>
            <a:pPr marL="0" indent="0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的不同定义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/ 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/ 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为*时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38175" y="1072573"/>
            <a:ext cx="7972425" cy="2920366"/>
            <a:chOff x="638175" y="1072573"/>
            <a:chExt cx="7972425" cy="2920366"/>
          </a:xfrm>
        </p:grpSpPr>
        <p:sp>
          <p:nvSpPr>
            <p:cNvPr id="775172" name="Rectangle 4"/>
            <p:cNvSpPr>
              <a:spLocks noChangeArrowheads="1"/>
            </p:cNvSpPr>
            <p:nvPr/>
          </p:nvSpPr>
          <p:spPr bwMode="auto">
            <a:xfrm>
              <a:off x="638175" y="1133182"/>
              <a:ext cx="5610225" cy="2859757"/>
            </a:xfrm>
            <a:prstGeom prst="rect">
              <a:avLst/>
            </a:prstGeom>
            <a:solidFill>
              <a:srgbClr val="F6F5BD"/>
            </a:solidFill>
            <a:ln w="38100" cmpd="dbl">
              <a:solidFill>
                <a:schemeClr val="tx1"/>
              </a:solidFill>
              <a:miter lim="800000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void combine1(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vec_ptr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){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long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IDENT;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for 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vec_length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(v);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++) {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get_vec_element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(v,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&amp;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OP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}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48400" y="1072573"/>
              <a:ext cx="2362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Calibri" panose="020F0502020204030204" pitchFamily="34" charset="0"/>
                </a:rPr>
                <a:t>计算向量元素的和或积</a:t>
              </a:r>
              <a:endParaRPr lang="en-US" sz="2400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7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7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7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7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7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7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75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1" grpId="0" build="p"/>
      <p:bldP spid="77517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程序示例的性能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749806" y="1133182"/>
            <a:ext cx="7403594" cy="3167534"/>
            <a:chOff x="638175" y="1133182"/>
            <a:chExt cx="7403594" cy="3167534"/>
          </a:xfrm>
        </p:grpSpPr>
        <p:sp>
          <p:nvSpPr>
            <p:cNvPr id="775172" name="Rectangle 4"/>
            <p:cNvSpPr>
              <a:spLocks noChangeArrowheads="1"/>
            </p:cNvSpPr>
            <p:nvPr/>
          </p:nvSpPr>
          <p:spPr bwMode="auto">
            <a:xfrm>
              <a:off x="638175" y="1133182"/>
              <a:ext cx="5000625" cy="3167534"/>
            </a:xfrm>
            <a:prstGeom prst="rect">
              <a:avLst/>
            </a:prstGeom>
            <a:solidFill>
              <a:srgbClr val="F6F5BD"/>
            </a:solidFill>
            <a:ln w="38100" cmpd="dbl">
              <a:solidFill>
                <a:schemeClr val="tx1"/>
              </a:solidFill>
              <a:miter lim="800000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void combine1(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vec_ptr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long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IDENT;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for 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vec_length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(v);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++) {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get_vec_element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(v,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&amp;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OP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}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03369" y="1133182"/>
              <a:ext cx="2438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Calibri" panose="020F0502020204030204" pitchFamily="34" charset="0"/>
                </a:rPr>
                <a:t>计算向量元素的和或积</a:t>
              </a:r>
              <a:endParaRPr lang="en-US" altLang="zh-CN" sz="2400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10" name="Group 49"/>
          <p:cNvGraphicFramePr>
            <a:graphicFrameLocks noGrp="1"/>
          </p:cNvGraphicFramePr>
          <p:nvPr/>
        </p:nvGraphicFramePr>
        <p:xfrm>
          <a:off x="406400" y="4572000"/>
          <a:ext cx="8229600" cy="1552575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P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 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未优化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22.68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20.02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19.98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20.18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  <a:r>
              <a:rPr lang="en-US" altLang="zh-CN" dirty="0"/>
              <a:t>/</a:t>
            </a:r>
            <a:r>
              <a:rPr lang="zh-CN" altLang="en-US" dirty="0"/>
              <a:t>简单优化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4495800"/>
            <a:ext cx="6921500" cy="1838324"/>
          </a:xfrm>
        </p:spPr>
        <p:txBody>
          <a:bodyPr/>
          <a:lstStyle/>
          <a:p>
            <a:r>
              <a:rPr lang="zh-CN" altLang="en-US" dirty="0"/>
              <a:t>把函数</a:t>
            </a:r>
            <a:r>
              <a:rPr lang="en-US" dirty="0" err="1"/>
              <a:t>vec_length</a:t>
            </a:r>
            <a:r>
              <a:rPr lang="zh-CN" altLang="en-US" dirty="0"/>
              <a:t>移到循环外</a:t>
            </a:r>
            <a:endParaRPr lang="en-US" dirty="0"/>
          </a:p>
          <a:p>
            <a:r>
              <a:rPr lang="zh-CN" altLang="en-US" b="0" dirty="0"/>
              <a:t>避免每个循环的边界检查</a:t>
            </a:r>
            <a:endParaRPr lang="en-US" dirty="0"/>
          </a:p>
          <a:p>
            <a:r>
              <a:rPr lang="zh-CN" altLang="en-US" b="0" dirty="0"/>
              <a:t>用临时</a:t>
            </a:r>
            <a:r>
              <a:rPr lang="en-US" altLang="zh-CN" b="0" dirty="0"/>
              <a:t>/</a:t>
            </a:r>
            <a:r>
              <a:rPr lang="zh-CN" altLang="en-US" dirty="0"/>
              <a:t>局部变量累积结果</a:t>
            </a:r>
            <a:endParaRPr lang="en-US" dirty="0"/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4307574" y="1197678"/>
            <a:ext cx="4836426" cy="3167534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combine4(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      length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*d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 = IDENT;//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局部变量累计结果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 t = t OP d[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];//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消除不必要的内存引用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83E4A2-9C0D-451E-8F46-30162BC59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7678"/>
            <a:ext cx="4358754" cy="3167534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combine1(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IDENT;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get_vec_element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917" y="304800"/>
            <a:ext cx="8786982" cy="762000"/>
          </a:xfrm>
        </p:spPr>
        <p:txBody>
          <a:bodyPr/>
          <a:lstStyle/>
          <a:p>
            <a:r>
              <a:rPr lang="zh-CN" altLang="en-US" dirty="0"/>
              <a:t>目录           </a:t>
            </a:r>
            <a:r>
              <a:rPr lang="en-US" altLang="zh-CN" dirty="0"/>
              <a:t>--</a:t>
            </a:r>
            <a:r>
              <a:rPr lang="zh-CN" altLang="en-US" dirty="0"/>
              <a:t>本章</a:t>
            </a:r>
            <a:r>
              <a:rPr lang="en-US" altLang="zh-CN" dirty="0"/>
              <a:t>PPT</a:t>
            </a:r>
            <a:r>
              <a:rPr lang="zh-CN" altLang="en-US" dirty="0"/>
              <a:t>与书上内容互为补充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17" y="1066800"/>
            <a:ext cx="8594725" cy="5267325"/>
          </a:xfrm>
        </p:spPr>
        <p:txBody>
          <a:bodyPr/>
          <a:lstStyle/>
          <a:p>
            <a:r>
              <a:rPr lang="zh-CN" altLang="en-US" b="1" dirty="0"/>
              <a:t>综述</a:t>
            </a:r>
            <a:endParaRPr lang="en-US" altLang="zh-CN" b="1" dirty="0"/>
          </a:p>
          <a:p>
            <a:r>
              <a:rPr lang="zh-CN" altLang="en-US" dirty="0">
                <a:solidFill>
                  <a:srgbClr val="7F7F7F"/>
                </a:solidFill>
              </a:rPr>
              <a:t>普遍有用的优化方法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代码移动</a:t>
            </a:r>
            <a:r>
              <a:rPr lang="en-US" dirty="0">
                <a:solidFill>
                  <a:srgbClr val="7F7F7F"/>
                </a:solidFill>
              </a:rPr>
              <a:t>/</a:t>
            </a:r>
            <a:r>
              <a:rPr lang="zh-CN" altLang="en-US" dirty="0">
                <a:solidFill>
                  <a:srgbClr val="7F7F7F"/>
                </a:solidFill>
              </a:rPr>
              <a:t>预先计算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复杂运算简化</a:t>
            </a:r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公用子表达式的共享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去掉不必要的过程调用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zh-CN" altLang="en-US" dirty="0">
                <a:solidFill>
                  <a:srgbClr val="7F7F7F"/>
                </a:solidFill>
              </a:rPr>
              <a:t>妨碍优化的因素</a:t>
            </a:r>
            <a:r>
              <a:rPr lang="en-US" dirty="0">
                <a:solidFill>
                  <a:srgbClr val="7F7F7F"/>
                </a:solidFill>
              </a:rPr>
              <a:t>Optimization Blockers</a:t>
            </a:r>
            <a:r>
              <a:rPr lang="zh-CN" altLang="en-US" dirty="0">
                <a:solidFill>
                  <a:srgbClr val="7F7F7F"/>
                </a:solidFill>
              </a:rPr>
              <a:t>（优化障碍）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过程调用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存储器别名使用</a:t>
            </a:r>
            <a:r>
              <a:rPr lang="en-US" dirty="0">
                <a:solidFill>
                  <a:srgbClr val="7F7F7F"/>
                </a:solidFill>
              </a:rPr>
              <a:t>Memory aliasing</a:t>
            </a:r>
            <a:r>
              <a:rPr lang="zh-CN" altLang="en-US" dirty="0">
                <a:solidFill>
                  <a:srgbClr val="7F7F7F"/>
                </a:solidFill>
              </a:rPr>
              <a:t>（不同名字指向相同内存）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zh-CN" altLang="en-US" dirty="0">
                <a:solidFill>
                  <a:srgbClr val="7F7F7F"/>
                </a:solidFill>
              </a:rPr>
              <a:t>运用</a:t>
            </a:r>
            <a:r>
              <a:rPr lang="zh-CN" altLang="en-US" b="1" dirty="0">
                <a:solidFill>
                  <a:srgbClr val="7F7F7F"/>
                </a:solidFill>
              </a:rPr>
              <a:t>指令级并行</a:t>
            </a:r>
            <a:endParaRPr lang="en-US" b="1" dirty="0">
              <a:solidFill>
                <a:srgbClr val="7F7F7F"/>
              </a:solidFill>
            </a:endParaRPr>
          </a:p>
          <a:p>
            <a:r>
              <a:rPr lang="zh-CN" altLang="en-US" dirty="0">
                <a:solidFill>
                  <a:srgbClr val="7F7F7F"/>
                </a:solidFill>
              </a:rPr>
              <a:t>处理条件</a:t>
            </a:r>
            <a:endParaRPr lang="en-US" b="1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  <a:r>
              <a:rPr lang="en-US" altLang="zh-CN" dirty="0"/>
              <a:t>/</a:t>
            </a:r>
            <a:r>
              <a:rPr lang="zh-CN" altLang="en-US" dirty="0"/>
              <a:t>简单优化的效果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5934076"/>
            <a:ext cx="7896225" cy="542924"/>
          </a:xfrm>
        </p:spPr>
        <p:txBody>
          <a:bodyPr/>
          <a:lstStyle/>
          <a:p>
            <a:r>
              <a:rPr lang="zh-CN" altLang="en-US" dirty="0"/>
              <a:t>消除循环中大量开销的来源</a:t>
            </a:r>
            <a:r>
              <a:rPr lang="en-US" dirty="0"/>
              <a:t>sources of overhead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762000" y="1174737"/>
            <a:ext cx="609600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combine4(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length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*d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 = t OP d[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5" name="Group 49"/>
          <p:cNvGraphicFramePr>
            <a:graphicFrameLocks noGrp="1"/>
          </p:cNvGraphicFramePr>
          <p:nvPr/>
        </p:nvGraphicFramePr>
        <p:xfrm>
          <a:off x="762000" y="4253384"/>
          <a:ext cx="6781800" cy="1552575"/>
        </p:xfrm>
        <a:graphic>
          <a:graphicData uri="http://schemas.openxmlformats.org/drawingml/2006/table">
            <a:tbl>
              <a:tblPr/>
              <a:tblGrid>
                <a:gridCol w="1946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利用指令级并行进行优化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需要理解现代处理器的设计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硬件可以并行执行多个指令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性能受数据依赖的限制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简单的转换可以带来显著的性能改进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编译器通常无法进行这些转换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浮点运算缺乏结合性和可分配性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现代</a:t>
            </a:r>
            <a:r>
              <a:rPr lang="en-US"/>
              <a:t>CPU</a:t>
            </a:r>
            <a:r>
              <a:rPr lang="zh-CN" altLang="en-US"/>
              <a:t>设计</a:t>
            </a:r>
            <a:r>
              <a:rPr lang="en-US" altLang="zh-CN"/>
              <a:t>-</a:t>
            </a:r>
            <a:r>
              <a:rPr lang="zh-CN" altLang="en-US"/>
              <a:t>超标量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3063" y="1219200"/>
            <a:ext cx="8646137" cy="5334000"/>
            <a:chOff x="729701" y="1219200"/>
            <a:chExt cx="7322676" cy="5334000"/>
          </a:xfrm>
        </p:grpSpPr>
        <p:sp>
          <p:nvSpPr>
            <p:cNvPr id="421891" name="Rectangle 3"/>
            <p:cNvSpPr>
              <a:spLocks noChangeArrowheads="1"/>
            </p:cNvSpPr>
            <p:nvPr/>
          </p:nvSpPr>
          <p:spPr bwMode="auto">
            <a:xfrm>
              <a:off x="1542040" y="3505200"/>
              <a:ext cx="6510337" cy="30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b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执行单元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2057400" y="3900160"/>
              <a:ext cx="5706052" cy="76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功能</a:t>
              </a:r>
              <a:endParaRPr lang="en-US" b="1" dirty="0">
                <a:latin typeface="Calibri" panose="020F0502020204030204" pitchFamily="34" charset="0"/>
              </a:endParaRPr>
            </a:p>
            <a:p>
              <a:pPr algn="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部件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421893" name="Rectangle 5"/>
            <p:cNvSpPr>
              <a:spLocks noChangeArrowheads="1"/>
            </p:cNvSpPr>
            <p:nvPr/>
          </p:nvSpPr>
          <p:spPr bwMode="auto">
            <a:xfrm>
              <a:off x="1542040" y="1219200"/>
              <a:ext cx="6510337" cy="1905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t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指令控制单元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221672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分支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375977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4532890" y="4038600"/>
              <a:ext cx="674687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altLang="zh-CN" sz="1400" b="1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530282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加载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6074352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存储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6460115" y="1676400"/>
              <a:ext cx="1303337" cy="11430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Cache</a:t>
              </a: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5302827" y="5562600"/>
              <a:ext cx="1447800" cy="6096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数据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Cache</a:t>
              </a: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4242377" y="1676400"/>
              <a:ext cx="1157288" cy="5334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取指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控制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4242377" y="2286000"/>
              <a:ext cx="1157288" cy="5334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译码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>
              <a:off x="5399665" y="194813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 flipH="1">
              <a:off x="5399665" y="256288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4820227" y="2819400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2" name="Freeform 18"/>
            <p:cNvSpPr/>
            <p:nvPr/>
          </p:nvSpPr>
          <p:spPr bwMode="auto">
            <a:xfrm flipH="1">
              <a:off x="2313565" y="1752600"/>
              <a:ext cx="1928812" cy="22860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 rot="5400000">
              <a:off x="496310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 rot="16200000" flipV="1">
              <a:off x="5253615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 rot="5400000">
              <a:off x="5734627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 rot="5400000">
              <a:off x="602355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7" name="Text Box 23"/>
            <p:cNvSpPr txBox="1">
              <a:spLocks noChangeArrowheads="1"/>
            </p:cNvSpPr>
            <p:nvPr/>
          </p:nvSpPr>
          <p:spPr bwMode="auto">
            <a:xfrm>
              <a:off x="5582256" y="160020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5621604" y="220980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指令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4982926" y="2816423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操作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0" name="Text Box 26"/>
            <p:cNvSpPr txBox="1">
              <a:spLocks noChangeArrowheads="1"/>
            </p:cNvSpPr>
            <p:nvPr/>
          </p:nvSpPr>
          <p:spPr bwMode="auto">
            <a:xfrm>
              <a:off x="2286000" y="3166080"/>
              <a:ext cx="108876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预测</a:t>
              </a:r>
              <a:r>
                <a:rPr lang="en-US" b="1" dirty="0">
                  <a:latin typeface="Calibri" panose="020F0502020204030204" pitchFamily="34" charset="0"/>
                </a:rPr>
                <a:t> OK?</a:t>
              </a:r>
            </a:p>
          </p:txBody>
        </p:sp>
        <p:sp>
          <p:nvSpPr>
            <p:cNvPr id="11291" name="Text Box 27"/>
            <p:cNvSpPr txBox="1">
              <a:spLocks noChangeArrowheads="1"/>
            </p:cNvSpPr>
            <p:nvPr/>
          </p:nvSpPr>
          <p:spPr bwMode="auto">
            <a:xfrm>
              <a:off x="6521123" y="518476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数据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2" name="Text Box 28"/>
            <p:cNvSpPr txBox="1">
              <a:spLocks noChangeArrowheads="1"/>
            </p:cNvSpPr>
            <p:nvPr/>
          </p:nvSpPr>
          <p:spPr bwMode="auto">
            <a:xfrm>
              <a:off x="5716947" y="5202298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数据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3" name="Text Box 29"/>
            <p:cNvSpPr txBox="1">
              <a:spLocks noChangeArrowheads="1"/>
            </p:cNvSpPr>
            <p:nvPr/>
          </p:nvSpPr>
          <p:spPr bwMode="auto">
            <a:xfrm>
              <a:off x="4909234" y="5011579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5725311" y="4856202"/>
              <a:ext cx="707245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r>
                <a:rPr lang="en-US" b="1" dirty="0">
                  <a:latin typeface="Calibri" panose="020F0502020204030204" pitchFamily="34" charset="0"/>
                </a:rPr>
                <a:t>.</a:t>
              </a:r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>
              <a:off x="2543175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>
              <a:off x="408781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>
              <a:off x="485775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8" name="Line 34"/>
            <p:cNvSpPr>
              <a:spLocks noChangeShapeType="1"/>
            </p:cNvSpPr>
            <p:nvPr/>
          </p:nvSpPr>
          <p:spPr bwMode="auto">
            <a:xfrm>
              <a:off x="563086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9" name="Line 35"/>
            <p:cNvSpPr>
              <a:spLocks noChangeShapeType="1"/>
            </p:cNvSpPr>
            <p:nvPr/>
          </p:nvSpPr>
          <p:spPr bwMode="auto">
            <a:xfrm>
              <a:off x="64008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0" name="Line 36"/>
            <p:cNvSpPr>
              <a:spLocks noChangeShapeType="1"/>
            </p:cNvSpPr>
            <p:nvPr/>
          </p:nvSpPr>
          <p:spPr bwMode="auto">
            <a:xfrm>
              <a:off x="2543175" y="3810000"/>
              <a:ext cx="3857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1" name="Rectangle 37"/>
            <p:cNvSpPr>
              <a:spLocks noChangeArrowheads="1"/>
            </p:cNvSpPr>
            <p:nvPr/>
          </p:nvSpPr>
          <p:spPr bwMode="auto">
            <a:xfrm>
              <a:off x="2989840" y="4038600"/>
              <a:ext cx="673100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>
              <a:off x="33147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3" name="Line 39"/>
            <p:cNvSpPr>
              <a:spLocks noChangeShapeType="1"/>
            </p:cNvSpPr>
            <p:nvPr/>
          </p:nvSpPr>
          <p:spPr bwMode="auto">
            <a:xfrm>
              <a:off x="1735715" y="4876800"/>
              <a:ext cx="52146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grpSp>
          <p:nvGrpSpPr>
            <p:cNvPr id="2" name="Group 40"/>
            <p:cNvGrpSpPr/>
            <p:nvPr/>
          </p:nvGrpSpPr>
          <p:grpSpPr bwMode="auto">
            <a:xfrm>
              <a:off x="2507240" y="4495800"/>
              <a:ext cx="3857625" cy="381000"/>
              <a:chOff x="768" y="2016"/>
              <a:chExt cx="1920" cy="144"/>
            </a:xfrm>
          </p:grpSpPr>
          <p:sp>
            <p:nvSpPr>
              <p:cNvPr id="11313" name="Line 41"/>
              <p:cNvSpPr>
                <a:spLocks noChangeShapeType="1"/>
              </p:cNvSpPr>
              <p:nvPr/>
            </p:nvSpPr>
            <p:spPr bwMode="auto">
              <a:xfrm>
                <a:off x="76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4" name="Line 42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5" name="Line 43"/>
              <p:cNvSpPr>
                <a:spLocks noChangeShapeType="1"/>
              </p:cNvSpPr>
              <p:nvPr/>
            </p:nvSpPr>
            <p:spPr bwMode="auto">
              <a:xfrm>
                <a:off x="1920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6" name="Line 44"/>
              <p:cNvSpPr>
                <a:spLocks noChangeShapeType="1"/>
              </p:cNvSpPr>
              <p:nvPr/>
            </p:nvSpPr>
            <p:spPr bwMode="auto">
              <a:xfrm>
                <a:off x="2304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7" name="Line 45"/>
              <p:cNvSpPr>
                <a:spLocks noChangeShapeType="1"/>
              </p:cNvSpPr>
              <p:nvPr/>
            </p:nvSpPr>
            <p:spPr bwMode="auto">
              <a:xfrm>
                <a:off x="268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8" name="Line 4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1305" name="Rectangle 47"/>
            <p:cNvSpPr>
              <a:spLocks noChangeArrowheads="1"/>
            </p:cNvSpPr>
            <p:nvPr/>
          </p:nvSpPr>
          <p:spPr bwMode="auto">
            <a:xfrm>
              <a:off x="2753202" y="4937551"/>
              <a:ext cx="110799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操作结果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6" name="Rectangle 48"/>
            <p:cNvSpPr>
              <a:spLocks noChangeArrowheads="1"/>
            </p:cNvSpPr>
            <p:nvPr/>
          </p:nvSpPr>
          <p:spPr bwMode="auto">
            <a:xfrm>
              <a:off x="2796165" y="1828800"/>
              <a:ext cx="1157287" cy="9906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退役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单元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7" name="Rectangle 49"/>
            <p:cNvSpPr>
              <a:spLocks noChangeArrowheads="1"/>
            </p:cNvSpPr>
            <p:nvPr/>
          </p:nvSpPr>
          <p:spPr bwMode="auto">
            <a:xfrm>
              <a:off x="2989840" y="2286000"/>
              <a:ext cx="769937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寄存器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文件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8" name="Line 50"/>
            <p:cNvSpPr>
              <a:spLocks noChangeShapeType="1"/>
            </p:cNvSpPr>
            <p:nvPr/>
          </p:nvSpPr>
          <p:spPr bwMode="auto">
            <a:xfrm>
              <a:off x="2313565" y="22098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9" name="Freeform 51"/>
            <p:cNvSpPr/>
            <p:nvPr/>
          </p:nvSpPr>
          <p:spPr bwMode="auto">
            <a:xfrm flipH="1">
              <a:off x="1904999" y="2667000"/>
              <a:ext cx="891166" cy="22098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10" name="Text Box 52"/>
            <p:cNvSpPr txBox="1">
              <a:spLocks noChangeArrowheads="1"/>
            </p:cNvSpPr>
            <p:nvPr/>
          </p:nvSpPr>
          <p:spPr bwMode="auto">
            <a:xfrm>
              <a:off x="729701" y="3154474"/>
              <a:ext cx="121058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zh-CN" altLang="en-US" sz="1600" b="1" dirty="0">
                  <a:latin typeface="Calibri" panose="020F0502020204030204" pitchFamily="34" charset="0"/>
                </a:rPr>
                <a:t>寄存器更新</a:t>
              </a:r>
              <a:endParaRPr lang="en-US" sz="1600" b="1" dirty="0">
                <a:latin typeface="Calibri" panose="020F0502020204030204" pitchFamily="34" charset="0"/>
              </a:endParaRPr>
            </a:p>
          </p:txBody>
        </p:sp>
        <p:sp>
          <p:nvSpPr>
            <p:cNvPr id="11311" name="Line 53"/>
            <p:cNvSpPr>
              <a:spLocks noChangeShapeType="1"/>
            </p:cNvSpPr>
            <p:nvPr/>
          </p:nvSpPr>
          <p:spPr bwMode="auto">
            <a:xfrm>
              <a:off x="3759777" y="25146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12" name="Freeform 54"/>
            <p:cNvSpPr/>
            <p:nvPr/>
          </p:nvSpPr>
          <p:spPr bwMode="auto">
            <a:xfrm>
              <a:off x="3856615" y="2819400"/>
              <a:ext cx="963612" cy="228600"/>
            </a:xfrm>
            <a:custGeom>
              <a:avLst/>
              <a:gdLst>
                <a:gd name="T0" fmla="*/ 480 w 480"/>
                <a:gd name="T1" fmla="*/ 144 h 144"/>
                <a:gd name="T2" fmla="*/ 0 w 480"/>
                <a:gd name="T3" fmla="*/ 144 h 144"/>
                <a:gd name="T4" fmla="*/ 0 w 480"/>
                <a:gd name="T5" fmla="*/ 0 h 144"/>
                <a:gd name="T6" fmla="*/ 0 60000 65536"/>
                <a:gd name="T7" fmla="*/ 0 60000 65536"/>
                <a:gd name="T8" fmla="*/ 0 60000 65536"/>
                <a:gd name="T9" fmla="*/ 0 w 480"/>
                <a:gd name="T10" fmla="*/ 0 h 144"/>
                <a:gd name="T11" fmla="*/ 480 w 48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44">
                  <a:moveTo>
                    <a:pt x="480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超标量</a:t>
            </a:r>
            <a:r>
              <a:rPr lang="en-US" dirty="0"/>
              <a:t>Superscalar</a:t>
            </a:r>
            <a:r>
              <a:rPr lang="zh-CN" altLang="en-US" dirty="0"/>
              <a:t>处理器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197678"/>
            <a:ext cx="8915400" cy="52673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990000"/>
                </a:solidFill>
              </a:rPr>
              <a:t>定义</a:t>
            </a:r>
            <a:r>
              <a:rPr lang="en-US" sz="3200" dirty="0">
                <a:solidFill>
                  <a:srgbClr val="990000"/>
                </a:solidFill>
              </a:rPr>
              <a:t>:</a:t>
            </a:r>
            <a:r>
              <a:rPr lang="en-US" sz="3200" dirty="0"/>
              <a:t> </a:t>
            </a:r>
            <a:r>
              <a:rPr lang="zh-CN" altLang="en-US" sz="3200" dirty="0">
                <a:solidFill>
                  <a:schemeClr val="accent2"/>
                </a:solidFill>
              </a:rPr>
              <a:t>一个周期执行多条指令。</a:t>
            </a:r>
            <a:r>
              <a:rPr lang="en-US" sz="3200" dirty="0"/>
              <a:t> </a:t>
            </a:r>
            <a:r>
              <a:rPr lang="zh-CN" altLang="en-US" sz="3200" dirty="0"/>
              <a:t>这些指令是从一个连续的指令流获取的，通常被动态调度的。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好处</a:t>
            </a:r>
            <a:r>
              <a:rPr lang="en-US" sz="3200" dirty="0"/>
              <a:t>: </a:t>
            </a:r>
            <a:r>
              <a:rPr lang="zh-CN" altLang="en-US" sz="3200" dirty="0"/>
              <a:t>不需要编程的努力</a:t>
            </a:r>
            <a:r>
              <a:rPr lang="en-US" sz="3200" dirty="0"/>
              <a:t>,</a:t>
            </a:r>
            <a:r>
              <a:rPr lang="zh-CN" altLang="en-US" sz="3200" dirty="0"/>
              <a:t>超标量处理器可以利用大多数程序所具有的</a:t>
            </a:r>
            <a:r>
              <a:rPr lang="zh-CN" altLang="en-US" sz="3200" dirty="0">
                <a:solidFill>
                  <a:schemeClr val="accent2"/>
                </a:solidFill>
              </a:rPr>
              <a:t>指令级并行性。</a:t>
            </a:r>
            <a:endParaRPr lang="en-US" sz="32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/>
              <a:t>大多数现代的</a:t>
            </a:r>
            <a:r>
              <a:rPr lang="en-US" sz="3200" dirty="0" err="1"/>
              <a:t>cpu</a:t>
            </a:r>
            <a:r>
              <a:rPr lang="zh-CN" altLang="en-US" sz="3200" dirty="0"/>
              <a:t>都是超标量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Intel: </a:t>
            </a:r>
            <a:r>
              <a:rPr lang="zh-CN" altLang="en-US" sz="3200" dirty="0"/>
              <a:t>从</a:t>
            </a:r>
            <a:r>
              <a:rPr lang="en-US" sz="3200" dirty="0"/>
              <a:t>Pentium (1993)</a:t>
            </a:r>
            <a:r>
              <a:rPr lang="zh-CN" altLang="en-US" sz="3200" dirty="0"/>
              <a:t>起</a:t>
            </a:r>
            <a:endParaRPr lang="en-US" sz="32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zh-CN" altLang="en-US"/>
              <a:t>流水线功能单元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57018" y="4876800"/>
            <a:ext cx="8542507" cy="1788695"/>
          </a:xfrm>
        </p:spPr>
        <p:txBody>
          <a:bodyPr/>
          <a:lstStyle/>
          <a:p>
            <a:r>
              <a:rPr lang="zh-CN" altLang="en-US" sz="2400" dirty="0"/>
              <a:t>把计算分解为多个阶段</a:t>
            </a:r>
            <a:endParaRPr lang="en-US" sz="2400" dirty="0"/>
          </a:p>
          <a:p>
            <a:r>
              <a:rPr lang="zh-CN" altLang="en-US" sz="2400" dirty="0"/>
              <a:t>一个阶段又一个阶段地通过各部分计算</a:t>
            </a:r>
            <a:endParaRPr lang="en-US" sz="2400" dirty="0"/>
          </a:p>
          <a:p>
            <a:r>
              <a:rPr lang="zh-CN" altLang="en-US" sz="2400" dirty="0"/>
              <a:t>一旦值传送给</a:t>
            </a:r>
            <a:r>
              <a:rPr lang="en-US" sz="2400" dirty="0"/>
              <a:t> i+1</a:t>
            </a:r>
            <a:r>
              <a:rPr lang="zh-CN" altLang="en-US" sz="2400" dirty="0"/>
              <a:t>，阶段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就能开始新的计算，</a:t>
            </a:r>
            <a:endParaRPr lang="en-US" sz="2400" dirty="0"/>
          </a:p>
          <a:p>
            <a:r>
              <a:rPr lang="zh-CN" altLang="en-US" sz="2400" dirty="0"/>
              <a:t>例如</a:t>
            </a:r>
            <a:r>
              <a:rPr lang="en-US" sz="2400" dirty="0"/>
              <a:t>, </a:t>
            </a:r>
            <a:r>
              <a:rPr lang="zh-CN" altLang="en-US" sz="2400" dirty="0"/>
              <a:t>即使每个乘法需要</a:t>
            </a:r>
            <a:r>
              <a:rPr lang="en-US" altLang="zh-CN" sz="2400" dirty="0"/>
              <a:t>3</a:t>
            </a:r>
            <a:r>
              <a:rPr lang="zh-CN" altLang="en-US" sz="2400" dirty="0"/>
              <a:t>个周期，在</a:t>
            </a:r>
            <a:r>
              <a:rPr lang="en-US" altLang="zh-CN" sz="2400" dirty="0"/>
              <a:t>7</a:t>
            </a:r>
            <a:r>
              <a:rPr lang="zh-CN" altLang="en-US" sz="2400" dirty="0"/>
              <a:t>个周期里完成</a:t>
            </a:r>
            <a:r>
              <a:rPr lang="en-US" altLang="zh-CN" sz="2400" dirty="0"/>
              <a:t>3</a:t>
            </a:r>
            <a:r>
              <a:rPr lang="zh-CN" altLang="en-US" sz="2400" dirty="0"/>
              <a:t>个乘法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5952005" y="711036"/>
            <a:ext cx="1865530" cy="2057400"/>
            <a:chOff x="4553635" y="1828800"/>
            <a:chExt cx="1865530" cy="2057400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4571999" y="20574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>
                  <a:latin typeface="Calibri" panose="020F0502020204030204"/>
                  <a:cs typeface="Calibri" panose="020F0502020204030204"/>
                </a:rPr>
                <a:t>阶段</a:t>
              </a:r>
              <a:r>
                <a:rPr lang="en-US" sz="2000">
                  <a:latin typeface="Calibri" panose="020F0502020204030204"/>
                  <a:cs typeface="Calibri" panose="020F0502020204030204"/>
                </a:rPr>
                <a:t> </a:t>
              </a:r>
              <a:r>
                <a:rPr lang="en-US" sz="2000" dirty="0">
                  <a:latin typeface="Calibri" panose="020F0502020204030204"/>
                  <a:cs typeface="Calibri" panose="020F0502020204030204"/>
                </a:rPr>
                <a:t>1</a:t>
              </a: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0292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anose="020F0502020204030204" pitchFamily="34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9436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anose="020F0502020204030204" pitchFamily="34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5486400" y="2438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anose="020F0502020204030204" pitchFamily="34" charset="0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4572000" y="26670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>
                  <a:latin typeface="Calibri" panose="020F0502020204030204"/>
                  <a:cs typeface="Calibri" panose="020F0502020204030204"/>
                </a:rPr>
                <a:t>阶段</a:t>
              </a:r>
              <a:r>
                <a:rPr lang="en-US" sz="2000">
                  <a:latin typeface="Calibri" panose="020F0502020204030204"/>
                  <a:cs typeface="Calibri" panose="020F0502020204030204"/>
                </a:rPr>
                <a:t> </a:t>
              </a:r>
              <a:r>
                <a:rPr lang="en-US" sz="2000" dirty="0">
                  <a:latin typeface="Calibri" panose="020F0502020204030204"/>
                  <a:cs typeface="Calibri" panose="020F0502020204030204"/>
                </a:rPr>
                <a:t>2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5486401" y="3048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anose="020F0502020204030204" pitchFamily="34" charset="0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4553635" y="32766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>
                  <a:latin typeface="Calibri" panose="020F0502020204030204"/>
                  <a:cs typeface="Calibri" panose="020F0502020204030204"/>
                </a:rPr>
                <a:t>阶段</a:t>
              </a:r>
              <a:r>
                <a:rPr lang="en-US" sz="2000">
                  <a:latin typeface="Calibri" panose="020F0502020204030204"/>
                  <a:cs typeface="Calibri" panose="020F0502020204030204"/>
                </a:rPr>
                <a:t> </a:t>
              </a:r>
              <a:r>
                <a:rPr lang="en-US" sz="2000" dirty="0">
                  <a:latin typeface="Calibri" panose="020F0502020204030204"/>
                  <a:cs typeface="Calibri" panose="020F0502020204030204"/>
                </a:rPr>
                <a:t>3</a:t>
              </a: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5468036" y="3657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anose="020F0502020204030204" pitchFamily="34" charset="0"/>
              </a:endParaRPr>
            </a:p>
          </p:txBody>
        </p:sp>
      </p:grp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911908" y="836772"/>
            <a:ext cx="4175822" cy="193642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mult_eg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 a, long b, long c)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p1 = a*b;
    long p2 = a*c;
    long p3 = p1 * p2;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p3;
}</a:t>
            </a:r>
          </a:p>
        </p:txBody>
      </p:sp>
      <p:graphicFrame>
        <p:nvGraphicFramePr>
          <p:cNvPr id="17" name="Content Placeholder 16"/>
          <p:cNvGraphicFramePr/>
          <p:nvPr/>
        </p:nvGraphicFramePr>
        <p:xfrm>
          <a:off x="685800" y="2801854"/>
          <a:ext cx="7924798" cy="1981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0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0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50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Time</a:t>
                      </a: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Calibri" panose="020F0502020204030204"/>
                          <a:cs typeface="Calibri" panose="020F0502020204030204"/>
                        </a:rPr>
                        <a:t>阶段</a:t>
                      </a:r>
                      <a:r>
                        <a:rPr lang="en-US" sz="200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Calibri" panose="020F0502020204030204"/>
                          <a:cs typeface="Calibri" panose="020F0502020204030204"/>
                        </a:rPr>
                        <a:t>阶段</a:t>
                      </a:r>
                      <a:r>
                        <a:rPr lang="en-US" sz="200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Calibri" panose="020F0502020204030204"/>
                          <a:cs typeface="Calibri" panose="020F0502020204030204"/>
                        </a:rPr>
                        <a:t>阶段</a:t>
                      </a:r>
                      <a:r>
                        <a:rPr lang="en-US" sz="200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0790"/>
            <a:ext cx="43434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Haswell</a:t>
            </a:r>
            <a:r>
              <a:rPr lang="en-US" dirty="0"/>
              <a:t> </a:t>
            </a:r>
            <a:r>
              <a:rPr lang="zh-CN" altLang="en-US" dirty="0"/>
              <a:t>架构的</a:t>
            </a:r>
            <a:r>
              <a:rPr lang="en-US" altLang="zh-CN" dirty="0"/>
              <a:t>CPU</a:t>
            </a:r>
            <a:endParaRPr lang="en-US" dirty="0"/>
          </a:p>
        </p:txBody>
      </p:sp>
      <p:sp>
        <p:nvSpPr>
          <p:cNvPr id="4229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30287"/>
            <a:ext cx="8307387" cy="5486400"/>
          </a:xfrm>
        </p:spPr>
        <p:txBody>
          <a:bodyPr/>
          <a:lstStyle/>
          <a:p>
            <a:pPr marL="741680" lvl="1" indent="-341630" defTabSz="895350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8 </a:t>
            </a:r>
            <a:r>
              <a:rPr lang="zh-CN" altLang="en-US" dirty="0"/>
              <a:t>个功能单元</a:t>
            </a:r>
            <a:r>
              <a:rPr lang="en-US" altLang="zh-CN" dirty="0"/>
              <a:t>—P359</a:t>
            </a:r>
            <a:endParaRPr lang="en-US" dirty="0"/>
          </a:p>
          <a:p>
            <a:pPr marL="341630" indent="-341630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zh-CN" altLang="en-US" dirty="0"/>
              <a:t>可并行执行多条指令</a:t>
            </a:r>
            <a:endParaRPr lang="en-US" dirty="0"/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2 </a:t>
            </a:r>
            <a:r>
              <a:rPr lang="zh-CN" altLang="en-US" sz="2000" dirty="0"/>
              <a:t>个加载，带地址计算</a:t>
            </a:r>
            <a:endParaRPr lang="en-US" sz="2000" dirty="0"/>
          </a:p>
          <a:p>
            <a:pPr marL="560705" lvl="1" indent="-222250" defTabSz="895350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1</a:t>
            </a:r>
            <a:r>
              <a:rPr lang="zh-CN" altLang="en-US" sz="2000" dirty="0"/>
              <a:t>个存储 ，带地址计算</a:t>
            </a:r>
            <a:endParaRPr lang="en-US" altLang="zh-CN" sz="2000" dirty="0"/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4 </a:t>
            </a:r>
            <a:r>
              <a:rPr lang="zh-CN" altLang="en-US" sz="2000" dirty="0"/>
              <a:t>个整数运算</a:t>
            </a:r>
            <a:endParaRPr lang="en-US" sz="2000" dirty="0"/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2 </a:t>
            </a:r>
            <a:r>
              <a:rPr lang="zh-CN" altLang="en-US" sz="2000" dirty="0"/>
              <a:t>个浮点乘法运算            容量：能够执行该运算的功能单元数</a:t>
            </a:r>
            <a:endParaRPr lang="en-US" sz="2000" dirty="0"/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1 </a:t>
            </a:r>
            <a:r>
              <a:rPr lang="zh-CN" altLang="en-US" sz="2000" dirty="0"/>
              <a:t>个浮点加法                    延迟：完成运算所需要的总</a:t>
            </a:r>
            <a:r>
              <a:rPr lang="en-US" altLang="zh-CN" sz="2000" dirty="0" err="1"/>
              <a:t>clk</a:t>
            </a:r>
            <a:r>
              <a:rPr lang="zh-CN" altLang="en-US" sz="2000" dirty="0"/>
              <a:t>（时钟周期）</a:t>
            </a:r>
            <a:endParaRPr lang="en-US" sz="2000" dirty="0"/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1 </a:t>
            </a:r>
            <a:r>
              <a:rPr lang="zh-CN" altLang="en-US" sz="2000" dirty="0"/>
              <a:t>个浮点除法                   发射时间：连续同类型运算间最小</a:t>
            </a:r>
            <a:r>
              <a:rPr lang="en-US" altLang="zh-CN" sz="2000" dirty="0" err="1"/>
              <a:t>clk</a:t>
            </a:r>
            <a:endParaRPr lang="en-US" sz="2000" dirty="0"/>
          </a:p>
          <a:p>
            <a:pPr marL="341630" indent="-341630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zh-CN" altLang="en-US" dirty="0"/>
              <a:t>某些指令</a:t>
            </a:r>
            <a:r>
              <a:rPr lang="en-US" dirty="0"/>
              <a:t> &gt; 1 </a:t>
            </a:r>
            <a:r>
              <a:rPr lang="zh-CN" altLang="en-US" dirty="0"/>
              <a:t>周期</a:t>
            </a:r>
            <a:r>
              <a:rPr lang="en-US" dirty="0"/>
              <a:t>,</a:t>
            </a:r>
            <a:r>
              <a:rPr lang="zh-CN" altLang="en-US" dirty="0"/>
              <a:t>但能够被流水  </a:t>
            </a:r>
            <a:r>
              <a:rPr lang="en-US" altLang="zh-CN" dirty="0"/>
              <a:t>P361</a:t>
            </a:r>
            <a:endParaRPr lang="en-US" dirty="0"/>
          </a:p>
          <a:p>
            <a:pPr marL="560705" lvl="1" indent="-222250" defTabSz="8953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zh-CN" altLang="en-US" sz="1800" b="1" i="1" dirty="0">
                <a:solidFill>
                  <a:srgbClr val="C00000"/>
                </a:solidFill>
              </a:rPr>
              <a:t>指令</a:t>
            </a:r>
            <a:r>
              <a:rPr lang="en-US" sz="1800" b="1" i="1" dirty="0">
                <a:solidFill>
                  <a:srgbClr val="C00000"/>
                </a:solidFill>
              </a:rPr>
              <a:t>	</a:t>
            </a:r>
            <a:r>
              <a:rPr lang="zh-CN" altLang="en-US" sz="1800" b="1" i="1" dirty="0">
                <a:solidFill>
                  <a:srgbClr val="C00000"/>
                </a:solidFill>
              </a:rPr>
              <a:t>延迟</a:t>
            </a:r>
            <a:r>
              <a:rPr lang="en-US" sz="1800" b="1" i="1" dirty="0">
                <a:solidFill>
                  <a:srgbClr val="C00000"/>
                </a:solidFill>
              </a:rPr>
              <a:t>Latency	</a:t>
            </a:r>
            <a:r>
              <a:rPr lang="zh-CN" altLang="en-US" sz="1800" b="1" i="1" dirty="0">
                <a:solidFill>
                  <a:srgbClr val="C00000"/>
                </a:solidFill>
              </a:rPr>
              <a:t>周期</a:t>
            </a:r>
            <a:r>
              <a:rPr lang="en-US" sz="1800" b="1" i="1" dirty="0">
                <a:solidFill>
                  <a:srgbClr val="C00000"/>
                </a:solidFill>
              </a:rPr>
              <a:t>/</a:t>
            </a:r>
            <a:r>
              <a:rPr lang="zh-CN" altLang="en-US" sz="1800" b="1" i="1" dirty="0">
                <a:solidFill>
                  <a:srgbClr val="C00000"/>
                </a:solidFill>
              </a:rPr>
              <a:t>发射          </a:t>
            </a:r>
            <a:endParaRPr lang="en-US" sz="1800" b="1" i="1" dirty="0">
              <a:solidFill>
                <a:srgbClr val="C00000"/>
              </a:solidFill>
            </a:endParaRP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Load / Store	4	1</a:t>
            </a: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Integer </a:t>
            </a:r>
            <a:r>
              <a:rPr lang="zh-CN" altLang="en-US" sz="1800" dirty="0"/>
              <a:t>乘法</a:t>
            </a:r>
            <a:r>
              <a:rPr lang="en-US" sz="1800" dirty="0"/>
              <a:t>	3	1</a:t>
            </a: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>
                <a:solidFill>
                  <a:srgbClr val="C00000"/>
                </a:solidFill>
              </a:rPr>
              <a:t>Integer/Long </a:t>
            </a:r>
            <a:r>
              <a:rPr lang="zh-CN" altLang="en-US" sz="1800" b="1" dirty="0">
                <a:solidFill>
                  <a:srgbClr val="C00000"/>
                </a:solidFill>
              </a:rPr>
              <a:t>除法</a:t>
            </a:r>
            <a:r>
              <a:rPr lang="en-US" sz="1800" b="1" dirty="0">
                <a:solidFill>
                  <a:srgbClr val="C00000"/>
                </a:solidFill>
              </a:rPr>
              <a:t>	3-30	3-30</a:t>
            </a: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</a:t>
            </a:r>
            <a:r>
              <a:rPr lang="zh-CN" altLang="en-US" sz="1800" dirty="0"/>
              <a:t>乘法</a:t>
            </a:r>
            <a:r>
              <a:rPr lang="en-US" sz="1800" dirty="0"/>
              <a:t>	5	1</a:t>
            </a: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</a:t>
            </a:r>
            <a:r>
              <a:rPr lang="zh-CN" altLang="en-US" sz="1800" dirty="0"/>
              <a:t>加法</a:t>
            </a:r>
            <a:r>
              <a:rPr lang="en-US" sz="1800" dirty="0"/>
              <a:t>	3	1</a:t>
            </a: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>
                <a:solidFill>
                  <a:srgbClr val="C00000"/>
                </a:solidFill>
              </a:rPr>
              <a:t>Single/Double FP </a:t>
            </a:r>
            <a:r>
              <a:rPr lang="zh-CN" altLang="en-US" sz="1800" b="1" dirty="0">
                <a:solidFill>
                  <a:srgbClr val="C00000"/>
                </a:solidFill>
              </a:rPr>
              <a:t>除法</a:t>
            </a:r>
            <a:r>
              <a:rPr lang="en-US" sz="1800" b="1" dirty="0">
                <a:solidFill>
                  <a:srgbClr val="C00000"/>
                </a:solidFill>
              </a:rPr>
              <a:t>	3-15	3-15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124200"/>
            <a:ext cx="5016154" cy="3352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81000"/>
            <a:ext cx="8660951" cy="2438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>
              <a:defRPr/>
            </a:pPr>
            <a:r>
              <a:rPr lang="en-US" dirty="0"/>
              <a:t>Combine4</a:t>
            </a:r>
            <a:r>
              <a:rPr lang="en-US" altLang="zh-CN" dirty="0"/>
              <a:t>-P355</a:t>
            </a:r>
            <a:r>
              <a:rPr lang="zh-CN" altLang="en-US" dirty="0"/>
              <a:t>的</a:t>
            </a:r>
            <a:r>
              <a:rPr lang="en-US" altLang="zh-CN" dirty="0"/>
              <a:t>x86-64 </a:t>
            </a:r>
            <a:r>
              <a:rPr lang="zh-CN" altLang="en-US" dirty="0"/>
              <a:t>编译</a:t>
            </a:r>
            <a:endParaRPr lang="en-US" dirty="0"/>
          </a:p>
        </p:txBody>
      </p:sp>
      <p:sp>
        <p:nvSpPr>
          <p:cNvPr id="777219" name="Rectangle 3"/>
          <p:cNvSpPr>
            <a:spLocks noGrp="1" noChangeArrowheads="1"/>
          </p:cNvSpPr>
          <p:nvPr>
            <p:ph idx="1"/>
          </p:nvPr>
        </p:nvSpPr>
        <p:spPr>
          <a:xfrm>
            <a:off x="349624" y="1219200"/>
            <a:ext cx="8255000" cy="685800"/>
          </a:xfrm>
        </p:spPr>
        <p:txBody>
          <a:bodyPr/>
          <a:lstStyle/>
          <a:p>
            <a:pPr marL="287655" indent="-287655" eaLnBrk="1" hangingPunct="1">
              <a:defRPr/>
            </a:pPr>
            <a:r>
              <a:rPr lang="zh-CN" altLang="en-US" dirty="0"/>
              <a:t>内循环</a:t>
            </a:r>
            <a:r>
              <a:rPr lang="en-US" dirty="0"/>
              <a:t>(</a:t>
            </a:r>
            <a:r>
              <a:rPr lang="zh-CN" altLang="en-US" dirty="0"/>
              <a:t>做整数乘法</a:t>
            </a:r>
            <a:r>
              <a:rPr lang="en-US" dirty="0"/>
              <a:t>)    </a:t>
            </a:r>
            <a:r>
              <a:rPr lang="en-US" dirty="0" err="1"/>
              <a:t>acc</a:t>
            </a:r>
            <a:r>
              <a:rPr lang="en-US" dirty="0"/>
              <a:t>=</a:t>
            </a:r>
            <a:r>
              <a:rPr lang="en-US" dirty="0" err="1"/>
              <a:t>acc</a:t>
            </a:r>
            <a:r>
              <a:rPr lang="en-US" dirty="0"/>
              <a:t> </a:t>
            </a:r>
            <a:r>
              <a:rPr lang="en-US" altLang="zh-CN" dirty="0"/>
              <a:t>OP</a:t>
            </a:r>
            <a:r>
              <a:rPr lang="en-US" dirty="0"/>
              <a:t> data[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/>
          </a:p>
          <a:p>
            <a:pPr marL="0" indent="0" eaLnBrk="1" hangingPunct="1">
              <a:buNone/>
              <a:defRPr/>
            </a:pPr>
            <a:r>
              <a:rPr lang="zh-CN" altLang="en-US" sz="2400" dirty="0"/>
              <a:t>延迟界限：任何必须按照严格顺序完成合并运算的函数所需要的最小</a:t>
            </a:r>
            <a:r>
              <a:rPr lang="en-US" altLang="zh-CN" sz="2400" dirty="0"/>
              <a:t>CPE</a:t>
            </a:r>
            <a:r>
              <a:rPr lang="zh-CN" altLang="en-US" sz="2400" dirty="0"/>
              <a:t>值（等于单独完成每次操作需要的时钟周期）</a:t>
            </a:r>
            <a:endParaRPr lang="en-US" sz="2400" dirty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85800" y="2057400"/>
            <a:ext cx="6521075" cy="16286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.L519:		        # Loop: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imull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(%rax,%rdx,4), %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 t = t * d[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$1, %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#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cmpq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# Compare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length:i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.L519		# If &gt;,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</p:txBody>
      </p:sp>
      <p:graphicFrame>
        <p:nvGraphicFramePr>
          <p:cNvPr id="9" name="Group 49"/>
          <p:cNvGraphicFramePr>
            <a:graphicFrameLocks noGrp="1"/>
          </p:cNvGraphicFramePr>
          <p:nvPr/>
        </p:nvGraphicFramePr>
        <p:xfrm>
          <a:off x="685800" y="4114800"/>
          <a:ext cx="6003925" cy="1676400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85750"/>
            <a:ext cx="8664575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Combine4 </a:t>
            </a:r>
            <a:r>
              <a:rPr lang="en-US"/>
              <a:t>= </a:t>
            </a:r>
            <a:r>
              <a:rPr lang="zh-CN" altLang="en-US"/>
              <a:t>串行计算</a:t>
            </a:r>
            <a:r>
              <a:rPr lang="en-US"/>
              <a:t>(</a:t>
            </a:r>
            <a:r>
              <a:rPr lang="zh-CN" altLang="en-US"/>
              <a:t>操作</a:t>
            </a:r>
            <a:r>
              <a:rPr lang="en-US" altLang="zh-CN"/>
              <a:t>OP</a:t>
            </a:r>
            <a:r>
              <a:rPr lang="en-US"/>
              <a:t> </a:t>
            </a:r>
            <a:r>
              <a:rPr lang="en-US" dirty="0"/>
              <a:t>= *)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idx="1"/>
          </p:nvPr>
        </p:nvSpPr>
        <p:spPr>
          <a:xfrm>
            <a:off x="3320986" y="1143000"/>
            <a:ext cx="5670613" cy="2286000"/>
          </a:xfrm>
        </p:spPr>
        <p:txBody>
          <a:bodyPr/>
          <a:lstStyle/>
          <a:p>
            <a:pPr marL="287655" indent="-287655" eaLnBrk="1" hangingPunct="1">
              <a:defRPr/>
            </a:pPr>
            <a:r>
              <a:rPr lang="zh-CN" altLang="en-US" dirty="0"/>
              <a:t>计算</a:t>
            </a:r>
            <a:r>
              <a:rPr lang="en-US" dirty="0"/>
              <a:t> (</a:t>
            </a:r>
            <a:r>
              <a:rPr lang="zh-CN" altLang="en-US" dirty="0"/>
              <a:t>向量长度</a:t>
            </a:r>
            <a:r>
              <a:rPr lang="en-US" dirty="0"/>
              <a:t>=8)</a:t>
            </a:r>
          </a:p>
          <a:p>
            <a:pPr marL="285750" lvl="1" indent="-171450" eaLnBrk="1" hangingPunct="1">
              <a:buFont typeface="Wingdings" panose="05000000000000000000" pitchFamily="2" charset="2"/>
              <a:buNone/>
              <a:defRPr/>
            </a:pPr>
            <a:r>
              <a:rPr lang="en-US" sz="1400" b="1" dirty="0"/>
              <a:t> </a:t>
            </a:r>
            <a:r>
              <a:rPr lang="en-US" sz="1600" b="1" dirty="0">
                <a:latin typeface="Courier New" panose="02070309020205020404" pitchFamily="49" charset="0"/>
              </a:rPr>
              <a:t>((((((((1 * d[0]) * d[1]) * d[2]) * d[3]) </a:t>
            </a:r>
            <a:br>
              <a:rPr lang="en-US" sz="1600" b="1" dirty="0">
                <a:latin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</a:rPr>
              <a:t>* d[4]) * d[5]) * d[6]) * d[7])</a:t>
            </a:r>
          </a:p>
          <a:p>
            <a:pPr marL="287655" indent="-287655" eaLnBrk="1" hangingPunct="1">
              <a:defRPr/>
            </a:pPr>
            <a:r>
              <a:rPr lang="zh-CN" altLang="en-US" dirty="0"/>
              <a:t>顺序依赖性</a:t>
            </a:r>
            <a:r>
              <a:rPr lang="en-US" dirty="0"/>
              <a:t>Sequential dependence</a:t>
            </a:r>
          </a:p>
          <a:p>
            <a:pPr marL="687705" lvl="1" indent="-287655">
              <a:defRPr/>
            </a:pPr>
            <a:r>
              <a:rPr lang="zh-CN" altLang="en-US" dirty="0"/>
              <a:t>性能</a:t>
            </a:r>
            <a:r>
              <a:rPr lang="en-US" dirty="0"/>
              <a:t>: </a:t>
            </a:r>
            <a:r>
              <a:rPr lang="zh-CN" altLang="en-US" dirty="0"/>
              <a:t>由</a:t>
            </a:r>
            <a:r>
              <a:rPr lang="en-US" altLang="zh-CN" dirty="0"/>
              <a:t>OP</a:t>
            </a:r>
            <a:r>
              <a:rPr lang="zh-CN" altLang="en-US" dirty="0"/>
              <a:t>的延迟决定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99701" y="1371600"/>
            <a:ext cx="4200899" cy="4572000"/>
            <a:chOff x="599701" y="1371600"/>
            <a:chExt cx="3286499" cy="4572000"/>
          </a:xfrm>
        </p:grpSpPr>
        <p:sp>
          <p:nvSpPr>
            <p:cNvPr id="20503" name="AutoShape 5"/>
            <p:cNvSpPr>
              <a:spLocks noChangeArrowheads="1"/>
            </p:cNvSpPr>
            <p:nvPr/>
          </p:nvSpPr>
          <p:spPr bwMode="auto">
            <a:xfrm>
              <a:off x="599701" y="19050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04" name="Line 6"/>
            <p:cNvSpPr>
              <a:spLocks noChangeShapeType="1"/>
            </p:cNvSpPr>
            <p:nvPr/>
          </p:nvSpPr>
          <p:spPr bwMode="auto">
            <a:xfrm>
              <a:off x="752101" y="1676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5" name="Line 7"/>
            <p:cNvSpPr>
              <a:spLocks noChangeShapeType="1"/>
            </p:cNvSpPr>
            <p:nvPr/>
          </p:nvSpPr>
          <p:spPr bwMode="auto">
            <a:xfrm>
              <a:off x="980701" y="1676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6" name="AutoShape 8"/>
            <p:cNvSpPr>
              <a:spLocks noChangeArrowheads="1"/>
            </p:cNvSpPr>
            <p:nvPr/>
          </p:nvSpPr>
          <p:spPr bwMode="auto">
            <a:xfrm>
              <a:off x="997261" y="24384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07" name="Line 9"/>
            <p:cNvSpPr>
              <a:spLocks noChangeShapeType="1"/>
            </p:cNvSpPr>
            <p:nvPr/>
          </p:nvSpPr>
          <p:spPr bwMode="auto">
            <a:xfrm>
              <a:off x="1149661" y="22860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8" name="Line 10"/>
            <p:cNvSpPr>
              <a:spLocks noChangeShapeType="1"/>
            </p:cNvSpPr>
            <p:nvPr/>
          </p:nvSpPr>
          <p:spPr bwMode="auto">
            <a:xfrm>
              <a:off x="1378261" y="2209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9" name="Freeform 11"/>
            <p:cNvSpPr/>
            <p:nvPr/>
          </p:nvSpPr>
          <p:spPr bwMode="auto">
            <a:xfrm>
              <a:off x="904501" y="21944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72" name="Rectangle 12"/>
            <p:cNvSpPr>
              <a:spLocks noChangeArrowheads="1"/>
            </p:cNvSpPr>
            <p:nvPr/>
          </p:nvSpPr>
          <p:spPr bwMode="auto">
            <a:xfrm>
              <a:off x="645739" y="1371600"/>
              <a:ext cx="230191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73" name="Rectangle 13"/>
            <p:cNvSpPr>
              <a:spLocks noChangeArrowheads="1"/>
            </p:cNvSpPr>
            <p:nvPr/>
          </p:nvSpPr>
          <p:spPr bwMode="auto">
            <a:xfrm>
              <a:off x="828301" y="13716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83374" name="Rectangle 14"/>
            <p:cNvSpPr>
              <a:spLocks noChangeArrowheads="1"/>
            </p:cNvSpPr>
            <p:nvPr/>
          </p:nvSpPr>
          <p:spPr bwMode="auto">
            <a:xfrm>
              <a:off x="1225861" y="19050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513" name="AutoShape 15"/>
            <p:cNvSpPr>
              <a:spLocks noChangeArrowheads="1"/>
            </p:cNvSpPr>
            <p:nvPr/>
          </p:nvSpPr>
          <p:spPr bwMode="auto">
            <a:xfrm>
              <a:off x="1385359" y="29718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14" name="Line 16"/>
            <p:cNvSpPr>
              <a:spLocks noChangeShapeType="1"/>
            </p:cNvSpPr>
            <p:nvPr/>
          </p:nvSpPr>
          <p:spPr bwMode="auto">
            <a:xfrm>
              <a:off x="1537759" y="28194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15" name="Line 17"/>
            <p:cNvSpPr>
              <a:spLocks noChangeShapeType="1"/>
            </p:cNvSpPr>
            <p:nvPr/>
          </p:nvSpPr>
          <p:spPr bwMode="auto">
            <a:xfrm>
              <a:off x="1766359" y="27432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16" name="Freeform 18"/>
            <p:cNvSpPr/>
            <p:nvPr/>
          </p:nvSpPr>
          <p:spPr bwMode="auto">
            <a:xfrm>
              <a:off x="1286186" y="27278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79" name="Rectangle 19"/>
            <p:cNvSpPr>
              <a:spLocks noChangeArrowheads="1"/>
            </p:cNvSpPr>
            <p:nvPr/>
          </p:nvSpPr>
          <p:spPr bwMode="auto">
            <a:xfrm>
              <a:off x="1613959" y="24384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518" name="AutoShape 20"/>
            <p:cNvSpPr>
              <a:spLocks noChangeArrowheads="1"/>
            </p:cNvSpPr>
            <p:nvPr/>
          </p:nvSpPr>
          <p:spPr bwMode="auto">
            <a:xfrm>
              <a:off x="1769534" y="35052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19" name="Line 21"/>
            <p:cNvSpPr>
              <a:spLocks noChangeShapeType="1"/>
            </p:cNvSpPr>
            <p:nvPr/>
          </p:nvSpPr>
          <p:spPr bwMode="auto">
            <a:xfrm>
              <a:off x="1921934" y="33528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0" name="Line 22"/>
            <p:cNvSpPr>
              <a:spLocks noChangeShapeType="1"/>
            </p:cNvSpPr>
            <p:nvPr/>
          </p:nvSpPr>
          <p:spPr bwMode="auto">
            <a:xfrm>
              <a:off x="2150534" y="3276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1" name="Freeform 23"/>
            <p:cNvSpPr/>
            <p:nvPr/>
          </p:nvSpPr>
          <p:spPr bwMode="auto">
            <a:xfrm>
              <a:off x="1674284" y="32612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84" name="Rectangle 24"/>
            <p:cNvSpPr>
              <a:spLocks noChangeArrowheads="1"/>
            </p:cNvSpPr>
            <p:nvPr/>
          </p:nvSpPr>
          <p:spPr bwMode="auto">
            <a:xfrm>
              <a:off x="1998134" y="29718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0523" name="AutoShape 25"/>
            <p:cNvSpPr>
              <a:spLocks noChangeArrowheads="1"/>
            </p:cNvSpPr>
            <p:nvPr/>
          </p:nvSpPr>
          <p:spPr bwMode="auto">
            <a:xfrm>
              <a:off x="2168836" y="40386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24" name="Line 26"/>
            <p:cNvSpPr>
              <a:spLocks noChangeShapeType="1"/>
            </p:cNvSpPr>
            <p:nvPr/>
          </p:nvSpPr>
          <p:spPr bwMode="auto">
            <a:xfrm>
              <a:off x="2321236" y="38862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5" name="Line 27"/>
            <p:cNvSpPr>
              <a:spLocks noChangeShapeType="1"/>
            </p:cNvSpPr>
            <p:nvPr/>
          </p:nvSpPr>
          <p:spPr bwMode="auto">
            <a:xfrm>
              <a:off x="2549836" y="3810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6" name="Freeform 28"/>
            <p:cNvSpPr/>
            <p:nvPr/>
          </p:nvSpPr>
          <p:spPr bwMode="auto">
            <a:xfrm>
              <a:off x="2058459" y="37946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89" name="Rectangle 29"/>
            <p:cNvSpPr>
              <a:spLocks noChangeArrowheads="1"/>
            </p:cNvSpPr>
            <p:nvPr/>
          </p:nvSpPr>
          <p:spPr bwMode="auto">
            <a:xfrm>
              <a:off x="2397436" y="35052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528" name="AutoShape 30"/>
            <p:cNvSpPr>
              <a:spLocks noChangeArrowheads="1"/>
            </p:cNvSpPr>
            <p:nvPr/>
          </p:nvSpPr>
          <p:spPr bwMode="auto">
            <a:xfrm>
              <a:off x="2551141" y="45720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29" name="Line 31"/>
            <p:cNvSpPr>
              <a:spLocks noChangeShapeType="1"/>
            </p:cNvSpPr>
            <p:nvPr/>
          </p:nvSpPr>
          <p:spPr bwMode="auto">
            <a:xfrm>
              <a:off x="2703541" y="44196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0" name="Line 32"/>
            <p:cNvSpPr>
              <a:spLocks noChangeShapeType="1"/>
            </p:cNvSpPr>
            <p:nvPr/>
          </p:nvSpPr>
          <p:spPr bwMode="auto">
            <a:xfrm>
              <a:off x="2932141" y="4343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1" name="Freeform 33"/>
            <p:cNvSpPr/>
            <p:nvPr/>
          </p:nvSpPr>
          <p:spPr bwMode="auto">
            <a:xfrm>
              <a:off x="2457761" y="43280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94" name="Rectangle 34"/>
            <p:cNvSpPr>
              <a:spLocks noChangeArrowheads="1"/>
            </p:cNvSpPr>
            <p:nvPr/>
          </p:nvSpPr>
          <p:spPr bwMode="auto">
            <a:xfrm>
              <a:off x="2779741" y="40386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0533" name="AutoShape 35"/>
            <p:cNvSpPr>
              <a:spLocks noChangeArrowheads="1"/>
            </p:cNvSpPr>
            <p:nvPr/>
          </p:nvSpPr>
          <p:spPr bwMode="auto">
            <a:xfrm>
              <a:off x="2939987" y="51054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34" name="Line 36"/>
            <p:cNvSpPr>
              <a:spLocks noChangeShapeType="1"/>
            </p:cNvSpPr>
            <p:nvPr/>
          </p:nvSpPr>
          <p:spPr bwMode="auto">
            <a:xfrm>
              <a:off x="3092387" y="49530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5" name="Line 37"/>
            <p:cNvSpPr>
              <a:spLocks noChangeShapeType="1"/>
            </p:cNvSpPr>
            <p:nvPr/>
          </p:nvSpPr>
          <p:spPr bwMode="auto">
            <a:xfrm>
              <a:off x="3320987" y="4876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6" name="Freeform 38"/>
            <p:cNvSpPr/>
            <p:nvPr/>
          </p:nvSpPr>
          <p:spPr bwMode="auto">
            <a:xfrm>
              <a:off x="2840066" y="48614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99" name="Rectangle 39"/>
            <p:cNvSpPr>
              <a:spLocks noChangeArrowheads="1"/>
            </p:cNvSpPr>
            <p:nvPr/>
          </p:nvSpPr>
          <p:spPr bwMode="auto">
            <a:xfrm>
              <a:off x="3168587" y="45720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0538" name="AutoShape 40"/>
            <p:cNvSpPr>
              <a:spLocks noChangeArrowheads="1"/>
            </p:cNvSpPr>
            <p:nvPr/>
          </p:nvSpPr>
          <p:spPr bwMode="auto">
            <a:xfrm>
              <a:off x="3334435" y="56388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39" name="Line 41"/>
            <p:cNvSpPr>
              <a:spLocks noChangeShapeType="1"/>
            </p:cNvSpPr>
            <p:nvPr/>
          </p:nvSpPr>
          <p:spPr bwMode="auto">
            <a:xfrm>
              <a:off x="3492811" y="54864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40" name="Line 42"/>
            <p:cNvSpPr>
              <a:spLocks noChangeShapeType="1"/>
            </p:cNvSpPr>
            <p:nvPr/>
          </p:nvSpPr>
          <p:spPr bwMode="auto">
            <a:xfrm>
              <a:off x="3715435" y="54102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41" name="Freeform 43"/>
            <p:cNvSpPr/>
            <p:nvPr/>
          </p:nvSpPr>
          <p:spPr bwMode="auto">
            <a:xfrm>
              <a:off x="3228912" y="53948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404" name="Rectangle 44"/>
            <p:cNvSpPr>
              <a:spLocks noChangeArrowheads="1"/>
            </p:cNvSpPr>
            <p:nvPr/>
          </p:nvSpPr>
          <p:spPr bwMode="auto">
            <a:xfrm>
              <a:off x="3563035" y="51054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循环展开</a:t>
            </a:r>
            <a:r>
              <a:rPr lang="en-US"/>
              <a:t>Loop Unrolling</a:t>
            </a:r>
            <a:r>
              <a:rPr lang="en-US" altLang="zh-CN"/>
              <a:t>  2x1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5822950"/>
            <a:ext cx="8307387" cy="577850"/>
          </a:xfrm>
        </p:spPr>
        <p:txBody>
          <a:bodyPr/>
          <a:lstStyle/>
          <a:p>
            <a:r>
              <a:rPr lang="zh-CN" altLang="en-US" sz="2800" dirty="0"/>
              <a:t>每个循环 运行</a:t>
            </a:r>
            <a:r>
              <a:rPr lang="en-US" sz="2800" dirty="0"/>
              <a:t> 2</a:t>
            </a:r>
            <a:r>
              <a:rPr lang="zh-CN" altLang="en-US" sz="2800" dirty="0"/>
              <a:t>倍的更有用的工作</a:t>
            </a:r>
            <a:endParaRPr lang="en-US" sz="2800" dirty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21222" y="1295400"/>
            <a:ext cx="6470178" cy="444993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unroll2a_combine(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length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limit = length-1;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*d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IDENT;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Combine 2 elements at a time */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limit;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+=2) 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= </a:t>
            </a:r>
            <a:r>
              <a:rPr 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OP d[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 d[i+1];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Finish any remaining elements */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= x OP d[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2F21B56-1F7B-402F-A571-21A46011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</a:rPr>
              <a:t>怎么优化源程序？</a:t>
            </a:r>
            <a:b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</a:rPr>
            </a:b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51AB139-5663-4DA3-AE0B-5396C8070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018" y="1066800"/>
            <a:ext cx="8594725" cy="5267325"/>
          </a:xfrm>
        </p:spPr>
        <p:txBody>
          <a:bodyPr/>
          <a:lstStyle/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更快（本课程重点！本章重点！）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更省（存储空间、运行空间）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更美（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更正确（本课程重点！各种条件下）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更可靠（各种条件下的正确性、安全性）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可移植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更强大（功能）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更方便（安装、使用、帮助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导航、可维护）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更规范（格式符合编程规范、接口规范 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更易懂（能读明白、有注释、模块化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清晰简洁）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2511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5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循环展开的效果</a:t>
            </a:r>
            <a:endParaRPr lang="en-US"/>
          </a:p>
        </p:txBody>
      </p:sp>
      <p:sp>
        <p:nvSpPr>
          <p:cNvPr id="788526" name="Rectangle 46"/>
          <p:cNvSpPr>
            <a:spLocks noGrp="1" noChangeArrowheads="1"/>
          </p:cNvSpPr>
          <p:nvPr>
            <p:ph idx="1"/>
          </p:nvPr>
        </p:nvSpPr>
        <p:spPr>
          <a:xfrm>
            <a:off x="379413" y="3886200"/>
            <a:ext cx="8307387" cy="2667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对整数 </a:t>
            </a:r>
            <a:r>
              <a:rPr lang="en-US" altLang="zh-CN" dirty="0"/>
              <a:t>+ </a:t>
            </a:r>
            <a:r>
              <a:rPr lang="zh-CN" altLang="en-US" dirty="0"/>
              <a:t>有帮助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达到延迟界限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其他没有改进，</a:t>
            </a:r>
            <a:r>
              <a:rPr lang="en-US" dirty="0"/>
              <a:t> </a:t>
            </a:r>
            <a:r>
              <a:rPr lang="en-US" i="1" dirty="0">
                <a:solidFill>
                  <a:srgbClr val="990000"/>
                </a:solidFill>
              </a:rPr>
              <a:t>Why?</a:t>
            </a:r>
          </a:p>
          <a:p>
            <a:pPr lvl="1" eaLnBrk="1" hangingPunct="1">
              <a:defRPr/>
            </a:pPr>
            <a:r>
              <a:rPr lang="zh-CN" altLang="en-US" dirty="0"/>
              <a:t>仍然是顺序依赖</a:t>
            </a:r>
            <a:endParaRPr lang="en-US" dirty="0"/>
          </a:p>
        </p:txBody>
      </p:sp>
      <p:sp>
        <p:nvSpPr>
          <p:cNvPr id="22556" name="Rectangle 47"/>
          <p:cNvSpPr>
            <a:spLocks noChangeArrowheads="1"/>
          </p:cNvSpPr>
          <p:nvPr/>
        </p:nvSpPr>
        <p:spPr bwMode="auto">
          <a:xfrm>
            <a:off x="4114800" y="3571749"/>
            <a:ext cx="3505446" cy="459100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(x OP d[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1570037" y="1346327"/>
          <a:ext cx="6003925" cy="1939925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2x1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循环展开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35678"/>
            <a:ext cx="8049293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带重组</a:t>
            </a:r>
            <a:r>
              <a:rPr lang="en-US"/>
              <a:t>Reassociation</a:t>
            </a:r>
            <a:r>
              <a:rPr lang="zh-CN" altLang="en-US"/>
              <a:t>的循环展开</a:t>
            </a:r>
            <a:r>
              <a:rPr lang="en-US"/>
              <a:t> </a:t>
            </a:r>
            <a:r>
              <a:rPr lang="en-US" dirty="0"/>
              <a:t>(2x1a)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782208"/>
            <a:ext cx="7939087" cy="1075792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/>
              <a:t>这</a:t>
            </a:r>
            <a:r>
              <a:rPr lang="zh-CN" altLang="en-US" sz="2800" dirty="0"/>
              <a:t>能改变运算结果吗</a:t>
            </a:r>
            <a:r>
              <a:rPr lang="en-US" sz="2800" dirty="0"/>
              <a:t>?</a:t>
            </a:r>
          </a:p>
          <a:p>
            <a:r>
              <a:rPr lang="zh-CN" altLang="en-US" sz="2800" dirty="0"/>
              <a:t>是的，对</a:t>
            </a:r>
            <a:r>
              <a:rPr lang="en-US" sz="2800" dirty="0"/>
              <a:t> FP</a:t>
            </a:r>
            <a:r>
              <a:rPr lang="zh-CN" altLang="en-US" sz="2800" dirty="0"/>
              <a:t>浮点数</a:t>
            </a:r>
            <a:r>
              <a:rPr lang="en-US" sz="2800" dirty="0"/>
              <a:t>. </a:t>
            </a:r>
            <a:r>
              <a:rPr lang="en-US" sz="2800" i="1" dirty="0">
                <a:solidFill>
                  <a:srgbClr val="C00000"/>
                </a:solidFill>
              </a:rPr>
              <a:t>Why?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18666" y="1075791"/>
            <a:ext cx="6324600" cy="444993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unroll2aa_combine(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length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limit = length-1;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*d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IDENT;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Combine 2 elements at a time */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limit;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+=2) 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= x OP </a:t>
            </a:r>
            <a:r>
              <a:rPr 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d[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OP d[i+1]</a:t>
            </a:r>
            <a:r>
              <a:rPr 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Finish any remaining elements */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= x OP d[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751791" y="4969277"/>
            <a:ext cx="2948435" cy="803406"/>
            <a:chOff x="5723216" y="4760629"/>
            <a:chExt cx="2948435" cy="803406"/>
          </a:xfrm>
        </p:grpSpPr>
        <p:sp>
          <p:nvSpPr>
            <p:cNvPr id="5" name="Rectangle 47"/>
            <p:cNvSpPr>
              <a:spLocks noChangeArrowheads="1"/>
            </p:cNvSpPr>
            <p:nvPr/>
          </p:nvSpPr>
          <p:spPr bwMode="auto">
            <a:xfrm>
              <a:off x="5723216" y="5166490"/>
              <a:ext cx="2948435" cy="397545"/>
            </a:xfrm>
            <a:prstGeom prst="rect">
              <a:avLst/>
            </a:prstGeom>
            <a:solidFill>
              <a:srgbClr val="F1C7C7"/>
            </a:solidFill>
            <a:ln w="12700" cmpd="dbl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= (x OP d[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]) OP d[i+1];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23216" y="4760629"/>
              <a:ext cx="2240100" cy="4001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Compare to before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27" name="Rectangle 27"/>
          <p:cNvSpPr>
            <a:spLocks noGrp="1" noChangeArrowheads="1"/>
          </p:cNvSpPr>
          <p:nvPr>
            <p:ph idx="1"/>
          </p:nvPr>
        </p:nvSpPr>
        <p:spPr>
          <a:xfrm>
            <a:off x="290513" y="4710166"/>
            <a:ext cx="8307387" cy="173508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接近</a:t>
            </a:r>
            <a:r>
              <a:rPr lang="en-US" dirty="0"/>
              <a:t> 2</a:t>
            </a:r>
            <a:r>
              <a:rPr lang="zh-CN" altLang="en-US" dirty="0"/>
              <a:t>倍的速度提升：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b="1" dirty="0"/>
              <a:t> *, FP +, FP *</a:t>
            </a:r>
          </a:p>
          <a:p>
            <a:pPr lvl="1" eaLnBrk="1" hangingPunct="1">
              <a:defRPr/>
            </a:pPr>
            <a:r>
              <a:rPr lang="zh-CN" altLang="en-US" dirty="0"/>
              <a:t>原因</a:t>
            </a:r>
            <a:r>
              <a:rPr lang="en-US" dirty="0"/>
              <a:t>: </a:t>
            </a:r>
            <a:r>
              <a:rPr lang="zh-CN" altLang="en-US" dirty="0"/>
              <a:t>打破了顺序依赖</a:t>
            </a: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为何是这样</a:t>
            </a:r>
            <a:r>
              <a:rPr lang="en-US" dirty="0"/>
              <a:t>? (</a:t>
            </a:r>
            <a:r>
              <a:rPr lang="zh-CN" altLang="en-US" dirty="0"/>
              <a:t>下一页</a:t>
            </a:r>
            <a:r>
              <a:rPr lang="en-US" dirty="0"/>
              <a:t>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110658" y="4027091"/>
            <a:ext cx="3194777" cy="759692"/>
            <a:chOff x="3110658" y="4027091"/>
            <a:chExt cx="3194777" cy="759692"/>
          </a:xfrm>
        </p:grpSpPr>
        <p:cxnSp>
          <p:nvCxnSpPr>
            <p:cNvPr id="9" name="Straight Arrow Connector 8"/>
            <p:cNvCxnSpPr>
              <a:cxnSpLocks/>
            </p:cNvCxnSpPr>
            <p:nvPr/>
          </p:nvCxnSpPr>
          <p:spPr bwMode="auto">
            <a:xfrm flipH="1" flipV="1">
              <a:off x="3110658" y="4027091"/>
              <a:ext cx="514235" cy="36663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3624893" y="4078897"/>
              <a:ext cx="2680542" cy="707886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</a:rPr>
                <a:t>4 </a:t>
              </a:r>
              <a:r>
                <a:rPr lang="zh-CN" altLang="en-US" sz="2000" dirty="0">
                  <a:latin typeface="Calibri" panose="020F0502020204030204" pitchFamily="34" charset="0"/>
                </a:rPr>
                <a:t>个整数加法功能单元</a:t>
              </a:r>
              <a:endParaRPr lang="en-US" sz="2000" dirty="0">
                <a:latin typeface="Calibri" panose="020F0502020204030204" pitchFamily="34" charset="0"/>
              </a:endParaRPr>
            </a:p>
            <a:p>
              <a:r>
                <a:rPr lang="en-US" sz="2000" dirty="0">
                  <a:latin typeface="Calibri" panose="020F0502020204030204" pitchFamily="34" charset="0"/>
                </a:rPr>
                <a:t>2 </a:t>
              </a:r>
              <a:r>
                <a:rPr lang="zh-CN" altLang="en-US" sz="2000" dirty="0">
                  <a:latin typeface="Calibri" panose="020F0502020204030204" pitchFamily="34" charset="0"/>
                </a:rPr>
                <a:t>个加载功能单元</a:t>
              </a:r>
              <a:endParaRPr lang="en-US" sz="2000" dirty="0">
                <a:latin typeface="Calibri" panose="020F0502020204030204" pitchFamily="34" charset="0"/>
              </a:endParaRPr>
            </a:p>
          </p:txBody>
        </p:sp>
      </p:grpSp>
      <p:sp>
        <p:nvSpPr>
          <p:cNvPr id="7936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重组的效果</a:t>
            </a:r>
            <a:r>
              <a:rPr lang="en-US" altLang="zh-CN" dirty="0"/>
              <a:t>/</a:t>
            </a:r>
            <a:r>
              <a:rPr lang="zh-CN" altLang="en-US" dirty="0"/>
              <a:t>影响</a:t>
            </a:r>
            <a:endParaRPr lang="en-US" dirty="0"/>
          </a:p>
        </p:txBody>
      </p:sp>
      <p:sp>
        <p:nvSpPr>
          <p:cNvPr id="24610" name="Rectangle 28"/>
          <p:cNvSpPr>
            <a:spLocks noChangeArrowheads="1"/>
          </p:cNvSpPr>
          <p:nvPr/>
        </p:nvSpPr>
        <p:spPr bwMode="auto">
          <a:xfrm>
            <a:off x="1143000" y="5653033"/>
            <a:ext cx="4183837" cy="39754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x = x OP (d[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 OP d[i+1]);</a:t>
            </a:r>
          </a:p>
        </p:txBody>
      </p:sp>
      <p:graphicFrame>
        <p:nvGraphicFramePr>
          <p:cNvPr id="8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501484"/>
              </p:ext>
            </p:extLst>
          </p:nvPr>
        </p:nvGraphicFramePr>
        <p:xfrm>
          <a:off x="467988" y="1255072"/>
          <a:ext cx="6313811" cy="2714625"/>
        </p:xfrm>
        <a:graphic>
          <a:graphicData uri="http://schemas.openxmlformats.org/drawingml/2006/table">
            <a:tbl>
              <a:tblPr/>
              <a:tblGrid>
                <a:gridCol w="1991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5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循环展开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循环展开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2x1a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6443338" y="4008815"/>
            <a:ext cx="2622834" cy="1842258"/>
            <a:chOff x="6443338" y="4008815"/>
            <a:chExt cx="2622834" cy="1842258"/>
          </a:xfrm>
        </p:grpSpPr>
        <p:cxnSp>
          <p:nvCxnSpPr>
            <p:cNvPr id="3" name="Straight Arrow Connector 2"/>
            <p:cNvCxnSpPr>
              <a:cxnSpLocks/>
            </p:cNvCxnSpPr>
            <p:nvPr/>
          </p:nvCxnSpPr>
          <p:spPr bwMode="auto">
            <a:xfrm flipH="1" flipV="1">
              <a:off x="6443338" y="4008815"/>
              <a:ext cx="1024262" cy="113437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" name="TextBox 3"/>
            <p:cNvSpPr txBox="1"/>
            <p:nvPr/>
          </p:nvSpPr>
          <p:spPr>
            <a:xfrm>
              <a:off x="6443338" y="5143187"/>
              <a:ext cx="2622834" cy="707886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</a:rPr>
                <a:t>2</a:t>
              </a:r>
              <a:r>
                <a:rPr lang="zh-CN" altLang="en-US" sz="2000" dirty="0">
                  <a:latin typeface="Calibri" panose="020F0502020204030204" pitchFamily="34" charset="0"/>
                </a:rPr>
                <a:t>个浮点乘法功能单元</a:t>
              </a:r>
              <a:endParaRPr lang="en-US" sz="2000" dirty="0">
                <a:latin typeface="Calibri" panose="020F0502020204030204" pitchFamily="34" charset="0"/>
              </a:endParaRPr>
            </a:p>
            <a:p>
              <a:r>
                <a:rPr lang="en-US" sz="2000" dirty="0">
                  <a:latin typeface="Calibri" panose="020F0502020204030204" pitchFamily="34" charset="0"/>
                </a:rPr>
                <a:t>2</a:t>
              </a:r>
              <a:r>
                <a:rPr lang="zh-CN" altLang="en-US" sz="2000" dirty="0">
                  <a:latin typeface="Calibri" panose="020F0502020204030204" pitchFamily="34" charset="0"/>
                </a:rPr>
                <a:t>个浮点加载功能单元</a:t>
              </a:r>
              <a:endParaRPr lang="en-US" sz="200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010400" y="2867912"/>
            <a:ext cx="190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Calibri" panose="020F0502020204030204" pitchFamily="34" charset="0"/>
              </a:rPr>
              <a:t>吞吐量界限：</a:t>
            </a:r>
            <a:r>
              <a:rPr lang="en-US" altLang="zh-CN" sz="2800" dirty="0">
                <a:latin typeface="Calibri" panose="020F0502020204030204" pitchFamily="34" charset="0"/>
              </a:rPr>
              <a:t>CPE</a:t>
            </a:r>
            <a:r>
              <a:rPr lang="zh-CN" altLang="en-US" sz="2800" dirty="0">
                <a:latin typeface="Calibri" panose="020F0502020204030204" pitchFamily="34" charset="0"/>
              </a:rPr>
              <a:t>的最小界限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27" grpId="0" build="p"/>
      <p:bldP spid="246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重组的计算</a:t>
            </a:r>
            <a:endParaRPr lang="en-US"/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>
          <a:xfrm>
            <a:off x="4889500" y="1481138"/>
            <a:ext cx="3949700" cy="5224462"/>
          </a:xfrm>
        </p:spPr>
        <p:txBody>
          <a:bodyPr/>
          <a:lstStyle/>
          <a:p>
            <a:pPr marL="287655" indent="-287655" eaLnBrk="1" hangingPunct="1">
              <a:lnSpc>
                <a:spcPct val="85000"/>
              </a:lnSpc>
              <a:defRPr/>
            </a:pPr>
            <a:r>
              <a:rPr lang="zh-CN" altLang="en-US" dirty="0"/>
              <a:t>什么改变了</a:t>
            </a:r>
            <a:r>
              <a:rPr lang="en-US" dirty="0"/>
              <a:t>:</a:t>
            </a:r>
          </a:p>
          <a:p>
            <a:pPr marL="628650" lvl="1" indent="-230505">
              <a:lnSpc>
                <a:spcPct val="85000"/>
              </a:lnSpc>
              <a:defRPr/>
            </a:pPr>
            <a:r>
              <a:rPr lang="zh-CN" altLang="en-US" dirty="0"/>
              <a:t>下一个循环的操作可以早一些开始</a:t>
            </a:r>
            <a:r>
              <a:rPr lang="en-US" dirty="0"/>
              <a:t> (</a:t>
            </a:r>
            <a:r>
              <a:rPr lang="zh-CN" altLang="en-US" dirty="0"/>
              <a:t>没有依赖</a:t>
            </a:r>
            <a:r>
              <a:rPr lang="en-US" dirty="0"/>
              <a:t>)</a:t>
            </a:r>
          </a:p>
          <a:p>
            <a:pPr marL="287655" indent="-287655" eaLnBrk="1" hangingPunct="1">
              <a:lnSpc>
                <a:spcPct val="85000"/>
              </a:lnSpc>
              <a:defRPr/>
            </a:pPr>
            <a:endParaRPr lang="en-US" dirty="0"/>
          </a:p>
          <a:p>
            <a:pPr marL="287655" indent="-287655">
              <a:lnSpc>
                <a:spcPct val="85000"/>
              </a:lnSpc>
              <a:defRPr/>
            </a:pPr>
            <a:r>
              <a:rPr lang="zh-CN" altLang="en-US" dirty="0"/>
              <a:t>整体性能</a:t>
            </a:r>
            <a:endParaRPr lang="en-US" dirty="0"/>
          </a:p>
          <a:p>
            <a:pPr marL="627380" lvl="1" indent="-228600" eaLnBrk="1" hangingPunct="1">
              <a:lnSpc>
                <a:spcPct val="90000"/>
              </a:lnSpc>
              <a:defRPr/>
            </a:pPr>
            <a:r>
              <a:rPr lang="en-US" dirty="0"/>
              <a:t>N </a:t>
            </a:r>
            <a:r>
              <a:rPr lang="zh-CN" altLang="en-US" dirty="0"/>
              <a:t>个元素</a:t>
            </a:r>
            <a:r>
              <a:rPr lang="en-US" dirty="0"/>
              <a:t>, </a:t>
            </a:r>
            <a:r>
              <a:rPr lang="zh-CN" altLang="en-US" dirty="0"/>
              <a:t>每个操作</a:t>
            </a:r>
            <a:r>
              <a:rPr lang="en-US" dirty="0"/>
              <a:t>D </a:t>
            </a:r>
            <a:r>
              <a:rPr lang="zh-CN" altLang="en-US" dirty="0"/>
              <a:t>个周期延迟</a:t>
            </a:r>
            <a:endParaRPr lang="en-US" dirty="0"/>
          </a:p>
          <a:p>
            <a:pPr marL="627380" lvl="1" indent="-228600" eaLnBrk="1" hangingPunct="1">
              <a:lnSpc>
                <a:spcPct val="90000"/>
              </a:lnSpc>
              <a:defRPr/>
            </a:pPr>
            <a:r>
              <a:rPr lang="en-US" dirty="0"/>
              <a:t>(N/2+1)*D cycles:</a:t>
            </a: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CPE = D/2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09600" y="2438400"/>
            <a:ext cx="3949700" cy="3983922"/>
            <a:chOff x="1066800" y="2438400"/>
            <a:chExt cx="2759075" cy="3276600"/>
          </a:xfrm>
        </p:grpSpPr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3124200" y="5486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07" name="AutoShape 6"/>
            <p:cNvSpPr>
              <a:spLocks noChangeArrowheads="1"/>
            </p:cNvSpPr>
            <p:nvPr/>
          </p:nvSpPr>
          <p:spPr bwMode="auto">
            <a:xfrm>
              <a:off x="1066800" y="36163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1219200" y="33877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1676400" y="41497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5611" name="Freeform 10"/>
            <p:cNvSpPr/>
            <p:nvPr/>
          </p:nvSpPr>
          <p:spPr bwMode="auto">
            <a:xfrm>
              <a:off x="1371600" y="3941532"/>
              <a:ext cx="304800" cy="329073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39" name="Rectangle 11"/>
            <p:cNvSpPr>
              <a:spLocks noChangeArrowheads="1"/>
            </p:cNvSpPr>
            <p:nvPr/>
          </p:nvSpPr>
          <p:spPr bwMode="auto">
            <a:xfrm>
              <a:off x="1150892" y="3082925"/>
              <a:ext cx="154082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2270125" y="46831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5615" name="Freeform 14"/>
            <p:cNvSpPr/>
            <p:nvPr/>
          </p:nvSpPr>
          <p:spPr bwMode="auto">
            <a:xfrm>
              <a:off x="1965325" y="4474932"/>
              <a:ext cx="304800" cy="329073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16" name="AutoShape 15"/>
            <p:cNvSpPr>
              <a:spLocks noChangeArrowheads="1"/>
            </p:cNvSpPr>
            <p:nvPr/>
          </p:nvSpPr>
          <p:spPr bwMode="auto">
            <a:xfrm>
              <a:off x="2863850" y="52165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5618" name="Freeform 17"/>
            <p:cNvSpPr/>
            <p:nvPr/>
          </p:nvSpPr>
          <p:spPr bwMode="auto">
            <a:xfrm>
              <a:off x="2559050" y="5008334"/>
              <a:ext cx="304800" cy="329073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61" name="AutoShape 25"/>
            <p:cNvSpPr>
              <a:spLocks noChangeArrowheads="1"/>
            </p:cNvSpPr>
            <p:nvPr/>
          </p:nvSpPr>
          <p:spPr bwMode="auto">
            <a:xfrm>
              <a:off x="1371600" y="29305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D5F1CF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62554" name="Rectangle 26"/>
            <p:cNvSpPr>
              <a:spLocks noChangeArrowheads="1"/>
            </p:cNvSpPr>
            <p:nvPr/>
          </p:nvSpPr>
          <p:spPr bwMode="auto">
            <a:xfrm>
              <a:off x="1676400" y="2438400"/>
              <a:ext cx="320675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63" name="Line 27"/>
            <p:cNvSpPr>
              <a:spLocks noChangeShapeType="1"/>
            </p:cNvSpPr>
            <p:nvPr/>
          </p:nvSpPr>
          <p:spPr bwMode="auto">
            <a:xfrm>
              <a:off x="1447800" y="27019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56" name="Rectangle 28"/>
            <p:cNvSpPr>
              <a:spLocks noChangeArrowheads="1"/>
            </p:cNvSpPr>
            <p:nvPr/>
          </p:nvSpPr>
          <p:spPr bwMode="auto">
            <a:xfrm>
              <a:off x="1345571" y="2438400"/>
              <a:ext cx="223508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5665" name="Freeform 29"/>
            <p:cNvSpPr/>
            <p:nvPr/>
          </p:nvSpPr>
          <p:spPr bwMode="auto">
            <a:xfrm>
              <a:off x="1447800" y="3255734"/>
              <a:ext cx="64545" cy="329073"/>
            </a:xfrm>
            <a:custGeom>
              <a:avLst/>
              <a:gdLst>
                <a:gd name="T0" fmla="*/ 96 w 96"/>
                <a:gd name="T1" fmla="*/ 0 h 144"/>
                <a:gd name="T2" fmla="*/ 96 w 96"/>
                <a:gd name="T3" fmla="*/ 48 h 144"/>
                <a:gd name="T4" fmla="*/ 0 w 96"/>
                <a:gd name="T5" fmla="*/ 48 h 144"/>
                <a:gd name="T6" fmla="*/ 0 w 9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44"/>
                <a:gd name="T14" fmla="*/ 96 w 9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44">
                  <a:moveTo>
                    <a:pt x="96" y="0"/>
                  </a:moveTo>
                  <a:lnTo>
                    <a:pt x="96" y="48"/>
                  </a:lnTo>
                  <a:lnTo>
                    <a:pt x="0" y="48"/>
                  </a:lnTo>
                  <a:lnTo>
                    <a:pt x="0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66" name="Line 30"/>
            <p:cNvSpPr>
              <a:spLocks noChangeShapeType="1"/>
            </p:cNvSpPr>
            <p:nvPr/>
          </p:nvSpPr>
          <p:spPr bwMode="auto">
            <a:xfrm>
              <a:off x="1828800" y="27019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55" name="AutoShape 32"/>
            <p:cNvSpPr>
              <a:spLocks noChangeArrowheads="1"/>
            </p:cNvSpPr>
            <p:nvPr/>
          </p:nvSpPr>
          <p:spPr bwMode="auto">
            <a:xfrm>
              <a:off x="1981200" y="34639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D5F1CF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62561" name="Rectangle 33"/>
            <p:cNvSpPr>
              <a:spLocks noChangeArrowheads="1"/>
            </p:cNvSpPr>
            <p:nvPr/>
          </p:nvSpPr>
          <p:spPr bwMode="auto">
            <a:xfrm>
              <a:off x="2286000" y="2971800"/>
              <a:ext cx="320675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5657" name="Line 34"/>
            <p:cNvSpPr>
              <a:spLocks noChangeShapeType="1"/>
            </p:cNvSpPr>
            <p:nvPr/>
          </p:nvSpPr>
          <p:spPr bwMode="auto">
            <a:xfrm>
              <a:off x="2057400" y="32353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63" name="Rectangle 35"/>
            <p:cNvSpPr>
              <a:spLocks noChangeArrowheads="1"/>
            </p:cNvSpPr>
            <p:nvPr/>
          </p:nvSpPr>
          <p:spPr bwMode="auto">
            <a:xfrm>
              <a:off x="1955171" y="2971800"/>
              <a:ext cx="223508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659" name="Freeform 36"/>
            <p:cNvSpPr/>
            <p:nvPr/>
          </p:nvSpPr>
          <p:spPr bwMode="auto">
            <a:xfrm>
              <a:off x="2057400" y="3789132"/>
              <a:ext cx="64545" cy="329073"/>
            </a:xfrm>
            <a:custGeom>
              <a:avLst/>
              <a:gdLst>
                <a:gd name="T0" fmla="*/ 96 w 96"/>
                <a:gd name="T1" fmla="*/ 0 h 144"/>
                <a:gd name="T2" fmla="*/ 96 w 96"/>
                <a:gd name="T3" fmla="*/ 48 h 144"/>
                <a:gd name="T4" fmla="*/ 0 w 96"/>
                <a:gd name="T5" fmla="*/ 48 h 144"/>
                <a:gd name="T6" fmla="*/ 0 w 9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44"/>
                <a:gd name="T14" fmla="*/ 96 w 9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44">
                  <a:moveTo>
                    <a:pt x="96" y="0"/>
                  </a:moveTo>
                  <a:lnTo>
                    <a:pt x="96" y="48"/>
                  </a:lnTo>
                  <a:lnTo>
                    <a:pt x="0" y="48"/>
                  </a:lnTo>
                  <a:lnTo>
                    <a:pt x="0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60" name="Line 37"/>
            <p:cNvSpPr>
              <a:spLocks noChangeShapeType="1"/>
            </p:cNvSpPr>
            <p:nvPr/>
          </p:nvSpPr>
          <p:spPr bwMode="auto">
            <a:xfrm>
              <a:off x="2438400" y="32353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49" name="AutoShape 39"/>
            <p:cNvSpPr>
              <a:spLocks noChangeArrowheads="1"/>
            </p:cNvSpPr>
            <p:nvPr/>
          </p:nvSpPr>
          <p:spPr bwMode="auto">
            <a:xfrm>
              <a:off x="2590800" y="39973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D5F1CF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62568" name="Rectangle 40"/>
            <p:cNvSpPr>
              <a:spLocks noChangeArrowheads="1"/>
            </p:cNvSpPr>
            <p:nvPr/>
          </p:nvSpPr>
          <p:spPr bwMode="auto">
            <a:xfrm>
              <a:off x="2895600" y="3505200"/>
              <a:ext cx="320675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5651" name="Line 41"/>
            <p:cNvSpPr>
              <a:spLocks noChangeShapeType="1"/>
            </p:cNvSpPr>
            <p:nvPr/>
          </p:nvSpPr>
          <p:spPr bwMode="auto">
            <a:xfrm>
              <a:off x="2667000" y="37687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70" name="Rectangle 42"/>
            <p:cNvSpPr>
              <a:spLocks noChangeArrowheads="1"/>
            </p:cNvSpPr>
            <p:nvPr/>
          </p:nvSpPr>
          <p:spPr bwMode="auto">
            <a:xfrm>
              <a:off x="2564771" y="3505200"/>
              <a:ext cx="223508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5653" name="Freeform 43"/>
            <p:cNvSpPr/>
            <p:nvPr/>
          </p:nvSpPr>
          <p:spPr bwMode="auto">
            <a:xfrm>
              <a:off x="2667000" y="4322533"/>
              <a:ext cx="64545" cy="329073"/>
            </a:xfrm>
            <a:custGeom>
              <a:avLst/>
              <a:gdLst>
                <a:gd name="T0" fmla="*/ 96 w 96"/>
                <a:gd name="T1" fmla="*/ 0 h 144"/>
                <a:gd name="T2" fmla="*/ 96 w 96"/>
                <a:gd name="T3" fmla="*/ 48 h 144"/>
                <a:gd name="T4" fmla="*/ 0 w 96"/>
                <a:gd name="T5" fmla="*/ 48 h 144"/>
                <a:gd name="T6" fmla="*/ 0 w 9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44"/>
                <a:gd name="T14" fmla="*/ 96 w 9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44">
                  <a:moveTo>
                    <a:pt x="96" y="0"/>
                  </a:moveTo>
                  <a:lnTo>
                    <a:pt x="96" y="48"/>
                  </a:lnTo>
                  <a:lnTo>
                    <a:pt x="0" y="48"/>
                  </a:lnTo>
                  <a:lnTo>
                    <a:pt x="0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54" name="Line 44"/>
            <p:cNvSpPr>
              <a:spLocks noChangeShapeType="1"/>
            </p:cNvSpPr>
            <p:nvPr/>
          </p:nvSpPr>
          <p:spPr bwMode="auto">
            <a:xfrm>
              <a:off x="3048000" y="37687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43" name="AutoShape 46"/>
            <p:cNvSpPr>
              <a:spLocks noChangeArrowheads="1"/>
            </p:cNvSpPr>
            <p:nvPr/>
          </p:nvSpPr>
          <p:spPr bwMode="auto">
            <a:xfrm>
              <a:off x="3200400" y="45307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D5F1CF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62575" name="Rectangle 47"/>
            <p:cNvSpPr>
              <a:spLocks noChangeArrowheads="1"/>
            </p:cNvSpPr>
            <p:nvPr/>
          </p:nvSpPr>
          <p:spPr bwMode="auto">
            <a:xfrm>
              <a:off x="3505200" y="4038600"/>
              <a:ext cx="320675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5645" name="Line 48"/>
            <p:cNvSpPr>
              <a:spLocks noChangeShapeType="1"/>
            </p:cNvSpPr>
            <p:nvPr/>
          </p:nvSpPr>
          <p:spPr bwMode="auto">
            <a:xfrm>
              <a:off x="3276600" y="43021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77" name="Rectangle 49"/>
            <p:cNvSpPr>
              <a:spLocks noChangeArrowheads="1"/>
            </p:cNvSpPr>
            <p:nvPr/>
          </p:nvSpPr>
          <p:spPr bwMode="auto">
            <a:xfrm>
              <a:off x="3174371" y="4038600"/>
              <a:ext cx="223508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5647" name="Freeform 50"/>
            <p:cNvSpPr/>
            <p:nvPr/>
          </p:nvSpPr>
          <p:spPr bwMode="auto">
            <a:xfrm>
              <a:off x="3276600" y="4855933"/>
              <a:ext cx="64545" cy="329073"/>
            </a:xfrm>
            <a:custGeom>
              <a:avLst/>
              <a:gdLst>
                <a:gd name="T0" fmla="*/ 96 w 96"/>
                <a:gd name="T1" fmla="*/ 0 h 144"/>
                <a:gd name="T2" fmla="*/ 96 w 96"/>
                <a:gd name="T3" fmla="*/ 48 h 144"/>
                <a:gd name="T4" fmla="*/ 0 w 96"/>
                <a:gd name="T5" fmla="*/ 48 h 144"/>
                <a:gd name="T6" fmla="*/ 0 w 9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44"/>
                <a:gd name="T14" fmla="*/ 96 w 9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44">
                  <a:moveTo>
                    <a:pt x="96" y="0"/>
                  </a:moveTo>
                  <a:lnTo>
                    <a:pt x="96" y="48"/>
                  </a:lnTo>
                  <a:lnTo>
                    <a:pt x="0" y="48"/>
                  </a:lnTo>
                  <a:lnTo>
                    <a:pt x="0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48" name="Line 51"/>
            <p:cNvSpPr>
              <a:spLocks noChangeShapeType="1"/>
            </p:cNvSpPr>
            <p:nvPr/>
          </p:nvSpPr>
          <p:spPr bwMode="auto">
            <a:xfrm>
              <a:off x="3657600" y="43021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457200" y="1614433"/>
            <a:ext cx="3505446" cy="459100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x OP (d[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OP d[i+1]);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8558382" cy="7620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循环展开：使用分离的累加器</a:t>
            </a:r>
            <a:r>
              <a:rPr lang="en-US"/>
              <a:t> </a:t>
            </a:r>
            <a:r>
              <a:rPr lang="en-US" dirty="0"/>
              <a:t>(2x2)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57019" y="1177636"/>
            <a:ext cx="3148182" cy="577850"/>
          </a:xfrm>
        </p:spPr>
        <p:txBody>
          <a:bodyPr/>
          <a:lstStyle/>
          <a:p>
            <a:r>
              <a:rPr lang="zh-CN" altLang="en-US" sz="2800" dirty="0"/>
              <a:t>重组的不同形式</a:t>
            </a:r>
            <a:endParaRPr lang="en-US" sz="2800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581400" y="1121670"/>
            <a:ext cx="4810355" cy="535274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unroll2a_combine(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length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*d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x0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x1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limit; 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x0 = x0 OP d[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x1 = x1 OP 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x0 = x0 OP d[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x0 OP x1;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分离的累加器的效果</a:t>
            </a:r>
            <a:endParaRPr lang="en-US" dirty="0"/>
          </a:p>
        </p:txBody>
      </p:sp>
      <p:sp>
        <p:nvSpPr>
          <p:cNvPr id="798753" name="Rectangle 33"/>
          <p:cNvSpPr>
            <a:spLocks noGrp="1" noChangeArrowheads="1"/>
          </p:cNvSpPr>
          <p:nvPr>
            <p:ph idx="1"/>
          </p:nvPr>
        </p:nvSpPr>
        <p:spPr>
          <a:xfrm>
            <a:off x="290513" y="4603750"/>
            <a:ext cx="8307387" cy="2101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整数加</a:t>
            </a:r>
            <a:r>
              <a:rPr lang="en-US" dirty="0"/>
              <a:t> +  </a:t>
            </a:r>
            <a:r>
              <a:rPr lang="zh-CN" altLang="en-US" dirty="0"/>
              <a:t>同时使用了两个加载单元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2</a:t>
            </a:r>
            <a:r>
              <a:rPr lang="zh-CN" altLang="en-US" dirty="0"/>
              <a:t>倍速度提升</a:t>
            </a:r>
            <a:r>
              <a:rPr lang="en-US" dirty="0"/>
              <a:t>  </a:t>
            </a:r>
            <a:r>
              <a:rPr lang="zh-CN" altLang="en-US" dirty="0"/>
              <a:t>：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zh-CN" altLang="en-US" dirty="0"/>
              <a:t>、</a:t>
            </a:r>
            <a:r>
              <a:rPr lang="en-US" dirty="0"/>
              <a:t> FP +</a:t>
            </a:r>
            <a:r>
              <a:rPr lang="zh-CN" altLang="en-US" dirty="0"/>
              <a:t>、</a:t>
            </a:r>
            <a:r>
              <a:rPr lang="en-US" dirty="0"/>
              <a:t> FP *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27688" name="Rectangle 34"/>
          <p:cNvSpPr>
            <a:spLocks noChangeArrowheads="1"/>
          </p:cNvSpPr>
          <p:nvPr/>
        </p:nvSpPr>
        <p:spPr bwMode="auto">
          <a:xfrm>
            <a:off x="1116830" y="5196267"/>
            <a:ext cx="3106619" cy="705321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 x0 = x0 OP d[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 x1 = x1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357016" y="1168527"/>
          <a:ext cx="7796385" cy="310197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0.81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  <p:bldP spid="2768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107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分离的累加器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346760" y="2381721"/>
            <a:ext cx="4290397" cy="3904779"/>
            <a:chOff x="609600" y="2590800"/>
            <a:chExt cx="3789061" cy="3124200"/>
          </a:xfrm>
        </p:grpSpPr>
        <p:sp>
          <p:nvSpPr>
            <p:cNvPr id="49" name="Line 138"/>
            <p:cNvSpPr>
              <a:spLocks noChangeShapeType="1"/>
            </p:cNvSpPr>
            <p:nvPr/>
          </p:nvSpPr>
          <p:spPr bwMode="auto">
            <a:xfrm>
              <a:off x="3505200" y="5486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17" name="AutoShape 101"/>
            <p:cNvSpPr>
              <a:spLocks noChangeArrowheads="1"/>
            </p:cNvSpPr>
            <p:nvPr/>
          </p:nvSpPr>
          <p:spPr bwMode="auto">
            <a:xfrm>
              <a:off x="2057400" y="31242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718" name="Line 102"/>
            <p:cNvSpPr>
              <a:spLocks noChangeShapeType="1"/>
            </p:cNvSpPr>
            <p:nvPr/>
          </p:nvSpPr>
          <p:spPr bwMode="auto">
            <a:xfrm>
              <a:off x="2209800" y="2895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19" name="Line 103"/>
            <p:cNvSpPr>
              <a:spLocks noChangeShapeType="1"/>
            </p:cNvSpPr>
            <p:nvPr/>
          </p:nvSpPr>
          <p:spPr bwMode="auto">
            <a:xfrm>
              <a:off x="2438400" y="2895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20" name="AutoShape 104"/>
            <p:cNvSpPr>
              <a:spLocks noChangeArrowheads="1"/>
            </p:cNvSpPr>
            <p:nvPr/>
          </p:nvSpPr>
          <p:spPr bwMode="auto">
            <a:xfrm>
              <a:off x="2667000" y="36576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722" name="Line 106"/>
            <p:cNvSpPr>
              <a:spLocks noChangeShapeType="1"/>
            </p:cNvSpPr>
            <p:nvPr/>
          </p:nvSpPr>
          <p:spPr bwMode="auto">
            <a:xfrm>
              <a:off x="3048000" y="3429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23" name="Freeform 107"/>
            <p:cNvSpPr/>
            <p:nvPr/>
          </p:nvSpPr>
          <p:spPr bwMode="auto">
            <a:xfrm>
              <a:off x="2362200" y="34536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876" name="Rectangle 108"/>
            <p:cNvSpPr>
              <a:spLocks noChangeArrowheads="1"/>
            </p:cNvSpPr>
            <p:nvPr/>
          </p:nvSpPr>
          <p:spPr bwMode="auto">
            <a:xfrm>
              <a:off x="2109808" y="2590800"/>
              <a:ext cx="217450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sz="2000" b="1" baseline="-25000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800877" name="Rectangle 109"/>
            <p:cNvSpPr>
              <a:spLocks noChangeArrowheads="1"/>
            </p:cNvSpPr>
            <p:nvPr/>
          </p:nvSpPr>
          <p:spPr bwMode="auto">
            <a:xfrm>
              <a:off x="2293555" y="25908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800878" name="Rectangle 110"/>
            <p:cNvSpPr>
              <a:spLocks noChangeArrowheads="1"/>
            </p:cNvSpPr>
            <p:nvPr/>
          </p:nvSpPr>
          <p:spPr bwMode="auto">
            <a:xfrm>
              <a:off x="2903155" y="31242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28727" name="AutoShape 111"/>
            <p:cNvSpPr>
              <a:spLocks noChangeArrowheads="1"/>
            </p:cNvSpPr>
            <p:nvPr/>
          </p:nvSpPr>
          <p:spPr bwMode="auto">
            <a:xfrm>
              <a:off x="3260725" y="41910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729" name="Line 113"/>
            <p:cNvSpPr>
              <a:spLocks noChangeShapeType="1"/>
            </p:cNvSpPr>
            <p:nvPr/>
          </p:nvSpPr>
          <p:spPr bwMode="auto">
            <a:xfrm>
              <a:off x="3641725" y="3962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30" name="Freeform 114"/>
            <p:cNvSpPr/>
            <p:nvPr/>
          </p:nvSpPr>
          <p:spPr bwMode="auto">
            <a:xfrm>
              <a:off x="2955925" y="39870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883" name="Rectangle 115"/>
            <p:cNvSpPr>
              <a:spLocks noChangeArrowheads="1"/>
            </p:cNvSpPr>
            <p:nvPr/>
          </p:nvSpPr>
          <p:spPr bwMode="auto">
            <a:xfrm>
              <a:off x="3496881" y="36576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28732" name="AutoShape 116"/>
            <p:cNvSpPr>
              <a:spLocks noChangeArrowheads="1"/>
            </p:cNvSpPr>
            <p:nvPr/>
          </p:nvSpPr>
          <p:spPr bwMode="auto">
            <a:xfrm>
              <a:off x="3854450" y="47244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734" name="Line 118"/>
            <p:cNvSpPr>
              <a:spLocks noChangeShapeType="1"/>
            </p:cNvSpPr>
            <p:nvPr/>
          </p:nvSpPr>
          <p:spPr bwMode="auto">
            <a:xfrm>
              <a:off x="4235450" y="4495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35" name="Freeform 119"/>
            <p:cNvSpPr/>
            <p:nvPr/>
          </p:nvSpPr>
          <p:spPr bwMode="auto">
            <a:xfrm>
              <a:off x="3549650" y="45204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888" name="Rectangle 120"/>
            <p:cNvSpPr>
              <a:spLocks noChangeArrowheads="1"/>
            </p:cNvSpPr>
            <p:nvPr/>
          </p:nvSpPr>
          <p:spPr bwMode="auto">
            <a:xfrm>
              <a:off x="4090606" y="41910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28740" name="Freeform 124"/>
            <p:cNvSpPr/>
            <p:nvPr/>
          </p:nvSpPr>
          <p:spPr bwMode="auto">
            <a:xfrm flipH="1">
              <a:off x="3733800" y="5053803"/>
              <a:ext cx="409575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680" name="AutoShape 134"/>
            <p:cNvSpPr>
              <a:spLocks noChangeArrowheads="1"/>
            </p:cNvSpPr>
            <p:nvPr/>
          </p:nvSpPr>
          <p:spPr bwMode="auto">
            <a:xfrm>
              <a:off x="3200400" y="5246132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683" name="AutoShape 137"/>
            <p:cNvSpPr>
              <a:spLocks noChangeArrowheads="1"/>
            </p:cNvSpPr>
            <p:nvPr/>
          </p:nvSpPr>
          <p:spPr bwMode="auto">
            <a:xfrm>
              <a:off x="609600" y="31242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684" name="Line 138"/>
            <p:cNvSpPr>
              <a:spLocks noChangeShapeType="1"/>
            </p:cNvSpPr>
            <p:nvPr/>
          </p:nvSpPr>
          <p:spPr bwMode="auto">
            <a:xfrm>
              <a:off x="762000" y="2895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685" name="Line 139"/>
            <p:cNvSpPr>
              <a:spLocks noChangeShapeType="1"/>
            </p:cNvSpPr>
            <p:nvPr/>
          </p:nvSpPr>
          <p:spPr bwMode="auto">
            <a:xfrm>
              <a:off x="990600" y="2895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686" name="AutoShape 140"/>
            <p:cNvSpPr>
              <a:spLocks noChangeArrowheads="1"/>
            </p:cNvSpPr>
            <p:nvPr/>
          </p:nvSpPr>
          <p:spPr bwMode="auto">
            <a:xfrm>
              <a:off x="1219200" y="36576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688" name="Line 142"/>
            <p:cNvSpPr>
              <a:spLocks noChangeShapeType="1"/>
            </p:cNvSpPr>
            <p:nvPr/>
          </p:nvSpPr>
          <p:spPr bwMode="auto">
            <a:xfrm>
              <a:off x="1600200" y="3429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689" name="Freeform 143"/>
            <p:cNvSpPr/>
            <p:nvPr/>
          </p:nvSpPr>
          <p:spPr bwMode="auto">
            <a:xfrm>
              <a:off x="914400" y="34536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912" name="Rectangle 144"/>
            <p:cNvSpPr>
              <a:spLocks noChangeArrowheads="1"/>
            </p:cNvSpPr>
            <p:nvPr/>
          </p:nvSpPr>
          <p:spPr bwMode="auto">
            <a:xfrm>
              <a:off x="662008" y="2590800"/>
              <a:ext cx="217450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sz="2000" b="1" baseline="-25000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800913" name="Rectangle 145"/>
            <p:cNvSpPr>
              <a:spLocks noChangeArrowheads="1"/>
            </p:cNvSpPr>
            <p:nvPr/>
          </p:nvSpPr>
          <p:spPr bwMode="auto">
            <a:xfrm>
              <a:off x="845754" y="25908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800914" name="Rectangle 146"/>
            <p:cNvSpPr>
              <a:spLocks noChangeArrowheads="1"/>
            </p:cNvSpPr>
            <p:nvPr/>
          </p:nvSpPr>
          <p:spPr bwMode="auto">
            <a:xfrm>
              <a:off x="1455356" y="31242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28693" name="AutoShape 147"/>
            <p:cNvSpPr>
              <a:spLocks noChangeArrowheads="1"/>
            </p:cNvSpPr>
            <p:nvPr/>
          </p:nvSpPr>
          <p:spPr bwMode="auto">
            <a:xfrm>
              <a:off x="1812925" y="41910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695" name="Line 149"/>
            <p:cNvSpPr>
              <a:spLocks noChangeShapeType="1"/>
            </p:cNvSpPr>
            <p:nvPr/>
          </p:nvSpPr>
          <p:spPr bwMode="auto">
            <a:xfrm>
              <a:off x="2193925" y="3962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696" name="Freeform 150"/>
            <p:cNvSpPr/>
            <p:nvPr/>
          </p:nvSpPr>
          <p:spPr bwMode="auto">
            <a:xfrm>
              <a:off x="1508125" y="39870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919" name="Rectangle 151"/>
            <p:cNvSpPr>
              <a:spLocks noChangeArrowheads="1"/>
            </p:cNvSpPr>
            <p:nvPr/>
          </p:nvSpPr>
          <p:spPr bwMode="auto">
            <a:xfrm>
              <a:off x="2049080" y="36576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</a:p>
          </p:txBody>
        </p:sp>
        <p:sp>
          <p:nvSpPr>
            <p:cNvPr id="28698" name="AutoShape 152"/>
            <p:cNvSpPr>
              <a:spLocks noChangeArrowheads="1"/>
            </p:cNvSpPr>
            <p:nvPr/>
          </p:nvSpPr>
          <p:spPr bwMode="auto">
            <a:xfrm>
              <a:off x="2406650" y="47244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700" name="Line 154"/>
            <p:cNvSpPr>
              <a:spLocks noChangeShapeType="1"/>
            </p:cNvSpPr>
            <p:nvPr/>
          </p:nvSpPr>
          <p:spPr bwMode="auto">
            <a:xfrm>
              <a:off x="2787650" y="4495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01" name="Freeform 155"/>
            <p:cNvSpPr/>
            <p:nvPr/>
          </p:nvSpPr>
          <p:spPr bwMode="auto">
            <a:xfrm>
              <a:off x="2101850" y="45204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924" name="Rectangle 156"/>
            <p:cNvSpPr>
              <a:spLocks noChangeArrowheads="1"/>
            </p:cNvSpPr>
            <p:nvPr/>
          </p:nvSpPr>
          <p:spPr bwMode="auto">
            <a:xfrm>
              <a:off x="2642806" y="41910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6</a:t>
              </a:r>
            </a:p>
          </p:txBody>
        </p:sp>
        <p:sp>
          <p:nvSpPr>
            <p:cNvPr id="28706" name="Freeform 160"/>
            <p:cNvSpPr/>
            <p:nvPr/>
          </p:nvSpPr>
          <p:spPr bwMode="auto">
            <a:xfrm>
              <a:off x="2695574" y="5053803"/>
              <a:ext cx="504825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640501" y="1447800"/>
            <a:ext cx="3106619" cy="705321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 x0 = x0 OP d[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 x1 = x1 OP d[i+1];</a:t>
            </a: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4616449" y="1600200"/>
            <a:ext cx="4298951" cy="312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287655" marR="0" lvl="0" indent="-287655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什么改变了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marL="628650" marR="0" lvl="1" indent="-230505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两个独立的操作的“流水”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7655" marR="0" lvl="0" indent="-287655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整体性能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27380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每个操作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个周期延迟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27380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应为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(N/2+1)*D cycles: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CPE = D/2</a:t>
            </a:r>
          </a:p>
          <a:p>
            <a:pPr marL="627380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CPE</a:t>
            </a:r>
            <a:r>
              <a:rPr lang="zh-CN" altLang="en-US" sz="2400" b="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与预测匹配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!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435678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循环展开</a:t>
            </a:r>
            <a:r>
              <a:rPr lang="en-US" dirty="0"/>
              <a:t> &amp; </a:t>
            </a:r>
            <a:r>
              <a:rPr lang="zh-CN" altLang="en-US" dirty="0"/>
              <a:t>累加</a:t>
            </a:r>
            <a:endParaRPr lang="en-US" dirty="0"/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197678"/>
            <a:ext cx="8594725" cy="550792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设想     </a:t>
            </a:r>
            <a:r>
              <a:rPr lang="en-US" altLang="zh-CN" dirty="0"/>
              <a:t>        </a:t>
            </a:r>
            <a:r>
              <a:rPr lang="zh-CN" altLang="en-US" dirty="0"/>
              <a:t>对元素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/>
              <a:t>i+k-1</a:t>
            </a:r>
            <a:r>
              <a:rPr lang="zh-CN" altLang="en-US" dirty="0"/>
              <a:t>合并运算            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能循环展开到任一程度</a:t>
            </a:r>
            <a:r>
              <a:rPr lang="en-US" dirty="0"/>
              <a:t>L</a:t>
            </a:r>
            <a:r>
              <a:rPr lang="zh-CN" altLang="en-US" dirty="0"/>
              <a:t>吗？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能够并行累加</a:t>
            </a:r>
            <a:r>
              <a:rPr lang="en-US" altLang="zh-CN" dirty="0"/>
              <a:t>K</a:t>
            </a:r>
            <a:r>
              <a:rPr lang="zh-CN" altLang="en-US" dirty="0"/>
              <a:t>个结果吗？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L</a:t>
            </a:r>
            <a:r>
              <a:rPr lang="zh-CN" altLang="en-US" dirty="0"/>
              <a:t>是</a:t>
            </a:r>
            <a:r>
              <a:rPr lang="en-US" dirty="0"/>
              <a:t>K</a:t>
            </a:r>
            <a:r>
              <a:rPr lang="zh-CN" altLang="en-US" dirty="0"/>
              <a:t>的倍数</a:t>
            </a:r>
            <a:endParaRPr lang="en-US" dirty="0"/>
          </a:p>
          <a:p>
            <a:pPr eaLnBrk="1" hangingPunct="1">
              <a:defRPr/>
            </a:pPr>
            <a:r>
              <a:rPr lang="zh-CN" altLang="en-US" sz="2400" dirty="0"/>
              <a:t>只有保持能够执行该操作的所有功能单元的流水线都是满的，程序才能达到这个操作的吞吐量界限 。</a:t>
            </a:r>
            <a:r>
              <a:rPr lang="en-US" altLang="zh-CN" sz="2400" dirty="0"/>
              <a:t>K&gt;=C</a:t>
            </a:r>
            <a:r>
              <a:rPr lang="zh-CN" altLang="en-US" sz="2400" dirty="0"/>
              <a:t>容量</a:t>
            </a:r>
            <a:r>
              <a:rPr lang="en-US" altLang="zh-CN" sz="2400" dirty="0"/>
              <a:t>*L</a:t>
            </a:r>
            <a:r>
              <a:rPr lang="zh-CN" altLang="en-US" sz="2400" dirty="0"/>
              <a:t>延迟</a:t>
            </a:r>
            <a:endParaRPr lang="en-US" sz="2400" dirty="0"/>
          </a:p>
          <a:p>
            <a:pPr eaLnBrk="1" hangingPunct="1">
              <a:defRPr/>
            </a:pPr>
            <a:r>
              <a:rPr lang="zh-CN" altLang="en-US" dirty="0"/>
              <a:t>限制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效果</a:t>
            </a:r>
            <a:r>
              <a:rPr lang="en-US" altLang="zh-CN" dirty="0"/>
              <a:t>/</a:t>
            </a:r>
            <a:r>
              <a:rPr lang="zh-CN" altLang="en-US" dirty="0"/>
              <a:t>收益</a:t>
            </a:r>
            <a:r>
              <a:rPr lang="zh-CN" altLang="en-US" dirty="0">
                <a:solidFill>
                  <a:schemeClr val="accent2"/>
                </a:solidFill>
              </a:rPr>
              <a:t>递减</a:t>
            </a:r>
            <a:r>
              <a:rPr lang="zh-CN" altLang="en-US" dirty="0"/>
              <a:t> </a:t>
            </a:r>
            <a:r>
              <a:rPr lang="en-US" dirty="0"/>
              <a:t>Diminishing returns</a:t>
            </a:r>
          </a:p>
          <a:p>
            <a:pPr lvl="2">
              <a:defRPr/>
            </a:pPr>
            <a:r>
              <a:rPr lang="zh-CN" altLang="en-US" dirty="0"/>
              <a:t>不能超出执行单元的吞吐量限制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长度小开销大</a:t>
            </a:r>
            <a:r>
              <a:rPr lang="en-US" dirty="0"/>
              <a:t>Large overhead for short lengths</a:t>
            </a:r>
          </a:p>
          <a:p>
            <a:pPr lvl="2">
              <a:defRPr/>
            </a:pPr>
            <a:r>
              <a:rPr lang="zh-CN" altLang="en-US" dirty="0"/>
              <a:t>顺序地完成循环</a:t>
            </a:r>
            <a:endParaRPr lang="en-US" dirty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152400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循环展开</a:t>
            </a:r>
            <a:r>
              <a:rPr lang="en-US"/>
              <a:t> &amp; </a:t>
            </a:r>
            <a:r>
              <a:rPr lang="zh-CN" altLang="en-US"/>
              <a:t>累加</a:t>
            </a:r>
            <a:r>
              <a:rPr lang="en-US"/>
              <a:t>: </a:t>
            </a:r>
            <a:r>
              <a:rPr lang="en-US" dirty="0"/>
              <a:t>Double *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078796"/>
            <a:ext cx="8594725" cy="52673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案例</a:t>
            </a:r>
            <a:endParaRPr lang="en-US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/>
              <a:t>Intel </a:t>
            </a:r>
            <a:r>
              <a:rPr lang="en-US" dirty="0" err="1"/>
              <a:t>Haswell</a:t>
            </a:r>
            <a:r>
              <a:rPr lang="en-US" dirty="0"/>
              <a:t> 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/>
              <a:t>Double FP </a:t>
            </a:r>
            <a:r>
              <a:rPr lang="zh-CN" altLang="en-US" dirty="0"/>
              <a:t>乘法</a:t>
            </a:r>
            <a:endParaRPr lang="en-US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zh-CN" altLang="en-US" dirty="0"/>
              <a:t>延迟界限</a:t>
            </a:r>
            <a:r>
              <a:rPr lang="en-US" dirty="0"/>
              <a:t>: 5.00.  </a:t>
            </a:r>
            <a:r>
              <a:rPr lang="zh-CN" altLang="en-US" dirty="0"/>
              <a:t>吞吐量界限</a:t>
            </a:r>
            <a:r>
              <a:rPr lang="en-US" dirty="0"/>
              <a:t>: 0.50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/>
        </p:nvGraphicFramePr>
        <p:xfrm>
          <a:off x="1011382" y="2691281"/>
          <a:ext cx="6705600" cy="381000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FP 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循环展开因子</a:t>
                      </a:r>
                      <a:r>
                        <a:rPr kumimoji="0" 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1.26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261026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Accumulators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0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循环展开</a:t>
            </a:r>
            <a:r>
              <a:rPr lang="en-US" altLang="zh-CN"/>
              <a:t> &amp; </a:t>
            </a:r>
            <a:r>
              <a:rPr lang="zh-CN" altLang="en-US"/>
              <a:t>累加</a:t>
            </a:r>
            <a:r>
              <a:rPr lang="en-US"/>
              <a:t>: </a:t>
            </a:r>
            <a:r>
              <a:rPr lang="en-US" dirty="0" err="1"/>
              <a:t>Int</a:t>
            </a:r>
            <a:r>
              <a:rPr lang="en-US" dirty="0"/>
              <a:t> +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案例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/>
              <a:t>Intel Haswell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/>
              <a:t>Integer </a:t>
            </a:r>
            <a:r>
              <a:rPr lang="zh-CN" altLang="en-US" dirty="0"/>
              <a:t>加法</a:t>
            </a:r>
            <a:endParaRPr lang="en-US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zh-CN" altLang="en-US" dirty="0"/>
              <a:t>延迟界限</a:t>
            </a:r>
            <a:r>
              <a:rPr lang="en-US" dirty="0"/>
              <a:t>: 1.00.  </a:t>
            </a:r>
            <a:r>
              <a:rPr lang="zh-CN" altLang="en-US" dirty="0"/>
              <a:t>吞吐量界限</a:t>
            </a:r>
            <a:r>
              <a:rPr lang="en-US" dirty="0"/>
              <a:t>: 1.00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265464"/>
              </p:ext>
            </p:extLst>
          </p:nvPr>
        </p:nvGraphicFramePr>
        <p:xfrm>
          <a:off x="1025236" y="3014916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INT+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循环展开因子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1.24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Accumulators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0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49012" y="304800"/>
            <a:ext cx="8786982" cy="762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关于性能的现实</a:t>
            </a:r>
            <a:r>
              <a:rPr lang="en-US" altLang="zh-CN" dirty="0"/>
              <a:t>---</a:t>
            </a:r>
            <a:r>
              <a:rPr lang="zh-CN" altLang="en-US" sz="2800" dirty="0"/>
              <a:t>性能比时间复杂度更重要</a:t>
            </a:r>
            <a:endParaRPr lang="en-US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>
          <a:xfrm>
            <a:off x="420938" y="990600"/>
            <a:ext cx="8594725" cy="55626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常数因子也很重要</a:t>
            </a:r>
            <a:r>
              <a:rPr lang="en-US" dirty="0"/>
              <a:t>!</a:t>
            </a:r>
          </a:p>
          <a:p>
            <a:pPr lvl="1" eaLnBrk="1" hangingPunct="1">
              <a:defRPr/>
            </a:pPr>
            <a:r>
              <a:rPr lang="zh-CN" altLang="en-US" dirty="0"/>
              <a:t>代码编写不同，性能会差</a:t>
            </a:r>
            <a:r>
              <a:rPr lang="en-US" altLang="zh-CN" dirty="0"/>
              <a:t>10</a:t>
            </a:r>
            <a:r>
              <a:rPr lang="zh-CN" altLang="en-US" dirty="0"/>
              <a:t>倍</a:t>
            </a:r>
            <a:r>
              <a:rPr lang="en-US" altLang="zh-CN" dirty="0"/>
              <a:t>!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要在多个层次进行优化</a:t>
            </a:r>
            <a:r>
              <a:rPr lang="en-US" dirty="0"/>
              <a:t>: </a:t>
            </a:r>
          </a:p>
          <a:p>
            <a:pPr lvl="2" eaLnBrk="1" hangingPunct="1">
              <a:defRPr/>
            </a:pPr>
            <a:r>
              <a:rPr lang="zh-CN" altLang="en-US" dirty="0"/>
              <a:t>算法、</a:t>
            </a:r>
            <a:r>
              <a:rPr lang="en-US" dirty="0"/>
              <a:t> </a:t>
            </a:r>
            <a:r>
              <a:rPr lang="zh-CN" altLang="en-US" dirty="0"/>
              <a:t>数据表示</a:t>
            </a:r>
            <a:r>
              <a:rPr lang="en-US" altLang="zh-CN" dirty="0"/>
              <a:t>/</a:t>
            </a:r>
            <a:r>
              <a:rPr lang="zh-CN" altLang="en-US" dirty="0"/>
              <a:t>结构、过程、循环（重点优化内循环）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优化性能一定要理解“系统”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程序是怎样被编译和执行的</a:t>
            </a:r>
            <a:r>
              <a:rPr lang="en-US" altLang="zh-CN" dirty="0"/>
              <a:t>---</a:t>
            </a:r>
            <a:r>
              <a:rPr lang="zh-CN" altLang="en-US" dirty="0"/>
              <a:t>编译器友好的代码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理解编译器的能力与局限性很重要！！！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现代处理器</a:t>
            </a:r>
            <a:r>
              <a:rPr lang="en-US" altLang="zh-CN" dirty="0"/>
              <a:t>/</a:t>
            </a:r>
            <a:r>
              <a:rPr lang="zh-CN" altLang="en-US" dirty="0"/>
              <a:t>存储系统是怎么运作的</a:t>
            </a:r>
            <a:r>
              <a:rPr lang="en-US" altLang="zh-CN" dirty="0"/>
              <a:t>-CPU/RAM</a:t>
            </a:r>
            <a:r>
              <a:rPr lang="zh-CN" altLang="en-US" dirty="0"/>
              <a:t>友好的代码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怎样测量程序性能、确定“瓶颈”</a:t>
            </a:r>
            <a:r>
              <a:rPr lang="en-US" altLang="zh-CN" dirty="0"/>
              <a:t>-- </a:t>
            </a:r>
            <a:r>
              <a:rPr lang="en-US" altLang="zh-CN" b="1" dirty="0" err="1">
                <a:solidFill>
                  <a:srgbClr val="FF0000"/>
                </a:solidFill>
              </a:rPr>
              <a:t>valgrind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</a:rPr>
              <a:t>gprof</a:t>
            </a:r>
            <a:r>
              <a:rPr lang="en-US" altLang="zh-CN" b="1" dirty="0">
                <a:solidFill>
                  <a:srgbClr val="FF0000"/>
                </a:solidFill>
              </a:rPr>
              <a:t>/Test Studio/Load Runner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/>
              <a:t>如何在不破坏代码模块性和通用性的前提下提高性能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0" dirty="0"/>
              <a:t>可得到的性能</a:t>
            </a:r>
            <a:endParaRPr lang="en-US" dirty="0"/>
          </a:p>
        </p:txBody>
      </p:sp>
      <p:sp>
        <p:nvSpPr>
          <p:cNvPr id="798753" name="Rectangle 3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只受功能单位的吞吐量限制</a:t>
            </a:r>
            <a:endParaRPr lang="en-US" dirty="0"/>
          </a:p>
          <a:p>
            <a:pPr>
              <a:defRPr/>
            </a:pPr>
            <a:r>
              <a:rPr lang="zh-CN" altLang="en-US" dirty="0"/>
              <a:t>比原始的、未优化的代码提高了</a:t>
            </a:r>
            <a:r>
              <a:rPr lang="en-US" altLang="zh-CN" dirty="0"/>
              <a:t>42</a:t>
            </a:r>
            <a:r>
              <a:rPr lang="zh-CN" altLang="en-US" dirty="0"/>
              <a:t>倍</a:t>
            </a: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457200" y="2819400"/>
          <a:ext cx="7796385" cy="193992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最好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Best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</a:rPr>
              <a:t>用 </a:t>
            </a:r>
            <a:r>
              <a:rPr lang="en-US">
                <a:ea typeface="+mj-ea"/>
              </a:rPr>
              <a:t>AVX2 </a:t>
            </a:r>
            <a:r>
              <a:rPr lang="zh-CN" altLang="en-US">
                <a:ea typeface="+mj-ea"/>
              </a:rPr>
              <a:t>编程</a:t>
            </a:r>
            <a:endParaRPr lang="en-US" dirty="0">
              <a:ea typeface="+mj-ea"/>
            </a:endParaRPr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Y</a:t>
            </a:r>
            <a:r>
              <a:rPr lang="en-US" dirty="0">
                <a:ea typeface="+mn-ea"/>
              </a:rPr>
              <a:t>MM </a:t>
            </a:r>
            <a:r>
              <a:rPr lang="zh-CN" altLang="en-US" dirty="0">
                <a:ea typeface="+mn-ea"/>
              </a:rPr>
              <a:t>寄存器：</a:t>
            </a:r>
            <a:r>
              <a:rPr lang="en-US" dirty="0"/>
              <a:t>16 </a:t>
            </a:r>
            <a:r>
              <a:rPr lang="zh-CN" altLang="en-US" dirty="0"/>
              <a:t>个，每个</a:t>
            </a:r>
            <a:r>
              <a:rPr lang="en-US" dirty="0"/>
              <a:t>32</a:t>
            </a:r>
            <a:r>
              <a:rPr lang="zh-CN" altLang="en-US" dirty="0"/>
              <a:t>字节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32</a:t>
            </a:r>
            <a:r>
              <a:rPr lang="zh-CN" altLang="en-US" dirty="0"/>
              <a:t>个单字节整数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16</a:t>
            </a:r>
            <a:r>
              <a:rPr lang="zh-CN" altLang="en-US" dirty="0"/>
              <a:t>个</a:t>
            </a:r>
            <a:r>
              <a:rPr lang="en-US" dirty="0"/>
              <a:t> 16</a:t>
            </a:r>
            <a:r>
              <a:rPr lang="zh-CN" altLang="en-US" dirty="0"/>
              <a:t>位整数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8 </a:t>
            </a:r>
            <a:r>
              <a:rPr lang="zh-CN" altLang="en-US" dirty="0"/>
              <a:t>个 </a:t>
            </a:r>
            <a:r>
              <a:rPr lang="en-US" dirty="0"/>
              <a:t>32</a:t>
            </a:r>
            <a:r>
              <a:rPr lang="zh-CN" altLang="en-US" dirty="0"/>
              <a:t>位整数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8 </a:t>
            </a:r>
            <a:r>
              <a:rPr lang="zh-CN" altLang="en-US" dirty="0"/>
              <a:t>个单精度浮点数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4 </a:t>
            </a:r>
            <a:r>
              <a:rPr lang="zh-CN" altLang="en-US" dirty="0"/>
              <a:t>个双精度浮点数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1</a:t>
            </a:r>
            <a:r>
              <a:rPr lang="zh-CN" altLang="en-US" dirty="0"/>
              <a:t>个单精度浮点数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1</a:t>
            </a:r>
            <a:r>
              <a:rPr lang="en-US" altLang="zh-CN" dirty="0"/>
              <a:t> </a:t>
            </a:r>
            <a:r>
              <a:rPr lang="zh-CN" altLang="en-US" dirty="0"/>
              <a:t>个双精度浮点数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701474" y="2694386"/>
            <a:ext cx="4909126" cy="286682"/>
            <a:chOff x="609600" y="2546350"/>
            <a:chExt cx="7315200" cy="304800"/>
          </a:xfrm>
        </p:grpSpPr>
        <p:grpSp>
          <p:nvGrpSpPr>
            <p:cNvPr id="39941" name="Group 21"/>
            <p:cNvGrpSpPr/>
            <p:nvPr/>
          </p:nvGrpSpPr>
          <p:grpSpPr bwMode="auto">
            <a:xfrm>
              <a:off x="609600" y="2546350"/>
              <a:ext cx="7315200" cy="304800"/>
              <a:chOff x="768" y="864"/>
              <a:chExt cx="4608" cy="192"/>
            </a:xfrm>
          </p:grpSpPr>
          <p:sp>
            <p:nvSpPr>
              <p:cNvPr id="40047" name="Rectangle 2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8" name="Rectangle 2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9" name="Rectangle 2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0" name="Rectangle 2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1" name="Rectangle 2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2" name="Rectangle 2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3" name="Rectangle 2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4" name="Rectangle 2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5" name="Rectangle 3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6" name="Rectangle 3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7" name="Rectangle 3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8" name="Rectangle 3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9" name="Rectangle 3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0" name="Rectangle 3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1" name="Rectangle 3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2" name="Rectangle 3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45" name="Rectangle 89"/>
            <p:cNvSpPr>
              <a:spLocks noChangeArrowheads="1"/>
            </p:cNvSpPr>
            <p:nvPr/>
          </p:nvSpPr>
          <p:spPr bwMode="auto">
            <a:xfrm>
              <a:off x="609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6" name="Rectangle 90"/>
            <p:cNvSpPr>
              <a:spLocks noChangeArrowheads="1"/>
            </p:cNvSpPr>
            <p:nvPr/>
          </p:nvSpPr>
          <p:spPr bwMode="auto">
            <a:xfrm>
              <a:off x="1524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7" name="Rectangle 91"/>
            <p:cNvSpPr>
              <a:spLocks noChangeArrowheads="1"/>
            </p:cNvSpPr>
            <p:nvPr/>
          </p:nvSpPr>
          <p:spPr bwMode="auto">
            <a:xfrm>
              <a:off x="2438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8" name="Rectangle 92"/>
            <p:cNvSpPr>
              <a:spLocks noChangeArrowheads="1"/>
            </p:cNvSpPr>
            <p:nvPr/>
          </p:nvSpPr>
          <p:spPr bwMode="auto">
            <a:xfrm>
              <a:off x="33528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9" name="Rectangle 93"/>
            <p:cNvSpPr>
              <a:spLocks noChangeArrowheads="1"/>
            </p:cNvSpPr>
            <p:nvPr/>
          </p:nvSpPr>
          <p:spPr bwMode="auto">
            <a:xfrm>
              <a:off x="42672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0" name="Rectangle 94"/>
            <p:cNvSpPr>
              <a:spLocks noChangeArrowheads="1"/>
            </p:cNvSpPr>
            <p:nvPr/>
          </p:nvSpPr>
          <p:spPr bwMode="auto">
            <a:xfrm>
              <a:off x="5181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1" name="Rectangle 95"/>
            <p:cNvSpPr>
              <a:spLocks noChangeArrowheads="1"/>
            </p:cNvSpPr>
            <p:nvPr/>
          </p:nvSpPr>
          <p:spPr bwMode="auto">
            <a:xfrm>
              <a:off x="6096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2" name="Rectangle 96"/>
            <p:cNvSpPr>
              <a:spLocks noChangeArrowheads="1"/>
            </p:cNvSpPr>
            <p:nvPr/>
          </p:nvSpPr>
          <p:spPr bwMode="auto">
            <a:xfrm>
              <a:off x="7010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701474" y="2075518"/>
            <a:ext cx="4909126" cy="286682"/>
            <a:chOff x="609600" y="1784350"/>
            <a:chExt cx="7315200" cy="304800"/>
          </a:xfrm>
        </p:grpSpPr>
        <p:sp>
          <p:nvSpPr>
            <p:cNvPr id="143" name="Rectangle 4"/>
            <p:cNvSpPr>
              <a:spLocks noChangeArrowheads="1"/>
            </p:cNvSpPr>
            <p:nvPr/>
          </p:nvSpPr>
          <p:spPr bwMode="auto">
            <a:xfrm>
              <a:off x="609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44" name="Rectangle 4"/>
            <p:cNvSpPr>
              <a:spLocks noChangeArrowheads="1"/>
            </p:cNvSpPr>
            <p:nvPr/>
          </p:nvSpPr>
          <p:spPr bwMode="auto">
            <a:xfrm>
              <a:off x="609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5" name="Rectangle 4"/>
            <p:cNvSpPr>
              <a:spLocks noChangeArrowheads="1"/>
            </p:cNvSpPr>
            <p:nvPr/>
          </p:nvSpPr>
          <p:spPr bwMode="auto">
            <a:xfrm>
              <a:off x="838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6" name="Rectangle 4"/>
            <p:cNvSpPr>
              <a:spLocks noChangeArrowheads="1"/>
            </p:cNvSpPr>
            <p:nvPr/>
          </p:nvSpPr>
          <p:spPr bwMode="auto">
            <a:xfrm>
              <a:off x="1066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7" name="Rectangle 4"/>
            <p:cNvSpPr>
              <a:spLocks noChangeArrowheads="1"/>
            </p:cNvSpPr>
            <p:nvPr/>
          </p:nvSpPr>
          <p:spPr bwMode="auto">
            <a:xfrm>
              <a:off x="1295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8" name="Rectangle 4"/>
            <p:cNvSpPr>
              <a:spLocks noChangeArrowheads="1"/>
            </p:cNvSpPr>
            <p:nvPr/>
          </p:nvSpPr>
          <p:spPr bwMode="auto">
            <a:xfrm>
              <a:off x="1524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9" name="Rectangle 4"/>
            <p:cNvSpPr>
              <a:spLocks noChangeArrowheads="1"/>
            </p:cNvSpPr>
            <p:nvPr/>
          </p:nvSpPr>
          <p:spPr bwMode="auto">
            <a:xfrm>
              <a:off x="1524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0" name="Rectangle 4"/>
            <p:cNvSpPr>
              <a:spLocks noChangeArrowheads="1"/>
            </p:cNvSpPr>
            <p:nvPr/>
          </p:nvSpPr>
          <p:spPr bwMode="auto">
            <a:xfrm>
              <a:off x="1752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1" name="Rectangle 4"/>
            <p:cNvSpPr>
              <a:spLocks noChangeArrowheads="1"/>
            </p:cNvSpPr>
            <p:nvPr/>
          </p:nvSpPr>
          <p:spPr bwMode="auto">
            <a:xfrm>
              <a:off x="1981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2" name="Rectangle 4"/>
            <p:cNvSpPr>
              <a:spLocks noChangeArrowheads="1"/>
            </p:cNvSpPr>
            <p:nvPr/>
          </p:nvSpPr>
          <p:spPr bwMode="auto">
            <a:xfrm>
              <a:off x="2209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3" name="Rectangle 4"/>
            <p:cNvSpPr>
              <a:spLocks noChangeArrowheads="1"/>
            </p:cNvSpPr>
            <p:nvPr/>
          </p:nvSpPr>
          <p:spPr bwMode="auto">
            <a:xfrm>
              <a:off x="2438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4" name="Rectangle 4"/>
            <p:cNvSpPr>
              <a:spLocks noChangeArrowheads="1"/>
            </p:cNvSpPr>
            <p:nvPr/>
          </p:nvSpPr>
          <p:spPr bwMode="auto">
            <a:xfrm>
              <a:off x="2438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5" name="Rectangle 4"/>
            <p:cNvSpPr>
              <a:spLocks noChangeArrowheads="1"/>
            </p:cNvSpPr>
            <p:nvPr/>
          </p:nvSpPr>
          <p:spPr bwMode="auto">
            <a:xfrm>
              <a:off x="2667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6" name="Rectangle 4"/>
            <p:cNvSpPr>
              <a:spLocks noChangeArrowheads="1"/>
            </p:cNvSpPr>
            <p:nvPr/>
          </p:nvSpPr>
          <p:spPr bwMode="auto">
            <a:xfrm>
              <a:off x="2895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7" name="Rectangle 4"/>
            <p:cNvSpPr>
              <a:spLocks noChangeArrowheads="1"/>
            </p:cNvSpPr>
            <p:nvPr/>
          </p:nvSpPr>
          <p:spPr bwMode="auto">
            <a:xfrm>
              <a:off x="3124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8" name="Rectangle 4"/>
            <p:cNvSpPr>
              <a:spLocks noChangeArrowheads="1"/>
            </p:cNvSpPr>
            <p:nvPr/>
          </p:nvSpPr>
          <p:spPr bwMode="auto">
            <a:xfrm>
              <a:off x="3352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9" name="Rectangle 4"/>
            <p:cNvSpPr>
              <a:spLocks noChangeArrowheads="1"/>
            </p:cNvSpPr>
            <p:nvPr/>
          </p:nvSpPr>
          <p:spPr bwMode="auto">
            <a:xfrm>
              <a:off x="3352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0" name="Rectangle 4"/>
            <p:cNvSpPr>
              <a:spLocks noChangeArrowheads="1"/>
            </p:cNvSpPr>
            <p:nvPr/>
          </p:nvSpPr>
          <p:spPr bwMode="auto">
            <a:xfrm>
              <a:off x="3581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1" name="Rectangle 4"/>
            <p:cNvSpPr>
              <a:spLocks noChangeArrowheads="1"/>
            </p:cNvSpPr>
            <p:nvPr/>
          </p:nvSpPr>
          <p:spPr bwMode="auto">
            <a:xfrm>
              <a:off x="3810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2" name="Rectangle 4"/>
            <p:cNvSpPr>
              <a:spLocks noChangeArrowheads="1"/>
            </p:cNvSpPr>
            <p:nvPr/>
          </p:nvSpPr>
          <p:spPr bwMode="auto">
            <a:xfrm>
              <a:off x="4038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3" name="Rectangle 4"/>
            <p:cNvSpPr>
              <a:spLocks noChangeArrowheads="1"/>
            </p:cNvSpPr>
            <p:nvPr/>
          </p:nvSpPr>
          <p:spPr bwMode="auto">
            <a:xfrm>
              <a:off x="4267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4" name="Rectangle 4"/>
            <p:cNvSpPr>
              <a:spLocks noChangeArrowheads="1"/>
            </p:cNvSpPr>
            <p:nvPr/>
          </p:nvSpPr>
          <p:spPr bwMode="auto">
            <a:xfrm>
              <a:off x="4267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5" name="Rectangle 4"/>
            <p:cNvSpPr>
              <a:spLocks noChangeArrowheads="1"/>
            </p:cNvSpPr>
            <p:nvPr/>
          </p:nvSpPr>
          <p:spPr bwMode="auto">
            <a:xfrm>
              <a:off x="4495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6" name="Rectangle 4"/>
            <p:cNvSpPr>
              <a:spLocks noChangeArrowheads="1"/>
            </p:cNvSpPr>
            <p:nvPr/>
          </p:nvSpPr>
          <p:spPr bwMode="auto">
            <a:xfrm>
              <a:off x="4724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7" name="Rectangle 4"/>
            <p:cNvSpPr>
              <a:spLocks noChangeArrowheads="1"/>
            </p:cNvSpPr>
            <p:nvPr/>
          </p:nvSpPr>
          <p:spPr bwMode="auto">
            <a:xfrm>
              <a:off x="4953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8" name="Rectangle 4"/>
            <p:cNvSpPr>
              <a:spLocks noChangeArrowheads="1"/>
            </p:cNvSpPr>
            <p:nvPr/>
          </p:nvSpPr>
          <p:spPr bwMode="auto">
            <a:xfrm>
              <a:off x="5181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9" name="Rectangle 4"/>
            <p:cNvSpPr>
              <a:spLocks noChangeArrowheads="1"/>
            </p:cNvSpPr>
            <p:nvPr/>
          </p:nvSpPr>
          <p:spPr bwMode="auto">
            <a:xfrm>
              <a:off x="5181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0" name="Rectangle 4"/>
            <p:cNvSpPr>
              <a:spLocks noChangeArrowheads="1"/>
            </p:cNvSpPr>
            <p:nvPr/>
          </p:nvSpPr>
          <p:spPr bwMode="auto">
            <a:xfrm>
              <a:off x="5410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1" name="Rectangle 4"/>
            <p:cNvSpPr>
              <a:spLocks noChangeArrowheads="1"/>
            </p:cNvSpPr>
            <p:nvPr/>
          </p:nvSpPr>
          <p:spPr bwMode="auto">
            <a:xfrm>
              <a:off x="5638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2" name="Rectangle 4"/>
            <p:cNvSpPr>
              <a:spLocks noChangeArrowheads="1"/>
            </p:cNvSpPr>
            <p:nvPr/>
          </p:nvSpPr>
          <p:spPr bwMode="auto">
            <a:xfrm>
              <a:off x="5867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3" name="Rectangle 4"/>
            <p:cNvSpPr>
              <a:spLocks noChangeArrowheads="1"/>
            </p:cNvSpPr>
            <p:nvPr/>
          </p:nvSpPr>
          <p:spPr bwMode="auto">
            <a:xfrm>
              <a:off x="6096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4" name="Rectangle 4"/>
            <p:cNvSpPr>
              <a:spLocks noChangeArrowheads="1"/>
            </p:cNvSpPr>
            <p:nvPr/>
          </p:nvSpPr>
          <p:spPr bwMode="auto">
            <a:xfrm>
              <a:off x="6096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5" name="Rectangle 4"/>
            <p:cNvSpPr>
              <a:spLocks noChangeArrowheads="1"/>
            </p:cNvSpPr>
            <p:nvPr/>
          </p:nvSpPr>
          <p:spPr bwMode="auto">
            <a:xfrm>
              <a:off x="6324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6" name="Rectangle 4"/>
            <p:cNvSpPr>
              <a:spLocks noChangeArrowheads="1"/>
            </p:cNvSpPr>
            <p:nvPr/>
          </p:nvSpPr>
          <p:spPr bwMode="auto">
            <a:xfrm>
              <a:off x="6553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7" name="Rectangle 4"/>
            <p:cNvSpPr>
              <a:spLocks noChangeArrowheads="1"/>
            </p:cNvSpPr>
            <p:nvPr/>
          </p:nvSpPr>
          <p:spPr bwMode="auto">
            <a:xfrm>
              <a:off x="6781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8" name="Rectangle 4"/>
            <p:cNvSpPr>
              <a:spLocks noChangeArrowheads="1"/>
            </p:cNvSpPr>
            <p:nvPr/>
          </p:nvSpPr>
          <p:spPr bwMode="auto">
            <a:xfrm>
              <a:off x="7010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9" name="Rectangle 4"/>
            <p:cNvSpPr>
              <a:spLocks noChangeArrowheads="1"/>
            </p:cNvSpPr>
            <p:nvPr/>
          </p:nvSpPr>
          <p:spPr bwMode="auto">
            <a:xfrm>
              <a:off x="7010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0" name="Rectangle 4"/>
            <p:cNvSpPr>
              <a:spLocks noChangeArrowheads="1"/>
            </p:cNvSpPr>
            <p:nvPr/>
          </p:nvSpPr>
          <p:spPr bwMode="auto">
            <a:xfrm>
              <a:off x="7239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1" name="Rectangle 4"/>
            <p:cNvSpPr>
              <a:spLocks noChangeArrowheads="1"/>
            </p:cNvSpPr>
            <p:nvPr/>
          </p:nvSpPr>
          <p:spPr bwMode="auto">
            <a:xfrm>
              <a:off x="7467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2" name="Rectangle 4"/>
            <p:cNvSpPr>
              <a:spLocks noChangeArrowheads="1"/>
            </p:cNvSpPr>
            <p:nvPr/>
          </p:nvSpPr>
          <p:spPr bwMode="auto">
            <a:xfrm>
              <a:off x="7696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01474" y="3313254"/>
            <a:ext cx="4909126" cy="286682"/>
            <a:chOff x="609600" y="3308350"/>
            <a:chExt cx="7315200" cy="304800"/>
          </a:xfrm>
        </p:grpSpPr>
        <p:sp>
          <p:nvSpPr>
            <p:cNvPr id="39953" name="Rectangle 97"/>
            <p:cNvSpPr>
              <a:spLocks noChangeArrowheads="1"/>
            </p:cNvSpPr>
            <p:nvPr/>
          </p:nvSpPr>
          <p:spPr bwMode="auto">
            <a:xfrm>
              <a:off x="6096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03" name="Rectangle 4"/>
            <p:cNvSpPr>
              <a:spLocks noChangeArrowheads="1"/>
            </p:cNvSpPr>
            <p:nvPr/>
          </p:nvSpPr>
          <p:spPr bwMode="auto">
            <a:xfrm>
              <a:off x="6096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4" name="Rectangle 4"/>
            <p:cNvSpPr>
              <a:spLocks noChangeArrowheads="1"/>
            </p:cNvSpPr>
            <p:nvPr/>
          </p:nvSpPr>
          <p:spPr bwMode="auto">
            <a:xfrm>
              <a:off x="15240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5" name="Rectangle 4"/>
            <p:cNvSpPr>
              <a:spLocks noChangeArrowheads="1"/>
            </p:cNvSpPr>
            <p:nvPr/>
          </p:nvSpPr>
          <p:spPr bwMode="auto">
            <a:xfrm>
              <a:off x="24384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6" name="Rectangle 4"/>
            <p:cNvSpPr>
              <a:spLocks noChangeArrowheads="1"/>
            </p:cNvSpPr>
            <p:nvPr/>
          </p:nvSpPr>
          <p:spPr bwMode="auto">
            <a:xfrm>
              <a:off x="33528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7" name="Rectangle 4"/>
            <p:cNvSpPr>
              <a:spLocks noChangeArrowheads="1"/>
            </p:cNvSpPr>
            <p:nvPr/>
          </p:nvSpPr>
          <p:spPr bwMode="auto">
            <a:xfrm>
              <a:off x="42672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8" name="Rectangle 4"/>
            <p:cNvSpPr>
              <a:spLocks noChangeArrowheads="1"/>
            </p:cNvSpPr>
            <p:nvPr/>
          </p:nvSpPr>
          <p:spPr bwMode="auto">
            <a:xfrm>
              <a:off x="51816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9" name="Rectangle 4"/>
            <p:cNvSpPr>
              <a:spLocks noChangeArrowheads="1"/>
            </p:cNvSpPr>
            <p:nvPr/>
          </p:nvSpPr>
          <p:spPr bwMode="auto">
            <a:xfrm>
              <a:off x="60960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0" name="Rectangle 4"/>
            <p:cNvSpPr>
              <a:spLocks noChangeArrowheads="1"/>
            </p:cNvSpPr>
            <p:nvPr/>
          </p:nvSpPr>
          <p:spPr bwMode="auto">
            <a:xfrm>
              <a:off x="70104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01474" y="3932122"/>
            <a:ext cx="4909126" cy="286682"/>
            <a:chOff x="609600" y="4114800"/>
            <a:chExt cx="7315200" cy="304800"/>
          </a:xfrm>
        </p:grpSpPr>
        <p:sp>
          <p:nvSpPr>
            <p:cNvPr id="211" name="Rectangle 97"/>
            <p:cNvSpPr>
              <a:spLocks noChangeArrowheads="1"/>
            </p:cNvSpPr>
            <p:nvPr/>
          </p:nvSpPr>
          <p:spPr bwMode="auto">
            <a:xfrm>
              <a:off x="609600" y="4114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12" name="Rectangle 4"/>
            <p:cNvSpPr>
              <a:spLocks noChangeArrowheads="1"/>
            </p:cNvSpPr>
            <p:nvPr/>
          </p:nvSpPr>
          <p:spPr bwMode="auto">
            <a:xfrm>
              <a:off x="6096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3" name="Rectangle 4"/>
            <p:cNvSpPr>
              <a:spLocks noChangeArrowheads="1"/>
            </p:cNvSpPr>
            <p:nvPr/>
          </p:nvSpPr>
          <p:spPr bwMode="auto">
            <a:xfrm>
              <a:off x="15240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4" name="Rectangle 4"/>
            <p:cNvSpPr>
              <a:spLocks noChangeArrowheads="1"/>
            </p:cNvSpPr>
            <p:nvPr/>
          </p:nvSpPr>
          <p:spPr bwMode="auto">
            <a:xfrm>
              <a:off x="24384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5" name="Rectangle 4"/>
            <p:cNvSpPr>
              <a:spLocks noChangeArrowheads="1"/>
            </p:cNvSpPr>
            <p:nvPr/>
          </p:nvSpPr>
          <p:spPr bwMode="auto">
            <a:xfrm>
              <a:off x="33528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6" name="Rectangle 4"/>
            <p:cNvSpPr>
              <a:spLocks noChangeArrowheads="1"/>
            </p:cNvSpPr>
            <p:nvPr/>
          </p:nvSpPr>
          <p:spPr bwMode="auto">
            <a:xfrm>
              <a:off x="42672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7" name="Rectangle 4"/>
            <p:cNvSpPr>
              <a:spLocks noChangeArrowheads="1"/>
            </p:cNvSpPr>
            <p:nvPr/>
          </p:nvSpPr>
          <p:spPr bwMode="auto">
            <a:xfrm>
              <a:off x="51816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8" name="Rectangle 4"/>
            <p:cNvSpPr>
              <a:spLocks noChangeArrowheads="1"/>
            </p:cNvSpPr>
            <p:nvPr/>
          </p:nvSpPr>
          <p:spPr bwMode="auto">
            <a:xfrm>
              <a:off x="60960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9" name="Rectangle 4"/>
            <p:cNvSpPr>
              <a:spLocks noChangeArrowheads="1"/>
            </p:cNvSpPr>
            <p:nvPr/>
          </p:nvSpPr>
          <p:spPr bwMode="auto">
            <a:xfrm>
              <a:off x="70104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01474" y="4550990"/>
            <a:ext cx="4872599" cy="286682"/>
            <a:chOff x="609600" y="4876800"/>
            <a:chExt cx="7260771" cy="304800"/>
          </a:xfrm>
        </p:grpSpPr>
        <p:sp>
          <p:nvSpPr>
            <p:cNvPr id="221" name="Rectangle 4"/>
            <p:cNvSpPr>
              <a:spLocks noChangeArrowheads="1"/>
            </p:cNvSpPr>
            <p:nvPr/>
          </p:nvSpPr>
          <p:spPr bwMode="auto">
            <a:xfrm>
              <a:off x="609600" y="4876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29" name="Rectangle 4"/>
            <p:cNvSpPr>
              <a:spLocks noChangeArrowheads="1"/>
            </p:cNvSpPr>
            <p:nvPr/>
          </p:nvSpPr>
          <p:spPr bwMode="auto">
            <a:xfrm>
              <a:off x="2420257" y="4876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0" name="Rectangle 4"/>
            <p:cNvSpPr>
              <a:spLocks noChangeArrowheads="1"/>
            </p:cNvSpPr>
            <p:nvPr/>
          </p:nvSpPr>
          <p:spPr bwMode="auto">
            <a:xfrm>
              <a:off x="4230914" y="4876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1" name="Rectangle 4"/>
            <p:cNvSpPr>
              <a:spLocks noChangeArrowheads="1"/>
            </p:cNvSpPr>
            <p:nvPr/>
          </p:nvSpPr>
          <p:spPr bwMode="auto">
            <a:xfrm>
              <a:off x="6041571" y="4876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01474" y="5169858"/>
            <a:ext cx="4909126" cy="286682"/>
            <a:chOff x="609600" y="5638800"/>
            <a:chExt cx="7315200" cy="304800"/>
          </a:xfrm>
        </p:grpSpPr>
        <p:sp>
          <p:nvSpPr>
            <p:cNvPr id="232" name="Rectangle 97"/>
            <p:cNvSpPr>
              <a:spLocks noChangeArrowheads="1"/>
            </p:cNvSpPr>
            <p:nvPr/>
          </p:nvSpPr>
          <p:spPr bwMode="auto">
            <a:xfrm>
              <a:off x="609600" y="5638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33" name="Rectangle 4"/>
            <p:cNvSpPr>
              <a:spLocks noChangeArrowheads="1"/>
            </p:cNvSpPr>
            <p:nvPr/>
          </p:nvSpPr>
          <p:spPr bwMode="auto">
            <a:xfrm>
              <a:off x="609600" y="5638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4" name="Rectangle 4"/>
            <p:cNvSpPr>
              <a:spLocks noChangeArrowheads="1"/>
            </p:cNvSpPr>
            <p:nvPr/>
          </p:nvSpPr>
          <p:spPr bwMode="auto">
            <a:xfrm>
              <a:off x="15240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5" name="Rectangle 4"/>
            <p:cNvSpPr>
              <a:spLocks noChangeArrowheads="1"/>
            </p:cNvSpPr>
            <p:nvPr/>
          </p:nvSpPr>
          <p:spPr bwMode="auto">
            <a:xfrm>
              <a:off x="24384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6" name="Rectangle 4"/>
            <p:cNvSpPr>
              <a:spLocks noChangeArrowheads="1"/>
            </p:cNvSpPr>
            <p:nvPr/>
          </p:nvSpPr>
          <p:spPr bwMode="auto">
            <a:xfrm>
              <a:off x="33528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7" name="Rectangle 4"/>
            <p:cNvSpPr>
              <a:spLocks noChangeArrowheads="1"/>
            </p:cNvSpPr>
            <p:nvPr/>
          </p:nvSpPr>
          <p:spPr bwMode="auto">
            <a:xfrm>
              <a:off x="42672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8" name="Rectangle 4"/>
            <p:cNvSpPr>
              <a:spLocks noChangeArrowheads="1"/>
            </p:cNvSpPr>
            <p:nvPr/>
          </p:nvSpPr>
          <p:spPr bwMode="auto">
            <a:xfrm>
              <a:off x="51816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9" name="Rectangle 4"/>
            <p:cNvSpPr>
              <a:spLocks noChangeArrowheads="1"/>
            </p:cNvSpPr>
            <p:nvPr/>
          </p:nvSpPr>
          <p:spPr bwMode="auto">
            <a:xfrm>
              <a:off x="60960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40" name="Rectangle 4"/>
            <p:cNvSpPr>
              <a:spLocks noChangeArrowheads="1"/>
            </p:cNvSpPr>
            <p:nvPr/>
          </p:nvSpPr>
          <p:spPr bwMode="auto">
            <a:xfrm>
              <a:off x="70104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701474" y="5788727"/>
            <a:ext cx="4872599" cy="286682"/>
            <a:chOff x="609600" y="6400800"/>
            <a:chExt cx="7260771" cy="304800"/>
          </a:xfrm>
        </p:grpSpPr>
        <p:sp>
          <p:nvSpPr>
            <p:cNvPr id="241" name="Rectangle 4"/>
            <p:cNvSpPr>
              <a:spLocks noChangeArrowheads="1"/>
            </p:cNvSpPr>
            <p:nvPr/>
          </p:nvSpPr>
          <p:spPr bwMode="auto">
            <a:xfrm>
              <a:off x="609600" y="6400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42" name="Rectangle 4"/>
            <p:cNvSpPr>
              <a:spLocks noChangeArrowheads="1"/>
            </p:cNvSpPr>
            <p:nvPr/>
          </p:nvSpPr>
          <p:spPr bwMode="auto">
            <a:xfrm>
              <a:off x="2420257" y="6400800"/>
              <a:ext cx="18288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43" name="Rectangle 4"/>
            <p:cNvSpPr>
              <a:spLocks noChangeArrowheads="1"/>
            </p:cNvSpPr>
            <p:nvPr/>
          </p:nvSpPr>
          <p:spPr bwMode="auto">
            <a:xfrm>
              <a:off x="4230914" y="6400800"/>
              <a:ext cx="18288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44" name="Rectangle 4"/>
            <p:cNvSpPr>
              <a:spLocks noChangeArrowheads="1"/>
            </p:cNvSpPr>
            <p:nvPr/>
          </p:nvSpPr>
          <p:spPr bwMode="auto">
            <a:xfrm>
              <a:off x="6041571" y="6400800"/>
              <a:ext cx="18288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2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2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2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1270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SIMD </a:t>
            </a:r>
            <a:r>
              <a:rPr lang="zh-CN" altLang="en-US">
                <a:ea typeface="+mj-ea"/>
              </a:rPr>
              <a:t>操作</a:t>
            </a:r>
            <a:endParaRPr lang="en-US" dirty="0">
              <a:ea typeface="+mj-ea"/>
            </a:endParaRPr>
          </a:p>
        </p:txBody>
      </p:sp>
      <p:sp>
        <p:nvSpPr>
          <p:cNvPr id="825347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869950"/>
            <a:ext cx="8307387" cy="53784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  <a:defRPr/>
            </a:pPr>
            <a:r>
              <a:rPr lang="en-US" dirty="0"/>
              <a:t>SIMD </a:t>
            </a:r>
            <a:r>
              <a:rPr lang="zh-CN" altLang="en-US" dirty="0"/>
              <a:t>操作</a:t>
            </a:r>
            <a:r>
              <a:rPr lang="en-US" dirty="0"/>
              <a:t>: </a:t>
            </a:r>
            <a:r>
              <a:rPr lang="zh-CN" altLang="en-US" dirty="0"/>
              <a:t>单精度</a:t>
            </a:r>
            <a:endParaRPr lang="en-US" dirty="0"/>
          </a:p>
          <a:p>
            <a:pPr lvl="1" eaLnBrk="1" hangingPunct="1">
              <a:buFont typeface="Wingdings" panose="05000000000000000000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anose="05000000000000000000" pitchFamily="2" charset="2"/>
              <a:buChar char="n"/>
              <a:defRPr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>
              <a:ea typeface="+mn-ea"/>
            </a:endParaRPr>
          </a:p>
          <a:p>
            <a:pPr lvl="1" eaLnBrk="1" hangingPunct="1">
              <a:buFont typeface="Wingdings" panose="05000000000000000000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anose="05000000000000000000" pitchFamily="2" charset="2"/>
              <a:buChar char="n"/>
              <a:defRPr/>
            </a:pPr>
            <a:endParaRPr lang="en-US" dirty="0"/>
          </a:p>
          <a:p>
            <a:pPr>
              <a:buFont typeface="Wingdings" panose="05000000000000000000" pitchFamily="2" charset="2"/>
              <a:buChar char="n"/>
              <a:defRPr/>
            </a:pPr>
            <a:r>
              <a:rPr lang="en-US" dirty="0"/>
              <a:t>SIMD </a:t>
            </a:r>
            <a:r>
              <a:rPr lang="zh-CN" altLang="en-US" dirty="0"/>
              <a:t>操作</a:t>
            </a:r>
            <a:r>
              <a:rPr lang="en-US" dirty="0"/>
              <a:t>: </a:t>
            </a:r>
            <a:r>
              <a:rPr lang="zh-CN" altLang="en-US" dirty="0"/>
              <a:t>双精度</a:t>
            </a:r>
            <a:endParaRPr lang="en-US" dirty="0"/>
          </a:p>
        </p:txBody>
      </p:sp>
      <p:grpSp>
        <p:nvGrpSpPr>
          <p:cNvPr id="170" name="Group 169"/>
          <p:cNvGrpSpPr/>
          <p:nvPr/>
        </p:nvGrpSpPr>
        <p:grpSpPr>
          <a:xfrm>
            <a:off x="246821" y="4192727"/>
            <a:ext cx="8470713" cy="2055673"/>
            <a:chOff x="220672" y="1383465"/>
            <a:chExt cx="8470713" cy="2055673"/>
          </a:xfrm>
        </p:grpSpPr>
        <p:grpSp>
          <p:nvGrpSpPr>
            <p:cNvPr id="171" name="Group 170"/>
            <p:cNvGrpSpPr/>
            <p:nvPr/>
          </p:nvGrpSpPr>
          <p:grpSpPr>
            <a:xfrm>
              <a:off x="220672" y="1905000"/>
              <a:ext cx="7315200" cy="304800"/>
              <a:chOff x="220672" y="1869398"/>
              <a:chExt cx="7315200" cy="304800"/>
            </a:xfrm>
          </p:grpSpPr>
          <p:sp>
            <p:nvSpPr>
              <p:cNvPr id="20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2" name="Group 239"/>
            <p:cNvGrpSpPr/>
            <p:nvPr/>
          </p:nvGrpSpPr>
          <p:grpSpPr bwMode="auto">
            <a:xfrm>
              <a:off x="830272" y="2209800"/>
              <a:ext cx="685800" cy="838200"/>
              <a:chOff x="720" y="864"/>
              <a:chExt cx="432" cy="528"/>
            </a:xfrm>
          </p:grpSpPr>
          <p:sp>
            <p:nvSpPr>
              <p:cNvPr id="196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197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9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3" name="Group 244"/>
            <p:cNvGrpSpPr/>
            <p:nvPr/>
          </p:nvGrpSpPr>
          <p:grpSpPr bwMode="auto">
            <a:xfrm>
              <a:off x="2659072" y="2209800"/>
              <a:ext cx="685800" cy="838200"/>
              <a:chOff x="720" y="864"/>
              <a:chExt cx="432" cy="528"/>
            </a:xfrm>
          </p:grpSpPr>
          <p:sp>
            <p:nvSpPr>
              <p:cNvPr id="192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193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4" name="Group 249"/>
            <p:cNvGrpSpPr/>
            <p:nvPr/>
          </p:nvGrpSpPr>
          <p:grpSpPr bwMode="auto">
            <a:xfrm>
              <a:off x="4487872" y="2209800"/>
              <a:ext cx="685800" cy="838200"/>
              <a:chOff x="720" y="864"/>
              <a:chExt cx="432" cy="528"/>
            </a:xfrm>
          </p:grpSpPr>
          <p:sp>
            <p:nvSpPr>
              <p:cNvPr id="188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189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0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5" name="Group 254"/>
            <p:cNvGrpSpPr/>
            <p:nvPr/>
          </p:nvGrpSpPr>
          <p:grpSpPr bwMode="auto">
            <a:xfrm>
              <a:off x="6316672" y="2209800"/>
              <a:ext cx="685800" cy="838200"/>
              <a:chOff x="720" y="864"/>
              <a:chExt cx="432" cy="528"/>
            </a:xfrm>
          </p:grpSpPr>
          <p:sp>
            <p:nvSpPr>
              <p:cNvPr id="184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185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6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6" name="Text Box 259"/>
            <p:cNvSpPr txBox="1">
              <a:spLocks noChangeArrowheads="1"/>
            </p:cNvSpPr>
            <p:nvPr/>
          </p:nvSpPr>
          <p:spPr bwMode="auto">
            <a:xfrm>
              <a:off x="7642235" y="1870986"/>
              <a:ext cx="10158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</a:rPr>
                <a:t>%ymm0</a:t>
              </a:r>
            </a:p>
          </p:txBody>
        </p:sp>
        <p:sp>
          <p:nvSpPr>
            <p:cNvPr id="177" name="Text Box 260"/>
            <p:cNvSpPr txBox="1">
              <a:spLocks noChangeArrowheads="1"/>
            </p:cNvSpPr>
            <p:nvPr/>
          </p:nvSpPr>
          <p:spPr bwMode="auto">
            <a:xfrm>
              <a:off x="7675572" y="2977473"/>
              <a:ext cx="10158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</a:rPr>
                <a:t>%ymm1</a:t>
              </a:r>
            </a:p>
          </p:txBody>
        </p:sp>
        <p:sp>
          <p:nvSpPr>
            <p:cNvPr id="178" name="Text Box 261"/>
            <p:cNvSpPr txBox="1">
              <a:spLocks noChangeArrowheads="1"/>
            </p:cNvSpPr>
            <p:nvPr/>
          </p:nvSpPr>
          <p:spPr bwMode="auto">
            <a:xfrm>
              <a:off x="3415967" y="1383465"/>
              <a:ext cx="409342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sz="2000" dirty="0" err="1">
                  <a:latin typeface="Courier New" panose="02070309020205020404" pitchFamily="49" charset="0"/>
                </a:rPr>
                <a:t>vaddpd</a:t>
              </a:r>
              <a:r>
                <a:rPr lang="en-US" sz="2000" dirty="0">
                  <a:latin typeface="Courier New" panose="02070309020205020404" pitchFamily="49" charset="0"/>
                </a:rPr>
                <a:t> %ymm0, %ymm1, %ymm1</a:t>
              </a: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20672" y="3048000"/>
              <a:ext cx="7315200" cy="304800"/>
              <a:chOff x="220672" y="1869398"/>
              <a:chExt cx="7315200" cy="304800"/>
            </a:xfrm>
          </p:grpSpPr>
          <p:sp>
            <p:nvSpPr>
              <p:cNvPr id="18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46821" y="1412010"/>
            <a:ext cx="8471268" cy="1913207"/>
            <a:chOff x="251960" y="3926610"/>
            <a:chExt cx="8471268" cy="1913207"/>
          </a:xfrm>
        </p:grpSpPr>
        <p:sp>
          <p:nvSpPr>
            <p:cNvPr id="205" name="Text Box 259"/>
            <p:cNvSpPr txBox="1">
              <a:spLocks noChangeArrowheads="1"/>
            </p:cNvSpPr>
            <p:nvPr/>
          </p:nvSpPr>
          <p:spPr bwMode="auto">
            <a:xfrm>
              <a:off x="7674078" y="4271665"/>
              <a:ext cx="10158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</a:rPr>
                <a:t>%ymm0</a:t>
              </a:r>
            </a:p>
          </p:txBody>
        </p:sp>
        <p:sp>
          <p:nvSpPr>
            <p:cNvPr id="206" name="Text Box 260"/>
            <p:cNvSpPr txBox="1">
              <a:spLocks noChangeArrowheads="1"/>
            </p:cNvSpPr>
            <p:nvPr/>
          </p:nvSpPr>
          <p:spPr bwMode="auto">
            <a:xfrm>
              <a:off x="7707415" y="5378152"/>
              <a:ext cx="10158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</a:rPr>
                <a:t>%ymm1</a:t>
              </a:r>
            </a:p>
          </p:txBody>
        </p:sp>
        <p:sp>
          <p:nvSpPr>
            <p:cNvPr id="207" name="Text Box 261"/>
            <p:cNvSpPr txBox="1">
              <a:spLocks noChangeArrowheads="1"/>
            </p:cNvSpPr>
            <p:nvPr/>
          </p:nvSpPr>
          <p:spPr bwMode="auto">
            <a:xfrm>
              <a:off x="3077285" y="3926610"/>
              <a:ext cx="409342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sz="2000" dirty="0" err="1">
                  <a:latin typeface="Courier New" panose="02070309020205020404" pitchFamily="49" charset="0"/>
                </a:rPr>
                <a:t>vaddsd</a:t>
              </a:r>
              <a:r>
                <a:rPr lang="en-US" sz="2000" dirty="0">
                  <a:latin typeface="Courier New" panose="02070309020205020404" pitchFamily="49" charset="0"/>
                </a:rPr>
                <a:t> %ymm0, %ymm1, %ymm1</a:t>
              </a:r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251960" y="4343400"/>
              <a:ext cx="7312428" cy="1447800"/>
              <a:chOff x="251960" y="4267200"/>
              <a:chExt cx="7312428" cy="1447800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252515" y="4267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63" name="Group 262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3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0" name="Group 209"/>
              <p:cNvGrpSpPr/>
              <p:nvPr/>
            </p:nvGrpSpPr>
            <p:grpSpPr>
              <a:xfrm>
                <a:off x="251960" y="5410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51" name="Group 250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4" name="Group 253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5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1" name="Group 239"/>
              <p:cNvGrpSpPr/>
              <p:nvPr/>
            </p:nvGrpSpPr>
            <p:grpSpPr bwMode="auto">
              <a:xfrm>
                <a:off x="380999" y="4572000"/>
                <a:ext cx="685801" cy="838200"/>
                <a:chOff x="720" y="864"/>
                <a:chExt cx="432" cy="528"/>
              </a:xfrm>
            </p:grpSpPr>
            <p:sp>
              <p:nvSpPr>
                <p:cNvPr id="24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4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" name="Group 239"/>
              <p:cNvGrpSpPr/>
              <p:nvPr/>
            </p:nvGrpSpPr>
            <p:grpSpPr bwMode="auto">
              <a:xfrm>
                <a:off x="1295399" y="4572000"/>
                <a:ext cx="685801" cy="838200"/>
                <a:chOff x="720" y="864"/>
                <a:chExt cx="432" cy="528"/>
              </a:xfrm>
            </p:grpSpPr>
            <p:sp>
              <p:nvSpPr>
                <p:cNvPr id="24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4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3" name="Group 239"/>
              <p:cNvGrpSpPr/>
              <p:nvPr/>
            </p:nvGrpSpPr>
            <p:grpSpPr bwMode="auto">
              <a:xfrm>
                <a:off x="2209799" y="4572000"/>
                <a:ext cx="685801" cy="838200"/>
                <a:chOff x="720" y="864"/>
                <a:chExt cx="432" cy="528"/>
              </a:xfrm>
            </p:grpSpPr>
            <p:sp>
              <p:nvSpPr>
                <p:cNvPr id="23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4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4" name="Group 239"/>
              <p:cNvGrpSpPr/>
              <p:nvPr/>
            </p:nvGrpSpPr>
            <p:grpSpPr bwMode="auto">
              <a:xfrm>
                <a:off x="3124199" y="4572000"/>
                <a:ext cx="685801" cy="838200"/>
                <a:chOff x="720" y="864"/>
                <a:chExt cx="432" cy="528"/>
              </a:xfrm>
            </p:grpSpPr>
            <p:sp>
              <p:nvSpPr>
                <p:cNvPr id="235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36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5" name="Group 239"/>
              <p:cNvGrpSpPr/>
              <p:nvPr/>
            </p:nvGrpSpPr>
            <p:grpSpPr bwMode="auto">
              <a:xfrm>
                <a:off x="4038599" y="4572000"/>
                <a:ext cx="685801" cy="838200"/>
                <a:chOff x="720" y="864"/>
                <a:chExt cx="432" cy="528"/>
              </a:xfrm>
            </p:grpSpPr>
            <p:sp>
              <p:nvSpPr>
                <p:cNvPr id="231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32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6" name="Group 239"/>
              <p:cNvGrpSpPr/>
              <p:nvPr/>
            </p:nvGrpSpPr>
            <p:grpSpPr bwMode="auto">
              <a:xfrm>
                <a:off x="4952999" y="4572000"/>
                <a:ext cx="685801" cy="838200"/>
                <a:chOff x="720" y="864"/>
                <a:chExt cx="432" cy="528"/>
              </a:xfrm>
            </p:grpSpPr>
            <p:sp>
              <p:nvSpPr>
                <p:cNvPr id="22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2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7" name="Group 239"/>
              <p:cNvGrpSpPr/>
              <p:nvPr/>
            </p:nvGrpSpPr>
            <p:grpSpPr bwMode="auto">
              <a:xfrm>
                <a:off x="5867399" y="4572000"/>
                <a:ext cx="685801" cy="838200"/>
                <a:chOff x="720" y="864"/>
                <a:chExt cx="432" cy="528"/>
              </a:xfrm>
            </p:grpSpPr>
            <p:sp>
              <p:nvSpPr>
                <p:cNvPr id="22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2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39"/>
              <p:cNvGrpSpPr/>
              <p:nvPr/>
            </p:nvGrpSpPr>
            <p:grpSpPr bwMode="auto">
              <a:xfrm>
                <a:off x="6781799" y="4572000"/>
                <a:ext cx="685801" cy="838200"/>
                <a:chOff x="720" y="864"/>
                <a:chExt cx="432" cy="528"/>
              </a:xfrm>
            </p:grpSpPr>
            <p:sp>
              <p:nvSpPr>
                <p:cNvPr id="21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2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使用向量指令</a:t>
            </a:r>
            <a:endParaRPr lang="en-US" dirty="0"/>
          </a:p>
        </p:txBody>
      </p:sp>
      <p:sp>
        <p:nvSpPr>
          <p:cNvPr id="798753" name="Rectangle 33"/>
          <p:cNvSpPr>
            <a:spLocks noGrp="1" noChangeArrowheads="1"/>
          </p:cNvSpPr>
          <p:nvPr>
            <p:ph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使用</a:t>
            </a:r>
            <a:r>
              <a:rPr lang="en-US" dirty="0"/>
              <a:t>AVX </a:t>
            </a:r>
            <a:r>
              <a:rPr lang="zh-CN" altLang="en-US" dirty="0"/>
              <a:t>指令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多数据元素的并行操作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看网络旁注</a:t>
            </a:r>
            <a:r>
              <a:rPr lang="en-US" dirty="0"/>
              <a:t> OPT:SIMD on CS:APP web </a:t>
            </a:r>
            <a:r>
              <a:rPr lang="zh-CN" altLang="en-US" dirty="0"/>
              <a:t>页面</a:t>
            </a: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357016" y="1168527"/>
          <a:ext cx="7796385" cy="3072384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标量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向量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向量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6421438" cy="573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分支怎么处理</a:t>
            </a:r>
            <a:r>
              <a:rPr lang="en-US" dirty="0"/>
              <a:t>?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442913" y="1220788"/>
            <a:ext cx="8624887" cy="5140325"/>
          </a:xfrm>
        </p:spPr>
        <p:txBody>
          <a:bodyPr/>
          <a:lstStyle/>
          <a:p>
            <a:pPr marL="284480" indent="-284480" eaLnBrk="1" hangingPunct="1">
              <a:defRPr/>
            </a:pPr>
            <a:r>
              <a:rPr lang="zh-CN" altLang="en-US" dirty="0"/>
              <a:t>挑战</a:t>
            </a:r>
            <a:endParaRPr lang="en-US" dirty="0"/>
          </a:p>
          <a:p>
            <a:pPr marL="457200" lvl="1" indent="-173355">
              <a:defRPr/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990000"/>
                </a:solidFill>
              </a:rPr>
              <a:t>执行单元</a:t>
            </a:r>
            <a:r>
              <a:rPr lang="zh-CN" altLang="en-US" dirty="0"/>
              <a:t>前，</a:t>
            </a:r>
            <a:r>
              <a:rPr lang="zh-CN" altLang="en-US" dirty="0">
                <a:solidFill>
                  <a:srgbClr val="990000"/>
                </a:solidFill>
              </a:rPr>
              <a:t>指令控制单元</a:t>
            </a:r>
            <a:r>
              <a:rPr lang="zh-CN" altLang="en-US" dirty="0"/>
              <a:t>必须工作好，以生成足够的操作来使</a:t>
            </a:r>
            <a:r>
              <a:rPr lang="en-US" altLang="zh-CN" dirty="0"/>
              <a:t>EU</a:t>
            </a:r>
            <a:r>
              <a:rPr lang="zh-CN" altLang="en-US" dirty="0"/>
              <a:t>保持繁忙</a:t>
            </a: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457200" lvl="1" indent="-173355">
              <a:defRPr/>
            </a:pPr>
            <a:r>
              <a:rPr lang="zh-CN" altLang="en-US" dirty="0"/>
              <a:t>遇到条件分支时，无法可靠地确定继续取指的位置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88048" y="2592789"/>
            <a:ext cx="4602221" cy="30444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404663: 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404668: 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(%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),%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endParaRPr lang="nl-N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nl-NL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40466b:  </a:t>
            </a:r>
            <a:r>
              <a:rPr lang="nl-NL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jge</a:t>
            </a:r>
            <a:r>
              <a:rPr lang="nl-NL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40466d: 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0x8(%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),%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endParaRPr lang="nl-N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404685: 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repz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retq</a:t>
            </a:r>
            <a:endParaRPr lang="nl-N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37964" y="2601080"/>
            <a:ext cx="1880651" cy="689657"/>
            <a:chOff x="5737964" y="2601080"/>
            <a:chExt cx="1880651" cy="689657"/>
          </a:xfrm>
        </p:grpSpPr>
        <p:sp>
          <p:nvSpPr>
            <p:cNvPr id="48133" name="AutoShape 5"/>
            <p:cNvSpPr/>
            <p:nvPr/>
          </p:nvSpPr>
          <p:spPr bwMode="auto">
            <a:xfrm>
              <a:off x="5737964" y="2601080"/>
              <a:ext cx="304800" cy="689657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35" name="Text Box 7"/>
            <p:cNvSpPr txBox="1">
              <a:spLocks noChangeArrowheads="1"/>
            </p:cNvSpPr>
            <p:nvPr/>
          </p:nvSpPr>
          <p:spPr bwMode="auto">
            <a:xfrm>
              <a:off x="6117883" y="2649230"/>
              <a:ext cx="1500732" cy="461665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Executing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191000" y="3336417"/>
            <a:ext cx="4424886" cy="461665"/>
            <a:chOff x="4191000" y="3336417"/>
            <a:chExt cx="4424886" cy="461665"/>
          </a:xfrm>
        </p:grpSpPr>
        <p:sp>
          <p:nvSpPr>
            <p:cNvPr id="48136" name="Text Box 8"/>
            <p:cNvSpPr txBox="1">
              <a:spLocks noChangeArrowheads="1"/>
            </p:cNvSpPr>
            <p:nvPr/>
          </p:nvSpPr>
          <p:spPr bwMode="auto">
            <a:xfrm>
              <a:off x="6122896" y="3336417"/>
              <a:ext cx="2492990" cy="461665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1" dirty="0">
                  <a:solidFill>
                    <a:srgbClr val="99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How to continue?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flipH="1">
              <a:off x="4191000" y="3567250"/>
              <a:ext cx="186226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现代</a:t>
            </a:r>
            <a:r>
              <a:rPr lang="en-US"/>
              <a:t>CPU</a:t>
            </a:r>
            <a:r>
              <a:rPr lang="zh-CN" altLang="en-US"/>
              <a:t>设计</a:t>
            </a:r>
            <a:endParaRPr lang="en-US"/>
          </a:p>
        </p:txBody>
      </p:sp>
      <p:grpSp>
        <p:nvGrpSpPr>
          <p:cNvPr id="3" name="组合 2"/>
          <p:cNvGrpSpPr/>
          <p:nvPr/>
        </p:nvGrpSpPr>
        <p:grpSpPr>
          <a:xfrm>
            <a:off x="193063" y="1219200"/>
            <a:ext cx="8646137" cy="5334000"/>
            <a:chOff x="729701" y="1219200"/>
            <a:chExt cx="7322676" cy="5334000"/>
          </a:xfrm>
        </p:grpSpPr>
        <p:sp>
          <p:nvSpPr>
            <p:cNvPr id="421891" name="Rectangle 3"/>
            <p:cNvSpPr>
              <a:spLocks noChangeArrowheads="1"/>
            </p:cNvSpPr>
            <p:nvPr/>
          </p:nvSpPr>
          <p:spPr bwMode="auto">
            <a:xfrm>
              <a:off x="1542040" y="3505200"/>
              <a:ext cx="6510337" cy="30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b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执行单元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2057400" y="3900160"/>
              <a:ext cx="5706052" cy="76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功能</a:t>
              </a:r>
              <a:endParaRPr lang="en-US" b="1" dirty="0">
                <a:latin typeface="Calibri" panose="020F0502020204030204" pitchFamily="34" charset="0"/>
              </a:endParaRPr>
            </a:p>
            <a:p>
              <a:pPr algn="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部件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421893" name="Rectangle 5"/>
            <p:cNvSpPr>
              <a:spLocks noChangeArrowheads="1"/>
            </p:cNvSpPr>
            <p:nvPr/>
          </p:nvSpPr>
          <p:spPr bwMode="auto">
            <a:xfrm>
              <a:off x="1542040" y="1219200"/>
              <a:ext cx="6510337" cy="1905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t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指令控制单元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221672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分支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375977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4532890" y="4038600"/>
              <a:ext cx="674687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altLang="zh-CN" sz="1400" b="1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530282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加载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6074352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存储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6460115" y="1676400"/>
              <a:ext cx="1303337" cy="11430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Cache</a:t>
              </a: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5302827" y="5562600"/>
              <a:ext cx="1447800" cy="6096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数据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Cache</a:t>
              </a: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4242377" y="1676400"/>
              <a:ext cx="1157288" cy="5334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取指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控制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4242377" y="2286000"/>
              <a:ext cx="1157288" cy="5334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译码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>
              <a:off x="5399665" y="194813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 flipH="1">
              <a:off x="5399665" y="256288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4820227" y="2819400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2" name="Freeform 18"/>
            <p:cNvSpPr/>
            <p:nvPr/>
          </p:nvSpPr>
          <p:spPr bwMode="auto">
            <a:xfrm flipH="1">
              <a:off x="2313565" y="1752600"/>
              <a:ext cx="1928812" cy="22860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 rot="5400000">
              <a:off x="496310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 rot="16200000" flipV="1">
              <a:off x="5253615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 rot="5400000">
              <a:off x="5734627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 rot="5400000">
              <a:off x="602355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7" name="Text Box 23"/>
            <p:cNvSpPr txBox="1">
              <a:spLocks noChangeArrowheads="1"/>
            </p:cNvSpPr>
            <p:nvPr/>
          </p:nvSpPr>
          <p:spPr bwMode="auto">
            <a:xfrm>
              <a:off x="5582256" y="160020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5621604" y="220980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指令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4982926" y="2816423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操作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0" name="Text Box 26"/>
            <p:cNvSpPr txBox="1">
              <a:spLocks noChangeArrowheads="1"/>
            </p:cNvSpPr>
            <p:nvPr/>
          </p:nvSpPr>
          <p:spPr bwMode="auto">
            <a:xfrm>
              <a:off x="2286000" y="3166080"/>
              <a:ext cx="108876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预测</a:t>
              </a:r>
              <a:r>
                <a:rPr lang="en-US" b="1" dirty="0">
                  <a:latin typeface="Calibri" panose="020F0502020204030204" pitchFamily="34" charset="0"/>
                </a:rPr>
                <a:t> OK?</a:t>
              </a:r>
            </a:p>
          </p:txBody>
        </p:sp>
        <p:sp>
          <p:nvSpPr>
            <p:cNvPr id="11291" name="Text Box 27"/>
            <p:cNvSpPr txBox="1">
              <a:spLocks noChangeArrowheads="1"/>
            </p:cNvSpPr>
            <p:nvPr/>
          </p:nvSpPr>
          <p:spPr bwMode="auto">
            <a:xfrm>
              <a:off x="6521123" y="518476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数据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2" name="Text Box 28"/>
            <p:cNvSpPr txBox="1">
              <a:spLocks noChangeArrowheads="1"/>
            </p:cNvSpPr>
            <p:nvPr/>
          </p:nvSpPr>
          <p:spPr bwMode="auto">
            <a:xfrm>
              <a:off x="5716947" y="5202298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数据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3" name="Text Box 29"/>
            <p:cNvSpPr txBox="1">
              <a:spLocks noChangeArrowheads="1"/>
            </p:cNvSpPr>
            <p:nvPr/>
          </p:nvSpPr>
          <p:spPr bwMode="auto">
            <a:xfrm>
              <a:off x="4909234" y="5011579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5725311" y="4856202"/>
              <a:ext cx="707245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r>
                <a:rPr lang="en-US" b="1" dirty="0">
                  <a:latin typeface="Calibri" panose="020F0502020204030204" pitchFamily="34" charset="0"/>
                </a:rPr>
                <a:t>.</a:t>
              </a:r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>
              <a:off x="2543175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>
              <a:off x="408781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>
              <a:off x="485775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8" name="Line 34"/>
            <p:cNvSpPr>
              <a:spLocks noChangeShapeType="1"/>
            </p:cNvSpPr>
            <p:nvPr/>
          </p:nvSpPr>
          <p:spPr bwMode="auto">
            <a:xfrm>
              <a:off x="563086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9" name="Line 35"/>
            <p:cNvSpPr>
              <a:spLocks noChangeShapeType="1"/>
            </p:cNvSpPr>
            <p:nvPr/>
          </p:nvSpPr>
          <p:spPr bwMode="auto">
            <a:xfrm>
              <a:off x="64008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0" name="Line 36"/>
            <p:cNvSpPr>
              <a:spLocks noChangeShapeType="1"/>
            </p:cNvSpPr>
            <p:nvPr/>
          </p:nvSpPr>
          <p:spPr bwMode="auto">
            <a:xfrm>
              <a:off x="2543175" y="3810000"/>
              <a:ext cx="3857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1" name="Rectangle 37"/>
            <p:cNvSpPr>
              <a:spLocks noChangeArrowheads="1"/>
            </p:cNvSpPr>
            <p:nvPr/>
          </p:nvSpPr>
          <p:spPr bwMode="auto">
            <a:xfrm>
              <a:off x="2989840" y="4038600"/>
              <a:ext cx="673100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>
              <a:off x="33147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3" name="Line 39"/>
            <p:cNvSpPr>
              <a:spLocks noChangeShapeType="1"/>
            </p:cNvSpPr>
            <p:nvPr/>
          </p:nvSpPr>
          <p:spPr bwMode="auto">
            <a:xfrm>
              <a:off x="1735715" y="4876800"/>
              <a:ext cx="52146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grpSp>
          <p:nvGrpSpPr>
            <p:cNvPr id="2" name="Group 40"/>
            <p:cNvGrpSpPr/>
            <p:nvPr/>
          </p:nvGrpSpPr>
          <p:grpSpPr bwMode="auto">
            <a:xfrm>
              <a:off x="2507240" y="4495800"/>
              <a:ext cx="3857625" cy="381000"/>
              <a:chOff x="768" y="2016"/>
              <a:chExt cx="1920" cy="144"/>
            </a:xfrm>
          </p:grpSpPr>
          <p:sp>
            <p:nvSpPr>
              <p:cNvPr id="11313" name="Line 41"/>
              <p:cNvSpPr>
                <a:spLocks noChangeShapeType="1"/>
              </p:cNvSpPr>
              <p:nvPr/>
            </p:nvSpPr>
            <p:spPr bwMode="auto">
              <a:xfrm>
                <a:off x="76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4" name="Line 42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5" name="Line 43"/>
              <p:cNvSpPr>
                <a:spLocks noChangeShapeType="1"/>
              </p:cNvSpPr>
              <p:nvPr/>
            </p:nvSpPr>
            <p:spPr bwMode="auto">
              <a:xfrm>
                <a:off x="1920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6" name="Line 44"/>
              <p:cNvSpPr>
                <a:spLocks noChangeShapeType="1"/>
              </p:cNvSpPr>
              <p:nvPr/>
            </p:nvSpPr>
            <p:spPr bwMode="auto">
              <a:xfrm>
                <a:off x="2304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7" name="Line 45"/>
              <p:cNvSpPr>
                <a:spLocks noChangeShapeType="1"/>
              </p:cNvSpPr>
              <p:nvPr/>
            </p:nvSpPr>
            <p:spPr bwMode="auto">
              <a:xfrm>
                <a:off x="268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8" name="Line 4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1305" name="Rectangle 47"/>
            <p:cNvSpPr>
              <a:spLocks noChangeArrowheads="1"/>
            </p:cNvSpPr>
            <p:nvPr/>
          </p:nvSpPr>
          <p:spPr bwMode="auto">
            <a:xfrm>
              <a:off x="2753202" y="4937551"/>
              <a:ext cx="110799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操作结果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6" name="Rectangle 48"/>
            <p:cNvSpPr>
              <a:spLocks noChangeArrowheads="1"/>
            </p:cNvSpPr>
            <p:nvPr/>
          </p:nvSpPr>
          <p:spPr bwMode="auto">
            <a:xfrm>
              <a:off x="2796165" y="1828800"/>
              <a:ext cx="1157287" cy="9906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退役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单元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7" name="Rectangle 49"/>
            <p:cNvSpPr>
              <a:spLocks noChangeArrowheads="1"/>
            </p:cNvSpPr>
            <p:nvPr/>
          </p:nvSpPr>
          <p:spPr bwMode="auto">
            <a:xfrm>
              <a:off x="2989840" y="2286000"/>
              <a:ext cx="769937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寄存器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文件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8" name="Line 50"/>
            <p:cNvSpPr>
              <a:spLocks noChangeShapeType="1"/>
            </p:cNvSpPr>
            <p:nvPr/>
          </p:nvSpPr>
          <p:spPr bwMode="auto">
            <a:xfrm>
              <a:off x="2313565" y="22098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9" name="Freeform 51"/>
            <p:cNvSpPr/>
            <p:nvPr/>
          </p:nvSpPr>
          <p:spPr bwMode="auto">
            <a:xfrm flipH="1">
              <a:off x="1904999" y="2667000"/>
              <a:ext cx="891166" cy="22098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10" name="Text Box 52"/>
            <p:cNvSpPr txBox="1">
              <a:spLocks noChangeArrowheads="1"/>
            </p:cNvSpPr>
            <p:nvPr/>
          </p:nvSpPr>
          <p:spPr bwMode="auto">
            <a:xfrm>
              <a:off x="729701" y="3154474"/>
              <a:ext cx="121058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zh-CN" altLang="en-US" sz="1600" b="1" dirty="0">
                  <a:latin typeface="Calibri" panose="020F0502020204030204" pitchFamily="34" charset="0"/>
                </a:rPr>
                <a:t>寄存器更新</a:t>
              </a:r>
              <a:endParaRPr lang="en-US" sz="1600" b="1" dirty="0">
                <a:latin typeface="Calibri" panose="020F0502020204030204" pitchFamily="34" charset="0"/>
              </a:endParaRPr>
            </a:p>
          </p:txBody>
        </p:sp>
        <p:sp>
          <p:nvSpPr>
            <p:cNvPr id="11311" name="Line 53"/>
            <p:cNvSpPr>
              <a:spLocks noChangeShapeType="1"/>
            </p:cNvSpPr>
            <p:nvPr/>
          </p:nvSpPr>
          <p:spPr bwMode="auto">
            <a:xfrm>
              <a:off x="3759777" y="25146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12" name="Freeform 54"/>
            <p:cNvSpPr/>
            <p:nvPr/>
          </p:nvSpPr>
          <p:spPr bwMode="auto">
            <a:xfrm>
              <a:off x="3856615" y="2819400"/>
              <a:ext cx="963612" cy="228600"/>
            </a:xfrm>
            <a:custGeom>
              <a:avLst/>
              <a:gdLst>
                <a:gd name="T0" fmla="*/ 480 w 480"/>
                <a:gd name="T1" fmla="*/ 144 h 144"/>
                <a:gd name="T2" fmla="*/ 0 w 480"/>
                <a:gd name="T3" fmla="*/ 144 h 144"/>
                <a:gd name="T4" fmla="*/ 0 w 480"/>
                <a:gd name="T5" fmla="*/ 0 h 144"/>
                <a:gd name="T6" fmla="*/ 0 60000 65536"/>
                <a:gd name="T7" fmla="*/ 0 60000 65536"/>
                <a:gd name="T8" fmla="*/ 0 60000 65536"/>
                <a:gd name="T9" fmla="*/ 0 w 480"/>
                <a:gd name="T10" fmla="*/ 0 h 144"/>
                <a:gd name="T11" fmla="*/ 480 w 48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44">
                  <a:moveTo>
                    <a:pt x="480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9600" y="3688052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404663:  </a:t>
            </a:r>
            <a:r>
              <a:rPr lang="nl-NL" sz="1800" b="1" dirty="0" err="1">
                <a:latin typeface="Courier New" panose="02070309020205020404" pitchFamily="49" charset="0"/>
              </a:rPr>
              <a:t>mov</a:t>
            </a:r>
            <a:r>
              <a:rPr lang="nl-NL" sz="1800" b="1" dirty="0">
                <a:latin typeface="Courier New" panose="02070309020205020404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404668:  </a:t>
            </a:r>
            <a:r>
              <a:rPr lang="nl-NL" sz="1800" b="1" dirty="0" err="1">
                <a:latin typeface="Courier New" panose="02070309020205020404" pitchFamily="49" charset="0"/>
              </a:rPr>
              <a:t>cmp</a:t>
            </a:r>
            <a:r>
              <a:rPr lang="nl-NL" sz="1800" b="1" dirty="0">
                <a:latin typeface="Courier New" panose="02070309020205020404" pitchFamily="49" charset="0"/>
              </a:rPr>
              <a:t>    (%</a:t>
            </a:r>
            <a:r>
              <a:rPr lang="nl-NL" sz="1800" b="1" dirty="0" err="1">
                <a:latin typeface="Courier New" panose="02070309020205020404" pitchFamily="49" charset="0"/>
              </a:rPr>
              <a:t>rdi</a:t>
            </a:r>
            <a:r>
              <a:rPr lang="nl-NL" sz="1800" b="1" dirty="0">
                <a:latin typeface="Courier New" panose="02070309020205020404" pitchFamily="49" charset="0"/>
              </a:rPr>
              <a:t>),%</a:t>
            </a:r>
            <a:r>
              <a:rPr lang="nl-NL" sz="1800" b="1" dirty="0" err="1">
                <a:latin typeface="Courier New" panose="02070309020205020404" pitchFamily="49" charset="0"/>
              </a:rPr>
              <a:t>rsi</a:t>
            </a: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</a:t>
            </a:r>
            <a:r>
              <a:rPr lang="nl-NL" sz="1800" b="1" i="1" dirty="0">
                <a:latin typeface="Courier New" panose="02070309020205020404" pitchFamily="49" charset="0"/>
              </a:rPr>
              <a:t>40466b:  </a:t>
            </a:r>
            <a:r>
              <a:rPr lang="nl-NL" sz="1800" b="1" i="1" dirty="0" err="1">
                <a:latin typeface="Courier New" panose="02070309020205020404" pitchFamily="49" charset="0"/>
              </a:rPr>
              <a:t>jge</a:t>
            </a:r>
            <a:r>
              <a:rPr lang="nl-NL" sz="1800" b="1" i="1" dirty="0">
                <a:latin typeface="Courier New" panose="02070309020205020404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40466d:  </a:t>
            </a:r>
            <a:r>
              <a:rPr lang="nl-NL" sz="1800" b="1" dirty="0" err="1">
                <a:latin typeface="Courier New" panose="02070309020205020404" pitchFamily="49" charset="0"/>
              </a:rPr>
              <a:t>mov</a:t>
            </a:r>
            <a:r>
              <a:rPr lang="nl-NL" sz="1800" b="1" dirty="0">
                <a:latin typeface="Courier New" panose="02070309020205020404" pitchFamily="49" charset="0"/>
              </a:rPr>
              <a:t>    0x8(%</a:t>
            </a:r>
            <a:r>
              <a:rPr lang="nl-NL" sz="1800" b="1" dirty="0" err="1">
                <a:latin typeface="Courier New" panose="02070309020205020404" pitchFamily="49" charset="0"/>
              </a:rPr>
              <a:t>rdi</a:t>
            </a:r>
            <a:r>
              <a:rPr lang="nl-NL" sz="1800" b="1" dirty="0">
                <a:latin typeface="Courier New" panose="02070309020205020404" pitchFamily="49" charset="0"/>
              </a:rPr>
              <a:t>),%</a:t>
            </a:r>
            <a:r>
              <a:rPr lang="nl-NL" sz="1800" b="1" dirty="0" err="1">
                <a:latin typeface="Courier New" panose="02070309020205020404" pitchFamily="49" charset="0"/>
              </a:rPr>
              <a:t>rax</a:t>
            </a: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404685:  </a:t>
            </a:r>
            <a:r>
              <a:rPr lang="nl-NL" sz="1800" b="1" dirty="0" err="1">
                <a:latin typeface="Courier New" panose="02070309020205020404" pitchFamily="49" charset="0"/>
              </a:rPr>
              <a:t>repz</a:t>
            </a:r>
            <a:r>
              <a:rPr lang="nl-NL" sz="1800" b="1" dirty="0">
                <a:latin typeface="Courier New" panose="02070309020205020404" pitchFamily="49" charset="0"/>
              </a:rPr>
              <a:t> </a:t>
            </a:r>
            <a:r>
              <a:rPr lang="nl-NL" sz="1800" b="1" dirty="0" err="1">
                <a:latin typeface="Courier New" panose="02070309020205020404" pitchFamily="49" charset="0"/>
              </a:rPr>
              <a:t>retq</a:t>
            </a:r>
            <a:endParaRPr lang="nl-NL" sz="1800" b="1" dirty="0">
              <a:latin typeface="Courier New" panose="02070309020205020404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05400" y="4269432"/>
            <a:ext cx="2177028" cy="461665"/>
            <a:chOff x="5029200" y="4269432"/>
            <a:chExt cx="2177028" cy="461665"/>
          </a:xfrm>
        </p:grpSpPr>
        <p:sp>
          <p:nvSpPr>
            <p:cNvPr id="49159" name="Freeform 7"/>
            <p:cNvSpPr/>
            <p:nvPr/>
          </p:nvSpPr>
          <p:spPr bwMode="auto">
            <a:xfrm>
              <a:off x="5029200" y="4502497"/>
              <a:ext cx="838200" cy="228600"/>
            </a:xfrm>
            <a:custGeom>
              <a:avLst/>
              <a:gdLst>
                <a:gd name="T0" fmla="*/ 0 w 248"/>
                <a:gd name="T1" fmla="*/ 0 h 144"/>
                <a:gd name="T2" fmla="*/ 240 w 248"/>
                <a:gd name="T3" fmla="*/ 48 h 144"/>
                <a:gd name="T4" fmla="*/ 48 w 248"/>
                <a:gd name="T5" fmla="*/ 144 h 144"/>
                <a:gd name="T6" fmla="*/ 0 60000 65536"/>
                <a:gd name="T7" fmla="*/ 0 60000 65536"/>
                <a:gd name="T8" fmla="*/ 0 60000 65536"/>
                <a:gd name="T9" fmla="*/ 0 w 248"/>
                <a:gd name="T10" fmla="*/ 0 h 144"/>
                <a:gd name="T11" fmla="*/ 248 w 24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8" h="144">
                  <a:moveTo>
                    <a:pt x="0" y="0"/>
                  </a:moveTo>
                  <a:cubicBezTo>
                    <a:pt x="116" y="12"/>
                    <a:pt x="232" y="24"/>
                    <a:pt x="240" y="48"/>
                  </a:cubicBezTo>
                  <a:cubicBezTo>
                    <a:pt x="248" y="72"/>
                    <a:pt x="148" y="108"/>
                    <a:pt x="48" y="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49160" name="Text Box 8"/>
            <p:cNvSpPr txBox="1">
              <a:spLocks noChangeArrowheads="1"/>
            </p:cNvSpPr>
            <p:nvPr/>
          </p:nvSpPr>
          <p:spPr bwMode="auto">
            <a:xfrm>
              <a:off x="5867400" y="4269432"/>
              <a:ext cx="1338828" cy="369332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rgbClr val="0000FF"/>
                  </a:solidFill>
                  <a:latin typeface="Calibri" panose="020F0502020204030204" pitchFamily="34" charset="0"/>
                </a:rPr>
                <a:t>不选择分支</a:t>
              </a:r>
              <a:endParaRPr lang="en-US" b="1" dirty="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分支的结果</a:t>
            </a: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-285750"/>
            <a:r>
              <a:rPr lang="zh-CN" altLang="en-US" b="1" dirty="0"/>
              <a:t>当遇到条件分支时，无法确定继续取指的位置</a:t>
            </a:r>
            <a:endParaRPr lang="en-US" b="1" dirty="0"/>
          </a:p>
          <a:p>
            <a:pPr marL="400050" lvl="1" indent="-40005"/>
            <a:r>
              <a:rPr lang="zh-CN" altLang="en-US" dirty="0"/>
              <a:t>选择分支</a:t>
            </a:r>
            <a:r>
              <a:rPr lang="en-US" dirty="0"/>
              <a:t>:</a:t>
            </a:r>
            <a:r>
              <a:rPr lang="zh-CN" altLang="en-US" dirty="0"/>
              <a:t>将控制转移到分支目标</a:t>
            </a:r>
            <a:endParaRPr lang="en-US" dirty="0"/>
          </a:p>
          <a:p>
            <a:pPr marL="400050" lvl="1" indent="-40005"/>
            <a:r>
              <a:rPr lang="zh-CN" altLang="en-US" dirty="0"/>
              <a:t>不选择分支</a:t>
            </a:r>
            <a:r>
              <a:rPr lang="en-US" dirty="0"/>
              <a:t>:</a:t>
            </a:r>
            <a:r>
              <a:rPr lang="zh-CN" altLang="en-US" dirty="0"/>
              <a:t>继续下一个指令</a:t>
            </a:r>
            <a:endParaRPr lang="en-US" dirty="0"/>
          </a:p>
          <a:p>
            <a:pPr marL="0" indent="-285750"/>
            <a:r>
              <a:rPr lang="zh-CN" altLang="en-US" b="1" dirty="0"/>
              <a:t> 直到分支</a:t>
            </a:r>
            <a:r>
              <a:rPr lang="en-US" altLang="zh-CN" b="1" dirty="0"/>
              <a:t>/</a:t>
            </a:r>
            <a:r>
              <a:rPr lang="zh-CN" altLang="en-US" b="1" dirty="0"/>
              <a:t>整数单元的结果确定后 才能解决</a:t>
            </a:r>
            <a:endParaRPr lang="en-US" b="1" dirty="0"/>
          </a:p>
        </p:txBody>
      </p:sp>
      <p:grpSp>
        <p:nvGrpSpPr>
          <p:cNvPr id="2" name="组合 1"/>
          <p:cNvGrpSpPr/>
          <p:nvPr/>
        </p:nvGrpSpPr>
        <p:grpSpPr>
          <a:xfrm rot="566941">
            <a:off x="3451619" y="4595743"/>
            <a:ext cx="2975232" cy="1051216"/>
            <a:chOff x="3463243" y="4625615"/>
            <a:chExt cx="2975232" cy="880691"/>
          </a:xfrm>
        </p:grpSpPr>
        <p:sp>
          <p:nvSpPr>
            <p:cNvPr id="49158" name="Text Box 6"/>
            <p:cNvSpPr txBox="1">
              <a:spLocks noChangeArrowheads="1"/>
            </p:cNvSpPr>
            <p:nvPr/>
          </p:nvSpPr>
          <p:spPr bwMode="auto">
            <a:xfrm rot="21033059">
              <a:off x="5330479" y="5055653"/>
              <a:ext cx="1107996" cy="30942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rgbClr val="990000"/>
                  </a:solidFill>
                  <a:latin typeface="Calibri" panose="020F0502020204030204" pitchFamily="34" charset="0"/>
                </a:rPr>
                <a:t>选择分支</a:t>
              </a:r>
              <a:endParaRPr lang="en-US" b="1" dirty="0">
                <a:solidFill>
                  <a:srgbClr val="99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9161" name="Freeform 9"/>
            <p:cNvSpPr/>
            <p:nvPr/>
          </p:nvSpPr>
          <p:spPr bwMode="auto">
            <a:xfrm rot="20125028" flipV="1">
              <a:off x="3463243" y="4625615"/>
              <a:ext cx="1927870" cy="880691"/>
            </a:xfrm>
            <a:custGeom>
              <a:avLst/>
              <a:gdLst>
                <a:gd name="T0" fmla="*/ 0 w 1379"/>
                <a:gd name="T1" fmla="*/ 0 h 664"/>
                <a:gd name="T2" fmla="*/ 1168 w 1379"/>
                <a:gd name="T3" fmla="*/ 216 h 664"/>
                <a:gd name="T4" fmla="*/ 1264 w 1379"/>
                <a:gd name="T5" fmla="*/ 400 h 664"/>
                <a:gd name="T6" fmla="*/ 832 w 1379"/>
                <a:gd name="T7" fmla="*/ 664 h 6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9"/>
                <a:gd name="T13" fmla="*/ 0 h 664"/>
                <a:gd name="T14" fmla="*/ 1379 w 1379"/>
                <a:gd name="T15" fmla="*/ 664 h 6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9" h="664">
                  <a:moveTo>
                    <a:pt x="0" y="0"/>
                  </a:moveTo>
                  <a:cubicBezTo>
                    <a:pt x="195" y="37"/>
                    <a:pt x="957" y="149"/>
                    <a:pt x="1168" y="216"/>
                  </a:cubicBezTo>
                  <a:cubicBezTo>
                    <a:pt x="1379" y="283"/>
                    <a:pt x="1320" y="325"/>
                    <a:pt x="1264" y="400"/>
                  </a:cubicBezTo>
                  <a:cubicBezTo>
                    <a:pt x="1208" y="475"/>
                    <a:pt x="922" y="609"/>
                    <a:pt x="832" y="664"/>
                  </a:cubicBezTo>
                </a:path>
              </a:pathLst>
            </a:custGeom>
            <a:noFill/>
            <a:ln w="38100">
              <a:solidFill>
                <a:srgbClr val="990000"/>
              </a:solidFill>
              <a:round/>
              <a:headEnd type="triangle"/>
              <a:tailEnd type="none" w="med" len="med"/>
            </a:ln>
          </p:spPr>
          <p:txBody>
            <a:bodyPr/>
            <a:lstStyle/>
            <a:p>
              <a:endParaRPr lang="en-US" b="1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分支预测</a:t>
            </a:r>
            <a:endParaRPr lang="en-US"/>
          </a:p>
        </p:txBody>
      </p:sp>
      <p:sp>
        <p:nvSpPr>
          <p:cNvPr id="66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设想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猜测会走哪个分支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在预测的位置开始执行指令</a:t>
            </a:r>
            <a:endParaRPr lang="en-US" dirty="0"/>
          </a:p>
          <a:p>
            <a:pPr lvl="2">
              <a:defRPr/>
            </a:pPr>
            <a:r>
              <a:rPr lang="zh-CN" altLang="en-US" dirty="0"/>
              <a:t>但不要真修改寄存器或内存数据</a:t>
            </a:r>
            <a:endParaRPr lang="en-US" dirty="0"/>
          </a:p>
          <a:p>
            <a:pPr eaLnBrk="1" hangingPunct="1">
              <a:defRPr/>
            </a:pPr>
            <a:endParaRPr lang="en-US" sz="2000" dirty="0"/>
          </a:p>
        </p:txBody>
      </p:sp>
      <p:sp>
        <p:nvSpPr>
          <p:cNvPr id="50184" name="AutoShape 8"/>
          <p:cNvSpPr/>
          <p:nvPr/>
        </p:nvSpPr>
        <p:spPr bwMode="auto">
          <a:xfrm>
            <a:off x="5791200" y="5432192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137817" y="5330566"/>
            <a:ext cx="1107996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</a:rPr>
              <a:t>开始执行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90600" y="3431232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404663:  </a:t>
            </a:r>
            <a:r>
              <a:rPr lang="nl-NL" sz="1800" b="1" dirty="0" err="1">
                <a:latin typeface="Courier New" panose="02070309020205020404" pitchFamily="49" charset="0"/>
              </a:rPr>
              <a:t>mov</a:t>
            </a:r>
            <a:r>
              <a:rPr lang="nl-NL" sz="1800" b="1" dirty="0">
                <a:latin typeface="Courier New" panose="02070309020205020404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404668:  </a:t>
            </a:r>
            <a:r>
              <a:rPr lang="nl-NL" sz="1800" b="1" dirty="0" err="1">
                <a:latin typeface="Courier New" panose="02070309020205020404" pitchFamily="49" charset="0"/>
              </a:rPr>
              <a:t>cmp</a:t>
            </a:r>
            <a:r>
              <a:rPr lang="nl-NL" sz="1800" b="1" dirty="0">
                <a:latin typeface="Courier New" panose="02070309020205020404" pitchFamily="49" charset="0"/>
              </a:rPr>
              <a:t>    (%</a:t>
            </a:r>
            <a:r>
              <a:rPr lang="nl-NL" sz="1800" b="1" dirty="0" err="1">
                <a:latin typeface="Courier New" panose="02070309020205020404" pitchFamily="49" charset="0"/>
              </a:rPr>
              <a:t>rdi</a:t>
            </a:r>
            <a:r>
              <a:rPr lang="nl-NL" sz="1800" b="1" dirty="0">
                <a:latin typeface="Courier New" panose="02070309020205020404" pitchFamily="49" charset="0"/>
              </a:rPr>
              <a:t>),%</a:t>
            </a:r>
            <a:r>
              <a:rPr lang="nl-NL" sz="1800" b="1" dirty="0" err="1">
                <a:latin typeface="Courier New" panose="02070309020205020404" pitchFamily="49" charset="0"/>
              </a:rPr>
              <a:t>rsi</a:t>
            </a: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</a:t>
            </a:r>
            <a:r>
              <a:rPr lang="nl-NL" sz="1800" b="1" i="1" dirty="0">
                <a:latin typeface="Courier New" panose="02070309020205020404" pitchFamily="49" charset="0"/>
              </a:rPr>
              <a:t>40466b:  </a:t>
            </a:r>
            <a:r>
              <a:rPr lang="nl-NL" sz="1800" b="1" i="1" dirty="0" err="1">
                <a:latin typeface="Courier New" panose="02070309020205020404" pitchFamily="49" charset="0"/>
              </a:rPr>
              <a:t>jge</a:t>
            </a:r>
            <a:r>
              <a:rPr lang="nl-NL" sz="1800" b="1" i="1" dirty="0">
                <a:latin typeface="Courier New" panose="02070309020205020404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40466d:  </a:t>
            </a:r>
            <a:r>
              <a:rPr lang="nl-NL" sz="1800" b="1" dirty="0" err="1">
                <a:latin typeface="Courier New" panose="02070309020205020404" pitchFamily="49" charset="0"/>
              </a:rPr>
              <a:t>mov</a:t>
            </a:r>
            <a:r>
              <a:rPr lang="nl-NL" sz="1800" b="1" dirty="0">
                <a:latin typeface="Courier New" panose="02070309020205020404" pitchFamily="49" charset="0"/>
              </a:rPr>
              <a:t>    0x8(%</a:t>
            </a:r>
            <a:r>
              <a:rPr lang="nl-NL" sz="1800" b="1" dirty="0" err="1">
                <a:latin typeface="Courier New" panose="02070309020205020404" pitchFamily="49" charset="0"/>
              </a:rPr>
              <a:t>rdi</a:t>
            </a:r>
            <a:r>
              <a:rPr lang="nl-NL" sz="1800" b="1" dirty="0">
                <a:latin typeface="Courier New" panose="02070309020205020404" pitchFamily="49" charset="0"/>
              </a:rPr>
              <a:t>),%</a:t>
            </a:r>
            <a:r>
              <a:rPr lang="nl-NL" sz="1800" b="1" dirty="0" err="1">
                <a:latin typeface="Courier New" panose="02070309020205020404" pitchFamily="49" charset="0"/>
              </a:rPr>
              <a:t>rax</a:t>
            </a: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404685:  </a:t>
            </a:r>
            <a:r>
              <a:rPr lang="nl-NL" sz="1800" b="1" dirty="0" err="1">
                <a:latin typeface="Courier New" panose="02070309020205020404" pitchFamily="49" charset="0"/>
              </a:rPr>
              <a:t>repz</a:t>
            </a:r>
            <a:r>
              <a:rPr lang="nl-NL" sz="1800" b="1" dirty="0">
                <a:latin typeface="Courier New" panose="02070309020205020404" pitchFamily="49" charset="0"/>
              </a:rPr>
              <a:t> </a:t>
            </a:r>
            <a:r>
              <a:rPr lang="nl-NL" sz="1800" b="1" dirty="0" err="1">
                <a:latin typeface="Courier New" panose="02070309020205020404" pitchFamily="49" charset="0"/>
              </a:rPr>
              <a:t>retq</a:t>
            </a:r>
            <a:endParaRPr lang="nl-NL" sz="1800" b="1" dirty="0">
              <a:latin typeface="Courier New" panose="02070309020205020404" pitchFamily="49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14605" y="4119264"/>
            <a:ext cx="4076781" cy="986136"/>
            <a:chOff x="4014605" y="4119264"/>
            <a:chExt cx="4076781" cy="1148688"/>
          </a:xfrm>
        </p:grpSpPr>
        <p:sp>
          <p:nvSpPr>
            <p:cNvPr id="50182" name="Text Box 6"/>
            <p:cNvSpPr txBox="1">
              <a:spLocks noChangeArrowheads="1"/>
            </p:cNvSpPr>
            <p:nvPr/>
          </p:nvSpPr>
          <p:spPr bwMode="auto">
            <a:xfrm>
              <a:off x="6521726" y="4119264"/>
              <a:ext cx="1569660" cy="369332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dirty="0">
                  <a:solidFill>
                    <a:srgbClr val="990000"/>
                  </a:solidFill>
                  <a:latin typeface="Calibri" panose="020F0502020204030204" pitchFamily="34" charset="0"/>
                </a:rPr>
                <a:t>预测</a:t>
              </a:r>
              <a:r>
                <a:rPr lang="zh-CN" altLang="en-US" dirty="0"/>
                <a:t>选择分支</a:t>
              </a:r>
              <a:endParaRPr lang="en-US" dirty="0">
                <a:solidFill>
                  <a:srgbClr val="99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 rot="20125028" flipV="1">
              <a:off x="4014605" y="4315938"/>
              <a:ext cx="2505991" cy="952014"/>
            </a:xfrm>
            <a:custGeom>
              <a:avLst/>
              <a:gdLst>
                <a:gd name="T0" fmla="*/ 0 w 1379"/>
                <a:gd name="T1" fmla="*/ 0 h 664"/>
                <a:gd name="T2" fmla="*/ 1168 w 1379"/>
                <a:gd name="T3" fmla="*/ 216 h 664"/>
                <a:gd name="T4" fmla="*/ 1264 w 1379"/>
                <a:gd name="T5" fmla="*/ 400 h 664"/>
                <a:gd name="T6" fmla="*/ 832 w 1379"/>
                <a:gd name="T7" fmla="*/ 664 h 6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9"/>
                <a:gd name="T13" fmla="*/ 0 h 664"/>
                <a:gd name="T14" fmla="*/ 1379 w 1379"/>
                <a:gd name="T15" fmla="*/ 664 h 6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9" h="664">
                  <a:moveTo>
                    <a:pt x="0" y="0"/>
                  </a:moveTo>
                  <a:cubicBezTo>
                    <a:pt x="195" y="37"/>
                    <a:pt x="957" y="149"/>
                    <a:pt x="1168" y="216"/>
                  </a:cubicBezTo>
                  <a:cubicBezTo>
                    <a:pt x="1379" y="283"/>
                    <a:pt x="1320" y="325"/>
                    <a:pt x="1264" y="400"/>
                  </a:cubicBezTo>
                  <a:cubicBezTo>
                    <a:pt x="1208" y="475"/>
                    <a:pt x="922" y="609"/>
                    <a:pt x="832" y="664"/>
                  </a:cubicBezTo>
                </a:path>
              </a:pathLst>
            </a:custGeom>
            <a:noFill/>
            <a:ln w="38100">
              <a:solidFill>
                <a:srgbClr val="990000"/>
              </a:solidFill>
              <a:round/>
              <a:headEnd type="triangle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748" y="448574"/>
            <a:ext cx="7856538" cy="5730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穿过循环的分支预测</a:t>
            </a:r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51206" name="Freeform 6"/>
          <p:cNvSpPr/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1207" name="Freeform 7"/>
          <p:cNvSpPr/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696024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98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696024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99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813043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100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98038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anose="020F0502020204030204" pitchFamily="34" charset="0"/>
              </a:rPr>
              <a:t>预测选择分支</a:t>
            </a:r>
            <a:r>
              <a:rPr lang="en-US" sz="2000" b="1" dirty="0">
                <a:latin typeface="Calibri" panose="020F0502020204030204" pitchFamily="34" charset="0"/>
              </a:rPr>
              <a:t>(OK)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2434000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anose="020F0502020204030204" pitchFamily="34" charset="0"/>
              </a:rPr>
              <a:t>预测选择分支</a:t>
            </a:r>
            <a:r>
              <a:rPr lang="en-US" sz="2000" b="1" dirty="0">
                <a:latin typeface="Calibri" panose="020F0502020204030204" pitchFamily="34" charset="0"/>
              </a:rPr>
              <a:t>(Oops)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813043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101</a:t>
            </a:r>
          </a:p>
        </p:txBody>
      </p:sp>
      <p:sp>
        <p:nvSpPr>
          <p:cNvPr id="51215" name="Freeform 15"/>
          <p:cNvSpPr/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1843774" cy="707886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i="1" dirty="0">
                <a:latin typeface="Calibri" panose="020F0502020204030204" pitchFamily="34" charset="0"/>
              </a:rPr>
              <a:t>假定</a:t>
            </a:r>
            <a:endParaRPr lang="en-US" altLang="zh-CN" sz="2000" b="1" i="1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b="1" i="1" dirty="0">
                <a:latin typeface="Calibri" panose="020F0502020204030204" pitchFamily="34" charset="0"/>
              </a:rPr>
              <a:t>向量长度</a:t>
            </a:r>
            <a:r>
              <a:rPr lang="en-US" altLang="zh-CN" sz="2000" b="1" i="1" dirty="0">
                <a:latin typeface="Calibri" panose="020F0502020204030204" pitchFamily="34" charset="0"/>
              </a:rPr>
              <a:t> = </a:t>
            </a:r>
            <a:r>
              <a:rPr lang="en-US" altLang="zh-CN" sz="2000" b="1" i="1" dirty="0">
                <a:solidFill>
                  <a:srgbClr val="C00000"/>
                </a:solidFill>
                <a:latin typeface="Calibri" panose="020F0502020204030204" pitchFamily="34" charset="0"/>
              </a:rPr>
              <a:t>100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5548110" y="4248150"/>
            <a:ext cx="1684781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anose="020F0502020204030204" pitchFamily="34" charset="0"/>
              </a:rPr>
              <a:t>读无效位置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H="1" flipV="1">
            <a:off x="3505210" y="4132548"/>
            <a:ext cx="2079615" cy="26800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7889875" y="50863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7889875" y="38671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7576919" y="4220742"/>
            <a:ext cx="646331" cy="36933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执行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7659469" y="5425654"/>
            <a:ext cx="646331" cy="36933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取指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V="1">
            <a:off x="7737475" y="38671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 flipV="1">
            <a:off x="7737475" y="50863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V="1">
            <a:off x="7737475" y="63055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32" name="Freeform 6"/>
          <p:cNvSpPr/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3" name="Freeform 7"/>
          <p:cNvSpPr/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696024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98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696024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99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813043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100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98038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anose="020F0502020204030204" pitchFamily="34" charset="0"/>
              </a:rPr>
              <a:t>预测选择分支</a:t>
            </a:r>
            <a:r>
              <a:rPr lang="en-US" sz="2000" b="1" dirty="0">
                <a:latin typeface="Calibri" panose="020F0502020204030204" pitchFamily="34" charset="0"/>
              </a:rPr>
              <a:t>(OK)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2419573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anose="020F0502020204030204" pitchFamily="34" charset="0"/>
              </a:rPr>
              <a:t>预测选择分支</a:t>
            </a:r>
            <a:r>
              <a:rPr lang="en-US" sz="2000" b="1" dirty="0">
                <a:latin typeface="Calibri" panose="020F0502020204030204" pitchFamily="34" charset="0"/>
              </a:rPr>
              <a:t>(Oops)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813043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101</a:t>
            </a:r>
          </a:p>
        </p:txBody>
      </p:sp>
      <p:sp>
        <p:nvSpPr>
          <p:cNvPr id="40" name="Freeform 15"/>
          <p:cNvSpPr/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1843774" cy="707886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i="1" dirty="0">
                <a:latin typeface="Calibri" panose="020F0502020204030204" pitchFamily="34" charset="0"/>
              </a:rPr>
              <a:t>假定</a:t>
            </a:r>
            <a:endParaRPr lang="en-US" altLang="zh-CN" sz="2000" b="1" i="1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b="1" i="1" dirty="0">
                <a:latin typeface="Calibri" panose="020F0502020204030204" pitchFamily="34" charset="0"/>
              </a:rPr>
              <a:t>向量长度</a:t>
            </a:r>
            <a:r>
              <a:rPr lang="en-US" altLang="zh-CN" sz="2000" b="1" i="1" dirty="0">
                <a:latin typeface="Calibri" panose="020F0502020204030204" pitchFamily="34" charset="0"/>
              </a:rPr>
              <a:t> = </a:t>
            </a:r>
            <a:r>
              <a:rPr lang="en-US" altLang="zh-CN" sz="2000" b="1" i="1" dirty="0">
                <a:solidFill>
                  <a:srgbClr val="C00000"/>
                </a:solidFill>
                <a:latin typeface="Calibri" panose="020F0502020204030204" pitchFamily="34" charset="0"/>
              </a:rPr>
              <a:t>100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945438" cy="5730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分支错误预测的失效</a:t>
            </a:r>
            <a:endParaRPr lang="en-US"/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5943600" y="4928556"/>
            <a:ext cx="646331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无效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685800" y="407035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685800" y="42672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685800" y="455295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685800" y="48006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685800" y="5105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685800" y="55453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685800" y="57739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685800" y="6019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50" name="AutoShape 26"/>
          <p:cNvSpPr/>
          <p:nvPr/>
        </p:nvSpPr>
        <p:spPr bwMode="auto">
          <a:xfrm>
            <a:off x="5562600" y="4070350"/>
            <a:ext cx="304800" cy="2178050"/>
          </a:xfrm>
          <a:prstGeom prst="rightBrace">
            <a:avLst>
              <a:gd name="adj1" fmla="val 56250"/>
              <a:gd name="adj2" fmla="val 50000"/>
            </a:avLst>
          </a:prstGeom>
          <a:noFill/>
          <a:ln w="25400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Line 25"/>
          <p:cNvSpPr>
            <a:spLocks noChangeShapeType="1"/>
          </p:cNvSpPr>
          <p:nvPr/>
        </p:nvSpPr>
        <p:spPr bwMode="auto">
          <a:xfrm>
            <a:off x="685800" y="6248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152400"/>
            <a:ext cx="8786982" cy="762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优化编译器</a:t>
            </a:r>
            <a:r>
              <a:rPr lang="en-US" altLang="zh-CN" dirty="0"/>
              <a:t>---</a:t>
            </a:r>
            <a:r>
              <a:rPr lang="zh-CN" altLang="en-US" sz="2800" dirty="0"/>
              <a:t>编写编译器友好的代码！</a:t>
            </a:r>
            <a:endParaRPr lang="en-US" sz="2800" dirty="0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16832" y="685800"/>
            <a:ext cx="8827168" cy="60960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/>
              <a:t>提供从程序到机器的有效映射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寄存器分配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代码的选择与顺序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消除死代码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消除轻微的低效率问题</a:t>
            </a:r>
            <a:endParaRPr lang="en-US" dirty="0"/>
          </a:p>
          <a:p>
            <a:pPr>
              <a:defRPr/>
            </a:pPr>
            <a:r>
              <a:rPr lang="zh-CN" altLang="en-US" dirty="0"/>
              <a:t>源程序稍变一下，编译器优化方式与性能变化很大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（通常）不要提高渐进效率</a:t>
            </a:r>
            <a:r>
              <a:rPr lang="en-US" altLang="zh-CN" dirty="0"/>
              <a:t>(</a:t>
            </a:r>
            <a:r>
              <a:rPr lang="en-US" dirty="0"/>
              <a:t>asymptotic efficiency)</a:t>
            </a:r>
          </a:p>
          <a:p>
            <a:pPr lvl="1">
              <a:defRPr/>
            </a:pPr>
            <a:r>
              <a:rPr lang="zh-CN" altLang="en-US" dirty="0"/>
              <a:t>由程序员来选择最佳的总体算法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大</a:t>
            </a:r>
            <a:r>
              <a:rPr lang="en-US" dirty="0"/>
              <a:t>O</a:t>
            </a:r>
            <a:r>
              <a:rPr lang="zh-CN" altLang="en-US" dirty="0"/>
              <a:t>常常比常数因子更重要，但常数因子也很重要</a:t>
            </a:r>
            <a:endParaRPr lang="en-US" dirty="0"/>
          </a:p>
          <a:p>
            <a:pPr>
              <a:defRPr/>
            </a:pPr>
            <a:r>
              <a:rPr lang="zh-CN" altLang="en-US" dirty="0"/>
              <a:t>难以克服“优化障碍”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潜在的函数副作用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潜在的内存别名使用</a:t>
            </a:r>
            <a:endParaRPr lang="en-US" dirty="0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2"/>
            <a:ext cx="7551738" cy="5730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分支错误预测的恢复</a:t>
            </a:r>
            <a:endParaRPr lang="en-US"/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>
          <a:xfrm>
            <a:off x="498896" y="3962400"/>
            <a:ext cx="8009626" cy="13684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性能开销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现代处理器上的多个时钟周期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可能是一个主要的性能限制器</a:t>
            </a:r>
            <a:endParaRPr lang="en-US" dirty="0"/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589861" y="1354028"/>
            <a:ext cx="5341039" cy="2028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b="1" dirty="0">
                <a:latin typeface="Courier New" panose="02070309020205020404" pitchFamily="49" charset="0"/>
              </a:rPr>
              <a:t>  </a:t>
            </a:r>
            <a:r>
              <a:rPr lang="cs-CZ" b="1" dirty="0">
                <a:latin typeface="Courier New" panose="02070309020205020404" pitchFamily="49" charset="0"/>
              </a:rPr>
              <a:t>401029:  </a:t>
            </a:r>
            <a:r>
              <a:rPr lang="cs-CZ" b="1" dirty="0" err="1">
                <a:latin typeface="Courier New" panose="02070309020205020404" pitchFamily="49" charset="0"/>
              </a:rPr>
              <a:t>vmulsd</a:t>
            </a:r>
            <a:r>
              <a:rPr lang="cs-CZ" b="1" dirty="0">
                <a:latin typeface="Courier New" panose="02070309020205020404" pitchFamily="49" charset="0"/>
              </a:rPr>
              <a:t> (%</a:t>
            </a:r>
            <a:r>
              <a:rPr lang="cs-CZ" b="1" dirty="0" err="1">
                <a:latin typeface="Courier New" panose="02070309020205020404" pitchFamily="49" charset="0"/>
              </a:rPr>
              <a:t>rdx</a:t>
            </a:r>
            <a:r>
              <a:rPr lang="cs-CZ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40102d:  </a:t>
            </a:r>
            <a:r>
              <a:rPr lang="cs-CZ" b="1" dirty="0" err="1">
                <a:latin typeface="Courier New" panose="02070309020205020404" pitchFamily="49" charset="0"/>
              </a:rPr>
              <a:t>add</a:t>
            </a:r>
            <a:r>
              <a:rPr lang="cs-CZ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401031:  </a:t>
            </a:r>
            <a:r>
              <a:rPr lang="cs-CZ" b="1" dirty="0" err="1">
                <a:latin typeface="Courier New" panose="02070309020205020404" pitchFamily="49" charset="0"/>
              </a:rPr>
              <a:t>cmp</a:t>
            </a:r>
            <a:r>
              <a:rPr lang="cs-CZ" b="1" dirty="0">
                <a:latin typeface="Courier New" panose="02070309020205020404" pitchFamily="49" charset="0"/>
              </a:rPr>
              <a:t>    %</a:t>
            </a:r>
            <a:r>
              <a:rPr lang="cs-CZ" b="1" dirty="0" err="1">
                <a:latin typeface="Courier New" panose="02070309020205020404" pitchFamily="49" charset="0"/>
              </a:rPr>
              <a:t>rax</a:t>
            </a:r>
            <a:r>
              <a:rPr lang="cs-CZ" b="1" dirty="0">
                <a:latin typeface="Courier New" panose="02070309020205020404" pitchFamily="49" charset="0"/>
              </a:rPr>
              <a:t>,%</a:t>
            </a:r>
            <a:r>
              <a:rPr lang="cs-CZ" b="1" dirty="0" err="1">
                <a:latin typeface="Courier New" panose="02070309020205020404" pitchFamily="49" charset="0"/>
              </a:rPr>
              <a:t>rdx</a:t>
            </a:r>
            <a:endParaRPr lang="cs-CZ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401034:  </a:t>
            </a:r>
            <a:r>
              <a:rPr lang="cs-CZ" b="1" dirty="0" err="1">
                <a:latin typeface="Courier New" panose="02070309020205020404" pitchFamily="49" charset="0"/>
              </a:rPr>
              <a:t>jne</a:t>
            </a:r>
            <a:r>
              <a:rPr lang="cs-CZ" b="1" dirty="0">
                <a:latin typeface="Courier New" panose="02070309020205020404" pitchFamily="49" charset="0"/>
              </a:rPr>
              <a:t>    401029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401036:  </a:t>
            </a:r>
            <a:r>
              <a:rPr lang="cs-CZ" b="1" dirty="0" err="1">
                <a:latin typeface="Courier New" panose="02070309020205020404" pitchFamily="49" charset="0"/>
              </a:rPr>
              <a:t>jmp</a:t>
            </a:r>
            <a:r>
              <a:rPr lang="cs-CZ" b="1" dirty="0">
                <a:latin typeface="Courier New" panose="02070309020205020404" pitchFamily="49" charset="0"/>
              </a:rPr>
              <a:t>    401040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401040:  </a:t>
            </a:r>
            <a:r>
              <a:rPr lang="cs-CZ" b="1" dirty="0" err="1">
                <a:latin typeface="Courier New" panose="02070309020205020404" pitchFamily="49" charset="0"/>
              </a:rPr>
              <a:t>vmovsd</a:t>
            </a:r>
            <a:r>
              <a:rPr lang="cs-CZ" b="1" dirty="0">
                <a:latin typeface="Courier New" panose="02070309020205020404" pitchFamily="49" charset="0"/>
              </a:rPr>
              <a:t> %xmm0,(%r12)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53254" name="Text Box 9"/>
          <p:cNvSpPr txBox="1">
            <a:spLocks noChangeArrowheads="1"/>
          </p:cNvSpPr>
          <p:nvPr/>
        </p:nvSpPr>
        <p:spPr bwMode="auto">
          <a:xfrm>
            <a:off x="4777877" y="1763558"/>
            <a:ext cx="696024" cy="469186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99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006526" y="2203035"/>
            <a:ext cx="3473252" cy="469186"/>
            <a:chOff x="4006526" y="2203035"/>
            <a:chExt cx="3473252" cy="469186"/>
          </a:xfrm>
        </p:grpSpPr>
        <p:sp>
          <p:nvSpPr>
            <p:cNvPr id="53253" name="Freeform 7"/>
            <p:cNvSpPr/>
            <p:nvPr/>
          </p:nvSpPr>
          <p:spPr bwMode="auto">
            <a:xfrm>
              <a:off x="4006526" y="2368408"/>
              <a:ext cx="1968500" cy="151565"/>
            </a:xfrm>
            <a:custGeom>
              <a:avLst/>
              <a:gdLst>
                <a:gd name="T0" fmla="*/ 0 w 1000"/>
                <a:gd name="T1" fmla="*/ 0 h 224"/>
                <a:gd name="T2" fmla="*/ 880 w 1000"/>
                <a:gd name="T3" fmla="*/ 56 h 224"/>
                <a:gd name="T4" fmla="*/ 720 w 1000"/>
                <a:gd name="T5" fmla="*/ 224 h 224"/>
                <a:gd name="T6" fmla="*/ 0 60000 65536"/>
                <a:gd name="T7" fmla="*/ 0 60000 65536"/>
                <a:gd name="T8" fmla="*/ 0 60000 65536"/>
                <a:gd name="T9" fmla="*/ 0 w 1000"/>
                <a:gd name="T10" fmla="*/ 0 h 224"/>
                <a:gd name="T11" fmla="*/ 1000 w 1000"/>
                <a:gd name="T12" fmla="*/ 224 h 2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0" h="224">
                  <a:moveTo>
                    <a:pt x="0" y="0"/>
                  </a:moveTo>
                  <a:cubicBezTo>
                    <a:pt x="147" y="9"/>
                    <a:pt x="760" y="19"/>
                    <a:pt x="880" y="56"/>
                  </a:cubicBezTo>
                  <a:cubicBezTo>
                    <a:pt x="1000" y="93"/>
                    <a:pt x="753" y="189"/>
                    <a:pt x="720" y="2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53255" name="Text Box 11"/>
            <p:cNvSpPr txBox="1">
              <a:spLocks noChangeArrowheads="1"/>
            </p:cNvSpPr>
            <p:nvPr/>
          </p:nvSpPr>
          <p:spPr bwMode="auto">
            <a:xfrm>
              <a:off x="5910118" y="2203035"/>
              <a:ext cx="1569660" cy="46918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绝对不会采纳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958114" y="2773815"/>
            <a:ext cx="2111725" cy="594658"/>
            <a:chOff x="5958114" y="2773815"/>
            <a:chExt cx="2111725" cy="594658"/>
          </a:xfrm>
        </p:grpSpPr>
        <p:sp>
          <p:nvSpPr>
            <p:cNvPr id="8" name="AutoShape 8"/>
            <p:cNvSpPr/>
            <p:nvPr/>
          </p:nvSpPr>
          <p:spPr bwMode="auto">
            <a:xfrm>
              <a:off x="5958114" y="2773815"/>
              <a:ext cx="304800" cy="594658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6269346" y="2895600"/>
              <a:ext cx="1800493" cy="46918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重新加载流水线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9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怎么办？</a:t>
            </a:r>
            <a:endParaRPr lang="en-US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Intel</a:t>
            </a:r>
            <a:r>
              <a:rPr lang="zh-CN" altLang="en-US" dirty="0"/>
              <a:t>的分支预测：太多了</a:t>
            </a:r>
            <a:r>
              <a:rPr lang="en-US" altLang="zh-CN" dirty="0"/>
              <a:t>……</a:t>
            </a:r>
            <a:r>
              <a:rPr lang="zh-CN" altLang="en-US" dirty="0"/>
              <a:t>哭😭😭😭😭😭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条件</a:t>
            </a:r>
            <a:r>
              <a:rPr lang="en-US" altLang="zh-CN" dirty="0"/>
              <a:t>true--</a:t>
            </a:r>
            <a:r>
              <a:rPr lang="zh-CN" altLang="en-US" dirty="0"/>
              <a:t>分支正确正确率</a:t>
            </a:r>
            <a:r>
              <a:rPr lang="en-US" altLang="zh-CN" dirty="0"/>
              <a:t>60%</a:t>
            </a:r>
          </a:p>
          <a:p>
            <a:pPr>
              <a:defRPr/>
            </a:pPr>
            <a:r>
              <a:rPr lang="zh-CN" altLang="en-US" dirty="0"/>
              <a:t>距离为负</a:t>
            </a:r>
            <a:r>
              <a:rPr lang="en-US" altLang="zh-CN" dirty="0"/>
              <a:t>---</a:t>
            </a:r>
            <a:r>
              <a:rPr lang="zh-CN" altLang="en-US" dirty="0"/>
              <a:t>分支正确正确率</a:t>
            </a:r>
            <a:r>
              <a:rPr lang="en-US" altLang="zh-CN" dirty="0"/>
              <a:t>80%</a:t>
            </a:r>
          </a:p>
          <a:p>
            <a:pPr>
              <a:defRPr/>
            </a:pPr>
            <a:r>
              <a:rPr lang="zh-CN" altLang="en-US" dirty="0"/>
              <a:t>尽量少用分支！！！！！能替换吗？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编程时提高跳转到预测正确分支的概率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用条件传送与条件运算指令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Arm</a:t>
            </a:r>
            <a:r>
              <a:rPr lang="zh-CN" altLang="en-US" dirty="0"/>
              <a:t>等嵌入式</a:t>
            </a:r>
            <a:r>
              <a:rPr lang="en-US" altLang="zh-CN" dirty="0"/>
              <a:t>CPU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获得高性能</a:t>
            </a:r>
            <a:endParaRPr lang="en-US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好的编译器和标志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别做傻事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当心隐藏的算法效率低下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编写编译器友好的代码</a:t>
            </a:r>
            <a:endParaRPr lang="en-US" dirty="0"/>
          </a:p>
          <a:p>
            <a:pPr lvl="2" eaLnBrk="1" hangingPunct="1">
              <a:defRPr/>
            </a:pPr>
            <a:r>
              <a:rPr lang="zh-CN" altLang="en-US" dirty="0"/>
              <a:t>小心妨碍优化的因素</a:t>
            </a:r>
            <a:r>
              <a:rPr lang="en-US" dirty="0"/>
              <a:t>: </a:t>
            </a:r>
            <a:br>
              <a:rPr lang="en-US" dirty="0"/>
            </a:br>
            <a:r>
              <a:rPr lang="zh-CN" altLang="en-US" dirty="0"/>
              <a:t>函数调用</a:t>
            </a:r>
            <a:r>
              <a:rPr lang="en-US" dirty="0"/>
              <a:t> &amp; </a:t>
            </a:r>
            <a:r>
              <a:rPr lang="zh-CN" altLang="en-US" dirty="0"/>
              <a:t>存储器引用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仔细观察最内层的循环</a:t>
            </a:r>
            <a:r>
              <a:rPr lang="en-US" dirty="0"/>
              <a:t> (</a:t>
            </a:r>
            <a:r>
              <a:rPr lang="zh-CN" altLang="en-US" dirty="0"/>
              <a:t>多数工作在那儿完成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zh-CN" altLang="en-US" dirty="0"/>
              <a:t>为机器优化代码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利用指令级并行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避免不可预测的分支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使代码能较好地缓存</a:t>
            </a:r>
            <a:r>
              <a:rPr lang="en-US" dirty="0"/>
              <a:t> (</a:t>
            </a:r>
            <a:r>
              <a:rPr lang="zh-CN" altLang="en-US" dirty="0"/>
              <a:t>在后续的课程介绍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经典例题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优化如下程序，给出优化结果并说明理由。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sum_array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(int a[M][N][N])  //M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足够大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int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j, k, sum = 0;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for 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N;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		for (j = 0; j &lt; N;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j++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for (k = 0; k &lt; M; k++)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		sum += a[k][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][j];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return sum;</a:t>
            </a: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本章主要以设计题考查，基本上一定会有个程序优化的大题。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>
              <a:latin typeface="微软雅黑" panose="020B0503020204020204" pitchFamily="34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971800" y="2720975"/>
            <a:ext cx="2870200" cy="784225"/>
          </a:xfrm>
        </p:spPr>
        <p:txBody>
          <a:bodyPr/>
          <a:lstStyle/>
          <a:p>
            <a:r>
              <a:rPr lang="en-US" altLang="zh-CN" sz="4800" i="1" dirty="0">
                <a:latin typeface="Consolas" pitchFamily="49" charset="0"/>
              </a:rPr>
              <a:t>Enjoy!</a:t>
            </a:r>
            <a:endParaRPr lang="zh-CN" altLang="en-US" sz="4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B7668CA-BEAB-4478-9F4D-0BC9220AE05A}"/>
              </a:ext>
            </a:extLst>
          </p:cNvPr>
          <p:cNvSpPr/>
          <p:nvPr/>
        </p:nvSpPr>
        <p:spPr bwMode="auto">
          <a:xfrm>
            <a:off x="5715000" y="25400"/>
            <a:ext cx="35814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 HITSZ</a:t>
            </a:r>
          </a:p>
          <a:p>
            <a:endParaRPr lang="en-US" sz="1200" dirty="0">
              <a:solidFill>
                <a:srgbClr val="FFFFFF"/>
              </a:solidFill>
              <a:latin typeface="微软雅黑" panose="020B0503020204020204" pitchFamily="34" charset="-122"/>
              <a:ea typeface="Gill Sans" charset="0"/>
              <a:cs typeface="Gill Sans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5980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编译器优化的局限性</a:t>
            </a:r>
            <a:endParaRPr lang="en-US" dirty="0"/>
          </a:p>
        </p:txBody>
      </p:sp>
      <p:sp>
        <p:nvSpPr>
          <p:cNvPr id="384003" name="Rectangle 3"/>
          <p:cNvSpPr>
            <a:spLocks noGrp="1" noChangeArrowheads="1"/>
          </p:cNvSpPr>
          <p:nvPr>
            <p:ph idx="1"/>
          </p:nvPr>
        </p:nvSpPr>
        <p:spPr>
          <a:xfrm>
            <a:off x="357018" y="685800"/>
            <a:ext cx="8594725" cy="5868869"/>
          </a:xfrm>
        </p:spPr>
        <p:txBody>
          <a:bodyPr lIns="90487" tIns="44450" rIns="90487" bIns="44450"/>
          <a:lstStyle/>
          <a:p>
            <a:pPr>
              <a:lnSpc>
                <a:spcPct val="150000"/>
              </a:lnSpc>
              <a:defRPr/>
            </a:pPr>
            <a:r>
              <a:rPr lang="zh-CN" altLang="en-US" sz="3000" dirty="0"/>
              <a:t>在基本约束条件下运行</a:t>
            </a:r>
            <a:endParaRPr lang="en-US" sz="300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不能引起程序行为的任何改变</a:t>
            </a:r>
            <a:endParaRPr 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通常阻止进行那些只影响病态条件下行为的优化</a:t>
            </a:r>
            <a:endParaRPr lang="en-US" dirty="0"/>
          </a:p>
          <a:p>
            <a:pPr>
              <a:lnSpc>
                <a:spcPct val="150000"/>
              </a:lnSpc>
              <a:defRPr/>
            </a:pPr>
            <a:r>
              <a:rPr lang="zh-CN" altLang="en-US" sz="3000" dirty="0"/>
              <a:t>对程序员来说很明显的行为，可能会因语言和编码风格而变得模糊</a:t>
            </a:r>
            <a:r>
              <a:rPr lang="en-US" altLang="zh-CN" sz="3000" dirty="0"/>
              <a:t>/</a:t>
            </a:r>
            <a:r>
              <a:rPr lang="zh-CN" altLang="en-US" sz="3000" dirty="0"/>
              <a:t>混乱</a:t>
            </a:r>
            <a:endParaRPr lang="en-US" sz="300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如 </a:t>
            </a:r>
            <a:r>
              <a:rPr lang="en-US" dirty="0"/>
              <a:t>,</a:t>
            </a:r>
            <a:r>
              <a:rPr lang="zh-CN" altLang="en-US" dirty="0"/>
              <a:t>数据的范围可能比变量类型对应的范围更小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sz="3000" dirty="0"/>
              <a:t>低级别优化往往降低程序可读性和模块性</a:t>
            </a:r>
            <a:endParaRPr lang="en-US" altLang="zh-CN" sz="300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程序易出错，难以修改和扩展</a:t>
            </a:r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74" y="152400"/>
            <a:ext cx="5486400" cy="762000"/>
          </a:xfrm>
        </p:spPr>
        <p:txBody>
          <a:bodyPr/>
          <a:lstStyle/>
          <a:p>
            <a:r>
              <a:rPr lang="zh-CN" altLang="en-US" dirty="0"/>
              <a:t>编译器优化的局限性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4643" y="732430"/>
            <a:ext cx="8763000" cy="5867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000" dirty="0"/>
              <a:t>大多数分析只在过程范围内进行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在大多数情况下，全程序分析过于昂贵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新版本的</a:t>
            </a:r>
            <a:r>
              <a:rPr lang="en-US" altLang="zh-CN" dirty="0"/>
              <a:t>GCC</a:t>
            </a:r>
            <a:r>
              <a:rPr lang="zh-CN" altLang="en-US" dirty="0"/>
              <a:t>在单个文件中进行过程间分析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但是</a:t>
            </a:r>
            <a:r>
              <a:rPr lang="en-US" altLang="zh-CN" dirty="0"/>
              <a:t>,</a:t>
            </a:r>
            <a:r>
              <a:rPr lang="zh-CN" altLang="en-US" dirty="0"/>
              <a:t> 不做文件间的代码分析</a:t>
            </a:r>
          </a:p>
          <a:p>
            <a:pPr>
              <a:lnSpc>
                <a:spcPct val="150000"/>
              </a:lnSpc>
            </a:pPr>
            <a:r>
              <a:rPr lang="zh-CN" altLang="en-US" sz="3000" dirty="0"/>
              <a:t>大多数分析都是基于静态信息的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编译器很难预测运行时的输入</a:t>
            </a:r>
          </a:p>
          <a:p>
            <a:pPr>
              <a:lnSpc>
                <a:spcPct val="150000"/>
              </a:lnSpc>
            </a:pPr>
            <a:r>
              <a:rPr lang="zh-CN" altLang="en-US" sz="3000" dirty="0"/>
              <a:t>当有疑问时，编译器必须是保守的</a:t>
            </a:r>
            <a:endParaRPr lang="en-US" altLang="zh-CN" sz="3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79326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普遍有用的优化</a:t>
            </a:r>
            <a:endParaRPr lang="en-US" dirty="0"/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041326"/>
            <a:ext cx="8594725" cy="5757461"/>
          </a:xfrm>
        </p:spPr>
        <p:txBody>
          <a:bodyPr lIns="90487" tIns="44450" rIns="90487" bIns="44450"/>
          <a:lstStyle/>
          <a:p>
            <a:pPr>
              <a:defRPr/>
            </a:pPr>
            <a:r>
              <a:rPr lang="zh-CN" altLang="en-US" dirty="0"/>
              <a:t>您或编译器应该做的优化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代码移动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减少计算执行的频率</a:t>
            </a:r>
            <a:endParaRPr lang="en-US" dirty="0"/>
          </a:p>
          <a:p>
            <a:pPr lvl="2">
              <a:defRPr/>
            </a:pPr>
            <a:r>
              <a:rPr lang="zh-CN" altLang="en-US" dirty="0"/>
              <a:t>如果它总是产生相同的结果</a:t>
            </a:r>
            <a:endParaRPr lang="en-US" dirty="0"/>
          </a:p>
          <a:p>
            <a:pPr lvl="2">
              <a:defRPr/>
            </a:pPr>
            <a:r>
              <a:rPr lang="zh-CN" altLang="en-US" dirty="0"/>
              <a:t>将代码从循环中移出</a:t>
            </a:r>
            <a:endParaRPr lang="en-US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5323294" y="4089326"/>
            <a:ext cx="3124200" cy="132087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n*</a:t>
            </a:r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ni+j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b[j];</a:t>
            </a:r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4674737" y="4698926"/>
            <a:ext cx="58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609150" y="3555926"/>
            <a:ext cx="3980448" cy="224420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set_row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a[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n*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+j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9221" grpId="0" animBg="1"/>
      <p:bldP spid="9222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第四章 处理器体系结构-L6 处理器的性能 2017.11.13</Template>
  <TotalTime>5333</TotalTime>
  <Words>6373</Words>
  <Application>Microsoft Office PowerPoint</Application>
  <PresentationFormat>全屏显示(4:3)</PresentationFormat>
  <Paragraphs>1244</Paragraphs>
  <Slides>64</Slides>
  <Notes>57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7" baseType="lpstr">
      <vt:lpstr>黑体</vt:lpstr>
      <vt:lpstr>微软雅黑</vt:lpstr>
      <vt:lpstr>Arial</vt:lpstr>
      <vt:lpstr>Arial Narrow</vt:lpstr>
      <vt:lpstr>Calibri</vt:lpstr>
      <vt:lpstr>Century Gothic</vt:lpstr>
      <vt:lpstr>Consolas</vt:lpstr>
      <vt:lpstr>Courier New</vt:lpstr>
      <vt:lpstr>Helvetica</vt:lpstr>
      <vt:lpstr>Times New Roman</vt:lpstr>
      <vt:lpstr>Wingdings</vt:lpstr>
      <vt:lpstr>Wingdings 2</vt:lpstr>
      <vt:lpstr>template2007</vt:lpstr>
      <vt:lpstr>PowerPoint 演示文稿</vt:lpstr>
      <vt:lpstr>本章重点</vt:lpstr>
      <vt:lpstr>目录           --本章PPT与书上内容互为补充</vt:lpstr>
      <vt:lpstr>怎么优化源程序？ </vt:lpstr>
      <vt:lpstr>关于性能的现实---性能比时间复杂度更重要</vt:lpstr>
      <vt:lpstr>优化编译器---编写编译器友好的代码！</vt:lpstr>
      <vt:lpstr>编译器优化的局限性</vt:lpstr>
      <vt:lpstr>编译器优化的局限性</vt:lpstr>
      <vt:lpstr>普遍有用的优化</vt:lpstr>
      <vt:lpstr>编译器生成的代码移动 (-O1)</vt:lpstr>
      <vt:lpstr>复杂运算简化 Reduction in Strength</vt:lpstr>
      <vt:lpstr>共享公用子表达式</vt:lpstr>
      <vt:lpstr>妨碍优化的因素/优化障碍#1: 函数调用</vt:lpstr>
      <vt:lpstr>小写转换性能</vt:lpstr>
      <vt:lpstr>把循环变成 Goto形式—-- 类汇编实现</vt:lpstr>
      <vt:lpstr>提高性能</vt:lpstr>
      <vt:lpstr>Lower 小写转换的效率</vt:lpstr>
      <vt:lpstr>妨碍优化的因素: 函数调用</vt:lpstr>
      <vt:lpstr>妨碍优化的因素#2: 内存别名使用</vt:lpstr>
      <vt:lpstr>内存的麻烦</vt:lpstr>
      <vt:lpstr>内存别名使用Memory Aliasing</vt:lpstr>
      <vt:lpstr>移除内存别名</vt:lpstr>
      <vt:lpstr>表示程序性能</vt:lpstr>
      <vt:lpstr>CPE：例子</vt:lpstr>
      <vt:lpstr>CPE</vt:lpstr>
      <vt:lpstr>程序示例: 向量的数据类型</vt:lpstr>
      <vt:lpstr>程序示例的计算</vt:lpstr>
      <vt:lpstr>程序示例的性能</vt:lpstr>
      <vt:lpstr>基础/简单优化</vt:lpstr>
      <vt:lpstr>基础/简单优化的效果</vt:lpstr>
      <vt:lpstr>利用指令级并行进行优化</vt:lpstr>
      <vt:lpstr>现代CPU设计-超标量</vt:lpstr>
      <vt:lpstr>超标量Superscalar处理器</vt:lpstr>
      <vt:lpstr>流水线功能单元</vt:lpstr>
      <vt:lpstr>Haswell 架构的CPU</vt:lpstr>
      <vt:lpstr>PowerPoint 演示文稿</vt:lpstr>
      <vt:lpstr>Combine4-P355的x86-64 编译</vt:lpstr>
      <vt:lpstr>Combine4 = 串行计算(操作OP = *)</vt:lpstr>
      <vt:lpstr>循环展开Loop Unrolling  2x1</vt:lpstr>
      <vt:lpstr>循环展开的效果</vt:lpstr>
      <vt:lpstr>带重组Reassociation的循环展开 (2x1a)</vt:lpstr>
      <vt:lpstr>重组的效果/影响</vt:lpstr>
      <vt:lpstr>重组的计算</vt:lpstr>
      <vt:lpstr>循环展开：使用分离的累加器 (2x2)</vt:lpstr>
      <vt:lpstr>分离的累加器的效果</vt:lpstr>
      <vt:lpstr>分离的累加器</vt:lpstr>
      <vt:lpstr>循环展开 &amp; 累加</vt:lpstr>
      <vt:lpstr>循环展开 &amp; 累加: Double *</vt:lpstr>
      <vt:lpstr>循环展开 &amp; 累加: Int +</vt:lpstr>
      <vt:lpstr>可得到的性能</vt:lpstr>
      <vt:lpstr>用 AVX2 编程</vt:lpstr>
      <vt:lpstr>SIMD 操作</vt:lpstr>
      <vt:lpstr>使用向量指令</vt:lpstr>
      <vt:lpstr>分支怎么处理?</vt:lpstr>
      <vt:lpstr>现代CPU设计</vt:lpstr>
      <vt:lpstr>分支的结果</vt:lpstr>
      <vt:lpstr>分支预测</vt:lpstr>
      <vt:lpstr>穿过循环的分支预测</vt:lpstr>
      <vt:lpstr>分支错误预测的失效</vt:lpstr>
      <vt:lpstr>分支错误预测的恢复</vt:lpstr>
      <vt:lpstr>怎么办？</vt:lpstr>
      <vt:lpstr>获得高性能</vt:lpstr>
      <vt:lpstr>经典例题</vt:lpstr>
      <vt:lpstr>Enjoy!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祺 陈</cp:lastModifiedBy>
  <cp:revision>552</cp:revision>
  <cp:lastPrinted>2020-07-10T05:33:10Z</cp:lastPrinted>
  <dcterms:created xsi:type="dcterms:W3CDTF">2011-08-30T20:07:00Z</dcterms:created>
  <dcterms:modified xsi:type="dcterms:W3CDTF">2020-07-12T15:16:19Z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