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9" r:id="rId1"/>
  </p:sldMasterIdLst>
  <p:sldIdLst>
    <p:sldId id="260" r:id="rId2"/>
    <p:sldId id="261" r:id="rId3"/>
    <p:sldId id="269" r:id="rId4"/>
    <p:sldId id="268" r:id="rId5"/>
    <p:sldId id="271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24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fld id="{9A0DB2DC-4C9A-4742-B13C-FB6460FD3503}" type="slidenum">
              <a:rPr lang="en-US" altLang="zh-CN" sz="1000" smtClean="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‹#›</a:t>
            </a:fld>
            <a:endParaRPr lang="en-US" altLang="zh-CN" sz="1000" dirty="0">
              <a:solidFill>
                <a:srgbClr val="000000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4736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32712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4925823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47635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9911339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85108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1829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158052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hf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7392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hf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hf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676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217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814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197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91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717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099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36" name="Text Box 4">
            <a:extLst>
              <a:ext uri="{FF2B5EF4-FFF2-40B4-BE49-F238E27FC236}">
                <a16:creationId xmlns:a16="http://schemas.microsoft.com/office/drawing/2014/main" xmlns="" id="{3CEE5C4C-2F22-4B31-B4D4-AB6D6E8A1A8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041229" y="8620"/>
            <a:ext cx="1151449" cy="89943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anchor="ctr" anchorCtr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en-US" altLang="zh-CN" sz="2000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65523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  <p:sldLayoutId id="2147483714" r:id="rId15"/>
    <p:sldLayoutId id="2147483715" r:id="rId16"/>
    <p:sldLayoutId id="2147483662" r:id="rId17"/>
    <p:sldLayoutId id="2147483664" r:id="rId18"/>
    <p:sldLayoutId id="2147483696" r:id="rId19"/>
    <p:sldLayoutId id="2147483698" r:id="rId20"/>
    <p:sldLayoutId id="2147483679" r:id="rId21"/>
    <p:sldLayoutId id="2147483681" r:id="rId22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6" name="Text Box 4"/>
          <p:cNvSpPr txBox="1">
            <a:spLocks noChangeArrowheads="1"/>
          </p:cNvSpPr>
          <p:nvPr/>
        </p:nvSpPr>
        <p:spPr bwMode="auto">
          <a:xfrm>
            <a:off x="1816509" y="2296094"/>
            <a:ext cx="8893175" cy="63246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 fontAlgn="base">
              <a:lnSpc>
                <a:spcPct val="80000"/>
              </a:lnSpc>
              <a:spcBef>
                <a:spcPts val="1200"/>
              </a:spcBef>
              <a:spcAft>
                <a:spcPct val="0"/>
              </a:spcAft>
              <a:buClr>
                <a:srgbClr val="663300"/>
              </a:buClr>
              <a:buSzPct val="75000"/>
              <a:defRPr/>
            </a:pPr>
            <a:r>
              <a:rPr lang="zh-CN" sz="44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实验二 分支程序与循环程序设计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5D96FEB5-32CC-47CD-8DA1-04757393BC1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883094" y="4584065"/>
            <a:ext cx="8424863" cy="541338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/>
          <a:p>
            <a:pPr algn="ctr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defRPr/>
            </a:pPr>
            <a:r>
              <a:rPr lang="zh-CN" altLang="en-US" sz="3500" b="1" kern="0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卢光明</a:t>
            </a:r>
            <a:endParaRPr lang="en-US" altLang="zh-CN" sz="3500" b="1" kern="0" dirty="0"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anose="02010600030101010101" pitchFamily="2" charset="-122"/>
            </a:endParaRPr>
          </a:p>
          <a:p>
            <a:pPr algn="ctr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defRPr/>
            </a:pPr>
            <a:endParaRPr lang="zh-CN" altLang="en-US" sz="3500" b="1" kern="0" dirty="0"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anose="02010600030101010101" pitchFamily="2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AE8D8932-039F-47E3-90C7-B6D6CF5619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353" y="218155"/>
            <a:ext cx="4292315" cy="78861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16947" y="627401"/>
            <a:ext cx="4734187" cy="638754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必做题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73446" y="1394138"/>
            <a:ext cx="9155375" cy="5092157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+mn-ea"/>
              </a:rPr>
              <a:t>试</a:t>
            </a:r>
            <a:r>
              <a:rPr lang="zh-CN" altLang="en-US" sz="2400" dirty="0">
                <a:latin typeface="+mn-ea"/>
              </a:rPr>
              <a:t>编写一段程序</a:t>
            </a:r>
            <a:r>
              <a:rPr lang="zh-CN" altLang="en-US" sz="2400" dirty="0" smtClean="0">
                <a:latin typeface="+mn-ea"/>
              </a:rPr>
              <a:t>，找出首</a:t>
            </a:r>
            <a:r>
              <a:rPr lang="zh-CN" altLang="en-US" sz="2400" dirty="0">
                <a:latin typeface="+mn-ea"/>
              </a:rPr>
              <a:t>地址</a:t>
            </a:r>
            <a:r>
              <a:rPr lang="zh-CN" altLang="en-US" sz="2400" dirty="0" smtClean="0">
                <a:latin typeface="+mn-ea"/>
              </a:rPr>
              <a:t>为</a:t>
            </a:r>
            <a:r>
              <a:rPr lang="en-US" altLang="zh-CN" sz="2400" dirty="0" smtClean="0">
                <a:latin typeface="+mn-ea"/>
              </a:rPr>
              <a:t>number</a:t>
            </a:r>
            <a:r>
              <a:rPr lang="zh-CN" altLang="en-US" sz="2400" dirty="0" smtClean="0">
                <a:latin typeface="+mn-ea"/>
              </a:rPr>
              <a:t>的</a:t>
            </a:r>
            <a:r>
              <a:rPr lang="en-US" altLang="zh-CN" sz="2400" dirty="0">
                <a:latin typeface="+mn-ea"/>
              </a:rPr>
              <a:t>10</a:t>
            </a:r>
            <a:r>
              <a:rPr lang="zh-CN" altLang="en-US" sz="2400" dirty="0" smtClean="0">
                <a:latin typeface="+mn-ea"/>
              </a:rPr>
              <a:t>个</a:t>
            </a:r>
            <a:r>
              <a:rPr lang="zh-CN" altLang="en-US" sz="2400" dirty="0">
                <a:latin typeface="+mn-ea"/>
              </a:rPr>
              <a:t>字</a:t>
            </a:r>
            <a:r>
              <a:rPr lang="zh-CN" altLang="en-US" sz="2400" dirty="0" smtClean="0">
                <a:latin typeface="+mn-ea"/>
              </a:rPr>
              <a:t>类型的</a:t>
            </a:r>
            <a:r>
              <a:rPr lang="zh-CN" altLang="en-US" sz="2400" dirty="0" smtClean="0">
                <a:latin typeface="+mn-ea"/>
              </a:rPr>
              <a:t>数字</a:t>
            </a:r>
            <a:r>
              <a:rPr lang="zh-CN" altLang="en-US" sz="2400" dirty="0">
                <a:latin typeface="+mn-ea"/>
              </a:rPr>
              <a:t>中</a:t>
            </a:r>
            <a:r>
              <a:rPr lang="zh-CN" altLang="en-US" sz="2400" dirty="0" smtClean="0">
                <a:latin typeface="+mn-ea"/>
              </a:rPr>
              <a:t>的正奇数并求和</a:t>
            </a:r>
            <a:r>
              <a:rPr lang="en-US" altLang="zh-CN" sz="2400" dirty="0" smtClean="0">
                <a:latin typeface="+mn-ea"/>
              </a:rPr>
              <a:t>,</a:t>
            </a:r>
            <a:r>
              <a:rPr lang="zh-CN" altLang="en-US" sz="2400" dirty="0">
                <a:latin typeface="+mn-ea"/>
              </a:rPr>
              <a:t>结果放</a:t>
            </a:r>
            <a:r>
              <a:rPr lang="zh-CN" altLang="en-US" sz="2400" dirty="0" smtClean="0">
                <a:latin typeface="+mn-ea"/>
              </a:rPr>
              <a:t>入</a:t>
            </a:r>
            <a:r>
              <a:rPr lang="en-US" altLang="zh-CN" sz="2400" dirty="0" smtClean="0">
                <a:latin typeface="+mn-ea"/>
              </a:rPr>
              <a:t>result</a:t>
            </a:r>
            <a:r>
              <a:rPr lang="zh-CN" altLang="en-US" sz="2400" dirty="0" smtClean="0">
                <a:latin typeface="+mn-ea"/>
              </a:rPr>
              <a:t>中，</a:t>
            </a:r>
            <a:r>
              <a:rPr lang="zh-CN" altLang="en-US" sz="2400" dirty="0">
                <a:latin typeface="+mn-ea"/>
              </a:rPr>
              <a:t>并把它在屏幕上显示出来。</a:t>
            </a:r>
            <a:endParaRPr lang="en-US" altLang="zh-CN" sz="2400" dirty="0">
              <a:latin typeface="+mn-ea"/>
            </a:endParaRPr>
          </a:p>
          <a:p>
            <a:r>
              <a:rPr lang="zh-CN" sz="2000" dirty="0">
                <a:latin typeface="+mn-ea"/>
              </a:rPr>
              <a:t>完成代码的编写以及调试，通过</a:t>
            </a:r>
            <a:r>
              <a:rPr lang="en-US" altLang="zh-CN" sz="2000" dirty="0">
                <a:latin typeface="+mn-ea"/>
              </a:rPr>
              <a:t>DEBUG</a:t>
            </a:r>
            <a:r>
              <a:rPr lang="zh-CN" altLang="en-US" sz="2000" dirty="0">
                <a:latin typeface="+mn-ea"/>
              </a:rPr>
              <a:t>查看程序运行后寄存器中值是否正确。</a:t>
            </a:r>
            <a:endParaRPr lang="en-US" altLang="zh-CN" sz="2000" dirty="0">
              <a:latin typeface="+mn-ea"/>
            </a:endParaRPr>
          </a:p>
          <a:p>
            <a:pPr marL="0" lvl="1" indent="0">
              <a:buNone/>
            </a:pPr>
            <a:r>
              <a:rPr lang="zh-CN" altLang="en-US" sz="2000" dirty="0">
                <a:latin typeface="+mn-ea"/>
              </a:rPr>
              <a:t>思考：</a:t>
            </a:r>
            <a:endParaRPr lang="en-US" altLang="zh-CN" sz="2000" dirty="0">
              <a:latin typeface="+mn-ea"/>
            </a:endParaRPr>
          </a:p>
          <a:p>
            <a:pPr marL="0" lvl="1" indent="0">
              <a:buNone/>
            </a:pPr>
            <a:r>
              <a:rPr lang="en-US" altLang="zh-CN" sz="2000" dirty="0">
                <a:latin typeface="+mn-ea"/>
              </a:rPr>
              <a:t>1</a:t>
            </a:r>
            <a:r>
              <a:rPr lang="zh-CN" altLang="en-US" sz="2000" dirty="0">
                <a:latin typeface="+mn-ea"/>
              </a:rPr>
              <a:t>、如何判断一个数</a:t>
            </a:r>
            <a:r>
              <a:rPr lang="zh-CN" altLang="en-US" sz="2000" dirty="0" smtClean="0">
                <a:latin typeface="+mn-ea"/>
              </a:rPr>
              <a:t>是正奇数？</a:t>
            </a:r>
            <a:endParaRPr lang="en-US" altLang="zh-CN" sz="2000" dirty="0">
              <a:latin typeface="+mn-ea"/>
            </a:endParaRPr>
          </a:p>
          <a:p>
            <a:pPr marL="0" lvl="1" indent="0">
              <a:buNone/>
            </a:pPr>
            <a:r>
              <a:rPr lang="en-US" altLang="zh-CN" sz="2000" dirty="0">
                <a:latin typeface="+mn-ea"/>
              </a:rPr>
              <a:t>2</a:t>
            </a:r>
            <a:r>
              <a:rPr lang="zh-CN" altLang="en-US" sz="2000" dirty="0">
                <a:latin typeface="+mn-ea"/>
              </a:rPr>
              <a:t>、如何输出一个十进制数？（提示：采用除法指令，结合商和余数进行操作）</a:t>
            </a:r>
            <a:endParaRPr lang="en-US" altLang="zh-CN" sz="2000" dirty="0">
              <a:latin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20D88CE5-515A-40EC-B2FB-9B1178DB0A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420" y="6079548"/>
            <a:ext cx="3008799" cy="552798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xmlns="" id="{BE5940C4-36BB-4B02-8E57-DE62E16390E9}"/>
              </a:ext>
            </a:extLst>
          </p:cNvPr>
          <p:cNvSpPr/>
          <p:nvPr/>
        </p:nvSpPr>
        <p:spPr>
          <a:xfrm>
            <a:off x="6977620" y="4467487"/>
            <a:ext cx="47117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0">
              <a:buNone/>
            </a:pPr>
            <a:r>
              <a:rPr lang="zh-CN" altLang="en-US" sz="2000" dirty="0">
                <a:solidFill>
                  <a:srgbClr val="FF0000"/>
                </a:solidFill>
                <a:latin typeface="+mn-ea"/>
              </a:rPr>
              <a:t>屏幕上输出一个字符指令：</a:t>
            </a:r>
            <a:endParaRPr lang="en-US" altLang="zh-CN" sz="2000" dirty="0">
              <a:solidFill>
                <a:srgbClr val="FF0000"/>
              </a:solidFill>
              <a:latin typeface="+mn-ea"/>
            </a:endParaRPr>
          </a:p>
          <a:p>
            <a:pPr marL="0" lvl="1" indent="0">
              <a:buNone/>
            </a:pPr>
            <a:r>
              <a:rPr lang="pt-BR" altLang="zh-CN" sz="2000" dirty="0">
                <a:solidFill>
                  <a:srgbClr val="FF0000"/>
                </a:solidFill>
                <a:latin typeface="+mn-ea"/>
              </a:rPr>
              <a:t>MOV DL,AH	</a:t>
            </a:r>
            <a:r>
              <a:rPr lang="zh-CN" altLang="en-US" sz="2000" dirty="0">
                <a:solidFill>
                  <a:srgbClr val="FF0000"/>
                </a:solidFill>
                <a:latin typeface="+mn-ea"/>
              </a:rPr>
              <a:t>；待输出字符的</a:t>
            </a:r>
            <a:r>
              <a:rPr lang="en-US" altLang="zh-CN" sz="2000" dirty="0">
                <a:solidFill>
                  <a:srgbClr val="FF0000"/>
                </a:solidFill>
                <a:latin typeface="+mn-ea"/>
              </a:rPr>
              <a:t>ASCII</a:t>
            </a:r>
            <a:r>
              <a:rPr lang="zh-CN" altLang="en-US" sz="2000" dirty="0">
                <a:solidFill>
                  <a:srgbClr val="FF0000"/>
                </a:solidFill>
                <a:latin typeface="+mn-ea"/>
              </a:rPr>
              <a:t>码</a:t>
            </a:r>
            <a:endParaRPr lang="pt-BR" altLang="zh-CN" sz="2000" dirty="0">
              <a:solidFill>
                <a:srgbClr val="FF0000"/>
              </a:solidFill>
              <a:latin typeface="+mn-ea"/>
            </a:endParaRPr>
          </a:p>
          <a:p>
            <a:pPr marL="0" lvl="1" indent="0">
              <a:buNone/>
            </a:pPr>
            <a:r>
              <a:rPr lang="pt-BR" altLang="zh-CN" sz="2000" dirty="0">
                <a:solidFill>
                  <a:srgbClr val="FF0000"/>
                </a:solidFill>
                <a:latin typeface="+mn-ea"/>
              </a:rPr>
              <a:t>MOV AH,02H	</a:t>
            </a:r>
            <a:r>
              <a:rPr lang="zh-CN" altLang="en-US" sz="2000" dirty="0">
                <a:solidFill>
                  <a:srgbClr val="FF0000"/>
                </a:solidFill>
                <a:latin typeface="+mn-ea"/>
              </a:rPr>
              <a:t>；功能号</a:t>
            </a:r>
            <a:r>
              <a:rPr lang="en-US" altLang="zh-CN" sz="2000" dirty="0">
                <a:solidFill>
                  <a:srgbClr val="FF0000"/>
                </a:solidFill>
                <a:latin typeface="+mn-ea"/>
              </a:rPr>
              <a:t>02</a:t>
            </a:r>
            <a:r>
              <a:rPr lang="zh-CN" altLang="en-US" sz="2000" dirty="0">
                <a:solidFill>
                  <a:srgbClr val="FF0000"/>
                </a:solidFill>
                <a:latin typeface="+mn-ea"/>
              </a:rPr>
              <a:t>送</a:t>
            </a:r>
            <a:r>
              <a:rPr lang="en-US" altLang="zh-CN" sz="2000" dirty="0">
                <a:solidFill>
                  <a:srgbClr val="FF0000"/>
                </a:solidFill>
                <a:latin typeface="+mn-ea"/>
              </a:rPr>
              <a:t>AH</a:t>
            </a:r>
            <a:endParaRPr lang="pt-BR" altLang="zh-CN" sz="2000" dirty="0">
              <a:solidFill>
                <a:srgbClr val="FF0000"/>
              </a:solidFill>
              <a:latin typeface="+mn-ea"/>
            </a:endParaRPr>
          </a:p>
          <a:p>
            <a:pPr marL="0" lvl="1" indent="0">
              <a:buNone/>
            </a:pPr>
            <a:r>
              <a:rPr lang="pt-BR" altLang="zh-CN" sz="2000" dirty="0">
                <a:solidFill>
                  <a:srgbClr val="FF0000"/>
                </a:solidFill>
                <a:latin typeface="+mn-ea"/>
              </a:rPr>
              <a:t>INT 21H</a:t>
            </a:r>
            <a:endParaRPr lang="zh-CN" altLang="en-US" sz="20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BE5940C4-36BB-4B02-8E57-DE62E16390E9}"/>
              </a:ext>
            </a:extLst>
          </p:cNvPr>
          <p:cNvSpPr/>
          <p:nvPr/>
        </p:nvSpPr>
        <p:spPr>
          <a:xfrm>
            <a:off x="1379135" y="4467487"/>
            <a:ext cx="535947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0">
              <a:buNone/>
            </a:pPr>
            <a:r>
              <a:rPr lang="en-US" altLang="zh-CN" sz="2000" dirty="0" smtClean="0">
                <a:solidFill>
                  <a:srgbClr val="FF0000"/>
                </a:solidFill>
                <a:latin typeface="+mn-ea"/>
              </a:rPr>
              <a:t>Data Segment</a:t>
            </a:r>
          </a:p>
          <a:p>
            <a:pPr marL="0" lvl="1" indent="0">
              <a:buNone/>
            </a:pPr>
            <a:r>
              <a:rPr lang="en-US" altLang="zh-CN" sz="2000" dirty="0" smtClean="0">
                <a:solidFill>
                  <a:srgbClr val="FF0000"/>
                </a:solidFill>
                <a:latin typeface="+mn-ea"/>
              </a:rPr>
              <a:t>Number </a:t>
            </a:r>
            <a:r>
              <a:rPr lang="en-US" altLang="zh-CN" sz="2000" dirty="0" err="1" smtClean="0">
                <a:solidFill>
                  <a:srgbClr val="FF0000"/>
                </a:solidFill>
                <a:latin typeface="+mn-ea"/>
              </a:rPr>
              <a:t>dw</a:t>
            </a:r>
            <a:r>
              <a:rPr lang="en-US" altLang="zh-CN" sz="2000" dirty="0" smtClean="0">
                <a:solidFill>
                  <a:srgbClr val="FF0000"/>
                </a:solidFill>
                <a:latin typeface="+mn-ea"/>
              </a:rPr>
              <a:t> 24,13,-5,7,-101,28,46,77,100,3</a:t>
            </a:r>
          </a:p>
          <a:p>
            <a:pPr marL="0" lvl="1" indent="0">
              <a:buNone/>
            </a:pPr>
            <a:r>
              <a:rPr lang="en-US" altLang="zh-CN" sz="2000" dirty="0" smtClean="0">
                <a:solidFill>
                  <a:srgbClr val="FF0000"/>
                </a:solidFill>
                <a:latin typeface="+mn-ea"/>
              </a:rPr>
              <a:t>Result </a:t>
            </a:r>
            <a:r>
              <a:rPr lang="en-US" altLang="zh-CN" sz="2000" dirty="0" err="1" smtClean="0">
                <a:solidFill>
                  <a:srgbClr val="FF0000"/>
                </a:solidFill>
                <a:latin typeface="+mn-ea"/>
              </a:rPr>
              <a:t>dw</a:t>
            </a:r>
            <a:r>
              <a:rPr lang="en-US" altLang="zh-CN" sz="2000" dirty="0" smtClean="0">
                <a:solidFill>
                  <a:srgbClr val="FF0000"/>
                </a:solidFill>
                <a:latin typeface="+mn-ea"/>
              </a:rPr>
              <a:t> ?</a:t>
            </a:r>
            <a:endParaRPr lang="en-US" altLang="zh-CN" sz="2000" dirty="0">
              <a:solidFill>
                <a:srgbClr val="FF0000"/>
              </a:solidFill>
              <a:latin typeface="+mn-ea"/>
            </a:endParaRPr>
          </a:p>
          <a:p>
            <a:pPr marL="0" lvl="1" indent="0">
              <a:buNone/>
            </a:pPr>
            <a:r>
              <a:rPr lang="en-US" altLang="zh-CN" sz="2000" dirty="0" smtClean="0">
                <a:solidFill>
                  <a:srgbClr val="FF0000"/>
                </a:solidFill>
                <a:latin typeface="+mn-ea"/>
              </a:rPr>
              <a:t>Data Ends</a:t>
            </a:r>
            <a:endParaRPr lang="zh-CN" altLang="en-US" sz="2000" dirty="0">
              <a:solidFill>
                <a:srgbClr val="FF0000"/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28291" y="627401"/>
            <a:ext cx="6400640" cy="638754"/>
          </a:xfrm>
        </p:spPr>
        <p:txBody>
          <a:bodyPr>
            <a:normAutofit fontScale="90000"/>
          </a:bodyPr>
          <a:lstStyle/>
          <a:p>
            <a:r>
              <a:rPr lang="zh-CN" altLang="en-US" kern="0" dirty="0"/>
              <a:t>选做题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84380" y="1834978"/>
            <a:ext cx="9021603" cy="4368113"/>
          </a:xfrm>
        </p:spPr>
        <p:txBody>
          <a:bodyPr>
            <a:normAutofit fontScale="92500"/>
          </a:bodyPr>
          <a:lstStyle/>
          <a:p>
            <a:r>
              <a:rPr lang="en-US" altLang="zh-CN" sz="2800" dirty="0" smtClean="0">
                <a:latin typeface="+mn-ea"/>
              </a:rPr>
              <a:t>1.</a:t>
            </a:r>
            <a:r>
              <a:rPr lang="zh-CN" altLang="en-US" sz="2400" dirty="0" smtClean="0">
                <a:latin typeface="+mn-ea"/>
              </a:rPr>
              <a:t>实现选择排序算法</a:t>
            </a:r>
            <a:endParaRPr lang="zh-CN" altLang="en-US" sz="2400" dirty="0">
              <a:latin typeface="+mn-ea"/>
            </a:endParaRPr>
          </a:p>
          <a:p>
            <a:pPr lvl="1"/>
            <a:r>
              <a:rPr lang="zh-CN" altLang="en-US" sz="2000" dirty="0" smtClean="0">
                <a:latin typeface="+mn-ea"/>
              </a:rPr>
              <a:t>完成对无序数组：</a:t>
            </a:r>
            <a:r>
              <a:rPr lang="en-US" altLang="zh-CN" sz="2000" dirty="0" smtClean="0">
                <a:latin typeface="+mn-ea"/>
              </a:rPr>
              <a:t>60</a:t>
            </a:r>
            <a:r>
              <a:rPr lang="zh-CN" altLang="en-US" sz="2000" dirty="0" smtClean="0">
                <a:latin typeface="+mn-ea"/>
              </a:rPr>
              <a:t>，</a:t>
            </a:r>
            <a:r>
              <a:rPr lang="en-US" altLang="zh-CN" sz="2000" dirty="0" smtClean="0">
                <a:latin typeface="+mn-ea"/>
              </a:rPr>
              <a:t>15</a:t>
            </a:r>
            <a:r>
              <a:rPr lang="zh-CN" altLang="en-US" sz="2000" dirty="0" smtClean="0">
                <a:latin typeface="+mn-ea"/>
              </a:rPr>
              <a:t>，</a:t>
            </a:r>
            <a:r>
              <a:rPr lang="en-US" altLang="zh-CN" sz="2000" dirty="0" smtClean="0">
                <a:latin typeface="+mn-ea"/>
              </a:rPr>
              <a:t>8</a:t>
            </a:r>
            <a:r>
              <a:rPr lang="zh-CN" altLang="en-US" sz="2000" dirty="0" smtClean="0">
                <a:latin typeface="+mn-ea"/>
              </a:rPr>
              <a:t>，</a:t>
            </a:r>
            <a:r>
              <a:rPr lang="en-US" altLang="zh-CN" sz="2000" dirty="0" smtClean="0">
                <a:latin typeface="+mn-ea"/>
              </a:rPr>
              <a:t>26</a:t>
            </a:r>
            <a:r>
              <a:rPr lang="zh-CN" altLang="en-US" sz="2000" dirty="0" smtClean="0">
                <a:latin typeface="+mn-ea"/>
              </a:rPr>
              <a:t>，</a:t>
            </a:r>
            <a:r>
              <a:rPr lang="en-US" altLang="zh-CN" sz="2000" dirty="0" smtClean="0">
                <a:latin typeface="+mn-ea"/>
              </a:rPr>
              <a:t>3</a:t>
            </a:r>
            <a:r>
              <a:rPr lang="zh-CN" altLang="en-US" sz="2000" dirty="0" smtClean="0">
                <a:latin typeface="+mn-ea"/>
              </a:rPr>
              <a:t>，</a:t>
            </a:r>
            <a:r>
              <a:rPr lang="en-US" altLang="zh-CN" sz="2000" dirty="0">
                <a:latin typeface="+mn-ea"/>
              </a:rPr>
              <a:t>22</a:t>
            </a:r>
            <a:r>
              <a:rPr lang="zh-CN" altLang="en-US" sz="2000" dirty="0" smtClean="0">
                <a:latin typeface="+mn-ea"/>
              </a:rPr>
              <a:t>，</a:t>
            </a:r>
            <a:r>
              <a:rPr lang="en-US" altLang="zh-CN" sz="2000" dirty="0" smtClean="0">
                <a:latin typeface="+mn-ea"/>
              </a:rPr>
              <a:t>36</a:t>
            </a:r>
            <a:r>
              <a:rPr lang="zh-CN" altLang="en-US" sz="2000" dirty="0" smtClean="0">
                <a:latin typeface="+mn-ea"/>
              </a:rPr>
              <a:t>，</a:t>
            </a:r>
            <a:r>
              <a:rPr lang="en-US" altLang="zh-CN" sz="2000" dirty="0" smtClean="0">
                <a:latin typeface="+mn-ea"/>
              </a:rPr>
              <a:t>17</a:t>
            </a:r>
            <a:r>
              <a:rPr lang="zh-CN" altLang="en-US" sz="2000" dirty="0" smtClean="0">
                <a:latin typeface="+mn-ea"/>
              </a:rPr>
              <a:t>，</a:t>
            </a:r>
            <a:r>
              <a:rPr lang="en-US" altLang="zh-CN" sz="2000" dirty="0" smtClean="0">
                <a:latin typeface="+mn-ea"/>
              </a:rPr>
              <a:t>80</a:t>
            </a:r>
            <a:r>
              <a:rPr lang="zh-CN" altLang="en-US" sz="2000" dirty="0" smtClean="0">
                <a:latin typeface="+mn-ea"/>
              </a:rPr>
              <a:t>，</a:t>
            </a:r>
            <a:r>
              <a:rPr lang="en-US" altLang="zh-CN" sz="2000" smtClean="0">
                <a:latin typeface="+mn-ea"/>
              </a:rPr>
              <a:t>56</a:t>
            </a:r>
            <a:r>
              <a:rPr lang="zh-CN" altLang="en-US" sz="2000" smtClean="0">
                <a:latin typeface="+mn-ea"/>
              </a:rPr>
              <a:t>从小</a:t>
            </a:r>
            <a:r>
              <a:rPr lang="zh-CN" altLang="en-US" sz="2000" dirty="0" smtClean="0">
                <a:latin typeface="+mn-ea"/>
              </a:rPr>
              <a:t>到大的排序。</a:t>
            </a:r>
            <a:endParaRPr lang="en-US" altLang="zh-CN" sz="2000" dirty="0" smtClean="0">
              <a:latin typeface="+mn-ea"/>
            </a:endParaRPr>
          </a:p>
          <a:p>
            <a:pPr lvl="1"/>
            <a:r>
              <a:rPr lang="zh-CN" altLang="en-US" sz="2000" dirty="0" smtClean="0">
                <a:latin typeface="+mn-ea"/>
              </a:rPr>
              <a:t>要求</a:t>
            </a:r>
            <a:r>
              <a:rPr lang="zh-CN" altLang="en-US" sz="2000" dirty="0">
                <a:latin typeface="+mn-ea"/>
              </a:rPr>
              <a:t>：</a:t>
            </a:r>
          </a:p>
          <a:p>
            <a:pPr marL="457200" lvl="1" indent="0">
              <a:buNone/>
            </a:pPr>
            <a:r>
              <a:rPr lang="zh-CN" altLang="en-US" sz="2000" dirty="0" smtClean="0">
                <a:latin typeface="+mn-ea"/>
              </a:rPr>
              <a:t>采用选择</a:t>
            </a:r>
            <a:r>
              <a:rPr lang="zh-CN" altLang="en-US" sz="2000" dirty="0" smtClean="0">
                <a:latin typeface="+mn-ea"/>
              </a:rPr>
              <a:t>排序算法，完成</a:t>
            </a:r>
            <a:r>
              <a:rPr lang="zh-CN" altLang="en-US" sz="2000" dirty="0">
                <a:latin typeface="+mn-ea"/>
              </a:rPr>
              <a:t>代码的编写以及调试，通过DEBUG显示程序运行后对应寄存器中值</a:t>
            </a:r>
            <a:r>
              <a:rPr lang="zh-CN" altLang="en-US" sz="2000" dirty="0" smtClean="0">
                <a:latin typeface="+mn-ea"/>
              </a:rPr>
              <a:t>。</a:t>
            </a:r>
            <a:endParaRPr lang="en-US" altLang="zh-CN" sz="2000" dirty="0" smtClean="0">
              <a:latin typeface="+mn-ea"/>
            </a:endParaRPr>
          </a:p>
          <a:p>
            <a:pPr marL="457200" lvl="1" indent="0">
              <a:buNone/>
            </a:pPr>
            <a:r>
              <a:rPr lang="zh-CN" altLang="en-US" sz="2000" dirty="0" smtClean="0">
                <a:latin typeface="+mn-ea"/>
              </a:rPr>
              <a:t>选择排序算法提示，</a:t>
            </a:r>
            <a:r>
              <a:rPr lang="zh-CN" altLang="en-US" sz="2100" dirty="0">
                <a:latin typeface="+mn-ea"/>
              </a:rPr>
              <a:t>桌面</a:t>
            </a:r>
            <a:r>
              <a:rPr lang="zh-CN" altLang="en-US" sz="2100" dirty="0">
                <a:latin typeface="+mn-ea"/>
              </a:rPr>
              <a:t>上有</a:t>
            </a:r>
            <a:r>
              <a:rPr lang="zh-CN" altLang="en-US" sz="2100" dirty="0">
                <a:latin typeface="+mn-ea"/>
              </a:rPr>
              <a:t>一堆杂乱无章的牌，</a:t>
            </a:r>
            <a:r>
              <a:rPr lang="zh-CN" altLang="en-US" sz="2100" dirty="0">
                <a:latin typeface="+mn-ea"/>
              </a:rPr>
              <a:t>现在我们想将牌由小到大</a:t>
            </a:r>
            <a:r>
              <a:rPr lang="zh-CN" altLang="en-US" sz="2100" dirty="0">
                <a:latin typeface="+mn-ea"/>
              </a:rPr>
              <a:t>排序：</a:t>
            </a:r>
            <a:endParaRPr lang="zh-CN" altLang="en-US" sz="2100" dirty="0">
              <a:latin typeface="+mn-ea"/>
            </a:endParaRPr>
          </a:p>
          <a:p>
            <a:pPr lvl="2"/>
            <a:r>
              <a:rPr lang="zh-CN" altLang="en-US" dirty="0"/>
              <a:t>遍历桌面牌堆里的牌，从第一张牌到最后一张，找到牌面最小的一张，然后将抽出，并扣在手上。</a:t>
            </a:r>
          </a:p>
          <a:p>
            <a:pPr lvl="2"/>
            <a:r>
              <a:rPr lang="zh-CN" altLang="en-US" dirty="0"/>
              <a:t>第二次遍历桌面牌堆里的牌，从第一张牌到最后一张，仍然去找现在桌面上牌面最小的一张，找出来，还是扣在手上。</a:t>
            </a:r>
          </a:p>
          <a:p>
            <a:pPr lvl="2"/>
            <a:r>
              <a:rPr lang="zh-CN" altLang="en-US" dirty="0"/>
              <a:t>第三次遍历</a:t>
            </a:r>
            <a:r>
              <a:rPr lang="en-US" altLang="zh-CN" dirty="0"/>
              <a:t>……</a:t>
            </a:r>
            <a:r>
              <a:rPr lang="zh-CN" altLang="en-US" dirty="0"/>
              <a:t>重复步骤。虽然桌面上的牌是无序的，但是我们扣在手上的牌是有序的。</a:t>
            </a:r>
          </a:p>
          <a:p>
            <a:pPr lvl="2"/>
            <a:r>
              <a:rPr lang="zh-CN" altLang="en-US" dirty="0"/>
              <a:t>第</a:t>
            </a:r>
            <a:r>
              <a:rPr lang="en-US" altLang="zh-CN" dirty="0"/>
              <a:t>N</a:t>
            </a:r>
            <a:r>
              <a:rPr lang="zh-CN" altLang="en-US" dirty="0"/>
              <a:t>次遍历</a:t>
            </a:r>
            <a:r>
              <a:rPr lang="en-US" altLang="zh-CN" dirty="0"/>
              <a:t>……</a:t>
            </a:r>
            <a:r>
              <a:rPr lang="zh-CN" altLang="en-US" dirty="0"/>
              <a:t>重复直到结束，现在桌面上没有牌，所有的牌都抓在手里，而且手上的牌全是排序排好的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34D21578-19EE-4DBF-A7DD-9C761E6CC9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420" y="6079548"/>
            <a:ext cx="3008799" cy="55279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39272" y="1540189"/>
            <a:ext cx="8915400" cy="2930211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+mn-ea"/>
              </a:rPr>
              <a:t>2</a:t>
            </a:r>
            <a:r>
              <a:rPr sz="2400" dirty="0">
                <a:latin typeface="+mn-ea"/>
              </a:rPr>
              <a:t>.分类统计字符个数</a:t>
            </a:r>
          </a:p>
          <a:p>
            <a:pPr lvl="1"/>
            <a:r>
              <a:rPr lang="zh-CN" altLang="en-US" sz="2000" dirty="0">
                <a:latin typeface="+mn-ea"/>
              </a:rPr>
              <a:t>自定义一个字符串(字符串长度大于</a:t>
            </a:r>
            <a:r>
              <a:rPr lang="en-US" altLang="zh-CN" sz="2000" dirty="0">
                <a:latin typeface="+mn-ea"/>
              </a:rPr>
              <a:t>2</a:t>
            </a:r>
            <a:r>
              <a:rPr lang="zh-CN" altLang="en-US" sz="2000" dirty="0">
                <a:latin typeface="+mn-ea"/>
              </a:rPr>
              <a:t>0，</a:t>
            </a:r>
            <a:r>
              <a:rPr lang="en-US" altLang="zh-CN" sz="2000" dirty="0">
                <a:latin typeface="+mn-ea"/>
              </a:rPr>
              <a:t>$</a:t>
            </a:r>
            <a:r>
              <a:rPr lang="zh-CN" altLang="en-US" sz="2000" dirty="0">
                <a:latin typeface="+mn-ea"/>
              </a:rPr>
              <a:t>表示字符串结束)，按字母、数字以及其他字符三类进行分类计数，将计数结果分别存储到以letter、digit和others为名的存储单元中</a:t>
            </a:r>
          </a:p>
          <a:p>
            <a:pPr lvl="1"/>
            <a:r>
              <a:rPr lang="zh-CN" altLang="en-US" sz="2000" dirty="0">
                <a:latin typeface="+mn-ea"/>
              </a:rPr>
              <a:t>要求：</a:t>
            </a:r>
          </a:p>
          <a:p>
            <a:pPr lvl="2"/>
            <a:r>
              <a:rPr lang="zh-CN" sz="2000" dirty="0">
                <a:latin typeface="+mn-ea"/>
                <a:sym typeface="+mn-ea"/>
              </a:rPr>
              <a:t>完成代码的编写以及调试，通过</a:t>
            </a:r>
            <a:r>
              <a:rPr lang="en-US" altLang="zh-CN" sz="2000" dirty="0">
                <a:latin typeface="+mn-ea"/>
                <a:sym typeface="+mn-ea"/>
              </a:rPr>
              <a:t>DEBUG</a:t>
            </a:r>
            <a:r>
              <a:rPr lang="zh-CN" altLang="en-US" sz="2000" dirty="0">
                <a:latin typeface="+mn-ea"/>
                <a:sym typeface="+mn-ea"/>
              </a:rPr>
              <a:t>显示程序运行后寄存器中</a:t>
            </a:r>
            <a:r>
              <a:rPr lang="zh-CN" altLang="en-US" sz="2000" dirty="0" smtClean="0">
                <a:latin typeface="+mn-ea"/>
                <a:sym typeface="+mn-ea"/>
              </a:rPr>
              <a:t>值</a:t>
            </a:r>
            <a:endParaRPr lang="zh-CN" altLang="en-US" sz="2000" dirty="0">
              <a:latin typeface="+mn-ea"/>
              <a:sym typeface="+mn-ea"/>
            </a:endParaRPr>
          </a:p>
        </p:txBody>
      </p:sp>
      <p:sp>
        <p:nvSpPr>
          <p:cNvPr id="4" name="标题 1"/>
          <p:cNvSpPr txBox="1"/>
          <p:nvPr/>
        </p:nvSpPr>
        <p:spPr bwMode="auto">
          <a:xfrm>
            <a:off x="1731438" y="603531"/>
            <a:ext cx="10972800" cy="63875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r>
              <a:rPr lang="zh-CN" altLang="en-US" sz="3200" b="0" kern="0" dirty="0">
                <a:solidFill>
                  <a:prstClr val="black">
                    <a:lumMod val="85000"/>
                    <a:lumOff val="15000"/>
                  </a:prstClr>
                </a:solidFill>
                <a:effectLst/>
              </a:rPr>
              <a:t>选做题</a:t>
            </a:r>
            <a:endParaRPr lang="zh-CN" altLang="en-US" sz="2800" kern="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927ABABF-5E2E-45BF-BFF5-F4572112F8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420" y="6079548"/>
            <a:ext cx="3008799" cy="552798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xmlns="" id="{543C15AE-A401-4355-9AA0-2E6CD8DBDA2A}"/>
              </a:ext>
            </a:extLst>
          </p:cNvPr>
          <p:cNvSpPr/>
          <p:nvPr/>
        </p:nvSpPr>
        <p:spPr>
          <a:xfrm>
            <a:off x="2381250" y="4798975"/>
            <a:ext cx="865505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data </a:t>
            </a:r>
            <a:r>
              <a:rPr lang="en-US" altLang="zh-CN" dirty="0">
                <a:solidFill>
                  <a:srgbClr val="0000FF"/>
                </a:solidFill>
              </a:rPr>
              <a:t>segment</a:t>
            </a:r>
            <a:endParaRPr lang="zh-CN" altLang="en-US" dirty="0">
              <a:solidFill>
                <a:srgbClr val="0000FF"/>
              </a:solidFill>
            </a:endParaRPr>
          </a:p>
          <a:p>
            <a:r>
              <a:rPr lang="zh-CN" altLang="en-US" dirty="0">
                <a:solidFill>
                  <a:prstClr val="black"/>
                </a:solidFill>
              </a:rPr>
              <a:t>	</a:t>
            </a:r>
            <a:r>
              <a:rPr lang="en-US" altLang="zh-CN" dirty="0">
                <a:solidFill>
                  <a:prstClr val="black"/>
                </a:solidFill>
              </a:rPr>
              <a:t>string </a:t>
            </a:r>
            <a:r>
              <a:rPr lang="en-US" altLang="zh-CN" dirty="0" err="1">
                <a:solidFill>
                  <a:srgbClr val="0000FF"/>
                </a:solidFill>
              </a:rPr>
              <a:t>db</a:t>
            </a:r>
            <a:r>
              <a:rPr lang="zh-CN" altLang="en-US" dirty="0">
                <a:solidFill>
                  <a:prstClr val="black"/>
                </a:solidFill>
              </a:rPr>
              <a:t> </a:t>
            </a:r>
            <a:r>
              <a:rPr lang="en-US" altLang="zh-CN" dirty="0">
                <a:solidFill>
                  <a:prstClr val="black"/>
                </a:solidFill>
              </a:rPr>
              <a:t>‘abc#1L0*9012~\/&lt;&gt;jky6932’,’$’</a:t>
            </a:r>
            <a:endParaRPr lang="zh-CN" altLang="en-US" dirty="0">
              <a:solidFill>
                <a:srgbClr val="008000"/>
              </a:solidFill>
            </a:endParaRPr>
          </a:p>
          <a:p>
            <a:r>
              <a:rPr lang="zh-CN" altLang="en-US" dirty="0">
                <a:solidFill>
                  <a:prstClr val="black"/>
                </a:solidFill>
              </a:rPr>
              <a:t>	</a:t>
            </a:r>
            <a:r>
              <a:rPr lang="en-US" altLang="zh-CN" dirty="0">
                <a:solidFill>
                  <a:prstClr val="black"/>
                </a:solidFill>
              </a:rPr>
              <a:t>numbers </a:t>
            </a:r>
            <a:r>
              <a:rPr lang="en-US" altLang="zh-CN" dirty="0" err="1">
                <a:solidFill>
                  <a:srgbClr val="0000FF"/>
                </a:solidFill>
              </a:rPr>
              <a:t>db</a:t>
            </a:r>
            <a:r>
              <a:rPr lang="zh-CN" altLang="en-US" dirty="0">
                <a:solidFill>
                  <a:prstClr val="black"/>
                </a:solidFill>
              </a:rPr>
              <a:t> </a:t>
            </a:r>
            <a:r>
              <a:rPr lang="en-US" altLang="zh-CN" dirty="0">
                <a:solidFill>
                  <a:prstClr val="black"/>
                </a:solidFill>
              </a:rPr>
              <a:t>0</a:t>
            </a:r>
            <a:endParaRPr lang="zh-CN" altLang="en-US" dirty="0">
              <a:solidFill>
                <a:prstClr val="black"/>
              </a:solidFill>
            </a:endParaRPr>
          </a:p>
          <a:p>
            <a:r>
              <a:rPr lang="zh-CN" altLang="en-US" dirty="0">
                <a:solidFill>
                  <a:prstClr val="black"/>
                </a:solidFill>
              </a:rPr>
              <a:t>	</a:t>
            </a:r>
            <a:r>
              <a:rPr lang="en-US" altLang="zh-CN" dirty="0">
                <a:solidFill>
                  <a:prstClr val="black"/>
                </a:solidFill>
              </a:rPr>
              <a:t>words </a:t>
            </a:r>
            <a:r>
              <a:rPr lang="en-US" altLang="zh-CN" dirty="0" err="1">
                <a:solidFill>
                  <a:srgbClr val="0000FF"/>
                </a:solidFill>
              </a:rPr>
              <a:t>db</a:t>
            </a:r>
            <a:r>
              <a:rPr lang="zh-CN" altLang="en-US" dirty="0">
                <a:solidFill>
                  <a:prstClr val="black"/>
                </a:solidFill>
              </a:rPr>
              <a:t> </a:t>
            </a:r>
            <a:r>
              <a:rPr lang="en-US" altLang="zh-CN" dirty="0">
                <a:solidFill>
                  <a:prstClr val="black"/>
                </a:solidFill>
              </a:rPr>
              <a:t>0</a:t>
            </a:r>
            <a:endParaRPr lang="zh-CN" altLang="en-US" dirty="0">
              <a:solidFill>
                <a:prstClr val="black"/>
              </a:solidFill>
            </a:endParaRPr>
          </a:p>
          <a:p>
            <a:r>
              <a:rPr lang="zh-CN" altLang="en-US" dirty="0">
                <a:solidFill>
                  <a:prstClr val="black"/>
                </a:solidFill>
              </a:rPr>
              <a:t>	</a:t>
            </a:r>
            <a:r>
              <a:rPr lang="en-US" altLang="zh-CN" dirty="0">
                <a:solidFill>
                  <a:prstClr val="black"/>
                </a:solidFill>
              </a:rPr>
              <a:t>others </a:t>
            </a:r>
            <a:r>
              <a:rPr lang="en-US" altLang="zh-CN" dirty="0" err="1">
                <a:solidFill>
                  <a:srgbClr val="0000FF"/>
                </a:solidFill>
              </a:rPr>
              <a:t>db</a:t>
            </a:r>
            <a:r>
              <a:rPr lang="zh-CN" altLang="en-US" dirty="0">
                <a:solidFill>
                  <a:prstClr val="black"/>
                </a:solidFill>
              </a:rPr>
              <a:t> </a:t>
            </a:r>
            <a:r>
              <a:rPr lang="en-US" altLang="zh-CN" dirty="0">
                <a:solidFill>
                  <a:prstClr val="black"/>
                </a:solidFill>
              </a:rPr>
              <a:t>0</a:t>
            </a:r>
            <a:endParaRPr lang="zh-CN" altLang="en-US" dirty="0">
              <a:solidFill>
                <a:prstClr val="black"/>
              </a:solidFill>
            </a:endParaRPr>
          </a:p>
          <a:p>
            <a:r>
              <a:rPr lang="en-US" altLang="zh-CN" dirty="0">
                <a:solidFill>
                  <a:prstClr val="black"/>
                </a:solidFill>
              </a:rPr>
              <a:t>data </a:t>
            </a:r>
            <a:r>
              <a:rPr lang="en-US" altLang="zh-CN" dirty="0">
                <a:solidFill>
                  <a:srgbClr val="0000FF"/>
                </a:solidFill>
              </a:rPr>
              <a:t>ends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0BCC3A4F-13A5-4594-B76F-55078BFDEF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196" y="463878"/>
            <a:ext cx="6899587" cy="6394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615873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5157</TotalTime>
  <Words>418</Words>
  <Application>Microsoft Office PowerPoint</Application>
  <PresentationFormat>宽屏</PresentationFormat>
  <Paragraphs>37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隶书</vt:lpstr>
      <vt:lpstr>宋体</vt:lpstr>
      <vt:lpstr>幼圆</vt:lpstr>
      <vt:lpstr>Arial</vt:lpstr>
      <vt:lpstr>Century Gothic</vt:lpstr>
      <vt:lpstr>Verdana</vt:lpstr>
      <vt:lpstr>Wingdings 3</vt:lpstr>
      <vt:lpstr>丝状</vt:lpstr>
      <vt:lpstr>PowerPoint 演示文稿</vt:lpstr>
      <vt:lpstr>必做题</vt:lpstr>
      <vt:lpstr>选做题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Yff</dc:creator>
  <cp:lastModifiedBy>lenovo</cp:lastModifiedBy>
  <cp:revision>53</cp:revision>
  <dcterms:created xsi:type="dcterms:W3CDTF">2017-09-28T03:13:00Z</dcterms:created>
  <dcterms:modified xsi:type="dcterms:W3CDTF">2019-10-10T10:04:46Z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2052-10.1.0.6876</vt:lpwstr>
  </property>
</Properties>
</file>