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0" r:id="rId2"/>
    <p:sldId id="261" r:id="rId3"/>
    <p:sldId id="263" r:id="rId4"/>
    <p:sldId id="264" r:id="rId5"/>
    <p:sldId id="265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99" d="100"/>
          <a:sy n="99" d="100"/>
        </p:scale>
        <p:origin x="332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7"/>
          <p:cNvGrpSpPr/>
          <p:nvPr/>
        </p:nvGrpSpPr>
        <p:grpSpPr>
          <a:xfrm>
            <a:off x="304800" y="3587751"/>
            <a:ext cx="11480800" cy="201613"/>
            <a:chOff x="144" y="1680"/>
            <a:chExt cx="5424" cy="144"/>
          </a:xfrm>
        </p:grpSpPr>
        <p:sp>
          <p:nvSpPr>
            <p:cNvPr id="13" name="Rectangle 8"/>
            <p:cNvSpPr>
              <a:spLocks noChangeArrowheads="1"/>
            </p:cNvSpPr>
            <p:nvPr/>
          </p:nvSpPr>
          <p:spPr bwMode="auto">
            <a:xfrm>
              <a:off x="144" y="1680"/>
              <a:ext cx="1808" cy="14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14" name="Rectangle 9"/>
            <p:cNvSpPr>
              <a:spLocks noChangeArrowheads="1"/>
            </p:cNvSpPr>
            <p:nvPr/>
          </p:nvSpPr>
          <p:spPr bwMode="auto">
            <a:xfrm>
              <a:off x="1952" y="1680"/>
              <a:ext cx="1808" cy="1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15" name="Rectangle 10"/>
            <p:cNvSpPr>
              <a:spLocks noChangeArrowheads="1"/>
            </p:cNvSpPr>
            <p:nvPr/>
          </p:nvSpPr>
          <p:spPr bwMode="auto">
            <a:xfrm>
              <a:off x="3760" y="1680"/>
              <a:ext cx="1808" cy="14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000000"/>
                </a:solidFill>
              </a:endParaRPr>
            </a:p>
          </p:txBody>
        </p:sp>
      </p:grpSp>
      <p:sp>
        <p:nvSpPr>
          <p:cNvPr id="2918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10363200" cy="2127250"/>
          </a:xfrm>
        </p:spPr>
        <p:txBody>
          <a:bodyPr/>
          <a:lstStyle>
            <a:lvl1pPr>
              <a:defRPr sz="2800">
                <a:solidFill>
                  <a:srgbClr val="3333FF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2918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270250"/>
            <a:ext cx="8534400" cy="22098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3000"/>
            </a:lvl1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fld id="{9A0DB2DC-4C9A-4742-B13C-FB6460FD3503}" type="slidenum">
              <a:rPr lang="en-US" altLang="zh-CN" sz="1000" dirty="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‹#›</a:t>
            </a:fld>
            <a:endParaRPr lang="en-US" altLang="zh-CN" sz="1000" dirty="0">
              <a:solidFill>
                <a:srgbClr val="000000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-242888"/>
            <a:ext cx="2743200" cy="6373813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-242888"/>
            <a:ext cx="8026400" cy="6373813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-242888"/>
            <a:ext cx="10972800" cy="637381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-242888"/>
            <a:ext cx="10972800" cy="1139826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09600" y="1600201"/>
            <a:ext cx="10972800" cy="45307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Blip>
                <a:blip r:embed="rId2"/>
              </a:buBlip>
              <a:defRPr/>
            </a:pP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3333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SmartArt 占位符 2"/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noProof="1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noProof="1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fld id="{9A0DB2DC-4C9A-4742-B13C-FB6460FD3503}" type="slidenum">
              <a:rPr lang="en-US" altLang="zh-CN" sz="2400" b="1" noProof="1" dirty="0">
                <a:solidFill>
                  <a:srgbClr val="000000"/>
                </a:solidFill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2400" b="1" noProof="1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zh-CN" altLang="en-US" sz="3200" b="1" i="0" u="none" strike="noStrike" kern="0" cap="none" spc="0" normalizeH="0" baseline="0" noProof="0">
              <a:ln>
                <a:noFill/>
              </a:ln>
              <a:solidFill>
                <a:srgbClr val="3333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hyperlink" Target="mailto:luguangm@" TargetMode="Externa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GI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-242887"/>
            <a:ext cx="10972800" cy="11398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noProof="1"/>
              <a:t>单击此处编辑母版标题样式</a:t>
            </a:r>
          </a:p>
        </p:txBody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30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2908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buFontTx/>
              <a:buNone/>
              <a:defRPr sz="1000" b="0">
                <a:latin typeface="Verdana" panose="020B060403050404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908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buFontTx/>
              <a:buNone/>
              <a:defRPr sz="1000" b="0">
                <a:latin typeface="Verdana" panose="020B060403050404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0" y="0"/>
            <a:ext cx="304800" cy="22860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400" b="0">
              <a:solidFill>
                <a:srgbClr val="000000"/>
              </a:solidFill>
            </a:endParaRPr>
          </a:p>
        </p:txBody>
      </p:sp>
      <p:sp>
        <p:nvSpPr>
          <p:cNvPr id="1031" name="Line 8"/>
          <p:cNvSpPr/>
          <p:nvPr/>
        </p:nvSpPr>
        <p:spPr>
          <a:xfrm>
            <a:off x="609600" y="908050"/>
            <a:ext cx="10769600" cy="0"/>
          </a:xfrm>
          <a:prstGeom prst="line">
            <a:avLst/>
          </a:prstGeom>
          <a:ln w="1905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32" name="Rectangle 9"/>
          <p:cNvSpPr>
            <a:spLocks noChangeArrowheads="1"/>
          </p:cNvSpPr>
          <p:nvPr/>
        </p:nvSpPr>
        <p:spPr bwMode="auto">
          <a:xfrm>
            <a:off x="0" y="2286000"/>
            <a:ext cx="304800" cy="22860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400" b="0">
              <a:solidFill>
                <a:srgbClr val="000000"/>
              </a:solidFill>
            </a:endParaRPr>
          </a:p>
        </p:txBody>
      </p:sp>
      <p:sp>
        <p:nvSpPr>
          <p:cNvPr id="1033" name="Rectangle 10"/>
          <p:cNvSpPr>
            <a:spLocks noChangeArrowheads="1"/>
          </p:cNvSpPr>
          <p:nvPr/>
        </p:nvSpPr>
        <p:spPr bwMode="auto">
          <a:xfrm>
            <a:off x="0" y="4572000"/>
            <a:ext cx="304800" cy="22860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400" b="0">
              <a:solidFill>
                <a:srgbClr val="000000"/>
              </a:solidFill>
            </a:endParaRPr>
          </a:p>
        </p:txBody>
      </p:sp>
      <p:sp>
        <p:nvSpPr>
          <p:cNvPr id="2060" name="Rectangle 12"/>
          <p:cNvSpPr>
            <a:spLocks noChangeArrowheads="1"/>
          </p:cNvSpPr>
          <p:nvPr/>
        </p:nvSpPr>
        <p:spPr bwMode="auto">
          <a:xfrm>
            <a:off x="9012768" y="6491289"/>
            <a:ext cx="2361544" cy="369332"/>
          </a:xfrm>
          <a:prstGeom prst="rect">
            <a:avLst/>
          </a:prstGeom>
          <a:noFill/>
          <a:ln w="9525">
            <a:noFill/>
            <a:miter lim="800000"/>
            <a:tailEnd type="none" w="lg" len="lg"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8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hlinkClick r:id="rId18"/>
              </a:rPr>
              <a:t>luguangm@</a:t>
            </a:r>
            <a:r>
              <a:rPr lang="en-US" altLang="zh-CN" sz="18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hit.edu.cn</a:t>
            </a:r>
            <a:endParaRPr lang="zh-CN" altLang="en-US" sz="1800" b="1" u="sng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 userDrawn="1"/>
        </p:nvSpPr>
        <p:spPr bwMode="auto">
          <a:xfrm>
            <a:off x="11041229" y="8620"/>
            <a:ext cx="1151449" cy="89943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en-US" altLang="zh-CN" sz="20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="" xmlns:a16="http://schemas.microsoft.com/office/drawing/2014/main" id="{762B4634-31A1-44F2-96E6-27F1CFCDE132}"/>
              </a:ext>
            </a:extLst>
          </p:cNvPr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304800" y="6549798"/>
            <a:ext cx="1442019" cy="30820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/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隶书" panose="020105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隶书" panose="020105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隶书" panose="020105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隶书" panose="020105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隶书" panose="020105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隶书" panose="020105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隶书" panose="020105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隶书" panose="020105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Blip>
          <a:blip r:embed="rId20"/>
        </a:buBlip>
        <a:defRPr sz="2800" b="1">
          <a:solidFill>
            <a:srgbClr val="3333FF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Blip>
          <a:blip r:embed="rId21"/>
        </a:buBlip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Blip>
          <a:blip r:embed="rId20"/>
        </a:buBlip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83094" y="4584065"/>
            <a:ext cx="8424863" cy="541338"/>
          </a:xfrm>
        </p:spPr>
        <p:txBody>
          <a:bodyPr vert="horz" wrap="square" lIns="91440" tIns="45720" rIns="91440" bIns="45720" numCol="1" anchor="t" anchorCtr="0" compatLnSpc="1"/>
          <a:lstStyle/>
          <a:p>
            <a:pPr eaLnBrk="1" hangingPunct="1">
              <a:lnSpc>
                <a:spcPct val="80000"/>
              </a:lnSpc>
              <a:defRPr/>
            </a:pPr>
            <a:r>
              <a:rPr lang="zh-CN" altLang="en-US" sz="3500" dirty="0">
                <a:solidFill>
                  <a:schemeClr val="folHlink"/>
                </a:solidFill>
                <a:latin typeface="宋体" panose="02010600030101010101" pitchFamily="2" charset="-122"/>
              </a:rPr>
              <a:t>卢光明</a:t>
            </a:r>
            <a:endParaRPr lang="en-US" altLang="zh-CN" sz="3500" dirty="0">
              <a:solidFill>
                <a:schemeClr val="folHlink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zh-CN" altLang="en-US" sz="3500" dirty="0">
              <a:solidFill>
                <a:schemeClr val="folHlink"/>
              </a:solidFill>
              <a:latin typeface="宋体" panose="02010600030101010101" pitchFamily="2" charset="-122"/>
            </a:endParaRPr>
          </a:p>
        </p:txBody>
      </p:sp>
      <p:sp>
        <p:nvSpPr>
          <p:cNvPr id="320516" name="Text Box 4"/>
          <p:cNvSpPr txBox="1">
            <a:spLocks noChangeArrowheads="1"/>
          </p:cNvSpPr>
          <p:nvPr/>
        </p:nvSpPr>
        <p:spPr bwMode="auto">
          <a:xfrm>
            <a:off x="1631951" y="1843088"/>
            <a:ext cx="8893175" cy="13271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 fontAlgn="base">
              <a:lnSpc>
                <a:spcPct val="80000"/>
              </a:lnSpc>
              <a:spcBef>
                <a:spcPts val="1200"/>
              </a:spcBef>
              <a:spcAft>
                <a:spcPct val="0"/>
              </a:spcAft>
              <a:buClr>
                <a:srgbClr val="663300"/>
              </a:buClr>
              <a:buSzPct val="75000"/>
              <a:defRPr/>
            </a:pPr>
            <a:r>
              <a:rPr lang="zh-CN" altLang="en-US" sz="4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汇编语言程序设计</a:t>
            </a:r>
            <a:endParaRPr lang="en-US" altLang="zh-CN" sz="4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隶书" panose="02010509060101010101" pitchFamily="49" charset="-122"/>
            </a:endParaRPr>
          </a:p>
          <a:p>
            <a:pPr algn="ctr" fontAlgn="base">
              <a:lnSpc>
                <a:spcPct val="80000"/>
              </a:lnSpc>
              <a:spcBef>
                <a:spcPts val="1200"/>
              </a:spcBef>
              <a:spcAft>
                <a:spcPct val="0"/>
              </a:spcAft>
              <a:buClr>
                <a:srgbClr val="663300"/>
              </a:buClr>
              <a:buSzPct val="75000"/>
              <a:defRPr/>
            </a:pPr>
            <a:r>
              <a:rPr lang="zh-CN" altLang="en-US" sz="4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实验评分标准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4A16F8AD-9930-4AA9-9C93-1A73A8964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72" y="0"/>
            <a:ext cx="5262486" cy="1124744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58184"/>
            <a:ext cx="10972800" cy="638754"/>
          </a:xfrm>
        </p:spPr>
        <p:txBody>
          <a:bodyPr/>
          <a:lstStyle/>
          <a:p>
            <a:r>
              <a:rPr lang="zh-CN" altLang="en-US" dirty="0"/>
              <a:t>汇编语言程序设计实验评分标准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038227"/>
            <a:ext cx="9912350" cy="2505074"/>
          </a:xfrm>
        </p:spPr>
        <p:txBody>
          <a:bodyPr/>
          <a:lstStyle/>
          <a:p>
            <a:r>
              <a:rPr lang="zh-CN" altLang="en-US" dirty="0"/>
              <a:t>实验成绩</a:t>
            </a:r>
            <a:r>
              <a:rPr lang="en-US" altLang="zh-CN" dirty="0"/>
              <a:t>25</a:t>
            </a:r>
            <a:r>
              <a:rPr lang="zh-CN" altLang="en-US" dirty="0"/>
              <a:t>分（占课程总成绩的</a:t>
            </a:r>
            <a:r>
              <a:rPr lang="en-US" altLang="zh-CN" dirty="0"/>
              <a:t>25%</a:t>
            </a:r>
            <a:r>
              <a:rPr lang="zh-CN" altLang="en-US" dirty="0"/>
              <a:t>）。</a:t>
            </a:r>
            <a:endParaRPr lang="en-US" altLang="zh-CN" dirty="0"/>
          </a:p>
          <a:p>
            <a:r>
              <a:rPr lang="zh-CN" altLang="en-US" dirty="0"/>
              <a:t>每次实验最终分数由两部分组成。</a:t>
            </a:r>
            <a:endParaRPr lang="en-US" altLang="zh-CN" dirty="0"/>
          </a:p>
          <a:p>
            <a:pPr lvl="1"/>
            <a:r>
              <a:rPr lang="zh-CN" altLang="en-US" dirty="0">
                <a:sym typeface="+mn-ea"/>
              </a:rPr>
              <a:t>单次实验评分分数按百分制。</a:t>
            </a:r>
            <a:endParaRPr lang="zh-CN" altLang="en-US" dirty="0"/>
          </a:p>
          <a:p>
            <a:pPr lvl="1"/>
            <a:r>
              <a:rPr lang="zh-CN" altLang="en-US" dirty="0"/>
              <a:t>实验报告（</a:t>
            </a:r>
            <a:r>
              <a:rPr lang="en-US" altLang="zh-CN" dirty="0"/>
              <a:t>40%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可执行的程序源码（</a:t>
            </a:r>
            <a:r>
              <a:rPr lang="en-US" altLang="zh-CN" dirty="0"/>
              <a:t>60%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="" xmlns:a16="http://schemas.microsoft.com/office/drawing/2014/main" id="{4A0F5501-EF92-4962-80B3-E477075122E9}"/>
              </a:ext>
            </a:extLst>
          </p:cNvPr>
          <p:cNvSpPr txBox="1">
            <a:spLocks/>
          </p:cNvSpPr>
          <p:nvPr/>
        </p:nvSpPr>
        <p:spPr bwMode="auto">
          <a:xfrm>
            <a:off x="609600" y="4022503"/>
            <a:ext cx="8026400" cy="210184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kern="0" dirty="0"/>
              <a:t>禁止抄袭，发现抄袭，一律</a:t>
            </a:r>
            <a:r>
              <a:rPr lang="en-US" altLang="zh-CN" kern="0" dirty="0"/>
              <a:t>0</a:t>
            </a:r>
            <a:r>
              <a:rPr lang="zh-CN" altLang="en-US" kern="0" dirty="0"/>
              <a:t>分处理。</a:t>
            </a:r>
            <a:endParaRPr lang="en-US" altLang="zh-CN" kern="0" dirty="0"/>
          </a:p>
          <a:p>
            <a:r>
              <a:rPr lang="zh-CN" altLang="en-US" kern="0" dirty="0"/>
              <a:t>无特殊原因未按时间提交实验报告，扣</a:t>
            </a:r>
            <a:r>
              <a:rPr lang="en-US" altLang="zh-CN" kern="0" dirty="0"/>
              <a:t>20</a:t>
            </a:r>
            <a:r>
              <a:rPr lang="zh-CN" altLang="en-US" kern="0" dirty="0"/>
              <a:t>分。</a:t>
            </a:r>
          </a:p>
          <a:p>
            <a:r>
              <a:rPr lang="zh-CN" altLang="en-US" kern="0" dirty="0"/>
              <a:t>未提交实验报告按</a:t>
            </a:r>
            <a:r>
              <a:rPr lang="en-US" altLang="zh-CN" kern="0" dirty="0"/>
              <a:t>0</a:t>
            </a:r>
            <a:r>
              <a:rPr lang="zh-CN" altLang="en-US" kern="0" dirty="0"/>
              <a:t>分处理</a:t>
            </a:r>
            <a:r>
              <a:rPr lang="zh-CN" altLang="en-US" kern="0" dirty="0" smtClean="0"/>
              <a:t>。</a:t>
            </a:r>
            <a:endParaRPr lang="zh-CN" altLang="en-US" kern="0" dirty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278890"/>
            <a:ext cx="10972800" cy="4828540"/>
          </a:xfrm>
        </p:spPr>
        <p:txBody>
          <a:bodyPr/>
          <a:lstStyle/>
          <a:p>
            <a:r>
              <a:rPr lang="zh-CN" altLang="en-US" dirty="0"/>
              <a:t>每次实验中包括必做题以及选做题两部分。</a:t>
            </a:r>
          </a:p>
          <a:p>
            <a:r>
              <a:rPr lang="zh-CN" altLang="en-US" dirty="0"/>
              <a:t>必做题要求全部完成，满分</a:t>
            </a:r>
            <a:r>
              <a:rPr lang="en-US" altLang="zh-CN" dirty="0"/>
              <a:t>100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完成选做题可获得额外加分：完成一道题加</a:t>
            </a:r>
            <a:r>
              <a:rPr lang="en-US" altLang="zh-CN" dirty="0"/>
              <a:t>10</a:t>
            </a:r>
            <a:r>
              <a:rPr lang="zh-CN" altLang="en-US" dirty="0"/>
              <a:t>分，两道题全部完成加</a:t>
            </a:r>
            <a:r>
              <a:rPr lang="en-US" altLang="zh-CN" dirty="0"/>
              <a:t>30</a:t>
            </a:r>
            <a:r>
              <a:rPr lang="zh-CN" altLang="en-US" dirty="0"/>
              <a:t>分。但</a:t>
            </a:r>
            <a:r>
              <a:rPr lang="zh-CN" altLang="en-US" dirty="0">
                <a:sym typeface="+mn-ea"/>
              </a:rPr>
              <a:t>总分不超过四次实验的满分</a:t>
            </a:r>
            <a:r>
              <a:rPr lang="en-US" altLang="zh-CN" dirty="0">
                <a:sym typeface="+mn-ea"/>
              </a:rPr>
              <a:t>400</a:t>
            </a:r>
            <a:r>
              <a:rPr lang="zh-CN" altLang="en-US" dirty="0">
                <a:sym typeface="+mn-ea"/>
              </a:rPr>
              <a:t>分。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实验报告分为四部分</a:t>
            </a:r>
          </a:p>
          <a:p>
            <a:pPr lvl="1"/>
            <a:r>
              <a:rPr lang="zh-CN" altLang="en-US" dirty="0"/>
              <a:t>问题描述</a:t>
            </a:r>
          </a:p>
          <a:p>
            <a:pPr lvl="1"/>
            <a:r>
              <a:rPr lang="zh-CN" altLang="en-US" dirty="0"/>
              <a:t>解决方案</a:t>
            </a:r>
          </a:p>
          <a:p>
            <a:pPr lvl="1"/>
            <a:r>
              <a:rPr lang="zh-CN" altLang="en-US" dirty="0"/>
              <a:t>具体实验</a:t>
            </a:r>
          </a:p>
          <a:p>
            <a:pPr lvl="1"/>
            <a:r>
              <a:rPr lang="zh-CN" altLang="en-US" dirty="0"/>
              <a:t>总结</a:t>
            </a:r>
          </a:p>
          <a:p>
            <a:endParaRPr lang="zh-CN" altLang="en-US" dirty="0"/>
          </a:p>
        </p:txBody>
      </p:sp>
      <p:sp>
        <p:nvSpPr>
          <p:cNvPr id="4" name="标题 1"/>
          <p:cNvSpPr txBox="1"/>
          <p:nvPr/>
        </p:nvSpPr>
        <p:spPr bwMode="auto">
          <a:xfrm>
            <a:off x="762000" y="410584"/>
            <a:ext cx="10972800" cy="63875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r>
              <a:rPr lang="zh-CN" kern="0" dirty="0"/>
              <a:t>实验具体要求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712" y="1049468"/>
            <a:ext cx="10972800" cy="491553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ym typeface="+mn-ea"/>
              </a:rPr>
              <a:t>实验报告（</a:t>
            </a:r>
            <a:r>
              <a:rPr lang="en-US" altLang="zh-CN" dirty="0">
                <a:sym typeface="+mn-ea"/>
              </a:rPr>
              <a:t>40</a:t>
            </a:r>
            <a:r>
              <a:rPr lang="zh-CN" altLang="en-US" dirty="0">
                <a:sym typeface="+mn-ea"/>
              </a:rPr>
              <a:t>分）</a:t>
            </a:r>
            <a:endParaRPr lang="zh-CN" altLang="en-US" dirty="0"/>
          </a:p>
          <a:p>
            <a:r>
              <a:rPr lang="zh-CN" altLang="en-US" dirty="0"/>
              <a:t>问题描述 </a:t>
            </a:r>
            <a:r>
              <a:rPr lang="en-US" altLang="zh-CN" dirty="0"/>
              <a:t>5</a:t>
            </a:r>
            <a:r>
              <a:rPr lang="zh-CN" altLang="en-US" dirty="0"/>
              <a:t>分</a:t>
            </a:r>
          </a:p>
          <a:p>
            <a:pPr lvl="1"/>
            <a:r>
              <a:rPr lang="zh-CN" altLang="en-US" dirty="0">
                <a:sym typeface="+mn-ea"/>
              </a:rPr>
              <a:t>将题目转换为实际计算机需要解决的问题进行描述。</a:t>
            </a:r>
            <a:endParaRPr lang="zh-CN" altLang="en-US" dirty="0"/>
          </a:p>
          <a:p>
            <a:r>
              <a:rPr lang="zh-CN" altLang="en-US" dirty="0"/>
              <a:t>解决方案 </a:t>
            </a:r>
            <a:r>
              <a:rPr lang="en-US" altLang="zh-CN" dirty="0"/>
              <a:t>10</a:t>
            </a:r>
            <a:r>
              <a:rPr lang="zh-CN" altLang="en-US" dirty="0"/>
              <a:t>分</a:t>
            </a:r>
          </a:p>
          <a:p>
            <a:pPr lvl="1"/>
            <a:r>
              <a:rPr lang="zh-CN" altLang="en-US" dirty="0"/>
              <a:t>程序具体设计</a:t>
            </a:r>
          </a:p>
          <a:p>
            <a:pPr lvl="1"/>
            <a:r>
              <a:rPr lang="zh-CN" altLang="en-US" dirty="0"/>
              <a:t>流程图</a:t>
            </a:r>
          </a:p>
          <a:p>
            <a:r>
              <a:rPr lang="zh-CN" altLang="en-US" dirty="0"/>
              <a:t>具体实现 </a:t>
            </a:r>
            <a:r>
              <a:rPr lang="en-US" altLang="zh-CN" dirty="0"/>
              <a:t>15</a:t>
            </a:r>
            <a:r>
              <a:rPr lang="zh-CN" altLang="en-US" dirty="0"/>
              <a:t>分</a:t>
            </a:r>
          </a:p>
          <a:p>
            <a:pPr lvl="1"/>
            <a:r>
              <a:rPr lang="zh-CN" altLang="en-US" dirty="0"/>
              <a:t>源代码和程序调试步骤</a:t>
            </a:r>
          </a:p>
          <a:p>
            <a:pPr lvl="1"/>
            <a:r>
              <a:rPr lang="zh-CN" altLang="en-US" dirty="0"/>
              <a:t>程序运行截图</a:t>
            </a:r>
          </a:p>
          <a:p>
            <a:r>
              <a:rPr lang="zh-CN" altLang="en-US" dirty="0"/>
              <a:t>总结 </a:t>
            </a:r>
            <a:r>
              <a:rPr lang="en-US" altLang="zh-CN" dirty="0"/>
              <a:t>5</a:t>
            </a:r>
            <a:r>
              <a:rPr lang="zh-CN" altLang="en-US" dirty="0"/>
              <a:t>分</a:t>
            </a:r>
          </a:p>
          <a:p>
            <a:pPr lvl="1"/>
            <a:r>
              <a:rPr lang="zh-CN" altLang="en-US" dirty="0"/>
              <a:t>总结实验中遇到的问题和收获。</a:t>
            </a:r>
          </a:p>
          <a:p>
            <a:pPr lvl="1"/>
            <a:endParaRPr lang="zh-CN" altLang="en-US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</a:p>
        </p:txBody>
      </p:sp>
      <p:sp>
        <p:nvSpPr>
          <p:cNvPr id="4" name="标题 1"/>
          <p:cNvSpPr txBox="1"/>
          <p:nvPr/>
        </p:nvSpPr>
        <p:spPr bwMode="auto">
          <a:xfrm>
            <a:off x="762000" y="410584"/>
            <a:ext cx="10972800" cy="63875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r>
              <a:rPr lang="zh-CN" kern="0" dirty="0">
                <a:sym typeface="+mn-ea"/>
              </a:rPr>
              <a:t>实验报告要求</a:t>
            </a:r>
            <a:endParaRPr lang="zh-CN" altLang="en-US" kern="0" dirty="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313180"/>
            <a:ext cx="10972800" cy="4805680"/>
          </a:xfrm>
        </p:spPr>
        <p:txBody>
          <a:bodyPr/>
          <a:lstStyle/>
          <a:p>
            <a:pPr marL="0" indent="0">
              <a:buNone/>
            </a:pPr>
            <a:r>
              <a:rPr lang="zh-CN" dirty="0"/>
              <a:t>可执行程序源代码（</a:t>
            </a:r>
            <a:r>
              <a:rPr lang="en-US" altLang="zh-CN" dirty="0"/>
              <a:t>60</a:t>
            </a:r>
            <a:r>
              <a:rPr lang="zh-CN" altLang="en-US" dirty="0"/>
              <a:t>分</a:t>
            </a:r>
            <a:r>
              <a:rPr lang="zh-CN" dirty="0"/>
              <a:t>）</a:t>
            </a:r>
          </a:p>
          <a:p>
            <a:r>
              <a:rPr lang="zh-CN" altLang="en-US" dirty="0"/>
              <a:t>编译通过（</a:t>
            </a:r>
            <a:r>
              <a:rPr lang="en-US" altLang="zh-CN" dirty="0"/>
              <a:t>20</a:t>
            </a:r>
            <a:r>
              <a:rPr lang="zh-CN" altLang="en-US" dirty="0"/>
              <a:t>分）</a:t>
            </a:r>
          </a:p>
          <a:p>
            <a:pPr lvl="1"/>
            <a:r>
              <a:rPr lang="zh-CN" altLang="en-US" dirty="0"/>
              <a:t>给出源代码并可编译通过</a:t>
            </a:r>
          </a:p>
          <a:p>
            <a:pPr lvl="1"/>
            <a:r>
              <a:rPr lang="zh-CN" altLang="en-US" dirty="0"/>
              <a:t>必做题编译不通过，则该部分酌情给分。</a:t>
            </a:r>
          </a:p>
          <a:p>
            <a:r>
              <a:rPr lang="zh-CN" altLang="en-US" dirty="0"/>
              <a:t>运行结果（</a:t>
            </a:r>
            <a:r>
              <a:rPr lang="en-US" altLang="zh-CN" dirty="0"/>
              <a:t>30</a:t>
            </a:r>
            <a:r>
              <a:rPr lang="zh-CN" altLang="en-US" dirty="0"/>
              <a:t>分）</a:t>
            </a:r>
          </a:p>
          <a:p>
            <a:pPr lvl="1"/>
            <a:r>
              <a:rPr lang="zh-CN" altLang="en-US" dirty="0">
                <a:cs typeface="+mn-ea"/>
                <a:sym typeface="+mn-ea"/>
              </a:rPr>
              <a:t>代码编译后运行结果正确（</a:t>
            </a:r>
            <a:r>
              <a:rPr lang="en-US" altLang="zh-CN" dirty="0">
                <a:cs typeface="+mn-ea"/>
                <a:sym typeface="+mn-ea"/>
              </a:rPr>
              <a:t>30</a:t>
            </a:r>
            <a:r>
              <a:rPr lang="zh-CN" altLang="en-US" dirty="0">
                <a:cs typeface="+mn-ea"/>
                <a:sym typeface="+mn-ea"/>
              </a:rPr>
              <a:t>分）</a:t>
            </a:r>
          </a:p>
          <a:p>
            <a:pPr lvl="1"/>
            <a:r>
              <a:rPr lang="zh-CN" altLang="en-US" dirty="0">
                <a:cs typeface="+mn-ea"/>
                <a:sym typeface="+mn-ea"/>
              </a:rPr>
              <a:t>若部分正确或不正确则酌情给分。</a:t>
            </a:r>
            <a:endParaRPr lang="zh-CN" altLang="en-US" dirty="0"/>
          </a:p>
          <a:p>
            <a:r>
              <a:rPr lang="zh-CN" altLang="en-US" dirty="0"/>
              <a:t>代码规范性（</a:t>
            </a:r>
            <a:r>
              <a:rPr lang="en-US" altLang="zh-CN" dirty="0"/>
              <a:t>10</a:t>
            </a:r>
            <a:r>
              <a:rPr lang="zh-CN" altLang="en-US" dirty="0"/>
              <a:t>分）</a:t>
            </a:r>
          </a:p>
          <a:p>
            <a:pPr lvl="1"/>
            <a:r>
              <a:rPr lang="zh-CN" altLang="en-US" sz="2400" dirty="0"/>
              <a:t>给出必要的注释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5</a:t>
            </a:r>
            <a:r>
              <a:rPr lang="zh-CN" altLang="en-US" sz="2400" dirty="0" smtClean="0"/>
              <a:t>分</a:t>
            </a:r>
            <a:r>
              <a:rPr lang="zh-CN" altLang="en-US" sz="2400" dirty="0"/>
              <a:t>）</a:t>
            </a:r>
          </a:p>
          <a:p>
            <a:pPr lvl="1"/>
            <a:r>
              <a:rPr lang="zh-CN" altLang="en-US" sz="2400" dirty="0"/>
              <a:t>代码整洁规范（</a:t>
            </a:r>
            <a:r>
              <a:rPr lang="en-US" altLang="zh-CN" sz="2400" dirty="0"/>
              <a:t>5</a:t>
            </a:r>
            <a:r>
              <a:rPr lang="zh-CN" altLang="en-US" sz="2400" dirty="0"/>
              <a:t>分）</a:t>
            </a:r>
          </a:p>
          <a:p>
            <a:pPr marL="457200" lvl="1" indent="0">
              <a:buNone/>
            </a:pPr>
            <a:endParaRPr lang="zh-CN" altLang="en-US" dirty="0"/>
          </a:p>
        </p:txBody>
      </p:sp>
      <p:sp>
        <p:nvSpPr>
          <p:cNvPr id="4" name="标题 1"/>
          <p:cNvSpPr txBox="1"/>
          <p:nvPr/>
        </p:nvSpPr>
        <p:spPr bwMode="auto">
          <a:xfrm>
            <a:off x="762000" y="410584"/>
            <a:ext cx="10972800" cy="63875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r>
              <a:rPr lang="zh-CN" altLang="en-US" dirty="0">
                <a:sym typeface="+mn-ea"/>
              </a:rPr>
              <a:t>可执行的程序源代码</a:t>
            </a:r>
            <a:endParaRPr lang="zh-CN" kern="0" dirty="0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1_Level">
  <a:themeElements>
    <a:clrScheme name="Level 9">
      <a:dk1>
        <a:srgbClr val="000000"/>
      </a:dk1>
      <a:lt1>
        <a:srgbClr val="FFFFFF"/>
      </a:lt1>
      <a:dk2>
        <a:srgbClr val="CC3300"/>
      </a:dk2>
      <a:lt2>
        <a:srgbClr val="663300"/>
      </a:lt2>
      <a:accent1>
        <a:srgbClr val="FFCC00"/>
      </a:accent1>
      <a:accent2>
        <a:srgbClr val="CC6600"/>
      </a:accent2>
      <a:accent3>
        <a:srgbClr val="FFFFFF"/>
      </a:accent3>
      <a:accent4>
        <a:srgbClr val="000000"/>
      </a:accent4>
      <a:accent5>
        <a:srgbClr val="FFE2AA"/>
      </a:accent5>
      <a:accent6>
        <a:srgbClr val="B95C00"/>
      </a:accent6>
      <a:hlink>
        <a:srgbClr val="FF0000"/>
      </a:hlink>
      <a:folHlink>
        <a:srgbClr val="996633"/>
      </a:folHlink>
    </a:clrScheme>
    <a:fontScheme name="Level">
      <a:majorFont>
        <a:latin typeface="Times New Roman"/>
        <a:ea typeface="隶书"/>
        <a:cs typeface=""/>
      </a:majorFont>
      <a:minorFont>
        <a:latin typeface="Times New Roman"/>
        <a:ea typeface="华文楷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66CCFF"/>
          </a:solidFill>
          <a:prstDash val="solid"/>
          <a:round/>
          <a:headEnd type="none" w="med" len="med"/>
          <a:tailEnd type="stealth" w="lg" len="lg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66CCFF"/>
          </a:solidFill>
          <a:prstDash val="solid"/>
          <a:round/>
          <a:headEnd type="none" w="med" len="med"/>
          <a:tailEnd type="stealth" w="lg" len="lg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9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FF00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312</Words>
  <Application>Microsoft Office PowerPoint</Application>
  <PresentationFormat>宽屏</PresentationFormat>
  <Paragraphs>47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华文楷体</vt:lpstr>
      <vt:lpstr>隶书</vt:lpstr>
      <vt:lpstr>宋体</vt:lpstr>
      <vt:lpstr>Arial</vt:lpstr>
      <vt:lpstr>Times New Roman</vt:lpstr>
      <vt:lpstr>Verdana</vt:lpstr>
      <vt:lpstr>Wingdings</vt:lpstr>
      <vt:lpstr>1_Level</vt:lpstr>
      <vt:lpstr>PowerPoint 演示文稿</vt:lpstr>
      <vt:lpstr>汇编语言程序设计实验评分标准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Yff</dc:creator>
  <cp:lastModifiedBy>lenovo</cp:lastModifiedBy>
  <cp:revision>40</cp:revision>
  <dcterms:created xsi:type="dcterms:W3CDTF">2017-09-28T03:13:00Z</dcterms:created>
  <dcterms:modified xsi:type="dcterms:W3CDTF">2020-11-19T01:14:04Z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2052-10.1.0.6876</vt:lpwstr>
  </property>
</Properties>
</file>