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7"/>
  </p:notesMasterIdLst>
  <p:sldIdLst>
    <p:sldId id="256" r:id="rId2"/>
    <p:sldId id="538" r:id="rId3"/>
    <p:sldId id="529" r:id="rId4"/>
    <p:sldId id="527" r:id="rId5"/>
    <p:sldId id="528" r:id="rId6"/>
    <p:sldId id="533" r:id="rId7"/>
    <p:sldId id="534" r:id="rId8"/>
    <p:sldId id="535" r:id="rId9"/>
    <p:sldId id="536" r:id="rId10"/>
    <p:sldId id="537" r:id="rId11"/>
    <p:sldId id="531" r:id="rId12"/>
    <p:sldId id="540" r:id="rId13"/>
    <p:sldId id="541" r:id="rId14"/>
    <p:sldId id="542" r:id="rId15"/>
    <p:sldId id="539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5704" autoAdjust="0"/>
  </p:normalViewPr>
  <p:slideViewPr>
    <p:cSldViewPr showGuides="1">
      <p:cViewPr varScale="1">
        <p:scale>
          <a:sx n="95" d="100"/>
          <a:sy n="95" d="100"/>
        </p:scale>
        <p:origin x="1536" y="64"/>
      </p:cViewPr>
      <p:guideLst>
        <p:guide orient="horz" pos="2160"/>
        <p:guide pos="2899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  <a:t>‹#›</a:t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129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228600" y="3587750"/>
            <a:ext cx="86106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fld id="{9A0DB2DC-4C9A-4742-B13C-FB6460FD3503}" type="slidenum">
              <a:rPr lang="en-US" altLang="zh-CN" sz="1000" b="0" dirty="0">
                <a:latin typeface="Verdana" panose="020B0604030504040204" pitchFamily="34" charset="0"/>
              </a:rPr>
              <a:t>‹#›</a:t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42888"/>
            <a:ext cx="20574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42888"/>
            <a:ext cx="60198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-242888"/>
            <a:ext cx="82296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2888"/>
            <a:ext cx="82296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mailto:luguangm@gmail.co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42887"/>
            <a:ext cx="82296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Line 8"/>
          <p:cNvSpPr/>
          <p:nvPr/>
        </p:nvSpPr>
        <p:spPr>
          <a:xfrm>
            <a:off x="457200" y="90805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4" name="Picture 15" descr="logo"/>
          <p:cNvPicPr>
            <a:picLocks noChangeAspect="1"/>
          </p:cNvPicPr>
          <p:nvPr/>
        </p:nvPicPr>
        <p:blipFill>
          <a:blip r:embed="rId17"/>
          <a:srcRect l="9596"/>
          <a:stretch>
            <a:fillRect/>
          </a:stretch>
        </p:blipFill>
        <p:spPr>
          <a:xfrm>
            <a:off x="252822" y="6473825"/>
            <a:ext cx="2266950" cy="37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6759575" y="6491288"/>
            <a:ext cx="2384425" cy="366713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18"/>
              </a:rPr>
              <a:t>luguangm@gmail.com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19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0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9093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35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卢光明</a:t>
            </a:r>
            <a:endParaRPr kumimoji="0" lang="en-US" altLang="zh-CN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500" b="1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07950" y="1843088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汇编语言程序设计</a:t>
            </a:r>
            <a:endParaRPr kumimoji="0" lang="en-US" altLang="zh-CN" sz="4400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R="0"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实验一：熟悉汇编程序开发环境</a:t>
            </a:r>
          </a:p>
        </p:txBody>
      </p:sp>
      <p:pic>
        <p:nvPicPr>
          <p:cNvPr id="3076" name="Picture 8" descr="logo"/>
          <p:cNvPicPr>
            <a:picLocks noChangeAspect="1"/>
          </p:cNvPicPr>
          <p:nvPr/>
        </p:nvPicPr>
        <p:blipFill>
          <a:blip r:embed="rId2"/>
          <a:srcRect l="9596"/>
          <a:stretch>
            <a:fillRect/>
          </a:stretch>
        </p:blipFill>
        <p:spPr>
          <a:xfrm>
            <a:off x="0" y="0"/>
            <a:ext cx="6445250" cy="1069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1"/>
          <p:cNvSpPr txBox="1"/>
          <p:nvPr/>
        </p:nvSpPr>
        <p:spPr bwMode="auto">
          <a:xfrm>
            <a:off x="827584" y="5756275"/>
            <a:ext cx="7772400" cy="101473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kumimoji="0" lang="zh-CN" altLang="en-US" sz="2800" kern="0" cap="none" spc="0" normalizeH="0" baseline="0" noProof="0" dirty="0">
                <a:latin typeface="+mj-lt"/>
                <a:ea typeface="宋体" panose="02010600030101010101" pitchFamily="2" charset="-122"/>
                <a:cs typeface="+mj-cs"/>
              </a:rPr>
              <a:t>课程</a:t>
            </a:r>
            <a:r>
              <a:rPr kumimoji="0" lang="en-US" altLang="zh-CN" sz="2800" kern="0" cap="none" spc="0" normalizeH="0" baseline="0" noProof="0" dirty="0">
                <a:latin typeface="+mj-lt"/>
                <a:ea typeface="宋体" panose="02010600030101010101" pitchFamily="2" charset="-122"/>
                <a:cs typeface="+mj-cs"/>
              </a:rPr>
              <a:t>QQ</a:t>
            </a:r>
            <a:r>
              <a:rPr kumimoji="0" lang="zh-CN" altLang="en-US" sz="2800" kern="0" cap="none" spc="0" normalizeH="0" baseline="0" noProof="0" dirty="0">
                <a:latin typeface="+mj-lt"/>
                <a:ea typeface="宋体" panose="02010600030101010101" pitchFamily="2" charset="-122"/>
                <a:cs typeface="+mj-cs"/>
              </a:rPr>
              <a:t>群：</a:t>
            </a:r>
            <a:r>
              <a:rPr lang="en-US" altLang="zh-CN" sz="2800" kern="0" dirty="0">
                <a:solidFill>
                  <a:srgbClr val="FF0000"/>
                </a:solidFill>
                <a:latin typeface="+mj-lt"/>
                <a:cs typeface="+mj-cs"/>
              </a:rPr>
              <a:t>605283663 (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17-</a:t>
            </a: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汇编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HITSZ</a:t>
            </a:r>
            <a:r>
              <a:rPr kumimoji="0" lang="zh-CN" altLang="en-US" sz="2800" b="1" kern="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kern="0" cap="none" spc="0" normalizeH="0" baseline="0" noProof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cs"/>
              </a:rPr>
              <a:t>)</a:t>
            </a:r>
            <a:endParaRPr kumimoji="0" lang="zh-CN" altLang="en-US" sz="2800" b="1" kern="0" cap="none" spc="0" normalizeH="0" baseline="0" noProof="0" dirty="0">
              <a:solidFill>
                <a:srgbClr val="FF000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3848" y="1267522"/>
            <a:ext cx="241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上机过程总结：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168860"/>
            <a:ext cx="359865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MASM5.0+DosBox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EDIT.COM, MASM.EXE, LINK.EXE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326195"/>
            <a:ext cx="359865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MASM for Windows </a:t>
            </a:r>
            <a:r>
              <a:rPr lang="zh-CN" altLang="en-US" dirty="0"/>
              <a:t>集成实验环境</a:t>
            </a:r>
            <a:r>
              <a:rPr lang="en-US" altLang="zh-CN" dirty="0"/>
              <a:t>(</a:t>
            </a:r>
            <a:r>
              <a:rPr lang="zh-CN" altLang="en-US" dirty="0"/>
              <a:t>内嵌</a:t>
            </a:r>
            <a:r>
              <a:rPr lang="en-US" altLang="zh-CN" dirty="0" err="1"/>
              <a:t>DosBox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4661" y="3320987"/>
            <a:ext cx="93610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调试工具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28887" y="3505653"/>
            <a:ext cx="127951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8" name="右大括号 7"/>
          <p:cNvSpPr/>
          <p:nvPr/>
        </p:nvSpPr>
        <p:spPr bwMode="auto">
          <a:xfrm>
            <a:off x="4372603" y="2759732"/>
            <a:ext cx="468052" cy="1953508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 bwMode="auto">
          <a:xfrm>
            <a:off x="5830765" y="3736486"/>
            <a:ext cx="1098122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3333FF"/>
            </a:solidFill>
            <a:prstDash val="solid"/>
            <a:round/>
            <a:headEnd type="none" w="med" len="med"/>
            <a:tailEnd type="arrow"/>
          </a:ln>
        </p:spPr>
      </p:cxnSp>
      <p:sp>
        <p:nvSpPr>
          <p:cNvPr id="12" name="椭圆形标注 11"/>
          <p:cNvSpPr/>
          <p:nvPr/>
        </p:nvSpPr>
        <p:spPr bwMode="auto">
          <a:xfrm>
            <a:off x="4858658" y="5517232"/>
            <a:ext cx="3313742" cy="1044116"/>
          </a:xfrm>
          <a:prstGeom prst="wedgeEllipseCallout">
            <a:avLst>
              <a:gd name="adj1" fmla="val -63374"/>
              <a:gd name="adj2" fmla="val -120559"/>
            </a:avLst>
          </a:prstGeom>
          <a:solidFill>
            <a:schemeClr val="bg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stealth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MASM for Windows </a:t>
            </a:r>
            <a:r>
              <a:rPr lang="zh-CN" altLang="en-US" dirty="0">
                <a:solidFill>
                  <a:srgbClr val="FF0000"/>
                </a:solidFill>
              </a:rPr>
              <a:t>为主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6119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52120" y="1052736"/>
            <a:ext cx="8229600" cy="5400600"/>
          </a:xfrm>
        </p:spPr>
        <p:txBody>
          <a:bodyPr/>
          <a:lstStyle/>
          <a:p>
            <a:r>
              <a:rPr lang="zh-CN" altLang="en-US" dirty="0"/>
              <a:t>本次实验在以上实验内容明确的前提下，实现以下</a:t>
            </a:r>
            <a:r>
              <a:rPr lang="zh-CN" altLang="en-US" dirty="0">
                <a:solidFill>
                  <a:srgbClr val="FF0000"/>
                </a:solidFill>
              </a:rPr>
              <a:t>必做题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编写</a:t>
            </a:r>
            <a:r>
              <a:rPr lang="en-US" altLang="zh-CN" dirty="0"/>
              <a:t>hello.asm</a:t>
            </a:r>
            <a:r>
              <a:rPr lang="zh-CN" altLang="en-US" dirty="0"/>
              <a:t>文件，实现输出</a:t>
            </a:r>
            <a:r>
              <a:rPr lang="en-US" altLang="zh-CN" dirty="0"/>
              <a:t>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例程：</a:t>
            </a:r>
            <a:r>
              <a:rPr lang="zh-CN" altLang="en-US" sz="2400" dirty="0"/>
              <a:t>在</a:t>
            </a:r>
            <a:r>
              <a:rPr lang="en-US" altLang="zh-CN" sz="2400" dirty="0"/>
              <a:t>Y</a:t>
            </a:r>
            <a:r>
              <a:rPr lang="zh-CN" altLang="en-US" sz="2400" dirty="0"/>
              <a:t>中存放着</a:t>
            </a:r>
            <a:r>
              <a:rPr lang="en-US" altLang="zh-CN" sz="2400" dirty="0"/>
              <a:t>16</a:t>
            </a:r>
            <a:r>
              <a:rPr lang="zh-CN" altLang="en-US" sz="2400" dirty="0"/>
              <a:t>位数，试编制一个程序把</a:t>
            </a:r>
            <a:r>
              <a:rPr lang="en-US" altLang="zh-CN" sz="2400" dirty="0"/>
              <a:t>Y</a:t>
            </a:r>
            <a:r>
              <a:rPr lang="zh-CN" altLang="en-US" sz="2400" dirty="0"/>
              <a:t>中</a:t>
            </a:r>
            <a:r>
              <a:rPr lang="en-US" altLang="zh-CN" sz="2400" dirty="0"/>
              <a:t>1</a:t>
            </a:r>
            <a:r>
              <a:rPr lang="zh-CN" altLang="en-US" sz="2400" dirty="0"/>
              <a:t>的个数存入</a:t>
            </a:r>
            <a:r>
              <a:rPr lang="en-US" altLang="zh-CN" sz="2400" dirty="0"/>
              <a:t>COUNT</a:t>
            </a:r>
            <a:r>
              <a:rPr lang="zh-CN" altLang="en-US" sz="2400" dirty="0"/>
              <a:t>单元中。要求</a:t>
            </a:r>
            <a:r>
              <a:rPr lang="zh-CN" altLang="en-US" dirty="0"/>
              <a:t>改错：</a:t>
            </a:r>
            <a:r>
              <a:rPr lang="en-US" altLang="zh-CN" dirty="0"/>
              <a:t>correct.asm</a:t>
            </a:r>
            <a:r>
              <a:rPr lang="zh-CN" altLang="en-US" dirty="0"/>
              <a:t>程序至少有几处语法性错误，按照汇编语言语法要求进行修改并说明错误原因。并在</a:t>
            </a:r>
            <a:r>
              <a:rPr lang="en-US" altLang="zh-CN" dirty="0"/>
              <a:t>debug</a:t>
            </a:r>
            <a:r>
              <a:rPr lang="zh-CN" altLang="en-US" dirty="0"/>
              <a:t>模式下，修改程序运行结果。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116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636" y="1052803"/>
            <a:ext cx="8229600" cy="453072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选做题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编写程序</a:t>
            </a:r>
            <a:r>
              <a:rPr lang="en-US" altLang="zh-CN" b="1" dirty="0"/>
              <a:t>sum.asm</a:t>
            </a:r>
            <a:r>
              <a:rPr lang="zh-CN" altLang="en-US" b="1" dirty="0"/>
              <a:t>，</a:t>
            </a:r>
            <a:r>
              <a:rPr lang="zh-CN" altLang="zh-CN" b="1" dirty="0"/>
              <a:t>实现</a:t>
            </a:r>
            <a:r>
              <a:rPr lang="en-US" altLang="zh-CN" b="1" dirty="0"/>
              <a:t>150+200</a:t>
            </a:r>
            <a:r>
              <a:rPr lang="zh-CN" altLang="zh-CN" b="1" dirty="0"/>
              <a:t>的求和，结果保存在</a:t>
            </a:r>
            <a:r>
              <a:rPr lang="en-US" altLang="zh-CN" b="1" dirty="0"/>
              <a:t>RES</a:t>
            </a:r>
            <a:r>
              <a:rPr lang="zh-CN" altLang="zh-CN" b="1" dirty="0"/>
              <a:t>单元，即</a:t>
            </a:r>
            <a:r>
              <a:rPr lang="en-US" altLang="zh-CN" b="1" dirty="0"/>
              <a:t>RES=X+Y</a:t>
            </a:r>
            <a:r>
              <a:rPr lang="zh-CN" altLang="zh-CN" b="1" dirty="0"/>
              <a:t>，其中</a:t>
            </a:r>
            <a:r>
              <a:rPr lang="en-US" altLang="zh-CN" b="1" dirty="0"/>
              <a:t>X=150</a:t>
            </a:r>
            <a:r>
              <a:rPr lang="zh-CN" altLang="zh-CN" b="1" dirty="0"/>
              <a:t>，</a:t>
            </a:r>
            <a:r>
              <a:rPr lang="en-US" altLang="zh-CN" b="1" dirty="0"/>
              <a:t>Y=200</a:t>
            </a:r>
            <a:r>
              <a:rPr lang="zh-CN" altLang="zh-CN" b="1" dirty="0"/>
              <a:t>。数据段定义如下：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   DATASG SEGMENT</a:t>
            </a:r>
            <a:endParaRPr lang="zh-CN" altLang="zh-CN" sz="2000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	X DW 150</a:t>
            </a:r>
            <a:endParaRPr lang="zh-CN" altLang="zh-CN" sz="2000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	Y DW 200</a:t>
            </a:r>
            <a:endParaRPr lang="zh-CN" altLang="zh-CN" sz="2000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	RES DW ?</a:t>
            </a:r>
            <a:endParaRPr lang="zh-CN" altLang="zh-CN" sz="2000" dirty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>   DATASG ENDS</a:t>
            </a:r>
            <a:endParaRPr lang="zh-CN" altLang="zh-CN" sz="2000" dirty="0">
              <a:effectLst/>
            </a:endParaRPr>
          </a:p>
          <a:p>
            <a:pPr marL="457200" lvl="1" indent="0">
              <a:buNone/>
            </a:pP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631624" y="4905164"/>
            <a:ext cx="5274310" cy="1338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491880" y="4064093"/>
            <a:ext cx="456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结果按照如下图所示展示（但报告中要体现调试过程）：</a:t>
            </a:r>
          </a:p>
        </p:txBody>
      </p:sp>
    </p:spTree>
    <p:extLst>
      <p:ext uri="{BB962C8B-B14F-4D97-AF65-F5344CB8AC3E}">
        <p14:creationId xmlns:p14="http://schemas.microsoft.com/office/powerpoint/2010/main" val="23237065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418" y="1112362"/>
            <a:ext cx="8471284" cy="453072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选做题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/>
              <a:t>编写</a:t>
            </a:r>
            <a:r>
              <a:rPr lang="zh-CN" altLang="zh-CN" b="1" dirty="0"/>
              <a:t>汇编</a:t>
            </a:r>
            <a:r>
              <a:rPr lang="zh-CN" altLang="en-US" b="1" dirty="0"/>
              <a:t>程序</a:t>
            </a:r>
            <a:r>
              <a:rPr lang="en-US" altLang="zh-CN" b="1" dirty="0"/>
              <a:t>formu.asm</a:t>
            </a:r>
            <a:r>
              <a:rPr lang="zh-CN" altLang="en-US" b="1" dirty="0"/>
              <a:t>，</a:t>
            </a:r>
            <a:r>
              <a:rPr lang="zh-CN" altLang="zh-CN" b="1" dirty="0"/>
              <a:t>实现公式</a:t>
            </a:r>
            <a:r>
              <a:rPr lang="en-US" altLang="zh-CN" b="1" dirty="0"/>
              <a:t>               </a:t>
            </a:r>
            <a:r>
              <a:rPr lang="zh-CN" altLang="en-US" b="1" dirty="0"/>
              <a:t>，</a:t>
            </a:r>
            <a:r>
              <a:rPr lang="zh-CN" altLang="zh-CN" b="1" dirty="0"/>
              <a:t>其中数据段定义如</a:t>
            </a:r>
            <a:r>
              <a:rPr lang="zh-CN" altLang="en-US" b="1" dirty="0"/>
              <a:t>下：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>
                <a:effectLst/>
              </a:rPr>
              <a:t>    </a:t>
            </a:r>
            <a:r>
              <a:rPr lang="en-US" altLang="zh-CN" sz="1800" dirty="0" err="1">
                <a:effectLst/>
              </a:rPr>
              <a:t>dataseg</a:t>
            </a:r>
            <a:r>
              <a:rPr lang="en-US" altLang="zh-CN" sz="1800" dirty="0">
                <a:effectLst/>
              </a:rPr>
              <a:t> segment</a:t>
            </a:r>
            <a:endParaRPr lang="zh-CN" altLang="zh-CN" sz="1800" dirty="0">
              <a:effectLst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</a:rPr>
              <a:t>	DATA DB 5,10</a:t>
            </a:r>
            <a:endParaRPr lang="zh-CN" altLang="zh-CN" sz="1800" dirty="0">
              <a:effectLst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</a:rPr>
              <a:t>	X DB 2</a:t>
            </a:r>
            <a:endParaRPr lang="zh-CN" altLang="zh-CN" sz="1800" dirty="0">
              <a:effectLst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</a:rPr>
              <a:t>	Y DB 8</a:t>
            </a:r>
            <a:endParaRPr lang="zh-CN" altLang="zh-CN" sz="1800" dirty="0">
              <a:effectLst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</a:rPr>
              <a:t>	W DB 10</a:t>
            </a:r>
            <a:endParaRPr lang="zh-CN" altLang="zh-CN" sz="1800" dirty="0">
              <a:effectLst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</a:rPr>
              <a:t>	sum1 DB ?  ;</a:t>
            </a:r>
            <a:r>
              <a:rPr lang="zh-CN" altLang="en-US" sz="1800" dirty="0">
                <a:effectLst/>
              </a:rPr>
              <a:t>保存商</a:t>
            </a:r>
            <a:endParaRPr lang="zh-CN" altLang="zh-CN" sz="1800" dirty="0">
              <a:effectLst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</a:rPr>
              <a:t>	sum2 DB ?  ;</a:t>
            </a:r>
            <a:r>
              <a:rPr lang="zh-CN" altLang="en-US" sz="1800" dirty="0">
                <a:effectLst/>
              </a:rPr>
              <a:t>保存余数</a:t>
            </a:r>
            <a:endParaRPr lang="zh-CN" altLang="zh-CN" sz="1800" dirty="0">
              <a:effectLst/>
            </a:endParaRPr>
          </a:p>
          <a:p>
            <a:pPr marL="0" indent="0">
              <a:buNone/>
            </a:pPr>
            <a:r>
              <a:rPr lang="en-US" altLang="zh-CN" sz="1800" dirty="0">
                <a:effectLst/>
              </a:rPr>
              <a:t>      </a:t>
            </a:r>
            <a:r>
              <a:rPr lang="en-US" altLang="zh-CN" sz="1800" dirty="0" err="1">
                <a:effectLst/>
              </a:rPr>
              <a:t>dataseg</a:t>
            </a:r>
            <a:r>
              <a:rPr lang="en-US" altLang="zh-CN" sz="1800" dirty="0">
                <a:effectLst/>
              </a:rPr>
              <a:t> ends	;</a:t>
            </a:r>
            <a:r>
              <a:rPr lang="zh-CN" altLang="zh-CN" sz="1800" dirty="0">
                <a:effectLst/>
              </a:rPr>
              <a:t>数据段结束</a:t>
            </a:r>
          </a:p>
          <a:p>
            <a:pPr marL="457200" lvl="1" indent="0">
              <a:buNone/>
            </a:pPr>
            <a:endParaRPr lang="zh-CN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94725"/>
              </p:ext>
            </p:extLst>
          </p:nvPr>
        </p:nvGraphicFramePr>
        <p:xfrm>
          <a:off x="6120172" y="1692096"/>
          <a:ext cx="1038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1040948" imgH="418918" progId="Equation.DSMT4">
                  <p:embed/>
                </p:oleObj>
              </mc:Choice>
              <mc:Fallback>
                <p:oleObj name="Equation" r:id="rId3" imgW="1040948" imgH="41891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172" y="1692096"/>
                        <a:ext cx="10382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779912" y="4092712"/>
            <a:ext cx="456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结果按照如下图所示展示（但报告中要体现调试过程）：</a:t>
            </a:r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3648392" y="5075395"/>
            <a:ext cx="5274310" cy="13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247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8897"/>
          <a:stretch/>
        </p:blipFill>
        <p:spPr>
          <a:xfrm>
            <a:off x="339328" y="1002740"/>
            <a:ext cx="6171670" cy="13702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140968"/>
            <a:ext cx="6187471" cy="1581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3" y="2373039"/>
            <a:ext cx="6160785" cy="9429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28" y="4551834"/>
            <a:ext cx="6171670" cy="18764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24228" y="1304764"/>
            <a:ext cx="2052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zh-CN" altLang="en-US" dirty="0"/>
              <a:t>反汇编指令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24228" y="2672916"/>
            <a:ext cx="18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r>
              <a:rPr lang="zh-CN" altLang="en-US" dirty="0"/>
              <a:t>执行指令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24228" y="3537012"/>
            <a:ext cx="2052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内存</a:t>
            </a:r>
            <a:r>
              <a:rPr lang="en-US" altLang="zh-CN" dirty="0"/>
              <a:t>16</a:t>
            </a:r>
            <a:r>
              <a:rPr lang="zh-CN" altLang="en-US" dirty="0"/>
              <a:t>进制显示指令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24228" y="455183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修改内存字节指令</a:t>
            </a: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 flipV="1">
            <a:off x="791580" y="4653136"/>
            <a:ext cx="5832648" cy="18002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1"/>
          </p:cNvCxnSpPr>
          <p:nvPr/>
        </p:nvCxnSpPr>
        <p:spPr bwMode="auto">
          <a:xfrm flipH="1" flipV="1">
            <a:off x="539552" y="3320988"/>
            <a:ext cx="6084676" cy="63152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H="1" flipV="1">
            <a:off x="539552" y="2566789"/>
            <a:ext cx="6187470" cy="40557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</p:cNvCxnSpPr>
          <p:nvPr/>
        </p:nvCxnSpPr>
        <p:spPr bwMode="auto">
          <a:xfrm flipH="1" flipV="1">
            <a:off x="539552" y="1282803"/>
            <a:ext cx="6084676" cy="25279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63416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1820" y="2636912"/>
            <a:ext cx="4432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4773481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上机实验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452120" y="1052736"/>
            <a:ext cx="8229600" cy="5256584"/>
          </a:xfrm>
        </p:spPr>
        <p:txBody>
          <a:bodyPr/>
          <a:lstStyle/>
          <a:p>
            <a:r>
              <a:rPr lang="zh-CN" altLang="en-US" dirty="0"/>
              <a:t>实验课程安排</a:t>
            </a:r>
            <a:endParaRPr lang="en-US" altLang="zh-CN" dirty="0"/>
          </a:p>
          <a:p>
            <a:pPr lvl="1"/>
            <a:r>
              <a:rPr lang="zh-CN" altLang="en-US" dirty="0"/>
              <a:t>共</a:t>
            </a:r>
            <a:r>
              <a:rPr lang="en-US" altLang="zh-CN" dirty="0"/>
              <a:t>8</a:t>
            </a:r>
            <a:r>
              <a:rPr lang="zh-CN" altLang="en-US" dirty="0"/>
              <a:t>个课时，</a:t>
            </a:r>
            <a:r>
              <a:rPr lang="en-US" altLang="zh-CN" dirty="0"/>
              <a:t>4</a:t>
            </a:r>
            <a:r>
              <a:rPr lang="zh-CN" altLang="en-US" dirty="0"/>
              <a:t>次实验课。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要求</a:t>
            </a:r>
            <a:endParaRPr lang="en-US" altLang="zh-CN" dirty="0"/>
          </a:p>
          <a:p>
            <a:pPr lvl="1"/>
            <a:r>
              <a:rPr lang="zh-CN" altLang="en-US" sz="2000" dirty="0"/>
              <a:t>第一次实验，使用开发环境</a:t>
            </a:r>
            <a:r>
              <a:rPr lang="en-US" altLang="zh-CN" sz="2000" dirty="0" err="1"/>
              <a:t>DOSBox+MASM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评分标准：每次实验总分</a:t>
            </a:r>
            <a:r>
              <a:rPr lang="en-US" altLang="zh-CN" sz="2000" dirty="0"/>
              <a:t>100</a:t>
            </a:r>
            <a:r>
              <a:rPr lang="zh-CN" altLang="en-US" sz="2000" dirty="0"/>
              <a:t>，四次实验总分</a:t>
            </a:r>
            <a:r>
              <a:rPr lang="en-US" altLang="zh-CN" sz="2000" dirty="0"/>
              <a:t>400</a:t>
            </a:r>
            <a:r>
              <a:rPr lang="zh-CN" altLang="en-US" sz="2000" dirty="0"/>
              <a:t>，期末成绩实验占</a:t>
            </a:r>
            <a:r>
              <a:rPr lang="en-US" altLang="zh-CN" sz="2000" dirty="0"/>
              <a:t>50%</a:t>
            </a:r>
            <a:r>
              <a:rPr lang="zh-CN" altLang="en-US" sz="2000" dirty="0"/>
              <a:t>，四次实验成绩折算后计入总成绩。</a:t>
            </a:r>
            <a:endParaRPr lang="en-US" altLang="zh-CN" sz="2000" dirty="0"/>
          </a:p>
          <a:p>
            <a:pPr lvl="1"/>
            <a:r>
              <a:rPr lang="zh-CN" altLang="en-US" sz="2000" dirty="0"/>
              <a:t>课堂上</a:t>
            </a:r>
            <a:r>
              <a:rPr lang="zh-CN" altLang="en-US" sz="2000" b="1" dirty="0">
                <a:solidFill>
                  <a:srgbClr val="FF0000"/>
                </a:solidFill>
              </a:rPr>
              <a:t>必做题</a:t>
            </a:r>
            <a:r>
              <a:rPr lang="zh-CN" altLang="en-US" sz="2000" dirty="0"/>
              <a:t>验收通过的不用提交实验报告，课堂上未完成必做题验收的，必须提交实验报告。</a:t>
            </a:r>
            <a:endParaRPr lang="en-US" altLang="zh-CN" sz="2000" dirty="0"/>
          </a:p>
          <a:p>
            <a:pPr lvl="1"/>
            <a:r>
              <a:rPr lang="zh-CN" altLang="en-US" sz="2000" dirty="0"/>
              <a:t>选做题每做一道加</a:t>
            </a:r>
            <a:r>
              <a:rPr lang="en-US" altLang="zh-CN" sz="2000" dirty="0"/>
              <a:t>20</a:t>
            </a:r>
            <a:r>
              <a:rPr lang="zh-CN" altLang="en-US" sz="2000" dirty="0"/>
              <a:t>分，但实验总分上线仍为</a:t>
            </a:r>
            <a:r>
              <a:rPr lang="en-US" altLang="zh-CN" sz="2000" dirty="0"/>
              <a:t>400</a:t>
            </a:r>
            <a:r>
              <a:rPr lang="zh-CN" altLang="en-US" sz="2000" dirty="0"/>
              <a:t>分。</a:t>
            </a:r>
            <a:endParaRPr lang="en-US" altLang="zh-CN" sz="2000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A6F605-38BA-4EF2-B3B8-845C5EB1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07" y="2060848"/>
            <a:ext cx="5400601" cy="192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578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汇编语言程序设计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2120" y="1052736"/>
            <a:ext cx="8229600" cy="5256584"/>
          </a:xfrm>
        </p:spPr>
        <p:txBody>
          <a:bodyPr/>
          <a:lstStyle/>
          <a:p>
            <a:r>
              <a:rPr lang="zh-CN" altLang="en-US" dirty="0"/>
              <a:t>第一步：建立源程序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可以用任何一款熟悉的文本编辑器建立，编辑汇编语言源程序。但是文件名的扩展名必须是</a:t>
            </a:r>
            <a:r>
              <a:rPr lang="en-US" altLang="zh-CN" dirty="0"/>
              <a:t>.ASM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第二步：汇编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将源程序翻译成由机器代码组成的目标模块文件的过程。目标模块文件后缀一般为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第三步：连接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连接产生的目标模块，解决外部交叉调用，产生一个可重定位的装入模块，以及产生可选的内存映像文件。连接成功生成</a:t>
            </a:r>
            <a:r>
              <a:rPr lang="en-US" altLang="zh-CN" dirty="0"/>
              <a:t>EXE</a:t>
            </a:r>
            <a:r>
              <a:rPr lang="zh-CN" altLang="en-US" dirty="0"/>
              <a:t>文件。</a:t>
            </a:r>
            <a:endParaRPr lang="en-US" altLang="zh-CN" dirty="0"/>
          </a:p>
          <a:p>
            <a:r>
              <a:rPr lang="zh-CN" altLang="en-US" dirty="0"/>
              <a:t>第四步：运行检验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检验运行结果是否也目标需求相符。</a:t>
            </a:r>
          </a:p>
        </p:txBody>
      </p:sp>
    </p:spTree>
    <p:extLst>
      <p:ext uri="{BB962C8B-B14F-4D97-AF65-F5344CB8AC3E}">
        <p14:creationId xmlns:p14="http://schemas.microsoft.com/office/powerpoint/2010/main" val="29349569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600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DoSBox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的使用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530725"/>
          </a:xfrm>
        </p:spPr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DOSBox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双击桌面上的</a:t>
            </a:r>
            <a:r>
              <a:rPr lang="en-US" altLang="zh-CN" dirty="0" err="1"/>
              <a:t>DOSBox</a:t>
            </a:r>
            <a:r>
              <a:rPr lang="zh-CN" altLang="en-US" dirty="0"/>
              <a:t>快捷方式，   ，运行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DOSBox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认识</a:t>
            </a:r>
            <a:r>
              <a:rPr lang="en-US" altLang="zh-CN" dirty="0" err="1"/>
              <a:t>DOSBox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370765"/>
            <a:ext cx="457200" cy="7524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772" y="3032956"/>
            <a:ext cx="5613090" cy="37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776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2120" y="317500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600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DoSBox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的使用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—</a:t>
            </a:r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上机过程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2120" y="1052736"/>
            <a:ext cx="8229600" cy="4530725"/>
          </a:xfrm>
        </p:spPr>
        <p:txBody>
          <a:bodyPr/>
          <a:lstStyle/>
          <a:p>
            <a:r>
              <a:rPr lang="zh-CN" altLang="en-US" dirty="0"/>
              <a:t>挂接：</a:t>
            </a:r>
            <a:endParaRPr lang="en-US" altLang="zh-CN" dirty="0"/>
          </a:p>
          <a:p>
            <a:r>
              <a:rPr lang="en-US" altLang="zh-CN" dirty="0"/>
              <a:t>mount C F:\masmProject</a:t>
            </a:r>
          </a:p>
          <a:p>
            <a:r>
              <a:rPr lang="en-US" altLang="zh-CN" dirty="0"/>
              <a:t>C:</a:t>
            </a:r>
          </a:p>
          <a:p>
            <a:r>
              <a:rPr lang="en-US" altLang="zh-CN" dirty="0" err="1"/>
              <a:t>DoSBox</a:t>
            </a:r>
            <a:r>
              <a:rPr lang="zh-CN" altLang="en-US" dirty="0"/>
              <a:t>就会把所建立的文件夹当做它模拟的</a:t>
            </a:r>
            <a:r>
              <a:rPr lang="en-US" altLang="zh-CN" dirty="0"/>
              <a:t>DOS</a:t>
            </a:r>
            <a:r>
              <a:rPr lang="zh-CN" altLang="en-US" dirty="0"/>
              <a:t>系统里面的</a:t>
            </a:r>
            <a:r>
              <a:rPr lang="en-US" altLang="zh-CN" dirty="0"/>
              <a:t>C</a:t>
            </a:r>
            <a:r>
              <a:rPr lang="zh-CN" altLang="en-US" dirty="0"/>
              <a:t>盘看待。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54953" y="3465004"/>
            <a:ext cx="4792315" cy="32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071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5" y="3088810"/>
            <a:ext cx="5696273" cy="377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151111"/>
            <a:ext cx="8214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MASM5.0</a:t>
            </a:r>
            <a:r>
              <a:rPr lang="zh-CN" altLang="en-US" dirty="0"/>
              <a:t>中四个重要的</a:t>
            </a:r>
            <a:r>
              <a:rPr lang="en-US" altLang="zh-CN" dirty="0"/>
              <a:t>EXE</a:t>
            </a:r>
            <a:r>
              <a:rPr lang="zh-CN" altLang="en-US" dirty="0"/>
              <a:t>文件：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EDIT.COM:	</a:t>
            </a:r>
            <a:r>
              <a:rPr lang="zh-CN" altLang="en-US" dirty="0">
                <a:solidFill>
                  <a:srgbClr val="FF0000"/>
                </a:solidFill>
              </a:rPr>
              <a:t>编辑源程序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MASM.EXE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对源程序进行汇编以生成目标程序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LINK.EXE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对目标程序进行连接以生成可执行程序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DEBUG.EXE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对可执行程序进行调试已检验其正确性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</p:spTree>
    <p:extLst>
      <p:ext uri="{BB962C8B-B14F-4D97-AF65-F5344CB8AC3E}">
        <p14:creationId xmlns:p14="http://schemas.microsoft.com/office/powerpoint/2010/main" val="20081555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944724"/>
            <a:ext cx="8229600" cy="4530725"/>
          </a:xfrm>
        </p:spPr>
        <p:txBody>
          <a:bodyPr/>
          <a:lstStyle/>
          <a:p>
            <a:pPr algn="just"/>
            <a:r>
              <a:rPr lang="zh-CN" altLang="en-US" sz="2200" dirty="0">
                <a:effectLst/>
              </a:rPr>
              <a:t>列表文件（扩展名为</a:t>
            </a:r>
            <a:r>
              <a:rPr lang="en-US" altLang="zh-CN" sz="2200" dirty="0">
                <a:effectLst/>
              </a:rPr>
              <a:t>.LST</a:t>
            </a:r>
            <a:r>
              <a:rPr lang="zh-CN" altLang="en-US" sz="2200" dirty="0">
                <a:effectLst/>
              </a:rPr>
              <a:t>）：把源程序和目标程序列表，以供检查程序用。</a:t>
            </a:r>
            <a:endParaRPr lang="en-US" altLang="zh-CN" sz="2200" dirty="0">
              <a:effectLst/>
            </a:endParaRPr>
          </a:p>
          <a:p>
            <a:pPr algn="just"/>
            <a:r>
              <a:rPr lang="zh-CN" altLang="en-US" sz="2200" dirty="0">
                <a:effectLst/>
              </a:rPr>
              <a:t>交叉索引文件（扩展名为 </a:t>
            </a:r>
            <a:r>
              <a:rPr lang="en-US" altLang="zh-CN" sz="2200" dirty="0">
                <a:effectLst/>
              </a:rPr>
              <a:t>.CRF</a:t>
            </a:r>
            <a:r>
              <a:rPr lang="zh-CN" altLang="en-US" sz="2200" dirty="0">
                <a:effectLst/>
              </a:rPr>
              <a:t>）：它是一个对源程序所用的各种符号进行前后对照的文件。</a:t>
            </a:r>
            <a:endParaRPr lang="en-US" altLang="zh-CN" sz="2200" dirty="0">
              <a:effectLst/>
            </a:endParaRPr>
          </a:p>
          <a:p>
            <a:pPr algn="just"/>
            <a:r>
              <a:rPr lang="zh-CN" altLang="en-US" sz="2200" dirty="0">
                <a:effectLst/>
              </a:rPr>
              <a:t>映像文件（扩展名为 </a:t>
            </a:r>
            <a:r>
              <a:rPr lang="en-US" altLang="zh-CN" sz="2200" dirty="0">
                <a:effectLst/>
              </a:rPr>
              <a:t>.MAP</a:t>
            </a:r>
            <a:r>
              <a:rPr lang="zh-CN" altLang="en-US" sz="2200" dirty="0">
                <a:effectLst/>
              </a:rPr>
              <a:t>）：是一种文本文件，列出各段在存储器中的分配情况。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63484"/>
            <a:ext cx="5580620" cy="369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</p:spTree>
    <p:extLst>
      <p:ext uri="{BB962C8B-B14F-4D97-AF65-F5344CB8AC3E}">
        <p14:creationId xmlns:p14="http://schemas.microsoft.com/office/powerpoint/2010/main" val="26408794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调试工具：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44" y="1426344"/>
            <a:ext cx="5002584" cy="331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50032" y="4833156"/>
            <a:ext cx="82449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/>
              <a:t>注意：</a:t>
            </a:r>
            <a:r>
              <a:rPr lang="en-US" altLang="zh-CN" sz="2000" b="0" dirty="0"/>
              <a:t>debug</a:t>
            </a:r>
            <a:r>
              <a:rPr lang="zh-CN" altLang="en-US" sz="2000" b="0" dirty="0"/>
              <a:t>命令在</a:t>
            </a:r>
            <a:r>
              <a:rPr lang="en-US" altLang="zh-CN" sz="2000" b="0" dirty="0"/>
              <a:t>64</a:t>
            </a:r>
            <a:r>
              <a:rPr lang="zh-CN" altLang="en-US" sz="2000" b="0" dirty="0"/>
              <a:t>位操作系统中不能直接运行。</a:t>
            </a:r>
            <a:endParaRPr lang="en-US" altLang="zh-CN" sz="2000" b="0" dirty="0"/>
          </a:p>
          <a:p>
            <a:r>
              <a:rPr lang="zh-CN" altLang="en-US" sz="2000" b="0" dirty="0"/>
              <a:t>解决方法：先安装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程序，然后在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环境下运行</a:t>
            </a:r>
            <a:r>
              <a:rPr lang="en-US" altLang="zh-CN" sz="2000" b="0" dirty="0"/>
              <a:t>debug</a:t>
            </a:r>
            <a:r>
              <a:rPr lang="zh-CN" altLang="en-US" sz="2000" b="0" dirty="0"/>
              <a:t>程序。</a:t>
            </a:r>
            <a:endParaRPr lang="en-US" altLang="zh-CN" sz="2000" b="0" dirty="0"/>
          </a:p>
          <a:p>
            <a:r>
              <a:rPr lang="zh-CN" altLang="en-US" sz="2000" b="0" dirty="0"/>
              <a:t>步骤：</a:t>
            </a:r>
            <a:r>
              <a:rPr lang="en-US" altLang="zh-CN" sz="2000" b="0" dirty="0"/>
              <a:t>1</a:t>
            </a:r>
            <a:r>
              <a:rPr lang="zh-CN" altLang="en-US" sz="2000" b="0" dirty="0"/>
              <a:t>）先安装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程序；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）将</a:t>
            </a:r>
            <a:r>
              <a:rPr lang="en-US" altLang="zh-CN" sz="2000" b="0" dirty="0"/>
              <a:t>debug.exe</a:t>
            </a:r>
            <a:r>
              <a:rPr lang="zh-CN" altLang="en-US" sz="2000" b="0" dirty="0"/>
              <a:t>文件保存在磁盘的根目录（如</a:t>
            </a:r>
            <a:r>
              <a:rPr lang="en-US" altLang="zh-CN" sz="2000" b="0" dirty="0"/>
              <a:t>C</a:t>
            </a:r>
            <a:r>
              <a:rPr lang="zh-CN" altLang="en-US" sz="2000" b="0" dirty="0"/>
              <a:t>盘）；</a:t>
            </a:r>
            <a:r>
              <a:rPr lang="en-US" altLang="zh-CN" sz="2000" b="0" dirty="0"/>
              <a:t>3</a:t>
            </a:r>
            <a:r>
              <a:rPr lang="zh-CN" altLang="en-US" sz="2000" b="0" dirty="0"/>
              <a:t>）打开已经安装好的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，输入命令：</a:t>
            </a:r>
            <a:r>
              <a:rPr lang="en-US" altLang="zh-CN" sz="2000" b="0" dirty="0"/>
              <a:t>mount c c:\ </a:t>
            </a:r>
            <a:r>
              <a:rPr lang="zh-CN" altLang="en-US" sz="2000" b="0" dirty="0"/>
              <a:t>；</a:t>
            </a:r>
            <a:endParaRPr lang="en-US" altLang="zh-CN" sz="2000" b="0" dirty="0"/>
          </a:p>
          <a:p>
            <a:r>
              <a:rPr lang="en-US" altLang="zh-CN" sz="2000" b="0" dirty="0"/>
              <a:t>4</a:t>
            </a:r>
            <a:r>
              <a:rPr lang="zh-CN" altLang="en-US" sz="2000" b="0" dirty="0"/>
              <a:t>）在</a:t>
            </a:r>
            <a:r>
              <a:rPr lang="en-US" altLang="zh-CN" sz="2000" b="0" dirty="0" err="1"/>
              <a:t>DOSBox</a:t>
            </a:r>
            <a:r>
              <a:rPr lang="zh-CN" altLang="en-US" sz="2000" b="0" dirty="0"/>
              <a:t>环境下运行</a:t>
            </a:r>
            <a:r>
              <a:rPr lang="en-US" altLang="zh-CN" sz="2000" b="0" dirty="0"/>
              <a:t>debug</a:t>
            </a:r>
            <a:r>
              <a:rPr lang="zh-CN" altLang="en-US" sz="2000" b="0" dirty="0"/>
              <a:t>程序。</a:t>
            </a:r>
          </a:p>
        </p:txBody>
      </p:sp>
    </p:spTree>
    <p:extLst>
      <p:ext uri="{BB962C8B-B14F-4D97-AF65-F5344CB8AC3E}">
        <p14:creationId xmlns:p14="http://schemas.microsoft.com/office/powerpoint/2010/main" val="8189945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32656"/>
            <a:ext cx="8229600" cy="492274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600" kern="0" dirty="0">
                <a:ea typeface="宋体" panose="02010600030101010101" pitchFamily="2" charset="-122"/>
              </a:rPr>
              <a:t>汇编语言程序</a:t>
            </a:r>
            <a:r>
              <a:rPr lang="en-US" altLang="zh-CN" sz="2600" kern="0" dirty="0"/>
              <a:t>—</a:t>
            </a:r>
            <a:r>
              <a:rPr lang="zh-CN" altLang="en-US" sz="2600" kern="0" dirty="0">
                <a:ea typeface="宋体" panose="02010600030101010101" pitchFamily="2" charset="-122"/>
              </a:rPr>
              <a:t>上机过程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84" y="960363"/>
            <a:ext cx="1968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命令：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40768"/>
            <a:ext cx="6737689" cy="515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22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19969</TotalTime>
  <Words>865</Words>
  <Application>Microsoft Office PowerPoint</Application>
  <PresentationFormat>全屏显示(4:3)</PresentationFormat>
  <Paragraphs>93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宋体</vt:lpstr>
      <vt:lpstr>Arial</vt:lpstr>
      <vt:lpstr>Times New Roman</vt:lpstr>
      <vt:lpstr>Verdana</vt:lpstr>
      <vt:lpstr>Wingdings</vt:lpstr>
      <vt:lpstr>Level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lenovo</cp:lastModifiedBy>
  <cp:revision>852</cp:revision>
  <dcterms:created xsi:type="dcterms:W3CDTF">2004-04-02T12:11:00Z</dcterms:created>
  <dcterms:modified xsi:type="dcterms:W3CDTF">2024-09-09T07:33:15Z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2052-10.1.0.6690</vt:lpwstr>
  </property>
</Properties>
</file>