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  <p:sldMasterId id="2147483682" r:id="rId3"/>
  </p:sldMasterIdLst>
  <p:sldIdLst>
    <p:sldId id="260" r:id="rId4"/>
    <p:sldId id="269" r:id="rId5"/>
    <p:sldId id="261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7"/>
          <p:cNvGrpSpPr/>
          <p:nvPr/>
        </p:nvGrpSpPr>
        <p:grpSpPr>
          <a:xfrm>
            <a:off x="304800" y="3587751"/>
            <a:ext cx="11480800" cy="201613"/>
            <a:chOff x="144" y="1680"/>
            <a:chExt cx="5424" cy="144"/>
          </a:xfrm>
        </p:grpSpPr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91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10363200" cy="2127250"/>
          </a:xfrm>
        </p:spPr>
        <p:txBody>
          <a:bodyPr/>
          <a:lstStyle>
            <a:lvl1pPr>
              <a:defRPr sz="280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270250"/>
            <a:ext cx="85344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1000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‹#›</a:t>
            </a:fld>
            <a:endParaRPr lang="en-US" altLang="zh-CN" sz="1000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242888"/>
            <a:ext cx="2743200" cy="6373813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242888"/>
            <a:ext cx="8026400" cy="6373813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-242888"/>
            <a:ext cx="10972800" cy="63738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-242888"/>
            <a:ext cx="10972800" cy="1139826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Blip>
                <a:blip r:embed="rId2"/>
              </a:buBlip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1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9A0DB2DC-4C9A-4742-B13C-FB6460FD3503}" type="slidenum">
              <a:rPr lang="en-US" altLang="zh-CN" sz="2400" b="1" noProof="1" dirty="0">
                <a:solidFill>
                  <a:srgbClr val="000000"/>
                </a:solidFill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z="2400" b="1" noProof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5.xml"/><Relationship Id="rId21" Type="http://schemas.openxmlformats.org/officeDocument/2006/relationships/image" Target="../media/image3.GIF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hyperlink" Target="mailto:luguangm@" TargetMode="Externa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42887"/>
            <a:ext cx="10972800" cy="1139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90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000" b="0">
                <a:latin typeface="Verdana" panose="020B060403050404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3048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1" name="Line 8"/>
          <p:cNvSpPr/>
          <p:nvPr/>
        </p:nvSpPr>
        <p:spPr>
          <a:xfrm>
            <a:off x="609600" y="908050"/>
            <a:ext cx="107696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2286000"/>
            <a:ext cx="3048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sp>
        <p:nvSpPr>
          <p:cNvPr id="1033" name="Rectangle 10"/>
          <p:cNvSpPr>
            <a:spLocks noChangeArrowheads="1"/>
          </p:cNvSpPr>
          <p:nvPr/>
        </p:nvSpPr>
        <p:spPr bwMode="auto">
          <a:xfrm>
            <a:off x="0" y="4572000"/>
            <a:ext cx="3048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400" b="0">
              <a:solidFill>
                <a:srgbClr val="000000"/>
              </a:solidFill>
            </a:endParaRPr>
          </a:p>
        </p:txBody>
      </p:sp>
      <p:pic>
        <p:nvPicPr>
          <p:cNvPr id="1034" name="Picture 15" descr="logo"/>
          <p:cNvPicPr>
            <a:picLocks noChangeAspect="1"/>
          </p:cNvPicPr>
          <p:nvPr/>
        </p:nvPicPr>
        <p:blipFill>
          <a:blip r:embed="rId18"/>
          <a:srcRect l="9596"/>
          <a:stretch>
            <a:fillRect/>
          </a:stretch>
        </p:blipFill>
        <p:spPr>
          <a:xfrm>
            <a:off x="337096" y="6473825"/>
            <a:ext cx="3022600" cy="376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9012768" y="6491289"/>
            <a:ext cx="2361544" cy="369332"/>
          </a:xfrm>
          <a:prstGeom prst="rect">
            <a:avLst/>
          </a:prstGeom>
          <a:noFill/>
          <a:ln w="9525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hlinkClick r:id="rId19"/>
              </a:rPr>
              <a:t>luguangm@</a:t>
            </a:r>
            <a:r>
              <a:rPr lang="en-US" altLang="zh-CN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hit.edu.cn</a:t>
            </a:r>
            <a:endParaRPr lang="zh-CN" altLang="en-US" sz="18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 userDrawn="1"/>
        </p:nvSpPr>
        <p:spPr bwMode="auto">
          <a:xfrm>
            <a:off x="11041229" y="8620"/>
            <a:ext cx="1151449" cy="899430"/>
          </a:xfrm>
          <a:prstGeom prst="rect">
            <a:avLst/>
          </a:prstGeom>
          <a:noFill/>
          <a:ln w="25400">
            <a:noFill/>
            <a:miter lim="800000"/>
          </a:ln>
        </p:spPr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Blip>
          <a:blip r:embed="rId20"/>
        </a:buBlip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Blip>
          <a:blip r:embed="rId21"/>
        </a:buBlip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Blip>
          <a:blip r:embed="rId20"/>
        </a:buBlip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1631951" y="1843088"/>
            <a:ext cx="8893175" cy="6324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fontAlgn="base">
              <a:lnSpc>
                <a:spcPct val="80000"/>
              </a:lnSpc>
              <a:spcBef>
                <a:spcPts val="1200"/>
              </a:spcBef>
              <a:spcAft>
                <a:spcPct val="0"/>
              </a:spcAft>
              <a:buClr>
                <a:srgbClr val="663300"/>
              </a:buClr>
              <a:buSzPct val="75000"/>
              <a:defRPr/>
            </a:pPr>
            <a:r>
              <a:rPr 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实验三 子程序</a:t>
            </a:r>
            <a:r>
              <a:rPr lang="en-US" altLang="zh-CN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&amp;</a:t>
            </a:r>
            <a:r>
              <a:rPr lang="zh-CN" altLang="en-US" sz="4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宏设计实例</a:t>
            </a:r>
            <a:endParaRPr lang="zh-CN" sz="4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隶书" panose="02010509060101010101" pitchFamily="49" charset="-122"/>
            </a:endParaRPr>
          </a:p>
        </p:txBody>
      </p:sp>
      <p:pic>
        <p:nvPicPr>
          <p:cNvPr id="3076" name="Picture 8" descr="logo"/>
          <p:cNvPicPr>
            <a:picLocks noChangeAspect="1"/>
          </p:cNvPicPr>
          <p:nvPr/>
        </p:nvPicPr>
        <p:blipFill>
          <a:blip r:embed="rId2"/>
          <a:srcRect l="9596"/>
          <a:stretch>
            <a:fillRect/>
          </a:stretch>
        </p:blipFill>
        <p:spPr>
          <a:xfrm>
            <a:off x="1524000" y="1"/>
            <a:ext cx="6445250" cy="106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必做题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F1A60-BED5-4073-8869-BCF926BEC310}"/>
              </a:ext>
            </a:extLst>
          </p:cNvPr>
          <p:cNvSpPr txBox="1"/>
          <p:nvPr/>
        </p:nvSpPr>
        <p:spPr>
          <a:xfrm>
            <a:off x="767902" y="1146624"/>
            <a:ext cx="10707173" cy="493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latin typeface="+mn-ea"/>
              </a:rPr>
              <a:t>给定一个字节类型的无序数组，请将该数组按从小到大的顺序排序，并计算数组之和。要求：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1.</a:t>
            </a:r>
            <a:r>
              <a:rPr lang="zh-CN" altLang="en-US" sz="2400" dirty="0">
                <a:latin typeface="+mn-ea"/>
              </a:rPr>
              <a:t>排序用子程序实现；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2.</a:t>
            </a:r>
            <a:r>
              <a:rPr lang="zh-CN" altLang="en-US" sz="2400" dirty="0">
                <a:latin typeface="+mn-ea"/>
              </a:rPr>
              <a:t>求和计算用宏实现。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数据段定义如下：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data segment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	a  db 10,6,24,39,33,77,15,100,36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,4	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数组</a:t>
            </a:r>
            <a:endParaRPr lang="pt-BR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	n  db 10 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；数字个数</a:t>
            </a:r>
            <a:endParaRPr lang="pt-BR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	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result</a:t>
            </a: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 dw ?	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数组和</a:t>
            </a:r>
            <a:endParaRPr lang="pt-BR" altLang="zh-CN" sz="2400" dirty="0">
              <a:solidFill>
                <a:srgbClr val="FF0000"/>
              </a:solidFill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pt-BR" altLang="zh-CN" sz="2400" dirty="0">
                <a:solidFill>
                  <a:srgbClr val="FF0000"/>
                </a:solidFill>
                <a:latin typeface="+mn-ea"/>
              </a:rPr>
              <a:t>data ends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</a:rPr>
              <a:t>单步调试，查看结果，或者用</a:t>
            </a:r>
            <a:r>
              <a:rPr lang="en-US" altLang="zh-CN" sz="2400" dirty="0">
                <a:latin typeface="+mn-ea"/>
              </a:rPr>
              <a:t>dos</a:t>
            </a:r>
            <a:r>
              <a:rPr lang="zh-CN" altLang="en-US" sz="2400" dirty="0">
                <a:latin typeface="+mn-ea"/>
              </a:rPr>
              <a:t>功能调用输出排序结果。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8184"/>
            <a:ext cx="10972800" cy="638754"/>
          </a:xfrm>
        </p:spPr>
        <p:txBody>
          <a:bodyPr/>
          <a:lstStyle/>
          <a:p>
            <a:r>
              <a:rPr lang="zh-CN" altLang="en-US" dirty="0"/>
              <a:t>选做题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93303"/>
            <a:ext cx="10972800" cy="4530725"/>
          </a:xfrm>
        </p:spPr>
        <p:txBody>
          <a:bodyPr/>
          <a:lstStyle/>
          <a:p>
            <a:r>
              <a:rPr lang="zh-CN" altLang="en-US" dirty="0"/>
              <a:t>删除字符串中的数字</a:t>
            </a:r>
            <a:endParaRPr dirty="0"/>
          </a:p>
          <a:p>
            <a:pPr lvl="1"/>
            <a:r>
              <a:rPr lang="zh-CN" altLang="zh-CN" dirty="0">
                <a:effectLst/>
              </a:rPr>
              <a:t>编写程序，对数据段</a:t>
            </a:r>
            <a:r>
              <a:rPr lang="en-US" altLang="zh-CN" dirty="0">
                <a:effectLst/>
              </a:rPr>
              <a:t>STRING</a:t>
            </a:r>
            <a:r>
              <a:rPr lang="zh-CN" altLang="zh-CN" dirty="0">
                <a:effectLst/>
              </a:rPr>
              <a:t>数组中存储的字符串中的字符进行判断，删除掉字符串中的数字，并将其显示出来。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/>
              <a:t>数据段：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DATA SEGMENT</a:t>
            </a:r>
          </a:p>
          <a:p>
            <a:pPr marL="914400" lvl="2" indent="0">
              <a:buNone/>
            </a:pPr>
            <a:r>
              <a:rPr lang="en-US" altLang="zh-CN" dirty="0"/>
              <a:t>	STRING DB 'this 123is 45a 678string!','$'</a:t>
            </a:r>
          </a:p>
          <a:p>
            <a:pPr marL="914400" lvl="2" indent="0">
              <a:buNone/>
            </a:pPr>
            <a:r>
              <a:rPr lang="en-US" altLang="zh-CN" dirty="0"/>
              <a:t>DATA ENDS</a:t>
            </a:r>
            <a:endParaRPr lang="zh-CN" altLang="zh-CN" dirty="0">
              <a:effectLst/>
            </a:endParaRPr>
          </a:p>
          <a:p>
            <a:pPr lvl="1"/>
            <a:r>
              <a:rPr lang="zh-CN" altLang="en-US" dirty="0"/>
              <a:t>要求：</a:t>
            </a:r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程序实现中至少字符类型的判断使用子程序编写。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输出结果：</a:t>
            </a:r>
            <a:endParaRPr lang="en-US" altLang="zh-CN" dirty="0"/>
          </a:p>
          <a:p>
            <a:pPr marL="0" lvl="1" indent="0">
              <a:buNone/>
            </a:pPr>
            <a:r>
              <a:rPr lang="en-US" altLang="zh-CN" dirty="0"/>
              <a:t>	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5004980"/>
            <a:ext cx="2314286" cy="61904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求斐波那契数</a:t>
            </a:r>
            <a:endParaRPr dirty="0"/>
          </a:p>
          <a:p>
            <a:pPr lvl="1"/>
            <a:r>
              <a:rPr lang="zh-CN" altLang="en-US" dirty="0"/>
              <a:t>程序接受用户输入的n值，n值范围为</a:t>
            </a:r>
            <a:r>
              <a:rPr lang="en-US" altLang="zh-CN" dirty="0"/>
              <a:t>1</a:t>
            </a:r>
            <a:r>
              <a:rPr lang="zh-CN" altLang="en-US" dirty="0"/>
              <a:t>-</a:t>
            </a:r>
            <a:r>
              <a:rPr lang="en-US" altLang="zh-CN" dirty="0"/>
              <a:t>30</a:t>
            </a:r>
            <a:endParaRPr lang="zh-CN" altLang="en-US" dirty="0"/>
          </a:p>
          <a:p>
            <a:pPr lvl="1"/>
            <a:r>
              <a:rPr lang="zh-CN" altLang="en-US" dirty="0"/>
              <a:t>根据给，计算斐波那契数</a:t>
            </a:r>
          </a:p>
          <a:p>
            <a:pPr lvl="2"/>
            <a:r>
              <a:rPr lang="en-US" altLang="zh-CN" dirty="0" err="1"/>
              <a:t>斐波那契数定义</a:t>
            </a:r>
            <a:r>
              <a:rPr lang="en-US" altLang="zh-CN" dirty="0"/>
              <a:t>:</a:t>
            </a:r>
          </a:p>
          <a:p>
            <a:pPr lvl="3"/>
            <a:r>
              <a:rPr lang="en-US" altLang="zh-CN" dirty="0"/>
              <a:t>FIB(1) = 1</a:t>
            </a:r>
          </a:p>
          <a:p>
            <a:pPr lvl="3"/>
            <a:r>
              <a:rPr lang="en-US" altLang="zh-CN" dirty="0"/>
              <a:t>FIB(2) = 1</a:t>
            </a:r>
          </a:p>
          <a:p>
            <a:pPr lvl="3"/>
            <a:r>
              <a:rPr lang="en-US" altLang="zh-CN" dirty="0"/>
              <a:t>FIB(n) = FIB(n-2) + FIB(n-1)  (n&gt;2)</a:t>
            </a:r>
          </a:p>
          <a:p>
            <a:pPr lvl="1"/>
            <a:r>
              <a:rPr lang="en-US" altLang="zh-CN" dirty="0"/>
              <a:t>Ps:</a:t>
            </a:r>
          </a:p>
          <a:p>
            <a:pPr lvl="1"/>
            <a:r>
              <a:rPr lang="zh-CN" altLang="en-US" dirty="0"/>
              <a:t>定n值斐波那契数列第</a:t>
            </a:r>
            <a:r>
              <a:rPr lang="en-US" altLang="zh-CN" dirty="0"/>
              <a:t>25</a:t>
            </a:r>
            <a:r>
              <a:rPr lang="zh-CN" altLang="en-US" dirty="0"/>
              <a:t>项已超出</a:t>
            </a:r>
            <a:r>
              <a:rPr lang="en-US" altLang="zh-CN" dirty="0"/>
              <a:t>16</a:t>
            </a:r>
            <a:r>
              <a:rPr lang="zh-CN" altLang="en-US" dirty="0"/>
              <a:t>位二进制范围，第</a:t>
            </a:r>
            <a:r>
              <a:rPr lang="en-US" altLang="zh-CN" dirty="0"/>
              <a:t>46</a:t>
            </a:r>
            <a:r>
              <a:rPr lang="zh-CN" altLang="en-US" dirty="0"/>
              <a:t>项以后超出</a:t>
            </a:r>
            <a:r>
              <a:rPr lang="en-US" altLang="zh-CN" dirty="0"/>
              <a:t>32</a:t>
            </a:r>
            <a:r>
              <a:rPr lang="zh-CN" altLang="en-US" dirty="0"/>
              <a:t>位二进制范围</a:t>
            </a:r>
            <a:endParaRPr lang="en-US" altLang="zh-CN" dirty="0"/>
          </a:p>
        </p:txBody>
      </p:sp>
      <p:sp>
        <p:nvSpPr>
          <p:cNvPr id="4" name="标题 1"/>
          <p:cNvSpPr txBox="1"/>
          <p:nvPr/>
        </p:nvSpPr>
        <p:spPr bwMode="auto">
          <a:xfrm>
            <a:off x="762000" y="410584"/>
            <a:ext cx="10972800" cy="638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zh-CN" altLang="en-US" kern="0" dirty="0"/>
              <a:t>选做题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Level">
  <a:themeElements>
    <a:clrScheme name="Level 9">
      <a:dk1>
        <a:srgbClr val="000000"/>
      </a:dk1>
      <a:lt1>
        <a:srgbClr val="FFFFFF"/>
      </a:lt1>
      <a:dk2>
        <a:srgbClr val="CC3300"/>
      </a:dk2>
      <a:lt2>
        <a:srgbClr val="663300"/>
      </a:lt2>
      <a:accent1>
        <a:srgbClr val="FFCC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B95C00"/>
      </a:accent6>
      <a:hlink>
        <a:srgbClr val="FF0000"/>
      </a:hlink>
      <a:folHlink>
        <a:srgbClr val="996633"/>
      </a:folHlink>
    </a:clrScheme>
    <a:fontScheme name="Level">
      <a:majorFont>
        <a:latin typeface="Times New Roman"/>
        <a:ea typeface="隶书"/>
        <a:cs typeface=""/>
      </a:majorFont>
      <a:minorFont>
        <a:latin typeface="Times New Roman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66CCFF"/>
          </a:solidFill>
          <a:prstDash val="solid"/>
          <a:round/>
          <a:headEnd type="none" w="med" len="med"/>
          <a:tailEnd type="stealth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FF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254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华文楷体</vt:lpstr>
      <vt:lpstr>宋体</vt:lpstr>
      <vt:lpstr>Arial</vt:lpstr>
      <vt:lpstr>Times New Roman</vt:lpstr>
      <vt:lpstr>Verdana</vt:lpstr>
      <vt:lpstr>Wingdings</vt:lpstr>
      <vt:lpstr>1_Level</vt:lpstr>
      <vt:lpstr>2_Level</vt:lpstr>
      <vt:lpstr>3_Level</vt:lpstr>
      <vt:lpstr>PowerPoint 演示文稿</vt:lpstr>
      <vt:lpstr>必做题</vt:lpstr>
      <vt:lpstr>选做题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Yff</dc:creator>
  <cp:lastModifiedBy>lenovo</cp:lastModifiedBy>
  <cp:revision>32</cp:revision>
  <dcterms:created xsi:type="dcterms:W3CDTF">2017-09-28T03:13:00Z</dcterms:created>
  <dcterms:modified xsi:type="dcterms:W3CDTF">2024-09-23T10:31:12Z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