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256" r:id="rId2"/>
    <p:sldId id="291" r:id="rId3"/>
    <p:sldId id="355" r:id="rId4"/>
    <p:sldId id="305" r:id="rId5"/>
    <p:sldId id="351" r:id="rId6"/>
    <p:sldId id="356" r:id="rId7"/>
    <p:sldId id="375" r:id="rId8"/>
    <p:sldId id="359" r:id="rId9"/>
    <p:sldId id="357" r:id="rId10"/>
    <p:sldId id="376" r:id="rId11"/>
    <p:sldId id="367" r:id="rId12"/>
    <p:sldId id="358" r:id="rId13"/>
    <p:sldId id="377" r:id="rId14"/>
    <p:sldId id="369" r:id="rId15"/>
    <p:sldId id="378" r:id="rId16"/>
    <p:sldId id="389" r:id="rId17"/>
    <p:sldId id="400" r:id="rId18"/>
    <p:sldId id="360" r:id="rId19"/>
    <p:sldId id="361" r:id="rId20"/>
    <p:sldId id="362" r:id="rId21"/>
    <p:sldId id="374" r:id="rId22"/>
    <p:sldId id="397" r:id="rId23"/>
    <p:sldId id="363" r:id="rId24"/>
    <p:sldId id="392" r:id="rId25"/>
    <p:sldId id="370" r:id="rId26"/>
    <p:sldId id="388" r:id="rId27"/>
    <p:sldId id="371" r:id="rId28"/>
    <p:sldId id="383" r:id="rId29"/>
    <p:sldId id="364" r:id="rId30"/>
    <p:sldId id="365" r:id="rId31"/>
    <p:sldId id="393" r:id="rId32"/>
    <p:sldId id="398" r:id="rId33"/>
    <p:sldId id="399" r:id="rId34"/>
    <p:sldId id="366" r:id="rId35"/>
    <p:sldId id="396" r:id="rId36"/>
    <p:sldId id="391" r:id="rId37"/>
    <p:sldId id="395" r:id="rId38"/>
    <p:sldId id="390" r:id="rId39"/>
    <p:sldId id="394" r:id="rId40"/>
    <p:sldId id="350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D1CB"/>
    <a:srgbClr val="99DFB9"/>
    <a:srgbClr val="DADAE6"/>
    <a:srgbClr val="D6E63A"/>
    <a:srgbClr val="993366"/>
    <a:srgbClr val="1E1E8C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69" autoAdjust="0"/>
  </p:normalViewPr>
  <p:slideViewPr>
    <p:cSldViewPr>
      <p:cViewPr varScale="1">
        <p:scale>
          <a:sx n="86" d="100"/>
          <a:sy n="86" d="100"/>
        </p:scale>
        <p:origin x="1382" y="62"/>
      </p:cViewPr>
      <p:guideLst/>
    </p:cSldViewPr>
  </p:slideViewPr>
  <p:outlineViewPr>
    <p:cViewPr>
      <p:scale>
        <a:sx n="33" d="100"/>
        <a:sy n="33" d="100"/>
      </p:scale>
      <p:origin x="0" y="-11578"/>
    </p:cViewPr>
  </p:outlin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D747-755D-4D4D-A50D-482537AB376F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06D52-CD20-4FEC-BDD4-EF4517D37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43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>
            <a:extLst>
              <a:ext uri="{FF2B5EF4-FFF2-40B4-BE49-F238E27FC236}">
                <a16:creationId xmlns:a16="http://schemas.microsoft.com/office/drawing/2014/main" id="{0B5182DF-6FF8-B0B6-7F07-127602716B9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38" name="Rectangle 2">
              <a:extLst>
                <a:ext uri="{FF2B5EF4-FFF2-40B4-BE49-F238E27FC236}">
                  <a16:creationId xmlns:a16="http://schemas.microsoft.com/office/drawing/2014/main" id="{57EC6DB8-3AB0-788C-76DE-13B0050E38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107130A7-25CE-B551-580B-B70EFCD2A3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BFC83649-37E3-6594-C83A-0E5E338C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>
                <a:extLst>
                  <a:ext uri="{FF2B5EF4-FFF2-40B4-BE49-F238E27FC236}">
                    <a16:creationId xmlns:a16="http://schemas.microsoft.com/office/drawing/2014/main" id="{D5D769CF-4A25-3036-5D77-C209013192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E649C32B-965E-636D-F861-AD4516927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5" name="Rectangle 9">
                <a:extLst>
                  <a:ext uri="{FF2B5EF4-FFF2-40B4-BE49-F238E27FC236}">
                    <a16:creationId xmlns:a16="http://schemas.microsoft.com/office/drawing/2014/main" id="{46DB70F7-3902-69FC-9C40-41F8847DE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6" name="Rectangle 10">
                <a:extLst>
                  <a:ext uri="{FF2B5EF4-FFF2-40B4-BE49-F238E27FC236}">
                    <a16:creationId xmlns:a16="http://schemas.microsoft.com/office/drawing/2014/main" id="{41E00171-5E79-DF6E-D27F-B73B6F534B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7" name="Rectangle 11">
                <a:extLst>
                  <a:ext uri="{FF2B5EF4-FFF2-40B4-BE49-F238E27FC236}">
                    <a16:creationId xmlns:a16="http://schemas.microsoft.com/office/drawing/2014/main" id="{542A57EF-35A9-2939-8F9D-E6634EEB29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8" name="Rectangle 12">
                <a:extLst>
                  <a:ext uri="{FF2B5EF4-FFF2-40B4-BE49-F238E27FC236}">
                    <a16:creationId xmlns:a16="http://schemas.microsoft.com/office/drawing/2014/main" id="{F19F0F34-C003-D0C8-D4A7-4DE6E1B28A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49" name="Rectangle 13">
                <a:extLst>
                  <a:ext uri="{FF2B5EF4-FFF2-40B4-BE49-F238E27FC236}">
                    <a16:creationId xmlns:a16="http://schemas.microsoft.com/office/drawing/2014/main" id="{FB350BBF-50D8-66FE-AFC5-CC21B30D2E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0" name="Rectangle 14">
                <a:extLst>
                  <a:ext uri="{FF2B5EF4-FFF2-40B4-BE49-F238E27FC236}">
                    <a16:creationId xmlns:a16="http://schemas.microsoft.com/office/drawing/2014/main" id="{DD58724E-4F95-E0B4-C0B6-1A0EAD8173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1" name="Rectangle 15">
                <a:extLst>
                  <a:ext uri="{FF2B5EF4-FFF2-40B4-BE49-F238E27FC236}">
                    <a16:creationId xmlns:a16="http://schemas.microsoft.com/office/drawing/2014/main" id="{268F066C-2E59-C17A-7481-59C73BC44C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52" name="Rectangle 16">
                <a:extLst>
                  <a:ext uri="{FF2B5EF4-FFF2-40B4-BE49-F238E27FC236}">
                    <a16:creationId xmlns:a16="http://schemas.microsoft.com/office/drawing/2014/main" id="{739FBD13-F5E5-D56A-8F03-67F103CAFE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1721B51-658F-F6BC-72FB-8DA6FDD1C2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456C45F-9DE8-92AA-DAC7-AB1C785FDF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088E691-16C3-CA10-34A6-3E9DF1D33B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C2FA3A-D083-482C-A7A2-C10EB8AA9E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C162AB9C-1183-0509-D8AE-86165669DD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zh-CN" noProof="0" dirty="0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408C5BE9-E5E0-2F4F-0AC6-4F16AE0B23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A3018-F885-15EA-44E1-D4E9F77A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F3F7AC-9945-0CF6-2608-808CA1A8F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B3D9AB-67A5-4AC3-E947-E7CDCBA10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54ED9-74BC-986A-B705-E61ADBFDFC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8F3097-3B98-4AEF-B8AC-E72999CCCE1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DCD4646-929B-E103-91CF-09CB2FE58E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6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112EBF-10A6-DC98-F39A-4705CB79B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629D1-99CF-9D31-5BF2-6FCB483F7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355F1E-CA6D-FB75-01ED-5D5E73BF3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B951E5-0DEE-0539-B568-F1141CE6B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9B6F5-8B3A-4FBB-924F-AFF179C12E6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B3E97-F22C-E8CA-3F48-7E3D83FD5F5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1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D612-189B-BDEF-AA9B-5C2B964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2DD9D-1E33-5054-A669-02C18F54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AA9DBE-ED49-0B03-010F-7779D4DC2A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F4AA19-6346-2A9F-6EF0-56034CE0BE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F182B-870A-4FE8-A470-49D8A1ADC9E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F6286D-CDA7-A963-D5F5-866EFBC76E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4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C036E-7C64-3226-FA93-67650EA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E37E3-7CBA-2618-DC4D-A78B1515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EA58A-9B4B-D15C-8CE3-DA7B4DE24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632880-CAD1-579E-4C45-9CA1BF8087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5AE8C2-0744-4DEE-B1FC-9DC920A5881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E262242-D875-8B4D-4D8A-A69AB12CC0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5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EC70-E5D0-A9E7-C832-2B593558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C31CD-7EBA-8736-FF3B-064D3794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C933CB-6F2C-BC3A-405F-7076B20D2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7751A-02F5-485D-1AE0-FF988D5D34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58B3-2BCD-6B00-1F81-23F5B73A6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2ED571-A155-4DAF-A7BA-FC292C02754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CC8EBF-2F67-611C-8D1A-035458A3B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EA767-2D9D-CD02-7908-43FD430F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952D-FF68-209E-136B-A7AEAD9A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A2F85-4D71-AA7F-AB41-1450BDE89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7573B-6B9F-3FB0-8784-814515BFC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CAA847-58CD-A0EE-F943-416A775E0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159B54-F640-D474-5D33-879BAC8B4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44611D-4EA1-0255-BB25-050294C7F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4C7FC8-D44C-4120-A2E2-28ABEF8032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4C229C0C-2309-A774-8C9B-5ED42B9270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36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71EE6-298D-CB95-E809-E1AFB367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C3F6-9021-5A1F-5A27-65DBC7CFEB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386A5-E545-8100-6ADA-6C7C25012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4A3C20-DD0A-46DE-8678-5EE50F97AB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A10D-01E1-EA95-E441-D69B3F6195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4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78CF66-816B-6415-4307-0512B9482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5C7BD-456F-BF31-E59F-0C7F49912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F90929-780C-404C-AC0A-2B5DDEE8C29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3ABAD-4125-9BCA-B165-F7499E4AB0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47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26660-ED82-56A2-2999-BE87AC34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AF50E-0A2D-3148-5928-F1A791A9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CD7A0-B70A-569E-458B-78C8F9072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B37B6-DECF-CD44-D1D4-419D96CF85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B3A09-C425-6CAA-01A7-312473A03B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84B69-0CC4-400B-88F3-FE1A677E04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BC65F7-8B2E-26CD-B021-AD3E047A68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29ED-0BF0-462B-A7D5-79BD08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4430D3-1434-DBBE-AB66-02F180FF9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4A192-E504-A7E7-DB02-353A47E0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CD69-7F5E-2E98-4A6C-2AFAC225B4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A40FA-4FDC-C8EA-87D4-E3ACA1DFE9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0DC41-7869-4249-B541-831C0663F00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4EEF4A-F190-E91B-0F79-9D3FDF8C58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9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5D2D911-9750-3AAB-B3DE-9C3411021B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F8456D5C-AD58-ACE1-DED9-C82DE226EB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9A97EF6-A80F-4715-AAFC-4564A637CB8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47" name="Group 35">
            <a:extLst>
              <a:ext uri="{FF2B5EF4-FFF2-40B4-BE49-F238E27FC236}">
                <a16:creationId xmlns:a16="http://schemas.microsoft.com/office/drawing/2014/main" id="{E3F19E3A-7BAB-4E6D-3F25-FE7097F2DF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917" name="Rectangle 5">
              <a:extLst>
                <a:ext uri="{FF2B5EF4-FFF2-40B4-BE49-F238E27FC236}">
                  <a16:creationId xmlns:a16="http://schemas.microsoft.com/office/drawing/2014/main" id="{30BC0E42-F883-A172-B639-6A199942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8" name="Rectangle 6">
              <a:extLst>
                <a:ext uri="{FF2B5EF4-FFF2-40B4-BE49-F238E27FC236}">
                  <a16:creationId xmlns:a16="http://schemas.microsoft.com/office/drawing/2014/main" id="{8E61F306-0F08-9EC3-ADE1-F4A09FD0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19" name="Rectangle 7">
              <a:extLst>
                <a:ext uri="{FF2B5EF4-FFF2-40B4-BE49-F238E27FC236}">
                  <a16:creationId xmlns:a16="http://schemas.microsoft.com/office/drawing/2014/main" id="{68B9D4B5-96BA-4896-4DED-B76F6C389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>
              <a:extLst>
                <a:ext uri="{FF2B5EF4-FFF2-40B4-BE49-F238E27FC236}">
                  <a16:creationId xmlns:a16="http://schemas.microsoft.com/office/drawing/2014/main" id="{3D6059AC-0D8E-19B8-62BC-AC934122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>
              <a:extLst>
                <a:ext uri="{FF2B5EF4-FFF2-40B4-BE49-F238E27FC236}">
                  <a16:creationId xmlns:a16="http://schemas.microsoft.com/office/drawing/2014/main" id="{B92B7333-3141-018B-F8D7-CBDBC0ED4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50187422-3A55-65E2-EF34-264A2A18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>
              <a:extLst>
                <a:ext uri="{FF2B5EF4-FFF2-40B4-BE49-F238E27FC236}">
                  <a16:creationId xmlns:a16="http://schemas.microsoft.com/office/drawing/2014/main" id="{A72858B5-6AEC-75D5-0315-4FF285B2F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Rectangle 12">
              <a:extLst>
                <a:ext uri="{FF2B5EF4-FFF2-40B4-BE49-F238E27FC236}">
                  <a16:creationId xmlns:a16="http://schemas.microsoft.com/office/drawing/2014/main" id="{F945FDAD-4047-DABF-930B-FF1FD11A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>
              <a:extLst>
                <a:ext uri="{FF2B5EF4-FFF2-40B4-BE49-F238E27FC236}">
                  <a16:creationId xmlns:a16="http://schemas.microsoft.com/office/drawing/2014/main" id="{E92CDEC2-E72C-1F64-FD8F-0E5A7EEC0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5852071B-871E-51C1-A18C-1A78370F5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4D7903A5-5B66-BCD0-7341-633A95A0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8631" y="1156176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CDA7BD16-3E0D-1E54-B9D0-B6B752FC2D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5" Type="http://schemas.openxmlformats.org/officeDocument/2006/relationships/image" Target="../media/image60.jpg"/><Relationship Id="rId4" Type="http://schemas.openxmlformats.org/officeDocument/2006/relationships/image" Target="../media/image5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66.w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66.wmf"/><Relationship Id="rId7" Type="http://schemas.openxmlformats.org/officeDocument/2006/relationships/image" Target="../media/image7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电路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zh-CN" altLang="en-US" b="1" dirty="0"/>
              <a:t>复习</a:t>
            </a:r>
            <a:r>
              <a:rPr lang="en-US" altLang="zh-CN" b="1" dirty="0"/>
              <a:t> (9)</a:t>
            </a:r>
            <a:br>
              <a:rPr lang="en-US" altLang="zh-CN" b="1" dirty="0"/>
            </a:br>
            <a:r>
              <a:rPr lang="zh-CN" altLang="en-US" sz="3600" b="1" dirty="0"/>
              <a:t>线性动态电路暂态过程的</a:t>
            </a:r>
            <a:br>
              <a:rPr lang="zh-CN" altLang="en-US" sz="3600" b="1" dirty="0"/>
            </a:br>
            <a:r>
              <a:rPr lang="zh-CN" altLang="en-US" sz="3600" b="1" dirty="0"/>
              <a:t>复频域分析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1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7A91C-53C5-46D0-B4E9-BAC41802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5400005" cy="7875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E96E7F-5BD1-4A51-BFD0-5C548364997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E2C14-D0F6-458A-8811-16C1E3E96603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</p:spTree>
    <p:extLst>
      <p:ext uri="{BB962C8B-B14F-4D97-AF65-F5344CB8AC3E}">
        <p14:creationId xmlns:p14="http://schemas.microsoft.com/office/powerpoint/2010/main" val="233287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7A91C-53C5-46D0-B4E9-BAC41802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5400005" cy="7875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7D117A-D88E-4E71-88F6-36F0AF1EE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6" y="2262193"/>
            <a:ext cx="8510827" cy="23336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ED0B34-B037-4A15-9527-DFA0A73488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2" t="-1876" r="4318" b="1876"/>
          <a:stretch/>
        </p:blipFill>
        <p:spPr>
          <a:xfrm>
            <a:off x="6732002" y="1178173"/>
            <a:ext cx="2411998" cy="13077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E96E7F-5BD1-4A51-BFD0-5C548364997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150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9041BA-FB1E-4980-9F21-463BB868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1275"/>
            <a:ext cx="3070165" cy="43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FDD87F-500A-4683-A4BE-88F0887D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741B45-5766-456B-BEF4-AF575FD9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09001"/>
            <a:ext cx="2160002" cy="738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379A36-754C-45DD-A56E-0A7B03C98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4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C45D0-26F5-48DF-A04C-299BAE68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6030167" cy="13622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C6F772-BFB4-49DB-AAFC-988004F9826D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73B260-2317-4C50-8ADE-29021E2E0C55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</p:spTree>
    <p:extLst>
      <p:ext uri="{BB962C8B-B14F-4D97-AF65-F5344CB8AC3E}">
        <p14:creationId xmlns:p14="http://schemas.microsoft.com/office/powerpoint/2010/main" val="71242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C45D0-26F5-48DF-A04C-299BAE68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268998"/>
            <a:ext cx="6030167" cy="13622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A4EA46D-CC26-4CEF-BCC0-1F723604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05881"/>
            <a:ext cx="8543858" cy="43521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C6F772-BFB4-49DB-AAFC-988004F9826D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692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9041BA-FB1E-4980-9F21-463BB868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1275"/>
            <a:ext cx="3070165" cy="4385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FDD87F-500A-4683-A4BE-88F0887D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741B45-5766-456B-BEF4-AF575FD90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09001"/>
            <a:ext cx="2160002" cy="7383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B01D64-376C-4219-83EC-52E3BA2AC1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4C173F-23C9-44EA-9148-7C7F88E677B7}"/>
              </a:ext>
            </a:extLst>
          </p:cNvPr>
          <p:cNvSpPr txBox="1"/>
          <p:nvPr/>
        </p:nvSpPr>
        <p:spPr>
          <a:xfrm>
            <a:off x="740326" y="540369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利用多项式的除法，化为真分式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8C28F9-483F-44B9-9D6B-799EA58FD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7461" y="5316858"/>
            <a:ext cx="1886213" cy="5430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7E308B-8C4F-4056-A922-FB97097FDA1C}"/>
              </a:ext>
            </a:extLst>
          </p:cNvPr>
          <p:cNvSpPr txBox="1"/>
          <p:nvPr/>
        </p:nvSpPr>
        <p:spPr>
          <a:xfrm>
            <a:off x="5652001" y="540369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0E9D8A-D2CC-410D-B231-44F820415034}"/>
              </a:ext>
            </a:extLst>
          </p:cNvPr>
          <p:cNvSpPr txBox="1"/>
          <p:nvPr/>
        </p:nvSpPr>
        <p:spPr>
          <a:xfrm>
            <a:off x="5652000" y="5409599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补充：</a:t>
            </a:r>
          </a:p>
        </p:txBody>
      </p:sp>
    </p:spTree>
    <p:extLst>
      <p:ext uri="{BB962C8B-B14F-4D97-AF65-F5344CB8AC3E}">
        <p14:creationId xmlns:p14="http://schemas.microsoft.com/office/powerpoint/2010/main" val="55709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103199-DCE6-4588-BC00-EFB0BF59E66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4</a:t>
            </a:r>
            <a:endParaRPr lang="zh-CN" altLang="en-US" sz="4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287B3B-7B4E-430C-9EEC-05ECF8DBE552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9FE31D-0702-E288-BDEB-4BEDFC9B4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97" y="1147721"/>
            <a:ext cx="6480006" cy="9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6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0FC7A-B588-41B0-89D3-6732079E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1283"/>
            <a:ext cx="9144000" cy="40595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103199-DCE6-4588-BC00-EFB0BF59E667}"/>
              </a:ext>
            </a:extLst>
          </p:cNvPr>
          <p:cNvSpPr txBox="1"/>
          <p:nvPr/>
        </p:nvSpPr>
        <p:spPr>
          <a:xfrm>
            <a:off x="251996" y="1268998"/>
            <a:ext cx="1080001" cy="769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4</a:t>
            </a:r>
            <a:endParaRPr lang="zh-CN" altLang="en-US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B5390E-11AA-CBE7-4CCE-284BB1026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97" y="1147721"/>
            <a:ext cx="6480006" cy="9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68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6793DA-6600-4F56-ACD8-CD8965F52E15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复频域中的基尔霍夫定律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4FEBC-F32A-4B73-A4D0-4882B13C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7" y="1782782"/>
            <a:ext cx="6732002" cy="39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98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A39D6E-932E-467E-B5AF-03D8BEE26B26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EDA302-F098-4C0B-86E5-2676C1E65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7" y="1804177"/>
            <a:ext cx="7737158" cy="498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3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本讲主要内容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539604-76EB-BD36-5FEF-3EA748FA4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67556"/>
              </p:ext>
            </p:extLst>
          </p:nvPr>
        </p:nvGraphicFramePr>
        <p:xfrm>
          <a:off x="828989" y="1268998"/>
          <a:ext cx="6952233" cy="241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31">
                  <a:extLst>
                    <a:ext uri="{9D8B030D-6E8A-4147-A177-3AD203B41FA5}">
                      <a16:colId xmlns:a16="http://schemas.microsoft.com/office/drawing/2014/main" val="3850022362"/>
                    </a:ext>
                  </a:extLst>
                </a:gridCol>
                <a:gridCol w="2160002">
                  <a:extLst>
                    <a:ext uri="{9D8B030D-6E8A-4147-A177-3AD203B41FA5}">
                      <a16:colId xmlns:a16="http://schemas.microsoft.com/office/drawing/2014/main" val="30400750"/>
                    </a:ext>
                  </a:extLst>
                </a:gridCol>
              </a:tblGrid>
              <a:tr h="399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ppt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目录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</a:t>
                      </a:r>
                      <a:r>
                        <a:rPr 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教材章节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510470"/>
                  </a:ext>
                </a:extLst>
              </a:tr>
              <a:tr h="399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 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线性动态电路暂态过程的复频域分析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8248257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9.1 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常用函数的拉普拉斯变换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9.1&amp;9.2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2211792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9.2 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拉普拉斯反变换</a:t>
                      </a:r>
                      <a:endParaRPr lang="zh-CN" alt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9.3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854588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9.3 </a:t>
                      </a:r>
                      <a:r>
                        <a:rPr lang="zh-CN" altLang="en-US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复频域中电路定律与电路模型</a:t>
                      </a:r>
                      <a:endParaRPr lang="zh-CN" altLang="zh-CN" sz="1800" b="1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9.4-9.5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9722180"/>
                  </a:ext>
                </a:extLst>
              </a:tr>
              <a:tr h="4030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9.4</a:t>
                      </a: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复频域网络函数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78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2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D96E4-D405-4FD4-A372-EA48CC34B1F8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B4C1C0-BFEB-491D-A660-3B16BD3C8CC2}"/>
              </a:ext>
            </a:extLst>
          </p:cNvPr>
          <p:cNvGrpSpPr/>
          <p:nvPr/>
        </p:nvGrpSpPr>
        <p:grpSpPr>
          <a:xfrm>
            <a:off x="0" y="1844272"/>
            <a:ext cx="4177633" cy="3901926"/>
            <a:chOff x="0" y="1844272"/>
            <a:chExt cx="4177633" cy="390192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0D59BB4-0D22-45CD-9ED9-2DE0FCE8F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811"/>
            <a:stretch/>
          </p:blipFill>
          <p:spPr>
            <a:xfrm>
              <a:off x="0" y="1844272"/>
              <a:ext cx="3491999" cy="390192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29B4DA-C6BA-41E7-B9B9-6FCDEC7F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0210" y="2492002"/>
              <a:ext cx="1057423" cy="781159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8B133F7-1F1B-481D-8C10-F2DC117837B8}"/>
              </a:ext>
            </a:extLst>
          </p:cNvPr>
          <p:cNvSpPr txBox="1"/>
          <p:nvPr/>
        </p:nvSpPr>
        <p:spPr>
          <a:xfrm>
            <a:off x="4572000" y="1556806"/>
            <a:ext cx="47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自己画出左边电路的运算电路图吧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293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D96E4-D405-4FD4-A372-EA48CC34B1F8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59BB4-0D22-45CD-9ED9-2DE0FCE8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272"/>
            <a:ext cx="9144000" cy="39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2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5D96E4-D405-4FD4-A372-EA48CC34B1F8}"/>
              </a:ext>
            </a:extLst>
          </p:cNvPr>
          <p:cNvSpPr txBox="1"/>
          <p:nvPr/>
        </p:nvSpPr>
        <p:spPr>
          <a:xfrm>
            <a:off x="457200" y="12689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复频域电路模型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59BB4-0D22-45CD-9ED9-2DE0FCE8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272"/>
            <a:ext cx="9144000" cy="390192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E7427F-D49A-4455-A635-9714C24FCD4A}"/>
              </a:ext>
            </a:extLst>
          </p:cNvPr>
          <p:cNvSpPr/>
          <p:nvPr/>
        </p:nvSpPr>
        <p:spPr bwMode="auto">
          <a:xfrm>
            <a:off x="4031998" y="5019811"/>
            <a:ext cx="1548000" cy="720000"/>
          </a:xfrm>
          <a:prstGeom prst="rect">
            <a:avLst/>
          </a:prstGeom>
          <a:noFill/>
          <a:ln w="38100" cap="flat" cmpd="sng" algn="ctr">
            <a:solidFill>
              <a:srgbClr val="4FD1C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15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8DCC5D-7282-4840-B96D-3A8B7B113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66" y="3853190"/>
            <a:ext cx="1771897" cy="838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171AD3-C864-4C0C-8FF7-0C52BA3B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53190"/>
            <a:ext cx="2095792" cy="752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5D8D46-776A-4C36-BAB5-FEA189A38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59536"/>
            <a:ext cx="2676899" cy="9621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8D74F3-96AC-4AF4-827D-24484C1A5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95166"/>
            <a:ext cx="3034799" cy="10570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BA1DC9-1DAF-4968-B98C-470E35853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58" y="4894768"/>
            <a:ext cx="2152950" cy="8002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413487-0795-4E74-8BBA-985C520ACB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785"/>
          <a:stretch/>
        </p:blipFill>
        <p:spPr>
          <a:xfrm>
            <a:off x="2636071" y="4868667"/>
            <a:ext cx="2781688" cy="8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4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9FA71-B4AF-415E-B554-B09923617A6C}"/>
              </a:ext>
            </a:extLst>
          </p:cNvPr>
          <p:cNvSpPr txBox="1"/>
          <p:nvPr/>
        </p:nvSpPr>
        <p:spPr>
          <a:xfrm>
            <a:off x="540000" y="1268998"/>
            <a:ext cx="3240000" cy="46800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运算电路具体计算步骤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E2542F-F3EC-4634-AEBF-D2C6B1DA248C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4291184-AD7E-4152-865D-A24499C67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54811"/>
              </p:ext>
            </p:extLst>
          </p:nvPr>
        </p:nvGraphicFramePr>
        <p:xfrm>
          <a:off x="457200" y="1941005"/>
          <a:ext cx="7281778" cy="317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125240" imgH="1802520" progId="Equation.AxMath">
                  <p:embed/>
                </p:oleObj>
              </mc:Choice>
              <mc:Fallback>
                <p:oleObj name="AxMath" r:id="rId2" imgW="4125240" imgH="1802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941005"/>
                        <a:ext cx="7281778" cy="3179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94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B3EE94-23F2-4071-9EAF-4AC65D68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4" y="1706006"/>
            <a:ext cx="2810267" cy="145752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98182F-7910-46E9-9EF2-A23BE7D2E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7040"/>
              </p:ext>
            </p:extLst>
          </p:nvPr>
        </p:nvGraphicFramePr>
        <p:xfrm>
          <a:off x="475419" y="1268998"/>
          <a:ext cx="5469004" cy="33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879360" imgH="236880" progId="Equation.AxMath">
                  <p:embed/>
                </p:oleObj>
              </mc:Choice>
              <mc:Fallback>
                <p:oleObj name="AxMath" r:id="rId3" imgW="387936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419" y="1268998"/>
                        <a:ext cx="5469004" cy="333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738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B3EE94-23F2-4071-9EAF-4AC65D68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54" y="1706006"/>
            <a:ext cx="2810267" cy="145752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098182F-7910-46E9-9EF2-A23BE7D2E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419" y="1268998"/>
          <a:ext cx="5469004" cy="333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879360" imgH="236880" progId="Equation.AxMath">
                  <p:embed/>
                </p:oleObj>
              </mc:Choice>
              <mc:Fallback>
                <p:oleObj name="AxMath" r:id="rId3" imgW="3879360" imgH="2368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098182F-7910-46E9-9EF2-A23BE7D2E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419" y="1268998"/>
                        <a:ext cx="5469004" cy="333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5605EE6-AA35-4261-9237-3D2005BE5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67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910A4E-C918-45A1-8F51-28839EA0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9122"/>
            <a:ext cx="3477110" cy="17814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E043CB-F914-404E-97C8-4EF83BC8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9594"/>
            <a:ext cx="8640008" cy="70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30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5E17B01-849F-488F-B0E9-A243E06A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复频域中电路定律与电路模型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910A4E-C918-45A1-8F51-28839EA0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9122"/>
            <a:ext cx="3477110" cy="17814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E043CB-F914-404E-97C8-4EF83BC8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9594"/>
            <a:ext cx="8640008" cy="70636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90BD9A-9C14-444F-B08C-79C396CFB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4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93ABB3-E6B0-467F-9A2E-D70A6283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7" y="1226776"/>
            <a:ext cx="7812003" cy="11512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00DDA8-3E73-4A77-8920-651465A12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539286"/>
            <a:ext cx="2294179" cy="5322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A2EF46-CD42-48B3-B51C-733F49C8F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91" y="3539286"/>
            <a:ext cx="2294179" cy="565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06411F-A94F-4EF6-836A-59B41C3F8011}"/>
              </a:ext>
            </a:extLst>
          </p:cNvPr>
          <p:cNvSpPr txBox="1"/>
          <p:nvPr/>
        </p:nvSpPr>
        <p:spPr>
          <a:xfrm>
            <a:off x="623292" y="4401805"/>
            <a:ext cx="6480007" cy="83099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网络函数就是网络单位冲激特性的象函数；</a:t>
            </a:r>
            <a:endParaRPr lang="en-US" altLang="zh-CN" sz="2400" dirty="0"/>
          </a:p>
          <a:p>
            <a:r>
              <a:rPr lang="zh-CN" altLang="en-US" sz="2400" dirty="0"/>
              <a:t>网络函数的原函数就是网络的单位冲激特性。</a:t>
            </a:r>
          </a:p>
        </p:txBody>
      </p:sp>
    </p:spTree>
    <p:extLst>
      <p:ext uri="{BB962C8B-B14F-4D97-AF65-F5344CB8AC3E}">
        <p14:creationId xmlns:p14="http://schemas.microsoft.com/office/powerpoint/2010/main" val="864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常用函数的拉普拉斯变换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3C1834-A960-4C32-BF65-5ED8CD7F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80" y="1110862"/>
            <a:ext cx="1838582" cy="5715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8F9038-158D-4DEC-BEEB-0155DBC2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105606"/>
            <a:ext cx="1315964" cy="571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A88DC1-CBA1-42B9-BCC7-2F7E0214F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99" y="2009162"/>
            <a:ext cx="386769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49EF8D-D218-4FBE-851E-3BD2E9D32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659" y="2012851"/>
            <a:ext cx="2841341" cy="502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5A90D3-D242-42C3-85D3-784E0F530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40" y="2000605"/>
            <a:ext cx="4513462" cy="860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413BA5-51F0-419F-A29C-1A0A8763B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40" y="3216522"/>
            <a:ext cx="3270762" cy="14130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BA87BE3-CF05-420E-93BD-6A95E0CAE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9522" y="2599080"/>
            <a:ext cx="2886478" cy="6573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928D2F-DCC6-4B7B-B732-7F79ADFF7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33" y="5119671"/>
            <a:ext cx="6933456" cy="9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6EE042-A899-4010-8FEE-D6EF87A4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96" y="1268998"/>
            <a:ext cx="3934374" cy="8002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9DBB21-546F-4778-9EDF-7B67534C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7608"/>
            <a:ext cx="7226633" cy="40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7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06002311-74DD-4481-8406-658F80A49C40}"/>
              </a:ext>
            </a:extLst>
          </p:cNvPr>
          <p:cNvSpPr/>
          <p:nvPr/>
        </p:nvSpPr>
        <p:spPr bwMode="auto">
          <a:xfrm>
            <a:off x="756000" y="3024000"/>
            <a:ext cx="1080001" cy="39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6D6A68-A34C-4453-A8D6-ADCD8BC58809}"/>
              </a:ext>
            </a:extLst>
          </p:cNvPr>
          <p:cNvSpPr/>
          <p:nvPr/>
        </p:nvSpPr>
        <p:spPr bwMode="auto">
          <a:xfrm>
            <a:off x="772842" y="3492000"/>
            <a:ext cx="1080001" cy="396000"/>
          </a:xfrm>
          <a:prstGeom prst="rect">
            <a:avLst/>
          </a:prstGeom>
          <a:solidFill>
            <a:srgbClr val="4FD1C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E5DC7EA-65A2-4FE1-AC83-6B768B0DB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38608"/>
              </p:ext>
            </p:extLst>
          </p:nvPr>
        </p:nvGraphicFramePr>
        <p:xfrm>
          <a:off x="471488" y="1263650"/>
          <a:ext cx="42910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21680" imgH="236880" progId="Equation.AxMath">
                  <p:embed/>
                </p:oleObj>
              </mc:Choice>
              <mc:Fallback>
                <p:oleObj name="AxMath" r:id="rId2" imgW="19216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8" y="1263650"/>
                        <a:ext cx="4291012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152069D-B0B1-4CD0-8A77-B93C48B1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02093"/>
              </p:ext>
            </p:extLst>
          </p:nvPr>
        </p:nvGraphicFramePr>
        <p:xfrm>
          <a:off x="457200" y="1791926"/>
          <a:ext cx="7845341" cy="210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617360" imgH="1240200" progId="Equation.AxMath">
                  <p:embed/>
                </p:oleObj>
              </mc:Choice>
              <mc:Fallback>
                <p:oleObj name="AxMath" r:id="rId4" imgW="4617360" imgH="1240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791926"/>
                        <a:ext cx="7845341" cy="2106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773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F6F535-3560-44CB-A57F-4BB77479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79AFCFC-78AA-4CF9-B606-F29C2EC50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98180"/>
              </p:ext>
            </p:extLst>
          </p:nvPr>
        </p:nvGraphicFramePr>
        <p:xfrm>
          <a:off x="519738" y="1181790"/>
          <a:ext cx="5202001" cy="74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919320" imgH="563040" progId="Equation.AxMath">
                  <p:embed/>
                </p:oleObj>
              </mc:Choice>
              <mc:Fallback>
                <p:oleObj name="AxMath" r:id="rId3" imgW="3919320" imgH="563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738" y="1181790"/>
                        <a:ext cx="5202001" cy="74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87E4171-A7BA-4AE0-91CA-F7A7ABEAD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" y="1929431"/>
            <a:ext cx="3078153" cy="14995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D113DA4-38A8-4A8D-BEFC-06645CEFC3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8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F6F535-3560-44CB-A57F-4BB77479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79AFCFC-78AA-4CF9-B606-F29C2EC50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38" y="1181790"/>
          <a:ext cx="5202001" cy="747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919320" imgH="563040" progId="Equation.AxMath">
                  <p:embed/>
                </p:oleObj>
              </mc:Choice>
              <mc:Fallback>
                <p:oleObj name="AxMath" r:id="rId3" imgW="3919320" imgH="563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79AFCFC-78AA-4CF9-B606-F29C2EC50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738" y="1181790"/>
                        <a:ext cx="5202001" cy="747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87E4171-A7BA-4AE0-91CA-F7A7ABEAD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38" y="1929431"/>
            <a:ext cx="3078153" cy="14995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BB4296-0B61-4417-91D2-663951D2B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52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06819-E01A-4335-BC1B-DAA83B68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" y="2217184"/>
            <a:ext cx="3105583" cy="1590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2A07E-6051-4812-83F3-64714556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622"/>
            <a:ext cx="9144000" cy="11725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CF6F535-3560-44CB-A57F-4BB77479C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57C8B4-07A2-494E-B85D-977C590D1C8C}"/>
              </a:ext>
            </a:extLst>
          </p:cNvPr>
          <p:cNvSpPr txBox="1"/>
          <p:nvPr/>
        </p:nvSpPr>
        <p:spPr>
          <a:xfrm>
            <a:off x="147398" y="1129867"/>
            <a:ext cx="96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例</a:t>
            </a:r>
            <a:r>
              <a:rPr lang="en-US" altLang="zh-CN" sz="1600" dirty="0"/>
              <a:t>3.2</a:t>
            </a:r>
            <a:r>
              <a:rPr lang="zh-CN" altLang="en-US" sz="1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61047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E06819-E01A-4335-BC1B-DAA83B68C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" y="2217184"/>
            <a:ext cx="3105583" cy="15908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2A07E-6051-4812-83F3-64714556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622"/>
            <a:ext cx="9144000" cy="11725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5F6335-AE20-4445-9078-AFCD6C35B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2E30FC-17A2-4C88-931B-AAA1BEBA3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7623"/>
            <a:ext cx="900000" cy="3926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1ABCA1-CB78-42A6-A789-A5160709083A}"/>
              </a:ext>
            </a:extLst>
          </p:cNvPr>
          <p:cNvSpPr txBox="1"/>
          <p:nvPr/>
        </p:nvSpPr>
        <p:spPr>
          <a:xfrm>
            <a:off x="147398" y="1129867"/>
            <a:ext cx="96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例</a:t>
            </a:r>
            <a:r>
              <a:rPr lang="en-US" altLang="zh-CN" sz="1600" dirty="0"/>
              <a:t>3.2</a:t>
            </a:r>
            <a:r>
              <a:rPr lang="zh-CN" altLang="en-US" sz="1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024751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A5457D7-C65B-43E4-80B6-3A7C638B6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903956"/>
              </p:ext>
            </p:extLst>
          </p:nvPr>
        </p:nvGraphicFramePr>
        <p:xfrm>
          <a:off x="515225" y="1201098"/>
          <a:ext cx="8171575" cy="76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29080" imgH="498600" progId="Equation.AxMath">
                  <p:embed/>
                </p:oleObj>
              </mc:Choice>
              <mc:Fallback>
                <p:oleObj name="AxMath" r:id="rId4" imgW="5329080" imgH="4986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A5457D7-C65B-43E4-80B6-3A7C638B6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225" y="1201098"/>
                        <a:ext cx="8171575" cy="766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2B9A11A-3BCB-4549-8083-059A9C26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97" y="86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0D7D40E-18B4-4734-AF5D-33EFF279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97" y="1015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7BE6CF7-28CD-4475-9F47-8435D2415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123680"/>
              </p:ext>
            </p:extLst>
          </p:nvPr>
        </p:nvGraphicFramePr>
        <p:xfrm>
          <a:off x="421833" y="1800264"/>
          <a:ext cx="2976774" cy="193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38789" imgH="1124426" progId="Visio.Drawing.11">
                  <p:embed/>
                </p:oleObj>
              </mc:Choice>
              <mc:Fallback>
                <p:oleObj name="Visio" r:id="rId6" imgW="1738789" imgH="112442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33" y="1800264"/>
                        <a:ext cx="2976774" cy="1931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328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A5457D7-C65B-43E4-80B6-3A7C638B6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225" y="1201098"/>
          <a:ext cx="8171575" cy="76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29080" imgH="498600" progId="Equation.AxMath">
                  <p:embed/>
                </p:oleObj>
              </mc:Choice>
              <mc:Fallback>
                <p:oleObj name="AxMath" r:id="rId4" imgW="5329080" imgH="4986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A5457D7-C65B-43E4-80B6-3A7C638B6E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225" y="1201098"/>
                        <a:ext cx="8171575" cy="766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2B9A11A-3BCB-4549-8083-059A9C26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97" y="8634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0D7D40E-18B4-4734-AF5D-33EFF279C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97" y="101585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7BE6CF7-28CD-4475-9F47-8435D2415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833" y="1800264"/>
          <a:ext cx="2976774" cy="193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738789" imgH="1124426" progId="Visio.Drawing.11">
                  <p:embed/>
                </p:oleObj>
              </mc:Choice>
              <mc:Fallback>
                <p:oleObj name="Visio" r:id="rId6" imgW="1738789" imgH="1124426" progId="Visio.Drawing.11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7BE6CF7-28CD-4475-9F47-8435D2415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833" y="1800264"/>
                        <a:ext cx="2976774" cy="19319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83AECDA-F280-4950-A712-4FCF9DD2D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849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457F0E9-2EAA-4136-812F-367A3ED77F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41666"/>
              </p:ext>
            </p:extLst>
          </p:nvPr>
        </p:nvGraphicFramePr>
        <p:xfrm>
          <a:off x="457200" y="1246704"/>
          <a:ext cx="7354804" cy="35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950360" imgH="237600" progId="Equation.AxMath">
                  <p:embed/>
                </p:oleObj>
              </mc:Choice>
              <mc:Fallback>
                <p:oleObj name="AxMath" r:id="rId4" imgW="4950360" imgH="237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457F0E9-2EAA-4136-812F-367A3ED77F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246704"/>
                        <a:ext cx="7354804" cy="353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1ACB12-AA3A-40A5-A0A7-93C24A4F1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208259"/>
              </p:ext>
            </p:extLst>
          </p:nvPr>
        </p:nvGraphicFramePr>
        <p:xfrm>
          <a:off x="251996" y="1688938"/>
          <a:ext cx="3240003" cy="195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68805" imgH="1126998" progId="Visio.Drawing.11">
                  <p:embed/>
                </p:oleObj>
              </mc:Choice>
              <mc:Fallback>
                <p:oleObj name="Visio" r:id="rId6" imgW="1868805" imgH="11269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688938"/>
                        <a:ext cx="3240003" cy="195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140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</a:t>
            </a:r>
            <a:r>
              <a:rPr lang="zh-CN" altLang="en-US" dirty="0"/>
              <a:t>复频域网络函数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9D319EA-92A0-445F-9868-646263641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9D319EA-92A0-445F-9868-646263641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457F0E9-2EAA-4136-812F-367A3ED77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246704"/>
          <a:ext cx="7354804" cy="35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950360" imgH="237600" progId="Equation.AxMath">
                  <p:embed/>
                </p:oleObj>
              </mc:Choice>
              <mc:Fallback>
                <p:oleObj name="AxMath" r:id="rId4" imgW="4950360" imgH="237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457F0E9-2EAA-4136-812F-367A3ED77F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246704"/>
                        <a:ext cx="7354804" cy="353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1ACB12-AA3A-40A5-A0A7-93C24A4F1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996" y="1688938"/>
          <a:ext cx="3240003" cy="195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868805" imgH="1126998" progId="Visio.Drawing.11">
                  <p:embed/>
                </p:oleObj>
              </mc:Choice>
              <mc:Fallback>
                <p:oleObj name="Visio" r:id="rId6" imgW="1868805" imgH="1126998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51ACB12-AA3A-40A5-A0A7-93C24A4F1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6" y="1688938"/>
                        <a:ext cx="3240003" cy="1956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ED7D554F-DCA3-4EB6-B349-C55102F08F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2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D037C96-3372-480C-AE30-E3F9ADE14DDD}"/>
              </a:ext>
            </a:extLst>
          </p:cNvPr>
          <p:cNvSpPr/>
          <p:nvPr/>
        </p:nvSpPr>
        <p:spPr bwMode="auto">
          <a:xfrm>
            <a:off x="1014419" y="4465178"/>
            <a:ext cx="3888000" cy="612000"/>
          </a:xfrm>
          <a:prstGeom prst="rect">
            <a:avLst/>
          </a:prstGeom>
          <a:solidFill>
            <a:srgbClr val="D6E63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0E97D7-4BC1-45D3-B649-E2F99E427F44}"/>
              </a:ext>
            </a:extLst>
          </p:cNvPr>
          <p:cNvSpPr/>
          <p:nvPr/>
        </p:nvSpPr>
        <p:spPr bwMode="auto">
          <a:xfrm>
            <a:off x="1010891" y="3116812"/>
            <a:ext cx="4644000" cy="792000"/>
          </a:xfrm>
          <a:prstGeom prst="rect">
            <a:avLst/>
          </a:prstGeom>
          <a:solidFill>
            <a:srgbClr val="4FD1C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F9A407-5174-48DB-857B-EB1ADE8F79E0}"/>
              </a:ext>
            </a:extLst>
          </p:cNvPr>
          <p:cNvSpPr/>
          <p:nvPr/>
        </p:nvSpPr>
        <p:spPr bwMode="auto">
          <a:xfrm>
            <a:off x="1010891" y="1677813"/>
            <a:ext cx="4320000" cy="79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128DBB7-F61C-428A-8F6A-4E6E926AF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63637"/>
              </p:ext>
            </p:extLst>
          </p:nvPr>
        </p:nvGraphicFramePr>
        <p:xfrm>
          <a:off x="576000" y="1188000"/>
          <a:ext cx="499745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11720" imgH="1938960" progId="Equation.AxMath">
                  <p:embed/>
                </p:oleObj>
              </mc:Choice>
              <mc:Fallback>
                <p:oleObj name="AxMath" r:id="rId2" imgW="2511720" imgH="193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000" y="1188000"/>
                        <a:ext cx="4997450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常用函数的拉普拉斯变换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B72BFC-8687-4408-AD3D-384B238E9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75" y="5332643"/>
            <a:ext cx="4997450" cy="1068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EEFD86-C3EE-41D9-AF53-6973B573FC2D}"/>
              </a:ext>
            </a:extLst>
          </p:cNvPr>
          <p:cNvSpPr txBox="1"/>
          <p:nvPr/>
        </p:nvSpPr>
        <p:spPr>
          <a:xfrm>
            <a:off x="581221" y="5606791"/>
            <a:ext cx="216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线性性质</a:t>
            </a:r>
          </a:p>
        </p:txBody>
      </p:sp>
    </p:spTree>
    <p:extLst>
      <p:ext uri="{BB962C8B-B14F-4D97-AF65-F5344CB8AC3E}">
        <p14:creationId xmlns:p14="http://schemas.microsoft.com/office/powerpoint/2010/main" val="1792372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5216A-DDD2-E3BD-F2C4-D412062BD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本讲内容结束</a:t>
            </a:r>
            <a:br>
              <a:rPr lang="en-US" altLang="zh-CN" b="1"/>
            </a:br>
            <a:r>
              <a:rPr lang="zh-CN" altLang="en-US" b="1"/>
              <a:t>谢谢</a:t>
            </a:r>
            <a:r>
              <a:rPr lang="zh-CN" altLang="en-US" b="1" dirty="0"/>
              <a:t>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3235A8-0354-1D66-F38D-2ABAFD9E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2022.8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580070-2CBD-4BC7-97D4-4998AAD8FBE5}"/>
              </a:ext>
            </a:extLst>
          </p:cNvPr>
          <p:cNvSpPr txBox="1"/>
          <p:nvPr/>
        </p:nvSpPr>
        <p:spPr>
          <a:xfrm>
            <a:off x="457200" y="1268998"/>
            <a:ext cx="5526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集中参数电路的象函数</a:t>
            </a:r>
            <a:r>
              <a:rPr lang="en-US" altLang="zh-CN" dirty="0"/>
              <a:t>F(s)</a:t>
            </a:r>
            <a:r>
              <a:rPr lang="zh-CN" altLang="en-US" dirty="0"/>
              <a:t>可表示成下列有理分式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27B22-AC3F-41BA-88CC-C3FE5770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97" y="1767558"/>
            <a:ext cx="5400005" cy="9707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336961-D33E-4C41-AD34-68DF4720860A}"/>
              </a:ext>
            </a:extLst>
          </p:cNvPr>
          <p:cNvSpPr txBox="1"/>
          <p:nvPr/>
        </p:nvSpPr>
        <p:spPr>
          <a:xfrm>
            <a:off x="457200" y="28675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下面求此求象函数的原函数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B52462-F1B2-49C8-8780-3FF67E4C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6" y="3207010"/>
            <a:ext cx="2160002" cy="725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912EB1-862C-4C5E-9230-EDBDB1A2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6" y="3967446"/>
            <a:ext cx="3240003" cy="411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BB0836-4A5E-4B0A-BD83-F73ADB56A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30" y="4507276"/>
            <a:ext cx="7875880" cy="9707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809729-508C-4C0F-AB4E-1C17F2935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997" y="5611636"/>
            <a:ext cx="6274802" cy="8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055CDF-2679-4810-A3E4-2B3D40C3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CD712F-62D4-4992-BDA3-5E5B1C073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921119"/>
            <a:ext cx="3240003" cy="411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2CD88C-8F11-4C80-9F98-C9B2DBFBE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10806"/>
            <a:ext cx="4572000" cy="5635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C75AE6-6B6F-4AFD-BC21-7F64DAD61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6096" y="1885997"/>
            <a:ext cx="3790643" cy="521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4BBE71-5944-49B9-85DC-286DAB192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998" y="2574534"/>
            <a:ext cx="6732002" cy="1570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7E7DE3E-AB9C-4773-9B9C-24798064A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061" y="2650734"/>
            <a:ext cx="1908937" cy="10536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EEC5A7-E6D7-447F-B533-41B1CD7EA5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0191"/>
          <a:stretch/>
        </p:blipFill>
        <p:spPr>
          <a:xfrm>
            <a:off x="709196" y="4463323"/>
            <a:ext cx="6910882" cy="12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76C99-ED0B-4B86-AC95-13ECCF9D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01" y="1207917"/>
            <a:ext cx="5010849" cy="8668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E7EFE2-B8D7-42B3-B7AE-BBB175430DB0}"/>
              </a:ext>
            </a:extLst>
          </p:cNvPr>
          <p:cNvSpPr txBox="1"/>
          <p:nvPr/>
        </p:nvSpPr>
        <p:spPr>
          <a:xfrm>
            <a:off x="457200" y="1285079"/>
            <a:ext cx="1080001" cy="7694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D8FA14-8FBD-4991-A752-A773712E6414}"/>
              </a:ext>
            </a:extLst>
          </p:cNvPr>
          <p:cNvSpPr txBox="1"/>
          <p:nvPr/>
        </p:nvSpPr>
        <p:spPr>
          <a:xfrm>
            <a:off x="5652001" y="2292130"/>
            <a:ext cx="324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自己先计算一下吧！</a:t>
            </a:r>
          </a:p>
        </p:txBody>
      </p:sp>
    </p:spTree>
    <p:extLst>
      <p:ext uri="{BB962C8B-B14F-4D97-AF65-F5344CB8AC3E}">
        <p14:creationId xmlns:p14="http://schemas.microsoft.com/office/powerpoint/2010/main" val="151943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176C99-ED0B-4B86-AC95-13ECCF9D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437" y="1236351"/>
            <a:ext cx="5010849" cy="8668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531D85-FF72-47C5-9863-551520E7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1" y="2294448"/>
            <a:ext cx="7172675" cy="23570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E13826-6451-4612-9843-30FA3FA992B3}"/>
              </a:ext>
            </a:extLst>
          </p:cNvPr>
          <p:cNvSpPr txBox="1"/>
          <p:nvPr/>
        </p:nvSpPr>
        <p:spPr>
          <a:xfrm>
            <a:off x="457200" y="1285079"/>
            <a:ext cx="1080001" cy="7694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B4BE27-4E14-4FE4-82A0-49C7A5683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-4239"/>
          <a:stretch/>
        </p:blipFill>
        <p:spPr>
          <a:xfrm>
            <a:off x="642721" y="4738612"/>
            <a:ext cx="5838854" cy="18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7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E3C5-C282-1D93-8BA1-94FE893B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</a:t>
            </a:r>
            <a:r>
              <a:rPr lang="zh-CN" altLang="en-US" dirty="0"/>
              <a:t>拉普拉斯反变换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02DE63-5112-4C77-8FAC-B25660AF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32967"/>
            <a:ext cx="4338620" cy="4160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0E2301-FCF7-4982-AD9F-BEC50941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3" y="1160683"/>
            <a:ext cx="2160002" cy="725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A177D3-CBF2-495A-A92D-08B4DEDA5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88" y="2395969"/>
            <a:ext cx="7992823" cy="25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主题​​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主题​​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1354</TotalTime>
  <Words>412</Words>
  <Application>Microsoft Office PowerPoint</Application>
  <PresentationFormat>全屏显示(4:3)</PresentationFormat>
  <Paragraphs>82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0" baseType="lpstr">
      <vt:lpstr>等线</vt:lpstr>
      <vt:lpstr>宋体</vt:lpstr>
      <vt:lpstr>Arial</vt:lpstr>
      <vt:lpstr>Arial Black</vt:lpstr>
      <vt:lpstr>Times New Roman</vt:lpstr>
      <vt:lpstr>Wingdings</vt:lpstr>
      <vt:lpstr>Office 主题​​</vt:lpstr>
      <vt:lpstr>AxMath</vt:lpstr>
      <vt:lpstr>Equation</vt:lpstr>
      <vt:lpstr>Visio</vt:lpstr>
      <vt:lpstr>电路IA复习 (9) 线性动态电路暂态过程的 复频域分析</vt:lpstr>
      <vt:lpstr>本讲主要内容</vt:lpstr>
      <vt:lpstr>9.1 常用函数的拉普拉斯变换</vt:lpstr>
      <vt:lpstr>9.1 常用函数的拉普拉斯变换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9.2 拉普拉斯反变换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9.3 复频域中电路定律与电路模型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9.4 复频域网络函数</vt:lpstr>
      <vt:lpstr>本讲内容结束 谢谢！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107</cp:revision>
  <cp:lastPrinted>1601-01-01T00:00:00Z</cp:lastPrinted>
  <dcterms:created xsi:type="dcterms:W3CDTF">2022-06-02T16:44:40Z</dcterms:created>
  <dcterms:modified xsi:type="dcterms:W3CDTF">2024-12-08T04:04:47Z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