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</p:sldMasterIdLst>
  <p:notesMasterIdLst>
    <p:notesMasterId r:id="rId41"/>
  </p:notesMasterIdLst>
  <p:sldIdLst>
    <p:sldId id="256" r:id="rId3"/>
    <p:sldId id="343" r:id="rId4"/>
    <p:sldId id="345" r:id="rId5"/>
    <p:sldId id="348" r:id="rId6"/>
    <p:sldId id="349" r:id="rId7"/>
    <p:sldId id="350" r:id="rId8"/>
    <p:sldId id="351" r:id="rId9"/>
    <p:sldId id="371" r:id="rId10"/>
    <p:sldId id="346" r:id="rId11"/>
    <p:sldId id="305" r:id="rId12"/>
    <p:sldId id="347" r:id="rId13"/>
    <p:sldId id="344" r:id="rId14"/>
    <p:sldId id="353" r:id="rId15"/>
    <p:sldId id="354" r:id="rId16"/>
    <p:sldId id="362" r:id="rId17"/>
    <p:sldId id="365" r:id="rId18"/>
    <p:sldId id="364" r:id="rId19"/>
    <p:sldId id="363" r:id="rId20"/>
    <p:sldId id="366" r:id="rId21"/>
    <p:sldId id="368" r:id="rId22"/>
    <p:sldId id="372" r:id="rId23"/>
    <p:sldId id="369" r:id="rId24"/>
    <p:sldId id="373" r:id="rId25"/>
    <p:sldId id="355" r:id="rId26"/>
    <p:sldId id="356" r:id="rId27"/>
    <p:sldId id="357" r:id="rId28"/>
    <p:sldId id="358" r:id="rId29"/>
    <p:sldId id="374" r:id="rId30"/>
    <p:sldId id="370" r:id="rId31"/>
    <p:sldId id="375" r:id="rId32"/>
    <p:sldId id="359" r:id="rId33"/>
    <p:sldId id="376" r:id="rId34"/>
    <p:sldId id="360" r:id="rId35"/>
    <p:sldId id="377" r:id="rId36"/>
    <p:sldId id="379" r:id="rId37"/>
    <p:sldId id="361" r:id="rId38"/>
    <p:sldId id="378" r:id="rId39"/>
    <p:sldId id="270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1A1AFE"/>
    <a:srgbClr val="1E1E8C"/>
    <a:srgbClr val="993366"/>
    <a:srgbClr val="DADAE6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869" autoAdjust="0"/>
  </p:normalViewPr>
  <p:slideViewPr>
    <p:cSldViewPr>
      <p:cViewPr varScale="1">
        <p:scale>
          <a:sx n="86" d="100"/>
          <a:sy n="86" d="100"/>
        </p:scale>
        <p:origin x="1488" y="53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  <p:extLst>
      <p:ext uri="{BB962C8B-B14F-4D97-AF65-F5344CB8AC3E}">
        <p14:creationId xmlns:p14="http://schemas.microsoft.com/office/powerpoint/2010/main" val="642855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06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01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10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26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8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5160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907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7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59.wmf"/><Relationship Id="rId3" Type="http://schemas.openxmlformats.org/officeDocument/2006/relationships/image" Target="../media/image55.w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8.wmf"/><Relationship Id="rId5" Type="http://schemas.openxmlformats.org/officeDocument/2006/relationships/image" Target="../media/image56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6.e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</a:t>
            </a:r>
            <a:r>
              <a:rPr lang="en-US" altLang="zh-CN" b="1" dirty="0"/>
              <a:t> (5)</a:t>
            </a:r>
            <a:br>
              <a:rPr lang="en-US" altLang="zh-CN" b="1" dirty="0"/>
            </a:br>
            <a:r>
              <a:rPr lang="zh-CN" altLang="en-US" b="1" dirty="0"/>
              <a:t>频率特性和谐振现象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A1D6B1C6-DAA4-429A-B0F8-044121C15474}"/>
              </a:ext>
            </a:extLst>
          </p:cNvPr>
          <p:cNvGrpSpPr>
            <a:grpSpLocks/>
          </p:cNvGrpSpPr>
          <p:nvPr/>
        </p:nvGrpSpPr>
        <p:grpSpPr bwMode="auto">
          <a:xfrm>
            <a:off x="359288" y="1652031"/>
            <a:ext cx="2889250" cy="2133600"/>
            <a:chOff x="121" y="945"/>
            <a:chExt cx="1706" cy="1441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47F8ADB6-322D-415A-B473-33A33C845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080"/>
              <a:ext cx="258" cy="91"/>
              <a:chOff x="1351" y="3976"/>
              <a:chExt cx="174" cy="93"/>
            </a:xfrm>
          </p:grpSpPr>
          <p:sp>
            <p:nvSpPr>
              <p:cNvPr id="28" name="Line 7">
                <a:extLst>
                  <a:ext uri="{FF2B5EF4-FFF2-40B4-BE49-F238E27FC236}">
                    <a16:creationId xmlns:a16="http://schemas.microsoft.com/office/drawing/2014/main" id="{1DB938E0-2BBC-4080-A7D6-C5792BE02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8">
                <a:extLst>
                  <a:ext uri="{FF2B5EF4-FFF2-40B4-BE49-F238E27FC236}">
                    <a16:creationId xmlns:a16="http://schemas.microsoft.com/office/drawing/2014/main" id="{CA9532E6-3AEC-45CF-872B-9DBD6152A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F9B504CE-D8E9-458F-B934-D0B42AFBF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882"/>
              <a:ext cx="1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0A8E4651-0872-4FF8-A3E9-0103BDCB4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17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E196E2B6-35B2-4635-A1B1-008BB2356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2356"/>
              <a:ext cx="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D1BC222-36F8-4875-9EF7-D2145C576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1312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40DE79B-E437-4E4A-9104-E6EBBA0FF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5" y="1306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1C270C4A-71F5-4970-8A35-E84437B05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" y="945"/>
            <a:ext cx="15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90" imgH="190335" progId="Equation.3">
                    <p:embed/>
                  </p:oleObj>
                </mc:Choice>
                <mc:Fallback>
                  <p:oleObj name="Equation" r:id="rId2" imgW="126890" imgH="190335" progId="Equation.3">
                    <p:embed/>
                    <p:pic>
                      <p:nvPicPr>
                        <p:cNvPr id="5142" name="Object 14">
                          <a:extLst>
                            <a:ext uri="{FF2B5EF4-FFF2-40B4-BE49-F238E27FC236}">
                              <a16:creationId xmlns:a16="http://schemas.microsoft.com/office/drawing/2014/main" id="{095A3624-7C70-41F5-BBCB-73CC8E8C8F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945"/>
                          <a:ext cx="15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1604D750-2836-4826-90EF-7AC27692F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97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 dirty="0"/>
                <a:t>R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1C841E54-A180-4049-B08D-3A3B20975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504"/>
              <a:ext cx="4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dirty="0"/>
                <a:t>j</a:t>
              </a:r>
              <a:r>
                <a:rPr lang="en-US" altLang="zh-CN" i="1" dirty="0">
                  <a:sym typeface="Symbol" panose="05050102010706020507" pitchFamily="18" charset="2"/>
                </a:rPr>
                <a:t> </a:t>
              </a:r>
              <a:r>
                <a:rPr lang="en-US" altLang="zh-CN" i="1" dirty="0"/>
                <a:t>L</a:t>
              </a: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6EE61321-C3AB-4B7F-B7B8-DBA67E669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306"/>
              <a:ext cx="33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E1C271A1-1B41-479B-8838-80B277E28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" y="1218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F7C957F9-A3D7-4451-8F61-7A0854D48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33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80E69EC-F531-4D50-8769-183F9692B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" y="19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id="{7551586A-7584-49BB-A07C-5D1E2166C4E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84" y="1665"/>
              <a:ext cx="379" cy="57"/>
              <a:chOff x="1200" y="1584"/>
              <a:chExt cx="379" cy="45"/>
            </a:xfrm>
          </p:grpSpPr>
          <p:sp>
            <p:nvSpPr>
              <p:cNvPr id="24" name="Arc 22">
                <a:extLst>
                  <a:ext uri="{FF2B5EF4-FFF2-40B4-BE49-F238E27FC236}">
                    <a16:creationId xmlns:a16="http://schemas.microsoft.com/office/drawing/2014/main" id="{0EC78B10-35BB-4E9C-A559-67BFA030F57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rc 23">
                <a:extLst>
                  <a:ext uri="{FF2B5EF4-FFF2-40B4-BE49-F238E27FC236}">
                    <a16:creationId xmlns:a16="http://schemas.microsoft.com/office/drawing/2014/main" id="{20062C64-F401-4905-9C45-55EA72476AA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rc 24">
                <a:extLst>
                  <a:ext uri="{FF2B5EF4-FFF2-40B4-BE49-F238E27FC236}">
                    <a16:creationId xmlns:a16="http://schemas.microsoft.com/office/drawing/2014/main" id="{022E408D-BB5F-4250-B986-1EAD46ECB18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25">
                <a:extLst>
                  <a:ext uri="{FF2B5EF4-FFF2-40B4-BE49-F238E27FC236}">
                    <a16:creationId xmlns:a16="http://schemas.microsoft.com/office/drawing/2014/main" id="{0FA83D0F-806E-45DD-A63B-E1861E6816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78E902F6-6D32-4457-9E16-55600FFD0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232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93A1EB88-1E4A-4F11-BC95-0FF790EE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128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0EC5B162-E7E9-4795-9FB5-214CFEC71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60"/>
              <a:ext cx="295" cy="113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" name="Object 29">
              <a:extLst>
                <a:ext uri="{FF2B5EF4-FFF2-40B4-BE49-F238E27FC236}">
                  <a16:creationId xmlns:a16="http://schemas.microsoft.com/office/drawing/2014/main" id="{A11BCD7C-6787-44C0-A7B8-EDE77E0AC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1862"/>
            <a:ext cx="448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8140" imgH="431613" progId="Equation.3">
                    <p:embed/>
                  </p:oleObj>
                </mc:Choice>
                <mc:Fallback>
                  <p:oleObj name="公式" r:id="rId4" imgW="368140" imgH="431613" progId="Equation.3">
                    <p:embed/>
                    <p:pic>
                      <p:nvPicPr>
                        <p:cNvPr id="5153" name="Object 29">
                          <a:extLst>
                            <a:ext uri="{FF2B5EF4-FFF2-40B4-BE49-F238E27FC236}">
                              <a16:creationId xmlns:a16="http://schemas.microsoft.com/office/drawing/2014/main" id="{F509BD91-FCD7-447F-8BAB-6EFF442459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62"/>
                          <a:ext cx="448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30">
              <a:extLst>
                <a:ext uri="{FF2B5EF4-FFF2-40B4-BE49-F238E27FC236}">
                  <a16:creationId xmlns:a16="http://schemas.microsoft.com/office/drawing/2014/main" id="{41E8F446-287E-46CA-B564-D84D40998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" y="1724"/>
            <a:ext cx="2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957" imgH="203024" progId="Equation.3">
                    <p:embed/>
                  </p:oleObj>
                </mc:Choice>
                <mc:Fallback>
                  <p:oleObj name="Equation" r:id="rId6" imgW="164957" imgH="203024" progId="Equation.3">
                    <p:embed/>
                    <p:pic>
                      <p:nvPicPr>
                        <p:cNvPr id="5154" name="Object 30">
                          <a:extLst>
                            <a:ext uri="{FF2B5EF4-FFF2-40B4-BE49-F238E27FC236}">
                              <a16:creationId xmlns:a16="http://schemas.microsoft.com/office/drawing/2014/main" id="{C7808FBC-AE98-4908-9E6B-50ADB9FA6E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1724"/>
                          <a:ext cx="2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DE96C2-9CA5-40D4-BC79-254808F6F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84383"/>
              </p:ext>
            </p:extLst>
          </p:nvPr>
        </p:nvGraphicFramePr>
        <p:xfrm>
          <a:off x="3710295" y="1639799"/>
          <a:ext cx="42513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36760" imgH="583920" progId="Equation.DSMT4">
                  <p:embed/>
                </p:oleObj>
              </mc:Choice>
              <mc:Fallback>
                <p:oleObj name="Equation" r:id="rId8" imgW="233676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0295" y="1639799"/>
                        <a:ext cx="4251325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95061124-9209-454A-9409-B2722C30E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537060"/>
              </p:ext>
            </p:extLst>
          </p:nvPr>
        </p:nvGraphicFramePr>
        <p:xfrm>
          <a:off x="3710270" y="2756588"/>
          <a:ext cx="43703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76440" imgH="583920" progId="Equation.DSMT4">
                  <p:embed/>
                </p:oleObj>
              </mc:Choice>
              <mc:Fallback>
                <p:oleObj name="Equation" r:id="rId10" imgW="247644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10270" y="2756588"/>
                        <a:ext cx="4370387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4">
            <a:extLst>
              <a:ext uri="{FF2B5EF4-FFF2-40B4-BE49-F238E27FC236}">
                <a16:creationId xmlns:a16="http://schemas.microsoft.com/office/drawing/2014/main" id="{CEE2C5F3-90F9-455C-830E-0F2FABF6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80" y="4321332"/>
            <a:ext cx="1806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/>
              <a:t>谐振角频率</a:t>
            </a:r>
          </a:p>
        </p:txBody>
      </p: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F3DD3FCA-3582-4E93-A879-237201153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66028"/>
              </p:ext>
            </p:extLst>
          </p:nvPr>
        </p:nvGraphicFramePr>
        <p:xfrm>
          <a:off x="2571469" y="4189134"/>
          <a:ext cx="13541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23586" imgH="393529" progId="Equation.3">
                  <p:embed/>
                </p:oleObj>
              </mc:Choice>
              <mc:Fallback>
                <p:oleObj name="公式" r:id="rId12" imgW="723586" imgH="393529" progId="Equation.3">
                  <p:embed/>
                  <p:pic>
                    <p:nvPicPr>
                      <p:cNvPr id="8227" name="Object 35">
                        <a:extLst>
                          <a:ext uri="{FF2B5EF4-FFF2-40B4-BE49-F238E27FC236}">
                            <a16:creationId xmlns:a16="http://schemas.microsoft.com/office/drawing/2014/main" id="{5C11C0F5-B953-47C5-BA07-81F9E2892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469" y="4189134"/>
                        <a:ext cx="1354138" cy="735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0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B87F5965-58EE-432C-B5AD-197CC19CE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844426"/>
              </p:ext>
            </p:extLst>
          </p:nvPr>
        </p:nvGraphicFramePr>
        <p:xfrm>
          <a:off x="546874" y="5024364"/>
          <a:ext cx="2470189" cy="150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838080" progId="Equation.DSMT4">
                  <p:embed/>
                </p:oleObj>
              </mc:Choice>
              <mc:Fallback>
                <p:oleObj name="Equation" r:id="rId14" imgW="13716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874" y="5024364"/>
                        <a:ext cx="2470189" cy="1509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4E463CCE-4276-4111-A13F-6DBA50F03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04828"/>
              </p:ext>
            </p:extLst>
          </p:nvPr>
        </p:nvGraphicFramePr>
        <p:xfrm>
          <a:off x="3230563" y="5327650"/>
          <a:ext cx="2095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77480" progId="Equation.DSMT4">
                  <p:embed/>
                </p:oleObj>
              </mc:Choice>
              <mc:Fallback>
                <p:oleObj name="Equation" r:id="rId1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30563" y="5327650"/>
                        <a:ext cx="209550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BAD2638-0737-4473-AF24-A5D879DEF580}"/>
              </a:ext>
            </a:extLst>
          </p:cNvPr>
          <p:cNvSpPr txBox="1"/>
          <p:nvPr/>
        </p:nvSpPr>
        <p:spPr>
          <a:xfrm>
            <a:off x="439042" y="1142544"/>
            <a:ext cx="2653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RLC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串联电路</a:t>
            </a:r>
          </a:p>
        </p:txBody>
      </p:sp>
    </p:spTree>
    <p:extLst>
      <p:ext uri="{BB962C8B-B14F-4D97-AF65-F5344CB8AC3E}">
        <p14:creationId xmlns:p14="http://schemas.microsoft.com/office/powerpoint/2010/main" val="1792372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71AEC-B288-4616-9F3A-934CF53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6AB7F5F-D103-4D9F-A33B-C4F756A90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719439"/>
              </p:ext>
            </p:extLst>
          </p:nvPr>
        </p:nvGraphicFramePr>
        <p:xfrm>
          <a:off x="457200" y="1268998"/>
          <a:ext cx="5400005" cy="194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160" imgH="939600" progId="Equation.DSMT4">
                  <p:embed/>
                </p:oleObj>
              </mc:Choice>
              <mc:Fallback>
                <p:oleObj name="Equation" r:id="rId2" imgW="26031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268998"/>
                        <a:ext cx="5400005" cy="194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FA91500-0C65-4562-9B30-0BA33AEC1217}"/>
              </a:ext>
            </a:extLst>
          </p:cNvPr>
          <p:cNvSpPr/>
          <p:nvPr/>
        </p:nvSpPr>
        <p:spPr bwMode="auto">
          <a:xfrm>
            <a:off x="1331997" y="3429000"/>
            <a:ext cx="3240003" cy="1080001"/>
          </a:xfrm>
          <a:prstGeom prst="wedgeRectCallout">
            <a:avLst>
              <a:gd name="adj1" fmla="val -50162"/>
              <a:gd name="adj2" fmla="val -8193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C03CCF-E907-48FB-B660-96D607F93FEF}"/>
              </a:ext>
            </a:extLst>
          </p:cNvPr>
          <p:cNvSpPr txBox="1"/>
          <p:nvPr/>
        </p:nvSpPr>
        <p:spPr>
          <a:xfrm>
            <a:off x="1331996" y="3639733"/>
            <a:ext cx="324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练习两个概念的一系列推导，熟练运用</a:t>
            </a:r>
          </a:p>
        </p:txBody>
      </p:sp>
    </p:spTree>
    <p:extLst>
      <p:ext uri="{BB962C8B-B14F-4D97-AF65-F5344CB8AC3E}">
        <p14:creationId xmlns:p14="http://schemas.microsoft.com/office/powerpoint/2010/main" val="29637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A391E15-F624-4B7C-9AEE-87DD18345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505029"/>
              </p:ext>
            </p:extLst>
          </p:nvPr>
        </p:nvGraphicFramePr>
        <p:xfrm>
          <a:off x="852139" y="1601787"/>
          <a:ext cx="3222625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1714320" progId="Equation.DSMT4">
                  <p:embed/>
                </p:oleObj>
              </mc:Choice>
              <mc:Fallback>
                <p:oleObj name="Equation" r:id="rId2" imgW="151128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139" y="1601787"/>
                        <a:ext cx="3222625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3782D34-6A5E-4960-A06B-9F810FFC142B}"/>
              </a:ext>
            </a:extLst>
          </p:cNvPr>
          <p:cNvSpPr txBox="1"/>
          <p:nvPr/>
        </p:nvSpPr>
        <p:spPr>
          <a:xfrm>
            <a:off x="816831" y="1268998"/>
            <a:ext cx="322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谐振电路的特点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9DD254-FAF1-4C49-9EAB-99F791B1B68B}"/>
              </a:ext>
            </a:extLst>
          </p:cNvPr>
          <p:cNvSpPr txBox="1"/>
          <p:nvPr/>
        </p:nvSpPr>
        <p:spPr>
          <a:xfrm>
            <a:off x="4572000" y="2472025"/>
            <a:ext cx="3240003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呈纯阻性，电容电感阻抗相消，阻抗模最小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C47430-16CE-4D4C-A161-CB41E87EA11D}"/>
              </a:ext>
            </a:extLst>
          </p:cNvPr>
          <p:cNvSpPr txBox="1"/>
          <p:nvPr/>
        </p:nvSpPr>
        <p:spPr>
          <a:xfrm>
            <a:off x="3657383" y="4509001"/>
            <a:ext cx="5069236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若电压一定，电流此时达到最大值，且与电压同相位</a:t>
            </a:r>
          </a:p>
        </p:txBody>
      </p:sp>
    </p:spTree>
    <p:extLst>
      <p:ext uri="{BB962C8B-B14F-4D97-AF65-F5344CB8AC3E}">
        <p14:creationId xmlns:p14="http://schemas.microsoft.com/office/powerpoint/2010/main" val="31388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A2A6B-BAD3-466D-8E2E-DA2C8D02684E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谐振时的电压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061160-85EE-4035-8F78-B7EBB7A98517}"/>
              </a:ext>
            </a:extLst>
          </p:cNvPr>
          <p:cNvGrpSpPr>
            <a:grpSpLocks/>
          </p:cNvGrpSpPr>
          <p:nvPr/>
        </p:nvGrpSpPr>
        <p:grpSpPr bwMode="auto">
          <a:xfrm>
            <a:off x="511480" y="2009061"/>
            <a:ext cx="2980519" cy="2080287"/>
            <a:chOff x="121" y="945"/>
            <a:chExt cx="1706" cy="14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66FF6F-ECB0-4B00-B0AE-14CCC22B7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080"/>
              <a:ext cx="258" cy="91"/>
              <a:chOff x="1351" y="3976"/>
              <a:chExt cx="174" cy="93"/>
            </a:xfrm>
          </p:grpSpPr>
          <p:sp>
            <p:nvSpPr>
              <p:cNvPr id="30" name="Line 7">
                <a:extLst>
                  <a:ext uri="{FF2B5EF4-FFF2-40B4-BE49-F238E27FC236}">
                    <a16:creationId xmlns:a16="http://schemas.microsoft.com/office/drawing/2014/main" id="{0B16D295-8302-4C5C-A080-C6951E0E8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8">
                <a:extLst>
                  <a:ext uri="{FF2B5EF4-FFF2-40B4-BE49-F238E27FC236}">
                    <a16:creationId xmlns:a16="http://schemas.microsoft.com/office/drawing/2014/main" id="{34F0CD64-52CE-470B-B6A1-3E4673A2A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674268F0-8AEE-4B35-8F73-2C73CEB30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1882"/>
              <a:ext cx="1" cy="2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A9F69D8-0E6A-44BC-ADE6-D5C3262CE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217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C401D4A-D8A8-434C-9D5C-0E3313892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2356"/>
              <a:ext cx="9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D0674C27-0478-408D-9A04-591E6BE01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" y="1312"/>
              <a:ext cx="3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54C48F7-7275-4F49-8B90-AF5514774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5" y="1306"/>
              <a:ext cx="0" cy="1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4">
              <a:extLst>
                <a:ext uri="{FF2B5EF4-FFF2-40B4-BE49-F238E27FC236}">
                  <a16:creationId xmlns:a16="http://schemas.microsoft.com/office/drawing/2014/main" id="{41DCFE3B-6300-4E85-858D-1D86ADF702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" y="945"/>
            <a:ext cx="15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90" imgH="190335" progId="Equation.3">
                    <p:embed/>
                  </p:oleObj>
                </mc:Choice>
                <mc:Fallback>
                  <p:oleObj name="Equation" r:id="rId2" imgW="126890" imgH="190335" progId="Equation.3">
                    <p:embed/>
                    <p:pic>
                      <p:nvPicPr>
                        <p:cNvPr id="11" name="Object 14">
                          <a:extLst>
                            <a:ext uri="{FF2B5EF4-FFF2-40B4-BE49-F238E27FC236}">
                              <a16:creationId xmlns:a16="http://schemas.microsoft.com/office/drawing/2014/main" id="{1C270C4A-71F5-4970-8A35-E84437B058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" y="945"/>
                          <a:ext cx="15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CC3C3F3-53F7-4E1B-8C87-F87F24708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" y="97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 dirty="0"/>
                <a:t>R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12039EE3-085D-47DE-8BEC-B360B5E26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504"/>
              <a:ext cx="4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dirty="0"/>
                <a:t>j</a:t>
              </a:r>
              <a:r>
                <a:rPr lang="en-US" altLang="zh-CN" i="1" dirty="0">
                  <a:sym typeface="Symbol" panose="05050102010706020507" pitchFamily="18" charset="2"/>
                </a:rPr>
                <a:t> </a:t>
              </a:r>
              <a:r>
                <a:rPr lang="en-US" altLang="zh-CN" i="1" dirty="0"/>
                <a:t>L</a:t>
              </a: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382CAED4-0B81-476B-A956-C9D61FE4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9" y="1306"/>
              <a:ext cx="33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56B7D2DA-F683-4BFF-B725-D711E667B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" y="1218"/>
              <a:ext cx="28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3285A00A-D907-4338-A91C-7FC72A09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33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114082E1-77B2-4BFF-A75E-5D170CA55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" y="19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/>
                <a:t>_</a:t>
              </a:r>
            </a:p>
          </p:txBody>
        </p: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D25A7656-1FAF-4108-9AD8-8B13013E579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84" y="1665"/>
              <a:ext cx="379" cy="57"/>
              <a:chOff x="1200" y="1584"/>
              <a:chExt cx="379" cy="45"/>
            </a:xfrm>
          </p:grpSpPr>
          <p:sp>
            <p:nvSpPr>
              <p:cNvPr id="26" name="Arc 22">
                <a:extLst>
                  <a:ext uri="{FF2B5EF4-FFF2-40B4-BE49-F238E27FC236}">
                    <a16:creationId xmlns:a16="http://schemas.microsoft.com/office/drawing/2014/main" id="{CA784AF6-9D4F-4CFF-BB6E-574B3018F32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23">
                <a:extLst>
                  <a:ext uri="{FF2B5EF4-FFF2-40B4-BE49-F238E27FC236}">
                    <a16:creationId xmlns:a16="http://schemas.microsoft.com/office/drawing/2014/main" id="{3B0901B7-E9F7-4BA4-9BD5-724F749E25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24">
                <a:extLst>
                  <a:ext uri="{FF2B5EF4-FFF2-40B4-BE49-F238E27FC236}">
                    <a16:creationId xmlns:a16="http://schemas.microsoft.com/office/drawing/2014/main" id="{3FCC8B30-26F0-4744-9121-4D54A1E5F6E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25">
                <a:extLst>
                  <a:ext uri="{FF2B5EF4-FFF2-40B4-BE49-F238E27FC236}">
                    <a16:creationId xmlns:a16="http://schemas.microsoft.com/office/drawing/2014/main" id="{01B1FFCB-0676-4997-A8CF-14E788AF6DB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F312A694-FCE7-462C-8939-E4234FD1F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232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344DEF40-ACDA-4BAB-A21E-AB81DCB2C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" y="128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1BB516DF-6F93-4E70-B7E5-232CD637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1260"/>
              <a:ext cx="295" cy="113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" name="Object 29">
              <a:extLst>
                <a:ext uri="{FF2B5EF4-FFF2-40B4-BE49-F238E27FC236}">
                  <a16:creationId xmlns:a16="http://schemas.microsoft.com/office/drawing/2014/main" id="{C3AE4B71-8104-40CB-B141-0246C0077D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1862"/>
            <a:ext cx="448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8140" imgH="431613" progId="Equation.3">
                    <p:embed/>
                  </p:oleObj>
                </mc:Choice>
                <mc:Fallback>
                  <p:oleObj name="公式" r:id="rId4" imgW="368140" imgH="431613" progId="Equation.3">
                    <p:embed/>
                    <p:pic>
                      <p:nvPicPr>
                        <p:cNvPr id="22" name="Object 29">
                          <a:extLst>
                            <a:ext uri="{FF2B5EF4-FFF2-40B4-BE49-F238E27FC236}">
                              <a16:creationId xmlns:a16="http://schemas.microsoft.com/office/drawing/2014/main" id="{A11BCD7C-6787-44C0-A7B8-EDE77E0AC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862"/>
                          <a:ext cx="448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0">
              <a:extLst>
                <a:ext uri="{FF2B5EF4-FFF2-40B4-BE49-F238E27FC236}">
                  <a16:creationId xmlns:a16="http://schemas.microsoft.com/office/drawing/2014/main" id="{EFAC4D33-F6EC-41DB-88BD-0CFF16C3F1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" y="1724"/>
            <a:ext cx="2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957" imgH="203024" progId="Equation.3">
                    <p:embed/>
                  </p:oleObj>
                </mc:Choice>
                <mc:Fallback>
                  <p:oleObj name="Equation" r:id="rId6" imgW="164957" imgH="203024" progId="Equation.3">
                    <p:embed/>
                    <p:pic>
                      <p:nvPicPr>
                        <p:cNvPr id="23" name="Object 30">
                          <a:extLst>
                            <a:ext uri="{FF2B5EF4-FFF2-40B4-BE49-F238E27FC236}">
                              <a16:creationId xmlns:a16="http://schemas.microsoft.com/office/drawing/2014/main" id="{41E8F446-287E-46CA-B564-D84D40998E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1724"/>
                          <a:ext cx="2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11A368BF-7551-48C2-9BF3-90B267E3E2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2680" y="1499830"/>
            <a:ext cx="4439382" cy="229105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5532849-BDB0-4791-B02A-11FFDE3028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433" y="4598766"/>
            <a:ext cx="2779598" cy="67272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9694691-2803-470F-B150-CB6589E6D9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951" y="5271488"/>
            <a:ext cx="5039221" cy="76781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A59FF53-CDFB-4DF9-A341-BFC10C29A5BC}"/>
              </a:ext>
            </a:extLst>
          </p:cNvPr>
          <p:cNvSpPr txBox="1"/>
          <p:nvPr/>
        </p:nvSpPr>
        <p:spPr>
          <a:xfrm>
            <a:off x="3963283" y="4665673"/>
            <a:ext cx="4159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LC</a:t>
            </a:r>
            <a:r>
              <a:rPr lang="zh-CN" altLang="en-US" sz="2400" dirty="0"/>
              <a:t>串联谐振部分相当于短路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9FB1E9-39EE-4663-B946-BA95170A4B4C}"/>
              </a:ext>
            </a:extLst>
          </p:cNvPr>
          <p:cNvSpPr txBox="1"/>
          <p:nvPr/>
        </p:nvSpPr>
        <p:spPr>
          <a:xfrm>
            <a:off x="6249283" y="5424913"/>
            <a:ext cx="1873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电压谐振</a:t>
            </a:r>
          </a:p>
        </p:txBody>
      </p:sp>
    </p:spTree>
    <p:extLst>
      <p:ext uri="{BB962C8B-B14F-4D97-AF65-F5344CB8AC3E}">
        <p14:creationId xmlns:p14="http://schemas.microsoft.com/office/powerpoint/2010/main" val="204099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72033C-3F86-418B-8B2B-D9D89CEC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9061"/>
            <a:ext cx="6480006" cy="7266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D7A802-5E55-42AF-BE5B-24B8E83721F5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谐振时的功率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43701E-84A4-46F3-9960-62BF6D3EBA12}"/>
              </a:ext>
            </a:extLst>
          </p:cNvPr>
          <p:cNvSpPr txBox="1"/>
          <p:nvPr/>
        </p:nvSpPr>
        <p:spPr>
          <a:xfrm>
            <a:off x="702991" y="3013501"/>
            <a:ext cx="6685211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电感吸收的无功功率等于电容发出的无功功率， </a:t>
            </a:r>
            <a:endParaRPr lang="en-US" altLang="zh-CN" sz="2400" dirty="0"/>
          </a:p>
          <a:p>
            <a:r>
              <a:rPr lang="zh-CN" altLang="en-US" sz="2400" dirty="0"/>
              <a:t>电路吸收的总无功功率等于零。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EE4BA2-C507-4B01-887E-FDF7E4A7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98" y="4409571"/>
            <a:ext cx="2816551" cy="23588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AA9D77-D932-4BBD-9FEC-3C22ECC7CFA8}"/>
              </a:ext>
            </a:extLst>
          </p:cNvPr>
          <p:cNvSpPr txBox="1"/>
          <p:nvPr/>
        </p:nvSpPr>
        <p:spPr>
          <a:xfrm>
            <a:off x="457200" y="4527789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谐振时的相量图</a:t>
            </a:r>
          </a:p>
        </p:txBody>
      </p:sp>
    </p:spTree>
    <p:extLst>
      <p:ext uri="{BB962C8B-B14F-4D97-AF65-F5344CB8AC3E}">
        <p14:creationId xmlns:p14="http://schemas.microsoft.com/office/powerpoint/2010/main" val="318835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436F3C-545A-452D-849E-05A4A3C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4513"/>
            <a:ext cx="4114800" cy="47978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AE5F5E6-9F6E-4A2C-9EA6-68E17FE55A86}"/>
              </a:ext>
            </a:extLst>
          </p:cNvPr>
          <p:cNvSpPr txBox="1"/>
          <p:nvPr/>
        </p:nvSpPr>
        <p:spPr>
          <a:xfrm>
            <a:off x="452964" y="12478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RLC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串联电路的频率特性： 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B8964428-D596-44BA-975A-ED49BE1F8E0D}"/>
              </a:ext>
            </a:extLst>
          </p:cNvPr>
          <p:cNvSpPr/>
          <p:nvPr/>
        </p:nvSpPr>
        <p:spPr bwMode="auto">
          <a:xfrm>
            <a:off x="4571999" y="1330418"/>
            <a:ext cx="3240003" cy="890587"/>
          </a:xfrm>
          <a:prstGeom prst="wedgeRectCallout">
            <a:avLst>
              <a:gd name="adj1" fmla="val -69806"/>
              <a:gd name="adj2" fmla="val -42971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EE0DB7-240C-4AAE-9C6B-ABE0BC78CFBA}"/>
              </a:ext>
            </a:extLst>
          </p:cNvPr>
          <p:cNvSpPr txBox="1"/>
          <p:nvPr/>
        </p:nvSpPr>
        <p:spPr>
          <a:xfrm>
            <a:off x="4572000" y="1591045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此部分做简单了解即可</a:t>
            </a:r>
          </a:p>
        </p:txBody>
      </p:sp>
    </p:spTree>
    <p:extLst>
      <p:ext uri="{BB962C8B-B14F-4D97-AF65-F5344CB8AC3E}">
        <p14:creationId xmlns:p14="http://schemas.microsoft.com/office/powerpoint/2010/main" val="1856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EE6B8E-37B5-46B9-8F74-C473E61E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" y="1815600"/>
            <a:ext cx="3457244" cy="2160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5ED5DA-8873-46F1-AA55-0CA49C0AA7C0}"/>
              </a:ext>
            </a:extLst>
          </p:cNvPr>
          <p:cNvSpPr txBox="1"/>
          <p:nvPr/>
        </p:nvSpPr>
        <p:spPr>
          <a:xfrm>
            <a:off x="626426" y="12184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以电阻电压为响应的网络函数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32C100-E422-4825-B6F5-F4C6D126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" y="4172658"/>
            <a:ext cx="6573377" cy="2430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AB44A5-0D87-48B2-9369-06FA43906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75" y="1261378"/>
            <a:ext cx="2998615" cy="8642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E376F4-4E68-431B-8185-08AE9CBE1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2" r="4505"/>
          <a:stretch/>
        </p:blipFill>
        <p:spPr>
          <a:xfrm>
            <a:off x="5615975" y="2224110"/>
            <a:ext cx="2981178" cy="961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1F965-F848-457D-B5AE-38AF78087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001" y="3197110"/>
            <a:ext cx="2868403" cy="975548"/>
          </a:xfrm>
          <a:prstGeom prst="rect">
            <a:avLst/>
          </a:prstGeom>
        </p:spPr>
      </p:pic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1706C944-5F91-448E-BEA2-EABCB051B8D9}"/>
              </a:ext>
            </a:extLst>
          </p:cNvPr>
          <p:cNvSpPr/>
          <p:nvPr/>
        </p:nvSpPr>
        <p:spPr bwMode="auto">
          <a:xfrm>
            <a:off x="251996" y="1577041"/>
            <a:ext cx="4651579" cy="1494218"/>
          </a:xfrm>
          <a:prstGeom prst="wedgeRectCallout">
            <a:avLst>
              <a:gd name="adj1" fmla="val 64041"/>
              <a:gd name="adj2" fmla="val 3070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81048F-62D9-4F50-BA11-B7473E2AC02C}"/>
              </a:ext>
            </a:extLst>
          </p:cNvPr>
          <p:cNvSpPr txBox="1"/>
          <p:nvPr/>
        </p:nvSpPr>
        <p:spPr>
          <a:xfrm>
            <a:off x="331576" y="1977151"/>
            <a:ext cx="46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不必记忆两个截止频率的公式，会根据具体数值计算即可。一定要熟记带宽的公式。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DF3B47-C9F8-4076-BE6D-23D01236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1268998"/>
            <a:ext cx="7395983" cy="28285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9AB5DF-AD5F-4579-BA15-63F60A68639C}"/>
              </a:ext>
            </a:extLst>
          </p:cNvPr>
          <p:cNvSpPr txBox="1"/>
          <p:nvPr/>
        </p:nvSpPr>
        <p:spPr>
          <a:xfrm>
            <a:off x="791996" y="4509001"/>
            <a:ext cx="756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zh-CN" altLang="en-US" sz="20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值越大，截止频率处的曲线越陡，频率选择性越好，带宽越窄。</a:t>
            </a:r>
            <a:endParaRPr lang="en-US" altLang="zh-CN" sz="2000" dirty="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CN" sz="2000" dirty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Q</a:t>
            </a:r>
            <a:r>
              <a:rPr lang="zh-CN" altLang="en-US" sz="2000" dirty="0"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值越小，带宽越宽，选择性能越差。 </a:t>
            </a:r>
          </a:p>
        </p:txBody>
      </p:sp>
    </p:spTree>
    <p:extLst>
      <p:ext uri="{BB962C8B-B14F-4D97-AF65-F5344CB8AC3E}">
        <p14:creationId xmlns:p14="http://schemas.microsoft.com/office/powerpoint/2010/main" val="365410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57A3F-7CC2-4C48-BCCD-5EF05CBF0AB3}"/>
              </a:ext>
            </a:extLst>
          </p:cNvPr>
          <p:cNvSpPr txBox="1"/>
          <p:nvPr/>
        </p:nvSpPr>
        <p:spPr>
          <a:xfrm>
            <a:off x="626426" y="12184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以电容电压为响应的网络函数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09D657-C711-4B57-B57C-CF8B2ADB2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"/>
          <a:stretch/>
        </p:blipFill>
        <p:spPr>
          <a:xfrm>
            <a:off x="679111" y="1712673"/>
            <a:ext cx="3892889" cy="2323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3834C5-85DA-4CFF-B43B-36F0FF87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6" y="4036619"/>
            <a:ext cx="6732002" cy="2589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5CFC25-F19D-4EDD-99CF-C7A162C0A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209" y="2348999"/>
            <a:ext cx="3929577" cy="8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9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5F9492-3DE3-41AA-BE3C-3D50B2BABC52}"/>
              </a:ext>
            </a:extLst>
          </p:cNvPr>
          <p:cNvSpPr txBox="1"/>
          <p:nvPr/>
        </p:nvSpPr>
        <p:spPr>
          <a:xfrm>
            <a:off x="626426" y="12184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以电感电压为响应的网络函数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803B71-0256-4FFE-B60E-33420BBD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4" y="1799757"/>
            <a:ext cx="3883996" cy="23488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136B5B-6509-4304-8F7B-E00CFC4647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5"/>
          <a:stretch/>
        </p:blipFill>
        <p:spPr>
          <a:xfrm>
            <a:off x="88382" y="4148558"/>
            <a:ext cx="6315049" cy="25300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B64050-B706-4C0A-A71E-007C65A12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344" y="2440758"/>
            <a:ext cx="3966479" cy="7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77291"/>
              </p:ext>
            </p:extLst>
          </p:nvPr>
        </p:nvGraphicFramePr>
        <p:xfrm>
          <a:off x="859770" y="1351001"/>
          <a:ext cx="6952233" cy="239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59092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频率特性和谐振现象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4756061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5.1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网络函数与频率特性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7.1&amp;7.3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068221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5.2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串联电路的谐振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7.2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6451407"/>
                  </a:ext>
                </a:extLst>
              </a:tr>
              <a:tr h="451024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5.3  </a:t>
                      </a:r>
                      <a:r>
                        <a:rPr lang="zh-CN" altLang="en-US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并联电路的谐振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8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7.4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364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1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97A9E3-C050-453B-BE14-45991DCE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2298409"/>
            <a:ext cx="2953162" cy="1676634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B68775D-0AB1-465C-8784-01C8FCCD0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782112"/>
              </p:ext>
            </p:extLst>
          </p:nvPr>
        </p:nvGraphicFramePr>
        <p:xfrm>
          <a:off x="457200" y="990600"/>
          <a:ext cx="7354803" cy="133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5070600" imgH="921240" progId="Equation.AxMath">
                  <p:embed/>
                </p:oleObj>
              </mc:Choice>
              <mc:Fallback>
                <p:oleObj name="AxMath" r:id="rId3" imgW="5070600" imgH="921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90600"/>
                        <a:ext cx="7354803" cy="133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3C5BFE0-6436-423F-9B1D-7C5A332C2706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220636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1309C3-8E52-4A6A-B4AC-C4CA402E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909127C-3BDF-A28E-9E9C-074AB1259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274389"/>
              </p:ext>
            </p:extLst>
          </p:nvPr>
        </p:nvGraphicFramePr>
        <p:xfrm>
          <a:off x="4384921" y="4945649"/>
          <a:ext cx="2460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52280" progId="Equation.DSMT4">
                  <p:embed/>
                </p:oleObj>
              </mc:Choice>
              <mc:Fallback>
                <p:oleObj name="Equation" r:id="rId3" imgW="139680" imgH="1522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6CC1049-D4E8-A28C-83E4-61C00C141F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4921" y="4945649"/>
                        <a:ext cx="246063" cy="269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06237E1-04A6-78C8-E560-73E0C0C21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36"/>
              </p:ext>
            </p:extLst>
          </p:nvPr>
        </p:nvGraphicFramePr>
        <p:xfrm>
          <a:off x="4384922" y="5245856"/>
          <a:ext cx="2460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680" imgH="152280" progId="Equation.DSMT4">
                  <p:embed/>
                </p:oleObj>
              </mc:Choice>
              <mc:Fallback>
                <p:oleObj name="Equation" r:id="rId5" imgW="139680" imgH="152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2F18A20-A232-CF8F-6C4F-F901D3388D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4922" y="5245856"/>
                        <a:ext cx="246063" cy="269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37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串联电路的谐振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100D42-CB16-45BA-87EB-F30A4F81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6391928" cy="32138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0A8628-56CE-4910-A443-C983B321A997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350807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8E3985-1AEF-4DBB-A3BD-572471DF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0039AA-1CCD-87CD-4118-F1746D417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880" y="5621594"/>
            <a:ext cx="2034190" cy="119520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0E6D06-80C7-E904-F061-0F94874B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23" y="5621593"/>
            <a:ext cx="2080718" cy="1195203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324B2DE-529E-BB54-2677-7C89246E2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02457"/>
              </p:ext>
            </p:extLst>
          </p:nvPr>
        </p:nvGraphicFramePr>
        <p:xfrm>
          <a:off x="7053263" y="3330575"/>
          <a:ext cx="2079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040" imgH="380880" progId="Equation.DSMT4">
                  <p:embed/>
                </p:oleObj>
              </mc:Choice>
              <mc:Fallback>
                <p:oleObj name="Equation" r:id="rId5" imgW="203040" imgH="380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909127C-3BDF-A28E-9E9C-074AB1259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3263" y="3330575"/>
                        <a:ext cx="207962" cy="398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648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E9810292-DE66-47F8-856F-EC9CC83E4B91}"/>
              </a:ext>
            </a:extLst>
          </p:cNvPr>
          <p:cNvGrpSpPr>
            <a:grpSpLocks/>
          </p:cNvGrpSpPr>
          <p:nvPr/>
        </p:nvGrpSpPr>
        <p:grpSpPr bwMode="auto">
          <a:xfrm>
            <a:off x="739834" y="1981200"/>
            <a:ext cx="3494088" cy="1447800"/>
            <a:chOff x="1397" y="1380"/>
            <a:chExt cx="2201" cy="912"/>
          </a:xfrm>
        </p:grpSpPr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FE7381A-6D24-4C2D-A33B-BA30CAE16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138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E25C787D-914E-43B3-98FB-CBDB69F78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18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chemeClr val="tx2"/>
                  </a:solidFill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6781CC4F-EC94-4BD1-99AB-F0088F0D2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770"/>
              <a:ext cx="258" cy="93"/>
              <a:chOff x="1351" y="3976"/>
              <a:chExt cx="174" cy="93"/>
            </a:xfrm>
          </p:grpSpPr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3BEFE378-36D8-4B31-A01C-D79C5C25A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3976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3500438A-1559-47EC-861D-5840E430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1" y="4068"/>
                <a:ext cx="174" cy="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62DB79DF-AD59-40C1-846C-CB571EC65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1" y="1380"/>
              <a:ext cx="0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A78997F2-A4E1-45CC-B613-55508F4AF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1" y="2011"/>
              <a:ext cx="0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53BF55C3-B505-4F7C-8661-2A4D1A3C3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229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27177859-5502-4A63-880E-73DE0F726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138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36727556-52BA-4875-A30E-28F263B15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862"/>
              <a:ext cx="0" cy="4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4865BDBF-E0D1-4E17-9E2D-1C47B107D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5" y="1380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B877CD48-7BCD-45B8-BA45-202EB632A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A3E4CED9-F492-4996-AE0F-5FC98DC07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1380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24">
              <a:extLst>
                <a:ext uri="{FF2B5EF4-FFF2-40B4-BE49-F238E27FC236}">
                  <a16:creationId xmlns:a16="http://schemas.microsoft.com/office/drawing/2014/main" id="{0483046C-6245-4B2D-9A78-DD5D9573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1698"/>
              <a:ext cx="288" cy="28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02C4ABFA-E108-492C-86F1-3CAAA8FE0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" y="184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26">
              <a:extLst>
                <a:ext uri="{FF2B5EF4-FFF2-40B4-BE49-F238E27FC236}">
                  <a16:creationId xmlns:a16="http://schemas.microsoft.com/office/drawing/2014/main" id="{DCD2C497-D30A-4261-84EC-762CD2157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7" y="1676"/>
            <a:ext cx="20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646" imgH="241091" progId="Equation.3">
                    <p:embed/>
                  </p:oleObj>
                </mc:Choice>
                <mc:Fallback>
                  <p:oleObj name="Equation" r:id="rId2" imgW="177646" imgH="241091" progId="Equation.3">
                    <p:embed/>
                    <p:pic>
                      <p:nvPicPr>
                        <p:cNvPr id="23580" name="Object 26">
                          <a:extLst>
                            <a:ext uri="{FF2B5EF4-FFF2-40B4-BE49-F238E27FC236}">
                              <a16:creationId xmlns:a16="http://schemas.microsoft.com/office/drawing/2014/main" id="{3A0C6486-8686-4113-8F75-C7688E1897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1676"/>
                          <a:ext cx="20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4321DEE0-B26B-4D81-AB09-A0FC46C42F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5" y="1682"/>
              <a:ext cx="0" cy="2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8">
              <a:extLst>
                <a:ext uri="{FF2B5EF4-FFF2-40B4-BE49-F238E27FC236}">
                  <a16:creationId xmlns:a16="http://schemas.microsoft.com/office/drawing/2014/main" id="{99DB54E1-B69F-4265-80F5-443BBF5F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" y="169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G</a:t>
              </a:r>
            </a:p>
          </p:txBody>
        </p:sp>
        <p:sp>
          <p:nvSpPr>
            <p:cNvPr id="21" name="Text Box 29">
              <a:extLst>
                <a:ext uri="{FF2B5EF4-FFF2-40B4-BE49-F238E27FC236}">
                  <a16:creationId xmlns:a16="http://schemas.microsoft.com/office/drawing/2014/main" id="{1140A42B-48FA-4931-B153-EC6B481CE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167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C</a:t>
              </a:r>
            </a:p>
          </p:txBody>
        </p:sp>
        <p:sp>
          <p:nvSpPr>
            <p:cNvPr id="22" name="Text Box 30">
              <a:extLst>
                <a:ext uri="{FF2B5EF4-FFF2-40B4-BE49-F238E27FC236}">
                  <a16:creationId xmlns:a16="http://schemas.microsoft.com/office/drawing/2014/main" id="{663BA68E-40FE-45F4-A566-9065D096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" y="163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i="1"/>
                <a:t>L</a:t>
              </a:r>
            </a:p>
          </p:txBody>
        </p:sp>
        <p:grpSp>
          <p:nvGrpSpPr>
            <p:cNvPr id="23" name="Group 31">
              <a:extLst>
                <a:ext uri="{FF2B5EF4-FFF2-40B4-BE49-F238E27FC236}">
                  <a16:creationId xmlns:a16="http://schemas.microsoft.com/office/drawing/2014/main" id="{4FEFA47C-1536-4AA7-9657-A295CB4B59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120" y="1793"/>
              <a:ext cx="379" cy="57"/>
              <a:chOff x="1200" y="1584"/>
              <a:chExt cx="379" cy="45"/>
            </a:xfrm>
          </p:grpSpPr>
          <p:sp>
            <p:nvSpPr>
              <p:cNvPr id="26" name="Arc 32">
                <a:extLst>
                  <a:ext uri="{FF2B5EF4-FFF2-40B4-BE49-F238E27FC236}">
                    <a16:creationId xmlns:a16="http://schemas.microsoft.com/office/drawing/2014/main" id="{FDEAB36E-F70A-4D38-A826-6EC2536A898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223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rc 33">
                <a:extLst>
                  <a:ext uri="{FF2B5EF4-FFF2-40B4-BE49-F238E27FC236}">
                    <a16:creationId xmlns:a16="http://schemas.microsoft.com/office/drawing/2014/main" id="{0DB59A9A-FE1A-4D2B-BACC-4D3EA70817E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19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rc 34">
                <a:extLst>
                  <a:ext uri="{FF2B5EF4-FFF2-40B4-BE49-F238E27FC236}">
                    <a16:creationId xmlns:a16="http://schemas.microsoft.com/office/drawing/2014/main" id="{37CCA9ED-0E87-43AF-9E2D-A24331E7E7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415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rc 35">
                <a:extLst>
                  <a:ext uri="{FF2B5EF4-FFF2-40B4-BE49-F238E27FC236}">
                    <a16:creationId xmlns:a16="http://schemas.microsoft.com/office/drawing/2014/main" id="{130D86E8-E4B8-44A4-B158-DCD95B7CF3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511" y="1561"/>
                <a:ext cx="45" cy="91"/>
              </a:xfrm>
              <a:custGeom>
                <a:avLst/>
                <a:gdLst>
                  <a:gd name="T0" fmla="*/ 2 w 22723"/>
                  <a:gd name="T1" fmla="*/ 0 h 43200"/>
                  <a:gd name="T2" fmla="*/ 0 w 22723"/>
                  <a:gd name="T3" fmla="*/ 91 h 43200"/>
                  <a:gd name="T4" fmla="*/ 2 w 22723"/>
                  <a:gd name="T5" fmla="*/ 45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D40B9D49-94D2-46F7-BDE0-7F52EF55C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710"/>
              <a:ext cx="101" cy="292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spcBef>
                  <a:spcPct val="50000"/>
                </a:spcBef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" name="Object 37">
              <a:extLst>
                <a:ext uri="{FF2B5EF4-FFF2-40B4-BE49-F238E27FC236}">
                  <a16:creationId xmlns:a16="http://schemas.microsoft.com/office/drawing/2014/main" id="{63A2707B-C498-414F-8231-66F166334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8" y="1715"/>
            <a:ext cx="1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957" imgH="203024" progId="Equation.3">
                    <p:embed/>
                  </p:oleObj>
                </mc:Choice>
                <mc:Fallback>
                  <p:oleObj name="Equation" r:id="rId4" imgW="164957" imgH="203024" progId="Equation.3">
                    <p:embed/>
                    <p:pic>
                      <p:nvPicPr>
                        <p:cNvPr id="23587" name="Object 37">
                          <a:extLst>
                            <a:ext uri="{FF2B5EF4-FFF2-40B4-BE49-F238E27FC236}">
                              <a16:creationId xmlns:a16="http://schemas.microsoft.com/office/drawing/2014/main" id="{B0EC315C-3705-44F1-B3ED-300344CA0B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715"/>
                          <a:ext cx="1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06F5502-260E-4075-BF94-3D7BEFE35C71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GCL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并联电路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BF78F9-7C8F-4241-B047-D9DCBC008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630815"/>
              </p:ext>
            </p:extLst>
          </p:nvPr>
        </p:nvGraphicFramePr>
        <p:xfrm>
          <a:off x="5187200" y="2593181"/>
          <a:ext cx="25812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81753" imgH="699505" progId="Equation.DSMT4">
                  <p:embed/>
                </p:oleObj>
              </mc:Choice>
              <mc:Fallback>
                <p:oleObj name="Equation" r:id="rId6" imgW="2581753" imgH="6995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7200" y="2593181"/>
                        <a:ext cx="2581275" cy="70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4">
            <a:extLst>
              <a:ext uri="{FF2B5EF4-FFF2-40B4-BE49-F238E27FC236}">
                <a16:creationId xmlns:a16="http://schemas.microsoft.com/office/drawing/2014/main" id="{A9F232A3-A0E1-4FB8-A675-9A7F1499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120" y="3553259"/>
            <a:ext cx="18069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/>
              <a:t>谐振角频率</a:t>
            </a:r>
          </a:p>
        </p:txBody>
      </p:sp>
      <p:graphicFrame>
        <p:nvGraphicFramePr>
          <p:cNvPr id="34" name="Object 35">
            <a:extLst>
              <a:ext uri="{FF2B5EF4-FFF2-40B4-BE49-F238E27FC236}">
                <a16:creationId xmlns:a16="http://schemas.microsoft.com/office/drawing/2014/main" id="{F6A89A68-59BA-4D84-99E6-1F8373944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540984"/>
              </p:ext>
            </p:extLst>
          </p:nvPr>
        </p:nvGraphicFramePr>
        <p:xfrm>
          <a:off x="6845709" y="3421061"/>
          <a:ext cx="13541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23586" imgH="393529" progId="Equation.3">
                  <p:embed/>
                </p:oleObj>
              </mc:Choice>
              <mc:Fallback>
                <p:oleObj name="公式" r:id="rId8" imgW="723586" imgH="393529" progId="Equation.3">
                  <p:embed/>
                  <p:pic>
                    <p:nvPicPr>
                      <p:cNvPr id="34" name="Object 35">
                        <a:extLst>
                          <a:ext uri="{FF2B5EF4-FFF2-40B4-BE49-F238E27FC236}">
                            <a16:creationId xmlns:a16="http://schemas.microsoft.com/office/drawing/2014/main" id="{F3DD3FCA-3582-4E93-A879-237201153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709" y="3421061"/>
                        <a:ext cx="1354138" cy="735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0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11E5EFE1-F8BE-4859-ADE2-DA8754D2E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75538"/>
              </p:ext>
            </p:extLst>
          </p:nvPr>
        </p:nvGraphicFramePr>
        <p:xfrm>
          <a:off x="632258" y="4155716"/>
          <a:ext cx="4415055" cy="162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888840" progId="Equation.DSMT4">
                  <p:embed/>
                </p:oleObj>
              </mc:Choice>
              <mc:Fallback>
                <p:oleObj name="Equation" r:id="rId10" imgW="24127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258" y="4155716"/>
                        <a:ext cx="4415055" cy="162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EB4DE3F5-A397-5909-5B3A-C3371AFB2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73245"/>
              </p:ext>
            </p:extLst>
          </p:nvPr>
        </p:nvGraphicFramePr>
        <p:xfrm>
          <a:off x="4836159" y="1226206"/>
          <a:ext cx="3240003" cy="689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68480" imgH="419040" progId="Equation.DSMT4">
                  <p:embed/>
                </p:oleObj>
              </mc:Choice>
              <mc:Fallback>
                <p:oleObj name="Equation" r:id="rId12" imgW="1968480" imgH="419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BF78F9-7C8F-4241-B047-D9DCBC008E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36159" y="1226206"/>
                        <a:ext cx="3240003" cy="689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55FBD85B-9525-75BD-D37A-D18E1D7D8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96246"/>
              </p:ext>
            </p:extLst>
          </p:nvPr>
        </p:nvGraphicFramePr>
        <p:xfrm>
          <a:off x="4836159" y="1905179"/>
          <a:ext cx="35115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33360" imgH="393480" progId="Equation.DSMT4">
                  <p:embed/>
                </p:oleObj>
              </mc:Choice>
              <mc:Fallback>
                <p:oleObj name="Equation" r:id="rId14" imgW="2133360" imgH="39348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EB4DE3F5-A397-5909-5B3A-C3371AFB2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36159" y="1905179"/>
                        <a:ext cx="3511550" cy="64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01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1F39FA-0397-40B3-9A6D-D2C5E186F058}"/>
              </a:ext>
            </a:extLst>
          </p:cNvPr>
          <p:cNvSpPr txBox="1"/>
          <p:nvPr/>
        </p:nvSpPr>
        <p:spPr>
          <a:xfrm>
            <a:off x="816831" y="1268998"/>
            <a:ext cx="322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谐振电路的特点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12175A5-0382-4058-BB60-E95EA4B1C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713339"/>
              </p:ext>
            </p:extLst>
          </p:nvPr>
        </p:nvGraphicFramePr>
        <p:xfrm>
          <a:off x="870069" y="1530608"/>
          <a:ext cx="3222624" cy="362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1714320" progId="Equation.DSMT4">
                  <p:embed/>
                </p:oleObj>
              </mc:Choice>
              <mc:Fallback>
                <p:oleObj name="Equation" r:id="rId2" imgW="152388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0069" y="1530608"/>
                        <a:ext cx="3222624" cy="362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CB3FA92-9F76-4F0B-ACE2-66FD2FF5D24C}"/>
              </a:ext>
            </a:extLst>
          </p:cNvPr>
          <p:cNvSpPr txBox="1"/>
          <p:nvPr/>
        </p:nvSpPr>
        <p:spPr>
          <a:xfrm>
            <a:off x="4572000" y="2348999"/>
            <a:ext cx="3240003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呈纯阻性，电容电感导纳相消，导纳模最小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EE44C1-5D0B-4529-99F6-EAD40FE6D544}"/>
              </a:ext>
            </a:extLst>
          </p:cNvPr>
          <p:cNvSpPr txBox="1"/>
          <p:nvPr/>
        </p:nvSpPr>
        <p:spPr>
          <a:xfrm>
            <a:off x="3617564" y="4169063"/>
            <a:ext cx="5069236" cy="830997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若电流一定，电压此时达到最大值，且与电流同相位</a:t>
            </a:r>
          </a:p>
        </p:txBody>
      </p:sp>
    </p:spTree>
    <p:extLst>
      <p:ext uri="{BB962C8B-B14F-4D97-AF65-F5344CB8AC3E}">
        <p14:creationId xmlns:p14="http://schemas.microsoft.com/office/powerpoint/2010/main" val="399195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4E4B7E-294B-4737-A503-6C6FB261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1" y="1839224"/>
            <a:ext cx="3150848" cy="657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3D4B34-88D7-41D1-827B-2D5CD11CB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91153"/>
            <a:ext cx="5194801" cy="7300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9BD5F4-71D5-48E4-8177-50B6B09A8F0C}"/>
              </a:ext>
            </a:extLst>
          </p:cNvPr>
          <p:cNvSpPr txBox="1"/>
          <p:nvPr/>
        </p:nvSpPr>
        <p:spPr>
          <a:xfrm>
            <a:off x="457200" y="126899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谐振时的电流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4316EC-6A33-41E0-AAD0-B5E66E2F78C7}"/>
              </a:ext>
            </a:extLst>
          </p:cNvPr>
          <p:cNvSpPr txBox="1"/>
          <p:nvPr/>
        </p:nvSpPr>
        <p:spPr>
          <a:xfrm>
            <a:off x="4455047" y="1920927"/>
            <a:ext cx="4159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LC</a:t>
            </a:r>
            <a:r>
              <a:rPr lang="zh-CN" altLang="en-US" sz="2400" dirty="0"/>
              <a:t>并联谐振部分相当于开路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CC9DC3-13CD-49B7-8174-E4C884E4B8C5}"/>
              </a:ext>
            </a:extLst>
          </p:cNvPr>
          <p:cNvSpPr txBox="1"/>
          <p:nvPr/>
        </p:nvSpPr>
        <p:spPr>
          <a:xfrm>
            <a:off x="6741047" y="2680167"/>
            <a:ext cx="1873051" cy="461665"/>
          </a:xfrm>
          <a:prstGeom prst="rect">
            <a:avLst/>
          </a:prstGeom>
          <a:noFill/>
          <a:ln w="19050">
            <a:solidFill>
              <a:srgbClr val="1A1A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电流谐振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FB37869D-F870-4CA5-A11E-D7B9F4C7444A}"/>
              </a:ext>
            </a:extLst>
          </p:cNvPr>
          <p:cNvSpPr/>
          <p:nvPr/>
        </p:nvSpPr>
        <p:spPr bwMode="auto">
          <a:xfrm>
            <a:off x="1832148" y="4187624"/>
            <a:ext cx="5400005" cy="2160002"/>
          </a:xfrm>
          <a:prstGeom prst="wedgeRectCallout">
            <a:avLst>
              <a:gd name="adj1" fmla="val -62668"/>
              <a:gd name="adj2" fmla="val -4416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DFE1C4-D167-4DAF-8CD7-2AB0AA8D3F84}"/>
              </a:ext>
            </a:extLst>
          </p:cNvPr>
          <p:cNvSpPr txBox="1"/>
          <p:nvPr/>
        </p:nvSpPr>
        <p:spPr>
          <a:xfrm>
            <a:off x="2411998" y="4509001"/>
            <a:ext cx="4320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串联电路谐振的特点、并联电路谐振的特点是这一章节的重点。这一章节的题目计算量不大，同学们在做题的时候注意区分两者的不同，考虑什么时候应该发生并联谐振、什么时候应该发生串联谐振。</a:t>
            </a:r>
          </a:p>
        </p:txBody>
      </p:sp>
    </p:spTree>
    <p:extLst>
      <p:ext uri="{BB962C8B-B14F-4D97-AF65-F5344CB8AC3E}">
        <p14:creationId xmlns:p14="http://schemas.microsoft.com/office/powerpoint/2010/main" val="324811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F52D10-FDE9-4FD3-8FDB-8ECD44E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" y="1128564"/>
            <a:ext cx="962159" cy="4858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672D38-ACC7-4EE8-AAE6-9C2EC657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1192305"/>
            <a:ext cx="7453414" cy="257241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739A3D-3DD8-4B46-B4C1-0A661F833F69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4120044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9F3ADF-711B-4C16-B02F-419AD0D0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24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24BABF-DFB2-45D5-9275-9F44F03E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990600"/>
            <a:ext cx="7654875" cy="2363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04535F-A26E-4841-998E-F96EFD794084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93622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3421404-2B42-4A32-BF39-AA60D258622A}"/>
              </a:ext>
            </a:extLst>
          </p:cNvPr>
          <p:cNvSpPr txBox="1"/>
          <p:nvPr/>
        </p:nvSpPr>
        <p:spPr>
          <a:xfrm>
            <a:off x="737239" y="5329318"/>
            <a:ext cx="7356906" cy="707886"/>
          </a:xfrm>
          <a:prstGeom prst="rect">
            <a:avLst/>
          </a:prstGeom>
          <a:solidFill>
            <a:schemeClr val="bg1"/>
          </a:solidFill>
          <a:ln w="19050">
            <a:solidFill>
              <a:srgbClr val="1E1E8C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若激励和响应属于同一端口</a:t>
            </a:r>
            <a:endParaRPr lang="en-US" altLang="zh-CN" sz="2000" dirty="0"/>
          </a:p>
          <a:p>
            <a:r>
              <a:rPr lang="zh-CN" altLang="en-US" sz="2000" dirty="0"/>
              <a:t>对应的网络函数实际就是端口的等效阻抗或等效导纳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2DF11-7F75-4066-B260-C53DD33D513B}"/>
              </a:ext>
            </a:extLst>
          </p:cNvPr>
          <p:cNvSpPr txBox="1"/>
          <p:nvPr/>
        </p:nvSpPr>
        <p:spPr>
          <a:xfrm>
            <a:off x="455097" y="1257813"/>
            <a:ext cx="7356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网络函数：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在只有一个激励的正弦电流电路中响应相量与激励相量之比，称为网络函数。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D975E64-0B82-413F-9C67-9C8E20AD6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13852"/>
              </p:ext>
            </p:extLst>
          </p:nvPr>
        </p:nvGraphicFramePr>
        <p:xfrm>
          <a:off x="2588897" y="2390399"/>
          <a:ext cx="3089306" cy="108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545760" progId="Equation.DSMT4">
                  <p:embed/>
                </p:oleObj>
              </mc:Choice>
              <mc:Fallback>
                <p:oleObj name="Equation" r:id="rId2" imgW="15620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88897" y="2390399"/>
                        <a:ext cx="3089306" cy="108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7D9269B-1B44-4904-9033-CEB472B4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97" y="3561270"/>
            <a:ext cx="6480006" cy="16771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D3DF93-ECE5-4CD6-8549-5B0FF1DF5165}"/>
              </a:ext>
            </a:extLst>
          </p:cNvPr>
          <p:cNvSpPr txBox="1"/>
          <p:nvPr/>
        </p:nvSpPr>
        <p:spPr>
          <a:xfrm>
            <a:off x="737239" y="6088974"/>
            <a:ext cx="735690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根据齐性定理，响应相量与激励相量比例系数一定。网络函数决定于电路结构、</a:t>
            </a:r>
            <a:r>
              <a:rPr lang="zh-CN" altLang="en-US" sz="2000" dirty="0">
                <a:solidFill>
                  <a:srgbClr val="FF0000"/>
                </a:solidFill>
              </a:rPr>
              <a:t>元件参数</a:t>
            </a:r>
            <a:r>
              <a:rPr lang="zh-CN" altLang="en-US" sz="2000" dirty="0"/>
              <a:t>和电源</a:t>
            </a:r>
            <a:r>
              <a:rPr lang="zh-CN" altLang="en-US" sz="2000" dirty="0">
                <a:solidFill>
                  <a:srgbClr val="FF0000"/>
                </a:solidFill>
              </a:rPr>
              <a:t>频率</a:t>
            </a:r>
            <a:r>
              <a:rPr lang="zh-CN" altLang="en-US" sz="2000" dirty="0"/>
              <a:t>，而与激励的相量无关。 </a:t>
            </a:r>
          </a:p>
        </p:txBody>
      </p:sp>
    </p:spTree>
    <p:extLst>
      <p:ext uri="{BB962C8B-B14F-4D97-AF65-F5344CB8AC3E}">
        <p14:creationId xmlns:p14="http://schemas.microsoft.com/office/powerpoint/2010/main" val="2061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0624B0-F55D-41BC-9CBE-FF5885D3C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19BC5F-A6C1-AED9-215B-7237DCE12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86523"/>
              </p:ext>
            </p:extLst>
          </p:nvPr>
        </p:nvGraphicFramePr>
        <p:xfrm>
          <a:off x="809759" y="1857509"/>
          <a:ext cx="180340" cy="31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560" imgH="152280" progId="Equation.DSMT4">
                  <p:embed/>
                </p:oleObj>
              </mc:Choice>
              <mc:Fallback>
                <p:oleObj name="Equation" r:id="rId3" imgW="88560" imgH="1522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324B2DE-529E-BB54-2677-7C89246E2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759" y="1857509"/>
                        <a:ext cx="180340" cy="3195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4991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96D4AD-5092-4BEA-AE37-6596FB8D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6274802" cy="29732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1A58DA-84DE-4CDF-A85F-87750DDA0505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79321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34A3C9-C476-442B-85F0-EE83D8FA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53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64866B-848F-463A-961A-EBBC79DE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2432156"/>
            <a:ext cx="2928022" cy="153151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6056D1A-00EC-4309-AAEA-494B17FD2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06972"/>
              </p:ext>
            </p:extLst>
          </p:nvPr>
        </p:nvGraphicFramePr>
        <p:xfrm>
          <a:off x="455613" y="1101725"/>
          <a:ext cx="7486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95880" imgH="921960" progId="Equation.DSMT4">
                  <p:embed/>
                </p:oleObj>
              </mc:Choice>
              <mc:Fallback>
                <p:oleObj name="Equation" r:id="rId3" imgW="5195880" imgH="92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613" y="1101725"/>
                        <a:ext cx="7486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67D9CED-1928-49A3-8F0A-71E924BB1D48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254031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24627F-6F82-4592-B40B-AE9AEABD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38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C06FD4-012C-4061-AE07-44D3EAB2D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04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E0D59B-4D49-4F20-BE58-FBD4814B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5.3  </a:t>
            </a:r>
            <a:r>
              <a:rPr lang="zh-CN" altLang="en-US" dirty="0"/>
              <a:t>并联电路的谐振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2A6D85-B93E-4128-90C4-4862F2E4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38330"/>
            <a:ext cx="3065383" cy="1790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49E6B5-A390-41E5-AE8B-F85C0797D219}"/>
              </a:ext>
            </a:extLst>
          </p:cNvPr>
          <p:cNvSpPr txBox="1"/>
          <p:nvPr/>
        </p:nvSpPr>
        <p:spPr>
          <a:xfrm>
            <a:off x="457199" y="1268998"/>
            <a:ext cx="519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例题</a:t>
            </a:r>
            <a:r>
              <a:rPr lang="en-US" altLang="zh-CN" dirty="0"/>
              <a:t>8</a:t>
            </a:r>
            <a:r>
              <a:rPr lang="zh-CN" altLang="en-US" dirty="0"/>
              <a:t>：图示的电路发生谐振，求谐振角频率。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CCB017-EC84-4ADA-841F-6A953C6D2214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1896187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D1C9D4-3A5E-4202-88A7-F266B70F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79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/>
              <a:t>谢谢！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DBD629-9EE4-445C-8AEF-BC97E32B959B}"/>
              </a:ext>
            </a:extLst>
          </p:cNvPr>
          <p:cNvSpPr txBox="1"/>
          <p:nvPr/>
        </p:nvSpPr>
        <p:spPr>
          <a:xfrm>
            <a:off x="457200" y="1268998"/>
            <a:ext cx="8434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频率响应：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研究网络函数或响应随频率变动的规律称为电路的频率响应。 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A0707E7-D124-419B-8FD5-3852A75A6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9019"/>
              </p:ext>
            </p:extLst>
          </p:nvPr>
        </p:nvGraphicFramePr>
        <p:xfrm>
          <a:off x="2378986" y="2274803"/>
          <a:ext cx="3225327" cy="528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53800" progId="Equation.DSMT4">
                  <p:embed/>
                </p:oleObj>
              </mc:Choice>
              <mc:Fallback>
                <p:oleObj name="Equation" r:id="rId2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8986" y="2274803"/>
                        <a:ext cx="3225327" cy="528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20DD950-7AC1-49B2-AF76-DD81CE118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702152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F65B4D-5F8D-4BFC-92FE-CD942BC94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38447"/>
              </p:ext>
            </p:extLst>
          </p:nvPr>
        </p:nvGraphicFramePr>
        <p:xfrm>
          <a:off x="875288" y="3102660"/>
          <a:ext cx="6489702" cy="84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17560" imgH="457200" progId="Equation.DSMT4">
                  <p:embed/>
                </p:oleObj>
              </mc:Choice>
              <mc:Fallback>
                <p:oleObj name="Equation" r:id="rId6" imgW="3517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5288" y="3102660"/>
                        <a:ext cx="6489702" cy="844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733D62A-AF5A-4280-8AC9-B371ADD69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523516"/>
              </p:ext>
            </p:extLst>
          </p:nvPr>
        </p:nvGraphicFramePr>
        <p:xfrm>
          <a:off x="848767" y="4084119"/>
          <a:ext cx="6682135" cy="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30520" imgH="457200" progId="Equation.DSMT4">
                  <p:embed/>
                </p:oleObj>
              </mc:Choice>
              <mc:Fallback>
                <p:oleObj name="Equation" r:id="rId8" imgW="3530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48767" y="4084119"/>
                        <a:ext cx="6682135" cy="86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5E73A8F-11A3-410B-AC6C-EA3862049875}"/>
              </a:ext>
            </a:extLst>
          </p:cNvPr>
          <p:cNvSpPr txBox="1"/>
          <p:nvPr/>
        </p:nvSpPr>
        <p:spPr>
          <a:xfrm>
            <a:off x="618311" y="5431432"/>
            <a:ext cx="6746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网络的幅频特性和相频特性总称为</a:t>
            </a:r>
            <a:r>
              <a:rPr lang="zh-CN" altLang="en-US" sz="2400" b="1" dirty="0">
                <a:solidFill>
                  <a:srgbClr val="1A1AF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频率特性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03705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DBED5E-42AF-431C-9977-1163802E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998"/>
            <a:ext cx="7975239" cy="50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1F4B5C-E3B8-4E28-AB3B-7F7D2F3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7333"/>
            <a:ext cx="3262210" cy="23565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074D753-5507-436F-9459-C57EBECE711F}"/>
              </a:ext>
            </a:extLst>
          </p:cNvPr>
          <p:cNvSpPr txBox="1"/>
          <p:nvPr/>
        </p:nvSpPr>
        <p:spPr>
          <a:xfrm>
            <a:off x="457200" y="1340703"/>
            <a:ext cx="35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截止频率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A9A4693-E919-40D4-A5ED-EB2020C7B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499924"/>
              </p:ext>
            </p:extLst>
          </p:nvPr>
        </p:nvGraphicFramePr>
        <p:xfrm>
          <a:off x="3436938" y="1341438"/>
          <a:ext cx="53387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482400" progId="Equation.DSMT4">
                  <p:embed/>
                </p:oleObj>
              </mc:Choice>
              <mc:Fallback>
                <p:oleObj name="Equation" r:id="rId3" imgW="2705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6938" y="1341438"/>
                        <a:ext cx="5338762" cy="903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58C2B059-DE21-493A-A03C-F4DF7864C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459205"/>
            <a:ext cx="2923955" cy="1142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CF25B0-B1AE-48CA-A524-7085188C3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468" y="3601900"/>
            <a:ext cx="4896766" cy="5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6FC406-13C8-4B65-BE9F-9C01AFF5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5844"/>
            <a:ext cx="2853282" cy="16531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DC1BB8C-8884-4925-B3CD-962664A4B0B7}"/>
              </a:ext>
            </a:extLst>
          </p:cNvPr>
          <p:cNvSpPr txBox="1"/>
          <p:nvPr/>
        </p:nvSpPr>
        <p:spPr>
          <a:xfrm>
            <a:off x="457200" y="1362530"/>
            <a:ext cx="756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：求图示电路的网络函数，它具有高通特性还是低通特性？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B87119-26CB-4F8E-AA94-203BAEDA9E04}"/>
              </a:ext>
            </a:extLst>
          </p:cNvPr>
          <p:cNvSpPr txBox="1"/>
          <p:nvPr/>
        </p:nvSpPr>
        <p:spPr>
          <a:xfrm>
            <a:off x="1331997" y="4509001"/>
            <a:ext cx="540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请先独立完成，再到下一页查看答案！</a:t>
            </a:r>
          </a:p>
        </p:txBody>
      </p:sp>
    </p:spTree>
    <p:extLst>
      <p:ext uri="{BB962C8B-B14F-4D97-AF65-F5344CB8AC3E}">
        <p14:creationId xmlns:p14="http://schemas.microsoft.com/office/powerpoint/2010/main" val="172331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D2062C-B570-EBBF-E28D-4B8CFBECD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4" b="50420"/>
          <a:stretch/>
        </p:blipFill>
        <p:spPr>
          <a:xfrm>
            <a:off x="0" y="1268998"/>
            <a:ext cx="9144000" cy="2131150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3EB71E-C614-3514-5F65-3227ADF6A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36475"/>
              </p:ext>
            </p:extLst>
          </p:nvPr>
        </p:nvGraphicFramePr>
        <p:xfrm>
          <a:off x="3577952" y="3496634"/>
          <a:ext cx="4226191" cy="68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41600" imgH="431800" progId="Equation.3">
                  <p:embed/>
                </p:oleObj>
              </mc:Choice>
              <mc:Fallback>
                <p:oleObj r:id="rId3" imgW="2641600" imgH="431800" progId="Equation.3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1B0583D-6990-EECB-B479-4CF462802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952" y="3496634"/>
                        <a:ext cx="4226191" cy="684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DD189AA-7E3A-05AE-1CAF-B7394081D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66495" r="14567" b="21111"/>
          <a:stretch/>
        </p:blipFill>
        <p:spPr>
          <a:xfrm>
            <a:off x="287821" y="4877133"/>
            <a:ext cx="7560007" cy="84995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64E608-663C-C4C4-12B9-7B46F2238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63493"/>
              </p:ext>
            </p:extLst>
          </p:nvPr>
        </p:nvGraphicFramePr>
        <p:xfrm>
          <a:off x="444500" y="4103688"/>
          <a:ext cx="35226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22500" imgH="482600" progId="Equation.3">
                  <p:embed/>
                </p:oleObj>
              </mc:Choice>
              <mc:Fallback>
                <p:oleObj r:id="rId5" imgW="2222500" imgH="482600" progId="Equation.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87FC080-B7C4-14D5-4582-6E3FB7B16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4103688"/>
                        <a:ext cx="3522663" cy="771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DE286CB2-4D45-2767-9C76-84C1FEDCA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67" y="5727083"/>
            <a:ext cx="8278122" cy="96230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318B30D-AD10-75C1-E1C9-EDF265E5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网络函数与频率特性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CBC0623-FFE1-54DC-B985-28FD80961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6944"/>
              </p:ext>
            </p:extLst>
          </p:nvPr>
        </p:nvGraphicFramePr>
        <p:xfrm>
          <a:off x="476421" y="3457853"/>
          <a:ext cx="3023191" cy="73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080" imgH="431640" progId="Equation.DSMT4">
                  <p:embed/>
                </p:oleObj>
              </mc:Choice>
              <mc:Fallback>
                <p:oleObj name="Equation" r:id="rId8" imgW="176508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B87F5965-58EE-432C-B5AD-197CC19CE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421" y="3457853"/>
                        <a:ext cx="3023191" cy="739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7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559FE6-DB74-4A14-A1BA-2F4E4BE58B1B}"/>
              </a:ext>
            </a:extLst>
          </p:cNvPr>
          <p:cNvSpPr txBox="1"/>
          <p:nvPr/>
        </p:nvSpPr>
        <p:spPr>
          <a:xfrm>
            <a:off x="791996" y="1859340"/>
            <a:ext cx="7560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谐振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对于任意含有电感和电容的一端口电路，在一定的条件下可呈现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电阻性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，其端口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电压与电流同相位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，则称此一端口电路发生谐振现象。</a:t>
            </a:r>
          </a:p>
        </p:txBody>
      </p:sp>
    </p:spTree>
    <p:extLst>
      <p:ext uri="{BB962C8B-B14F-4D97-AF65-F5344CB8AC3E}">
        <p14:creationId xmlns:p14="http://schemas.microsoft.com/office/powerpoint/2010/main" val="39269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1382</TotalTime>
  <Words>732</Words>
  <Application>Microsoft Office PowerPoint</Application>
  <PresentationFormat>全屏显示(4:3)</PresentationFormat>
  <Paragraphs>105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等线</vt:lpstr>
      <vt:lpstr>宋体</vt:lpstr>
      <vt:lpstr>Arial</vt:lpstr>
      <vt:lpstr>Arial Black</vt:lpstr>
      <vt:lpstr>Symbol</vt:lpstr>
      <vt:lpstr>times</vt:lpstr>
      <vt:lpstr>Times New Roman</vt:lpstr>
      <vt:lpstr>Wingdings</vt:lpstr>
      <vt:lpstr>Office 主题​​</vt:lpstr>
      <vt:lpstr>1_Office 主题​​</vt:lpstr>
      <vt:lpstr>Equation</vt:lpstr>
      <vt:lpstr>Equation.3</vt:lpstr>
      <vt:lpstr>公式</vt:lpstr>
      <vt:lpstr>AxMath</vt:lpstr>
      <vt:lpstr>电路IA复习 (5) 频率特性和谐振现象</vt:lpstr>
      <vt:lpstr>本讲主要内容</vt:lpstr>
      <vt:lpstr>5.1  网络函数与频率特性</vt:lpstr>
      <vt:lpstr>5.1  网络函数与频率特性</vt:lpstr>
      <vt:lpstr>5.1  网络函数与频率特性</vt:lpstr>
      <vt:lpstr>5.1  网络函数与频率特性</vt:lpstr>
      <vt:lpstr>5.1  网络函数与频率特性</vt:lpstr>
      <vt:lpstr>5.1  网络函数与频率特性</vt:lpstr>
      <vt:lpstr>PowerPoint 演示文稿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5.2  串联电路的谐振</vt:lpstr>
      <vt:lpstr>PowerPoint 演示文稿</vt:lpstr>
      <vt:lpstr>5.2  串联电路的谐振</vt:lpstr>
      <vt:lpstr>PowerPoint 演示文稿</vt:lpstr>
      <vt:lpstr>5.3  并联电路的谐振</vt:lpstr>
      <vt:lpstr>5.3  并联电路的谐振</vt:lpstr>
      <vt:lpstr>5.3  并联电路的谐振</vt:lpstr>
      <vt:lpstr>5.3  并联电路的谐振</vt:lpstr>
      <vt:lpstr>PowerPoint 演示文稿</vt:lpstr>
      <vt:lpstr>5.3  并联电路的谐振</vt:lpstr>
      <vt:lpstr>PowerPoint 演示文稿</vt:lpstr>
      <vt:lpstr>5.3  并联电路的谐振</vt:lpstr>
      <vt:lpstr>PowerPoint 演示文稿</vt:lpstr>
      <vt:lpstr>5.3  并联电路的谐振</vt:lpstr>
      <vt:lpstr>PowerPoint 演示文稿</vt:lpstr>
      <vt:lpstr>PowerPoint 演示文稿</vt:lpstr>
      <vt:lpstr>5.3  并联电路的谐振</vt:lpstr>
      <vt:lpstr>PowerPoint 演示文稿</vt:lpstr>
      <vt:lpstr>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125</cp:revision>
  <cp:lastPrinted>1601-01-01T00:00:00Z</cp:lastPrinted>
  <dcterms:created xsi:type="dcterms:W3CDTF">2022-06-02T16:44:40Z</dcterms:created>
  <dcterms:modified xsi:type="dcterms:W3CDTF">2024-12-15T15:27:38Z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