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4"/>
  </p:notesMasterIdLst>
  <p:sldIdLst>
    <p:sldId id="256" r:id="rId2"/>
    <p:sldId id="295" r:id="rId3"/>
    <p:sldId id="291" r:id="rId4"/>
    <p:sldId id="258" r:id="rId5"/>
    <p:sldId id="272" r:id="rId6"/>
    <p:sldId id="276" r:id="rId7"/>
    <p:sldId id="277" r:id="rId8"/>
    <p:sldId id="278" r:id="rId9"/>
    <p:sldId id="280" r:id="rId10"/>
    <p:sldId id="263" r:id="rId11"/>
    <p:sldId id="273" r:id="rId12"/>
    <p:sldId id="266" r:id="rId13"/>
    <p:sldId id="274" r:id="rId14"/>
    <p:sldId id="275" r:id="rId15"/>
    <p:sldId id="261" r:id="rId16"/>
    <p:sldId id="268" r:id="rId17"/>
    <p:sldId id="260" r:id="rId18"/>
    <p:sldId id="279" r:id="rId19"/>
    <p:sldId id="292" r:id="rId20"/>
    <p:sldId id="293" r:id="rId21"/>
    <p:sldId id="294" r:id="rId22"/>
    <p:sldId id="270"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DADAE6"/>
    <a:srgbClr val="1E1E8C"/>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69" autoAdjust="0"/>
  </p:normalViewPr>
  <p:slideViewPr>
    <p:cSldViewPr>
      <p:cViewPr varScale="1">
        <p:scale>
          <a:sx n="86" d="100"/>
          <a:sy n="86" d="100"/>
        </p:scale>
        <p:origin x="1382" y="62"/>
      </p:cViewPr>
      <p:guideLst/>
    </p:cSldViewPr>
  </p:slideViewPr>
  <p:outlineViewPr>
    <p:cViewPr>
      <p:scale>
        <a:sx n="33" d="100"/>
        <a:sy n="33" d="100"/>
      </p:scale>
      <p:origin x="0" y="-11578"/>
    </p:cViewPr>
  </p:outlineViewPr>
  <p:notesTextViewPr>
    <p:cViewPr>
      <p:scale>
        <a:sx n="1" d="1"/>
        <a:sy n="1" d="1"/>
      </p:scale>
      <p:origin x="0" y="0"/>
    </p:cViewPr>
  </p:notesText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CD747-755D-4D4D-A50D-482537AB376F}" type="datetimeFigureOut">
              <a:rPr lang="zh-CN" altLang="en-US" smtClean="0"/>
              <a:t>2022/7/21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06D52-CD20-4FEC-BDD4-EF4517D37564}" type="slidenum">
              <a:rPr lang="zh-CN" altLang="en-US" smtClean="0"/>
              <a:t>‹#›</a:t>
            </a:fld>
            <a:endParaRPr lang="zh-CN" altLang="en-US"/>
          </a:p>
        </p:txBody>
      </p:sp>
    </p:spTree>
    <p:extLst>
      <p:ext uri="{BB962C8B-B14F-4D97-AF65-F5344CB8AC3E}">
        <p14:creationId xmlns:p14="http://schemas.microsoft.com/office/powerpoint/2010/main" val="135484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906D52-CD20-4FEC-BDD4-EF4517D37564}" type="slidenum">
              <a:rPr lang="zh-CN" altLang="en-US" smtClean="0"/>
              <a:t>11</a:t>
            </a:fld>
            <a:endParaRPr lang="zh-CN" altLang="en-US"/>
          </a:p>
        </p:txBody>
      </p:sp>
    </p:spTree>
    <p:extLst>
      <p:ext uri="{BB962C8B-B14F-4D97-AF65-F5344CB8AC3E}">
        <p14:creationId xmlns:p14="http://schemas.microsoft.com/office/powerpoint/2010/main" val="4266928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9960" name="Group 24">
            <a:extLst>
              <a:ext uri="{FF2B5EF4-FFF2-40B4-BE49-F238E27FC236}">
                <a16:creationId xmlns:a16="http://schemas.microsoft.com/office/drawing/2014/main" id="{0B5182DF-6FF8-B0B6-7F07-127602716B9E}"/>
              </a:ext>
            </a:extLst>
          </p:cNvPr>
          <p:cNvGrpSpPr>
            <a:grpSpLocks/>
          </p:cNvGrpSpPr>
          <p:nvPr/>
        </p:nvGrpSpPr>
        <p:grpSpPr bwMode="auto">
          <a:xfrm>
            <a:off x="0" y="0"/>
            <a:ext cx="9144000" cy="6858000"/>
            <a:chOff x="0" y="0"/>
            <a:chExt cx="5760" cy="4320"/>
          </a:xfrm>
        </p:grpSpPr>
        <p:sp>
          <p:nvSpPr>
            <p:cNvPr id="39938" name="Rectangle 2">
              <a:extLst>
                <a:ext uri="{FF2B5EF4-FFF2-40B4-BE49-F238E27FC236}">
                  <a16:creationId xmlns:a16="http://schemas.microsoft.com/office/drawing/2014/main" id="{57EC6DB8-3AB0-788C-76DE-13B0050E387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39942" name="Rectangle 6">
              <a:extLst>
                <a:ext uri="{FF2B5EF4-FFF2-40B4-BE49-F238E27FC236}">
                  <a16:creationId xmlns:a16="http://schemas.microsoft.com/office/drawing/2014/main" id="{107130A7-25CE-B551-580B-B70EFCD2A33F}"/>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grpSp>
          <p:nvGrpSpPr>
            <p:cNvPr id="39958" name="Group 22">
              <a:extLst>
                <a:ext uri="{FF2B5EF4-FFF2-40B4-BE49-F238E27FC236}">
                  <a16:creationId xmlns:a16="http://schemas.microsoft.com/office/drawing/2014/main" id="{BFC83649-37E3-6594-C83A-0E5E338C64FF}"/>
                </a:ext>
              </a:extLst>
            </p:cNvPr>
            <p:cNvGrpSpPr>
              <a:grpSpLocks/>
            </p:cNvGrpSpPr>
            <p:nvPr/>
          </p:nvGrpSpPr>
          <p:grpSpPr bwMode="auto">
            <a:xfrm>
              <a:off x="0" y="672"/>
              <a:ext cx="1806" cy="1989"/>
              <a:chOff x="0" y="672"/>
              <a:chExt cx="1806" cy="1989"/>
            </a:xfrm>
          </p:grpSpPr>
          <p:sp>
            <p:nvSpPr>
              <p:cNvPr id="39943" name="Rectangle 7">
                <a:extLst>
                  <a:ext uri="{FF2B5EF4-FFF2-40B4-BE49-F238E27FC236}">
                    <a16:creationId xmlns:a16="http://schemas.microsoft.com/office/drawing/2014/main" id="{D5D769CF-4A25-3036-5D77-C2090131927B}"/>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4" name="Rectangle 8">
                <a:extLst>
                  <a:ext uri="{FF2B5EF4-FFF2-40B4-BE49-F238E27FC236}">
                    <a16:creationId xmlns:a16="http://schemas.microsoft.com/office/drawing/2014/main" id="{E649C32B-965E-636D-F861-AD4516927A0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5" name="Rectangle 9">
                <a:extLst>
                  <a:ext uri="{FF2B5EF4-FFF2-40B4-BE49-F238E27FC236}">
                    <a16:creationId xmlns:a16="http://schemas.microsoft.com/office/drawing/2014/main" id="{46DB70F7-3902-69FC-9C40-41F8847DEFDA}"/>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6" name="Rectangle 10">
                <a:extLst>
                  <a:ext uri="{FF2B5EF4-FFF2-40B4-BE49-F238E27FC236}">
                    <a16:creationId xmlns:a16="http://schemas.microsoft.com/office/drawing/2014/main" id="{41E00171-5E79-DF6E-D27F-B73B6F534BB2}"/>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7" name="Rectangle 11">
                <a:extLst>
                  <a:ext uri="{FF2B5EF4-FFF2-40B4-BE49-F238E27FC236}">
                    <a16:creationId xmlns:a16="http://schemas.microsoft.com/office/drawing/2014/main" id="{542A57EF-35A9-2939-8F9D-E6634EEB2983}"/>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8" name="Rectangle 12">
                <a:extLst>
                  <a:ext uri="{FF2B5EF4-FFF2-40B4-BE49-F238E27FC236}">
                    <a16:creationId xmlns:a16="http://schemas.microsoft.com/office/drawing/2014/main" id="{F19F0F34-C003-D0C8-D4A7-4DE6E1B28AE8}"/>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9" name="Rectangle 13">
                <a:extLst>
                  <a:ext uri="{FF2B5EF4-FFF2-40B4-BE49-F238E27FC236}">
                    <a16:creationId xmlns:a16="http://schemas.microsoft.com/office/drawing/2014/main" id="{FB350BBF-50D8-66FE-AFC5-CC21B30D2E94}"/>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50" name="Rectangle 14">
                <a:extLst>
                  <a:ext uri="{FF2B5EF4-FFF2-40B4-BE49-F238E27FC236}">
                    <a16:creationId xmlns:a16="http://schemas.microsoft.com/office/drawing/2014/main" id="{DD58724E-4F95-E0B4-C0B6-1A0EAD8173CF}"/>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51" name="Rectangle 15">
                <a:extLst>
                  <a:ext uri="{FF2B5EF4-FFF2-40B4-BE49-F238E27FC236}">
                    <a16:creationId xmlns:a16="http://schemas.microsoft.com/office/drawing/2014/main" id="{268F066C-2E59-C17A-7481-59C73BC44CEE}"/>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52" name="Rectangle 16">
                <a:extLst>
                  <a:ext uri="{FF2B5EF4-FFF2-40B4-BE49-F238E27FC236}">
                    <a16:creationId xmlns:a16="http://schemas.microsoft.com/office/drawing/2014/main" id="{739FBD13-F5E5-D56A-8F03-67F103CAFE70}"/>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grpSp>
      </p:grpSp>
      <p:sp>
        <p:nvSpPr>
          <p:cNvPr id="39939" name="Rectangle 3">
            <a:extLst>
              <a:ext uri="{FF2B5EF4-FFF2-40B4-BE49-F238E27FC236}">
                <a16:creationId xmlns:a16="http://schemas.microsoft.com/office/drawing/2014/main" id="{A1721B51-658F-F6BC-72FB-8DA6FDD1C2F2}"/>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39940" name="Rectangle 4">
            <a:extLst>
              <a:ext uri="{FF2B5EF4-FFF2-40B4-BE49-F238E27FC236}">
                <a16:creationId xmlns:a16="http://schemas.microsoft.com/office/drawing/2014/main" id="{3456C45F-9DE8-92AA-DAC7-AB1C785FDFAA}"/>
              </a:ext>
            </a:extLst>
          </p:cNvPr>
          <p:cNvSpPr>
            <a:spLocks noGrp="1" noChangeArrowheads="1"/>
          </p:cNvSpPr>
          <p:nvPr>
            <p:ph type="ftr" sz="quarter" idx="3"/>
          </p:nvPr>
        </p:nvSpPr>
        <p:spPr/>
        <p:txBody>
          <a:bodyPr/>
          <a:lstStyle>
            <a:lvl1pPr>
              <a:defRPr/>
            </a:lvl1pPr>
          </a:lstStyle>
          <a:p>
            <a:endParaRPr lang="en-US" altLang="zh-CN"/>
          </a:p>
        </p:txBody>
      </p:sp>
      <p:sp>
        <p:nvSpPr>
          <p:cNvPr id="39941" name="Rectangle 5">
            <a:extLst>
              <a:ext uri="{FF2B5EF4-FFF2-40B4-BE49-F238E27FC236}">
                <a16:creationId xmlns:a16="http://schemas.microsoft.com/office/drawing/2014/main" id="{F088E691-16C3-CA10-34A6-3E9DF1D33B53}"/>
              </a:ext>
            </a:extLst>
          </p:cNvPr>
          <p:cNvSpPr>
            <a:spLocks noGrp="1" noChangeArrowheads="1"/>
          </p:cNvSpPr>
          <p:nvPr>
            <p:ph type="sldNum" sz="quarter" idx="4"/>
          </p:nvPr>
        </p:nvSpPr>
        <p:spPr/>
        <p:txBody>
          <a:bodyPr/>
          <a:lstStyle>
            <a:lvl1pPr>
              <a:defRPr/>
            </a:lvl1pPr>
          </a:lstStyle>
          <a:p>
            <a:fld id="{F2C2FA3A-D083-482C-A7A2-C10EB8AA9EDD}" type="slidenum">
              <a:rPr lang="en-US" altLang="zh-CN"/>
              <a:pPr/>
              <a:t>‹#›</a:t>
            </a:fld>
            <a:endParaRPr lang="en-US" altLang="zh-CN"/>
          </a:p>
        </p:txBody>
      </p:sp>
      <p:sp>
        <p:nvSpPr>
          <p:cNvPr id="39953" name="Rectangle 17">
            <a:extLst>
              <a:ext uri="{FF2B5EF4-FFF2-40B4-BE49-F238E27FC236}">
                <a16:creationId xmlns:a16="http://schemas.microsoft.com/office/drawing/2014/main" id="{C162AB9C-1183-0509-D8AE-86165669DDD0}"/>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dirty="0"/>
              <a:t>单击此处编辑母版标题样式</a:t>
            </a:r>
            <a:endParaRPr lang="en-US" altLang="zh-CN" noProof="0" dirty="0"/>
          </a:p>
        </p:txBody>
      </p:sp>
      <p:sp>
        <p:nvSpPr>
          <p:cNvPr id="39954" name="Rectangle 18">
            <a:extLst>
              <a:ext uri="{FF2B5EF4-FFF2-40B4-BE49-F238E27FC236}">
                <a16:creationId xmlns:a16="http://schemas.microsoft.com/office/drawing/2014/main" id="{408C5BE9-E5E0-2F4F-0AC6-4F16AE0B2305}"/>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en-US" altLang="zh-C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3018-F885-15EA-44E1-D4E9F77AD1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F3F7AC-9945-0CF6-2608-808CA1A8F6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E6B3D9AB-67A5-4AC3-E947-E7CDCBA1048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4C54ED9-74BC-986A-B705-E61ADBFDFC00}"/>
              </a:ext>
            </a:extLst>
          </p:cNvPr>
          <p:cNvSpPr>
            <a:spLocks noGrp="1"/>
          </p:cNvSpPr>
          <p:nvPr>
            <p:ph type="sldNum" sz="quarter" idx="11"/>
          </p:nvPr>
        </p:nvSpPr>
        <p:spPr/>
        <p:txBody>
          <a:bodyPr/>
          <a:lstStyle>
            <a:lvl1pPr>
              <a:defRPr/>
            </a:lvl1pPr>
          </a:lstStyle>
          <a:p>
            <a:fld id="{108F3097-3B98-4AEF-B8AC-E72999CCCE12}" type="slidenum">
              <a:rPr lang="en-US" altLang="zh-CN"/>
              <a:pPr/>
              <a:t>‹#›</a:t>
            </a:fld>
            <a:endParaRPr lang="en-US" altLang="zh-CN"/>
          </a:p>
        </p:txBody>
      </p:sp>
      <p:sp>
        <p:nvSpPr>
          <p:cNvPr id="6" name="日期占位符 5">
            <a:extLst>
              <a:ext uri="{FF2B5EF4-FFF2-40B4-BE49-F238E27FC236}">
                <a16:creationId xmlns:a16="http://schemas.microsoft.com/office/drawing/2014/main" id="{7DCD4646-929B-E103-91CF-09CB2FE58E4A}"/>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3967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112EBF-10A6-DC98-F39A-4705CB79B29E}"/>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5629D1-99CF-9D31-5BF2-6FCB483F7643}"/>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6F355F1E-CA6D-FB75-01ED-5D5E73BF3573}"/>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EB951E5-0DEE-0539-B568-F1141CE6BF32}"/>
              </a:ext>
            </a:extLst>
          </p:cNvPr>
          <p:cNvSpPr>
            <a:spLocks noGrp="1"/>
          </p:cNvSpPr>
          <p:nvPr>
            <p:ph type="sldNum" sz="quarter" idx="11"/>
          </p:nvPr>
        </p:nvSpPr>
        <p:spPr/>
        <p:txBody>
          <a:bodyPr/>
          <a:lstStyle>
            <a:lvl1pPr>
              <a:defRPr/>
            </a:lvl1pPr>
          </a:lstStyle>
          <a:p>
            <a:fld id="{CE79B6F5-8B3A-4FBB-924F-AFF179C12E60}" type="slidenum">
              <a:rPr lang="en-US" altLang="zh-CN"/>
              <a:pPr/>
              <a:t>‹#›</a:t>
            </a:fld>
            <a:endParaRPr lang="en-US" altLang="zh-CN"/>
          </a:p>
        </p:txBody>
      </p:sp>
      <p:sp>
        <p:nvSpPr>
          <p:cNvPr id="6" name="日期占位符 5">
            <a:extLst>
              <a:ext uri="{FF2B5EF4-FFF2-40B4-BE49-F238E27FC236}">
                <a16:creationId xmlns:a16="http://schemas.microsoft.com/office/drawing/2014/main" id="{4E2B3E97-F22C-E8CA-3F48-7E3D83FD5F5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6921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DD612-189B-BDEF-AA9B-5C2B964F92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62DD9D-1E33-5054-A669-02C18F5413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FAAA9DBE-ED49-0B03-010F-7779D4DC2A2F}"/>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DF4AA19-6346-2A9F-6EF0-56034CE0BEDE}"/>
              </a:ext>
            </a:extLst>
          </p:cNvPr>
          <p:cNvSpPr>
            <a:spLocks noGrp="1"/>
          </p:cNvSpPr>
          <p:nvPr>
            <p:ph type="sldNum" sz="quarter" idx="11"/>
          </p:nvPr>
        </p:nvSpPr>
        <p:spPr/>
        <p:txBody>
          <a:bodyPr/>
          <a:lstStyle>
            <a:lvl1pPr>
              <a:defRPr/>
            </a:lvl1pPr>
          </a:lstStyle>
          <a:p>
            <a:fld id="{76FF182B-870A-4FE8-A470-49D8A1ADC9E9}" type="slidenum">
              <a:rPr lang="en-US" altLang="zh-CN"/>
              <a:pPr/>
              <a:t>‹#›</a:t>
            </a:fld>
            <a:endParaRPr lang="en-US" altLang="zh-CN"/>
          </a:p>
        </p:txBody>
      </p:sp>
      <p:sp>
        <p:nvSpPr>
          <p:cNvPr id="6" name="日期占位符 5">
            <a:extLst>
              <a:ext uri="{FF2B5EF4-FFF2-40B4-BE49-F238E27FC236}">
                <a16:creationId xmlns:a16="http://schemas.microsoft.com/office/drawing/2014/main" id="{0CF6286D-CDA7-A963-D5F5-866EFBC76E4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34946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C036E-7C64-3226-FA93-67650EA667CC}"/>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BE37E3-7CBA-2618-DC4D-A78B1515645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BB2EA58A-9B4B-D15C-8CE3-DA7B4DE24CC8}"/>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9632880-CAD1-579E-4C45-9CA1BF80877E}"/>
              </a:ext>
            </a:extLst>
          </p:cNvPr>
          <p:cNvSpPr>
            <a:spLocks noGrp="1"/>
          </p:cNvSpPr>
          <p:nvPr>
            <p:ph type="sldNum" sz="quarter" idx="11"/>
          </p:nvPr>
        </p:nvSpPr>
        <p:spPr/>
        <p:txBody>
          <a:bodyPr/>
          <a:lstStyle>
            <a:lvl1pPr>
              <a:defRPr/>
            </a:lvl1pPr>
          </a:lstStyle>
          <a:p>
            <a:fld id="{9E5AE8C2-0744-4DEE-B1FC-9DC920A5881E}" type="slidenum">
              <a:rPr lang="en-US" altLang="zh-CN"/>
              <a:pPr/>
              <a:t>‹#›</a:t>
            </a:fld>
            <a:endParaRPr lang="en-US" altLang="zh-CN"/>
          </a:p>
        </p:txBody>
      </p:sp>
      <p:sp>
        <p:nvSpPr>
          <p:cNvPr id="6" name="日期占位符 5">
            <a:extLst>
              <a:ext uri="{FF2B5EF4-FFF2-40B4-BE49-F238E27FC236}">
                <a16:creationId xmlns:a16="http://schemas.microsoft.com/office/drawing/2014/main" id="{FE262242-D875-8B4D-4D8A-A69AB12CC06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7759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DEC70-E5D0-A9E7-C832-2B59355804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BC31CD-7EBA-8736-FF3B-064D37942624}"/>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C933CB-6F2C-BC3A-405F-7076B20D27D6}"/>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84B7751A-02F5-485D-1AE0-FF988D5D341F}"/>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C0358B3-2BCD-6B00-1F81-23F5B73A6035}"/>
              </a:ext>
            </a:extLst>
          </p:cNvPr>
          <p:cNvSpPr>
            <a:spLocks noGrp="1"/>
          </p:cNvSpPr>
          <p:nvPr>
            <p:ph type="sldNum" sz="quarter" idx="11"/>
          </p:nvPr>
        </p:nvSpPr>
        <p:spPr/>
        <p:txBody>
          <a:bodyPr/>
          <a:lstStyle>
            <a:lvl1pPr>
              <a:defRPr/>
            </a:lvl1pPr>
          </a:lstStyle>
          <a:p>
            <a:fld id="{612ED571-A155-4DAF-A7BA-FC292C027541}" type="slidenum">
              <a:rPr lang="en-US" altLang="zh-CN"/>
              <a:pPr/>
              <a:t>‹#›</a:t>
            </a:fld>
            <a:endParaRPr lang="en-US" altLang="zh-CN"/>
          </a:p>
        </p:txBody>
      </p:sp>
      <p:sp>
        <p:nvSpPr>
          <p:cNvPr id="7" name="日期占位符 6">
            <a:extLst>
              <a:ext uri="{FF2B5EF4-FFF2-40B4-BE49-F238E27FC236}">
                <a16:creationId xmlns:a16="http://schemas.microsoft.com/office/drawing/2014/main" id="{C4CC8EBF-2F67-611C-8D1A-035458A3B4D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44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EA767-2D9D-CD02-7908-43FD430F9D9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97E952D-FF68-209E-136B-A7AEAD9AE02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4A2F85-4D71-AA7F-AB41-1450BDE89B05}"/>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D77573B-6B9F-3FB0-8784-814515BFC1D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CAA847-58CD-A0EE-F943-416A775E09D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a:extLst>
              <a:ext uri="{FF2B5EF4-FFF2-40B4-BE49-F238E27FC236}">
                <a16:creationId xmlns:a16="http://schemas.microsoft.com/office/drawing/2014/main" id="{6E159B54-F640-D474-5D33-879BAC8B46DC}"/>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1B44611D-4EA1-0255-BB25-050294C7FEEE}"/>
              </a:ext>
            </a:extLst>
          </p:cNvPr>
          <p:cNvSpPr>
            <a:spLocks noGrp="1"/>
          </p:cNvSpPr>
          <p:nvPr>
            <p:ph type="sldNum" sz="quarter" idx="11"/>
          </p:nvPr>
        </p:nvSpPr>
        <p:spPr/>
        <p:txBody>
          <a:bodyPr/>
          <a:lstStyle>
            <a:lvl1pPr>
              <a:defRPr/>
            </a:lvl1pPr>
          </a:lstStyle>
          <a:p>
            <a:fld id="{494C7FC8-D44C-4120-A2E2-28ABEF803243}" type="slidenum">
              <a:rPr lang="en-US" altLang="zh-CN"/>
              <a:pPr/>
              <a:t>‹#›</a:t>
            </a:fld>
            <a:endParaRPr lang="en-US" altLang="zh-CN"/>
          </a:p>
        </p:txBody>
      </p:sp>
      <p:sp>
        <p:nvSpPr>
          <p:cNvPr id="9" name="日期占位符 8">
            <a:extLst>
              <a:ext uri="{FF2B5EF4-FFF2-40B4-BE49-F238E27FC236}">
                <a16:creationId xmlns:a16="http://schemas.microsoft.com/office/drawing/2014/main" id="{4C229C0C-2309-A774-8C9B-5ED42B9270F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5736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71EE6-298D-CB95-E809-E1AFB367CB85}"/>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E391C3F6-9021-5A1F-5A27-65DBC7CFEBFA}"/>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3E386A5-E545-8100-6ADA-6C7C250123A0}"/>
              </a:ext>
            </a:extLst>
          </p:cNvPr>
          <p:cNvSpPr>
            <a:spLocks noGrp="1"/>
          </p:cNvSpPr>
          <p:nvPr>
            <p:ph type="sldNum" sz="quarter" idx="11"/>
          </p:nvPr>
        </p:nvSpPr>
        <p:spPr/>
        <p:txBody>
          <a:bodyPr/>
          <a:lstStyle>
            <a:lvl1pPr>
              <a:defRPr/>
            </a:lvl1pPr>
          </a:lstStyle>
          <a:p>
            <a:fld id="{BB4A3C20-DD0A-46DE-8678-5EE50F97ABC0}" type="slidenum">
              <a:rPr lang="en-US" altLang="zh-CN"/>
              <a:pPr/>
              <a:t>‹#›</a:t>
            </a:fld>
            <a:endParaRPr lang="en-US" altLang="zh-CN"/>
          </a:p>
        </p:txBody>
      </p:sp>
      <p:sp>
        <p:nvSpPr>
          <p:cNvPr id="5" name="日期占位符 4">
            <a:extLst>
              <a:ext uri="{FF2B5EF4-FFF2-40B4-BE49-F238E27FC236}">
                <a16:creationId xmlns:a16="http://schemas.microsoft.com/office/drawing/2014/main" id="{09BFA10D-01E1-EA95-E441-D69B3F6195D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5854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478CF66-816B-6415-4307-0512B9482FF1}"/>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37A5C7BD-456F-BF31-E59F-0C7F49912952}"/>
              </a:ext>
            </a:extLst>
          </p:cNvPr>
          <p:cNvSpPr>
            <a:spLocks noGrp="1"/>
          </p:cNvSpPr>
          <p:nvPr>
            <p:ph type="sldNum" sz="quarter" idx="11"/>
          </p:nvPr>
        </p:nvSpPr>
        <p:spPr/>
        <p:txBody>
          <a:bodyPr/>
          <a:lstStyle>
            <a:lvl1pPr>
              <a:defRPr/>
            </a:lvl1pPr>
          </a:lstStyle>
          <a:p>
            <a:fld id="{14F90929-780C-404C-AC0A-2B5DDEE8C294}" type="slidenum">
              <a:rPr lang="en-US" altLang="zh-CN"/>
              <a:pPr/>
              <a:t>‹#›</a:t>
            </a:fld>
            <a:endParaRPr lang="en-US" altLang="zh-CN"/>
          </a:p>
        </p:txBody>
      </p:sp>
      <p:sp>
        <p:nvSpPr>
          <p:cNvPr id="4" name="日期占位符 3">
            <a:extLst>
              <a:ext uri="{FF2B5EF4-FFF2-40B4-BE49-F238E27FC236}">
                <a16:creationId xmlns:a16="http://schemas.microsoft.com/office/drawing/2014/main" id="{E973ABAD-4125-9BCA-B165-F7499E4AB00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7747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26660-ED82-56A2-2999-BE87AC34329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9AF50E-0A2D-3148-5928-F1A791A92C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ECD7A0-B70A-569E-458B-78C8F9072BD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D23B37B6-DECF-CD44-D1D4-419D96CF85D3}"/>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5B3A09-C425-6CAA-01A7-312473A03BB6}"/>
              </a:ext>
            </a:extLst>
          </p:cNvPr>
          <p:cNvSpPr>
            <a:spLocks noGrp="1"/>
          </p:cNvSpPr>
          <p:nvPr>
            <p:ph type="sldNum" sz="quarter" idx="11"/>
          </p:nvPr>
        </p:nvSpPr>
        <p:spPr/>
        <p:txBody>
          <a:bodyPr/>
          <a:lstStyle>
            <a:lvl1pPr>
              <a:defRPr/>
            </a:lvl1pPr>
          </a:lstStyle>
          <a:p>
            <a:fld id="{18B84B69-0CC4-400B-88F3-FE1A677E0444}" type="slidenum">
              <a:rPr lang="en-US" altLang="zh-CN"/>
              <a:pPr/>
              <a:t>‹#›</a:t>
            </a:fld>
            <a:endParaRPr lang="en-US" altLang="zh-CN"/>
          </a:p>
        </p:txBody>
      </p:sp>
      <p:sp>
        <p:nvSpPr>
          <p:cNvPr id="7" name="日期占位符 6">
            <a:extLst>
              <a:ext uri="{FF2B5EF4-FFF2-40B4-BE49-F238E27FC236}">
                <a16:creationId xmlns:a16="http://schemas.microsoft.com/office/drawing/2014/main" id="{F3BC65F7-8B2E-26CD-B021-AD3E047A68D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0238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A29ED-0BF0-462B-A7D5-79BD0838421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4430D3-1434-DBBE-AB66-02F180FF9B3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7EE4A192-E504-A7E7-DB02-353A47E0E90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E9AACD69-7F5E-2E98-4A6C-2AFAC225B4BF}"/>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D1A40FA-4FDC-C8EA-87D4-E3ACA1DFE90E}"/>
              </a:ext>
            </a:extLst>
          </p:cNvPr>
          <p:cNvSpPr>
            <a:spLocks noGrp="1"/>
          </p:cNvSpPr>
          <p:nvPr>
            <p:ph type="sldNum" sz="quarter" idx="11"/>
          </p:nvPr>
        </p:nvSpPr>
        <p:spPr/>
        <p:txBody>
          <a:bodyPr/>
          <a:lstStyle>
            <a:lvl1pPr>
              <a:defRPr/>
            </a:lvl1pPr>
          </a:lstStyle>
          <a:p>
            <a:fld id="{F020DC41-7869-4249-B541-831C0663F001}" type="slidenum">
              <a:rPr lang="en-US" altLang="zh-CN"/>
              <a:pPr/>
              <a:t>‹#›</a:t>
            </a:fld>
            <a:endParaRPr lang="en-US" altLang="zh-CN"/>
          </a:p>
        </p:txBody>
      </p:sp>
      <p:sp>
        <p:nvSpPr>
          <p:cNvPr id="7" name="日期占位符 6">
            <a:extLst>
              <a:ext uri="{FF2B5EF4-FFF2-40B4-BE49-F238E27FC236}">
                <a16:creationId xmlns:a16="http://schemas.microsoft.com/office/drawing/2014/main" id="{2A4EEF4A-F190-E91B-0F79-9D3FDF8C588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82895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05D2D911-9750-3AAB-B3DE-9C3411021B3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a typeface="宋体" panose="02010600030101010101" pitchFamily="2" charset="-122"/>
              </a:defRPr>
            </a:lvl1pPr>
          </a:lstStyle>
          <a:p>
            <a:endParaRPr lang="en-US" altLang="zh-CN"/>
          </a:p>
        </p:txBody>
      </p:sp>
      <p:sp>
        <p:nvSpPr>
          <p:cNvPr id="38916" name="Rectangle 4">
            <a:extLst>
              <a:ext uri="{FF2B5EF4-FFF2-40B4-BE49-F238E27FC236}">
                <a16:creationId xmlns:a16="http://schemas.microsoft.com/office/drawing/2014/main" id="{F8456D5C-AD58-ACE1-DED9-C82DE226EBF6}"/>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ea typeface="宋体" panose="02010600030101010101" pitchFamily="2" charset="-122"/>
              </a:defRPr>
            </a:lvl1pPr>
          </a:lstStyle>
          <a:p>
            <a:fld id="{A9A97EF6-A80F-4715-AAFC-4564A637CB8E}" type="slidenum">
              <a:rPr lang="en-US" altLang="zh-CN"/>
              <a:pPr/>
              <a:t>‹#›</a:t>
            </a:fld>
            <a:endParaRPr lang="en-US" altLang="zh-CN"/>
          </a:p>
        </p:txBody>
      </p:sp>
      <p:grpSp>
        <p:nvGrpSpPr>
          <p:cNvPr id="38947" name="Group 35">
            <a:extLst>
              <a:ext uri="{FF2B5EF4-FFF2-40B4-BE49-F238E27FC236}">
                <a16:creationId xmlns:a16="http://schemas.microsoft.com/office/drawing/2014/main" id="{E3F19E3A-7BAB-4E6D-3F25-FE7097F2DF20}"/>
              </a:ext>
            </a:extLst>
          </p:cNvPr>
          <p:cNvGrpSpPr>
            <a:grpSpLocks/>
          </p:cNvGrpSpPr>
          <p:nvPr/>
        </p:nvGrpSpPr>
        <p:grpSpPr bwMode="auto">
          <a:xfrm>
            <a:off x="0" y="0"/>
            <a:ext cx="9144000" cy="546100"/>
            <a:chOff x="0" y="0"/>
            <a:chExt cx="5760" cy="344"/>
          </a:xfrm>
        </p:grpSpPr>
        <p:sp>
          <p:nvSpPr>
            <p:cNvPr id="38917" name="Rectangle 5">
              <a:extLst>
                <a:ext uri="{FF2B5EF4-FFF2-40B4-BE49-F238E27FC236}">
                  <a16:creationId xmlns:a16="http://schemas.microsoft.com/office/drawing/2014/main" id="{30BC0E42-F883-A172-B639-6A199942553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38918" name="Rectangle 6">
              <a:extLst>
                <a:ext uri="{FF2B5EF4-FFF2-40B4-BE49-F238E27FC236}">
                  <a16:creationId xmlns:a16="http://schemas.microsoft.com/office/drawing/2014/main" id="{8E61F306-0F08-9EC3-ADE1-F4A09FD0EFFD}"/>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8919" name="Rectangle 7">
              <a:extLst>
                <a:ext uri="{FF2B5EF4-FFF2-40B4-BE49-F238E27FC236}">
                  <a16:creationId xmlns:a16="http://schemas.microsoft.com/office/drawing/2014/main" id="{68B9D4B5-96BA-4896-4DED-B76F6C389DD4}"/>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hlink"/>
                </a:solidFill>
              </a:endParaRPr>
            </a:p>
          </p:txBody>
        </p:sp>
        <p:sp>
          <p:nvSpPr>
            <p:cNvPr id="38920" name="Rectangle 8">
              <a:extLst>
                <a:ext uri="{FF2B5EF4-FFF2-40B4-BE49-F238E27FC236}">
                  <a16:creationId xmlns:a16="http://schemas.microsoft.com/office/drawing/2014/main" id="{3D6059AC-0D8E-19B8-62BC-AC9341228E5E}"/>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hlink"/>
                </a:solidFill>
              </a:endParaRPr>
            </a:p>
          </p:txBody>
        </p:sp>
        <p:sp>
          <p:nvSpPr>
            <p:cNvPr id="38921" name="Rectangle 9">
              <a:extLst>
                <a:ext uri="{FF2B5EF4-FFF2-40B4-BE49-F238E27FC236}">
                  <a16:creationId xmlns:a16="http://schemas.microsoft.com/office/drawing/2014/main" id="{B92B7333-3141-018B-F8D7-CBDBC0ED426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accent2"/>
                </a:solidFill>
              </a:endParaRPr>
            </a:p>
          </p:txBody>
        </p:sp>
        <p:sp>
          <p:nvSpPr>
            <p:cNvPr id="38922" name="Rectangle 10">
              <a:extLst>
                <a:ext uri="{FF2B5EF4-FFF2-40B4-BE49-F238E27FC236}">
                  <a16:creationId xmlns:a16="http://schemas.microsoft.com/office/drawing/2014/main" id="{50187422-3A55-65E2-EF34-264A2A18522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hlink"/>
                </a:solidFill>
              </a:endParaRPr>
            </a:p>
          </p:txBody>
        </p:sp>
        <p:sp>
          <p:nvSpPr>
            <p:cNvPr id="38923" name="Rectangle 11">
              <a:extLst>
                <a:ext uri="{FF2B5EF4-FFF2-40B4-BE49-F238E27FC236}">
                  <a16:creationId xmlns:a16="http://schemas.microsoft.com/office/drawing/2014/main" id="{A72858B5-6AEC-75D5-0315-4FF285B2FF00}"/>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8924" name="Rectangle 12">
              <a:extLst>
                <a:ext uri="{FF2B5EF4-FFF2-40B4-BE49-F238E27FC236}">
                  <a16:creationId xmlns:a16="http://schemas.microsoft.com/office/drawing/2014/main" id="{F945FDAD-4047-DABF-930B-FF1FD11A4DC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accent2"/>
                </a:solidFill>
              </a:endParaRPr>
            </a:p>
          </p:txBody>
        </p:sp>
        <p:sp>
          <p:nvSpPr>
            <p:cNvPr id="38925" name="Rectangle 13">
              <a:extLst>
                <a:ext uri="{FF2B5EF4-FFF2-40B4-BE49-F238E27FC236}">
                  <a16:creationId xmlns:a16="http://schemas.microsoft.com/office/drawing/2014/main" id="{E92CDEC2-E72C-1F64-FD8F-0E5A7EEC0D2A}"/>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accent2"/>
                </a:solidFill>
              </a:endParaRPr>
            </a:p>
          </p:txBody>
        </p:sp>
      </p:grpSp>
      <p:sp>
        <p:nvSpPr>
          <p:cNvPr id="38926" name="Rectangle 14">
            <a:extLst>
              <a:ext uri="{FF2B5EF4-FFF2-40B4-BE49-F238E27FC236}">
                <a16:creationId xmlns:a16="http://schemas.microsoft.com/office/drawing/2014/main" id="{5852071B-871E-51C1-A18C-1A78370F52AF}"/>
              </a:ext>
            </a:extLst>
          </p:cNvPr>
          <p:cNvSpPr>
            <a:spLocks noGrp="1" noChangeArrowheads="1"/>
          </p:cNvSpPr>
          <p:nvPr>
            <p:ph type="title"/>
          </p:nvPr>
        </p:nvSpPr>
        <p:spPr bwMode="auto">
          <a:xfrm>
            <a:off x="457200" y="4572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38927" name="Rectangle 15">
            <a:extLst>
              <a:ext uri="{FF2B5EF4-FFF2-40B4-BE49-F238E27FC236}">
                <a16:creationId xmlns:a16="http://schemas.microsoft.com/office/drawing/2014/main" id="{4D7903A5-5B66-BCD0-7341-633A95A09F28}"/>
              </a:ext>
            </a:extLst>
          </p:cNvPr>
          <p:cNvSpPr>
            <a:spLocks noGrp="1" noChangeArrowheads="1"/>
          </p:cNvSpPr>
          <p:nvPr>
            <p:ph type="body" idx="1"/>
          </p:nvPr>
        </p:nvSpPr>
        <p:spPr bwMode="auto">
          <a:xfrm>
            <a:off x="478631" y="1156176"/>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altLang="zh-CN" dirty="0"/>
          </a:p>
        </p:txBody>
      </p:sp>
      <p:sp>
        <p:nvSpPr>
          <p:cNvPr id="38929" name="Rectangle 17">
            <a:extLst>
              <a:ext uri="{FF2B5EF4-FFF2-40B4-BE49-F238E27FC236}">
                <a16:creationId xmlns:a16="http://schemas.microsoft.com/office/drawing/2014/main" id="{CDA7BD16-3E0D-1E54-B9D0-B6B752FC2D2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spcBef>
          <a:spcPct val="0"/>
        </a:spcBef>
        <a:spcAft>
          <a:spcPct val="0"/>
        </a:spcAft>
        <a:defRPr sz="3600" kern="1200">
          <a:solidFill>
            <a:schemeClr val="tx1"/>
          </a:solidFill>
          <a:latin typeface="宋体" panose="02010600030101010101" pitchFamily="2" charset="-122"/>
          <a:ea typeface="宋体" panose="02010600030101010101" pitchFamily="2" charset="-122"/>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宋体" panose="02010600030101010101" pitchFamily="2" charset="-122"/>
          <a:ea typeface="宋体" panose="02010600030101010101" pitchFamily="2" charset="-122"/>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宋体" panose="02010600030101010101" pitchFamily="2" charset="-122"/>
          <a:ea typeface="宋体" panose="02010600030101010101" pitchFamily="2" charset="-122"/>
          <a:cs typeface="+mn-cs"/>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宋体" panose="02010600030101010101" pitchFamily="2" charset="-122"/>
          <a:ea typeface="宋体" panose="02010600030101010101" pitchFamily="2" charset="-122"/>
          <a:cs typeface="+mn-cs"/>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宋体" panose="02010600030101010101" pitchFamily="2" charset="-122"/>
          <a:ea typeface="宋体" panose="02010600030101010101" pitchFamily="2" charset="-122"/>
          <a:cs typeface="+mn-cs"/>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5216A-DDD2-E3BD-F2C4-D412062BDD43}"/>
              </a:ext>
            </a:extLst>
          </p:cNvPr>
          <p:cNvSpPr>
            <a:spLocks noGrp="1"/>
          </p:cNvSpPr>
          <p:nvPr>
            <p:ph type="ctrTitle"/>
          </p:nvPr>
        </p:nvSpPr>
        <p:spPr/>
        <p:txBody>
          <a:bodyPr/>
          <a:lstStyle/>
          <a:p>
            <a:pPr algn="ctr"/>
            <a:r>
              <a:rPr lang="zh-CN" altLang="en-US" b="1" dirty="0"/>
              <a:t>电路</a:t>
            </a:r>
            <a:r>
              <a:rPr lang="en-US" altLang="zh-CN" b="1" dirty="0">
                <a:latin typeface="Times New Roman" panose="02020603050405020304" pitchFamily="18" charset="0"/>
                <a:cs typeface="Times New Roman" panose="02020603050405020304" pitchFamily="18" charset="0"/>
              </a:rPr>
              <a:t>IA</a:t>
            </a:r>
            <a:r>
              <a:rPr lang="zh-CN" altLang="en-US" b="1" dirty="0"/>
              <a:t>复习 </a:t>
            </a:r>
            <a:r>
              <a:rPr lang="en-US" altLang="zh-CN" b="1" dirty="0"/>
              <a:t>(1)</a:t>
            </a:r>
            <a:br>
              <a:rPr lang="en-US" altLang="zh-CN" b="1" dirty="0"/>
            </a:br>
            <a:r>
              <a:rPr lang="zh-CN" altLang="en-US" sz="4000" b="1" dirty="0"/>
              <a:t>电路元件和电路基本定律</a:t>
            </a:r>
            <a:endParaRPr lang="zh-CN" altLang="en-US" b="1" dirty="0"/>
          </a:p>
        </p:txBody>
      </p:sp>
      <p:sp>
        <p:nvSpPr>
          <p:cNvPr id="3" name="副标题 2">
            <a:extLst>
              <a:ext uri="{FF2B5EF4-FFF2-40B4-BE49-F238E27FC236}">
                <a16:creationId xmlns:a16="http://schemas.microsoft.com/office/drawing/2014/main" id="{ED3235A8-0354-1D66-F38D-2ABAFD9E0D60}"/>
              </a:ext>
            </a:extLst>
          </p:cNvPr>
          <p:cNvSpPr>
            <a:spLocks noGrp="1"/>
          </p:cNvSpPr>
          <p:nvPr>
            <p:ph type="subTitle" idx="1"/>
          </p:nvPr>
        </p:nvSpPr>
        <p:spPr/>
        <p:txBody>
          <a:bodyPr/>
          <a:lstStyle/>
          <a:p>
            <a:pPr algn="r"/>
            <a:r>
              <a:rPr lang="en-US" altLang="zh-CN" dirty="0"/>
              <a:t>2022.7</a:t>
            </a:r>
            <a:endParaRPr lang="zh-CN" altLang="en-US" dirty="0"/>
          </a:p>
        </p:txBody>
      </p:sp>
    </p:spTree>
    <p:extLst>
      <p:ext uri="{BB962C8B-B14F-4D97-AF65-F5344CB8AC3E}">
        <p14:creationId xmlns:p14="http://schemas.microsoft.com/office/powerpoint/2010/main" val="23051938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829C22EE-00A0-BF1D-A149-940F7C09FB20}"/>
              </a:ext>
            </a:extLst>
          </p:cNvPr>
          <p:cNvSpPr txBox="1">
            <a:spLocks noChangeArrowheads="1"/>
          </p:cNvSpPr>
          <p:nvPr/>
        </p:nvSpPr>
        <p:spPr bwMode="auto">
          <a:xfrm>
            <a:off x="226561" y="1158068"/>
            <a:ext cx="542544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ct val="50000"/>
              </a:spcBef>
            </a:pPr>
            <a:r>
              <a:rPr kumimoji="1" lang="zh-CN" altLang="en-US" sz="2400" b="1" dirty="0">
                <a:solidFill>
                  <a:srgbClr val="CC0099"/>
                </a:solidFill>
                <a:latin typeface="Times New Roman" panose="02020603050405020304" pitchFamily="18" charset="0"/>
                <a:ea typeface="宋体" panose="02010600030101010101" pitchFamily="2" charset="-122"/>
                <a:sym typeface="Symbol" panose="05050102010706020507" pitchFamily="18" charset="2"/>
              </a:rPr>
              <a:t>一、几个名词（自行对照课本）  </a:t>
            </a:r>
          </a:p>
        </p:txBody>
      </p:sp>
      <p:sp>
        <p:nvSpPr>
          <p:cNvPr id="3" name="Text Box 3">
            <a:extLst>
              <a:ext uri="{FF2B5EF4-FFF2-40B4-BE49-F238E27FC236}">
                <a16:creationId xmlns:a16="http://schemas.microsoft.com/office/drawing/2014/main" id="{4D609042-BC84-B69B-1D62-E45F3632CFEF}"/>
              </a:ext>
            </a:extLst>
          </p:cNvPr>
          <p:cNvSpPr txBox="1">
            <a:spLocks noChangeArrowheads="1"/>
          </p:cNvSpPr>
          <p:nvPr/>
        </p:nvSpPr>
        <p:spPr bwMode="auto">
          <a:xfrm>
            <a:off x="224543" y="1561266"/>
            <a:ext cx="77724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0" indent="-1143000">
              <a:defRPr kumimoji="1" sz="2400">
                <a:solidFill>
                  <a:schemeClr val="tx1"/>
                </a:solidFill>
                <a:latin typeface="Times New Roman" panose="02020603050405020304" pitchFamily="18" charset="0"/>
                <a:ea typeface="宋体" panose="02010600030101010101" pitchFamily="2" charset="-122"/>
              </a:defRPr>
            </a:lvl1pPr>
            <a:lvl2pPr marL="1333500">
              <a:defRPr kumimoji="1" sz="2400">
                <a:solidFill>
                  <a:schemeClr val="tx1"/>
                </a:solidFill>
                <a:latin typeface="Times New Roman" panose="02020603050405020304" pitchFamily="18" charset="0"/>
                <a:ea typeface="宋体" panose="02010600030101010101" pitchFamily="2" charset="-122"/>
              </a:defRPr>
            </a:lvl2pPr>
            <a:lvl3pPr marL="1524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1905000">
              <a:defRPr kumimoji="1" sz="2400">
                <a:solidFill>
                  <a:schemeClr val="tx1"/>
                </a:solidFill>
                <a:latin typeface="Times New Roman" panose="02020603050405020304" pitchFamily="18" charset="0"/>
                <a:ea typeface="宋体" panose="02010600030101010101" pitchFamily="2" charset="-122"/>
              </a:defRPr>
            </a:lvl5pPr>
            <a:lvl6pPr marL="2362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19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76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33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lvl="0" indent="0" eaLnBrk="1" fontAlgn="auto" hangingPunct="1">
              <a:spcBef>
                <a:spcPct val="50000"/>
              </a:spcBef>
              <a:spcAft>
                <a:spcPts val="0"/>
              </a:spcAft>
            </a:pPr>
            <a:r>
              <a:rPr kumimoji="1" lang="zh-CN" altLang="en-US" sz="2400" b="1"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Symbol" panose="05050102010706020507" pitchFamily="18" charset="2"/>
              </a:rPr>
              <a:t>支路</a:t>
            </a:r>
            <a:r>
              <a:rPr lang="zh-CN" altLang="en-US" b="1" dirty="0">
                <a:sym typeface="Symbol" panose="05050102010706020507" pitchFamily="18" charset="2"/>
              </a:rPr>
              <a:t>、</a:t>
            </a:r>
            <a:r>
              <a:rPr lang="zh-CN" altLang="en-US" b="1" dirty="0">
                <a:latin typeface="宋体" panose="02010600030101010101" pitchFamily="2" charset="-122"/>
                <a:sym typeface="Symbol" panose="05050102010706020507" pitchFamily="18" charset="2"/>
              </a:rPr>
              <a:t>节点、路径、回路、网孔</a:t>
            </a:r>
            <a:endParaRPr kumimoji="1" lang="zh-CN" altLang="en-US" sz="2400" b="1" i="0" u="none" strike="noStrike" kern="0" cap="none" spc="0" normalizeH="0" baseline="0" noProof="0" dirty="0">
              <a:ln>
                <a:noFill/>
              </a:ln>
              <a:effectLst/>
              <a:uLnTx/>
              <a:uFillTx/>
              <a:latin typeface="宋体" panose="02010600030101010101" pitchFamily="2" charset="-122"/>
              <a:sym typeface="Symbol" panose="05050102010706020507" pitchFamily="18" charset="2"/>
            </a:endParaRPr>
          </a:p>
        </p:txBody>
      </p:sp>
      <p:sp>
        <p:nvSpPr>
          <p:cNvPr id="52" name="文本框 51">
            <a:extLst>
              <a:ext uri="{FF2B5EF4-FFF2-40B4-BE49-F238E27FC236}">
                <a16:creationId xmlns:a16="http://schemas.microsoft.com/office/drawing/2014/main" id="{8A884870-9FDC-E387-6D13-C3D04CB8E8A9}"/>
              </a:ext>
            </a:extLst>
          </p:cNvPr>
          <p:cNvSpPr txBox="1"/>
          <p:nvPr/>
        </p:nvSpPr>
        <p:spPr>
          <a:xfrm>
            <a:off x="224543" y="2018466"/>
            <a:ext cx="8676104" cy="1200329"/>
          </a:xfrm>
          <a:prstGeom prst="rect">
            <a:avLst/>
          </a:prstGeom>
          <a:noFill/>
        </p:spPr>
        <p:txBody>
          <a:bodyPr wrap="square">
            <a:spAutoFit/>
          </a:bodyPr>
          <a:lstStyle/>
          <a:p>
            <a:r>
              <a:rPr kumimoji="1" lang="zh-CN" altLang="en-US" sz="2400" b="1" i="0" u="none" strike="noStrike" kern="1200" cap="none" spc="0" normalizeH="0" baseline="0" noProof="0" dirty="0">
                <a:ln>
                  <a:noFill/>
                </a:ln>
                <a:solidFill>
                  <a:srgbClr val="CC0099"/>
                </a:solidFill>
                <a:effectLst/>
                <a:uLnTx/>
                <a:uFillTx/>
                <a:latin typeface="宋体" panose="02010600030101010101" pitchFamily="2" charset="-122"/>
                <a:ea typeface="宋体" panose="02010600030101010101" pitchFamily="2" charset="-122"/>
                <a:cs typeface="+mn-cs"/>
                <a:sym typeface="Symbol" panose="05050102010706020507" pitchFamily="18" charset="2"/>
              </a:rPr>
              <a:t>二、</a:t>
            </a:r>
            <a:r>
              <a:rPr kumimoji="1" lang="en-US" altLang="zh-CN" sz="2400" b="1" dirty="0">
                <a:solidFill>
                  <a:srgbClr val="CC0099"/>
                </a:solidFill>
                <a:latin typeface="Times New Roman" panose="02020603050405020304" pitchFamily="18" charset="0"/>
                <a:ea typeface="宋体" panose="02010600030101010101" pitchFamily="2" charset="-122"/>
                <a:sym typeface="Symbol" panose="05050102010706020507" pitchFamily="18" charset="2"/>
              </a:rPr>
              <a:t>KCL</a:t>
            </a:r>
          </a:p>
          <a:p>
            <a:r>
              <a:rPr kumimoji="1"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在任何</a:t>
            </a:r>
            <a:r>
              <a:rPr kumimoji="1" lang="zh-CN"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集</a:t>
            </a: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中</a:t>
            </a:r>
            <a:r>
              <a:rPr kumimoji="1" lang="zh-CN"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参数电路</a:t>
            </a:r>
            <a:r>
              <a:rPr kumimoji="1" lang="zh-CN"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中，在任一时刻，流出（流入）任一节点的各支路电流的代数和为零</a:t>
            </a:r>
            <a:r>
              <a:rPr kumimoji="1"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zh-CN"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即</a:t>
            </a:r>
            <a:r>
              <a:rPr kumimoji="1"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 </a:t>
            </a:r>
            <a:endParaRPr lang="zh-CN" altLang="en-US" dirty="0"/>
          </a:p>
        </p:txBody>
      </p:sp>
      <p:graphicFrame>
        <p:nvGraphicFramePr>
          <p:cNvPr id="53" name="Object 66">
            <a:extLst>
              <a:ext uri="{FF2B5EF4-FFF2-40B4-BE49-F238E27FC236}">
                <a16:creationId xmlns:a16="http://schemas.microsoft.com/office/drawing/2014/main" id="{99200097-5429-4057-897E-F9B50046F419}"/>
              </a:ext>
            </a:extLst>
          </p:cNvPr>
          <p:cNvGraphicFramePr>
            <a:graphicFrameLocks noChangeAspect="1"/>
          </p:cNvGraphicFramePr>
          <p:nvPr>
            <p:extLst>
              <p:ext uri="{D42A27DB-BD31-4B8C-83A1-F6EECF244321}">
                <p14:modId xmlns:p14="http://schemas.microsoft.com/office/powerpoint/2010/main" val="1807721149"/>
              </p:ext>
            </p:extLst>
          </p:nvPr>
        </p:nvGraphicFramePr>
        <p:xfrm>
          <a:off x="4580643" y="2740301"/>
          <a:ext cx="1023938" cy="500062"/>
        </p:xfrm>
        <a:graphic>
          <a:graphicData uri="http://schemas.openxmlformats.org/presentationml/2006/ole">
            <mc:AlternateContent xmlns:mc="http://schemas.openxmlformats.org/markup-compatibility/2006">
              <mc:Choice xmlns:v="urn:schemas-microsoft-com:vml" Requires="v">
                <p:oleObj name="Equation" r:id="rId2" imgW="520560" imgH="253800" progId="Equation.3">
                  <p:embed/>
                </p:oleObj>
              </mc:Choice>
              <mc:Fallback>
                <p:oleObj name="Equation" r:id="rId2" imgW="520560" imgH="253800" progId="Equation.3">
                  <p:embed/>
                  <p:pic>
                    <p:nvPicPr>
                      <p:cNvPr id="53" name="Object 66">
                        <a:extLst>
                          <a:ext uri="{FF2B5EF4-FFF2-40B4-BE49-F238E27FC236}">
                            <a16:creationId xmlns:a16="http://schemas.microsoft.com/office/drawing/2014/main" id="{99200097-5429-4057-897E-F9B50046F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643" y="2740301"/>
                        <a:ext cx="102393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Text Box 1027">
            <a:extLst>
              <a:ext uri="{FF2B5EF4-FFF2-40B4-BE49-F238E27FC236}">
                <a16:creationId xmlns:a16="http://schemas.microsoft.com/office/drawing/2014/main" id="{6F36CDCB-106C-81C6-DA26-F842F1F43AFD}"/>
              </a:ext>
            </a:extLst>
          </p:cNvPr>
          <p:cNvSpPr txBox="1">
            <a:spLocks noChangeArrowheads="1"/>
          </p:cNvSpPr>
          <p:nvPr/>
        </p:nvSpPr>
        <p:spPr bwMode="auto">
          <a:xfrm>
            <a:off x="338843" y="3129801"/>
            <a:ext cx="424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ct val="50000"/>
              </a:spcBef>
            </a:pPr>
            <a:r>
              <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KCL</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的推广（对闭合曲面）  </a:t>
            </a:r>
            <a:endPar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75" name="Group 1186">
            <a:extLst>
              <a:ext uri="{FF2B5EF4-FFF2-40B4-BE49-F238E27FC236}">
                <a16:creationId xmlns:a16="http://schemas.microsoft.com/office/drawing/2014/main" id="{D4C178D8-F27D-B6DC-2B23-44F586B10AEB}"/>
              </a:ext>
            </a:extLst>
          </p:cNvPr>
          <p:cNvGrpSpPr>
            <a:grpSpLocks/>
          </p:cNvGrpSpPr>
          <p:nvPr/>
        </p:nvGrpSpPr>
        <p:grpSpPr bwMode="auto">
          <a:xfrm>
            <a:off x="1177043" y="3510801"/>
            <a:ext cx="2597150" cy="1505304"/>
            <a:chOff x="768" y="480"/>
            <a:chExt cx="1776" cy="1104"/>
          </a:xfrm>
        </p:grpSpPr>
        <p:sp>
          <p:nvSpPr>
            <p:cNvPr id="76" name="Rectangle 1134">
              <a:extLst>
                <a:ext uri="{FF2B5EF4-FFF2-40B4-BE49-F238E27FC236}">
                  <a16:creationId xmlns:a16="http://schemas.microsoft.com/office/drawing/2014/main" id="{F0D41D46-4A5F-BA34-B346-095E7BBDBD05}"/>
                </a:ext>
              </a:extLst>
            </p:cNvPr>
            <p:cNvSpPr>
              <a:spLocks noChangeArrowheads="1"/>
            </p:cNvSpPr>
            <p:nvPr/>
          </p:nvSpPr>
          <p:spPr bwMode="auto">
            <a:xfrm>
              <a:off x="768" y="672"/>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77" name="Rectangle 1139">
              <a:extLst>
                <a:ext uri="{FF2B5EF4-FFF2-40B4-BE49-F238E27FC236}">
                  <a16:creationId xmlns:a16="http://schemas.microsoft.com/office/drawing/2014/main" id="{520B47D4-E4BA-7905-FAC6-673AA0FFD4CE}"/>
                </a:ext>
              </a:extLst>
            </p:cNvPr>
            <p:cNvSpPr>
              <a:spLocks noChangeArrowheads="1"/>
            </p:cNvSpPr>
            <p:nvPr/>
          </p:nvSpPr>
          <p:spPr bwMode="auto">
            <a:xfrm>
              <a:off x="2016" y="672"/>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78" name="Line 1140">
              <a:extLst>
                <a:ext uri="{FF2B5EF4-FFF2-40B4-BE49-F238E27FC236}">
                  <a16:creationId xmlns:a16="http://schemas.microsoft.com/office/drawing/2014/main" id="{9A0B72E6-75DC-1A14-CE16-14158F717D53}"/>
                </a:ext>
              </a:extLst>
            </p:cNvPr>
            <p:cNvSpPr>
              <a:spLocks noChangeShapeType="1"/>
            </p:cNvSpPr>
            <p:nvPr/>
          </p:nvSpPr>
          <p:spPr bwMode="auto">
            <a:xfrm>
              <a:off x="1296" y="816"/>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79" name="Line 1141">
              <a:extLst>
                <a:ext uri="{FF2B5EF4-FFF2-40B4-BE49-F238E27FC236}">
                  <a16:creationId xmlns:a16="http://schemas.microsoft.com/office/drawing/2014/main" id="{7396A454-BF19-5E57-44D9-63848D5C4820}"/>
                </a:ext>
              </a:extLst>
            </p:cNvPr>
            <p:cNvSpPr>
              <a:spLocks noChangeShapeType="1"/>
            </p:cNvSpPr>
            <p:nvPr/>
          </p:nvSpPr>
          <p:spPr bwMode="auto">
            <a:xfrm>
              <a:off x="1296" y="1152"/>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80" name="Line 1144">
              <a:extLst>
                <a:ext uri="{FF2B5EF4-FFF2-40B4-BE49-F238E27FC236}">
                  <a16:creationId xmlns:a16="http://schemas.microsoft.com/office/drawing/2014/main" id="{7C9DED5F-56FD-A8B8-7A97-E07D45BF3513}"/>
                </a:ext>
              </a:extLst>
            </p:cNvPr>
            <p:cNvSpPr>
              <a:spLocks noChangeShapeType="1"/>
            </p:cNvSpPr>
            <p:nvPr/>
          </p:nvSpPr>
          <p:spPr bwMode="auto">
            <a:xfrm>
              <a:off x="1296" y="1440"/>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81" name="Text Box 1147">
              <a:extLst>
                <a:ext uri="{FF2B5EF4-FFF2-40B4-BE49-F238E27FC236}">
                  <a16:creationId xmlns:a16="http://schemas.microsoft.com/office/drawing/2014/main" id="{25A961F4-6D7C-33FE-DFF5-CD13E81CDE1E}"/>
                </a:ext>
              </a:extLst>
            </p:cNvPr>
            <p:cNvSpPr txBox="1">
              <a:spLocks noChangeArrowheads="1"/>
            </p:cNvSpPr>
            <p:nvPr/>
          </p:nvSpPr>
          <p:spPr bwMode="auto">
            <a:xfrm>
              <a:off x="900" y="1008"/>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A</a:t>
              </a:r>
            </a:p>
          </p:txBody>
        </p:sp>
        <p:sp>
          <p:nvSpPr>
            <p:cNvPr id="82" name="Text Box 1149">
              <a:extLst>
                <a:ext uri="{FF2B5EF4-FFF2-40B4-BE49-F238E27FC236}">
                  <a16:creationId xmlns:a16="http://schemas.microsoft.com/office/drawing/2014/main" id="{538C736E-826F-3F08-EDA1-D0972E468102}"/>
                </a:ext>
              </a:extLst>
            </p:cNvPr>
            <p:cNvSpPr txBox="1">
              <a:spLocks noChangeArrowheads="1"/>
            </p:cNvSpPr>
            <p:nvPr/>
          </p:nvSpPr>
          <p:spPr bwMode="auto">
            <a:xfrm>
              <a:off x="2160" y="960"/>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B</a:t>
              </a:r>
            </a:p>
          </p:txBody>
        </p:sp>
        <p:grpSp>
          <p:nvGrpSpPr>
            <p:cNvPr id="83" name="Group 1163">
              <a:extLst>
                <a:ext uri="{FF2B5EF4-FFF2-40B4-BE49-F238E27FC236}">
                  <a16:creationId xmlns:a16="http://schemas.microsoft.com/office/drawing/2014/main" id="{6DF089F5-12F8-E239-28EF-1B41D8A2653D}"/>
                </a:ext>
              </a:extLst>
            </p:cNvPr>
            <p:cNvGrpSpPr>
              <a:grpSpLocks/>
            </p:cNvGrpSpPr>
            <p:nvPr/>
          </p:nvGrpSpPr>
          <p:grpSpPr bwMode="auto">
            <a:xfrm>
              <a:off x="1488" y="1104"/>
              <a:ext cx="336" cy="288"/>
              <a:chOff x="3600" y="672"/>
              <a:chExt cx="336" cy="288"/>
            </a:xfrm>
          </p:grpSpPr>
          <p:sp>
            <p:nvSpPr>
              <p:cNvPr id="90" name="Line 1164">
                <a:extLst>
                  <a:ext uri="{FF2B5EF4-FFF2-40B4-BE49-F238E27FC236}">
                    <a16:creationId xmlns:a16="http://schemas.microsoft.com/office/drawing/2014/main" id="{B0EA3E67-D064-B5C9-873C-99CC0469DE26}"/>
                  </a:ext>
                </a:extLst>
              </p:cNvPr>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91" name="Text Box 1165">
                <a:extLst>
                  <a:ext uri="{FF2B5EF4-FFF2-40B4-BE49-F238E27FC236}">
                    <a16:creationId xmlns:a16="http://schemas.microsoft.com/office/drawing/2014/main" id="{9F30695B-52DE-FC2F-EC7F-9C0C5939DECB}"/>
                  </a:ext>
                </a:extLst>
              </p:cNvPr>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3</a:t>
                </a:r>
                <a:endPar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84" name="Group 1169">
              <a:extLst>
                <a:ext uri="{FF2B5EF4-FFF2-40B4-BE49-F238E27FC236}">
                  <a16:creationId xmlns:a16="http://schemas.microsoft.com/office/drawing/2014/main" id="{0D8CA756-D9F6-D50F-1CDB-495E43FB4B5C}"/>
                </a:ext>
              </a:extLst>
            </p:cNvPr>
            <p:cNvGrpSpPr>
              <a:grpSpLocks/>
            </p:cNvGrpSpPr>
            <p:nvPr/>
          </p:nvGrpSpPr>
          <p:grpSpPr bwMode="auto">
            <a:xfrm>
              <a:off x="1488" y="816"/>
              <a:ext cx="336" cy="288"/>
              <a:chOff x="3600" y="672"/>
              <a:chExt cx="336" cy="288"/>
            </a:xfrm>
          </p:grpSpPr>
          <p:sp>
            <p:nvSpPr>
              <p:cNvPr id="88" name="Line 1170">
                <a:extLst>
                  <a:ext uri="{FF2B5EF4-FFF2-40B4-BE49-F238E27FC236}">
                    <a16:creationId xmlns:a16="http://schemas.microsoft.com/office/drawing/2014/main" id="{F0A770BD-8252-4133-4903-4C36CC674AC7}"/>
                  </a:ext>
                </a:extLst>
              </p:cNvPr>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89" name="Text Box 1171">
                <a:extLst>
                  <a:ext uri="{FF2B5EF4-FFF2-40B4-BE49-F238E27FC236}">
                    <a16:creationId xmlns:a16="http://schemas.microsoft.com/office/drawing/2014/main" id="{98968774-8DA6-0ADD-702F-CE1F7FBC1EAF}"/>
                  </a:ext>
                </a:extLst>
              </p:cNvPr>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85" name="Group 1172">
              <a:extLst>
                <a:ext uri="{FF2B5EF4-FFF2-40B4-BE49-F238E27FC236}">
                  <a16:creationId xmlns:a16="http://schemas.microsoft.com/office/drawing/2014/main" id="{40373D36-8B22-9F78-CB98-6B7421A0F4B7}"/>
                </a:ext>
              </a:extLst>
            </p:cNvPr>
            <p:cNvGrpSpPr>
              <a:grpSpLocks/>
            </p:cNvGrpSpPr>
            <p:nvPr/>
          </p:nvGrpSpPr>
          <p:grpSpPr bwMode="auto">
            <a:xfrm>
              <a:off x="1488" y="480"/>
              <a:ext cx="336" cy="288"/>
              <a:chOff x="3600" y="672"/>
              <a:chExt cx="336" cy="288"/>
            </a:xfrm>
          </p:grpSpPr>
          <p:sp>
            <p:nvSpPr>
              <p:cNvPr id="86" name="Line 1173">
                <a:extLst>
                  <a:ext uri="{FF2B5EF4-FFF2-40B4-BE49-F238E27FC236}">
                    <a16:creationId xmlns:a16="http://schemas.microsoft.com/office/drawing/2014/main" id="{B5333AF2-6B2C-FF73-052B-6AF8EE6F4F97}"/>
                  </a:ext>
                </a:extLst>
              </p:cNvPr>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87" name="Text Box 1174">
                <a:extLst>
                  <a:ext uri="{FF2B5EF4-FFF2-40B4-BE49-F238E27FC236}">
                    <a16:creationId xmlns:a16="http://schemas.microsoft.com/office/drawing/2014/main" id="{2CAADA8C-1BB7-1246-D75F-225911AFDB7A}"/>
                  </a:ext>
                </a:extLst>
              </p:cNvPr>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grpSp>
      <p:graphicFrame>
        <p:nvGraphicFramePr>
          <p:cNvPr id="92" name="Object 1177">
            <a:extLst>
              <a:ext uri="{FF2B5EF4-FFF2-40B4-BE49-F238E27FC236}">
                <a16:creationId xmlns:a16="http://schemas.microsoft.com/office/drawing/2014/main" id="{ADA59A0E-568B-FFC2-449F-2D1F27C9C1F5}"/>
              </a:ext>
            </a:extLst>
          </p:cNvPr>
          <p:cNvGraphicFramePr>
            <a:graphicFrameLocks noChangeAspect="1"/>
          </p:cNvGraphicFramePr>
          <p:nvPr>
            <p:extLst>
              <p:ext uri="{D42A27DB-BD31-4B8C-83A1-F6EECF244321}">
                <p14:modId xmlns:p14="http://schemas.microsoft.com/office/powerpoint/2010/main" val="2106859741"/>
              </p:ext>
            </p:extLst>
          </p:nvPr>
        </p:nvGraphicFramePr>
        <p:xfrm>
          <a:off x="5304543" y="4098176"/>
          <a:ext cx="2278063" cy="593725"/>
        </p:xfrm>
        <a:graphic>
          <a:graphicData uri="http://schemas.openxmlformats.org/presentationml/2006/ole">
            <mc:AlternateContent xmlns:mc="http://schemas.openxmlformats.org/markup-compatibility/2006">
              <mc:Choice xmlns:v="urn:schemas-microsoft-com:vml" Requires="v">
                <p:oleObj name="公式" r:id="rId4" imgW="876240" imgH="228600" progId="Equation.3">
                  <p:embed/>
                </p:oleObj>
              </mc:Choice>
              <mc:Fallback>
                <p:oleObj name="公式" r:id="rId4" imgW="876240" imgH="228600" progId="Equation.3">
                  <p:embed/>
                  <p:pic>
                    <p:nvPicPr>
                      <p:cNvPr id="92" name="Object 1177">
                        <a:extLst>
                          <a:ext uri="{FF2B5EF4-FFF2-40B4-BE49-F238E27FC236}">
                            <a16:creationId xmlns:a16="http://schemas.microsoft.com/office/drawing/2014/main" id="{ADA59A0E-568B-FFC2-449F-2D1F27C9C1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4543" y="4098176"/>
                        <a:ext cx="22780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 name="Oval 1178">
            <a:extLst>
              <a:ext uri="{FF2B5EF4-FFF2-40B4-BE49-F238E27FC236}">
                <a16:creationId xmlns:a16="http://schemas.microsoft.com/office/drawing/2014/main" id="{FBECE90F-E2F4-DCC1-8518-808D7CD2891B}"/>
              </a:ext>
            </a:extLst>
          </p:cNvPr>
          <p:cNvSpPr>
            <a:spLocks noChangeArrowheads="1"/>
          </p:cNvSpPr>
          <p:nvPr/>
        </p:nvSpPr>
        <p:spPr bwMode="auto">
          <a:xfrm>
            <a:off x="2709841" y="3639608"/>
            <a:ext cx="1585856" cy="1609310"/>
          </a:xfrm>
          <a:prstGeom prst="ellipse">
            <a:avLst/>
          </a:prstGeom>
          <a:noFill/>
          <a:ln w="38100">
            <a:solidFill>
              <a:srgbClr val="FF00FF"/>
            </a:solidFill>
            <a:prstDash val="sysDot"/>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94" name="标题 1">
            <a:extLst>
              <a:ext uri="{FF2B5EF4-FFF2-40B4-BE49-F238E27FC236}">
                <a16:creationId xmlns:a16="http://schemas.microsoft.com/office/drawing/2014/main" id="{B4E5F2A1-39FA-6FED-B01A-5A146F16C522}"/>
              </a:ext>
            </a:extLst>
          </p:cNvPr>
          <p:cNvSpPr txBox="1">
            <a:spLocks/>
          </p:cNvSpPr>
          <p:nvPr/>
        </p:nvSpPr>
        <p:spPr>
          <a:xfrm>
            <a:off x="457200" y="457200"/>
            <a:ext cx="8229600" cy="811798"/>
          </a:xfrm>
          <a:prstGeom prst="rect">
            <a:avLst/>
          </a:prstGeom>
        </p:spPr>
        <p:txBody>
          <a:bodyPr/>
          <a:lstStyle>
            <a:lvl1pPr algn="l" rtl="0" eaLnBrk="1" fontAlgn="base" hangingPunct="1">
              <a:spcBef>
                <a:spcPct val="0"/>
              </a:spcBef>
              <a:spcAft>
                <a:spcPct val="0"/>
              </a:spcAft>
              <a:defRPr sz="3600" kern="1200">
                <a:solidFill>
                  <a:schemeClr val="tx1"/>
                </a:solidFill>
                <a:latin typeface="宋体" panose="02010600030101010101" pitchFamily="2" charset="-122"/>
                <a:ea typeface="宋体" panose="02010600030101010101" pitchFamily="2" charset="-122"/>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a:lstStyle>
          <a:p>
            <a:r>
              <a:rPr lang="en-US" altLang="zh-CN" dirty="0"/>
              <a:t>1.3  </a:t>
            </a:r>
            <a:r>
              <a:rPr lang="zh-CN" altLang="en-US" dirty="0"/>
              <a:t>基尔霍夫定律</a:t>
            </a:r>
          </a:p>
        </p:txBody>
      </p:sp>
      <p:sp>
        <p:nvSpPr>
          <p:cNvPr id="95" name="文本框 94">
            <a:extLst>
              <a:ext uri="{FF2B5EF4-FFF2-40B4-BE49-F238E27FC236}">
                <a16:creationId xmlns:a16="http://schemas.microsoft.com/office/drawing/2014/main" id="{59F04FFA-E965-E67B-093D-C6444B0CA0EB}"/>
              </a:ext>
            </a:extLst>
          </p:cNvPr>
          <p:cNvSpPr txBox="1"/>
          <p:nvPr/>
        </p:nvSpPr>
        <p:spPr>
          <a:xfrm>
            <a:off x="224543" y="5201697"/>
            <a:ext cx="8676104" cy="1363065"/>
          </a:xfrm>
          <a:prstGeom prst="rect">
            <a:avLst/>
          </a:prstGeom>
          <a:noFill/>
        </p:spPr>
        <p:txBody>
          <a:bodyPr wrap="square">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CC0099"/>
                </a:solidFill>
                <a:effectLst/>
                <a:uLnTx/>
                <a:uFillTx/>
                <a:latin typeface="宋体" panose="02010600030101010101" pitchFamily="2" charset="-122"/>
                <a:ea typeface="宋体" panose="02010600030101010101" pitchFamily="2" charset="-122"/>
                <a:cs typeface="+mn-cs"/>
                <a:sym typeface="Symbol" panose="05050102010706020507" pitchFamily="18" charset="2"/>
              </a:rPr>
              <a:t>三、</a:t>
            </a:r>
            <a:r>
              <a:rPr kumimoji="1" lang="en-US" altLang="zh-CN" sz="2400" b="1" i="0" u="none" strike="noStrike" kern="1200" cap="none" spc="0" normalizeH="0" baseline="0" noProof="0" dirty="0">
                <a:ln>
                  <a:noFill/>
                </a:ln>
                <a:solidFill>
                  <a:srgbClr val="CC0099"/>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KVL</a:t>
            </a:r>
            <a:endParaRPr kumimoji="1" lang="zh-CN" altLang="en-US" sz="2400" b="1" i="0" u="none" strike="noStrike" kern="1200" cap="none" spc="0" normalizeH="0" baseline="0" noProof="0" dirty="0">
              <a:ln>
                <a:noFill/>
              </a:ln>
              <a:solidFill>
                <a:srgbClr val="CC0099"/>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在任何</a:t>
            </a:r>
            <a:r>
              <a:rPr kumimoji="1" lang="zh-CN"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集</a:t>
            </a: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中</a:t>
            </a:r>
            <a:r>
              <a:rPr kumimoji="1" lang="zh-CN"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参数电路</a:t>
            </a:r>
            <a:r>
              <a:rPr kumimoji="1" lang="zh-CN"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中，在任一时刻，</a:t>
            </a:r>
            <a:r>
              <a:rPr kumimoji="1"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沿任一闭合路径，各支路电压的代数和为零，</a:t>
            </a:r>
            <a:r>
              <a:rPr kumimoji="1" lang="zh-CN"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即</a:t>
            </a:r>
            <a:r>
              <a:rPr kumimoji="1"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sym typeface="Symbol" panose="05050102010706020507" pitchFamily="18" charset="2"/>
              </a:rPr>
              <a:t>  </a:t>
            </a:r>
          </a:p>
        </p:txBody>
      </p:sp>
      <p:graphicFrame>
        <p:nvGraphicFramePr>
          <p:cNvPr id="96" name="Object 66">
            <a:extLst>
              <a:ext uri="{FF2B5EF4-FFF2-40B4-BE49-F238E27FC236}">
                <a16:creationId xmlns:a16="http://schemas.microsoft.com/office/drawing/2014/main" id="{95AD31EE-6916-29E3-4EB1-73DEC031A0A2}"/>
              </a:ext>
            </a:extLst>
          </p:cNvPr>
          <p:cNvGraphicFramePr>
            <a:graphicFrameLocks noChangeAspect="1"/>
          </p:cNvGraphicFramePr>
          <p:nvPr>
            <p:extLst>
              <p:ext uri="{D42A27DB-BD31-4B8C-83A1-F6EECF244321}">
                <p14:modId xmlns:p14="http://schemas.microsoft.com/office/powerpoint/2010/main" val="2759275854"/>
              </p:ext>
            </p:extLst>
          </p:nvPr>
        </p:nvGraphicFramePr>
        <p:xfrm>
          <a:off x="3774193" y="6131972"/>
          <a:ext cx="900112" cy="425450"/>
        </p:xfrm>
        <a:graphic>
          <a:graphicData uri="http://schemas.openxmlformats.org/presentationml/2006/ole">
            <mc:AlternateContent xmlns:mc="http://schemas.openxmlformats.org/markup-compatibility/2006">
              <mc:Choice xmlns:v="urn:schemas-microsoft-com:vml" Requires="v">
                <p:oleObj name="Equation" r:id="rId6" imgW="457200" imgH="215640" progId="Equation.DSMT4">
                  <p:embed/>
                </p:oleObj>
              </mc:Choice>
              <mc:Fallback>
                <p:oleObj name="Equation" r:id="rId6" imgW="457200" imgH="215640" progId="Equation.DSMT4">
                  <p:embed/>
                  <p:pic>
                    <p:nvPicPr>
                      <p:cNvPr id="96" name="Object 66">
                        <a:extLst>
                          <a:ext uri="{FF2B5EF4-FFF2-40B4-BE49-F238E27FC236}">
                            <a16:creationId xmlns:a16="http://schemas.microsoft.com/office/drawing/2014/main" id="{95AD31EE-6916-29E3-4EB1-73DEC031A0A2}"/>
                          </a:ext>
                        </a:extLst>
                      </p:cNvPr>
                      <p:cNvPicPr>
                        <a:picLocks noChangeAspect="1" noChangeArrowheads="1"/>
                      </p:cNvPicPr>
                      <p:nvPr/>
                    </p:nvPicPr>
                    <p:blipFill>
                      <a:blip r:embed="rId7"/>
                      <a:srcRect/>
                      <a:stretch>
                        <a:fillRect/>
                      </a:stretch>
                    </p:blipFill>
                    <p:spPr bwMode="auto">
                      <a:xfrm>
                        <a:off x="3774193" y="6131972"/>
                        <a:ext cx="900112"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66">
            <a:extLst>
              <a:ext uri="{FF2B5EF4-FFF2-40B4-BE49-F238E27FC236}">
                <a16:creationId xmlns:a16="http://schemas.microsoft.com/office/drawing/2014/main" id="{45170B0E-DE10-850A-7A3D-2869AE7E21E0}"/>
              </a:ext>
            </a:extLst>
          </p:cNvPr>
          <p:cNvGraphicFramePr>
            <a:graphicFrameLocks noChangeAspect="1"/>
          </p:cNvGraphicFramePr>
          <p:nvPr>
            <p:extLst>
              <p:ext uri="{D42A27DB-BD31-4B8C-83A1-F6EECF244321}">
                <p14:modId xmlns:p14="http://schemas.microsoft.com/office/powerpoint/2010/main" val="2303271482"/>
              </p:ext>
            </p:extLst>
          </p:nvPr>
        </p:nvGraphicFramePr>
        <p:xfrm>
          <a:off x="4661708" y="6142982"/>
          <a:ext cx="2325687" cy="425450"/>
        </p:xfrm>
        <a:graphic>
          <a:graphicData uri="http://schemas.openxmlformats.org/presentationml/2006/ole">
            <mc:AlternateContent xmlns:mc="http://schemas.openxmlformats.org/markup-compatibility/2006">
              <mc:Choice xmlns:v="urn:schemas-microsoft-com:vml" Requires="v">
                <p:oleObj name="Equation" r:id="rId8" imgW="1180800" imgH="215640" progId="Equation.DSMT4">
                  <p:embed/>
                </p:oleObj>
              </mc:Choice>
              <mc:Fallback>
                <p:oleObj name="Equation" r:id="rId8" imgW="1180800" imgH="215640" progId="Equation.DSMT4">
                  <p:embed/>
                  <p:pic>
                    <p:nvPicPr>
                      <p:cNvPr id="29" name="Object 66">
                        <a:extLst>
                          <a:ext uri="{FF2B5EF4-FFF2-40B4-BE49-F238E27FC236}">
                            <a16:creationId xmlns:a16="http://schemas.microsoft.com/office/drawing/2014/main" id="{45170B0E-DE10-850A-7A3D-2869AE7E21E0}"/>
                          </a:ext>
                        </a:extLst>
                      </p:cNvPr>
                      <p:cNvPicPr>
                        <a:picLocks noChangeAspect="1" noChangeArrowheads="1"/>
                      </p:cNvPicPr>
                      <p:nvPr/>
                    </p:nvPicPr>
                    <p:blipFill>
                      <a:blip r:embed="rId9"/>
                      <a:srcRect/>
                      <a:stretch>
                        <a:fillRect/>
                      </a:stretch>
                    </p:blipFill>
                    <p:spPr bwMode="auto">
                      <a:xfrm>
                        <a:off x="4661708" y="6142982"/>
                        <a:ext cx="2325687"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6">
            <a:extLst>
              <a:ext uri="{FF2B5EF4-FFF2-40B4-BE49-F238E27FC236}">
                <a16:creationId xmlns:a16="http://schemas.microsoft.com/office/drawing/2014/main" id="{72FC8A63-C950-4832-9B93-9AC83B09E30B}"/>
              </a:ext>
            </a:extLst>
          </p:cNvPr>
          <p:cNvGraphicFramePr>
            <a:graphicFrameLocks noChangeAspect="1"/>
          </p:cNvGraphicFramePr>
          <p:nvPr>
            <p:extLst>
              <p:ext uri="{D42A27DB-BD31-4B8C-83A1-F6EECF244321}">
                <p14:modId xmlns:p14="http://schemas.microsoft.com/office/powerpoint/2010/main" val="1584989412"/>
              </p:ext>
            </p:extLst>
          </p:nvPr>
        </p:nvGraphicFramePr>
        <p:xfrm>
          <a:off x="5604581" y="2779027"/>
          <a:ext cx="1873250" cy="425450"/>
        </p:xfrm>
        <a:graphic>
          <a:graphicData uri="http://schemas.openxmlformats.org/presentationml/2006/ole">
            <mc:AlternateContent xmlns:mc="http://schemas.openxmlformats.org/markup-compatibility/2006">
              <mc:Choice xmlns:v="urn:schemas-microsoft-com:vml" Requires="v">
                <p:oleObj name="Equation" r:id="rId10" imgW="952200" imgH="215640" progId="Equation.DSMT4">
                  <p:embed/>
                </p:oleObj>
              </mc:Choice>
              <mc:Fallback>
                <p:oleObj name="Equation" r:id="rId10" imgW="952200" imgH="215640" progId="Equation.DSMT4">
                  <p:embed/>
                  <p:pic>
                    <p:nvPicPr>
                      <p:cNvPr id="30" name="Object 66">
                        <a:extLst>
                          <a:ext uri="{FF2B5EF4-FFF2-40B4-BE49-F238E27FC236}">
                            <a16:creationId xmlns:a16="http://schemas.microsoft.com/office/drawing/2014/main" id="{72FC8A63-C950-4832-9B93-9AC83B09E30B}"/>
                          </a:ext>
                        </a:extLst>
                      </p:cNvPr>
                      <p:cNvPicPr>
                        <a:picLocks noChangeAspect="1" noChangeArrowheads="1"/>
                      </p:cNvPicPr>
                      <p:nvPr/>
                    </p:nvPicPr>
                    <p:blipFill>
                      <a:blip r:embed="rId11"/>
                      <a:srcRect/>
                      <a:stretch>
                        <a:fillRect/>
                      </a:stretch>
                    </p:blipFill>
                    <p:spPr bwMode="auto">
                      <a:xfrm>
                        <a:off x="5604581" y="2779027"/>
                        <a:ext cx="187325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4812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1.4 </a:t>
            </a:r>
            <a:r>
              <a:rPr lang="zh-CN" altLang="en-US" dirty="0"/>
              <a:t>电阻、电容、电感元件</a:t>
            </a:r>
            <a:r>
              <a:rPr lang="zh-CN" altLang="en-US" dirty="0">
                <a:solidFill>
                  <a:srgbClr val="FF0000"/>
                </a:solidFill>
              </a:rPr>
              <a:t>（时域）</a:t>
            </a:r>
            <a:endParaRPr lang="zh-CN" altLang="en-US" dirty="0"/>
          </a:p>
        </p:txBody>
      </p:sp>
      <p:graphicFrame>
        <p:nvGraphicFramePr>
          <p:cNvPr id="3" name="表格 3">
            <a:extLst>
              <a:ext uri="{FF2B5EF4-FFF2-40B4-BE49-F238E27FC236}">
                <a16:creationId xmlns:a16="http://schemas.microsoft.com/office/drawing/2014/main" id="{B7B6E1CD-4573-7627-283B-D289109CC4DB}"/>
              </a:ext>
            </a:extLst>
          </p:cNvPr>
          <p:cNvGraphicFramePr>
            <a:graphicFrameLocks noGrp="1"/>
          </p:cNvGraphicFramePr>
          <p:nvPr>
            <p:extLst>
              <p:ext uri="{D42A27DB-BD31-4B8C-83A1-F6EECF244321}">
                <p14:modId xmlns:p14="http://schemas.microsoft.com/office/powerpoint/2010/main" val="1082491339"/>
              </p:ext>
            </p:extLst>
          </p:nvPr>
        </p:nvGraphicFramePr>
        <p:xfrm>
          <a:off x="393207" y="1268998"/>
          <a:ext cx="8604000" cy="5018980"/>
        </p:xfrm>
        <a:graphic>
          <a:graphicData uri="http://schemas.openxmlformats.org/drawingml/2006/table">
            <a:tbl>
              <a:tblPr firstRow="1" bandRow="1">
                <a:tableStyleId>{16D9F66E-5EB9-4882-86FB-DCBF35E3C3E4}</a:tableStyleId>
              </a:tblPr>
              <a:tblGrid>
                <a:gridCol w="1368000">
                  <a:extLst>
                    <a:ext uri="{9D8B030D-6E8A-4147-A177-3AD203B41FA5}">
                      <a16:colId xmlns:a16="http://schemas.microsoft.com/office/drawing/2014/main" val="3609266421"/>
                    </a:ext>
                  </a:extLst>
                </a:gridCol>
                <a:gridCol w="2412000">
                  <a:extLst>
                    <a:ext uri="{9D8B030D-6E8A-4147-A177-3AD203B41FA5}">
                      <a16:colId xmlns:a16="http://schemas.microsoft.com/office/drawing/2014/main" val="1113159128"/>
                    </a:ext>
                  </a:extLst>
                </a:gridCol>
                <a:gridCol w="2412000">
                  <a:extLst>
                    <a:ext uri="{9D8B030D-6E8A-4147-A177-3AD203B41FA5}">
                      <a16:colId xmlns:a16="http://schemas.microsoft.com/office/drawing/2014/main" val="3301593444"/>
                    </a:ext>
                  </a:extLst>
                </a:gridCol>
                <a:gridCol w="2412000">
                  <a:extLst>
                    <a:ext uri="{9D8B030D-6E8A-4147-A177-3AD203B41FA5}">
                      <a16:colId xmlns:a16="http://schemas.microsoft.com/office/drawing/2014/main" val="4271974423"/>
                    </a:ext>
                  </a:extLst>
                </a:gridCol>
              </a:tblGrid>
              <a:tr h="498340">
                <a:tc>
                  <a:txBody>
                    <a:bodyPr/>
                    <a:lstStyle/>
                    <a:p>
                      <a:pPr algn="ct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latin typeface="宋体" panose="02010600030101010101" pitchFamily="2" charset="-122"/>
                          <a:ea typeface="宋体" panose="02010600030101010101" pitchFamily="2" charset="-122"/>
                        </a:rPr>
                        <a:t>电阻</a:t>
                      </a:r>
                    </a:p>
                  </a:txBody>
                  <a:tcPr/>
                </a:tc>
                <a:tc>
                  <a:txBody>
                    <a:bodyPr/>
                    <a:lstStyle/>
                    <a:p>
                      <a:pPr algn="ctr"/>
                      <a:r>
                        <a:rPr lang="zh-CN" altLang="en-US" sz="2000" dirty="0">
                          <a:latin typeface="宋体" panose="02010600030101010101" pitchFamily="2" charset="-122"/>
                          <a:ea typeface="宋体" panose="02010600030101010101" pitchFamily="2" charset="-122"/>
                        </a:rPr>
                        <a:t>电容</a:t>
                      </a:r>
                    </a:p>
                  </a:txBody>
                  <a:tcPr/>
                </a:tc>
                <a:tc>
                  <a:txBody>
                    <a:bodyPr/>
                    <a:lstStyle/>
                    <a:p>
                      <a:pPr algn="ctr"/>
                      <a:r>
                        <a:rPr lang="zh-CN" altLang="en-US" sz="2000" dirty="0">
                          <a:latin typeface="宋体" panose="02010600030101010101" pitchFamily="2" charset="-122"/>
                          <a:ea typeface="宋体" panose="02010600030101010101" pitchFamily="2" charset="-122"/>
                        </a:rPr>
                        <a:t>电感</a:t>
                      </a:r>
                    </a:p>
                  </a:txBody>
                  <a:tcPr/>
                </a:tc>
                <a:extLst>
                  <a:ext uri="{0D108BD9-81ED-4DB2-BD59-A6C34878D82A}">
                    <a16:rowId xmlns:a16="http://schemas.microsoft.com/office/drawing/2014/main" val="3749902579"/>
                  </a:ext>
                </a:extLst>
              </a:tr>
              <a:tr h="720000">
                <a:tc>
                  <a:txBody>
                    <a:bodyPr/>
                    <a:lstStyle/>
                    <a:p>
                      <a:pPr algn="ctr"/>
                      <a:r>
                        <a:rPr lang="zh-CN" altLang="en-US" sz="2000" dirty="0">
                          <a:latin typeface="宋体" panose="02010600030101010101" pitchFamily="2" charset="-122"/>
                          <a:ea typeface="宋体" panose="02010600030101010101" pitchFamily="2" charset="-122"/>
                        </a:rPr>
                        <a:t>电路符号</a:t>
                      </a:r>
                    </a:p>
                  </a:txBody>
                  <a:tcPr/>
                </a:tc>
                <a:tc>
                  <a:txBody>
                    <a:bodyPr/>
                    <a:lstStyle/>
                    <a:p>
                      <a:endParaRPr lang="zh-CN" altLang="en-US" sz="2000" dirty="0">
                        <a:latin typeface="宋体" panose="02010600030101010101" pitchFamily="2" charset="-122"/>
                        <a:ea typeface="宋体" panose="02010600030101010101" pitchFamily="2" charset="-122"/>
                      </a:endParaRPr>
                    </a:p>
                  </a:txBody>
                  <a:tcPr/>
                </a:tc>
                <a:tc>
                  <a:txBody>
                    <a:bodyPr/>
                    <a:lstStyle/>
                    <a:p>
                      <a:endParaRPr lang="zh-CN" altLang="en-US" sz="2000" dirty="0">
                        <a:latin typeface="宋体" panose="02010600030101010101" pitchFamily="2" charset="-122"/>
                        <a:ea typeface="宋体" panose="02010600030101010101" pitchFamily="2" charset="-122"/>
                      </a:endParaRPr>
                    </a:p>
                  </a:txBody>
                  <a:tcPr/>
                </a:tc>
                <a:tc>
                  <a:txBody>
                    <a:bodyPr/>
                    <a:lstStyle/>
                    <a:p>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64471753"/>
                  </a:ext>
                </a:extLst>
              </a:tr>
              <a:tr h="498340">
                <a:tc>
                  <a:txBody>
                    <a:bodyPr/>
                    <a:lstStyle/>
                    <a:p>
                      <a:pPr algn="ctr"/>
                      <a:r>
                        <a:rPr lang="zh-CN" altLang="en-US" sz="2000" dirty="0">
                          <a:latin typeface="宋体" panose="02010600030101010101" pitchFamily="2" charset="-122"/>
                          <a:ea typeface="宋体" panose="02010600030101010101" pitchFamily="2" charset="-122"/>
                        </a:rPr>
                        <a:t>特性方程</a:t>
                      </a:r>
                    </a:p>
                  </a:txBody>
                  <a:tcPr/>
                </a:tc>
                <a:tc>
                  <a:txBody>
                    <a:bodyPr/>
                    <a:lstStyle/>
                    <a:p>
                      <a:endParaRPr lang="en-US" altLang="zh-CN" sz="2000" dirty="0">
                        <a:latin typeface="宋体" panose="02010600030101010101" pitchFamily="2" charset="-122"/>
                        <a:ea typeface="宋体" panose="02010600030101010101" pitchFamily="2" charset="-122"/>
                      </a:endParaRPr>
                    </a:p>
                    <a:p>
                      <a:pPr algn="ct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欧姆定律</a:t>
                      </a:r>
                      <a:r>
                        <a:rPr lang="en-US"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1"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q =Cu</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宋体" panose="02010600030101010101" pitchFamily="2" charset="-122"/>
                          <a:ea typeface="宋体" panose="02010600030101010101" pitchFamily="2" charset="-122"/>
                        </a:rPr>
                        <a:t>(</a:t>
                      </a:r>
                      <a:r>
                        <a:rPr kumimoji="1" lang="en-US" altLang="zh-CN" sz="20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u</a:t>
                      </a:r>
                      <a:r>
                        <a:rPr lang="zh-CN" altLang="en-US" sz="2000" dirty="0">
                          <a:solidFill>
                            <a:schemeClr val="tx1"/>
                          </a:solidFill>
                          <a:latin typeface="宋体" panose="02010600030101010101" pitchFamily="2" charset="-122"/>
                          <a:ea typeface="宋体" panose="02010600030101010101" pitchFamily="2" charset="-122"/>
                        </a:rPr>
                        <a:t>的方向</a:t>
                      </a:r>
                      <a:r>
                        <a:rPr lang="zh-CN" altLang="en-US" sz="2000" dirty="0">
                          <a:latin typeface="宋体" panose="02010600030101010101" pitchFamily="2" charset="-122"/>
                          <a:ea typeface="宋体" panose="02010600030101010101" pitchFamily="2" charset="-122"/>
                        </a:rPr>
                        <a:t>从正极板指向负极板</a:t>
                      </a:r>
                      <a:r>
                        <a:rPr lang="en-US"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kumimoji="1" lang="zh-CN" altLang="en-US" sz="2400" b="1" i="1"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en-US" sz="2400" b="1" i="1"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1"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Li</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宋体" panose="02010600030101010101" pitchFamily="2" charset="-122"/>
                          <a:ea typeface="宋体" panose="02010600030101010101" pitchFamily="2" charset="-122"/>
                        </a:rPr>
                        <a:t>(</a:t>
                      </a:r>
                      <a:r>
                        <a:rPr kumimoji="1" lang="zh-CN" altLang="en-US" sz="20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lang="zh-CN" altLang="en-US" sz="2000" dirty="0">
                          <a:solidFill>
                            <a:schemeClr val="tx1"/>
                          </a:solidFill>
                          <a:latin typeface="宋体" panose="02010600030101010101" pitchFamily="2" charset="-122"/>
                          <a:ea typeface="宋体" panose="02010600030101010101" pitchFamily="2" charset="-122"/>
                        </a:rPr>
                        <a:t>与</a:t>
                      </a:r>
                      <a:r>
                        <a:rPr kumimoji="1" lang="en-US" altLang="zh-CN" sz="20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lang="zh-CN" altLang="en-US" sz="2000" dirty="0">
                          <a:latin typeface="宋体" panose="02010600030101010101" pitchFamily="2" charset="-122"/>
                          <a:ea typeface="宋体" panose="02010600030101010101" pitchFamily="2" charset="-122"/>
                        </a:rPr>
                        <a:t>参考方向符合右手螺旋定则</a:t>
                      </a:r>
                      <a:r>
                        <a:rPr lang="en-US"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918758286"/>
                  </a:ext>
                </a:extLst>
              </a:tr>
              <a:tr h="498340">
                <a:tc>
                  <a:txBody>
                    <a:bodyPr/>
                    <a:lstStyle/>
                    <a:p>
                      <a:pPr algn="ctr"/>
                      <a:r>
                        <a:rPr lang="en-US" altLang="zh-CN" sz="2000" dirty="0">
                          <a:latin typeface="宋体" panose="02010600030101010101" pitchFamily="2" charset="-122"/>
                          <a:ea typeface="宋体" panose="02010600030101010101" pitchFamily="2" charset="-122"/>
                        </a:rPr>
                        <a:t>VCR</a:t>
                      </a:r>
                    </a:p>
                    <a:p>
                      <a:pPr algn="ct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电压电流关系</a:t>
                      </a:r>
                      <a:r>
                        <a:rPr lang="en-US"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txBody>
                  <a:tcPr/>
                </a:tc>
                <a:tc>
                  <a:txBody>
                    <a:bodyPr/>
                    <a:lstStyle/>
                    <a:p>
                      <a:endParaRPr lang="en-US" altLang="zh-CN" sz="2000" dirty="0">
                        <a:latin typeface="宋体" panose="02010600030101010101" pitchFamily="2" charset="-122"/>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sz="1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u</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与</a:t>
                      </a:r>
                      <a:r>
                        <a:rPr kumimoji="1" lang="en-US" altLang="zh-CN" sz="1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取</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关联</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参考方向</a:t>
                      </a:r>
                      <a:r>
                        <a:rPr lang="en-US" altLang="zh-CN" sz="1800" dirty="0">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1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u</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与</a:t>
                      </a:r>
                      <a:r>
                        <a:rPr kumimoji="1" lang="en-US" altLang="zh-CN" sz="1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取</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关联</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参考方向</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1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u</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与</a:t>
                      </a:r>
                      <a:r>
                        <a:rPr kumimoji="1" lang="en-US" altLang="zh-CN" sz="1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取</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关联</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参考方向</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2669080842"/>
                  </a:ext>
                </a:extLst>
              </a:tr>
              <a:tr h="1728000">
                <a:tc>
                  <a:txBody>
                    <a:bodyPr/>
                    <a:lstStyle/>
                    <a:p>
                      <a:pPr algn="ctr"/>
                      <a:r>
                        <a:rPr lang="zh-CN" altLang="en-US" sz="2000" dirty="0">
                          <a:latin typeface="宋体" panose="02010600030101010101" pitchFamily="2" charset="-122"/>
                          <a:ea typeface="宋体" panose="02010600030101010101" pitchFamily="2" charset="-122"/>
                        </a:rPr>
                        <a:t>储能</a:t>
                      </a:r>
                    </a:p>
                  </a:txBody>
                  <a:tcPr/>
                </a:tc>
                <a:tc>
                  <a:txBody>
                    <a:bodyPr/>
                    <a:lstStyle/>
                    <a:p>
                      <a:pPr algn="ctr"/>
                      <a:r>
                        <a:rPr lang="zh-CN" altLang="en-US" sz="1800" dirty="0">
                          <a:solidFill>
                            <a:srgbClr val="FF0000"/>
                          </a:solidFill>
                          <a:latin typeface="宋体" panose="02010600030101010101" pitchFamily="2" charset="-122"/>
                          <a:ea typeface="宋体" panose="02010600030101010101" pitchFamily="2" charset="-122"/>
                        </a:rPr>
                        <a:t>耗能元件</a:t>
                      </a:r>
                      <a:r>
                        <a:rPr lang="zh-CN" altLang="en-US" sz="1800" dirty="0">
                          <a:solidFill>
                            <a:schemeClr val="tx1"/>
                          </a:solidFill>
                          <a:latin typeface="宋体" panose="02010600030101010101" pitchFamily="2" charset="-122"/>
                          <a:ea typeface="宋体" panose="02010600030101010101" pitchFamily="2" charset="-122"/>
                        </a:rPr>
                        <a:t>，不储能</a:t>
                      </a:r>
                      <a:endParaRPr lang="en-US" altLang="zh-CN" sz="1800" dirty="0">
                        <a:solidFill>
                          <a:schemeClr val="tx1"/>
                        </a:solidFill>
                        <a:latin typeface="宋体" panose="02010600030101010101" pitchFamily="2" charset="-122"/>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从</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消耗的能量记作</a:t>
                      </a:r>
                      <a:r>
                        <a:rPr kumimoji="0" lang="en-US" altLang="zh-CN" sz="1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18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，其满足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从</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储存的能量记作</a:t>
                      </a:r>
                      <a:r>
                        <a:rPr kumimoji="0" lang="en-US" altLang="zh-CN" sz="1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18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，其满足</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从</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储存的能量记作</a:t>
                      </a:r>
                      <a:r>
                        <a:rPr kumimoji="0" lang="en-US" altLang="zh-CN" sz="1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18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，其满足</a:t>
                      </a:r>
                    </a:p>
                  </a:txBody>
                  <a:tcPr/>
                </a:tc>
                <a:extLst>
                  <a:ext uri="{0D108BD9-81ED-4DB2-BD59-A6C34878D82A}">
                    <a16:rowId xmlns:a16="http://schemas.microsoft.com/office/drawing/2014/main" val="1793551734"/>
                  </a:ext>
                </a:extLst>
              </a:tr>
            </a:tbl>
          </a:graphicData>
        </a:graphic>
      </p:graphicFrame>
      <p:grpSp>
        <p:nvGrpSpPr>
          <p:cNvPr id="40" name="Group 59">
            <a:extLst>
              <a:ext uri="{FF2B5EF4-FFF2-40B4-BE49-F238E27FC236}">
                <a16:creationId xmlns:a16="http://schemas.microsoft.com/office/drawing/2014/main" id="{629792B5-D700-37FF-CADA-F3575445B2FA}"/>
              </a:ext>
            </a:extLst>
          </p:cNvPr>
          <p:cNvGrpSpPr>
            <a:grpSpLocks/>
          </p:cNvGrpSpPr>
          <p:nvPr/>
        </p:nvGrpSpPr>
        <p:grpSpPr bwMode="auto">
          <a:xfrm>
            <a:off x="2088000" y="1764000"/>
            <a:ext cx="2057400" cy="527551"/>
            <a:chOff x="984" y="1296"/>
            <a:chExt cx="1819" cy="456"/>
          </a:xfrm>
        </p:grpSpPr>
        <p:sp>
          <p:nvSpPr>
            <p:cNvPr id="41" name="Text Box 12">
              <a:extLst>
                <a:ext uri="{FF2B5EF4-FFF2-40B4-BE49-F238E27FC236}">
                  <a16:creationId xmlns:a16="http://schemas.microsoft.com/office/drawing/2014/main" id="{C84D0E25-556D-82FF-0FD6-98A0B1561214}"/>
                </a:ext>
              </a:extLst>
            </p:cNvPr>
            <p:cNvSpPr txBox="1">
              <a:spLocks noChangeArrowheads="1"/>
            </p:cNvSpPr>
            <p:nvPr/>
          </p:nvSpPr>
          <p:spPr bwMode="auto">
            <a:xfrm>
              <a:off x="1768" y="1296"/>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R</a:t>
              </a:r>
              <a:endPar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nvGrpSpPr>
            <p:cNvPr id="42" name="Group 52">
              <a:extLst>
                <a:ext uri="{FF2B5EF4-FFF2-40B4-BE49-F238E27FC236}">
                  <a16:creationId xmlns:a16="http://schemas.microsoft.com/office/drawing/2014/main" id="{74A7FD3D-B418-C054-D3F6-AEF6E087A9D2}"/>
                </a:ext>
              </a:extLst>
            </p:cNvPr>
            <p:cNvGrpSpPr>
              <a:grpSpLocks/>
            </p:cNvGrpSpPr>
            <p:nvPr/>
          </p:nvGrpSpPr>
          <p:grpSpPr bwMode="auto">
            <a:xfrm>
              <a:off x="984" y="1560"/>
              <a:ext cx="1819" cy="192"/>
              <a:chOff x="1920" y="1584"/>
              <a:chExt cx="1819" cy="192"/>
            </a:xfrm>
          </p:grpSpPr>
          <p:sp>
            <p:nvSpPr>
              <p:cNvPr id="43" name="Rectangle 9">
                <a:extLst>
                  <a:ext uri="{FF2B5EF4-FFF2-40B4-BE49-F238E27FC236}">
                    <a16:creationId xmlns:a16="http://schemas.microsoft.com/office/drawing/2014/main" id="{CF330685-66F6-0E18-2D19-8B6DBF14C3A8}"/>
                  </a:ext>
                </a:extLst>
              </p:cNvPr>
              <p:cNvSpPr>
                <a:spLocks noChangeArrowheads="1"/>
              </p:cNvSpPr>
              <p:nvPr/>
            </p:nvSpPr>
            <p:spPr bwMode="auto">
              <a:xfrm>
                <a:off x="2592" y="1584"/>
                <a:ext cx="480" cy="192"/>
              </a:xfrm>
              <a:prstGeom prst="rect">
                <a:avLst/>
              </a:prstGeom>
              <a:solidFill>
                <a:srgbClr val="FFCC00"/>
              </a:solidFill>
              <a:ln w="3175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4" name="Line 10">
                <a:extLst>
                  <a:ext uri="{FF2B5EF4-FFF2-40B4-BE49-F238E27FC236}">
                    <a16:creationId xmlns:a16="http://schemas.microsoft.com/office/drawing/2014/main" id="{C6AEE7E7-C279-54B0-9DD3-10308AA703D8}"/>
                  </a:ext>
                </a:extLst>
              </p:cNvPr>
              <p:cNvSpPr>
                <a:spLocks noChangeShapeType="1"/>
              </p:cNvSpPr>
              <p:nvPr/>
            </p:nvSpPr>
            <p:spPr bwMode="auto">
              <a:xfrm flipH="1" flipV="1">
                <a:off x="2016" y="1678"/>
                <a:ext cx="576"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5" name="Line 11">
                <a:extLst>
                  <a:ext uri="{FF2B5EF4-FFF2-40B4-BE49-F238E27FC236}">
                    <a16:creationId xmlns:a16="http://schemas.microsoft.com/office/drawing/2014/main" id="{AD016AA7-2C97-9C71-9545-CF43F186DA84}"/>
                  </a:ext>
                </a:extLst>
              </p:cNvPr>
              <p:cNvSpPr>
                <a:spLocks noChangeShapeType="1"/>
              </p:cNvSpPr>
              <p:nvPr/>
            </p:nvSpPr>
            <p:spPr bwMode="auto">
              <a:xfrm>
                <a:off x="3072" y="1678"/>
                <a:ext cx="576"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6" name="Oval 29">
                <a:extLst>
                  <a:ext uri="{FF2B5EF4-FFF2-40B4-BE49-F238E27FC236}">
                    <a16:creationId xmlns:a16="http://schemas.microsoft.com/office/drawing/2014/main" id="{E174A63B-25BD-9843-64B7-9DDD6321DA66}"/>
                  </a:ext>
                </a:extLst>
              </p:cNvPr>
              <p:cNvSpPr>
                <a:spLocks noChangeArrowheads="1"/>
              </p:cNvSpPr>
              <p:nvPr/>
            </p:nvSpPr>
            <p:spPr bwMode="auto">
              <a:xfrm>
                <a:off x="1920" y="1632"/>
                <a:ext cx="91" cy="91"/>
              </a:xfrm>
              <a:prstGeom prst="ellipse">
                <a:avLst/>
              </a:prstGeom>
              <a:solidFill>
                <a:srgbClr val="FFCC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7" name="Oval 30">
                <a:extLst>
                  <a:ext uri="{FF2B5EF4-FFF2-40B4-BE49-F238E27FC236}">
                    <a16:creationId xmlns:a16="http://schemas.microsoft.com/office/drawing/2014/main" id="{A21EA058-B4C0-DA4D-0DBD-276D5CD5AE40}"/>
                  </a:ext>
                </a:extLst>
              </p:cNvPr>
              <p:cNvSpPr>
                <a:spLocks noChangeArrowheads="1"/>
              </p:cNvSpPr>
              <p:nvPr/>
            </p:nvSpPr>
            <p:spPr bwMode="auto">
              <a:xfrm>
                <a:off x="3648" y="1632"/>
                <a:ext cx="91" cy="91"/>
              </a:xfrm>
              <a:prstGeom prst="ellipse">
                <a:avLst/>
              </a:prstGeom>
              <a:solidFill>
                <a:srgbClr val="FFCC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grpSp>
        <p:nvGrpSpPr>
          <p:cNvPr id="57" name="Group 16">
            <a:extLst>
              <a:ext uri="{FF2B5EF4-FFF2-40B4-BE49-F238E27FC236}">
                <a16:creationId xmlns:a16="http://schemas.microsoft.com/office/drawing/2014/main" id="{7F88F9ED-7938-B3E3-224F-FCD314AD39FD}"/>
              </a:ext>
            </a:extLst>
          </p:cNvPr>
          <p:cNvGrpSpPr>
            <a:grpSpLocks/>
          </p:cNvGrpSpPr>
          <p:nvPr/>
        </p:nvGrpSpPr>
        <p:grpSpPr bwMode="auto">
          <a:xfrm>
            <a:off x="4467173" y="1794830"/>
            <a:ext cx="2070601" cy="648975"/>
            <a:chOff x="2256" y="2736"/>
            <a:chExt cx="1919" cy="886"/>
          </a:xfrm>
        </p:grpSpPr>
        <p:sp>
          <p:nvSpPr>
            <p:cNvPr id="58" name="Text Box 17">
              <a:extLst>
                <a:ext uri="{FF2B5EF4-FFF2-40B4-BE49-F238E27FC236}">
                  <a16:creationId xmlns:a16="http://schemas.microsoft.com/office/drawing/2014/main" id="{816B8D7B-61E1-566A-55C9-13A5C8FDB0C2}"/>
                </a:ext>
              </a:extLst>
            </p:cNvPr>
            <p:cNvSpPr txBox="1">
              <a:spLocks noChangeArrowheads="1"/>
            </p:cNvSpPr>
            <p:nvPr/>
          </p:nvSpPr>
          <p:spPr bwMode="auto">
            <a:xfrm>
              <a:off x="3053" y="2736"/>
              <a:ext cx="2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 </a:t>
              </a:r>
            </a:p>
          </p:txBody>
        </p:sp>
        <p:sp>
          <p:nvSpPr>
            <p:cNvPr id="59" name="Line 18">
              <a:extLst>
                <a:ext uri="{FF2B5EF4-FFF2-40B4-BE49-F238E27FC236}">
                  <a16:creationId xmlns:a16="http://schemas.microsoft.com/office/drawing/2014/main" id="{61668F90-E8B5-057D-D6BB-F6E2D30C2B69}"/>
                </a:ext>
              </a:extLst>
            </p:cNvPr>
            <p:cNvSpPr>
              <a:spLocks noChangeShapeType="1"/>
            </p:cNvSpPr>
            <p:nvPr/>
          </p:nvSpPr>
          <p:spPr bwMode="auto">
            <a:xfrm flipH="1" flipV="1">
              <a:off x="2347" y="3360"/>
              <a:ext cx="773"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60" name="Line 19">
              <a:extLst>
                <a:ext uri="{FF2B5EF4-FFF2-40B4-BE49-F238E27FC236}">
                  <a16:creationId xmlns:a16="http://schemas.microsoft.com/office/drawing/2014/main" id="{47A024B7-4A2E-ACAB-5D59-1C8B620CB0BE}"/>
                </a:ext>
              </a:extLst>
            </p:cNvPr>
            <p:cNvSpPr>
              <a:spLocks noChangeShapeType="1"/>
            </p:cNvSpPr>
            <p:nvPr/>
          </p:nvSpPr>
          <p:spPr bwMode="auto">
            <a:xfrm>
              <a:off x="3264" y="3360"/>
              <a:ext cx="820"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61" name="Oval 20">
              <a:extLst>
                <a:ext uri="{FF2B5EF4-FFF2-40B4-BE49-F238E27FC236}">
                  <a16:creationId xmlns:a16="http://schemas.microsoft.com/office/drawing/2014/main" id="{FECE625D-2FBE-E0D1-E3BE-0EC814DF5563}"/>
                </a:ext>
              </a:extLst>
            </p:cNvPr>
            <p:cNvSpPr>
              <a:spLocks noChangeArrowheads="1"/>
            </p:cNvSpPr>
            <p:nvPr/>
          </p:nvSpPr>
          <p:spPr bwMode="auto">
            <a:xfrm>
              <a:off x="2256" y="3319"/>
              <a:ext cx="91" cy="91"/>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62" name="Oval 21">
              <a:extLst>
                <a:ext uri="{FF2B5EF4-FFF2-40B4-BE49-F238E27FC236}">
                  <a16:creationId xmlns:a16="http://schemas.microsoft.com/office/drawing/2014/main" id="{028C42C1-F8F3-4411-98FA-C3BC6089FBB1}"/>
                </a:ext>
              </a:extLst>
            </p:cNvPr>
            <p:cNvSpPr>
              <a:spLocks noChangeArrowheads="1"/>
            </p:cNvSpPr>
            <p:nvPr/>
          </p:nvSpPr>
          <p:spPr bwMode="auto">
            <a:xfrm>
              <a:off x="4084" y="3319"/>
              <a:ext cx="91" cy="91"/>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63" name="Group 22">
              <a:extLst>
                <a:ext uri="{FF2B5EF4-FFF2-40B4-BE49-F238E27FC236}">
                  <a16:creationId xmlns:a16="http://schemas.microsoft.com/office/drawing/2014/main" id="{D44370A1-B962-CEBB-F9F3-E14A49881351}"/>
                </a:ext>
              </a:extLst>
            </p:cNvPr>
            <p:cNvGrpSpPr>
              <a:grpSpLocks/>
            </p:cNvGrpSpPr>
            <p:nvPr/>
          </p:nvGrpSpPr>
          <p:grpSpPr bwMode="auto">
            <a:xfrm>
              <a:off x="3120" y="3083"/>
              <a:ext cx="144" cy="539"/>
              <a:chOff x="3053" y="3083"/>
              <a:chExt cx="211" cy="576"/>
            </a:xfrm>
          </p:grpSpPr>
          <p:sp>
            <p:nvSpPr>
              <p:cNvPr id="64" name="Line 23">
                <a:extLst>
                  <a:ext uri="{FF2B5EF4-FFF2-40B4-BE49-F238E27FC236}">
                    <a16:creationId xmlns:a16="http://schemas.microsoft.com/office/drawing/2014/main" id="{5D2D2B8E-9EEC-1A82-8A5F-7EFDF0BADDD5}"/>
                  </a:ext>
                </a:extLst>
              </p:cNvPr>
              <p:cNvSpPr>
                <a:spLocks noChangeShapeType="1"/>
              </p:cNvSpPr>
              <p:nvPr/>
            </p:nvSpPr>
            <p:spPr bwMode="auto">
              <a:xfrm>
                <a:off x="3053" y="3083"/>
                <a:ext cx="0" cy="576"/>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65" name="Line 24">
                <a:extLst>
                  <a:ext uri="{FF2B5EF4-FFF2-40B4-BE49-F238E27FC236}">
                    <a16:creationId xmlns:a16="http://schemas.microsoft.com/office/drawing/2014/main" id="{CFBD55C2-95D2-D7CF-11CE-05154A0301F3}"/>
                  </a:ext>
                </a:extLst>
              </p:cNvPr>
              <p:cNvSpPr>
                <a:spLocks noChangeShapeType="1"/>
              </p:cNvSpPr>
              <p:nvPr/>
            </p:nvSpPr>
            <p:spPr bwMode="auto">
              <a:xfrm>
                <a:off x="3264" y="3083"/>
                <a:ext cx="0" cy="576"/>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grpSp>
      </p:grpSp>
      <p:grpSp>
        <p:nvGrpSpPr>
          <p:cNvPr id="83" name="Group 5">
            <a:extLst>
              <a:ext uri="{FF2B5EF4-FFF2-40B4-BE49-F238E27FC236}">
                <a16:creationId xmlns:a16="http://schemas.microsoft.com/office/drawing/2014/main" id="{2BAAADDE-121E-7760-7C13-F9EFE91CF239}"/>
              </a:ext>
            </a:extLst>
          </p:cNvPr>
          <p:cNvGrpSpPr>
            <a:grpSpLocks/>
          </p:cNvGrpSpPr>
          <p:nvPr/>
        </p:nvGrpSpPr>
        <p:grpSpPr bwMode="auto">
          <a:xfrm>
            <a:off x="6624000" y="1783002"/>
            <a:ext cx="2343312" cy="637087"/>
            <a:chOff x="3168" y="2403"/>
            <a:chExt cx="1963" cy="699"/>
          </a:xfrm>
        </p:grpSpPr>
        <p:sp>
          <p:nvSpPr>
            <p:cNvPr id="84" name="Text Box 6">
              <a:extLst>
                <a:ext uri="{FF2B5EF4-FFF2-40B4-BE49-F238E27FC236}">
                  <a16:creationId xmlns:a16="http://schemas.microsoft.com/office/drawing/2014/main" id="{BD51FA25-3FDC-4DDF-0BBC-AE9EDBB75D23}"/>
                </a:ext>
              </a:extLst>
            </p:cNvPr>
            <p:cNvSpPr txBox="1">
              <a:spLocks noChangeArrowheads="1"/>
            </p:cNvSpPr>
            <p:nvPr/>
          </p:nvSpPr>
          <p:spPr bwMode="auto">
            <a:xfrm>
              <a:off x="4114" y="2403"/>
              <a:ext cx="233" cy="288"/>
            </a:xfrm>
            <a:prstGeom prst="rect">
              <a:avLst/>
            </a:prstGeom>
            <a:noFill/>
            <a:ln>
              <a:noFill/>
            </a:ln>
            <a:effectLst/>
            <a:extLs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a:t>
              </a:r>
            </a:p>
          </p:txBody>
        </p:sp>
        <p:sp useBgFill="1">
          <p:nvSpPr>
            <p:cNvPr id="88" name="Line 12">
              <a:extLst>
                <a:ext uri="{FF2B5EF4-FFF2-40B4-BE49-F238E27FC236}">
                  <a16:creationId xmlns:a16="http://schemas.microsoft.com/office/drawing/2014/main" id="{A4902048-9069-CED5-7B54-49CCB98374AB}"/>
                </a:ext>
              </a:extLst>
            </p:cNvPr>
            <p:cNvSpPr>
              <a:spLocks noChangeShapeType="1"/>
            </p:cNvSpPr>
            <p:nvPr/>
          </p:nvSpPr>
          <p:spPr bwMode="auto">
            <a:xfrm flipH="1" flipV="1">
              <a:off x="3259" y="2870"/>
              <a:ext cx="576" cy="0"/>
            </a:xfrm>
            <a:prstGeom prst="line">
              <a:avLst/>
            </a:prstGeom>
            <a:ln w="1905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useBgFill="1">
          <p:nvSpPr>
            <p:cNvPr id="89" name="Line 13">
              <a:extLst>
                <a:ext uri="{FF2B5EF4-FFF2-40B4-BE49-F238E27FC236}">
                  <a16:creationId xmlns:a16="http://schemas.microsoft.com/office/drawing/2014/main" id="{7081B084-B8DA-C7C9-08B5-5FAA0E4F8281}"/>
                </a:ext>
              </a:extLst>
            </p:cNvPr>
            <p:cNvSpPr>
              <a:spLocks noChangeShapeType="1"/>
            </p:cNvSpPr>
            <p:nvPr/>
          </p:nvSpPr>
          <p:spPr bwMode="auto">
            <a:xfrm>
              <a:off x="4487" y="2877"/>
              <a:ext cx="576" cy="0"/>
            </a:xfrm>
            <a:prstGeom prst="line">
              <a:avLst/>
            </a:prstGeom>
            <a:ln w="1905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useBgFill="1">
          <p:nvSpPr>
            <p:cNvPr id="90" name="Oval 14">
              <a:extLst>
                <a:ext uri="{FF2B5EF4-FFF2-40B4-BE49-F238E27FC236}">
                  <a16:creationId xmlns:a16="http://schemas.microsoft.com/office/drawing/2014/main" id="{8C25E092-D2F6-D1F4-74D9-563489AE1895}"/>
                </a:ext>
              </a:extLst>
            </p:cNvPr>
            <p:cNvSpPr>
              <a:spLocks noChangeArrowheads="1"/>
            </p:cNvSpPr>
            <p:nvPr/>
          </p:nvSpPr>
          <p:spPr bwMode="auto">
            <a:xfrm>
              <a:off x="3168" y="2829"/>
              <a:ext cx="91" cy="91"/>
            </a:xfrm>
            <a:prstGeom prst="ellipse">
              <a:avLst/>
            </a:prstGeom>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useBgFill="1">
          <p:nvSpPr>
            <p:cNvPr id="91" name="Oval 15">
              <a:extLst>
                <a:ext uri="{FF2B5EF4-FFF2-40B4-BE49-F238E27FC236}">
                  <a16:creationId xmlns:a16="http://schemas.microsoft.com/office/drawing/2014/main" id="{ECAF168F-0F0A-E767-2F48-2D112794C11B}"/>
                </a:ext>
              </a:extLst>
            </p:cNvPr>
            <p:cNvSpPr>
              <a:spLocks noChangeArrowheads="1"/>
            </p:cNvSpPr>
            <p:nvPr/>
          </p:nvSpPr>
          <p:spPr bwMode="auto">
            <a:xfrm>
              <a:off x="5040" y="2829"/>
              <a:ext cx="91" cy="91"/>
            </a:xfrm>
            <a:prstGeom prst="ellipse">
              <a:avLst/>
            </a:prstGeom>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2" name="Oval 16">
              <a:extLst>
                <a:ext uri="{FF2B5EF4-FFF2-40B4-BE49-F238E27FC236}">
                  <a16:creationId xmlns:a16="http://schemas.microsoft.com/office/drawing/2014/main" id="{14D237C2-87F4-714D-FAE3-8DE19EBFFC73}"/>
                </a:ext>
              </a:extLst>
            </p:cNvPr>
            <p:cNvSpPr>
              <a:spLocks noChangeArrowheads="1"/>
            </p:cNvSpPr>
            <p:nvPr/>
          </p:nvSpPr>
          <p:spPr bwMode="auto">
            <a:xfrm rot="5400000">
              <a:off x="4281" y="2817"/>
              <a:ext cx="249" cy="162"/>
            </a:xfrm>
            <a:prstGeom prst="ellipse">
              <a:avLst/>
            </a:prstGeom>
            <a:no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3" name="Oval 17">
              <a:extLst>
                <a:ext uri="{FF2B5EF4-FFF2-40B4-BE49-F238E27FC236}">
                  <a16:creationId xmlns:a16="http://schemas.microsoft.com/office/drawing/2014/main" id="{6BFC96F4-B1A2-209C-71EC-CBD3C8B599DF}"/>
                </a:ext>
              </a:extLst>
            </p:cNvPr>
            <p:cNvSpPr>
              <a:spLocks noChangeArrowheads="1"/>
            </p:cNvSpPr>
            <p:nvPr/>
          </p:nvSpPr>
          <p:spPr bwMode="auto">
            <a:xfrm rot="5400000">
              <a:off x="4116" y="2816"/>
              <a:ext cx="249" cy="162"/>
            </a:xfrm>
            <a:prstGeom prst="ellipse">
              <a:avLst/>
            </a:prstGeom>
            <a:no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4" name="Oval 18">
              <a:extLst>
                <a:ext uri="{FF2B5EF4-FFF2-40B4-BE49-F238E27FC236}">
                  <a16:creationId xmlns:a16="http://schemas.microsoft.com/office/drawing/2014/main" id="{C717947B-43E0-39BD-8256-2351953A9C30}"/>
                </a:ext>
              </a:extLst>
            </p:cNvPr>
            <p:cNvSpPr>
              <a:spLocks noChangeArrowheads="1"/>
            </p:cNvSpPr>
            <p:nvPr/>
          </p:nvSpPr>
          <p:spPr bwMode="auto">
            <a:xfrm rot="5400000">
              <a:off x="3952" y="2816"/>
              <a:ext cx="249" cy="161"/>
            </a:xfrm>
            <a:prstGeom prst="ellipse">
              <a:avLst/>
            </a:prstGeom>
            <a:no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5" name="Oval 19">
              <a:extLst>
                <a:ext uri="{FF2B5EF4-FFF2-40B4-BE49-F238E27FC236}">
                  <a16:creationId xmlns:a16="http://schemas.microsoft.com/office/drawing/2014/main" id="{9DA2BB0F-D3F1-F360-8866-FAE7B0043A72}"/>
                </a:ext>
              </a:extLst>
            </p:cNvPr>
            <p:cNvSpPr>
              <a:spLocks noChangeArrowheads="1"/>
            </p:cNvSpPr>
            <p:nvPr/>
          </p:nvSpPr>
          <p:spPr bwMode="auto">
            <a:xfrm rot="5400000">
              <a:off x="3781" y="2816"/>
              <a:ext cx="249" cy="162"/>
            </a:xfrm>
            <a:prstGeom prst="ellipse">
              <a:avLst/>
            </a:prstGeom>
            <a:no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6" name="Rectangle 20">
              <a:extLst>
                <a:ext uri="{FF2B5EF4-FFF2-40B4-BE49-F238E27FC236}">
                  <a16:creationId xmlns:a16="http://schemas.microsoft.com/office/drawing/2014/main" id="{67E43D9D-7291-6295-D8E2-E5D73CFE2DBC}"/>
                </a:ext>
              </a:extLst>
            </p:cNvPr>
            <p:cNvSpPr>
              <a:spLocks noChangeArrowheads="1"/>
            </p:cNvSpPr>
            <p:nvPr/>
          </p:nvSpPr>
          <p:spPr bwMode="auto">
            <a:xfrm rot="5400000">
              <a:off x="4048" y="2644"/>
              <a:ext cx="218" cy="698"/>
            </a:xfrm>
            <a:prstGeom prst="rect">
              <a:avLst/>
            </a:prstGeom>
            <a:solidFill>
              <a:srgbClr val="DADAE6"/>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101" name="Rectangle 48">
            <a:extLst>
              <a:ext uri="{FF2B5EF4-FFF2-40B4-BE49-F238E27FC236}">
                <a16:creationId xmlns:a16="http://schemas.microsoft.com/office/drawing/2014/main" id="{92E9378C-DAA1-729E-D2AF-FE44563FAE73}"/>
              </a:ext>
            </a:extLst>
          </p:cNvPr>
          <p:cNvSpPr>
            <a:spLocks noChangeArrowheads="1"/>
          </p:cNvSpPr>
          <p:nvPr/>
        </p:nvSpPr>
        <p:spPr bwMode="auto">
          <a:xfrm>
            <a:off x="2377058" y="2473626"/>
            <a:ext cx="1195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 </a:t>
            </a:r>
            <a:r>
              <a:rPr kumimoji="1"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Ri    </a:t>
            </a:r>
            <a:endPar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02" name="Rectangle 48">
            <a:extLst>
              <a:ext uri="{FF2B5EF4-FFF2-40B4-BE49-F238E27FC236}">
                <a16:creationId xmlns:a16="http://schemas.microsoft.com/office/drawing/2014/main" id="{C6BBF948-D998-AF7A-5DF2-00C9F30162A6}"/>
              </a:ext>
            </a:extLst>
          </p:cNvPr>
          <p:cNvSpPr>
            <a:spLocks noChangeArrowheads="1"/>
          </p:cNvSpPr>
          <p:nvPr/>
        </p:nvSpPr>
        <p:spPr bwMode="auto">
          <a:xfrm>
            <a:off x="2377058" y="3514024"/>
            <a:ext cx="1195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 </a:t>
            </a:r>
            <a:r>
              <a:rPr kumimoji="1"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Ri    </a:t>
            </a:r>
            <a:endPar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106" name="对象 105">
            <a:extLst>
              <a:ext uri="{FF2B5EF4-FFF2-40B4-BE49-F238E27FC236}">
                <a16:creationId xmlns:a16="http://schemas.microsoft.com/office/drawing/2014/main" id="{A4B4A4C9-CC3A-079A-1BC3-BE125E44C0F7}"/>
              </a:ext>
            </a:extLst>
          </p:cNvPr>
          <p:cNvGraphicFramePr>
            <a:graphicFrameLocks noChangeAspect="1"/>
          </p:cNvGraphicFramePr>
          <p:nvPr>
            <p:extLst>
              <p:ext uri="{D42A27DB-BD31-4B8C-83A1-F6EECF244321}">
                <p14:modId xmlns:p14="http://schemas.microsoft.com/office/powerpoint/2010/main" val="880643068"/>
              </p:ext>
            </p:extLst>
          </p:nvPr>
        </p:nvGraphicFramePr>
        <p:xfrm>
          <a:off x="7276331" y="3529994"/>
          <a:ext cx="1290318" cy="543292"/>
        </p:xfrm>
        <a:graphic>
          <a:graphicData uri="http://schemas.openxmlformats.org/presentationml/2006/ole">
            <mc:AlternateContent xmlns:mc="http://schemas.openxmlformats.org/markup-compatibility/2006">
              <mc:Choice xmlns:v="urn:schemas-microsoft-com:vml" Requires="v">
                <p:oleObj name="Equation" r:id="rId3" imgW="965160" imgH="406080" progId="Equation.DSMT4">
                  <p:embed/>
                </p:oleObj>
              </mc:Choice>
              <mc:Fallback>
                <p:oleObj name="Equation" r:id="rId3" imgW="965160" imgH="406080" progId="Equation.DSMT4">
                  <p:embed/>
                  <p:pic>
                    <p:nvPicPr>
                      <p:cNvPr id="106" name="对象 105">
                        <a:extLst>
                          <a:ext uri="{FF2B5EF4-FFF2-40B4-BE49-F238E27FC236}">
                            <a16:creationId xmlns:a16="http://schemas.microsoft.com/office/drawing/2014/main" id="{A4B4A4C9-CC3A-079A-1BC3-BE125E44C0F7}"/>
                          </a:ext>
                        </a:extLst>
                      </p:cNvPr>
                      <p:cNvPicPr/>
                      <p:nvPr/>
                    </p:nvPicPr>
                    <p:blipFill>
                      <a:blip r:embed="rId4"/>
                      <a:stretch>
                        <a:fillRect/>
                      </a:stretch>
                    </p:blipFill>
                    <p:spPr>
                      <a:xfrm>
                        <a:off x="7276331" y="3529994"/>
                        <a:ext cx="1290318" cy="543292"/>
                      </a:xfrm>
                      <a:prstGeom prst="rect">
                        <a:avLst/>
                      </a:prstGeom>
                    </p:spPr>
                  </p:pic>
                </p:oleObj>
              </mc:Fallback>
            </mc:AlternateContent>
          </a:graphicData>
        </a:graphic>
      </p:graphicFrame>
      <p:graphicFrame>
        <p:nvGraphicFramePr>
          <p:cNvPr id="107" name="Object 19">
            <a:extLst>
              <a:ext uri="{FF2B5EF4-FFF2-40B4-BE49-F238E27FC236}">
                <a16:creationId xmlns:a16="http://schemas.microsoft.com/office/drawing/2014/main" id="{A713432F-2F7F-A395-AFA0-65895995996F}"/>
              </a:ext>
            </a:extLst>
          </p:cNvPr>
          <p:cNvGraphicFramePr>
            <a:graphicFrameLocks noChangeAspect="1"/>
          </p:cNvGraphicFramePr>
          <p:nvPr>
            <p:extLst>
              <p:ext uri="{D42A27DB-BD31-4B8C-83A1-F6EECF244321}">
                <p14:modId xmlns:p14="http://schemas.microsoft.com/office/powerpoint/2010/main" val="2860257912"/>
              </p:ext>
            </p:extLst>
          </p:nvPr>
        </p:nvGraphicFramePr>
        <p:xfrm>
          <a:off x="4785600" y="3514813"/>
          <a:ext cx="1277576" cy="558474"/>
        </p:xfrm>
        <a:graphic>
          <a:graphicData uri="http://schemas.openxmlformats.org/presentationml/2006/ole">
            <mc:AlternateContent xmlns:mc="http://schemas.openxmlformats.org/markup-compatibility/2006">
              <mc:Choice xmlns:v="urn:schemas-microsoft-com:vml" Requires="v">
                <p:oleObj name="公式" r:id="rId5" imgW="927000" imgH="406080" progId="Equation.3">
                  <p:embed/>
                </p:oleObj>
              </mc:Choice>
              <mc:Fallback>
                <p:oleObj name="公式" r:id="rId5" imgW="927000" imgH="406080" progId="Equation.3">
                  <p:embed/>
                  <p:pic>
                    <p:nvPicPr>
                      <p:cNvPr id="107" name="Object 19">
                        <a:extLst>
                          <a:ext uri="{FF2B5EF4-FFF2-40B4-BE49-F238E27FC236}">
                            <a16:creationId xmlns:a16="http://schemas.microsoft.com/office/drawing/2014/main" id="{A713432F-2F7F-A395-AFA0-6589599599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600" y="3514813"/>
                        <a:ext cx="1277576" cy="558474"/>
                      </a:xfrm>
                      <a:prstGeom prst="rect">
                        <a:avLst/>
                      </a:prstGeom>
                      <a:noFill/>
                      <a:ln>
                        <a:noFill/>
                      </a:ln>
                      <a:effectLst/>
                    </p:spPr>
                  </p:pic>
                </p:oleObj>
              </mc:Fallback>
            </mc:AlternateContent>
          </a:graphicData>
        </a:graphic>
      </p:graphicFrame>
      <p:graphicFrame>
        <p:nvGraphicFramePr>
          <p:cNvPr id="110" name="Object 4">
            <a:extLst>
              <a:ext uri="{FF2B5EF4-FFF2-40B4-BE49-F238E27FC236}">
                <a16:creationId xmlns:a16="http://schemas.microsoft.com/office/drawing/2014/main" id="{8CAD4418-69B8-CA4A-02B1-A33980675244}"/>
              </a:ext>
            </a:extLst>
          </p:cNvPr>
          <p:cNvGraphicFramePr>
            <a:graphicFrameLocks noChangeAspect="1"/>
          </p:cNvGraphicFramePr>
          <p:nvPr>
            <p:extLst>
              <p:ext uri="{D42A27DB-BD31-4B8C-83A1-F6EECF244321}">
                <p14:modId xmlns:p14="http://schemas.microsoft.com/office/powerpoint/2010/main" val="1814583339"/>
              </p:ext>
            </p:extLst>
          </p:nvPr>
        </p:nvGraphicFramePr>
        <p:xfrm>
          <a:off x="4282932" y="5188219"/>
          <a:ext cx="2232993" cy="999397"/>
        </p:xfrm>
        <a:graphic>
          <a:graphicData uri="http://schemas.openxmlformats.org/presentationml/2006/ole">
            <mc:AlternateContent xmlns:mc="http://schemas.openxmlformats.org/markup-compatibility/2006">
              <mc:Choice xmlns:v="urn:schemas-microsoft-com:vml" Requires="v">
                <p:oleObj name="Equation" r:id="rId7" imgW="1498320" imgH="672840" progId="Equation.DSMT4">
                  <p:embed/>
                </p:oleObj>
              </mc:Choice>
              <mc:Fallback>
                <p:oleObj name="Equation" r:id="rId7" imgW="1498320" imgH="672840" progId="Equation.DSMT4">
                  <p:embed/>
                  <p:pic>
                    <p:nvPicPr>
                      <p:cNvPr id="110" name="Object 4">
                        <a:extLst>
                          <a:ext uri="{FF2B5EF4-FFF2-40B4-BE49-F238E27FC236}">
                            <a16:creationId xmlns:a16="http://schemas.microsoft.com/office/drawing/2014/main" id="{8CAD4418-69B8-CA4A-02B1-A33980675244}"/>
                          </a:ext>
                        </a:extLst>
                      </p:cNvPr>
                      <p:cNvPicPr>
                        <a:picLocks noChangeAspect="1" noChangeArrowheads="1"/>
                      </p:cNvPicPr>
                      <p:nvPr/>
                    </p:nvPicPr>
                    <p:blipFill>
                      <a:blip r:embed="rId8"/>
                      <a:srcRect/>
                      <a:stretch>
                        <a:fillRect/>
                      </a:stretch>
                    </p:blipFill>
                    <p:spPr bwMode="auto">
                      <a:xfrm>
                        <a:off x="4282932" y="5188219"/>
                        <a:ext cx="2232993" cy="999397"/>
                      </a:xfrm>
                      <a:prstGeom prst="rect">
                        <a:avLst/>
                      </a:prstGeom>
                      <a:noFill/>
                      <a:ln>
                        <a:noFill/>
                      </a:ln>
                      <a:effectLst/>
                    </p:spPr>
                  </p:pic>
                </p:oleObj>
              </mc:Fallback>
            </mc:AlternateContent>
          </a:graphicData>
        </a:graphic>
      </p:graphicFrame>
      <p:graphicFrame>
        <p:nvGraphicFramePr>
          <p:cNvPr id="111" name="Object 4">
            <a:extLst>
              <a:ext uri="{FF2B5EF4-FFF2-40B4-BE49-F238E27FC236}">
                <a16:creationId xmlns:a16="http://schemas.microsoft.com/office/drawing/2014/main" id="{2D8A7298-258D-96D2-719E-352EC0108ECB}"/>
              </a:ext>
            </a:extLst>
          </p:cNvPr>
          <p:cNvGraphicFramePr>
            <a:graphicFrameLocks noChangeAspect="1"/>
          </p:cNvGraphicFramePr>
          <p:nvPr>
            <p:extLst>
              <p:ext uri="{D42A27DB-BD31-4B8C-83A1-F6EECF244321}">
                <p14:modId xmlns:p14="http://schemas.microsoft.com/office/powerpoint/2010/main" val="2181799739"/>
              </p:ext>
            </p:extLst>
          </p:nvPr>
        </p:nvGraphicFramePr>
        <p:xfrm>
          <a:off x="6686548" y="5186230"/>
          <a:ext cx="2280764" cy="1053240"/>
        </p:xfrm>
        <a:graphic>
          <a:graphicData uri="http://schemas.openxmlformats.org/presentationml/2006/ole">
            <mc:AlternateContent xmlns:mc="http://schemas.openxmlformats.org/markup-compatibility/2006">
              <mc:Choice xmlns:v="urn:schemas-microsoft-com:vml" Requires="v">
                <p:oleObj name="Equation" r:id="rId9" imgW="1752480" imgH="812520" progId="Equation.DSMT4">
                  <p:embed/>
                </p:oleObj>
              </mc:Choice>
              <mc:Fallback>
                <p:oleObj name="Equation" r:id="rId9" imgW="1752480" imgH="812520" progId="Equation.DSMT4">
                  <p:embed/>
                  <p:pic>
                    <p:nvPicPr>
                      <p:cNvPr id="111" name="Object 4">
                        <a:extLst>
                          <a:ext uri="{FF2B5EF4-FFF2-40B4-BE49-F238E27FC236}">
                            <a16:creationId xmlns:a16="http://schemas.microsoft.com/office/drawing/2014/main" id="{2D8A7298-258D-96D2-719E-352EC0108ECB}"/>
                          </a:ext>
                        </a:extLst>
                      </p:cNvPr>
                      <p:cNvPicPr>
                        <a:picLocks noChangeAspect="1" noChangeArrowheads="1"/>
                      </p:cNvPicPr>
                      <p:nvPr/>
                    </p:nvPicPr>
                    <p:blipFill>
                      <a:blip r:embed="rId10"/>
                      <a:srcRect/>
                      <a:stretch>
                        <a:fillRect/>
                      </a:stretch>
                    </p:blipFill>
                    <p:spPr bwMode="auto">
                      <a:xfrm>
                        <a:off x="6686548" y="5186230"/>
                        <a:ext cx="2280764" cy="1053240"/>
                      </a:xfrm>
                      <a:prstGeom prst="rect">
                        <a:avLst/>
                      </a:prstGeom>
                      <a:noFill/>
                      <a:ln>
                        <a:noFill/>
                      </a:ln>
                      <a:effectLst/>
                    </p:spPr>
                  </p:pic>
                </p:oleObj>
              </mc:Fallback>
            </mc:AlternateContent>
          </a:graphicData>
        </a:graphic>
      </p:graphicFrame>
      <p:graphicFrame>
        <p:nvGraphicFramePr>
          <p:cNvPr id="112" name="Object 81">
            <a:extLst>
              <a:ext uri="{FF2B5EF4-FFF2-40B4-BE49-F238E27FC236}">
                <a16:creationId xmlns:a16="http://schemas.microsoft.com/office/drawing/2014/main" id="{B7C2EB7D-FC65-9425-C3A0-1A7183149822}"/>
              </a:ext>
            </a:extLst>
          </p:cNvPr>
          <p:cNvGraphicFramePr>
            <a:graphicFrameLocks noChangeAspect="1"/>
          </p:cNvGraphicFramePr>
          <p:nvPr>
            <p:extLst>
              <p:ext uri="{D42A27DB-BD31-4B8C-83A1-F6EECF244321}">
                <p14:modId xmlns:p14="http://schemas.microsoft.com/office/powerpoint/2010/main" val="2497665014"/>
              </p:ext>
            </p:extLst>
          </p:nvPr>
        </p:nvGraphicFramePr>
        <p:xfrm>
          <a:off x="1841557" y="5395676"/>
          <a:ext cx="2356063" cy="584481"/>
        </p:xfrm>
        <a:graphic>
          <a:graphicData uri="http://schemas.openxmlformats.org/presentationml/2006/ole">
            <mc:AlternateContent xmlns:mc="http://schemas.openxmlformats.org/markup-compatibility/2006">
              <mc:Choice xmlns:v="urn:schemas-microsoft-com:vml" Requires="v">
                <p:oleObj name="Equation" r:id="rId11" imgW="1434960" imgH="355320" progId="Equation.3">
                  <p:embed/>
                </p:oleObj>
              </mc:Choice>
              <mc:Fallback>
                <p:oleObj name="Equation" r:id="rId11" imgW="1434960" imgH="355320" progId="Equation.3">
                  <p:embed/>
                  <p:pic>
                    <p:nvPicPr>
                      <p:cNvPr id="112" name="Object 81">
                        <a:extLst>
                          <a:ext uri="{FF2B5EF4-FFF2-40B4-BE49-F238E27FC236}">
                            <a16:creationId xmlns:a16="http://schemas.microsoft.com/office/drawing/2014/main" id="{B7C2EB7D-FC65-9425-C3A0-1A718314982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1557" y="5395676"/>
                        <a:ext cx="2356063" cy="58448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1113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1.5  </a:t>
            </a:r>
            <a:r>
              <a:rPr lang="zh-CN" altLang="en-US" dirty="0"/>
              <a:t>独立电源</a:t>
            </a:r>
          </a:p>
        </p:txBody>
      </p:sp>
      <p:graphicFrame>
        <p:nvGraphicFramePr>
          <p:cNvPr id="3" name="表格 3">
            <a:extLst>
              <a:ext uri="{FF2B5EF4-FFF2-40B4-BE49-F238E27FC236}">
                <a16:creationId xmlns:a16="http://schemas.microsoft.com/office/drawing/2014/main" id="{B7B6E1CD-4573-7627-283B-D289109CC4DB}"/>
              </a:ext>
            </a:extLst>
          </p:cNvPr>
          <p:cNvGraphicFramePr>
            <a:graphicFrameLocks noGrp="1"/>
          </p:cNvGraphicFramePr>
          <p:nvPr>
            <p:extLst>
              <p:ext uri="{D42A27DB-BD31-4B8C-83A1-F6EECF244321}">
                <p14:modId xmlns:p14="http://schemas.microsoft.com/office/powerpoint/2010/main" val="3876455640"/>
              </p:ext>
            </p:extLst>
          </p:nvPr>
        </p:nvGraphicFramePr>
        <p:xfrm>
          <a:off x="457200" y="1268998"/>
          <a:ext cx="7908004" cy="3554441"/>
        </p:xfrm>
        <a:graphic>
          <a:graphicData uri="http://schemas.openxmlformats.org/drawingml/2006/table">
            <a:tbl>
              <a:tblPr firstRow="1" bandRow="1">
                <a:tableStyleId>{16D9F66E-5EB9-4882-86FB-DCBF35E3C3E4}</a:tableStyleId>
              </a:tblPr>
              <a:tblGrid>
                <a:gridCol w="1812004">
                  <a:extLst>
                    <a:ext uri="{9D8B030D-6E8A-4147-A177-3AD203B41FA5}">
                      <a16:colId xmlns:a16="http://schemas.microsoft.com/office/drawing/2014/main" val="3609266421"/>
                    </a:ext>
                  </a:extLst>
                </a:gridCol>
                <a:gridCol w="3240003">
                  <a:extLst>
                    <a:ext uri="{9D8B030D-6E8A-4147-A177-3AD203B41FA5}">
                      <a16:colId xmlns:a16="http://schemas.microsoft.com/office/drawing/2014/main" val="1113159128"/>
                    </a:ext>
                  </a:extLst>
                </a:gridCol>
                <a:gridCol w="2855997">
                  <a:extLst>
                    <a:ext uri="{9D8B030D-6E8A-4147-A177-3AD203B41FA5}">
                      <a16:colId xmlns:a16="http://schemas.microsoft.com/office/drawing/2014/main" val="3301593444"/>
                    </a:ext>
                  </a:extLst>
                </a:gridCol>
              </a:tblGrid>
              <a:tr h="498340">
                <a:tc>
                  <a:txBody>
                    <a:bodyPr/>
                    <a:lstStyle/>
                    <a:p>
                      <a:pPr algn="ct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latin typeface="宋体" panose="02010600030101010101" pitchFamily="2" charset="-122"/>
                          <a:ea typeface="宋体" panose="02010600030101010101" pitchFamily="2" charset="-122"/>
                        </a:rPr>
                        <a:t>理想电压源</a:t>
                      </a:r>
                    </a:p>
                  </a:txBody>
                  <a:tcPr/>
                </a:tc>
                <a:tc>
                  <a:txBody>
                    <a:bodyPr/>
                    <a:lstStyle/>
                    <a:p>
                      <a:pPr algn="ctr"/>
                      <a:r>
                        <a:rPr lang="zh-CN" altLang="en-US" sz="2000" dirty="0">
                          <a:latin typeface="宋体" panose="02010600030101010101" pitchFamily="2" charset="-122"/>
                          <a:ea typeface="宋体" panose="02010600030101010101" pitchFamily="2" charset="-122"/>
                        </a:rPr>
                        <a:t>理想电流源</a:t>
                      </a:r>
                    </a:p>
                  </a:txBody>
                  <a:tcPr/>
                </a:tc>
                <a:extLst>
                  <a:ext uri="{0D108BD9-81ED-4DB2-BD59-A6C34878D82A}">
                    <a16:rowId xmlns:a16="http://schemas.microsoft.com/office/drawing/2014/main" val="3749902579"/>
                  </a:ext>
                </a:extLst>
              </a:tr>
              <a:tr h="952981">
                <a:tc>
                  <a:txBody>
                    <a:bodyPr/>
                    <a:lstStyle/>
                    <a:p>
                      <a:pPr algn="ctr"/>
                      <a:r>
                        <a:rPr lang="zh-CN" altLang="en-US" sz="2000" dirty="0">
                          <a:latin typeface="宋体" panose="02010600030101010101" pitchFamily="2" charset="-122"/>
                          <a:ea typeface="宋体" panose="02010600030101010101" pitchFamily="2" charset="-122"/>
                        </a:rPr>
                        <a:t>电路符号</a:t>
                      </a:r>
                    </a:p>
                  </a:txBody>
                  <a:tcPr/>
                </a:tc>
                <a:tc>
                  <a:txBody>
                    <a:bodyPr/>
                    <a:lstStyle/>
                    <a:p>
                      <a:endParaRPr lang="zh-CN" altLang="en-US" sz="2000" dirty="0">
                        <a:latin typeface="宋体" panose="02010600030101010101" pitchFamily="2" charset="-122"/>
                        <a:ea typeface="宋体" panose="02010600030101010101" pitchFamily="2" charset="-122"/>
                      </a:endParaRPr>
                    </a:p>
                  </a:txBody>
                  <a:tcPr/>
                </a:tc>
                <a:tc>
                  <a:txBody>
                    <a:bodyPr/>
                    <a:lstStyle/>
                    <a:p>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64471753"/>
                  </a:ext>
                </a:extLst>
              </a:tr>
              <a:tr h="498340">
                <a:tc>
                  <a:txBody>
                    <a:bodyPr/>
                    <a:lstStyle/>
                    <a:p>
                      <a:pPr algn="ctr"/>
                      <a:r>
                        <a:rPr lang="zh-CN" altLang="en-US" sz="2000" dirty="0">
                          <a:latin typeface="宋体" panose="02010600030101010101" pitchFamily="2" charset="-122"/>
                          <a:ea typeface="宋体" panose="02010600030101010101" pitchFamily="2" charset="-122"/>
                        </a:rPr>
                        <a:t>电压特性</a:t>
                      </a:r>
                    </a:p>
                  </a:txBody>
                  <a:tcPr/>
                </a:tc>
                <a:tc>
                  <a:txBody>
                    <a:bodyPr/>
                    <a:lstStyle/>
                    <a:p>
                      <a:r>
                        <a:rPr lang="zh-CN" altLang="en-US" sz="2000" dirty="0">
                          <a:latin typeface="宋体" panose="02010600030101010101" pitchFamily="2" charset="-122"/>
                          <a:ea typeface="宋体" panose="02010600030101010101" pitchFamily="2" charset="-122"/>
                        </a:rPr>
                        <a:t>电源两端</a:t>
                      </a:r>
                      <a:r>
                        <a:rPr lang="zh-CN" altLang="en-US" sz="2000" b="1" u="sng" dirty="0">
                          <a:latin typeface="宋体" panose="02010600030101010101" pitchFamily="2" charset="-122"/>
                          <a:ea typeface="宋体" panose="02010600030101010101" pitchFamily="2" charset="-122"/>
                        </a:rPr>
                        <a:t>电压</a:t>
                      </a:r>
                      <a:r>
                        <a:rPr lang="zh-CN" altLang="en-US" sz="2000" dirty="0">
                          <a:latin typeface="宋体" panose="02010600030101010101" pitchFamily="2" charset="-122"/>
                          <a:ea typeface="宋体" panose="02010600030101010101" pitchFamily="2" charset="-122"/>
                        </a:rPr>
                        <a:t>由</a:t>
                      </a:r>
                      <a:r>
                        <a:rPr lang="zh-CN" altLang="en-US" sz="2000" dirty="0">
                          <a:solidFill>
                            <a:srgbClr val="FF0000"/>
                          </a:solidFill>
                          <a:latin typeface="宋体" panose="02010600030101010101" pitchFamily="2" charset="-122"/>
                          <a:ea typeface="宋体" panose="02010600030101010101" pitchFamily="2" charset="-122"/>
                        </a:rPr>
                        <a:t>电源本身决定</a:t>
                      </a:r>
                      <a:r>
                        <a:rPr lang="zh-CN" altLang="en-US" sz="2000" dirty="0">
                          <a:latin typeface="宋体" panose="02010600030101010101" pitchFamily="2" charset="-122"/>
                          <a:ea typeface="宋体" panose="02010600030101010101" pitchFamily="2" charset="-122"/>
                        </a:rPr>
                        <a:t>，与外电路无关</a:t>
                      </a:r>
                    </a:p>
                  </a:txBody>
                  <a:tcPr/>
                </a:tc>
                <a:tc>
                  <a:txBody>
                    <a:bodyPr/>
                    <a:lstStyle/>
                    <a:p>
                      <a:r>
                        <a:rPr lang="zh-CN" altLang="en-US" sz="2000" dirty="0">
                          <a:latin typeface="宋体" panose="02010600030101010101" pitchFamily="2" charset="-122"/>
                          <a:ea typeface="宋体" panose="02010600030101010101" pitchFamily="2" charset="-122"/>
                        </a:rPr>
                        <a:t>电源</a:t>
                      </a:r>
                      <a:r>
                        <a:rPr lang="zh-CN" altLang="en-US" sz="2000" b="1" u="sng" dirty="0">
                          <a:latin typeface="宋体" panose="02010600030101010101" pitchFamily="2" charset="-122"/>
                          <a:ea typeface="宋体" panose="02010600030101010101" pitchFamily="2" charset="-122"/>
                        </a:rPr>
                        <a:t>电流</a:t>
                      </a:r>
                      <a:r>
                        <a:rPr lang="zh-CN" altLang="en-US" sz="2000" dirty="0">
                          <a:latin typeface="宋体" panose="02010600030101010101" pitchFamily="2" charset="-122"/>
                          <a:ea typeface="宋体" panose="02010600030101010101" pitchFamily="2" charset="-122"/>
                        </a:rPr>
                        <a:t>由</a:t>
                      </a:r>
                      <a:r>
                        <a:rPr lang="zh-CN" altLang="en-US" sz="2000" dirty="0">
                          <a:solidFill>
                            <a:srgbClr val="FF0000"/>
                          </a:solidFill>
                          <a:latin typeface="宋体" panose="02010600030101010101" pitchFamily="2" charset="-122"/>
                          <a:ea typeface="宋体" panose="02010600030101010101" pitchFamily="2" charset="-122"/>
                        </a:rPr>
                        <a:t>电源本身决定</a:t>
                      </a:r>
                      <a:r>
                        <a:rPr lang="zh-CN" altLang="en-US" sz="2000" dirty="0">
                          <a:latin typeface="宋体" panose="02010600030101010101" pitchFamily="2" charset="-122"/>
                          <a:ea typeface="宋体" panose="02010600030101010101" pitchFamily="2" charset="-122"/>
                        </a:rPr>
                        <a:t>，与外电路无关</a:t>
                      </a:r>
                    </a:p>
                  </a:txBody>
                  <a:tcPr/>
                </a:tc>
                <a:extLst>
                  <a:ext uri="{0D108BD9-81ED-4DB2-BD59-A6C34878D82A}">
                    <a16:rowId xmlns:a16="http://schemas.microsoft.com/office/drawing/2014/main" val="3918758286"/>
                  </a:ext>
                </a:extLst>
              </a:tr>
              <a:tr h="498340">
                <a:tc>
                  <a:txBody>
                    <a:bodyPr/>
                    <a:lstStyle/>
                    <a:p>
                      <a:pPr algn="ctr"/>
                      <a:r>
                        <a:rPr lang="zh-CN" altLang="en-US" sz="2000" dirty="0">
                          <a:latin typeface="宋体" panose="02010600030101010101" pitchFamily="2" charset="-122"/>
                          <a:ea typeface="宋体" panose="02010600030101010101" pitchFamily="2" charset="-122"/>
                        </a:rPr>
                        <a:t>电流特性</a:t>
                      </a:r>
                    </a:p>
                  </a:txBody>
                  <a:tcPr/>
                </a:tc>
                <a:tc>
                  <a:txBody>
                    <a:bodyPr/>
                    <a:lstStyle/>
                    <a:p>
                      <a:pPr algn="ctr"/>
                      <a:r>
                        <a:rPr lang="zh-CN" altLang="en-US" sz="2000" dirty="0">
                          <a:latin typeface="宋体" panose="02010600030101010101" pitchFamily="2" charset="-122"/>
                          <a:ea typeface="宋体" panose="02010600030101010101" pitchFamily="2" charset="-122"/>
                        </a:rPr>
                        <a:t>通过它的</a:t>
                      </a:r>
                      <a:r>
                        <a:rPr lang="zh-CN" altLang="en-US" sz="2000" dirty="0">
                          <a:solidFill>
                            <a:srgbClr val="FF0000"/>
                          </a:solidFill>
                          <a:latin typeface="宋体" panose="02010600030101010101" pitchFamily="2" charset="-122"/>
                          <a:ea typeface="宋体" panose="02010600030101010101" pitchFamily="2" charset="-122"/>
                        </a:rPr>
                        <a:t>电流由外电路决定</a:t>
                      </a:r>
                    </a:p>
                  </a:txBody>
                  <a:tcPr/>
                </a:tc>
                <a:tc>
                  <a:txBody>
                    <a:bodyPr/>
                    <a:lstStyle/>
                    <a:p>
                      <a:r>
                        <a:rPr lang="zh-CN" altLang="en-US" sz="2000" dirty="0">
                          <a:latin typeface="宋体" panose="02010600030101010101" pitchFamily="2" charset="-122"/>
                          <a:ea typeface="宋体" panose="02010600030101010101" pitchFamily="2" charset="-122"/>
                        </a:rPr>
                        <a:t>电源两</a:t>
                      </a:r>
                      <a:r>
                        <a:rPr lang="zh-CN" altLang="en-US" sz="2000" dirty="0">
                          <a:solidFill>
                            <a:schemeClr val="tx1"/>
                          </a:solidFill>
                          <a:latin typeface="宋体" panose="02010600030101010101" pitchFamily="2" charset="-122"/>
                          <a:ea typeface="宋体" panose="02010600030101010101" pitchFamily="2" charset="-122"/>
                        </a:rPr>
                        <a:t>端</a:t>
                      </a:r>
                      <a:r>
                        <a:rPr lang="zh-CN" altLang="en-US" sz="2000" dirty="0">
                          <a:solidFill>
                            <a:srgbClr val="FF0000"/>
                          </a:solidFill>
                          <a:latin typeface="宋体" panose="02010600030101010101" pitchFamily="2" charset="-122"/>
                          <a:ea typeface="宋体" panose="02010600030101010101" pitchFamily="2" charset="-122"/>
                        </a:rPr>
                        <a:t>电压由外电路决定</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669080842"/>
                  </a:ext>
                </a:extLst>
              </a:tr>
              <a:tr h="498340">
                <a:tc>
                  <a:txBody>
                    <a:bodyPr/>
                    <a:lstStyle/>
                    <a:p>
                      <a:pPr algn="ctr"/>
                      <a:r>
                        <a:rPr lang="zh-CN" altLang="en-US" sz="2000" dirty="0">
                          <a:latin typeface="宋体" panose="02010600030101010101" pitchFamily="2" charset="-122"/>
                          <a:ea typeface="宋体" panose="02010600030101010101" pitchFamily="2" charset="-122"/>
                        </a:rPr>
                        <a:t>开路</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短路</a:t>
                      </a:r>
                    </a:p>
                  </a:txBody>
                  <a:tcPr/>
                </a:tc>
                <a:tc>
                  <a:txBody>
                    <a:bodyPr/>
                    <a:lstStyle/>
                    <a:p>
                      <a:pPr algn="ct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开路：</a:t>
                      </a:r>
                      <a:r>
                        <a:rPr kumimoji="1" lang="en-US" altLang="zh-CN" sz="1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1" lang="en-US" altLang="zh-CN" sz="20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0</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u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0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u</a:t>
                      </a:r>
                      <a:r>
                        <a:rPr kumimoji="1" lang="en-US" altLang="zh-CN" sz="2000" b="1" i="0"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S</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algn="ct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不允许短路</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短路：</a:t>
                      </a:r>
                      <a:r>
                        <a:rPr kumimoji="1" lang="en-US" altLang="zh-CN" sz="1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a:t>
                      </a: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S</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u=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不允许开路</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1793551734"/>
                  </a:ext>
                </a:extLst>
              </a:tr>
            </a:tbl>
          </a:graphicData>
        </a:graphic>
      </p:graphicFrame>
      <p:grpSp>
        <p:nvGrpSpPr>
          <p:cNvPr id="6" name="Group 1180">
            <a:extLst>
              <a:ext uri="{FF2B5EF4-FFF2-40B4-BE49-F238E27FC236}">
                <a16:creationId xmlns:a16="http://schemas.microsoft.com/office/drawing/2014/main" id="{1C787B48-5BF3-1E74-87BB-64A67775C6DC}"/>
              </a:ext>
            </a:extLst>
          </p:cNvPr>
          <p:cNvGrpSpPr>
            <a:grpSpLocks/>
          </p:cNvGrpSpPr>
          <p:nvPr/>
        </p:nvGrpSpPr>
        <p:grpSpPr bwMode="auto">
          <a:xfrm>
            <a:off x="2805162" y="1601371"/>
            <a:ext cx="2219325" cy="958850"/>
            <a:chOff x="1898" y="1248"/>
            <a:chExt cx="1398" cy="604"/>
          </a:xfrm>
        </p:grpSpPr>
        <p:sp>
          <p:nvSpPr>
            <p:cNvPr id="7" name="Text Box 1084">
              <a:extLst>
                <a:ext uri="{FF2B5EF4-FFF2-40B4-BE49-F238E27FC236}">
                  <a16:creationId xmlns:a16="http://schemas.microsoft.com/office/drawing/2014/main" id="{40C2319F-0A5D-9053-6DDE-814D4C10E11B}"/>
                </a:ext>
              </a:extLst>
            </p:cNvPr>
            <p:cNvSpPr txBox="1">
              <a:spLocks noChangeArrowheads="1"/>
            </p:cNvSpPr>
            <p:nvPr/>
          </p:nvSpPr>
          <p:spPr bwMode="auto">
            <a:xfrm>
              <a:off x="2448" y="1248"/>
              <a:ext cx="2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S</a:t>
              </a:r>
              <a:endPar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 name="Line 1067">
              <a:extLst>
                <a:ext uri="{FF2B5EF4-FFF2-40B4-BE49-F238E27FC236}">
                  <a16:creationId xmlns:a16="http://schemas.microsoft.com/office/drawing/2014/main" id="{89AF54CD-EA1A-AFD4-81FD-AD5F76FA83A2}"/>
                </a:ext>
              </a:extLst>
            </p:cNvPr>
            <p:cNvSpPr>
              <a:spLocks noChangeShapeType="1"/>
            </p:cNvSpPr>
            <p:nvPr/>
          </p:nvSpPr>
          <p:spPr bwMode="auto">
            <a:xfrm rot="5400000">
              <a:off x="2592" y="1057"/>
              <a:ext cx="0" cy="127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 name="Oval 1134">
              <a:extLst>
                <a:ext uri="{FF2B5EF4-FFF2-40B4-BE49-F238E27FC236}">
                  <a16:creationId xmlns:a16="http://schemas.microsoft.com/office/drawing/2014/main" id="{FB7DF531-35C3-130E-F8BF-0C9925B15E4B}"/>
                </a:ext>
              </a:extLst>
            </p:cNvPr>
            <p:cNvSpPr>
              <a:spLocks noChangeArrowheads="1"/>
            </p:cNvSpPr>
            <p:nvPr/>
          </p:nvSpPr>
          <p:spPr bwMode="auto">
            <a:xfrm rot="5400000">
              <a:off x="3228" y="1658"/>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0" name="Oval 1135">
              <a:extLst>
                <a:ext uri="{FF2B5EF4-FFF2-40B4-BE49-F238E27FC236}">
                  <a16:creationId xmlns:a16="http://schemas.microsoft.com/office/drawing/2014/main" id="{F12F8077-4860-E073-A856-FFC55ACFDED2}"/>
                </a:ext>
              </a:extLst>
            </p:cNvPr>
            <p:cNvSpPr>
              <a:spLocks noChangeArrowheads="1"/>
            </p:cNvSpPr>
            <p:nvPr/>
          </p:nvSpPr>
          <p:spPr bwMode="auto">
            <a:xfrm rot="5400000">
              <a:off x="1898" y="1658"/>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 name="Oval 1148">
              <a:extLst>
                <a:ext uri="{FF2B5EF4-FFF2-40B4-BE49-F238E27FC236}">
                  <a16:creationId xmlns:a16="http://schemas.microsoft.com/office/drawing/2014/main" id="{98ECDDD8-C457-AC83-5C94-DDB95CA38A4B}"/>
                </a:ext>
              </a:extLst>
            </p:cNvPr>
            <p:cNvSpPr>
              <a:spLocks noChangeArrowheads="1"/>
            </p:cNvSpPr>
            <p:nvPr/>
          </p:nvSpPr>
          <p:spPr bwMode="auto">
            <a:xfrm>
              <a:off x="2372" y="1512"/>
              <a:ext cx="340" cy="340"/>
            </a:xfrm>
            <a:prstGeom prst="ellipse">
              <a:avLst/>
            </a:prstGeom>
            <a:noFill/>
            <a:ln w="317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nvGrpSpPr>
            <p:cNvPr id="12" name="Group 1177">
              <a:extLst>
                <a:ext uri="{FF2B5EF4-FFF2-40B4-BE49-F238E27FC236}">
                  <a16:creationId xmlns:a16="http://schemas.microsoft.com/office/drawing/2014/main" id="{660FB568-3316-FD99-CB53-908CD1FC6403}"/>
                </a:ext>
              </a:extLst>
            </p:cNvPr>
            <p:cNvGrpSpPr>
              <a:grpSpLocks/>
            </p:cNvGrpSpPr>
            <p:nvPr/>
          </p:nvGrpSpPr>
          <p:grpSpPr bwMode="auto">
            <a:xfrm>
              <a:off x="2208" y="1524"/>
              <a:ext cx="96" cy="96"/>
              <a:chOff x="2928" y="2016"/>
              <a:chExt cx="96" cy="96"/>
            </a:xfrm>
          </p:grpSpPr>
          <p:sp>
            <p:nvSpPr>
              <p:cNvPr id="14" name="Line 1174">
                <a:extLst>
                  <a:ext uri="{FF2B5EF4-FFF2-40B4-BE49-F238E27FC236}">
                    <a16:creationId xmlns:a16="http://schemas.microsoft.com/office/drawing/2014/main" id="{0A4D4A77-4E88-1764-DC46-FF53CF2D3DBF}"/>
                  </a:ext>
                </a:extLst>
              </p:cNvPr>
              <p:cNvSpPr>
                <a:spLocks noChangeShapeType="1"/>
              </p:cNvSpPr>
              <p:nvPr/>
            </p:nvSpPr>
            <p:spPr bwMode="auto">
              <a:xfrm>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5" name="Line 1175">
                <a:extLst>
                  <a:ext uri="{FF2B5EF4-FFF2-40B4-BE49-F238E27FC236}">
                    <a16:creationId xmlns:a16="http://schemas.microsoft.com/office/drawing/2014/main" id="{71B9DE23-7291-197D-40B2-AAF070186924}"/>
                  </a:ext>
                </a:extLst>
              </p:cNvPr>
              <p:cNvSpPr>
                <a:spLocks noChangeShapeType="1"/>
              </p:cNvSpPr>
              <p:nvPr/>
            </p:nvSpPr>
            <p:spPr bwMode="auto">
              <a:xfrm rot="-5400000">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sp>
          <p:nvSpPr>
            <p:cNvPr id="13" name="Line 1176">
              <a:extLst>
                <a:ext uri="{FF2B5EF4-FFF2-40B4-BE49-F238E27FC236}">
                  <a16:creationId xmlns:a16="http://schemas.microsoft.com/office/drawing/2014/main" id="{A6153117-F4A5-970B-8202-2FAFCFFAE7D5}"/>
                </a:ext>
              </a:extLst>
            </p:cNvPr>
            <p:cNvSpPr>
              <a:spLocks noChangeShapeType="1"/>
            </p:cNvSpPr>
            <p:nvPr/>
          </p:nvSpPr>
          <p:spPr bwMode="auto">
            <a:xfrm>
              <a:off x="2808" y="1596"/>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25" name="Group 60">
            <a:extLst>
              <a:ext uri="{FF2B5EF4-FFF2-40B4-BE49-F238E27FC236}">
                <a16:creationId xmlns:a16="http://schemas.microsoft.com/office/drawing/2014/main" id="{4301B017-0F22-31C8-FBAF-D3FAB90A9D57}"/>
              </a:ext>
            </a:extLst>
          </p:cNvPr>
          <p:cNvGrpSpPr>
            <a:grpSpLocks/>
          </p:cNvGrpSpPr>
          <p:nvPr/>
        </p:nvGrpSpPr>
        <p:grpSpPr bwMode="auto">
          <a:xfrm>
            <a:off x="5652001" y="1629152"/>
            <a:ext cx="2284412" cy="1049338"/>
            <a:chOff x="2689" y="576"/>
            <a:chExt cx="1439" cy="661"/>
          </a:xfrm>
        </p:grpSpPr>
        <p:sp>
          <p:nvSpPr>
            <p:cNvPr id="26" name="Text Box 8">
              <a:extLst>
                <a:ext uri="{FF2B5EF4-FFF2-40B4-BE49-F238E27FC236}">
                  <a16:creationId xmlns:a16="http://schemas.microsoft.com/office/drawing/2014/main" id="{31FED8A2-A4FA-491D-710E-C7C10D40E50C}"/>
                </a:ext>
              </a:extLst>
            </p:cNvPr>
            <p:cNvSpPr txBox="1">
              <a:spLocks noChangeArrowheads="1"/>
            </p:cNvSpPr>
            <p:nvPr/>
          </p:nvSpPr>
          <p:spPr bwMode="auto">
            <a:xfrm>
              <a:off x="3306" y="576"/>
              <a:ext cx="2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S</a:t>
              </a:r>
              <a:endPar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7" name="Line 10">
              <a:extLst>
                <a:ext uri="{FF2B5EF4-FFF2-40B4-BE49-F238E27FC236}">
                  <a16:creationId xmlns:a16="http://schemas.microsoft.com/office/drawing/2014/main" id="{2AD4280C-8296-9F22-5089-43D9FC6F84E0}"/>
                </a:ext>
              </a:extLst>
            </p:cNvPr>
            <p:cNvSpPr>
              <a:spLocks noChangeShapeType="1"/>
            </p:cNvSpPr>
            <p:nvPr/>
          </p:nvSpPr>
          <p:spPr bwMode="auto">
            <a:xfrm flipH="1">
              <a:off x="3230" y="826"/>
              <a:ext cx="289" cy="0"/>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8" name="Line 11">
              <a:extLst>
                <a:ext uri="{FF2B5EF4-FFF2-40B4-BE49-F238E27FC236}">
                  <a16:creationId xmlns:a16="http://schemas.microsoft.com/office/drawing/2014/main" id="{C2C601D2-F15B-4E47-2B6A-27D365571579}"/>
                </a:ext>
              </a:extLst>
            </p:cNvPr>
            <p:cNvSpPr>
              <a:spLocks noChangeShapeType="1"/>
            </p:cNvSpPr>
            <p:nvPr/>
          </p:nvSpPr>
          <p:spPr bwMode="auto">
            <a:xfrm rot="5400000">
              <a:off x="3815" y="811"/>
              <a:ext cx="0" cy="49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9" name="Oval 12">
              <a:extLst>
                <a:ext uri="{FF2B5EF4-FFF2-40B4-BE49-F238E27FC236}">
                  <a16:creationId xmlns:a16="http://schemas.microsoft.com/office/drawing/2014/main" id="{DAA4E0A2-DBFB-FD0A-6CD7-C22540432C68}"/>
                </a:ext>
              </a:extLst>
            </p:cNvPr>
            <p:cNvSpPr>
              <a:spLocks noChangeArrowheads="1"/>
            </p:cNvSpPr>
            <p:nvPr/>
          </p:nvSpPr>
          <p:spPr bwMode="auto">
            <a:xfrm rot="5400000">
              <a:off x="3230" y="897"/>
              <a:ext cx="340" cy="340"/>
            </a:xfrm>
            <a:prstGeom prst="ellipse">
              <a:avLst/>
            </a:prstGeom>
            <a:noFill/>
            <a:ln w="31750">
              <a:solidFill>
                <a:srgbClr val="9966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0" name="Oval 16">
              <a:extLst>
                <a:ext uri="{FF2B5EF4-FFF2-40B4-BE49-F238E27FC236}">
                  <a16:creationId xmlns:a16="http://schemas.microsoft.com/office/drawing/2014/main" id="{8CF0CDA8-BA52-3478-1428-671B19885D09}"/>
                </a:ext>
              </a:extLst>
            </p:cNvPr>
            <p:cNvSpPr>
              <a:spLocks noChangeArrowheads="1"/>
            </p:cNvSpPr>
            <p:nvPr/>
          </p:nvSpPr>
          <p:spPr bwMode="auto">
            <a:xfrm rot="5400000">
              <a:off x="4060" y="1021"/>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1" name="Oval 17">
              <a:extLst>
                <a:ext uri="{FF2B5EF4-FFF2-40B4-BE49-F238E27FC236}">
                  <a16:creationId xmlns:a16="http://schemas.microsoft.com/office/drawing/2014/main" id="{11CB3A90-FE8B-7C70-78D9-42DB65DF3F5E}"/>
                </a:ext>
              </a:extLst>
            </p:cNvPr>
            <p:cNvSpPr>
              <a:spLocks noChangeArrowheads="1"/>
            </p:cNvSpPr>
            <p:nvPr/>
          </p:nvSpPr>
          <p:spPr bwMode="auto">
            <a:xfrm rot="5400000">
              <a:off x="2689" y="1021"/>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2" name="Line 19">
              <a:extLst>
                <a:ext uri="{FF2B5EF4-FFF2-40B4-BE49-F238E27FC236}">
                  <a16:creationId xmlns:a16="http://schemas.microsoft.com/office/drawing/2014/main" id="{AD1A583C-F38C-0207-B6B1-328E378EFC7C}"/>
                </a:ext>
              </a:extLst>
            </p:cNvPr>
            <p:cNvSpPr>
              <a:spLocks noChangeShapeType="1"/>
            </p:cNvSpPr>
            <p:nvPr/>
          </p:nvSpPr>
          <p:spPr bwMode="auto">
            <a:xfrm rot="5400000">
              <a:off x="2994" y="819"/>
              <a:ext cx="0" cy="4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3" name="Line 20">
              <a:extLst>
                <a:ext uri="{FF2B5EF4-FFF2-40B4-BE49-F238E27FC236}">
                  <a16:creationId xmlns:a16="http://schemas.microsoft.com/office/drawing/2014/main" id="{12602525-BA3D-2C93-E86E-D7DAABD9DF0A}"/>
                </a:ext>
              </a:extLst>
            </p:cNvPr>
            <p:cNvSpPr>
              <a:spLocks noChangeShapeType="1"/>
            </p:cNvSpPr>
            <p:nvPr/>
          </p:nvSpPr>
          <p:spPr bwMode="auto">
            <a:xfrm>
              <a:off x="3396" y="907"/>
              <a:ext cx="0" cy="33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spTree>
    <p:extLst>
      <p:ext uri="{BB962C8B-B14F-4D97-AF65-F5344CB8AC3E}">
        <p14:creationId xmlns:p14="http://schemas.microsoft.com/office/powerpoint/2010/main" val="102181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30128" y="456910"/>
            <a:ext cx="8229600" cy="811798"/>
          </a:xfrm>
        </p:spPr>
        <p:txBody>
          <a:bodyPr/>
          <a:lstStyle/>
          <a:p>
            <a:r>
              <a:rPr lang="en-US" altLang="zh-CN" dirty="0"/>
              <a:t>1.5  </a:t>
            </a:r>
            <a:r>
              <a:rPr lang="zh-CN" altLang="en-US" dirty="0"/>
              <a:t>独立电源</a:t>
            </a:r>
          </a:p>
        </p:txBody>
      </p:sp>
      <p:sp>
        <p:nvSpPr>
          <p:cNvPr id="23" name="Text Box 2">
            <a:extLst>
              <a:ext uri="{FF2B5EF4-FFF2-40B4-BE49-F238E27FC236}">
                <a16:creationId xmlns:a16="http://schemas.microsoft.com/office/drawing/2014/main" id="{14894B72-8F4A-B656-4CD3-044F91327C56}"/>
              </a:ext>
            </a:extLst>
          </p:cNvPr>
          <p:cNvSpPr txBox="1">
            <a:spLocks noChangeArrowheads="1"/>
          </p:cNvSpPr>
          <p:nvPr/>
        </p:nvSpPr>
        <p:spPr bwMode="auto">
          <a:xfrm>
            <a:off x="484272" y="1236486"/>
            <a:ext cx="1552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400" b="1" dirty="0">
                <a:solidFill>
                  <a:srgbClr val="0000F0"/>
                </a:solidFill>
                <a:latin typeface="Times New Roman" panose="02020603050405020304" pitchFamily="18" charset="0"/>
                <a:ea typeface="宋体" panose="02010600030101010101" pitchFamily="2" charset="-122"/>
                <a:sym typeface="Symbol" panose="05050102010706020507" pitchFamily="18" charset="2"/>
              </a:rPr>
              <a:t>功率？  </a:t>
            </a:r>
          </a:p>
        </p:txBody>
      </p:sp>
      <p:grpSp>
        <p:nvGrpSpPr>
          <p:cNvPr id="24" name="Group 47">
            <a:extLst>
              <a:ext uri="{FF2B5EF4-FFF2-40B4-BE49-F238E27FC236}">
                <a16:creationId xmlns:a16="http://schemas.microsoft.com/office/drawing/2014/main" id="{D1B0D3A1-8C47-6311-79A1-6CE922DEDE4E}"/>
              </a:ext>
            </a:extLst>
          </p:cNvPr>
          <p:cNvGrpSpPr>
            <a:grpSpLocks/>
          </p:cNvGrpSpPr>
          <p:nvPr/>
        </p:nvGrpSpPr>
        <p:grpSpPr bwMode="auto">
          <a:xfrm>
            <a:off x="1331997" y="1763536"/>
            <a:ext cx="2057400" cy="2328863"/>
            <a:chOff x="854" y="740"/>
            <a:chExt cx="1296" cy="1467"/>
          </a:xfrm>
        </p:grpSpPr>
        <p:sp>
          <p:nvSpPr>
            <p:cNvPr id="34" name="Text Box 7">
              <a:extLst>
                <a:ext uri="{FF2B5EF4-FFF2-40B4-BE49-F238E27FC236}">
                  <a16:creationId xmlns:a16="http://schemas.microsoft.com/office/drawing/2014/main" id="{A86812C3-F07C-64A9-6FC4-4D189BDDFD49}"/>
                </a:ext>
              </a:extLst>
            </p:cNvPr>
            <p:cNvSpPr txBox="1">
              <a:spLocks noChangeArrowheads="1"/>
            </p:cNvSpPr>
            <p:nvPr/>
          </p:nvSpPr>
          <p:spPr bwMode="auto">
            <a:xfrm>
              <a:off x="854" y="1468"/>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S</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5" name="Line 8">
              <a:extLst>
                <a:ext uri="{FF2B5EF4-FFF2-40B4-BE49-F238E27FC236}">
                  <a16:creationId xmlns:a16="http://schemas.microsoft.com/office/drawing/2014/main" id="{FC561E6F-15F7-AD40-25E0-2F01EB4A12C0}"/>
                </a:ext>
              </a:extLst>
            </p:cNvPr>
            <p:cNvSpPr>
              <a:spLocks noChangeShapeType="1"/>
            </p:cNvSpPr>
            <p:nvPr/>
          </p:nvSpPr>
          <p:spPr bwMode="auto">
            <a:xfrm>
              <a:off x="1643" y="899"/>
              <a:ext cx="289"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6" name="Line 9">
              <a:extLst>
                <a:ext uri="{FF2B5EF4-FFF2-40B4-BE49-F238E27FC236}">
                  <a16:creationId xmlns:a16="http://schemas.microsoft.com/office/drawing/2014/main" id="{476BC97B-64A5-88A9-2191-B065F90126B5}"/>
                </a:ext>
              </a:extLst>
            </p:cNvPr>
            <p:cNvSpPr>
              <a:spLocks noChangeShapeType="1"/>
            </p:cNvSpPr>
            <p:nvPr/>
          </p:nvSpPr>
          <p:spPr bwMode="auto">
            <a:xfrm rot="10800000">
              <a:off x="1340" y="1780"/>
              <a:ext cx="0" cy="3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7" name="Oval 10">
              <a:extLst>
                <a:ext uri="{FF2B5EF4-FFF2-40B4-BE49-F238E27FC236}">
                  <a16:creationId xmlns:a16="http://schemas.microsoft.com/office/drawing/2014/main" id="{00DEE4CF-A3EA-9DE3-B0A6-FB4C0028F83F}"/>
                </a:ext>
              </a:extLst>
            </p:cNvPr>
            <p:cNvSpPr>
              <a:spLocks noChangeArrowheads="1"/>
            </p:cNvSpPr>
            <p:nvPr/>
          </p:nvSpPr>
          <p:spPr bwMode="auto">
            <a:xfrm rot="10800000">
              <a:off x="1159" y="1440"/>
              <a:ext cx="340" cy="340"/>
            </a:xfrm>
            <a:prstGeom prst="ellipse">
              <a:avLst/>
            </a:prstGeom>
            <a:noFill/>
            <a:ln w="31750">
              <a:solidFill>
                <a:srgbClr val="9966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8" name="Text Box 11">
              <a:extLst>
                <a:ext uri="{FF2B5EF4-FFF2-40B4-BE49-F238E27FC236}">
                  <a16:creationId xmlns:a16="http://schemas.microsoft.com/office/drawing/2014/main" id="{B2B8D8E5-2234-E3AD-A140-1FAE2027123E}"/>
                </a:ext>
              </a:extLst>
            </p:cNvPr>
            <p:cNvSpPr txBox="1">
              <a:spLocks noChangeArrowheads="1"/>
            </p:cNvSpPr>
            <p:nvPr/>
          </p:nvSpPr>
          <p:spPr bwMode="auto">
            <a:xfrm>
              <a:off x="1495" y="740"/>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p>
          </p:txBody>
        </p:sp>
        <p:sp>
          <p:nvSpPr>
            <p:cNvPr id="39" name="Oval 12">
              <a:extLst>
                <a:ext uri="{FF2B5EF4-FFF2-40B4-BE49-F238E27FC236}">
                  <a16:creationId xmlns:a16="http://schemas.microsoft.com/office/drawing/2014/main" id="{2C24DCEE-4CDD-C540-0F4D-9B84B96AF6C2}"/>
                </a:ext>
              </a:extLst>
            </p:cNvPr>
            <p:cNvSpPr>
              <a:spLocks noChangeArrowheads="1"/>
            </p:cNvSpPr>
            <p:nvPr/>
          </p:nvSpPr>
          <p:spPr bwMode="auto">
            <a:xfrm rot="10800000">
              <a:off x="1980" y="2139"/>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0" name="Line 13">
              <a:extLst>
                <a:ext uri="{FF2B5EF4-FFF2-40B4-BE49-F238E27FC236}">
                  <a16:creationId xmlns:a16="http://schemas.microsoft.com/office/drawing/2014/main" id="{2C4B351B-81E4-9355-5F60-2FE9339454FE}"/>
                </a:ext>
              </a:extLst>
            </p:cNvPr>
            <p:cNvSpPr>
              <a:spLocks noChangeShapeType="1"/>
            </p:cNvSpPr>
            <p:nvPr/>
          </p:nvSpPr>
          <p:spPr bwMode="auto">
            <a:xfrm rot="5400000">
              <a:off x="1660" y="1853"/>
              <a:ext cx="0" cy="6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1" name="Oval 14">
              <a:extLst>
                <a:ext uri="{FF2B5EF4-FFF2-40B4-BE49-F238E27FC236}">
                  <a16:creationId xmlns:a16="http://schemas.microsoft.com/office/drawing/2014/main" id="{67EADCB9-2391-BC7E-90FB-730732554F32}"/>
                </a:ext>
              </a:extLst>
            </p:cNvPr>
            <p:cNvSpPr>
              <a:spLocks noChangeArrowheads="1"/>
            </p:cNvSpPr>
            <p:nvPr/>
          </p:nvSpPr>
          <p:spPr bwMode="auto">
            <a:xfrm rot="10800000">
              <a:off x="1980" y="964"/>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2" name="Line 15">
              <a:extLst>
                <a:ext uri="{FF2B5EF4-FFF2-40B4-BE49-F238E27FC236}">
                  <a16:creationId xmlns:a16="http://schemas.microsoft.com/office/drawing/2014/main" id="{29F623AE-85E4-8308-F174-9DD71D2819DE}"/>
                </a:ext>
              </a:extLst>
            </p:cNvPr>
            <p:cNvSpPr>
              <a:spLocks noChangeShapeType="1"/>
            </p:cNvSpPr>
            <p:nvPr/>
          </p:nvSpPr>
          <p:spPr bwMode="auto">
            <a:xfrm rot="5400000">
              <a:off x="1660" y="678"/>
              <a:ext cx="0" cy="6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3" name="Text Box 16">
              <a:extLst>
                <a:ext uri="{FF2B5EF4-FFF2-40B4-BE49-F238E27FC236}">
                  <a16:creationId xmlns:a16="http://schemas.microsoft.com/office/drawing/2014/main" id="{5E98FAC3-12B9-698B-1F05-21711E82B401}"/>
                </a:ext>
              </a:extLst>
            </p:cNvPr>
            <p:cNvSpPr txBox="1">
              <a:spLocks noChangeArrowheads="1"/>
            </p:cNvSpPr>
            <p:nvPr/>
          </p:nvSpPr>
          <p:spPr bwMode="auto">
            <a:xfrm>
              <a:off x="1927" y="1421"/>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p>
          </p:txBody>
        </p:sp>
        <p:sp>
          <p:nvSpPr>
            <p:cNvPr id="44" name="Text Box 17">
              <a:extLst>
                <a:ext uri="{FF2B5EF4-FFF2-40B4-BE49-F238E27FC236}">
                  <a16:creationId xmlns:a16="http://schemas.microsoft.com/office/drawing/2014/main" id="{C6D3BB84-CB80-8B46-9C57-E52011D97D29}"/>
                </a:ext>
              </a:extLst>
            </p:cNvPr>
            <p:cNvSpPr txBox="1">
              <a:spLocks noChangeArrowheads="1"/>
            </p:cNvSpPr>
            <p:nvPr/>
          </p:nvSpPr>
          <p:spPr bwMode="auto">
            <a:xfrm rot="10800000">
              <a:off x="1923" y="1012"/>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45" name="Text Box 18">
              <a:extLst>
                <a:ext uri="{FF2B5EF4-FFF2-40B4-BE49-F238E27FC236}">
                  <a16:creationId xmlns:a16="http://schemas.microsoft.com/office/drawing/2014/main" id="{8B5DB475-58F5-F2F3-427D-16B686C4539F}"/>
                </a:ext>
              </a:extLst>
            </p:cNvPr>
            <p:cNvSpPr txBox="1">
              <a:spLocks noChangeArrowheads="1"/>
            </p:cNvSpPr>
            <p:nvPr/>
          </p:nvSpPr>
          <p:spPr bwMode="auto">
            <a:xfrm>
              <a:off x="1943" y="1780"/>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46" name="Line 19">
              <a:extLst>
                <a:ext uri="{FF2B5EF4-FFF2-40B4-BE49-F238E27FC236}">
                  <a16:creationId xmlns:a16="http://schemas.microsoft.com/office/drawing/2014/main" id="{35C53317-35F1-0DCF-E907-E05E07D9541B}"/>
                </a:ext>
              </a:extLst>
            </p:cNvPr>
            <p:cNvSpPr>
              <a:spLocks noChangeShapeType="1"/>
            </p:cNvSpPr>
            <p:nvPr/>
          </p:nvSpPr>
          <p:spPr bwMode="auto">
            <a:xfrm rot="10800000" flipH="1">
              <a:off x="1340" y="994"/>
              <a:ext cx="0" cy="44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7" name="Line 20">
              <a:extLst>
                <a:ext uri="{FF2B5EF4-FFF2-40B4-BE49-F238E27FC236}">
                  <a16:creationId xmlns:a16="http://schemas.microsoft.com/office/drawing/2014/main" id="{F033656D-3C28-BCBF-9DEF-F4FB154000DC}"/>
                </a:ext>
              </a:extLst>
            </p:cNvPr>
            <p:cNvSpPr>
              <a:spLocks noChangeShapeType="1"/>
            </p:cNvSpPr>
            <p:nvPr/>
          </p:nvSpPr>
          <p:spPr bwMode="auto">
            <a:xfrm rot="5400000">
              <a:off x="1329" y="1461"/>
              <a:ext cx="0" cy="34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8" name="Line 21">
              <a:extLst>
                <a:ext uri="{FF2B5EF4-FFF2-40B4-BE49-F238E27FC236}">
                  <a16:creationId xmlns:a16="http://schemas.microsoft.com/office/drawing/2014/main" id="{C04E3F61-2BAF-E0FC-37DC-5D1537E8A7DA}"/>
                </a:ext>
              </a:extLst>
            </p:cNvPr>
            <p:cNvSpPr>
              <a:spLocks noChangeShapeType="1"/>
            </p:cNvSpPr>
            <p:nvPr/>
          </p:nvSpPr>
          <p:spPr bwMode="auto">
            <a:xfrm rot="-5400000">
              <a:off x="911" y="1608"/>
              <a:ext cx="344"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49" name="Group 48">
            <a:extLst>
              <a:ext uri="{FF2B5EF4-FFF2-40B4-BE49-F238E27FC236}">
                <a16:creationId xmlns:a16="http://schemas.microsoft.com/office/drawing/2014/main" id="{52186C9B-5A04-DDEA-8AFC-C4921BE27638}"/>
              </a:ext>
            </a:extLst>
          </p:cNvPr>
          <p:cNvGrpSpPr>
            <a:grpSpLocks/>
          </p:cNvGrpSpPr>
          <p:nvPr/>
        </p:nvGrpSpPr>
        <p:grpSpPr bwMode="auto">
          <a:xfrm>
            <a:off x="1328822" y="4292424"/>
            <a:ext cx="2057400" cy="2328862"/>
            <a:chOff x="852" y="2333"/>
            <a:chExt cx="1296" cy="1467"/>
          </a:xfrm>
        </p:grpSpPr>
        <p:sp>
          <p:nvSpPr>
            <p:cNvPr id="50" name="Text Box 23">
              <a:extLst>
                <a:ext uri="{FF2B5EF4-FFF2-40B4-BE49-F238E27FC236}">
                  <a16:creationId xmlns:a16="http://schemas.microsoft.com/office/drawing/2014/main" id="{202D6E16-FD39-A7E0-26C8-6EB295188E33}"/>
                </a:ext>
              </a:extLst>
            </p:cNvPr>
            <p:cNvSpPr txBox="1">
              <a:spLocks noChangeArrowheads="1"/>
            </p:cNvSpPr>
            <p:nvPr/>
          </p:nvSpPr>
          <p:spPr bwMode="auto">
            <a:xfrm>
              <a:off x="852" y="3061"/>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S</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1" name="Line 24">
              <a:extLst>
                <a:ext uri="{FF2B5EF4-FFF2-40B4-BE49-F238E27FC236}">
                  <a16:creationId xmlns:a16="http://schemas.microsoft.com/office/drawing/2014/main" id="{4AFE2AC8-FF57-5B08-EC33-E88CFAAF2852}"/>
                </a:ext>
              </a:extLst>
            </p:cNvPr>
            <p:cNvSpPr>
              <a:spLocks noChangeShapeType="1"/>
            </p:cNvSpPr>
            <p:nvPr/>
          </p:nvSpPr>
          <p:spPr bwMode="auto">
            <a:xfrm>
              <a:off x="1641" y="2492"/>
              <a:ext cx="289"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2" name="Line 25">
              <a:extLst>
                <a:ext uri="{FF2B5EF4-FFF2-40B4-BE49-F238E27FC236}">
                  <a16:creationId xmlns:a16="http://schemas.microsoft.com/office/drawing/2014/main" id="{F50CCEA1-6CD3-C7C9-E934-AD6CF014EFFF}"/>
                </a:ext>
              </a:extLst>
            </p:cNvPr>
            <p:cNvSpPr>
              <a:spLocks noChangeShapeType="1"/>
            </p:cNvSpPr>
            <p:nvPr/>
          </p:nvSpPr>
          <p:spPr bwMode="auto">
            <a:xfrm rot="10800000">
              <a:off x="1338" y="3373"/>
              <a:ext cx="0" cy="3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3" name="Oval 26">
              <a:extLst>
                <a:ext uri="{FF2B5EF4-FFF2-40B4-BE49-F238E27FC236}">
                  <a16:creationId xmlns:a16="http://schemas.microsoft.com/office/drawing/2014/main" id="{A4EF137F-C200-2F8A-3E2A-F88FB06F6122}"/>
                </a:ext>
              </a:extLst>
            </p:cNvPr>
            <p:cNvSpPr>
              <a:spLocks noChangeArrowheads="1"/>
            </p:cNvSpPr>
            <p:nvPr/>
          </p:nvSpPr>
          <p:spPr bwMode="auto">
            <a:xfrm rot="10800000">
              <a:off x="1157" y="3033"/>
              <a:ext cx="340" cy="340"/>
            </a:xfrm>
            <a:prstGeom prst="ellipse">
              <a:avLst/>
            </a:prstGeom>
            <a:noFill/>
            <a:ln w="31750">
              <a:solidFill>
                <a:srgbClr val="9966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4" name="Text Box 27">
              <a:extLst>
                <a:ext uri="{FF2B5EF4-FFF2-40B4-BE49-F238E27FC236}">
                  <a16:creationId xmlns:a16="http://schemas.microsoft.com/office/drawing/2014/main" id="{025794A8-2D3B-82CA-4E87-66C64DBB1921}"/>
                </a:ext>
              </a:extLst>
            </p:cNvPr>
            <p:cNvSpPr txBox="1">
              <a:spLocks noChangeArrowheads="1"/>
            </p:cNvSpPr>
            <p:nvPr/>
          </p:nvSpPr>
          <p:spPr bwMode="auto">
            <a:xfrm>
              <a:off x="1493" y="2333"/>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p>
          </p:txBody>
        </p:sp>
        <p:sp>
          <p:nvSpPr>
            <p:cNvPr id="55" name="Oval 28">
              <a:extLst>
                <a:ext uri="{FF2B5EF4-FFF2-40B4-BE49-F238E27FC236}">
                  <a16:creationId xmlns:a16="http://schemas.microsoft.com/office/drawing/2014/main" id="{47484E7A-77F9-AB5C-9BB2-A8414575D4CE}"/>
                </a:ext>
              </a:extLst>
            </p:cNvPr>
            <p:cNvSpPr>
              <a:spLocks noChangeArrowheads="1"/>
            </p:cNvSpPr>
            <p:nvPr/>
          </p:nvSpPr>
          <p:spPr bwMode="auto">
            <a:xfrm rot="10800000">
              <a:off x="1978" y="3732"/>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6" name="Line 29">
              <a:extLst>
                <a:ext uri="{FF2B5EF4-FFF2-40B4-BE49-F238E27FC236}">
                  <a16:creationId xmlns:a16="http://schemas.microsoft.com/office/drawing/2014/main" id="{4010D73C-5C33-5B6D-6E9C-DBA27AB507F5}"/>
                </a:ext>
              </a:extLst>
            </p:cNvPr>
            <p:cNvSpPr>
              <a:spLocks noChangeShapeType="1"/>
            </p:cNvSpPr>
            <p:nvPr/>
          </p:nvSpPr>
          <p:spPr bwMode="auto">
            <a:xfrm rot="5400000">
              <a:off x="1658" y="3446"/>
              <a:ext cx="0" cy="6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7" name="Oval 30">
              <a:extLst>
                <a:ext uri="{FF2B5EF4-FFF2-40B4-BE49-F238E27FC236}">
                  <a16:creationId xmlns:a16="http://schemas.microsoft.com/office/drawing/2014/main" id="{9722C36B-4754-5F7E-F973-D31AA6097997}"/>
                </a:ext>
              </a:extLst>
            </p:cNvPr>
            <p:cNvSpPr>
              <a:spLocks noChangeArrowheads="1"/>
            </p:cNvSpPr>
            <p:nvPr/>
          </p:nvSpPr>
          <p:spPr bwMode="auto">
            <a:xfrm rot="10800000">
              <a:off x="1978" y="2557"/>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8" name="Line 31">
              <a:extLst>
                <a:ext uri="{FF2B5EF4-FFF2-40B4-BE49-F238E27FC236}">
                  <a16:creationId xmlns:a16="http://schemas.microsoft.com/office/drawing/2014/main" id="{59CFBB7B-D7C4-F763-8E5F-42BDAAB756C8}"/>
                </a:ext>
              </a:extLst>
            </p:cNvPr>
            <p:cNvSpPr>
              <a:spLocks noChangeShapeType="1"/>
            </p:cNvSpPr>
            <p:nvPr/>
          </p:nvSpPr>
          <p:spPr bwMode="auto">
            <a:xfrm rot="5400000">
              <a:off x="1658" y="2271"/>
              <a:ext cx="0" cy="6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9" name="Text Box 32">
              <a:extLst>
                <a:ext uri="{FF2B5EF4-FFF2-40B4-BE49-F238E27FC236}">
                  <a16:creationId xmlns:a16="http://schemas.microsoft.com/office/drawing/2014/main" id="{E565183E-066B-1492-2390-7C36C094A47B}"/>
                </a:ext>
              </a:extLst>
            </p:cNvPr>
            <p:cNvSpPr txBox="1">
              <a:spLocks noChangeArrowheads="1"/>
            </p:cNvSpPr>
            <p:nvPr/>
          </p:nvSpPr>
          <p:spPr bwMode="auto">
            <a:xfrm>
              <a:off x="1925" y="301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p>
          </p:txBody>
        </p:sp>
        <p:sp>
          <p:nvSpPr>
            <p:cNvPr id="60" name="Text Box 33">
              <a:extLst>
                <a:ext uri="{FF2B5EF4-FFF2-40B4-BE49-F238E27FC236}">
                  <a16:creationId xmlns:a16="http://schemas.microsoft.com/office/drawing/2014/main" id="{0B0DB480-EDFC-58C9-9937-C57DF0A1D08E}"/>
                </a:ext>
              </a:extLst>
            </p:cNvPr>
            <p:cNvSpPr txBox="1">
              <a:spLocks noChangeArrowheads="1"/>
            </p:cNvSpPr>
            <p:nvPr/>
          </p:nvSpPr>
          <p:spPr bwMode="auto">
            <a:xfrm rot="10800000">
              <a:off x="1908" y="3462"/>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61" name="Text Box 34">
              <a:extLst>
                <a:ext uri="{FF2B5EF4-FFF2-40B4-BE49-F238E27FC236}">
                  <a16:creationId xmlns:a16="http://schemas.microsoft.com/office/drawing/2014/main" id="{2E3DF2CC-9C58-3F93-4DC7-704A417BBEC1}"/>
                </a:ext>
              </a:extLst>
            </p:cNvPr>
            <p:cNvSpPr txBox="1">
              <a:spLocks noChangeArrowheads="1"/>
            </p:cNvSpPr>
            <p:nvPr/>
          </p:nvSpPr>
          <p:spPr bwMode="auto">
            <a:xfrm>
              <a:off x="1928" y="2538"/>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62" name="Line 35">
              <a:extLst>
                <a:ext uri="{FF2B5EF4-FFF2-40B4-BE49-F238E27FC236}">
                  <a16:creationId xmlns:a16="http://schemas.microsoft.com/office/drawing/2014/main" id="{05B0A859-096D-0107-B075-07A861046D86}"/>
                </a:ext>
              </a:extLst>
            </p:cNvPr>
            <p:cNvSpPr>
              <a:spLocks noChangeShapeType="1"/>
            </p:cNvSpPr>
            <p:nvPr/>
          </p:nvSpPr>
          <p:spPr bwMode="auto">
            <a:xfrm rot="10800000" flipH="1">
              <a:off x="1338" y="2587"/>
              <a:ext cx="0" cy="44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3" name="Line 36">
              <a:extLst>
                <a:ext uri="{FF2B5EF4-FFF2-40B4-BE49-F238E27FC236}">
                  <a16:creationId xmlns:a16="http://schemas.microsoft.com/office/drawing/2014/main" id="{6189722F-2A53-F0D3-9A4A-C60379A7C80C}"/>
                </a:ext>
              </a:extLst>
            </p:cNvPr>
            <p:cNvSpPr>
              <a:spLocks noChangeShapeType="1"/>
            </p:cNvSpPr>
            <p:nvPr/>
          </p:nvSpPr>
          <p:spPr bwMode="auto">
            <a:xfrm rot="5400000">
              <a:off x="1327" y="3054"/>
              <a:ext cx="0" cy="34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4" name="Line 37">
              <a:extLst>
                <a:ext uri="{FF2B5EF4-FFF2-40B4-BE49-F238E27FC236}">
                  <a16:creationId xmlns:a16="http://schemas.microsoft.com/office/drawing/2014/main" id="{EA5D092D-769C-BFA7-10A8-108715647F47}"/>
                </a:ext>
              </a:extLst>
            </p:cNvPr>
            <p:cNvSpPr>
              <a:spLocks noChangeShapeType="1"/>
            </p:cNvSpPr>
            <p:nvPr/>
          </p:nvSpPr>
          <p:spPr bwMode="auto">
            <a:xfrm rot="-5400000">
              <a:off x="909" y="3201"/>
              <a:ext cx="344"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sp>
        <p:nvSpPr>
          <p:cNvPr id="65" name="Text Box 38">
            <a:extLst>
              <a:ext uri="{FF2B5EF4-FFF2-40B4-BE49-F238E27FC236}">
                <a16:creationId xmlns:a16="http://schemas.microsoft.com/office/drawing/2014/main" id="{F2DC34A8-34AE-5A8E-1F9F-6C56FD39C41F}"/>
              </a:ext>
            </a:extLst>
          </p:cNvPr>
          <p:cNvSpPr txBox="1">
            <a:spLocks noChangeArrowheads="1"/>
          </p:cNvSpPr>
          <p:nvPr/>
        </p:nvSpPr>
        <p:spPr bwMode="auto">
          <a:xfrm>
            <a:off x="4472072" y="2487436"/>
            <a:ext cx="18288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zh-CN" altLang="en-US" sz="28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发</a:t>
            </a:r>
            <a:r>
              <a:rPr kumimoji="1"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pPr>
            <a:r>
              <a:rPr kumimoji="1"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p</a:t>
            </a:r>
            <a:r>
              <a:rPr kumimoji="1" lang="zh-CN" altLang="en-US" sz="28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吸</a:t>
            </a:r>
            <a:r>
              <a:rPr kumimoji="1"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6" name="Text Box 39">
            <a:extLst>
              <a:ext uri="{FF2B5EF4-FFF2-40B4-BE49-F238E27FC236}">
                <a16:creationId xmlns:a16="http://schemas.microsoft.com/office/drawing/2014/main" id="{A9FD2F23-4C14-38D0-7306-F5A82A6C8441}"/>
              </a:ext>
            </a:extLst>
          </p:cNvPr>
          <p:cNvSpPr txBox="1">
            <a:spLocks noChangeArrowheads="1"/>
          </p:cNvSpPr>
          <p:nvPr/>
        </p:nvSpPr>
        <p:spPr bwMode="auto">
          <a:xfrm>
            <a:off x="4472072" y="4962349"/>
            <a:ext cx="1828800"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zh-CN" altLang="en-US" sz="28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吸</a:t>
            </a:r>
            <a:r>
              <a:rPr kumimoji="1"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endParaRPr kumimoji="1"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pPr>
            <a:r>
              <a:rPr kumimoji="1"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p</a:t>
            </a:r>
            <a:r>
              <a:rPr kumimoji="1" lang="zh-CN" altLang="en-US" sz="28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发</a:t>
            </a:r>
            <a:r>
              <a:rPr kumimoji="1"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32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30128" y="456910"/>
            <a:ext cx="8229600" cy="811798"/>
          </a:xfrm>
        </p:spPr>
        <p:txBody>
          <a:bodyPr/>
          <a:lstStyle/>
          <a:p>
            <a:r>
              <a:rPr lang="en-US" altLang="zh-CN" dirty="0"/>
              <a:t>1.5  </a:t>
            </a:r>
            <a:r>
              <a:rPr lang="zh-CN" altLang="en-US" dirty="0"/>
              <a:t>独立电源</a:t>
            </a:r>
          </a:p>
        </p:txBody>
      </p:sp>
      <p:sp>
        <p:nvSpPr>
          <p:cNvPr id="23" name="Text Box 2">
            <a:extLst>
              <a:ext uri="{FF2B5EF4-FFF2-40B4-BE49-F238E27FC236}">
                <a16:creationId xmlns:a16="http://schemas.microsoft.com/office/drawing/2014/main" id="{14894B72-8F4A-B656-4CD3-044F91327C56}"/>
              </a:ext>
            </a:extLst>
          </p:cNvPr>
          <p:cNvSpPr txBox="1">
            <a:spLocks noChangeArrowheads="1"/>
          </p:cNvSpPr>
          <p:nvPr/>
        </p:nvSpPr>
        <p:spPr bwMode="auto">
          <a:xfrm>
            <a:off x="484272" y="1236486"/>
            <a:ext cx="1552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400" b="1" dirty="0">
                <a:solidFill>
                  <a:srgbClr val="0000F0"/>
                </a:solidFill>
                <a:latin typeface="Times New Roman" panose="02020603050405020304" pitchFamily="18" charset="0"/>
                <a:ea typeface="宋体" panose="02010600030101010101" pitchFamily="2" charset="-122"/>
                <a:sym typeface="Symbol" panose="05050102010706020507" pitchFamily="18" charset="2"/>
              </a:rPr>
              <a:t>功率？  </a:t>
            </a:r>
          </a:p>
        </p:txBody>
      </p:sp>
      <p:grpSp>
        <p:nvGrpSpPr>
          <p:cNvPr id="24" name="Group 47">
            <a:extLst>
              <a:ext uri="{FF2B5EF4-FFF2-40B4-BE49-F238E27FC236}">
                <a16:creationId xmlns:a16="http://schemas.microsoft.com/office/drawing/2014/main" id="{D1B0D3A1-8C47-6311-79A1-6CE922DEDE4E}"/>
              </a:ext>
            </a:extLst>
          </p:cNvPr>
          <p:cNvGrpSpPr>
            <a:grpSpLocks/>
          </p:cNvGrpSpPr>
          <p:nvPr/>
        </p:nvGrpSpPr>
        <p:grpSpPr bwMode="auto">
          <a:xfrm>
            <a:off x="1331997" y="1763536"/>
            <a:ext cx="2057400" cy="2328863"/>
            <a:chOff x="854" y="740"/>
            <a:chExt cx="1296" cy="1467"/>
          </a:xfrm>
        </p:grpSpPr>
        <p:sp>
          <p:nvSpPr>
            <p:cNvPr id="34" name="Text Box 7">
              <a:extLst>
                <a:ext uri="{FF2B5EF4-FFF2-40B4-BE49-F238E27FC236}">
                  <a16:creationId xmlns:a16="http://schemas.microsoft.com/office/drawing/2014/main" id="{A86812C3-F07C-64A9-6FC4-4D189BDDFD49}"/>
                </a:ext>
              </a:extLst>
            </p:cNvPr>
            <p:cNvSpPr txBox="1">
              <a:spLocks noChangeArrowheads="1"/>
            </p:cNvSpPr>
            <p:nvPr/>
          </p:nvSpPr>
          <p:spPr bwMode="auto">
            <a:xfrm>
              <a:off x="854" y="1468"/>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S</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5" name="Line 8">
              <a:extLst>
                <a:ext uri="{FF2B5EF4-FFF2-40B4-BE49-F238E27FC236}">
                  <a16:creationId xmlns:a16="http://schemas.microsoft.com/office/drawing/2014/main" id="{FC561E6F-15F7-AD40-25E0-2F01EB4A12C0}"/>
                </a:ext>
              </a:extLst>
            </p:cNvPr>
            <p:cNvSpPr>
              <a:spLocks noChangeShapeType="1"/>
            </p:cNvSpPr>
            <p:nvPr/>
          </p:nvSpPr>
          <p:spPr bwMode="auto">
            <a:xfrm>
              <a:off x="1643" y="899"/>
              <a:ext cx="289"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6" name="Line 9">
              <a:extLst>
                <a:ext uri="{FF2B5EF4-FFF2-40B4-BE49-F238E27FC236}">
                  <a16:creationId xmlns:a16="http://schemas.microsoft.com/office/drawing/2014/main" id="{476BC97B-64A5-88A9-2191-B065F90126B5}"/>
                </a:ext>
              </a:extLst>
            </p:cNvPr>
            <p:cNvSpPr>
              <a:spLocks noChangeShapeType="1"/>
            </p:cNvSpPr>
            <p:nvPr/>
          </p:nvSpPr>
          <p:spPr bwMode="auto">
            <a:xfrm rot="10800000">
              <a:off x="1340" y="1780"/>
              <a:ext cx="0" cy="3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7" name="Oval 10">
              <a:extLst>
                <a:ext uri="{FF2B5EF4-FFF2-40B4-BE49-F238E27FC236}">
                  <a16:creationId xmlns:a16="http://schemas.microsoft.com/office/drawing/2014/main" id="{00DEE4CF-A3EA-9DE3-B0A6-FB4C0028F83F}"/>
                </a:ext>
              </a:extLst>
            </p:cNvPr>
            <p:cNvSpPr>
              <a:spLocks noChangeArrowheads="1"/>
            </p:cNvSpPr>
            <p:nvPr/>
          </p:nvSpPr>
          <p:spPr bwMode="auto">
            <a:xfrm rot="10800000">
              <a:off x="1159" y="1440"/>
              <a:ext cx="340" cy="340"/>
            </a:xfrm>
            <a:prstGeom prst="ellipse">
              <a:avLst/>
            </a:prstGeom>
            <a:noFill/>
            <a:ln w="31750">
              <a:solidFill>
                <a:srgbClr val="9966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8" name="Text Box 11">
              <a:extLst>
                <a:ext uri="{FF2B5EF4-FFF2-40B4-BE49-F238E27FC236}">
                  <a16:creationId xmlns:a16="http://schemas.microsoft.com/office/drawing/2014/main" id="{B2B8D8E5-2234-E3AD-A140-1FAE2027123E}"/>
                </a:ext>
              </a:extLst>
            </p:cNvPr>
            <p:cNvSpPr txBox="1">
              <a:spLocks noChangeArrowheads="1"/>
            </p:cNvSpPr>
            <p:nvPr/>
          </p:nvSpPr>
          <p:spPr bwMode="auto">
            <a:xfrm>
              <a:off x="1495" y="740"/>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p>
          </p:txBody>
        </p:sp>
        <p:sp>
          <p:nvSpPr>
            <p:cNvPr id="39" name="Oval 12">
              <a:extLst>
                <a:ext uri="{FF2B5EF4-FFF2-40B4-BE49-F238E27FC236}">
                  <a16:creationId xmlns:a16="http://schemas.microsoft.com/office/drawing/2014/main" id="{2C24DCEE-4CDD-C540-0F4D-9B84B96AF6C2}"/>
                </a:ext>
              </a:extLst>
            </p:cNvPr>
            <p:cNvSpPr>
              <a:spLocks noChangeArrowheads="1"/>
            </p:cNvSpPr>
            <p:nvPr/>
          </p:nvSpPr>
          <p:spPr bwMode="auto">
            <a:xfrm rot="10800000">
              <a:off x="1980" y="2139"/>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0" name="Line 13">
              <a:extLst>
                <a:ext uri="{FF2B5EF4-FFF2-40B4-BE49-F238E27FC236}">
                  <a16:creationId xmlns:a16="http://schemas.microsoft.com/office/drawing/2014/main" id="{2C4B351B-81E4-9355-5F60-2FE9339454FE}"/>
                </a:ext>
              </a:extLst>
            </p:cNvPr>
            <p:cNvSpPr>
              <a:spLocks noChangeShapeType="1"/>
            </p:cNvSpPr>
            <p:nvPr/>
          </p:nvSpPr>
          <p:spPr bwMode="auto">
            <a:xfrm rot="5400000">
              <a:off x="1660" y="1853"/>
              <a:ext cx="0" cy="6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1" name="Oval 14">
              <a:extLst>
                <a:ext uri="{FF2B5EF4-FFF2-40B4-BE49-F238E27FC236}">
                  <a16:creationId xmlns:a16="http://schemas.microsoft.com/office/drawing/2014/main" id="{67EADCB9-2391-BC7E-90FB-730732554F32}"/>
                </a:ext>
              </a:extLst>
            </p:cNvPr>
            <p:cNvSpPr>
              <a:spLocks noChangeArrowheads="1"/>
            </p:cNvSpPr>
            <p:nvPr/>
          </p:nvSpPr>
          <p:spPr bwMode="auto">
            <a:xfrm rot="10800000">
              <a:off x="1980" y="964"/>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2" name="Line 15">
              <a:extLst>
                <a:ext uri="{FF2B5EF4-FFF2-40B4-BE49-F238E27FC236}">
                  <a16:creationId xmlns:a16="http://schemas.microsoft.com/office/drawing/2014/main" id="{29F623AE-85E4-8308-F174-9DD71D2819DE}"/>
                </a:ext>
              </a:extLst>
            </p:cNvPr>
            <p:cNvSpPr>
              <a:spLocks noChangeShapeType="1"/>
            </p:cNvSpPr>
            <p:nvPr/>
          </p:nvSpPr>
          <p:spPr bwMode="auto">
            <a:xfrm rot="5400000">
              <a:off x="1660" y="678"/>
              <a:ext cx="0" cy="6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3" name="Text Box 16">
              <a:extLst>
                <a:ext uri="{FF2B5EF4-FFF2-40B4-BE49-F238E27FC236}">
                  <a16:creationId xmlns:a16="http://schemas.microsoft.com/office/drawing/2014/main" id="{5E98FAC3-12B9-698B-1F05-21711E82B401}"/>
                </a:ext>
              </a:extLst>
            </p:cNvPr>
            <p:cNvSpPr txBox="1">
              <a:spLocks noChangeArrowheads="1"/>
            </p:cNvSpPr>
            <p:nvPr/>
          </p:nvSpPr>
          <p:spPr bwMode="auto">
            <a:xfrm>
              <a:off x="1927" y="1421"/>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p>
          </p:txBody>
        </p:sp>
        <p:sp>
          <p:nvSpPr>
            <p:cNvPr id="44" name="Text Box 17">
              <a:extLst>
                <a:ext uri="{FF2B5EF4-FFF2-40B4-BE49-F238E27FC236}">
                  <a16:creationId xmlns:a16="http://schemas.microsoft.com/office/drawing/2014/main" id="{C6D3BB84-CB80-8B46-9C57-E52011D97D29}"/>
                </a:ext>
              </a:extLst>
            </p:cNvPr>
            <p:cNvSpPr txBox="1">
              <a:spLocks noChangeArrowheads="1"/>
            </p:cNvSpPr>
            <p:nvPr/>
          </p:nvSpPr>
          <p:spPr bwMode="auto">
            <a:xfrm rot="10800000">
              <a:off x="1923" y="1012"/>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45" name="Text Box 18">
              <a:extLst>
                <a:ext uri="{FF2B5EF4-FFF2-40B4-BE49-F238E27FC236}">
                  <a16:creationId xmlns:a16="http://schemas.microsoft.com/office/drawing/2014/main" id="{8B5DB475-58F5-F2F3-427D-16B686C4539F}"/>
                </a:ext>
              </a:extLst>
            </p:cNvPr>
            <p:cNvSpPr txBox="1">
              <a:spLocks noChangeArrowheads="1"/>
            </p:cNvSpPr>
            <p:nvPr/>
          </p:nvSpPr>
          <p:spPr bwMode="auto">
            <a:xfrm>
              <a:off x="1943" y="1780"/>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46" name="Line 19">
              <a:extLst>
                <a:ext uri="{FF2B5EF4-FFF2-40B4-BE49-F238E27FC236}">
                  <a16:creationId xmlns:a16="http://schemas.microsoft.com/office/drawing/2014/main" id="{35C53317-35F1-0DCF-E907-E05E07D9541B}"/>
                </a:ext>
              </a:extLst>
            </p:cNvPr>
            <p:cNvSpPr>
              <a:spLocks noChangeShapeType="1"/>
            </p:cNvSpPr>
            <p:nvPr/>
          </p:nvSpPr>
          <p:spPr bwMode="auto">
            <a:xfrm rot="10800000" flipH="1">
              <a:off x="1340" y="994"/>
              <a:ext cx="0" cy="44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7" name="Line 20">
              <a:extLst>
                <a:ext uri="{FF2B5EF4-FFF2-40B4-BE49-F238E27FC236}">
                  <a16:creationId xmlns:a16="http://schemas.microsoft.com/office/drawing/2014/main" id="{F033656D-3C28-BCBF-9DEF-F4FB154000DC}"/>
                </a:ext>
              </a:extLst>
            </p:cNvPr>
            <p:cNvSpPr>
              <a:spLocks noChangeShapeType="1"/>
            </p:cNvSpPr>
            <p:nvPr/>
          </p:nvSpPr>
          <p:spPr bwMode="auto">
            <a:xfrm rot="5400000">
              <a:off x="1329" y="1461"/>
              <a:ext cx="0" cy="34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8" name="Line 21">
              <a:extLst>
                <a:ext uri="{FF2B5EF4-FFF2-40B4-BE49-F238E27FC236}">
                  <a16:creationId xmlns:a16="http://schemas.microsoft.com/office/drawing/2014/main" id="{C04E3F61-2BAF-E0FC-37DC-5D1537E8A7DA}"/>
                </a:ext>
              </a:extLst>
            </p:cNvPr>
            <p:cNvSpPr>
              <a:spLocks noChangeShapeType="1"/>
            </p:cNvSpPr>
            <p:nvPr/>
          </p:nvSpPr>
          <p:spPr bwMode="auto">
            <a:xfrm rot="-5400000">
              <a:off x="911" y="1608"/>
              <a:ext cx="344"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49" name="Group 48">
            <a:extLst>
              <a:ext uri="{FF2B5EF4-FFF2-40B4-BE49-F238E27FC236}">
                <a16:creationId xmlns:a16="http://schemas.microsoft.com/office/drawing/2014/main" id="{52186C9B-5A04-DDEA-8AFC-C4921BE27638}"/>
              </a:ext>
            </a:extLst>
          </p:cNvPr>
          <p:cNvGrpSpPr>
            <a:grpSpLocks/>
          </p:cNvGrpSpPr>
          <p:nvPr/>
        </p:nvGrpSpPr>
        <p:grpSpPr bwMode="auto">
          <a:xfrm>
            <a:off x="1328822" y="4292424"/>
            <a:ext cx="2057400" cy="2328862"/>
            <a:chOff x="852" y="2333"/>
            <a:chExt cx="1296" cy="1467"/>
          </a:xfrm>
        </p:grpSpPr>
        <p:sp>
          <p:nvSpPr>
            <p:cNvPr id="50" name="Text Box 23">
              <a:extLst>
                <a:ext uri="{FF2B5EF4-FFF2-40B4-BE49-F238E27FC236}">
                  <a16:creationId xmlns:a16="http://schemas.microsoft.com/office/drawing/2014/main" id="{202D6E16-FD39-A7E0-26C8-6EB295188E33}"/>
                </a:ext>
              </a:extLst>
            </p:cNvPr>
            <p:cNvSpPr txBox="1">
              <a:spLocks noChangeArrowheads="1"/>
            </p:cNvSpPr>
            <p:nvPr/>
          </p:nvSpPr>
          <p:spPr bwMode="auto">
            <a:xfrm>
              <a:off x="852" y="3061"/>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S</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1" name="Line 24">
              <a:extLst>
                <a:ext uri="{FF2B5EF4-FFF2-40B4-BE49-F238E27FC236}">
                  <a16:creationId xmlns:a16="http://schemas.microsoft.com/office/drawing/2014/main" id="{4AFE2AC8-FF57-5B08-EC33-E88CFAAF2852}"/>
                </a:ext>
              </a:extLst>
            </p:cNvPr>
            <p:cNvSpPr>
              <a:spLocks noChangeShapeType="1"/>
            </p:cNvSpPr>
            <p:nvPr/>
          </p:nvSpPr>
          <p:spPr bwMode="auto">
            <a:xfrm>
              <a:off x="1641" y="2492"/>
              <a:ext cx="289"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2" name="Line 25">
              <a:extLst>
                <a:ext uri="{FF2B5EF4-FFF2-40B4-BE49-F238E27FC236}">
                  <a16:creationId xmlns:a16="http://schemas.microsoft.com/office/drawing/2014/main" id="{F50CCEA1-6CD3-C7C9-E934-AD6CF014EFFF}"/>
                </a:ext>
              </a:extLst>
            </p:cNvPr>
            <p:cNvSpPr>
              <a:spLocks noChangeShapeType="1"/>
            </p:cNvSpPr>
            <p:nvPr/>
          </p:nvSpPr>
          <p:spPr bwMode="auto">
            <a:xfrm rot="10800000">
              <a:off x="1338" y="3373"/>
              <a:ext cx="0" cy="3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3" name="Oval 26">
              <a:extLst>
                <a:ext uri="{FF2B5EF4-FFF2-40B4-BE49-F238E27FC236}">
                  <a16:creationId xmlns:a16="http://schemas.microsoft.com/office/drawing/2014/main" id="{A4EF137F-C200-2F8A-3E2A-F88FB06F6122}"/>
                </a:ext>
              </a:extLst>
            </p:cNvPr>
            <p:cNvSpPr>
              <a:spLocks noChangeArrowheads="1"/>
            </p:cNvSpPr>
            <p:nvPr/>
          </p:nvSpPr>
          <p:spPr bwMode="auto">
            <a:xfrm rot="10800000">
              <a:off x="1157" y="3033"/>
              <a:ext cx="340" cy="340"/>
            </a:xfrm>
            <a:prstGeom prst="ellipse">
              <a:avLst/>
            </a:prstGeom>
            <a:noFill/>
            <a:ln w="31750">
              <a:solidFill>
                <a:srgbClr val="9966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4" name="Text Box 27">
              <a:extLst>
                <a:ext uri="{FF2B5EF4-FFF2-40B4-BE49-F238E27FC236}">
                  <a16:creationId xmlns:a16="http://schemas.microsoft.com/office/drawing/2014/main" id="{025794A8-2D3B-82CA-4E87-66C64DBB1921}"/>
                </a:ext>
              </a:extLst>
            </p:cNvPr>
            <p:cNvSpPr txBox="1">
              <a:spLocks noChangeArrowheads="1"/>
            </p:cNvSpPr>
            <p:nvPr/>
          </p:nvSpPr>
          <p:spPr bwMode="auto">
            <a:xfrm>
              <a:off x="1493" y="2333"/>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p>
          </p:txBody>
        </p:sp>
        <p:sp>
          <p:nvSpPr>
            <p:cNvPr id="55" name="Oval 28">
              <a:extLst>
                <a:ext uri="{FF2B5EF4-FFF2-40B4-BE49-F238E27FC236}">
                  <a16:creationId xmlns:a16="http://schemas.microsoft.com/office/drawing/2014/main" id="{47484E7A-77F9-AB5C-9BB2-A8414575D4CE}"/>
                </a:ext>
              </a:extLst>
            </p:cNvPr>
            <p:cNvSpPr>
              <a:spLocks noChangeArrowheads="1"/>
            </p:cNvSpPr>
            <p:nvPr/>
          </p:nvSpPr>
          <p:spPr bwMode="auto">
            <a:xfrm rot="10800000">
              <a:off x="1978" y="3732"/>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6" name="Line 29">
              <a:extLst>
                <a:ext uri="{FF2B5EF4-FFF2-40B4-BE49-F238E27FC236}">
                  <a16:creationId xmlns:a16="http://schemas.microsoft.com/office/drawing/2014/main" id="{4010D73C-5C33-5B6D-6E9C-DBA27AB507F5}"/>
                </a:ext>
              </a:extLst>
            </p:cNvPr>
            <p:cNvSpPr>
              <a:spLocks noChangeShapeType="1"/>
            </p:cNvSpPr>
            <p:nvPr/>
          </p:nvSpPr>
          <p:spPr bwMode="auto">
            <a:xfrm rot="5400000">
              <a:off x="1658" y="3446"/>
              <a:ext cx="0" cy="6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7" name="Oval 30">
              <a:extLst>
                <a:ext uri="{FF2B5EF4-FFF2-40B4-BE49-F238E27FC236}">
                  <a16:creationId xmlns:a16="http://schemas.microsoft.com/office/drawing/2014/main" id="{9722C36B-4754-5F7E-F973-D31AA6097997}"/>
                </a:ext>
              </a:extLst>
            </p:cNvPr>
            <p:cNvSpPr>
              <a:spLocks noChangeArrowheads="1"/>
            </p:cNvSpPr>
            <p:nvPr/>
          </p:nvSpPr>
          <p:spPr bwMode="auto">
            <a:xfrm rot="10800000">
              <a:off x="1978" y="2557"/>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8" name="Line 31">
              <a:extLst>
                <a:ext uri="{FF2B5EF4-FFF2-40B4-BE49-F238E27FC236}">
                  <a16:creationId xmlns:a16="http://schemas.microsoft.com/office/drawing/2014/main" id="{59CFBB7B-D7C4-F763-8E5F-42BDAAB756C8}"/>
                </a:ext>
              </a:extLst>
            </p:cNvPr>
            <p:cNvSpPr>
              <a:spLocks noChangeShapeType="1"/>
            </p:cNvSpPr>
            <p:nvPr/>
          </p:nvSpPr>
          <p:spPr bwMode="auto">
            <a:xfrm rot="5400000">
              <a:off x="1658" y="2271"/>
              <a:ext cx="0" cy="6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9" name="Text Box 32">
              <a:extLst>
                <a:ext uri="{FF2B5EF4-FFF2-40B4-BE49-F238E27FC236}">
                  <a16:creationId xmlns:a16="http://schemas.microsoft.com/office/drawing/2014/main" id="{E565183E-066B-1492-2390-7C36C094A47B}"/>
                </a:ext>
              </a:extLst>
            </p:cNvPr>
            <p:cNvSpPr txBox="1">
              <a:spLocks noChangeArrowheads="1"/>
            </p:cNvSpPr>
            <p:nvPr/>
          </p:nvSpPr>
          <p:spPr bwMode="auto">
            <a:xfrm>
              <a:off x="1925" y="301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p>
          </p:txBody>
        </p:sp>
        <p:sp>
          <p:nvSpPr>
            <p:cNvPr id="60" name="Text Box 33">
              <a:extLst>
                <a:ext uri="{FF2B5EF4-FFF2-40B4-BE49-F238E27FC236}">
                  <a16:creationId xmlns:a16="http://schemas.microsoft.com/office/drawing/2014/main" id="{0B0DB480-EDFC-58C9-9937-C57DF0A1D08E}"/>
                </a:ext>
              </a:extLst>
            </p:cNvPr>
            <p:cNvSpPr txBox="1">
              <a:spLocks noChangeArrowheads="1"/>
            </p:cNvSpPr>
            <p:nvPr/>
          </p:nvSpPr>
          <p:spPr bwMode="auto">
            <a:xfrm rot="10800000">
              <a:off x="1908" y="3462"/>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61" name="Text Box 34">
              <a:extLst>
                <a:ext uri="{FF2B5EF4-FFF2-40B4-BE49-F238E27FC236}">
                  <a16:creationId xmlns:a16="http://schemas.microsoft.com/office/drawing/2014/main" id="{2E3DF2CC-9C58-3F93-4DC7-704A417BBEC1}"/>
                </a:ext>
              </a:extLst>
            </p:cNvPr>
            <p:cNvSpPr txBox="1">
              <a:spLocks noChangeArrowheads="1"/>
            </p:cNvSpPr>
            <p:nvPr/>
          </p:nvSpPr>
          <p:spPr bwMode="auto">
            <a:xfrm>
              <a:off x="1928" y="2538"/>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62" name="Line 35">
              <a:extLst>
                <a:ext uri="{FF2B5EF4-FFF2-40B4-BE49-F238E27FC236}">
                  <a16:creationId xmlns:a16="http://schemas.microsoft.com/office/drawing/2014/main" id="{05B0A859-096D-0107-B075-07A861046D86}"/>
                </a:ext>
              </a:extLst>
            </p:cNvPr>
            <p:cNvSpPr>
              <a:spLocks noChangeShapeType="1"/>
            </p:cNvSpPr>
            <p:nvPr/>
          </p:nvSpPr>
          <p:spPr bwMode="auto">
            <a:xfrm rot="10800000" flipH="1">
              <a:off x="1338" y="2587"/>
              <a:ext cx="0" cy="44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3" name="Line 36">
              <a:extLst>
                <a:ext uri="{FF2B5EF4-FFF2-40B4-BE49-F238E27FC236}">
                  <a16:creationId xmlns:a16="http://schemas.microsoft.com/office/drawing/2014/main" id="{6189722F-2A53-F0D3-9A4A-C60379A7C80C}"/>
                </a:ext>
              </a:extLst>
            </p:cNvPr>
            <p:cNvSpPr>
              <a:spLocks noChangeShapeType="1"/>
            </p:cNvSpPr>
            <p:nvPr/>
          </p:nvSpPr>
          <p:spPr bwMode="auto">
            <a:xfrm rot="5400000">
              <a:off x="1327" y="3054"/>
              <a:ext cx="0" cy="34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4" name="Line 37">
              <a:extLst>
                <a:ext uri="{FF2B5EF4-FFF2-40B4-BE49-F238E27FC236}">
                  <a16:creationId xmlns:a16="http://schemas.microsoft.com/office/drawing/2014/main" id="{EA5D092D-769C-BFA7-10A8-108715647F47}"/>
                </a:ext>
              </a:extLst>
            </p:cNvPr>
            <p:cNvSpPr>
              <a:spLocks noChangeShapeType="1"/>
            </p:cNvSpPr>
            <p:nvPr/>
          </p:nvSpPr>
          <p:spPr bwMode="auto">
            <a:xfrm rot="-5400000">
              <a:off x="909" y="3201"/>
              <a:ext cx="344"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sp>
        <p:nvSpPr>
          <p:cNvPr id="65" name="Text Box 38">
            <a:extLst>
              <a:ext uri="{FF2B5EF4-FFF2-40B4-BE49-F238E27FC236}">
                <a16:creationId xmlns:a16="http://schemas.microsoft.com/office/drawing/2014/main" id="{F2DC34A8-34AE-5A8E-1F9F-6C56FD39C41F}"/>
              </a:ext>
            </a:extLst>
          </p:cNvPr>
          <p:cNvSpPr txBox="1">
            <a:spLocks noChangeArrowheads="1"/>
          </p:cNvSpPr>
          <p:nvPr/>
        </p:nvSpPr>
        <p:spPr bwMode="auto">
          <a:xfrm>
            <a:off x="4472072" y="2487436"/>
            <a:ext cx="18288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zh-CN" altLang="en-US" sz="28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发</a:t>
            </a:r>
            <a:r>
              <a:rPr kumimoji="1" lang="en-US" altLang="zh-CN"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 ui</a:t>
            </a:r>
            <a:r>
              <a:rPr kumimoji="1" lang="en-US" altLang="zh-CN" sz="28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S  </a:t>
            </a:r>
            <a:endParaRPr kumimoji="1"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pPr>
            <a:r>
              <a:rPr kumimoji="1" lang="en-US" altLang="zh-CN"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  p</a:t>
            </a:r>
            <a:r>
              <a:rPr kumimoji="1" lang="zh-CN" altLang="en-US" sz="28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吸</a:t>
            </a:r>
            <a:r>
              <a:rPr kumimoji="1" lang="en-US" altLang="zh-CN"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 –ui</a:t>
            </a:r>
            <a:r>
              <a:rPr kumimoji="1" lang="en-US" altLang="zh-CN" sz="28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S  </a:t>
            </a:r>
            <a:endParaRPr kumimoji="1"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6" name="Text Box 39">
            <a:extLst>
              <a:ext uri="{FF2B5EF4-FFF2-40B4-BE49-F238E27FC236}">
                <a16:creationId xmlns:a16="http://schemas.microsoft.com/office/drawing/2014/main" id="{A9FD2F23-4C14-38D0-7306-F5A82A6C8441}"/>
              </a:ext>
            </a:extLst>
          </p:cNvPr>
          <p:cNvSpPr txBox="1">
            <a:spLocks noChangeArrowheads="1"/>
          </p:cNvSpPr>
          <p:nvPr/>
        </p:nvSpPr>
        <p:spPr bwMode="auto">
          <a:xfrm>
            <a:off x="4472072" y="4962349"/>
            <a:ext cx="1828800"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zh-CN" altLang="en-US" sz="28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吸</a:t>
            </a:r>
            <a:r>
              <a:rPr kumimoji="1" lang="en-US" altLang="zh-CN"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 ui</a:t>
            </a:r>
            <a:r>
              <a:rPr kumimoji="1" lang="en-US" altLang="zh-CN" sz="28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S  </a:t>
            </a:r>
            <a:endParaRPr kumimoji="1"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a:p>
            <a:pPr algn="ctr">
              <a:spcBef>
                <a:spcPct val="50000"/>
              </a:spcBef>
            </a:pPr>
            <a:r>
              <a:rPr kumimoji="1" lang="en-US" altLang="zh-CN"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   p</a:t>
            </a:r>
            <a:r>
              <a:rPr kumimoji="1" lang="zh-CN" altLang="en-US" sz="28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发</a:t>
            </a:r>
            <a:r>
              <a:rPr kumimoji="1" lang="en-US" altLang="zh-CN" sz="2800" b="1" i="1">
                <a:solidFill>
                  <a:srgbClr val="000000"/>
                </a:solidFill>
                <a:latin typeface="Times New Roman" panose="02020603050405020304" pitchFamily="18" charset="0"/>
                <a:ea typeface="宋体" panose="02010600030101010101" pitchFamily="2" charset="-122"/>
                <a:sym typeface="Symbol" panose="05050102010706020507" pitchFamily="18" charset="2"/>
              </a:rPr>
              <a:t>= –ui</a:t>
            </a:r>
            <a:r>
              <a:rPr kumimoji="1" lang="en-US" altLang="zh-CN" sz="28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S  </a:t>
            </a:r>
            <a:endPar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2947896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1.6  </a:t>
            </a:r>
            <a:r>
              <a:rPr lang="zh-CN" altLang="en-US" dirty="0"/>
              <a:t>受控电源</a:t>
            </a:r>
          </a:p>
        </p:txBody>
      </p:sp>
      <p:sp>
        <p:nvSpPr>
          <p:cNvPr id="3" name="Text Box 2">
            <a:extLst>
              <a:ext uri="{FF2B5EF4-FFF2-40B4-BE49-F238E27FC236}">
                <a16:creationId xmlns:a16="http://schemas.microsoft.com/office/drawing/2014/main" id="{BF34475D-0D46-5771-C938-CAABAAC6D281}"/>
              </a:ext>
            </a:extLst>
          </p:cNvPr>
          <p:cNvSpPr txBox="1">
            <a:spLocks noChangeArrowheads="1"/>
          </p:cNvSpPr>
          <p:nvPr/>
        </p:nvSpPr>
        <p:spPr bwMode="auto">
          <a:xfrm>
            <a:off x="602551" y="1273812"/>
            <a:ext cx="70977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a</a:t>
            </a:r>
            <a:r>
              <a:rPr kumimoji="1" lang="zh-CN" altLang="en-US"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 电流控制的电流源 </a:t>
            </a:r>
          </a:p>
        </p:txBody>
      </p:sp>
      <p:sp>
        <p:nvSpPr>
          <p:cNvPr id="4" name="Text Box 3">
            <a:extLst>
              <a:ext uri="{FF2B5EF4-FFF2-40B4-BE49-F238E27FC236}">
                <a16:creationId xmlns:a16="http://schemas.microsoft.com/office/drawing/2014/main" id="{160319C3-0488-C875-5CA8-205A6BF51631}"/>
              </a:ext>
            </a:extLst>
          </p:cNvPr>
          <p:cNvSpPr txBox="1">
            <a:spLocks noChangeArrowheads="1"/>
          </p:cNvSpPr>
          <p:nvPr/>
        </p:nvSpPr>
        <p:spPr bwMode="auto">
          <a:xfrm>
            <a:off x="5245100" y="3022600"/>
            <a:ext cx="2871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Symbol" panose="05050102010706020507" pitchFamily="18" charset="2"/>
                <a:ea typeface="宋体" panose="02010600030101010101" pitchFamily="2" charset="-122"/>
                <a:sym typeface="Symbol" panose="05050102010706020507" pitchFamily="18" charset="2"/>
              </a:rPr>
              <a:t> </a:t>
            </a:r>
            <a:r>
              <a:rPr kumimoji="1" lang="en-US" altLang="zh-CN" sz="2400" b="1">
                <a:solidFill>
                  <a:srgbClr val="000000"/>
                </a:solidFill>
                <a:latin typeface="Symbol" panose="05050102010706020507" pitchFamily="18" charset="2"/>
                <a:ea typeface="宋体" panose="02010600030101010101" pitchFamily="2" charset="-122"/>
                <a:sym typeface="Symbol" panose="05050102010706020507" pitchFamily="18" charset="2"/>
              </a:rPr>
              <a:t>: </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电流放大倍数  </a:t>
            </a:r>
          </a:p>
        </p:txBody>
      </p:sp>
      <p:sp>
        <p:nvSpPr>
          <p:cNvPr id="5" name="Text Box 4">
            <a:extLst>
              <a:ext uri="{FF2B5EF4-FFF2-40B4-BE49-F238E27FC236}">
                <a16:creationId xmlns:a16="http://schemas.microsoft.com/office/drawing/2014/main" id="{8F375E80-C200-2D9B-2480-36F3783D37CD}"/>
              </a:ext>
            </a:extLst>
          </p:cNvPr>
          <p:cNvSpPr txBox="1">
            <a:spLocks noChangeArrowheads="1"/>
          </p:cNvSpPr>
          <p:nvPr/>
        </p:nvSpPr>
        <p:spPr bwMode="auto">
          <a:xfrm>
            <a:off x="5588000" y="5880100"/>
            <a:ext cx="198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r </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转移电阻   </a:t>
            </a:r>
          </a:p>
        </p:txBody>
      </p:sp>
      <p:grpSp>
        <p:nvGrpSpPr>
          <p:cNvPr id="6" name="Group 5">
            <a:extLst>
              <a:ext uri="{FF2B5EF4-FFF2-40B4-BE49-F238E27FC236}">
                <a16:creationId xmlns:a16="http://schemas.microsoft.com/office/drawing/2014/main" id="{3366A79F-5F96-A706-8DF0-32A159714AD9}"/>
              </a:ext>
            </a:extLst>
          </p:cNvPr>
          <p:cNvGrpSpPr>
            <a:grpSpLocks/>
          </p:cNvGrpSpPr>
          <p:nvPr/>
        </p:nvGrpSpPr>
        <p:grpSpPr bwMode="auto">
          <a:xfrm>
            <a:off x="5029200" y="1868488"/>
            <a:ext cx="1524000" cy="1065212"/>
            <a:chOff x="2448" y="721"/>
            <a:chExt cx="960" cy="671"/>
          </a:xfrm>
        </p:grpSpPr>
        <p:sp>
          <p:nvSpPr>
            <p:cNvPr id="7" name="Text Box 6">
              <a:extLst>
                <a:ext uri="{FF2B5EF4-FFF2-40B4-BE49-F238E27FC236}">
                  <a16:creationId xmlns:a16="http://schemas.microsoft.com/office/drawing/2014/main" id="{8C04EA01-BAEA-C54B-5C34-33B68DAC6AA7}"/>
                </a:ext>
              </a:extLst>
            </p:cNvPr>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600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60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8" name="Text Box 7">
              <a:extLst>
                <a:ext uri="{FF2B5EF4-FFF2-40B4-BE49-F238E27FC236}">
                  <a16:creationId xmlns:a16="http://schemas.microsoft.com/office/drawing/2014/main" id="{CB053579-11EB-ECE5-242D-2ADF25474E57}"/>
                </a:ext>
              </a:extLst>
            </p:cNvPr>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 u</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=0  </a:t>
              </a:r>
            </a:p>
          </p:txBody>
        </p:sp>
        <p:sp>
          <p:nvSpPr>
            <p:cNvPr id="9" name="Text Box 8">
              <a:extLst>
                <a:ext uri="{FF2B5EF4-FFF2-40B4-BE49-F238E27FC236}">
                  <a16:creationId xmlns:a16="http://schemas.microsoft.com/office/drawing/2014/main" id="{3B2F4B1E-CC40-4E55-54B8-E655F55AF1D0}"/>
                </a:ext>
              </a:extLst>
            </p:cNvPr>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2</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solidFill>
                    <a:srgbClr val="000000"/>
                  </a:solidFill>
                  <a:latin typeface="Symbol" panose="05050102010706020507" pitchFamily="18" charset="2"/>
                  <a:ea typeface="宋体" panose="02010600030101010101" pitchFamily="2" charset="-122"/>
                  <a:sym typeface="Symbol" panose="05050102010706020507" pitchFamily="18" charset="2"/>
                </a:rPr>
                <a:t>b  </a:t>
              </a: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  </a:t>
              </a:r>
              <a:endPar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10" name="Group 9">
            <a:extLst>
              <a:ext uri="{FF2B5EF4-FFF2-40B4-BE49-F238E27FC236}">
                <a16:creationId xmlns:a16="http://schemas.microsoft.com/office/drawing/2014/main" id="{2B3CE806-3A6E-CCE4-8478-52FFD4A0B0DE}"/>
              </a:ext>
            </a:extLst>
          </p:cNvPr>
          <p:cNvGrpSpPr>
            <a:grpSpLocks/>
          </p:cNvGrpSpPr>
          <p:nvPr/>
        </p:nvGrpSpPr>
        <p:grpSpPr bwMode="auto">
          <a:xfrm>
            <a:off x="4749800" y="4598988"/>
            <a:ext cx="1524000" cy="1065212"/>
            <a:chOff x="2448" y="721"/>
            <a:chExt cx="960" cy="671"/>
          </a:xfrm>
        </p:grpSpPr>
        <p:sp>
          <p:nvSpPr>
            <p:cNvPr id="11" name="Text Box 10">
              <a:extLst>
                <a:ext uri="{FF2B5EF4-FFF2-40B4-BE49-F238E27FC236}">
                  <a16:creationId xmlns:a16="http://schemas.microsoft.com/office/drawing/2014/main" id="{9BAD27C7-2E92-CE19-D388-4528F767425E}"/>
                </a:ext>
              </a:extLst>
            </p:cNvPr>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600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60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2" name="Text Box 11">
              <a:extLst>
                <a:ext uri="{FF2B5EF4-FFF2-40B4-BE49-F238E27FC236}">
                  <a16:creationId xmlns:a16="http://schemas.microsoft.com/office/drawing/2014/main" id="{58A858D1-18AE-4425-7369-1C7FE829A2BC}"/>
                </a:ext>
              </a:extLst>
            </p:cNvPr>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 u</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=0  </a:t>
              </a:r>
            </a:p>
          </p:txBody>
        </p:sp>
        <p:sp>
          <p:nvSpPr>
            <p:cNvPr id="13" name="Text Box 12">
              <a:extLst>
                <a:ext uri="{FF2B5EF4-FFF2-40B4-BE49-F238E27FC236}">
                  <a16:creationId xmlns:a16="http://schemas.microsoft.com/office/drawing/2014/main" id="{568316ED-EA13-C695-DCD6-6CF5CC0E9899}"/>
                </a:ext>
              </a:extLst>
            </p:cNvPr>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2</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r 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  </a:t>
              </a:r>
              <a:endPar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sp>
        <p:nvSpPr>
          <p:cNvPr id="15" name="Text Box 14">
            <a:extLst>
              <a:ext uri="{FF2B5EF4-FFF2-40B4-BE49-F238E27FC236}">
                <a16:creationId xmlns:a16="http://schemas.microsoft.com/office/drawing/2014/main" id="{732B820A-13AC-5B8F-3A10-A88D86A81D32}"/>
              </a:ext>
            </a:extLst>
          </p:cNvPr>
          <p:cNvSpPr txBox="1">
            <a:spLocks noChangeArrowheads="1"/>
          </p:cNvSpPr>
          <p:nvPr/>
        </p:nvSpPr>
        <p:spPr bwMode="auto">
          <a:xfrm>
            <a:off x="749300" y="3960168"/>
            <a:ext cx="68707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zh-CN" altLang="en-US"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b</a:t>
            </a:r>
            <a:r>
              <a:rPr kumimoji="1" lang="zh-CN" altLang="en-US"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）电流控制的电压源  </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p>
        </p:txBody>
      </p:sp>
      <p:grpSp>
        <p:nvGrpSpPr>
          <p:cNvPr id="16" name="Group 17">
            <a:extLst>
              <a:ext uri="{FF2B5EF4-FFF2-40B4-BE49-F238E27FC236}">
                <a16:creationId xmlns:a16="http://schemas.microsoft.com/office/drawing/2014/main" id="{0C8D677B-5A7E-D62E-154F-04EE966DA616}"/>
              </a:ext>
            </a:extLst>
          </p:cNvPr>
          <p:cNvGrpSpPr>
            <a:grpSpLocks/>
          </p:cNvGrpSpPr>
          <p:nvPr/>
        </p:nvGrpSpPr>
        <p:grpSpPr bwMode="auto">
          <a:xfrm>
            <a:off x="1038225" y="1743075"/>
            <a:ext cx="3048000" cy="2095500"/>
            <a:chOff x="654" y="1098"/>
            <a:chExt cx="1920" cy="1320"/>
          </a:xfrm>
        </p:grpSpPr>
        <p:sp>
          <p:nvSpPr>
            <p:cNvPr id="17" name="Text Box 18">
              <a:extLst>
                <a:ext uri="{FF2B5EF4-FFF2-40B4-BE49-F238E27FC236}">
                  <a16:creationId xmlns:a16="http://schemas.microsoft.com/office/drawing/2014/main" id="{D5164CF4-02F4-8786-1F75-C2BCE3621726}"/>
                </a:ext>
              </a:extLst>
            </p:cNvPr>
            <p:cNvSpPr txBox="1">
              <a:spLocks noChangeArrowheads="1"/>
            </p:cNvSpPr>
            <p:nvPr/>
          </p:nvSpPr>
          <p:spPr bwMode="auto">
            <a:xfrm>
              <a:off x="954" y="2130"/>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CCCS </a:t>
              </a:r>
            </a:p>
          </p:txBody>
        </p:sp>
        <p:sp>
          <p:nvSpPr>
            <p:cNvPr id="18" name="AutoShape 19">
              <a:extLst>
                <a:ext uri="{FF2B5EF4-FFF2-40B4-BE49-F238E27FC236}">
                  <a16:creationId xmlns:a16="http://schemas.microsoft.com/office/drawing/2014/main" id="{7F1E8771-61FB-939D-3F96-2DD843DF7C7B}"/>
                </a:ext>
              </a:extLst>
            </p:cNvPr>
            <p:cNvSpPr>
              <a:spLocks noChangeArrowheads="1"/>
            </p:cNvSpPr>
            <p:nvPr/>
          </p:nvSpPr>
          <p:spPr bwMode="auto">
            <a:xfrm>
              <a:off x="1386" y="1626"/>
              <a:ext cx="192" cy="288"/>
            </a:xfrm>
            <a:prstGeom prst="flowChartSort">
              <a:avLst/>
            </a:prstGeom>
            <a:noFill/>
            <a:ln w="31750">
              <a:solidFill>
                <a:srgbClr val="000000"/>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 name="Line 20">
              <a:extLst>
                <a:ext uri="{FF2B5EF4-FFF2-40B4-BE49-F238E27FC236}">
                  <a16:creationId xmlns:a16="http://schemas.microsoft.com/office/drawing/2014/main" id="{45D4A7C6-A1BC-E63E-C37E-CBCC3FD6C284}"/>
                </a:ext>
              </a:extLst>
            </p:cNvPr>
            <p:cNvSpPr>
              <a:spLocks noChangeShapeType="1"/>
            </p:cNvSpPr>
            <p:nvPr/>
          </p:nvSpPr>
          <p:spPr bwMode="auto">
            <a:xfrm>
              <a:off x="1482" y="1914"/>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 name="Line 21">
              <a:extLst>
                <a:ext uri="{FF2B5EF4-FFF2-40B4-BE49-F238E27FC236}">
                  <a16:creationId xmlns:a16="http://schemas.microsoft.com/office/drawing/2014/main" id="{7E610C06-0A73-863A-BBF1-86043CFE5A18}"/>
                </a:ext>
              </a:extLst>
            </p:cNvPr>
            <p:cNvSpPr>
              <a:spLocks noChangeShapeType="1"/>
            </p:cNvSpPr>
            <p:nvPr/>
          </p:nvSpPr>
          <p:spPr bwMode="auto">
            <a:xfrm>
              <a:off x="1482" y="2082"/>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1" name="Line 22">
              <a:extLst>
                <a:ext uri="{FF2B5EF4-FFF2-40B4-BE49-F238E27FC236}">
                  <a16:creationId xmlns:a16="http://schemas.microsoft.com/office/drawing/2014/main" id="{775EAAA4-8FB7-0C17-CE1D-292617AC1BE8}"/>
                </a:ext>
              </a:extLst>
            </p:cNvPr>
            <p:cNvSpPr>
              <a:spLocks noChangeShapeType="1"/>
            </p:cNvSpPr>
            <p:nvPr/>
          </p:nvSpPr>
          <p:spPr bwMode="auto">
            <a:xfrm flipV="1">
              <a:off x="1482" y="1434"/>
              <a:ext cx="0" cy="19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2" name="Line 23">
              <a:extLst>
                <a:ext uri="{FF2B5EF4-FFF2-40B4-BE49-F238E27FC236}">
                  <a16:creationId xmlns:a16="http://schemas.microsoft.com/office/drawing/2014/main" id="{15CE7350-4F14-C9C0-F9AF-BC7ABE1E2CDA}"/>
                </a:ext>
              </a:extLst>
            </p:cNvPr>
            <p:cNvSpPr>
              <a:spLocks noChangeShapeType="1"/>
            </p:cNvSpPr>
            <p:nvPr/>
          </p:nvSpPr>
          <p:spPr bwMode="auto">
            <a:xfrm>
              <a:off x="1482" y="1434"/>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3" name="Text Box 24">
              <a:extLst>
                <a:ext uri="{FF2B5EF4-FFF2-40B4-BE49-F238E27FC236}">
                  <a16:creationId xmlns:a16="http://schemas.microsoft.com/office/drawing/2014/main" id="{FE90A9B1-26AA-9ED8-E286-693CB96390FB}"/>
                </a:ext>
              </a:extLst>
            </p:cNvPr>
            <p:cNvSpPr txBox="1">
              <a:spLocks noChangeArrowheads="1"/>
            </p:cNvSpPr>
            <p:nvPr/>
          </p:nvSpPr>
          <p:spPr bwMode="auto">
            <a:xfrm>
              <a:off x="1578" y="1614"/>
              <a:ext cx="4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Symbol" panose="05050102010706020507" pitchFamily="18" charset="2"/>
                  <a:ea typeface="宋体" panose="02010600030101010101" pitchFamily="2" charset="-122"/>
                  <a:sym typeface="Symbol" panose="05050102010706020507" pitchFamily="18" charset="2"/>
                </a:rPr>
                <a:t>b</a:t>
              </a:r>
              <a:r>
                <a:rPr kumimoji="1" lang="en-US" altLang="zh-CN" sz="2400" b="1" i="0" u="none" strike="noStrike" kern="0" cap="none" spc="0" normalizeH="0" baseline="0" noProof="0">
                  <a:ln>
                    <a:noFill/>
                  </a:ln>
                  <a:solidFill>
                    <a:srgbClr val="000000"/>
                  </a:solidFill>
                  <a:effectLst/>
                  <a:uLnTx/>
                  <a:uFillTx/>
                  <a:latin typeface="Symbol" panose="05050102010706020507" pitchFamily="18" charset="2"/>
                  <a:ea typeface="宋体" panose="02010600030101010101" pitchFamily="2" charset="-122"/>
                  <a:sym typeface="Symbol" panose="05050102010706020507" pitchFamily="18" charset="2"/>
                </a:rPr>
                <a:t> </a:t>
              </a: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4" name="Text Box 25">
              <a:extLst>
                <a:ext uri="{FF2B5EF4-FFF2-40B4-BE49-F238E27FC236}">
                  <a16:creationId xmlns:a16="http://schemas.microsoft.com/office/drawing/2014/main" id="{78093542-410E-8E54-5D3D-CEB4019BEEA3}"/>
                </a:ext>
              </a:extLst>
            </p:cNvPr>
            <p:cNvSpPr txBox="1">
              <a:spLocks noChangeArrowheads="1"/>
            </p:cNvSpPr>
            <p:nvPr/>
          </p:nvSpPr>
          <p:spPr bwMode="auto">
            <a:xfrm>
              <a:off x="2286" y="1338"/>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25" name="Text Box 26">
              <a:extLst>
                <a:ext uri="{FF2B5EF4-FFF2-40B4-BE49-F238E27FC236}">
                  <a16:creationId xmlns:a16="http://schemas.microsoft.com/office/drawing/2014/main" id="{32864FEC-034E-76E3-9E35-99A894D3DA88}"/>
                </a:ext>
              </a:extLst>
            </p:cNvPr>
            <p:cNvSpPr txBox="1">
              <a:spLocks noChangeArrowheads="1"/>
            </p:cNvSpPr>
            <p:nvPr/>
          </p:nvSpPr>
          <p:spPr bwMode="auto">
            <a:xfrm>
              <a:off x="2286" y="1842"/>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26" name="Text Box 27">
              <a:extLst>
                <a:ext uri="{FF2B5EF4-FFF2-40B4-BE49-F238E27FC236}">
                  <a16:creationId xmlns:a16="http://schemas.microsoft.com/office/drawing/2014/main" id="{295935F0-AAB8-0E8A-F28B-70E64997DC5C}"/>
                </a:ext>
              </a:extLst>
            </p:cNvPr>
            <p:cNvSpPr txBox="1">
              <a:spLocks noChangeArrowheads="1"/>
            </p:cNvSpPr>
            <p:nvPr/>
          </p:nvSpPr>
          <p:spPr bwMode="auto">
            <a:xfrm>
              <a:off x="2250" y="1626"/>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7" name="Line 28">
              <a:extLst>
                <a:ext uri="{FF2B5EF4-FFF2-40B4-BE49-F238E27FC236}">
                  <a16:creationId xmlns:a16="http://schemas.microsoft.com/office/drawing/2014/main" id="{C7264254-1478-9C65-6886-9BE41F0669CF}"/>
                </a:ext>
              </a:extLst>
            </p:cNvPr>
            <p:cNvSpPr>
              <a:spLocks noChangeShapeType="1"/>
            </p:cNvSpPr>
            <p:nvPr/>
          </p:nvSpPr>
          <p:spPr bwMode="auto">
            <a:xfrm flipH="1">
              <a:off x="1638" y="1326"/>
              <a:ext cx="26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8" name="Text Box 29">
              <a:extLst>
                <a:ext uri="{FF2B5EF4-FFF2-40B4-BE49-F238E27FC236}">
                  <a16:creationId xmlns:a16="http://schemas.microsoft.com/office/drawing/2014/main" id="{5A61E6DE-1904-BEBD-91D8-FA4C5F27E617}"/>
                </a:ext>
              </a:extLst>
            </p:cNvPr>
            <p:cNvSpPr txBox="1">
              <a:spLocks noChangeArrowheads="1"/>
            </p:cNvSpPr>
            <p:nvPr/>
          </p:nvSpPr>
          <p:spPr bwMode="auto">
            <a:xfrm>
              <a:off x="1902" y="109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9" name="Line 30">
              <a:extLst>
                <a:ext uri="{FF2B5EF4-FFF2-40B4-BE49-F238E27FC236}">
                  <a16:creationId xmlns:a16="http://schemas.microsoft.com/office/drawing/2014/main" id="{D2A76CE1-4749-61C2-F1DA-4DB5A5D72248}"/>
                </a:ext>
              </a:extLst>
            </p:cNvPr>
            <p:cNvSpPr>
              <a:spLocks noChangeShapeType="1"/>
            </p:cNvSpPr>
            <p:nvPr/>
          </p:nvSpPr>
          <p:spPr bwMode="auto">
            <a:xfrm>
              <a:off x="846" y="1434"/>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0" name="Line 31">
              <a:extLst>
                <a:ext uri="{FF2B5EF4-FFF2-40B4-BE49-F238E27FC236}">
                  <a16:creationId xmlns:a16="http://schemas.microsoft.com/office/drawing/2014/main" id="{8BC146D9-D8E0-1FFB-479F-A3B09DFE6000}"/>
                </a:ext>
              </a:extLst>
            </p:cNvPr>
            <p:cNvSpPr>
              <a:spLocks noChangeShapeType="1"/>
            </p:cNvSpPr>
            <p:nvPr/>
          </p:nvSpPr>
          <p:spPr bwMode="auto">
            <a:xfrm>
              <a:off x="990" y="1326"/>
              <a:ext cx="240"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1" name="Line 32">
              <a:extLst>
                <a:ext uri="{FF2B5EF4-FFF2-40B4-BE49-F238E27FC236}">
                  <a16:creationId xmlns:a16="http://schemas.microsoft.com/office/drawing/2014/main" id="{BD65A529-F5C4-26BB-0110-A5D4BE0D8E3A}"/>
                </a:ext>
              </a:extLst>
            </p:cNvPr>
            <p:cNvSpPr>
              <a:spLocks noChangeShapeType="1"/>
            </p:cNvSpPr>
            <p:nvPr/>
          </p:nvSpPr>
          <p:spPr bwMode="auto">
            <a:xfrm>
              <a:off x="1230" y="1434"/>
              <a:ext cx="0" cy="64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2" name="Line 33">
              <a:extLst>
                <a:ext uri="{FF2B5EF4-FFF2-40B4-BE49-F238E27FC236}">
                  <a16:creationId xmlns:a16="http://schemas.microsoft.com/office/drawing/2014/main" id="{A3801B7F-7A1C-60F9-1805-0D67AB36FA43}"/>
                </a:ext>
              </a:extLst>
            </p:cNvPr>
            <p:cNvSpPr>
              <a:spLocks noChangeShapeType="1"/>
            </p:cNvSpPr>
            <p:nvPr/>
          </p:nvSpPr>
          <p:spPr bwMode="auto">
            <a:xfrm flipH="1" flipV="1">
              <a:off x="846" y="2082"/>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3" name="Text Box 34">
              <a:extLst>
                <a:ext uri="{FF2B5EF4-FFF2-40B4-BE49-F238E27FC236}">
                  <a16:creationId xmlns:a16="http://schemas.microsoft.com/office/drawing/2014/main" id="{71D592D1-4936-F4BA-4B02-1ECAA8E856D6}"/>
                </a:ext>
              </a:extLst>
            </p:cNvPr>
            <p:cNvSpPr txBox="1">
              <a:spLocks noChangeArrowheads="1"/>
            </p:cNvSpPr>
            <p:nvPr/>
          </p:nvSpPr>
          <p:spPr bwMode="auto">
            <a:xfrm>
              <a:off x="734" y="172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34" name="Text Box 35">
              <a:extLst>
                <a:ext uri="{FF2B5EF4-FFF2-40B4-BE49-F238E27FC236}">
                  <a16:creationId xmlns:a16="http://schemas.microsoft.com/office/drawing/2014/main" id="{F4EE445B-5C9A-9904-C8AE-BE12DCEE1CE8}"/>
                </a:ext>
              </a:extLst>
            </p:cNvPr>
            <p:cNvSpPr txBox="1">
              <a:spLocks noChangeArrowheads="1"/>
            </p:cNvSpPr>
            <p:nvPr/>
          </p:nvSpPr>
          <p:spPr bwMode="auto">
            <a:xfrm>
              <a:off x="654" y="1626"/>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5" name="Text Box 36">
              <a:extLst>
                <a:ext uri="{FF2B5EF4-FFF2-40B4-BE49-F238E27FC236}">
                  <a16:creationId xmlns:a16="http://schemas.microsoft.com/office/drawing/2014/main" id="{1616F5B5-DF39-1A9E-D6A4-2BCFCCAB88CC}"/>
                </a:ext>
              </a:extLst>
            </p:cNvPr>
            <p:cNvSpPr txBox="1">
              <a:spLocks noChangeArrowheads="1"/>
            </p:cNvSpPr>
            <p:nvPr/>
          </p:nvSpPr>
          <p:spPr bwMode="auto">
            <a:xfrm>
              <a:off x="714" y="1098"/>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6" name="Line 37">
              <a:extLst>
                <a:ext uri="{FF2B5EF4-FFF2-40B4-BE49-F238E27FC236}">
                  <a16:creationId xmlns:a16="http://schemas.microsoft.com/office/drawing/2014/main" id="{476B8FCA-AB4A-7D38-3781-9828C5E8C3DE}"/>
                </a:ext>
              </a:extLst>
            </p:cNvPr>
            <p:cNvSpPr>
              <a:spLocks noChangeShapeType="1"/>
            </p:cNvSpPr>
            <p:nvPr/>
          </p:nvSpPr>
          <p:spPr bwMode="auto">
            <a:xfrm>
              <a:off x="1614" y="1674"/>
              <a:ext cx="0" cy="246"/>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7" name="Oval 38">
              <a:extLst>
                <a:ext uri="{FF2B5EF4-FFF2-40B4-BE49-F238E27FC236}">
                  <a16:creationId xmlns:a16="http://schemas.microsoft.com/office/drawing/2014/main" id="{8CF25E53-9153-33C4-B8C6-E0B26C2A7E52}"/>
                </a:ext>
              </a:extLst>
            </p:cNvPr>
            <p:cNvSpPr>
              <a:spLocks noChangeArrowheads="1"/>
            </p:cNvSpPr>
            <p:nvPr/>
          </p:nvSpPr>
          <p:spPr bwMode="auto">
            <a:xfrm>
              <a:off x="798" y="140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8" name="Oval 39">
              <a:extLst>
                <a:ext uri="{FF2B5EF4-FFF2-40B4-BE49-F238E27FC236}">
                  <a16:creationId xmlns:a16="http://schemas.microsoft.com/office/drawing/2014/main" id="{2D7BEB64-04C5-F45E-957F-E362E4AE1425}"/>
                </a:ext>
              </a:extLst>
            </p:cNvPr>
            <p:cNvSpPr>
              <a:spLocks noChangeArrowheads="1"/>
            </p:cNvSpPr>
            <p:nvPr/>
          </p:nvSpPr>
          <p:spPr bwMode="auto">
            <a:xfrm>
              <a:off x="846" y="205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9" name="Oval 40">
              <a:extLst>
                <a:ext uri="{FF2B5EF4-FFF2-40B4-BE49-F238E27FC236}">
                  <a16:creationId xmlns:a16="http://schemas.microsoft.com/office/drawing/2014/main" id="{15952002-B33B-FBB7-3F26-063DDBB7894F}"/>
                </a:ext>
              </a:extLst>
            </p:cNvPr>
            <p:cNvSpPr>
              <a:spLocks noChangeArrowheads="1"/>
            </p:cNvSpPr>
            <p:nvPr/>
          </p:nvSpPr>
          <p:spPr bwMode="auto">
            <a:xfrm>
              <a:off x="2142" y="1412"/>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0" name="Oval 41">
              <a:extLst>
                <a:ext uri="{FF2B5EF4-FFF2-40B4-BE49-F238E27FC236}">
                  <a16:creationId xmlns:a16="http://schemas.microsoft.com/office/drawing/2014/main" id="{44E18AFE-0A06-7B44-4AEB-EC457A53DB7A}"/>
                </a:ext>
              </a:extLst>
            </p:cNvPr>
            <p:cNvSpPr>
              <a:spLocks noChangeArrowheads="1"/>
            </p:cNvSpPr>
            <p:nvPr/>
          </p:nvSpPr>
          <p:spPr bwMode="auto">
            <a:xfrm>
              <a:off x="2142" y="205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1" name="Text Box 42">
              <a:extLst>
                <a:ext uri="{FF2B5EF4-FFF2-40B4-BE49-F238E27FC236}">
                  <a16:creationId xmlns:a16="http://schemas.microsoft.com/office/drawing/2014/main" id="{4134C281-6C32-902E-3C83-E1A8CBE1D17A}"/>
                </a:ext>
              </a:extLst>
            </p:cNvPr>
            <p:cNvSpPr txBox="1">
              <a:spLocks noChangeArrowheads="1"/>
            </p:cNvSpPr>
            <p:nvPr/>
          </p:nvSpPr>
          <p:spPr bwMode="auto">
            <a:xfrm>
              <a:off x="710" y="1382"/>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grpSp>
      <p:grpSp>
        <p:nvGrpSpPr>
          <p:cNvPr id="42" name="Group 43">
            <a:extLst>
              <a:ext uri="{FF2B5EF4-FFF2-40B4-BE49-F238E27FC236}">
                <a16:creationId xmlns:a16="http://schemas.microsoft.com/office/drawing/2014/main" id="{6D8807E4-E69F-4318-BC4F-468AC38CDD08}"/>
              </a:ext>
            </a:extLst>
          </p:cNvPr>
          <p:cNvGrpSpPr>
            <a:grpSpLocks/>
          </p:cNvGrpSpPr>
          <p:nvPr/>
        </p:nvGrpSpPr>
        <p:grpSpPr bwMode="auto">
          <a:xfrm>
            <a:off x="984250" y="4489450"/>
            <a:ext cx="2870200" cy="2133600"/>
            <a:chOff x="620" y="2828"/>
            <a:chExt cx="1808" cy="1344"/>
          </a:xfrm>
        </p:grpSpPr>
        <p:sp>
          <p:nvSpPr>
            <p:cNvPr id="43" name="Line 44">
              <a:extLst>
                <a:ext uri="{FF2B5EF4-FFF2-40B4-BE49-F238E27FC236}">
                  <a16:creationId xmlns:a16="http://schemas.microsoft.com/office/drawing/2014/main" id="{6C6594CC-FF55-B48E-1E2F-8DF0BAE471B3}"/>
                </a:ext>
              </a:extLst>
            </p:cNvPr>
            <p:cNvSpPr>
              <a:spLocks noChangeShapeType="1"/>
            </p:cNvSpPr>
            <p:nvPr/>
          </p:nvSpPr>
          <p:spPr bwMode="auto">
            <a:xfrm>
              <a:off x="1420" y="3644"/>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4" name="Line 45">
              <a:extLst>
                <a:ext uri="{FF2B5EF4-FFF2-40B4-BE49-F238E27FC236}">
                  <a16:creationId xmlns:a16="http://schemas.microsoft.com/office/drawing/2014/main" id="{CD24E74C-3E38-F76B-A700-F7796DC2C294}"/>
                </a:ext>
              </a:extLst>
            </p:cNvPr>
            <p:cNvSpPr>
              <a:spLocks noChangeShapeType="1"/>
            </p:cNvSpPr>
            <p:nvPr/>
          </p:nvSpPr>
          <p:spPr bwMode="auto">
            <a:xfrm>
              <a:off x="1420" y="3812"/>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5" name="Line 46">
              <a:extLst>
                <a:ext uri="{FF2B5EF4-FFF2-40B4-BE49-F238E27FC236}">
                  <a16:creationId xmlns:a16="http://schemas.microsoft.com/office/drawing/2014/main" id="{4FE19A94-95B4-5469-97C8-8D1F74162E20}"/>
                </a:ext>
              </a:extLst>
            </p:cNvPr>
            <p:cNvSpPr>
              <a:spLocks noChangeShapeType="1"/>
            </p:cNvSpPr>
            <p:nvPr/>
          </p:nvSpPr>
          <p:spPr bwMode="auto">
            <a:xfrm flipV="1">
              <a:off x="1420" y="3164"/>
              <a:ext cx="0" cy="19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6" name="Line 47">
              <a:extLst>
                <a:ext uri="{FF2B5EF4-FFF2-40B4-BE49-F238E27FC236}">
                  <a16:creationId xmlns:a16="http://schemas.microsoft.com/office/drawing/2014/main" id="{FEC7FA43-817C-DF47-520C-37D61E0BF818}"/>
                </a:ext>
              </a:extLst>
            </p:cNvPr>
            <p:cNvSpPr>
              <a:spLocks noChangeShapeType="1"/>
            </p:cNvSpPr>
            <p:nvPr/>
          </p:nvSpPr>
          <p:spPr bwMode="auto">
            <a:xfrm>
              <a:off x="1420" y="3164"/>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7" name="Text Box 48">
              <a:extLst>
                <a:ext uri="{FF2B5EF4-FFF2-40B4-BE49-F238E27FC236}">
                  <a16:creationId xmlns:a16="http://schemas.microsoft.com/office/drawing/2014/main" id="{A9D00514-41B2-9353-783F-A2AC20B3DA67}"/>
                </a:ext>
              </a:extLst>
            </p:cNvPr>
            <p:cNvSpPr txBox="1">
              <a:spLocks noChangeArrowheads="1"/>
            </p:cNvSpPr>
            <p:nvPr/>
          </p:nvSpPr>
          <p:spPr bwMode="auto">
            <a:xfrm>
              <a:off x="716" y="370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º</a:t>
              </a:r>
            </a:p>
          </p:txBody>
        </p:sp>
        <p:sp>
          <p:nvSpPr>
            <p:cNvPr id="48" name="Line 49">
              <a:extLst>
                <a:ext uri="{FF2B5EF4-FFF2-40B4-BE49-F238E27FC236}">
                  <a16:creationId xmlns:a16="http://schemas.microsoft.com/office/drawing/2014/main" id="{03BB49FA-389E-0D51-1A91-6BAF1654ED48}"/>
                </a:ext>
              </a:extLst>
            </p:cNvPr>
            <p:cNvSpPr>
              <a:spLocks noChangeShapeType="1"/>
            </p:cNvSpPr>
            <p:nvPr/>
          </p:nvSpPr>
          <p:spPr bwMode="auto">
            <a:xfrm>
              <a:off x="784" y="3164"/>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9" name="Line 50">
              <a:extLst>
                <a:ext uri="{FF2B5EF4-FFF2-40B4-BE49-F238E27FC236}">
                  <a16:creationId xmlns:a16="http://schemas.microsoft.com/office/drawing/2014/main" id="{550F8EDA-E8FD-3571-0D60-F089908DD858}"/>
                </a:ext>
              </a:extLst>
            </p:cNvPr>
            <p:cNvSpPr>
              <a:spLocks noChangeShapeType="1"/>
            </p:cNvSpPr>
            <p:nvPr/>
          </p:nvSpPr>
          <p:spPr bwMode="auto">
            <a:xfrm>
              <a:off x="916" y="3056"/>
              <a:ext cx="240"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0" name="Line 51">
              <a:extLst>
                <a:ext uri="{FF2B5EF4-FFF2-40B4-BE49-F238E27FC236}">
                  <a16:creationId xmlns:a16="http://schemas.microsoft.com/office/drawing/2014/main" id="{595025F1-777D-06C2-9923-C6C1479D8AA1}"/>
                </a:ext>
              </a:extLst>
            </p:cNvPr>
            <p:cNvSpPr>
              <a:spLocks noChangeShapeType="1"/>
            </p:cNvSpPr>
            <p:nvPr/>
          </p:nvSpPr>
          <p:spPr bwMode="auto">
            <a:xfrm>
              <a:off x="1168" y="3164"/>
              <a:ext cx="0" cy="64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1" name="Line 52">
              <a:extLst>
                <a:ext uri="{FF2B5EF4-FFF2-40B4-BE49-F238E27FC236}">
                  <a16:creationId xmlns:a16="http://schemas.microsoft.com/office/drawing/2014/main" id="{E994A4BA-9A34-A0A9-EEBF-DC7F0F641B58}"/>
                </a:ext>
              </a:extLst>
            </p:cNvPr>
            <p:cNvSpPr>
              <a:spLocks noChangeShapeType="1"/>
            </p:cNvSpPr>
            <p:nvPr/>
          </p:nvSpPr>
          <p:spPr bwMode="auto">
            <a:xfrm flipH="1" flipV="1">
              <a:off x="784" y="3812"/>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2" name="Text Box 53">
              <a:extLst>
                <a:ext uri="{FF2B5EF4-FFF2-40B4-BE49-F238E27FC236}">
                  <a16:creationId xmlns:a16="http://schemas.microsoft.com/office/drawing/2014/main" id="{D6E8B8DC-440C-0C1C-B523-B6E37A6CEE13}"/>
                </a:ext>
              </a:extLst>
            </p:cNvPr>
            <p:cNvSpPr txBox="1">
              <a:spLocks noChangeArrowheads="1"/>
            </p:cNvSpPr>
            <p:nvPr/>
          </p:nvSpPr>
          <p:spPr bwMode="auto">
            <a:xfrm>
              <a:off x="676"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53" name="Text Box 54">
              <a:extLst>
                <a:ext uri="{FF2B5EF4-FFF2-40B4-BE49-F238E27FC236}">
                  <a16:creationId xmlns:a16="http://schemas.microsoft.com/office/drawing/2014/main" id="{9C6DB702-4E9D-178A-F288-2E19061F3A52}"/>
                </a:ext>
              </a:extLst>
            </p:cNvPr>
            <p:cNvSpPr txBox="1">
              <a:spLocks noChangeArrowheads="1"/>
            </p:cNvSpPr>
            <p:nvPr/>
          </p:nvSpPr>
          <p:spPr bwMode="auto">
            <a:xfrm>
              <a:off x="628" y="3292"/>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4" name="Text Box 55">
              <a:extLst>
                <a:ext uri="{FF2B5EF4-FFF2-40B4-BE49-F238E27FC236}">
                  <a16:creationId xmlns:a16="http://schemas.microsoft.com/office/drawing/2014/main" id="{46259682-5800-FC82-6C46-220CE136AA0F}"/>
                </a:ext>
              </a:extLst>
            </p:cNvPr>
            <p:cNvSpPr txBox="1">
              <a:spLocks noChangeArrowheads="1"/>
            </p:cNvSpPr>
            <p:nvPr/>
          </p:nvSpPr>
          <p:spPr bwMode="auto">
            <a:xfrm>
              <a:off x="620" y="2828"/>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5" name="Text Box 56">
              <a:extLst>
                <a:ext uri="{FF2B5EF4-FFF2-40B4-BE49-F238E27FC236}">
                  <a16:creationId xmlns:a16="http://schemas.microsoft.com/office/drawing/2014/main" id="{51D3D9B5-C2A1-140B-F323-59243FB151B0}"/>
                </a:ext>
              </a:extLst>
            </p:cNvPr>
            <p:cNvSpPr txBox="1">
              <a:spLocks noChangeArrowheads="1"/>
            </p:cNvSpPr>
            <p:nvPr/>
          </p:nvSpPr>
          <p:spPr bwMode="auto">
            <a:xfrm>
              <a:off x="1468" y="3332"/>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6" name="Text Box 57">
              <a:extLst>
                <a:ext uri="{FF2B5EF4-FFF2-40B4-BE49-F238E27FC236}">
                  <a16:creationId xmlns:a16="http://schemas.microsoft.com/office/drawing/2014/main" id="{B10708A1-0103-3BFF-BC84-3707B425A5B9}"/>
                </a:ext>
              </a:extLst>
            </p:cNvPr>
            <p:cNvSpPr txBox="1">
              <a:spLocks noChangeArrowheads="1"/>
            </p:cNvSpPr>
            <p:nvPr/>
          </p:nvSpPr>
          <p:spPr bwMode="auto">
            <a:xfrm>
              <a:off x="2186"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57" name="Text Box 58">
              <a:extLst>
                <a:ext uri="{FF2B5EF4-FFF2-40B4-BE49-F238E27FC236}">
                  <a16:creationId xmlns:a16="http://schemas.microsoft.com/office/drawing/2014/main" id="{37D43310-AD01-4422-4880-02571C4D0FFA}"/>
                </a:ext>
              </a:extLst>
            </p:cNvPr>
            <p:cNvSpPr txBox="1">
              <a:spLocks noChangeArrowheads="1"/>
            </p:cNvSpPr>
            <p:nvPr/>
          </p:nvSpPr>
          <p:spPr bwMode="auto">
            <a:xfrm>
              <a:off x="2188" y="3494"/>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58" name="Text Box 59">
              <a:extLst>
                <a:ext uri="{FF2B5EF4-FFF2-40B4-BE49-F238E27FC236}">
                  <a16:creationId xmlns:a16="http://schemas.microsoft.com/office/drawing/2014/main" id="{F78C4E3B-EDDE-D72D-5783-311875D64531}"/>
                </a:ext>
              </a:extLst>
            </p:cNvPr>
            <p:cNvSpPr txBox="1">
              <a:spLocks noChangeArrowheads="1"/>
            </p:cNvSpPr>
            <p:nvPr/>
          </p:nvSpPr>
          <p:spPr bwMode="auto">
            <a:xfrm>
              <a:off x="2104" y="33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9" name="Line 60">
              <a:extLst>
                <a:ext uri="{FF2B5EF4-FFF2-40B4-BE49-F238E27FC236}">
                  <a16:creationId xmlns:a16="http://schemas.microsoft.com/office/drawing/2014/main" id="{EF6E55E0-42C3-CF70-34A3-1BFCDB806B57}"/>
                </a:ext>
              </a:extLst>
            </p:cNvPr>
            <p:cNvSpPr>
              <a:spLocks noChangeShapeType="1"/>
            </p:cNvSpPr>
            <p:nvPr/>
          </p:nvSpPr>
          <p:spPr bwMode="auto">
            <a:xfrm flipH="1">
              <a:off x="1504" y="3056"/>
              <a:ext cx="26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0" name="Text Box 61">
              <a:extLst>
                <a:ext uri="{FF2B5EF4-FFF2-40B4-BE49-F238E27FC236}">
                  <a16:creationId xmlns:a16="http://schemas.microsoft.com/office/drawing/2014/main" id="{584B92C9-8A6F-A5EE-E059-1280E56E3DC2}"/>
                </a:ext>
              </a:extLst>
            </p:cNvPr>
            <p:cNvSpPr txBox="1">
              <a:spLocks noChangeArrowheads="1"/>
            </p:cNvSpPr>
            <p:nvPr/>
          </p:nvSpPr>
          <p:spPr bwMode="auto">
            <a:xfrm>
              <a:off x="968" y="388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CCVS</a:t>
              </a:r>
            </a:p>
          </p:txBody>
        </p:sp>
        <p:sp>
          <p:nvSpPr>
            <p:cNvPr id="61" name="AutoShape 62">
              <a:extLst>
                <a:ext uri="{FF2B5EF4-FFF2-40B4-BE49-F238E27FC236}">
                  <a16:creationId xmlns:a16="http://schemas.microsoft.com/office/drawing/2014/main" id="{29602BFD-CE92-C586-073A-47C5D22A0982}"/>
                </a:ext>
              </a:extLst>
            </p:cNvPr>
            <p:cNvSpPr>
              <a:spLocks noChangeArrowheads="1"/>
            </p:cNvSpPr>
            <p:nvPr/>
          </p:nvSpPr>
          <p:spPr bwMode="auto">
            <a:xfrm rot="-5400000">
              <a:off x="1255" y="3395"/>
              <a:ext cx="318" cy="180"/>
            </a:xfrm>
            <a:prstGeom prst="flowChartSort">
              <a:avLst/>
            </a:prstGeom>
            <a:noFill/>
            <a:ln w="28575">
              <a:solidFill>
                <a:srgbClr val="000000"/>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2" name="Text Box 63">
              <a:extLst>
                <a:ext uri="{FF2B5EF4-FFF2-40B4-BE49-F238E27FC236}">
                  <a16:creationId xmlns:a16="http://schemas.microsoft.com/office/drawing/2014/main" id="{4A6A16E7-3FE8-FA5A-0AAF-25899D4583C5}"/>
                </a:ext>
              </a:extLst>
            </p:cNvPr>
            <p:cNvSpPr txBox="1">
              <a:spLocks noChangeArrowheads="1"/>
            </p:cNvSpPr>
            <p:nvPr/>
          </p:nvSpPr>
          <p:spPr bwMode="auto">
            <a:xfrm>
              <a:off x="1420"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63" name="Text Box 64">
              <a:extLst>
                <a:ext uri="{FF2B5EF4-FFF2-40B4-BE49-F238E27FC236}">
                  <a16:creationId xmlns:a16="http://schemas.microsoft.com/office/drawing/2014/main" id="{9DD94980-B4C7-F456-FC2B-7FC587F16A03}"/>
                </a:ext>
              </a:extLst>
            </p:cNvPr>
            <p:cNvSpPr txBox="1">
              <a:spLocks noChangeArrowheads="1"/>
            </p:cNvSpPr>
            <p:nvPr/>
          </p:nvSpPr>
          <p:spPr bwMode="auto">
            <a:xfrm>
              <a:off x="1432"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64" name="Line 65">
              <a:extLst>
                <a:ext uri="{FF2B5EF4-FFF2-40B4-BE49-F238E27FC236}">
                  <a16:creationId xmlns:a16="http://schemas.microsoft.com/office/drawing/2014/main" id="{AEED5664-905F-1103-E432-415096D675B2}"/>
                </a:ext>
              </a:extLst>
            </p:cNvPr>
            <p:cNvSpPr>
              <a:spLocks noChangeShapeType="1"/>
            </p:cNvSpPr>
            <p:nvPr/>
          </p:nvSpPr>
          <p:spPr bwMode="auto">
            <a:xfrm>
              <a:off x="1420" y="3644"/>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5" name="Line 66">
              <a:extLst>
                <a:ext uri="{FF2B5EF4-FFF2-40B4-BE49-F238E27FC236}">
                  <a16:creationId xmlns:a16="http://schemas.microsoft.com/office/drawing/2014/main" id="{3BD26A98-FB67-5631-9320-0F69E200E8B1}"/>
                </a:ext>
              </a:extLst>
            </p:cNvPr>
            <p:cNvSpPr>
              <a:spLocks noChangeShapeType="1"/>
            </p:cNvSpPr>
            <p:nvPr/>
          </p:nvSpPr>
          <p:spPr bwMode="auto">
            <a:xfrm>
              <a:off x="1420" y="3812"/>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6" name="Line 67">
              <a:extLst>
                <a:ext uri="{FF2B5EF4-FFF2-40B4-BE49-F238E27FC236}">
                  <a16:creationId xmlns:a16="http://schemas.microsoft.com/office/drawing/2014/main" id="{556F68B9-4092-F8F4-5183-FB3E1880116A}"/>
                </a:ext>
              </a:extLst>
            </p:cNvPr>
            <p:cNvSpPr>
              <a:spLocks noChangeShapeType="1"/>
            </p:cNvSpPr>
            <p:nvPr/>
          </p:nvSpPr>
          <p:spPr bwMode="auto">
            <a:xfrm flipV="1">
              <a:off x="1420" y="3164"/>
              <a:ext cx="0" cy="19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7" name="Line 68">
              <a:extLst>
                <a:ext uri="{FF2B5EF4-FFF2-40B4-BE49-F238E27FC236}">
                  <a16:creationId xmlns:a16="http://schemas.microsoft.com/office/drawing/2014/main" id="{EEC996E5-1513-DFE4-2320-E03288279AF7}"/>
                </a:ext>
              </a:extLst>
            </p:cNvPr>
            <p:cNvSpPr>
              <a:spLocks noChangeShapeType="1"/>
            </p:cNvSpPr>
            <p:nvPr/>
          </p:nvSpPr>
          <p:spPr bwMode="auto">
            <a:xfrm>
              <a:off x="1420" y="3164"/>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8" name="Text Box 69">
              <a:extLst>
                <a:ext uri="{FF2B5EF4-FFF2-40B4-BE49-F238E27FC236}">
                  <a16:creationId xmlns:a16="http://schemas.microsoft.com/office/drawing/2014/main" id="{804C06A0-517E-6F1F-45D0-ED5CA142266C}"/>
                </a:ext>
              </a:extLst>
            </p:cNvPr>
            <p:cNvSpPr txBox="1">
              <a:spLocks noChangeArrowheads="1"/>
            </p:cNvSpPr>
            <p:nvPr/>
          </p:nvSpPr>
          <p:spPr bwMode="auto">
            <a:xfrm>
              <a:off x="716" y="370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º</a:t>
              </a:r>
            </a:p>
          </p:txBody>
        </p:sp>
        <p:sp>
          <p:nvSpPr>
            <p:cNvPr id="69" name="Line 70">
              <a:extLst>
                <a:ext uri="{FF2B5EF4-FFF2-40B4-BE49-F238E27FC236}">
                  <a16:creationId xmlns:a16="http://schemas.microsoft.com/office/drawing/2014/main" id="{8A64B324-3223-FD4F-0C57-BAB77308F0F3}"/>
                </a:ext>
              </a:extLst>
            </p:cNvPr>
            <p:cNvSpPr>
              <a:spLocks noChangeShapeType="1"/>
            </p:cNvSpPr>
            <p:nvPr/>
          </p:nvSpPr>
          <p:spPr bwMode="auto">
            <a:xfrm>
              <a:off x="784" y="3164"/>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0" name="Line 71">
              <a:extLst>
                <a:ext uri="{FF2B5EF4-FFF2-40B4-BE49-F238E27FC236}">
                  <a16:creationId xmlns:a16="http://schemas.microsoft.com/office/drawing/2014/main" id="{51F44C24-0407-5204-2746-87C1BBBAAB52}"/>
                </a:ext>
              </a:extLst>
            </p:cNvPr>
            <p:cNvSpPr>
              <a:spLocks noChangeShapeType="1"/>
            </p:cNvSpPr>
            <p:nvPr/>
          </p:nvSpPr>
          <p:spPr bwMode="auto">
            <a:xfrm>
              <a:off x="916" y="3056"/>
              <a:ext cx="240"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1" name="Line 72">
              <a:extLst>
                <a:ext uri="{FF2B5EF4-FFF2-40B4-BE49-F238E27FC236}">
                  <a16:creationId xmlns:a16="http://schemas.microsoft.com/office/drawing/2014/main" id="{75AFDC83-F56D-2FA8-A90B-6C68EFB60FF2}"/>
                </a:ext>
              </a:extLst>
            </p:cNvPr>
            <p:cNvSpPr>
              <a:spLocks noChangeShapeType="1"/>
            </p:cNvSpPr>
            <p:nvPr/>
          </p:nvSpPr>
          <p:spPr bwMode="auto">
            <a:xfrm>
              <a:off x="1168" y="3164"/>
              <a:ext cx="0" cy="64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2" name="Line 73">
              <a:extLst>
                <a:ext uri="{FF2B5EF4-FFF2-40B4-BE49-F238E27FC236}">
                  <a16:creationId xmlns:a16="http://schemas.microsoft.com/office/drawing/2014/main" id="{809C9EF8-678C-95C6-C987-157CA7969DE6}"/>
                </a:ext>
              </a:extLst>
            </p:cNvPr>
            <p:cNvSpPr>
              <a:spLocks noChangeShapeType="1"/>
            </p:cNvSpPr>
            <p:nvPr/>
          </p:nvSpPr>
          <p:spPr bwMode="auto">
            <a:xfrm flipH="1" flipV="1">
              <a:off x="784" y="3812"/>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3" name="Text Box 74">
              <a:extLst>
                <a:ext uri="{FF2B5EF4-FFF2-40B4-BE49-F238E27FC236}">
                  <a16:creationId xmlns:a16="http://schemas.microsoft.com/office/drawing/2014/main" id="{4A193EBB-27B1-715D-B1BD-2727A5BD3EE5}"/>
                </a:ext>
              </a:extLst>
            </p:cNvPr>
            <p:cNvSpPr txBox="1">
              <a:spLocks noChangeArrowheads="1"/>
            </p:cNvSpPr>
            <p:nvPr/>
          </p:nvSpPr>
          <p:spPr bwMode="auto">
            <a:xfrm>
              <a:off x="676"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74" name="Text Box 75">
              <a:extLst>
                <a:ext uri="{FF2B5EF4-FFF2-40B4-BE49-F238E27FC236}">
                  <a16:creationId xmlns:a16="http://schemas.microsoft.com/office/drawing/2014/main" id="{FF47BC93-5D4C-9B48-6F9B-D92E1BEF3AFC}"/>
                </a:ext>
              </a:extLst>
            </p:cNvPr>
            <p:cNvSpPr txBox="1">
              <a:spLocks noChangeArrowheads="1"/>
            </p:cNvSpPr>
            <p:nvPr/>
          </p:nvSpPr>
          <p:spPr bwMode="auto">
            <a:xfrm>
              <a:off x="1412" y="3317"/>
              <a:ext cx="5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r 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5" name="Text Box 76">
              <a:extLst>
                <a:ext uri="{FF2B5EF4-FFF2-40B4-BE49-F238E27FC236}">
                  <a16:creationId xmlns:a16="http://schemas.microsoft.com/office/drawing/2014/main" id="{4169E35A-AC31-9572-B46B-97B1ACA3E010}"/>
                </a:ext>
              </a:extLst>
            </p:cNvPr>
            <p:cNvSpPr txBox="1">
              <a:spLocks noChangeArrowheads="1"/>
            </p:cNvSpPr>
            <p:nvPr/>
          </p:nvSpPr>
          <p:spPr bwMode="auto">
            <a:xfrm>
              <a:off x="2186"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76" name="Text Box 77">
              <a:extLst>
                <a:ext uri="{FF2B5EF4-FFF2-40B4-BE49-F238E27FC236}">
                  <a16:creationId xmlns:a16="http://schemas.microsoft.com/office/drawing/2014/main" id="{23F0BE60-16A6-208B-3079-B4A17E54B66F}"/>
                </a:ext>
              </a:extLst>
            </p:cNvPr>
            <p:cNvSpPr txBox="1">
              <a:spLocks noChangeArrowheads="1"/>
            </p:cNvSpPr>
            <p:nvPr/>
          </p:nvSpPr>
          <p:spPr bwMode="auto">
            <a:xfrm>
              <a:off x="2188" y="3494"/>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77" name="Text Box 78">
              <a:extLst>
                <a:ext uri="{FF2B5EF4-FFF2-40B4-BE49-F238E27FC236}">
                  <a16:creationId xmlns:a16="http://schemas.microsoft.com/office/drawing/2014/main" id="{09DC8D19-63EC-AEE4-F271-3AE63462DA9F}"/>
                </a:ext>
              </a:extLst>
            </p:cNvPr>
            <p:cNvSpPr txBox="1">
              <a:spLocks noChangeArrowheads="1"/>
            </p:cNvSpPr>
            <p:nvPr/>
          </p:nvSpPr>
          <p:spPr bwMode="auto">
            <a:xfrm>
              <a:off x="2104" y="33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8" name="Line 79">
              <a:extLst>
                <a:ext uri="{FF2B5EF4-FFF2-40B4-BE49-F238E27FC236}">
                  <a16:creationId xmlns:a16="http://schemas.microsoft.com/office/drawing/2014/main" id="{5CBD7A45-D965-02E6-0B22-F4C7CA8DCA31}"/>
                </a:ext>
              </a:extLst>
            </p:cNvPr>
            <p:cNvSpPr>
              <a:spLocks noChangeShapeType="1"/>
            </p:cNvSpPr>
            <p:nvPr/>
          </p:nvSpPr>
          <p:spPr bwMode="auto">
            <a:xfrm flipH="1">
              <a:off x="1504" y="3056"/>
              <a:ext cx="26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9" name="Text Box 80">
              <a:extLst>
                <a:ext uri="{FF2B5EF4-FFF2-40B4-BE49-F238E27FC236}">
                  <a16:creationId xmlns:a16="http://schemas.microsoft.com/office/drawing/2014/main" id="{006219B6-A68D-4740-9DB2-980177BF60FD}"/>
                </a:ext>
              </a:extLst>
            </p:cNvPr>
            <p:cNvSpPr txBox="1">
              <a:spLocks noChangeArrowheads="1"/>
            </p:cNvSpPr>
            <p:nvPr/>
          </p:nvSpPr>
          <p:spPr bwMode="auto">
            <a:xfrm>
              <a:off x="1804" y="282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0" name="Text Box 81">
              <a:extLst>
                <a:ext uri="{FF2B5EF4-FFF2-40B4-BE49-F238E27FC236}">
                  <a16:creationId xmlns:a16="http://schemas.microsoft.com/office/drawing/2014/main" id="{9D14655E-8CD2-C2C8-A3ED-3C0433BEA287}"/>
                </a:ext>
              </a:extLst>
            </p:cNvPr>
            <p:cNvSpPr txBox="1">
              <a:spLocks noChangeArrowheads="1"/>
            </p:cNvSpPr>
            <p:nvPr/>
          </p:nvSpPr>
          <p:spPr bwMode="auto">
            <a:xfrm>
              <a:off x="968" y="388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CCVS  </a:t>
              </a:r>
            </a:p>
          </p:txBody>
        </p:sp>
        <p:sp>
          <p:nvSpPr>
            <p:cNvPr id="81" name="Text Box 82">
              <a:extLst>
                <a:ext uri="{FF2B5EF4-FFF2-40B4-BE49-F238E27FC236}">
                  <a16:creationId xmlns:a16="http://schemas.microsoft.com/office/drawing/2014/main" id="{9CCB3754-1230-DDD5-8219-D50F9D91D6A4}"/>
                </a:ext>
              </a:extLst>
            </p:cNvPr>
            <p:cNvSpPr txBox="1">
              <a:spLocks noChangeArrowheads="1"/>
            </p:cNvSpPr>
            <p:nvPr/>
          </p:nvSpPr>
          <p:spPr bwMode="auto">
            <a:xfrm>
              <a:off x="1420"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82" name="Text Box 83">
              <a:extLst>
                <a:ext uri="{FF2B5EF4-FFF2-40B4-BE49-F238E27FC236}">
                  <a16:creationId xmlns:a16="http://schemas.microsoft.com/office/drawing/2014/main" id="{724A5A27-5EF6-CC06-FFCF-6C5949A0217E}"/>
                </a:ext>
              </a:extLst>
            </p:cNvPr>
            <p:cNvSpPr txBox="1">
              <a:spLocks noChangeArrowheads="1"/>
            </p:cNvSpPr>
            <p:nvPr/>
          </p:nvSpPr>
          <p:spPr bwMode="auto">
            <a:xfrm>
              <a:off x="1432"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83" name="Oval 84">
              <a:extLst>
                <a:ext uri="{FF2B5EF4-FFF2-40B4-BE49-F238E27FC236}">
                  <a16:creationId xmlns:a16="http://schemas.microsoft.com/office/drawing/2014/main" id="{9693D089-72B4-0D78-E93E-898773EB96AC}"/>
                </a:ext>
              </a:extLst>
            </p:cNvPr>
            <p:cNvSpPr>
              <a:spLocks noChangeArrowheads="1"/>
            </p:cNvSpPr>
            <p:nvPr/>
          </p:nvSpPr>
          <p:spPr bwMode="auto">
            <a:xfrm>
              <a:off x="736" y="313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4" name="Oval 85">
              <a:extLst>
                <a:ext uri="{FF2B5EF4-FFF2-40B4-BE49-F238E27FC236}">
                  <a16:creationId xmlns:a16="http://schemas.microsoft.com/office/drawing/2014/main" id="{5CF98F00-620B-5602-764F-E2DE5F45A2D7}"/>
                </a:ext>
              </a:extLst>
            </p:cNvPr>
            <p:cNvSpPr>
              <a:spLocks noChangeArrowheads="1"/>
            </p:cNvSpPr>
            <p:nvPr/>
          </p:nvSpPr>
          <p:spPr bwMode="auto">
            <a:xfrm>
              <a:off x="784" y="37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5" name="Oval 86">
              <a:extLst>
                <a:ext uri="{FF2B5EF4-FFF2-40B4-BE49-F238E27FC236}">
                  <a16:creationId xmlns:a16="http://schemas.microsoft.com/office/drawing/2014/main" id="{A6463F43-EA82-CC4F-7663-FC3D2EB485A5}"/>
                </a:ext>
              </a:extLst>
            </p:cNvPr>
            <p:cNvSpPr>
              <a:spLocks noChangeArrowheads="1"/>
            </p:cNvSpPr>
            <p:nvPr/>
          </p:nvSpPr>
          <p:spPr bwMode="auto">
            <a:xfrm>
              <a:off x="2048" y="37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6" name="Oval 87">
              <a:extLst>
                <a:ext uri="{FF2B5EF4-FFF2-40B4-BE49-F238E27FC236}">
                  <a16:creationId xmlns:a16="http://schemas.microsoft.com/office/drawing/2014/main" id="{CE320E22-CBD4-5F43-A5D2-B4FCB3635975}"/>
                </a:ext>
              </a:extLst>
            </p:cNvPr>
            <p:cNvSpPr>
              <a:spLocks noChangeArrowheads="1"/>
            </p:cNvSpPr>
            <p:nvPr/>
          </p:nvSpPr>
          <p:spPr bwMode="auto">
            <a:xfrm>
              <a:off x="2056" y="3140"/>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7" name="Text Box 88">
              <a:extLst>
                <a:ext uri="{FF2B5EF4-FFF2-40B4-BE49-F238E27FC236}">
                  <a16:creationId xmlns:a16="http://schemas.microsoft.com/office/drawing/2014/main" id="{39CE94B5-FCE1-369E-7B5A-C864DAEB3A8A}"/>
                </a:ext>
              </a:extLst>
            </p:cNvPr>
            <p:cNvSpPr txBox="1">
              <a:spLocks noChangeArrowheads="1"/>
            </p:cNvSpPr>
            <p:nvPr/>
          </p:nvSpPr>
          <p:spPr bwMode="auto">
            <a:xfrm>
              <a:off x="654" y="3108"/>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88" name="Text Box 89">
              <a:extLst>
                <a:ext uri="{FF2B5EF4-FFF2-40B4-BE49-F238E27FC236}">
                  <a16:creationId xmlns:a16="http://schemas.microsoft.com/office/drawing/2014/main" id="{139389CA-BE37-54E0-E2E4-8698FCD1A776}"/>
                </a:ext>
              </a:extLst>
            </p:cNvPr>
            <p:cNvSpPr txBox="1">
              <a:spLocks noChangeArrowheads="1"/>
            </p:cNvSpPr>
            <p:nvPr/>
          </p:nvSpPr>
          <p:spPr bwMode="auto">
            <a:xfrm>
              <a:off x="654" y="3108"/>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grpSp>
    </p:spTree>
    <p:extLst>
      <p:ext uri="{BB962C8B-B14F-4D97-AF65-F5344CB8AC3E}">
        <p14:creationId xmlns:p14="http://schemas.microsoft.com/office/powerpoint/2010/main" val="109640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1.6  </a:t>
            </a:r>
            <a:r>
              <a:rPr lang="zh-CN" altLang="en-US" dirty="0"/>
              <a:t>受控电源</a:t>
            </a:r>
          </a:p>
        </p:txBody>
      </p:sp>
      <p:sp>
        <p:nvSpPr>
          <p:cNvPr id="154" name="Text Box 2">
            <a:extLst>
              <a:ext uri="{FF2B5EF4-FFF2-40B4-BE49-F238E27FC236}">
                <a16:creationId xmlns:a16="http://schemas.microsoft.com/office/drawing/2014/main" id="{15BEE96B-71B3-4B1F-CD62-64E08E1FC7FC}"/>
              </a:ext>
            </a:extLst>
          </p:cNvPr>
          <p:cNvSpPr txBox="1">
            <a:spLocks noChangeArrowheads="1"/>
          </p:cNvSpPr>
          <p:nvPr/>
        </p:nvSpPr>
        <p:spPr bwMode="auto">
          <a:xfrm>
            <a:off x="5121275" y="3269248"/>
            <a:ext cx="2228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g</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转移电导  </a:t>
            </a:r>
          </a:p>
        </p:txBody>
      </p:sp>
      <p:sp>
        <p:nvSpPr>
          <p:cNvPr id="155" name="Text Box 3">
            <a:extLst>
              <a:ext uri="{FF2B5EF4-FFF2-40B4-BE49-F238E27FC236}">
                <a16:creationId xmlns:a16="http://schemas.microsoft.com/office/drawing/2014/main" id="{74EDD0C2-F88F-9095-6026-C71AA2A8F591}"/>
              </a:ext>
            </a:extLst>
          </p:cNvPr>
          <p:cNvSpPr txBox="1">
            <a:spLocks noChangeArrowheads="1"/>
          </p:cNvSpPr>
          <p:nvPr/>
        </p:nvSpPr>
        <p:spPr bwMode="auto">
          <a:xfrm>
            <a:off x="5281613" y="6031497"/>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电压放大倍数  </a:t>
            </a:r>
          </a:p>
        </p:txBody>
      </p:sp>
      <p:grpSp>
        <p:nvGrpSpPr>
          <p:cNvPr id="156" name="Group 4">
            <a:extLst>
              <a:ext uri="{FF2B5EF4-FFF2-40B4-BE49-F238E27FC236}">
                <a16:creationId xmlns:a16="http://schemas.microsoft.com/office/drawing/2014/main" id="{5948F6EA-4E8B-C493-0C3F-510C5B4E8E87}"/>
              </a:ext>
            </a:extLst>
          </p:cNvPr>
          <p:cNvGrpSpPr>
            <a:grpSpLocks/>
          </p:cNvGrpSpPr>
          <p:nvPr/>
        </p:nvGrpSpPr>
        <p:grpSpPr bwMode="auto">
          <a:xfrm>
            <a:off x="5311775" y="1897648"/>
            <a:ext cx="1524000" cy="1065213"/>
            <a:chOff x="2448" y="721"/>
            <a:chExt cx="960" cy="671"/>
          </a:xfrm>
        </p:grpSpPr>
        <p:sp>
          <p:nvSpPr>
            <p:cNvPr id="157" name="Text Box 5">
              <a:extLst>
                <a:ext uri="{FF2B5EF4-FFF2-40B4-BE49-F238E27FC236}">
                  <a16:creationId xmlns:a16="http://schemas.microsoft.com/office/drawing/2014/main" id="{6E4895A6-DF9D-CF88-920A-F0179B7096D8}"/>
                </a:ext>
              </a:extLst>
            </p:cNvPr>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600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60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58" name="Text Box 6">
              <a:extLst>
                <a:ext uri="{FF2B5EF4-FFF2-40B4-BE49-F238E27FC236}">
                  <a16:creationId xmlns:a16="http://schemas.microsoft.com/office/drawing/2014/main" id="{6B2BF324-3631-FB0A-5E13-DA6984ADDC0F}"/>
                </a:ext>
              </a:extLst>
            </p:cNvPr>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 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=0  </a:t>
              </a:r>
            </a:p>
          </p:txBody>
        </p:sp>
        <p:sp>
          <p:nvSpPr>
            <p:cNvPr id="159" name="Text Box 7">
              <a:extLst>
                <a:ext uri="{FF2B5EF4-FFF2-40B4-BE49-F238E27FC236}">
                  <a16:creationId xmlns:a16="http://schemas.microsoft.com/office/drawing/2014/main" id="{14D997F5-6A17-3C3E-1C6D-95F4A6F31A20}"/>
                </a:ext>
              </a:extLst>
            </p:cNvPr>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2</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g u</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  </a:t>
              </a:r>
              <a:endPar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160" name="Group 8">
            <a:extLst>
              <a:ext uri="{FF2B5EF4-FFF2-40B4-BE49-F238E27FC236}">
                <a16:creationId xmlns:a16="http://schemas.microsoft.com/office/drawing/2014/main" id="{C245EBDC-9E0E-85B4-8352-2423E746EAA6}"/>
              </a:ext>
            </a:extLst>
          </p:cNvPr>
          <p:cNvGrpSpPr>
            <a:grpSpLocks/>
          </p:cNvGrpSpPr>
          <p:nvPr/>
        </p:nvGrpSpPr>
        <p:grpSpPr bwMode="auto">
          <a:xfrm>
            <a:off x="5259388" y="4583697"/>
            <a:ext cx="1755775" cy="1065213"/>
            <a:chOff x="2448" y="721"/>
            <a:chExt cx="960" cy="671"/>
          </a:xfrm>
        </p:grpSpPr>
        <p:sp>
          <p:nvSpPr>
            <p:cNvPr id="161" name="Text Box 9">
              <a:extLst>
                <a:ext uri="{FF2B5EF4-FFF2-40B4-BE49-F238E27FC236}">
                  <a16:creationId xmlns:a16="http://schemas.microsoft.com/office/drawing/2014/main" id="{B915EE7D-7DC4-7687-B9B6-C44E412ED59A}"/>
                </a:ext>
              </a:extLst>
            </p:cNvPr>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600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60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62" name="Text Box 10">
              <a:extLst>
                <a:ext uri="{FF2B5EF4-FFF2-40B4-BE49-F238E27FC236}">
                  <a16:creationId xmlns:a16="http://schemas.microsoft.com/office/drawing/2014/main" id="{F26789A2-B116-F1BC-3A39-0040C3D565B7}"/>
                </a:ext>
              </a:extLst>
            </p:cNvPr>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 i</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=0  </a:t>
              </a:r>
            </a:p>
          </p:txBody>
        </p:sp>
        <p:sp>
          <p:nvSpPr>
            <p:cNvPr id="163" name="Text Box 11">
              <a:extLst>
                <a:ext uri="{FF2B5EF4-FFF2-40B4-BE49-F238E27FC236}">
                  <a16:creationId xmlns:a16="http://schemas.microsoft.com/office/drawing/2014/main" id="{3875921C-CF30-0763-CD1A-538BEAA470A9}"/>
                </a:ext>
              </a:extLst>
            </p:cNvPr>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2</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a:solidFill>
                    <a:srgbClr val="000000"/>
                  </a:solidFill>
                  <a:latin typeface="Symbol" panose="05050102010706020507" pitchFamily="18" charset="2"/>
                  <a:ea typeface="宋体" panose="02010600030101010101" pitchFamily="2" charset="-122"/>
                  <a:sym typeface="Symbol" panose="05050102010706020507" pitchFamily="18" charset="2"/>
                </a:rPr>
                <a:t></a:t>
              </a:r>
              <a:r>
                <a:rPr kumimoji="1" lang="en-US" altLang="zh-CN" sz="2400" b="1">
                  <a:solidFill>
                    <a:srgbClr val="000000"/>
                  </a:solidFill>
                  <a:latin typeface="Symbol" panose="05050102010706020507" pitchFamily="18" charset="2"/>
                  <a:ea typeface="宋体" panose="02010600030101010101" pitchFamily="2" charset="-122"/>
                  <a:sym typeface="Symbol" panose="05050102010706020507" pitchFamily="18" charset="2"/>
                </a:rPr>
                <a:t> </a:t>
              </a: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1  </a:t>
              </a:r>
            </a:p>
          </p:txBody>
        </p:sp>
      </p:grpSp>
      <p:sp>
        <p:nvSpPr>
          <p:cNvPr id="164" name="Text Box 12">
            <a:extLst>
              <a:ext uri="{FF2B5EF4-FFF2-40B4-BE49-F238E27FC236}">
                <a16:creationId xmlns:a16="http://schemas.microsoft.com/office/drawing/2014/main" id="{00161264-4FE6-7149-9E61-08FADA0D2DAB}"/>
              </a:ext>
            </a:extLst>
          </p:cNvPr>
          <p:cNvSpPr txBox="1">
            <a:spLocks noChangeArrowheads="1"/>
          </p:cNvSpPr>
          <p:nvPr/>
        </p:nvSpPr>
        <p:spPr bwMode="auto">
          <a:xfrm>
            <a:off x="228600" y="1268998"/>
            <a:ext cx="8482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(c) </a:t>
            </a:r>
            <a:r>
              <a:rPr kumimoji="1" lang="zh-CN" altLang="en-US"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电压控制的电流源</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endParaRPr kumimoji="1"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65" name="Text Box 13">
            <a:extLst>
              <a:ext uri="{FF2B5EF4-FFF2-40B4-BE49-F238E27FC236}">
                <a16:creationId xmlns:a16="http://schemas.microsoft.com/office/drawing/2014/main" id="{7EA71BAF-7CF1-3442-096C-5868DD712CF0}"/>
              </a:ext>
            </a:extLst>
          </p:cNvPr>
          <p:cNvSpPr txBox="1">
            <a:spLocks noChangeArrowheads="1"/>
          </p:cNvSpPr>
          <p:nvPr/>
        </p:nvSpPr>
        <p:spPr bwMode="auto">
          <a:xfrm>
            <a:off x="228601" y="4031247"/>
            <a:ext cx="8482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(d) </a:t>
            </a:r>
            <a:r>
              <a:rPr kumimoji="1" lang="zh-CN" altLang="en-US" sz="2400" b="1" dirty="0">
                <a:solidFill>
                  <a:srgbClr val="FF0066"/>
                </a:solidFill>
                <a:latin typeface="Times New Roman" panose="02020603050405020304" pitchFamily="18" charset="0"/>
                <a:ea typeface="宋体" panose="02010600030101010101" pitchFamily="2" charset="-122"/>
                <a:sym typeface="Symbol" panose="05050102010706020507" pitchFamily="18" charset="2"/>
              </a:rPr>
              <a:t>电压控制的电压源</a:t>
            </a:r>
            <a:endPar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166" name="Group 16">
            <a:extLst>
              <a:ext uri="{FF2B5EF4-FFF2-40B4-BE49-F238E27FC236}">
                <a16:creationId xmlns:a16="http://schemas.microsoft.com/office/drawing/2014/main" id="{AFEBE25C-EB95-2117-C9BE-C70A8D25A066}"/>
              </a:ext>
            </a:extLst>
          </p:cNvPr>
          <p:cNvGrpSpPr>
            <a:grpSpLocks/>
          </p:cNvGrpSpPr>
          <p:nvPr/>
        </p:nvGrpSpPr>
        <p:grpSpPr bwMode="auto">
          <a:xfrm>
            <a:off x="1320800" y="1726198"/>
            <a:ext cx="3048000" cy="2095500"/>
            <a:chOff x="832" y="516"/>
            <a:chExt cx="1920" cy="1320"/>
          </a:xfrm>
        </p:grpSpPr>
        <p:sp>
          <p:nvSpPr>
            <p:cNvPr id="167" name="Text Box 17">
              <a:extLst>
                <a:ext uri="{FF2B5EF4-FFF2-40B4-BE49-F238E27FC236}">
                  <a16:creationId xmlns:a16="http://schemas.microsoft.com/office/drawing/2014/main" id="{F7BDF704-1D9D-1703-1D0E-4C26B70CCFCC}"/>
                </a:ext>
              </a:extLst>
            </p:cNvPr>
            <p:cNvSpPr txBox="1">
              <a:spLocks noChangeArrowheads="1"/>
            </p:cNvSpPr>
            <p:nvPr/>
          </p:nvSpPr>
          <p:spPr bwMode="auto">
            <a:xfrm>
              <a:off x="1132" y="1548"/>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VCCS  </a:t>
              </a:r>
            </a:p>
          </p:txBody>
        </p:sp>
        <p:sp>
          <p:nvSpPr>
            <p:cNvPr id="168" name="AutoShape 18">
              <a:extLst>
                <a:ext uri="{FF2B5EF4-FFF2-40B4-BE49-F238E27FC236}">
                  <a16:creationId xmlns:a16="http://schemas.microsoft.com/office/drawing/2014/main" id="{B935519D-F132-2518-252C-7A1673491620}"/>
                </a:ext>
              </a:extLst>
            </p:cNvPr>
            <p:cNvSpPr>
              <a:spLocks noChangeArrowheads="1"/>
            </p:cNvSpPr>
            <p:nvPr/>
          </p:nvSpPr>
          <p:spPr bwMode="auto">
            <a:xfrm>
              <a:off x="1564" y="1044"/>
              <a:ext cx="192" cy="288"/>
            </a:xfrm>
            <a:prstGeom prst="flowChartSort">
              <a:avLst/>
            </a:prstGeom>
            <a:noFill/>
            <a:ln w="31750">
              <a:solidFill>
                <a:srgbClr val="000000"/>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69" name="Line 19">
              <a:extLst>
                <a:ext uri="{FF2B5EF4-FFF2-40B4-BE49-F238E27FC236}">
                  <a16:creationId xmlns:a16="http://schemas.microsoft.com/office/drawing/2014/main" id="{1D7E3178-9713-BDE5-0B61-0456C0090B00}"/>
                </a:ext>
              </a:extLst>
            </p:cNvPr>
            <p:cNvSpPr>
              <a:spLocks noChangeShapeType="1"/>
            </p:cNvSpPr>
            <p:nvPr/>
          </p:nvSpPr>
          <p:spPr bwMode="auto">
            <a:xfrm>
              <a:off x="1660" y="1332"/>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70" name="Line 20">
              <a:extLst>
                <a:ext uri="{FF2B5EF4-FFF2-40B4-BE49-F238E27FC236}">
                  <a16:creationId xmlns:a16="http://schemas.microsoft.com/office/drawing/2014/main" id="{B012A815-9C89-4D70-1486-8E49428B75C0}"/>
                </a:ext>
              </a:extLst>
            </p:cNvPr>
            <p:cNvSpPr>
              <a:spLocks noChangeShapeType="1"/>
            </p:cNvSpPr>
            <p:nvPr/>
          </p:nvSpPr>
          <p:spPr bwMode="auto">
            <a:xfrm>
              <a:off x="1660" y="1500"/>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71" name="Line 21">
              <a:extLst>
                <a:ext uri="{FF2B5EF4-FFF2-40B4-BE49-F238E27FC236}">
                  <a16:creationId xmlns:a16="http://schemas.microsoft.com/office/drawing/2014/main" id="{3E1E80D3-958A-5EC0-3CED-666D7BF93520}"/>
                </a:ext>
              </a:extLst>
            </p:cNvPr>
            <p:cNvSpPr>
              <a:spLocks noChangeShapeType="1"/>
            </p:cNvSpPr>
            <p:nvPr/>
          </p:nvSpPr>
          <p:spPr bwMode="auto">
            <a:xfrm flipV="1">
              <a:off x="1660" y="852"/>
              <a:ext cx="0" cy="19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72" name="Line 22">
              <a:extLst>
                <a:ext uri="{FF2B5EF4-FFF2-40B4-BE49-F238E27FC236}">
                  <a16:creationId xmlns:a16="http://schemas.microsoft.com/office/drawing/2014/main" id="{40E9E175-5F22-7149-B634-E7534C3BB709}"/>
                </a:ext>
              </a:extLst>
            </p:cNvPr>
            <p:cNvSpPr>
              <a:spLocks noChangeShapeType="1"/>
            </p:cNvSpPr>
            <p:nvPr/>
          </p:nvSpPr>
          <p:spPr bwMode="auto">
            <a:xfrm>
              <a:off x="1660" y="852"/>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73" name="Text Box 23">
              <a:extLst>
                <a:ext uri="{FF2B5EF4-FFF2-40B4-BE49-F238E27FC236}">
                  <a16:creationId xmlns:a16="http://schemas.microsoft.com/office/drawing/2014/main" id="{38A88AAE-5112-73ED-B667-190E4AEC20C3}"/>
                </a:ext>
              </a:extLst>
            </p:cNvPr>
            <p:cNvSpPr txBox="1">
              <a:spLocks noChangeArrowheads="1"/>
            </p:cNvSpPr>
            <p:nvPr/>
          </p:nvSpPr>
          <p:spPr bwMode="auto">
            <a:xfrm>
              <a:off x="1780" y="1050"/>
              <a:ext cx="4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gu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74" name="Text Box 24">
              <a:extLst>
                <a:ext uri="{FF2B5EF4-FFF2-40B4-BE49-F238E27FC236}">
                  <a16:creationId xmlns:a16="http://schemas.microsoft.com/office/drawing/2014/main" id="{54581D9B-B1F0-A851-9C8C-19F02FCEB6D3}"/>
                </a:ext>
              </a:extLst>
            </p:cNvPr>
            <p:cNvSpPr txBox="1">
              <a:spLocks noChangeArrowheads="1"/>
            </p:cNvSpPr>
            <p:nvPr/>
          </p:nvSpPr>
          <p:spPr bwMode="auto">
            <a:xfrm>
              <a:off x="2464" y="756"/>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175" name="Text Box 25">
              <a:extLst>
                <a:ext uri="{FF2B5EF4-FFF2-40B4-BE49-F238E27FC236}">
                  <a16:creationId xmlns:a16="http://schemas.microsoft.com/office/drawing/2014/main" id="{17A29FDF-F256-E990-F39E-AE47E0ED4484}"/>
                </a:ext>
              </a:extLst>
            </p:cNvPr>
            <p:cNvSpPr txBox="1">
              <a:spLocks noChangeArrowheads="1"/>
            </p:cNvSpPr>
            <p:nvPr/>
          </p:nvSpPr>
          <p:spPr bwMode="auto">
            <a:xfrm>
              <a:off x="2464" y="1260"/>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176" name="Text Box 26">
              <a:extLst>
                <a:ext uri="{FF2B5EF4-FFF2-40B4-BE49-F238E27FC236}">
                  <a16:creationId xmlns:a16="http://schemas.microsoft.com/office/drawing/2014/main" id="{B417DDB2-9753-5DA6-86A6-26B66164C829}"/>
                </a:ext>
              </a:extLst>
            </p:cNvPr>
            <p:cNvSpPr txBox="1">
              <a:spLocks noChangeArrowheads="1"/>
            </p:cNvSpPr>
            <p:nvPr/>
          </p:nvSpPr>
          <p:spPr bwMode="auto">
            <a:xfrm>
              <a:off x="2428" y="10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77" name="Line 27">
              <a:extLst>
                <a:ext uri="{FF2B5EF4-FFF2-40B4-BE49-F238E27FC236}">
                  <a16:creationId xmlns:a16="http://schemas.microsoft.com/office/drawing/2014/main" id="{3A2BBC02-7063-D93D-37EE-64DC8E1675E7}"/>
                </a:ext>
              </a:extLst>
            </p:cNvPr>
            <p:cNvSpPr>
              <a:spLocks noChangeShapeType="1"/>
            </p:cNvSpPr>
            <p:nvPr/>
          </p:nvSpPr>
          <p:spPr bwMode="auto">
            <a:xfrm flipH="1">
              <a:off x="1816" y="744"/>
              <a:ext cx="26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78" name="Text Box 28">
              <a:extLst>
                <a:ext uri="{FF2B5EF4-FFF2-40B4-BE49-F238E27FC236}">
                  <a16:creationId xmlns:a16="http://schemas.microsoft.com/office/drawing/2014/main" id="{3283E6A4-CD72-1860-3B66-80B0431171E1}"/>
                </a:ext>
              </a:extLst>
            </p:cNvPr>
            <p:cNvSpPr txBox="1">
              <a:spLocks noChangeArrowheads="1"/>
            </p:cNvSpPr>
            <p:nvPr/>
          </p:nvSpPr>
          <p:spPr bwMode="auto">
            <a:xfrm>
              <a:off x="2080" y="51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79" name="Text Box 29">
              <a:extLst>
                <a:ext uri="{FF2B5EF4-FFF2-40B4-BE49-F238E27FC236}">
                  <a16:creationId xmlns:a16="http://schemas.microsoft.com/office/drawing/2014/main" id="{A863795C-8ED6-FE27-DD6C-D08F05D89468}"/>
                </a:ext>
              </a:extLst>
            </p:cNvPr>
            <p:cNvSpPr txBox="1">
              <a:spLocks noChangeArrowheads="1"/>
            </p:cNvSpPr>
            <p:nvPr/>
          </p:nvSpPr>
          <p:spPr bwMode="auto">
            <a:xfrm>
              <a:off x="956" y="1392"/>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º</a:t>
              </a:r>
            </a:p>
          </p:txBody>
        </p:sp>
        <p:sp>
          <p:nvSpPr>
            <p:cNvPr id="180" name="Line 30">
              <a:extLst>
                <a:ext uri="{FF2B5EF4-FFF2-40B4-BE49-F238E27FC236}">
                  <a16:creationId xmlns:a16="http://schemas.microsoft.com/office/drawing/2014/main" id="{C70D6392-AAEC-CDD2-CB69-03E93E342A77}"/>
                </a:ext>
              </a:extLst>
            </p:cNvPr>
            <p:cNvSpPr>
              <a:spLocks noChangeShapeType="1"/>
            </p:cNvSpPr>
            <p:nvPr/>
          </p:nvSpPr>
          <p:spPr bwMode="auto">
            <a:xfrm>
              <a:off x="1024" y="852"/>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81" name="Line 31">
              <a:extLst>
                <a:ext uri="{FF2B5EF4-FFF2-40B4-BE49-F238E27FC236}">
                  <a16:creationId xmlns:a16="http://schemas.microsoft.com/office/drawing/2014/main" id="{CF8D1D5D-BC52-9698-23A4-589B7B8E8E5E}"/>
                </a:ext>
              </a:extLst>
            </p:cNvPr>
            <p:cNvSpPr>
              <a:spLocks noChangeShapeType="1"/>
            </p:cNvSpPr>
            <p:nvPr/>
          </p:nvSpPr>
          <p:spPr bwMode="auto">
            <a:xfrm>
              <a:off x="1168" y="744"/>
              <a:ext cx="240"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82" name="Line 32">
              <a:extLst>
                <a:ext uri="{FF2B5EF4-FFF2-40B4-BE49-F238E27FC236}">
                  <a16:creationId xmlns:a16="http://schemas.microsoft.com/office/drawing/2014/main" id="{4274930E-E9FC-66F7-2913-5B9943FCBDCE}"/>
                </a:ext>
              </a:extLst>
            </p:cNvPr>
            <p:cNvSpPr>
              <a:spLocks noChangeShapeType="1"/>
            </p:cNvSpPr>
            <p:nvPr/>
          </p:nvSpPr>
          <p:spPr bwMode="auto">
            <a:xfrm flipH="1" flipV="1">
              <a:off x="1024" y="1500"/>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83" name="Text Box 33">
              <a:extLst>
                <a:ext uri="{FF2B5EF4-FFF2-40B4-BE49-F238E27FC236}">
                  <a16:creationId xmlns:a16="http://schemas.microsoft.com/office/drawing/2014/main" id="{697475A3-E5E9-10C0-EB1F-6263B821D424}"/>
                </a:ext>
              </a:extLst>
            </p:cNvPr>
            <p:cNvSpPr txBox="1">
              <a:spLocks noChangeArrowheads="1"/>
            </p:cNvSpPr>
            <p:nvPr/>
          </p:nvSpPr>
          <p:spPr bwMode="auto">
            <a:xfrm>
              <a:off x="944" y="74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º</a:t>
              </a:r>
            </a:p>
          </p:txBody>
        </p:sp>
        <p:sp>
          <p:nvSpPr>
            <p:cNvPr id="184" name="Text Box 34">
              <a:extLst>
                <a:ext uri="{FF2B5EF4-FFF2-40B4-BE49-F238E27FC236}">
                  <a16:creationId xmlns:a16="http://schemas.microsoft.com/office/drawing/2014/main" id="{C46F2077-8B6C-6CBE-26C7-D9BA78993025}"/>
                </a:ext>
              </a:extLst>
            </p:cNvPr>
            <p:cNvSpPr txBox="1">
              <a:spLocks noChangeArrowheads="1"/>
            </p:cNvSpPr>
            <p:nvPr/>
          </p:nvSpPr>
          <p:spPr bwMode="auto">
            <a:xfrm>
              <a:off x="926" y="86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185" name="Text Box 35">
              <a:extLst>
                <a:ext uri="{FF2B5EF4-FFF2-40B4-BE49-F238E27FC236}">
                  <a16:creationId xmlns:a16="http://schemas.microsoft.com/office/drawing/2014/main" id="{31F35A32-599A-B02E-12C3-19B52DC1D06C}"/>
                </a:ext>
              </a:extLst>
            </p:cNvPr>
            <p:cNvSpPr txBox="1">
              <a:spLocks noChangeArrowheads="1"/>
            </p:cNvSpPr>
            <p:nvPr/>
          </p:nvSpPr>
          <p:spPr bwMode="auto">
            <a:xfrm>
              <a:off x="916" y="1140"/>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186" name="Text Box 36">
              <a:extLst>
                <a:ext uri="{FF2B5EF4-FFF2-40B4-BE49-F238E27FC236}">
                  <a16:creationId xmlns:a16="http://schemas.microsoft.com/office/drawing/2014/main" id="{A06FA586-FEC9-F7B1-A273-1546F12448B0}"/>
                </a:ext>
              </a:extLst>
            </p:cNvPr>
            <p:cNvSpPr txBox="1">
              <a:spLocks noChangeArrowheads="1"/>
            </p:cNvSpPr>
            <p:nvPr/>
          </p:nvSpPr>
          <p:spPr bwMode="auto">
            <a:xfrm>
              <a:off x="832" y="10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87" name="Text Box 37">
              <a:extLst>
                <a:ext uri="{FF2B5EF4-FFF2-40B4-BE49-F238E27FC236}">
                  <a16:creationId xmlns:a16="http://schemas.microsoft.com/office/drawing/2014/main" id="{DD9DDC25-24B1-8485-3186-7BBC75AB033D}"/>
                </a:ext>
              </a:extLst>
            </p:cNvPr>
            <p:cNvSpPr txBox="1">
              <a:spLocks noChangeArrowheads="1"/>
            </p:cNvSpPr>
            <p:nvPr/>
          </p:nvSpPr>
          <p:spPr bwMode="auto">
            <a:xfrm>
              <a:off x="892" y="516"/>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88" name="Line 38">
              <a:extLst>
                <a:ext uri="{FF2B5EF4-FFF2-40B4-BE49-F238E27FC236}">
                  <a16:creationId xmlns:a16="http://schemas.microsoft.com/office/drawing/2014/main" id="{3CC8D7FD-627F-C11E-5942-34F24646E642}"/>
                </a:ext>
              </a:extLst>
            </p:cNvPr>
            <p:cNvSpPr>
              <a:spLocks noChangeShapeType="1"/>
            </p:cNvSpPr>
            <p:nvPr/>
          </p:nvSpPr>
          <p:spPr bwMode="auto">
            <a:xfrm>
              <a:off x="1792" y="1092"/>
              <a:ext cx="0" cy="246"/>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89" name="Oval 39">
              <a:extLst>
                <a:ext uri="{FF2B5EF4-FFF2-40B4-BE49-F238E27FC236}">
                  <a16:creationId xmlns:a16="http://schemas.microsoft.com/office/drawing/2014/main" id="{C34FB2C4-6B1C-8582-C2AF-772864E43990}"/>
                </a:ext>
              </a:extLst>
            </p:cNvPr>
            <p:cNvSpPr>
              <a:spLocks noChangeArrowheads="1"/>
            </p:cNvSpPr>
            <p:nvPr/>
          </p:nvSpPr>
          <p:spPr bwMode="auto">
            <a:xfrm>
              <a:off x="1392" y="14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0" name="Oval 40">
              <a:extLst>
                <a:ext uri="{FF2B5EF4-FFF2-40B4-BE49-F238E27FC236}">
                  <a16:creationId xmlns:a16="http://schemas.microsoft.com/office/drawing/2014/main" id="{61B1EFB7-6255-6753-88C0-DF11CFBCEA3D}"/>
                </a:ext>
              </a:extLst>
            </p:cNvPr>
            <p:cNvSpPr>
              <a:spLocks noChangeArrowheads="1"/>
            </p:cNvSpPr>
            <p:nvPr/>
          </p:nvSpPr>
          <p:spPr bwMode="auto">
            <a:xfrm>
              <a:off x="1344" y="81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1" name="Oval 41">
              <a:extLst>
                <a:ext uri="{FF2B5EF4-FFF2-40B4-BE49-F238E27FC236}">
                  <a16:creationId xmlns:a16="http://schemas.microsoft.com/office/drawing/2014/main" id="{B32BBE2E-51F9-7240-677B-C970A3C591F3}"/>
                </a:ext>
              </a:extLst>
            </p:cNvPr>
            <p:cNvSpPr>
              <a:spLocks noChangeArrowheads="1"/>
            </p:cNvSpPr>
            <p:nvPr/>
          </p:nvSpPr>
          <p:spPr bwMode="auto">
            <a:xfrm>
              <a:off x="2304" y="81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2" name="Oval 42">
              <a:extLst>
                <a:ext uri="{FF2B5EF4-FFF2-40B4-BE49-F238E27FC236}">
                  <a16:creationId xmlns:a16="http://schemas.microsoft.com/office/drawing/2014/main" id="{E85DA6E7-8117-9D0C-941A-C89E3CA4DC0C}"/>
                </a:ext>
              </a:extLst>
            </p:cNvPr>
            <p:cNvSpPr>
              <a:spLocks noChangeArrowheads="1"/>
            </p:cNvSpPr>
            <p:nvPr/>
          </p:nvSpPr>
          <p:spPr bwMode="auto">
            <a:xfrm>
              <a:off x="2304" y="14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193" name="Group 43">
            <a:extLst>
              <a:ext uri="{FF2B5EF4-FFF2-40B4-BE49-F238E27FC236}">
                <a16:creationId xmlns:a16="http://schemas.microsoft.com/office/drawing/2014/main" id="{BC0F3F6D-9901-3E69-13B0-44FACE85660B}"/>
              </a:ext>
            </a:extLst>
          </p:cNvPr>
          <p:cNvGrpSpPr>
            <a:grpSpLocks/>
          </p:cNvGrpSpPr>
          <p:nvPr/>
        </p:nvGrpSpPr>
        <p:grpSpPr bwMode="auto">
          <a:xfrm>
            <a:off x="1300163" y="4488447"/>
            <a:ext cx="2914650" cy="2133600"/>
            <a:chOff x="852" y="2484"/>
            <a:chExt cx="1836" cy="1344"/>
          </a:xfrm>
        </p:grpSpPr>
        <p:sp>
          <p:nvSpPr>
            <p:cNvPr id="194" name="Line 44">
              <a:extLst>
                <a:ext uri="{FF2B5EF4-FFF2-40B4-BE49-F238E27FC236}">
                  <a16:creationId xmlns:a16="http://schemas.microsoft.com/office/drawing/2014/main" id="{B7A13369-CE0B-15DC-527B-88C267AA59FC}"/>
                </a:ext>
              </a:extLst>
            </p:cNvPr>
            <p:cNvSpPr>
              <a:spLocks noChangeShapeType="1"/>
            </p:cNvSpPr>
            <p:nvPr/>
          </p:nvSpPr>
          <p:spPr bwMode="auto">
            <a:xfrm>
              <a:off x="1680" y="3300"/>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5" name="Line 45">
              <a:extLst>
                <a:ext uri="{FF2B5EF4-FFF2-40B4-BE49-F238E27FC236}">
                  <a16:creationId xmlns:a16="http://schemas.microsoft.com/office/drawing/2014/main" id="{713E7F36-2F54-9578-EABD-47393364F416}"/>
                </a:ext>
              </a:extLst>
            </p:cNvPr>
            <p:cNvSpPr>
              <a:spLocks noChangeShapeType="1"/>
            </p:cNvSpPr>
            <p:nvPr/>
          </p:nvSpPr>
          <p:spPr bwMode="auto">
            <a:xfrm>
              <a:off x="1680" y="3468"/>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6" name="Line 46">
              <a:extLst>
                <a:ext uri="{FF2B5EF4-FFF2-40B4-BE49-F238E27FC236}">
                  <a16:creationId xmlns:a16="http://schemas.microsoft.com/office/drawing/2014/main" id="{C160A83B-D22F-1064-497F-D67A8E7F7408}"/>
                </a:ext>
              </a:extLst>
            </p:cNvPr>
            <p:cNvSpPr>
              <a:spLocks noChangeShapeType="1"/>
            </p:cNvSpPr>
            <p:nvPr/>
          </p:nvSpPr>
          <p:spPr bwMode="auto">
            <a:xfrm flipV="1">
              <a:off x="1680" y="2820"/>
              <a:ext cx="0" cy="19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7" name="Line 47">
              <a:extLst>
                <a:ext uri="{FF2B5EF4-FFF2-40B4-BE49-F238E27FC236}">
                  <a16:creationId xmlns:a16="http://schemas.microsoft.com/office/drawing/2014/main" id="{C17F4FB5-D1CB-47AB-A292-CF0ADEE411C6}"/>
                </a:ext>
              </a:extLst>
            </p:cNvPr>
            <p:cNvSpPr>
              <a:spLocks noChangeShapeType="1"/>
            </p:cNvSpPr>
            <p:nvPr/>
          </p:nvSpPr>
          <p:spPr bwMode="auto">
            <a:xfrm>
              <a:off x="1680" y="2820"/>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8" name="Line 48">
              <a:extLst>
                <a:ext uri="{FF2B5EF4-FFF2-40B4-BE49-F238E27FC236}">
                  <a16:creationId xmlns:a16="http://schemas.microsoft.com/office/drawing/2014/main" id="{81079C75-F0E8-AAB3-F2A0-DF68AA081EE7}"/>
                </a:ext>
              </a:extLst>
            </p:cNvPr>
            <p:cNvSpPr>
              <a:spLocks noChangeShapeType="1"/>
            </p:cNvSpPr>
            <p:nvPr/>
          </p:nvSpPr>
          <p:spPr bwMode="auto">
            <a:xfrm>
              <a:off x="1044" y="2820"/>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9" name="Line 49">
              <a:extLst>
                <a:ext uri="{FF2B5EF4-FFF2-40B4-BE49-F238E27FC236}">
                  <a16:creationId xmlns:a16="http://schemas.microsoft.com/office/drawing/2014/main" id="{9DA73791-9F2C-C8E3-7DC6-2303A0207263}"/>
                </a:ext>
              </a:extLst>
            </p:cNvPr>
            <p:cNvSpPr>
              <a:spLocks noChangeShapeType="1"/>
            </p:cNvSpPr>
            <p:nvPr/>
          </p:nvSpPr>
          <p:spPr bwMode="auto">
            <a:xfrm>
              <a:off x="1176" y="2712"/>
              <a:ext cx="240"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0" name="Line 50">
              <a:extLst>
                <a:ext uri="{FF2B5EF4-FFF2-40B4-BE49-F238E27FC236}">
                  <a16:creationId xmlns:a16="http://schemas.microsoft.com/office/drawing/2014/main" id="{68F99F05-6A1A-2E0E-E331-3F55A2302187}"/>
                </a:ext>
              </a:extLst>
            </p:cNvPr>
            <p:cNvSpPr>
              <a:spLocks noChangeShapeType="1"/>
            </p:cNvSpPr>
            <p:nvPr/>
          </p:nvSpPr>
          <p:spPr bwMode="auto">
            <a:xfrm flipH="1" flipV="1">
              <a:off x="1044" y="3468"/>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1" name="Text Box 51">
              <a:extLst>
                <a:ext uri="{FF2B5EF4-FFF2-40B4-BE49-F238E27FC236}">
                  <a16:creationId xmlns:a16="http://schemas.microsoft.com/office/drawing/2014/main" id="{9C26DFF1-491C-FF62-6626-5D281CFF0158}"/>
                </a:ext>
              </a:extLst>
            </p:cNvPr>
            <p:cNvSpPr txBox="1">
              <a:spLocks noChangeArrowheads="1"/>
            </p:cNvSpPr>
            <p:nvPr/>
          </p:nvSpPr>
          <p:spPr bwMode="auto">
            <a:xfrm>
              <a:off x="936" y="3108"/>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202" name="Text Box 52">
              <a:extLst>
                <a:ext uri="{FF2B5EF4-FFF2-40B4-BE49-F238E27FC236}">
                  <a16:creationId xmlns:a16="http://schemas.microsoft.com/office/drawing/2014/main" id="{A0D5F6FF-ABF3-FD71-A1B9-4A3825A54D14}"/>
                </a:ext>
              </a:extLst>
            </p:cNvPr>
            <p:cNvSpPr txBox="1">
              <a:spLocks noChangeArrowheads="1"/>
            </p:cNvSpPr>
            <p:nvPr/>
          </p:nvSpPr>
          <p:spPr bwMode="auto">
            <a:xfrm>
              <a:off x="852" y="3012"/>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3" name="Text Box 53">
              <a:extLst>
                <a:ext uri="{FF2B5EF4-FFF2-40B4-BE49-F238E27FC236}">
                  <a16:creationId xmlns:a16="http://schemas.microsoft.com/office/drawing/2014/main" id="{241E72A1-CC7A-1843-8E27-85E1766E4F24}"/>
                </a:ext>
              </a:extLst>
            </p:cNvPr>
            <p:cNvSpPr txBox="1">
              <a:spLocks noChangeArrowheads="1"/>
            </p:cNvSpPr>
            <p:nvPr/>
          </p:nvSpPr>
          <p:spPr bwMode="auto">
            <a:xfrm>
              <a:off x="880" y="2484"/>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4" name="Text Box 54">
              <a:extLst>
                <a:ext uri="{FF2B5EF4-FFF2-40B4-BE49-F238E27FC236}">
                  <a16:creationId xmlns:a16="http://schemas.microsoft.com/office/drawing/2014/main" id="{B77656DD-4C1D-393A-8AB5-DD8FB8DF3A30}"/>
                </a:ext>
              </a:extLst>
            </p:cNvPr>
            <p:cNvSpPr txBox="1">
              <a:spLocks noChangeArrowheads="1"/>
            </p:cNvSpPr>
            <p:nvPr/>
          </p:nvSpPr>
          <p:spPr bwMode="auto">
            <a:xfrm>
              <a:off x="1656" y="2964"/>
              <a:ext cx="5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5" name="Text Box 55">
              <a:extLst>
                <a:ext uri="{FF2B5EF4-FFF2-40B4-BE49-F238E27FC236}">
                  <a16:creationId xmlns:a16="http://schemas.microsoft.com/office/drawing/2014/main" id="{434AE071-FA4A-6387-9E30-5345A3DD35E7}"/>
                </a:ext>
              </a:extLst>
            </p:cNvPr>
            <p:cNvSpPr txBox="1">
              <a:spLocks noChangeArrowheads="1"/>
            </p:cNvSpPr>
            <p:nvPr/>
          </p:nvSpPr>
          <p:spPr bwMode="auto">
            <a:xfrm>
              <a:off x="2446" y="2772"/>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206" name="Text Box 56">
              <a:extLst>
                <a:ext uri="{FF2B5EF4-FFF2-40B4-BE49-F238E27FC236}">
                  <a16:creationId xmlns:a16="http://schemas.microsoft.com/office/drawing/2014/main" id="{B03E15D9-106A-8746-41D1-6F15E0908BF7}"/>
                </a:ext>
              </a:extLst>
            </p:cNvPr>
            <p:cNvSpPr txBox="1">
              <a:spLocks noChangeArrowheads="1"/>
            </p:cNvSpPr>
            <p:nvPr/>
          </p:nvSpPr>
          <p:spPr bwMode="auto">
            <a:xfrm>
              <a:off x="2448" y="3150"/>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207" name="Text Box 57">
              <a:extLst>
                <a:ext uri="{FF2B5EF4-FFF2-40B4-BE49-F238E27FC236}">
                  <a16:creationId xmlns:a16="http://schemas.microsoft.com/office/drawing/2014/main" id="{AA2EDB72-04D3-63CD-B6E7-9B5449D5D80A}"/>
                </a:ext>
              </a:extLst>
            </p:cNvPr>
            <p:cNvSpPr txBox="1">
              <a:spLocks noChangeArrowheads="1"/>
            </p:cNvSpPr>
            <p:nvPr/>
          </p:nvSpPr>
          <p:spPr bwMode="auto">
            <a:xfrm>
              <a:off x="2364" y="3000"/>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8" name="Line 58">
              <a:extLst>
                <a:ext uri="{FF2B5EF4-FFF2-40B4-BE49-F238E27FC236}">
                  <a16:creationId xmlns:a16="http://schemas.microsoft.com/office/drawing/2014/main" id="{5164669A-D450-A77D-BEDD-73F15CFCFA3E}"/>
                </a:ext>
              </a:extLst>
            </p:cNvPr>
            <p:cNvSpPr>
              <a:spLocks noChangeShapeType="1"/>
            </p:cNvSpPr>
            <p:nvPr/>
          </p:nvSpPr>
          <p:spPr bwMode="auto">
            <a:xfrm flipH="1">
              <a:off x="1764" y="2712"/>
              <a:ext cx="26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9" name="Text Box 59">
              <a:extLst>
                <a:ext uri="{FF2B5EF4-FFF2-40B4-BE49-F238E27FC236}">
                  <a16:creationId xmlns:a16="http://schemas.microsoft.com/office/drawing/2014/main" id="{6365048E-7D06-6133-8795-551088A8E799}"/>
                </a:ext>
              </a:extLst>
            </p:cNvPr>
            <p:cNvSpPr txBox="1">
              <a:spLocks noChangeArrowheads="1"/>
            </p:cNvSpPr>
            <p:nvPr/>
          </p:nvSpPr>
          <p:spPr bwMode="auto">
            <a:xfrm>
              <a:off x="2064" y="248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10" name="Text Box 60">
              <a:extLst>
                <a:ext uri="{FF2B5EF4-FFF2-40B4-BE49-F238E27FC236}">
                  <a16:creationId xmlns:a16="http://schemas.microsoft.com/office/drawing/2014/main" id="{02535CDA-3543-EBD8-5156-8BD91B77EA96}"/>
                </a:ext>
              </a:extLst>
            </p:cNvPr>
            <p:cNvSpPr txBox="1">
              <a:spLocks noChangeArrowheads="1"/>
            </p:cNvSpPr>
            <p:nvPr/>
          </p:nvSpPr>
          <p:spPr bwMode="auto">
            <a:xfrm>
              <a:off x="1228" y="3540"/>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VCVS  </a:t>
              </a:r>
            </a:p>
          </p:txBody>
        </p:sp>
        <p:sp>
          <p:nvSpPr>
            <p:cNvPr id="211" name="AutoShape 61">
              <a:extLst>
                <a:ext uri="{FF2B5EF4-FFF2-40B4-BE49-F238E27FC236}">
                  <a16:creationId xmlns:a16="http://schemas.microsoft.com/office/drawing/2014/main" id="{EB084CA1-F116-7129-7C68-92803F62D90C}"/>
                </a:ext>
              </a:extLst>
            </p:cNvPr>
            <p:cNvSpPr>
              <a:spLocks noChangeArrowheads="1"/>
            </p:cNvSpPr>
            <p:nvPr/>
          </p:nvSpPr>
          <p:spPr bwMode="auto">
            <a:xfrm rot="-5400000">
              <a:off x="1527" y="3051"/>
              <a:ext cx="318" cy="180"/>
            </a:xfrm>
            <a:prstGeom prst="flowChartSort">
              <a:avLst/>
            </a:prstGeom>
            <a:noFill/>
            <a:ln w="31750">
              <a:solidFill>
                <a:srgbClr val="000000"/>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12" name="Text Box 62">
              <a:extLst>
                <a:ext uri="{FF2B5EF4-FFF2-40B4-BE49-F238E27FC236}">
                  <a16:creationId xmlns:a16="http://schemas.microsoft.com/office/drawing/2014/main" id="{7B193CF4-8D1A-A604-C234-CA162B878A28}"/>
                </a:ext>
              </a:extLst>
            </p:cNvPr>
            <p:cNvSpPr txBox="1">
              <a:spLocks noChangeArrowheads="1"/>
            </p:cNvSpPr>
            <p:nvPr/>
          </p:nvSpPr>
          <p:spPr bwMode="auto">
            <a:xfrm>
              <a:off x="1680" y="2772"/>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213" name="Text Box 63">
              <a:extLst>
                <a:ext uri="{FF2B5EF4-FFF2-40B4-BE49-F238E27FC236}">
                  <a16:creationId xmlns:a16="http://schemas.microsoft.com/office/drawing/2014/main" id="{304C76D8-30D6-5812-C7BE-B18C77A58EC7}"/>
                </a:ext>
              </a:extLst>
            </p:cNvPr>
            <p:cNvSpPr txBox="1">
              <a:spLocks noChangeArrowheads="1"/>
            </p:cNvSpPr>
            <p:nvPr/>
          </p:nvSpPr>
          <p:spPr bwMode="auto">
            <a:xfrm>
              <a:off x="1692" y="3108"/>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214" name="Oval 64">
              <a:extLst>
                <a:ext uri="{FF2B5EF4-FFF2-40B4-BE49-F238E27FC236}">
                  <a16:creationId xmlns:a16="http://schemas.microsoft.com/office/drawing/2014/main" id="{3A778344-C485-AE1B-D93E-8222718A12B6}"/>
                </a:ext>
              </a:extLst>
            </p:cNvPr>
            <p:cNvSpPr>
              <a:spLocks noChangeArrowheads="1"/>
            </p:cNvSpPr>
            <p:nvPr/>
          </p:nvSpPr>
          <p:spPr bwMode="auto">
            <a:xfrm>
              <a:off x="1392" y="345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15" name="Oval 65">
              <a:extLst>
                <a:ext uri="{FF2B5EF4-FFF2-40B4-BE49-F238E27FC236}">
                  <a16:creationId xmlns:a16="http://schemas.microsoft.com/office/drawing/2014/main" id="{E69A8917-CB28-4EB4-714C-C8FB87C5EECB}"/>
                </a:ext>
              </a:extLst>
            </p:cNvPr>
            <p:cNvSpPr>
              <a:spLocks noChangeArrowheads="1"/>
            </p:cNvSpPr>
            <p:nvPr/>
          </p:nvSpPr>
          <p:spPr bwMode="auto">
            <a:xfrm>
              <a:off x="1392" y="278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16" name="Oval 66">
              <a:extLst>
                <a:ext uri="{FF2B5EF4-FFF2-40B4-BE49-F238E27FC236}">
                  <a16:creationId xmlns:a16="http://schemas.microsoft.com/office/drawing/2014/main" id="{BD3D3E63-CBFB-C6C3-2890-D7301AB5EE01}"/>
                </a:ext>
              </a:extLst>
            </p:cNvPr>
            <p:cNvSpPr>
              <a:spLocks noChangeArrowheads="1"/>
            </p:cNvSpPr>
            <p:nvPr/>
          </p:nvSpPr>
          <p:spPr bwMode="auto">
            <a:xfrm>
              <a:off x="2304" y="345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17" name="Oval 67">
              <a:extLst>
                <a:ext uri="{FF2B5EF4-FFF2-40B4-BE49-F238E27FC236}">
                  <a16:creationId xmlns:a16="http://schemas.microsoft.com/office/drawing/2014/main" id="{D5C29032-87A4-1DDE-1178-78B33B07302D}"/>
                </a:ext>
              </a:extLst>
            </p:cNvPr>
            <p:cNvSpPr>
              <a:spLocks noChangeArrowheads="1"/>
            </p:cNvSpPr>
            <p:nvPr/>
          </p:nvSpPr>
          <p:spPr bwMode="auto">
            <a:xfrm>
              <a:off x="2304" y="278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18" name="Text Box 68">
              <a:extLst>
                <a:ext uri="{FF2B5EF4-FFF2-40B4-BE49-F238E27FC236}">
                  <a16:creationId xmlns:a16="http://schemas.microsoft.com/office/drawing/2014/main" id="{94954864-BC9F-98FF-E159-1E46EE3A97F0}"/>
                </a:ext>
              </a:extLst>
            </p:cNvPr>
            <p:cNvSpPr txBox="1">
              <a:spLocks noChangeArrowheads="1"/>
            </p:cNvSpPr>
            <p:nvPr/>
          </p:nvSpPr>
          <p:spPr bwMode="auto">
            <a:xfrm>
              <a:off x="922" y="279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grpSp>
    </p:spTree>
    <p:extLst>
      <p:ext uri="{BB962C8B-B14F-4D97-AF65-F5344CB8AC3E}">
        <p14:creationId xmlns:p14="http://schemas.microsoft.com/office/powerpoint/2010/main" val="111628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434804" cy="811798"/>
          </a:xfrm>
        </p:spPr>
        <p:txBody>
          <a:bodyPr/>
          <a:lstStyle/>
          <a:p>
            <a:r>
              <a:rPr lang="en-US" altLang="zh-CN" dirty="0"/>
              <a:t>1.7.1 </a:t>
            </a:r>
            <a:r>
              <a:rPr lang="zh-CN" altLang="en-US" dirty="0"/>
              <a:t>独立源和受控源的区别和联系</a:t>
            </a:r>
          </a:p>
        </p:txBody>
      </p:sp>
      <p:sp>
        <p:nvSpPr>
          <p:cNvPr id="3" name="Text Box 3">
            <a:extLst>
              <a:ext uri="{FF2B5EF4-FFF2-40B4-BE49-F238E27FC236}">
                <a16:creationId xmlns:a16="http://schemas.microsoft.com/office/drawing/2014/main" id="{80054EE3-3CFA-694F-150D-19E77AAEC6D7}"/>
              </a:ext>
            </a:extLst>
          </p:cNvPr>
          <p:cNvSpPr txBox="1">
            <a:spLocks noChangeArrowheads="1"/>
          </p:cNvSpPr>
          <p:nvPr/>
        </p:nvSpPr>
        <p:spPr bwMode="auto">
          <a:xfrm>
            <a:off x="25381" y="1693863"/>
            <a:ext cx="8572500" cy="173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50000"/>
              </a:lnSpc>
              <a:spcBef>
                <a:spcPct val="50000"/>
              </a:spcBef>
            </a:pPr>
            <a:r>
              <a:rPr lang="en-US" altLang="zh-CN" dirty="0">
                <a:solidFill>
                  <a:schemeClr val="tx2"/>
                </a:solidFill>
              </a:rPr>
              <a:t>             (1) </a:t>
            </a:r>
            <a:r>
              <a:rPr lang="zh-CN" altLang="en-US" dirty="0">
                <a:solidFill>
                  <a:schemeClr val="tx2"/>
                </a:solidFill>
              </a:rPr>
              <a:t>独立源电压（或电流）由电源本身决定，与电路中其它电压、电流无关，而受控源电压（或电流）直接由控制量决定。  </a:t>
            </a:r>
          </a:p>
        </p:txBody>
      </p:sp>
      <p:sp>
        <p:nvSpPr>
          <p:cNvPr id="4" name="Text Box 4">
            <a:extLst>
              <a:ext uri="{FF2B5EF4-FFF2-40B4-BE49-F238E27FC236}">
                <a16:creationId xmlns:a16="http://schemas.microsoft.com/office/drawing/2014/main" id="{15C98A3D-3F9C-9598-D286-0B71156410AA}"/>
              </a:ext>
            </a:extLst>
          </p:cNvPr>
          <p:cNvSpPr txBox="1">
            <a:spLocks noChangeArrowheads="1"/>
          </p:cNvSpPr>
          <p:nvPr/>
        </p:nvSpPr>
        <p:spPr bwMode="auto">
          <a:xfrm>
            <a:off x="53956" y="3594100"/>
            <a:ext cx="8677275"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50000"/>
              </a:lnSpc>
              <a:spcBef>
                <a:spcPct val="50000"/>
              </a:spcBef>
            </a:pPr>
            <a:r>
              <a:rPr lang="en-US" altLang="zh-CN" dirty="0">
                <a:solidFill>
                  <a:schemeClr val="tx2"/>
                </a:solidFill>
              </a:rPr>
              <a:t>             (2) </a:t>
            </a:r>
            <a:r>
              <a:rPr lang="zh-CN" altLang="en-US" dirty="0">
                <a:solidFill>
                  <a:schemeClr val="tx2"/>
                </a:solidFill>
              </a:rPr>
              <a:t>独立源作为电路中“激励”，在电路中</a:t>
            </a:r>
            <a:r>
              <a:rPr lang="zh-CN" altLang="en-US" dirty="0">
                <a:solidFill>
                  <a:srgbClr val="FF0000"/>
                </a:solidFill>
              </a:rPr>
              <a:t>产生</a:t>
            </a:r>
            <a:r>
              <a:rPr lang="zh-CN" altLang="en-US" dirty="0">
                <a:solidFill>
                  <a:schemeClr val="tx2"/>
                </a:solidFill>
              </a:rPr>
              <a:t>电压、电流，而受控源</a:t>
            </a:r>
            <a:r>
              <a:rPr lang="zh-CN" altLang="en-US" b="1" dirty="0">
                <a:solidFill>
                  <a:srgbClr val="FF0000"/>
                </a:solidFill>
              </a:rPr>
              <a:t>只是反映电压、电流之间的控制关系</a:t>
            </a:r>
            <a:r>
              <a:rPr lang="zh-CN" altLang="en-US" dirty="0">
                <a:solidFill>
                  <a:schemeClr val="tx2"/>
                </a:solidFill>
              </a:rPr>
              <a:t>，在电路中</a:t>
            </a:r>
            <a:r>
              <a:rPr lang="zh-CN" altLang="en-US" dirty="0">
                <a:solidFill>
                  <a:srgbClr val="FF0000"/>
                </a:solidFill>
              </a:rPr>
              <a:t>不能作为“激励”</a:t>
            </a:r>
            <a:r>
              <a:rPr lang="zh-CN" altLang="en-US" dirty="0">
                <a:solidFill>
                  <a:schemeClr val="tx2"/>
                </a:solidFill>
              </a:rPr>
              <a:t>。  </a:t>
            </a:r>
          </a:p>
        </p:txBody>
      </p:sp>
    </p:spTree>
    <p:extLst>
      <p:ext uri="{BB962C8B-B14F-4D97-AF65-F5344CB8AC3E}">
        <p14:creationId xmlns:p14="http://schemas.microsoft.com/office/powerpoint/2010/main" val="343833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BE3C5-C282-1D93-8BA1-94FE893B4B78}"/>
              </a:ext>
            </a:extLst>
          </p:cNvPr>
          <p:cNvSpPr>
            <a:spLocks noGrp="1"/>
          </p:cNvSpPr>
          <p:nvPr>
            <p:ph type="title"/>
          </p:nvPr>
        </p:nvSpPr>
        <p:spPr/>
        <p:txBody>
          <a:bodyPr/>
          <a:lstStyle/>
          <a:p>
            <a:r>
              <a:rPr lang="en-US" altLang="zh-CN" dirty="0"/>
              <a:t>1.7.2  </a:t>
            </a:r>
            <a:r>
              <a:rPr lang="zh-CN" altLang="en-US" dirty="0"/>
              <a:t>关于参考方向的注意点</a:t>
            </a:r>
          </a:p>
        </p:txBody>
      </p:sp>
      <p:sp>
        <p:nvSpPr>
          <p:cNvPr id="5" name="文本框 4">
            <a:extLst>
              <a:ext uri="{FF2B5EF4-FFF2-40B4-BE49-F238E27FC236}">
                <a16:creationId xmlns:a16="http://schemas.microsoft.com/office/drawing/2014/main" id="{0F31379B-7EF6-5614-827B-435978384F37}"/>
              </a:ext>
            </a:extLst>
          </p:cNvPr>
          <p:cNvSpPr txBox="1"/>
          <p:nvPr/>
        </p:nvSpPr>
        <p:spPr>
          <a:xfrm>
            <a:off x="258071" y="1366280"/>
            <a:ext cx="8885929" cy="5034520"/>
          </a:xfrm>
          <a:prstGeom prst="rect">
            <a:avLst/>
          </a:prstGeom>
          <a:noFill/>
        </p:spPr>
        <p:txBody>
          <a:bodyPr wrap="square">
            <a:spAutoFit/>
          </a:bodyPr>
          <a:lstStyle/>
          <a:p>
            <a:pPr marL="342900" indent="-342900" eaLnBrk="1">
              <a:lnSpc>
                <a:spcPct val="135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电压、电流参考方向对于每个元件都可以任意设定。但是，一般地，在同一个支路中，电流参考方向取成相同的，这是因为在同一个支路中实际电流就是相同的。</a:t>
            </a:r>
          </a:p>
          <a:p>
            <a:pPr marL="342900" indent="-342900" eaLnBrk="1">
              <a:lnSpc>
                <a:spcPct val="135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设定参考方向并不是为了使得电流或电压一定是正的，而只是一个参考；正值说明实际电流</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电压方向和参考方向相同。</a:t>
            </a:r>
          </a:p>
          <a:p>
            <a:pPr marL="342900" indent="-342900" eaLnBrk="1">
              <a:lnSpc>
                <a:spcPct val="135000"/>
              </a:lnSpc>
              <a:buFont typeface="+mj-lt"/>
              <a:buAutoNum type="arabicPeriod"/>
            </a:pP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KVL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KCL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也与参考方向有关。对于</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KVL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，电压参考方向与回路方向相同时电压前取正，反之取负；对于</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KCL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，电流参考方向流入节点</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闭合边界时取负，反之取正。当然利用广义基尔霍夫定律（</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KVL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：电压降之和等于电压升之和；</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KCL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：流入节点</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闭合边界电流之和等于流出节点</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闭合边界电流之和）也可以，但是参考方向仍然重要，因为上述电压的升降或者电流的流入流出都是针对参考方向。</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a:lnSpc>
                <a:spcPct val="135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关联、非关联参考方向与功率计算的关系，之前已涉及，此处不再赘述。</a:t>
            </a:r>
          </a:p>
        </p:txBody>
      </p:sp>
    </p:spTree>
    <p:extLst>
      <p:ext uri="{BB962C8B-B14F-4D97-AF65-F5344CB8AC3E}">
        <p14:creationId xmlns:p14="http://schemas.microsoft.com/office/powerpoint/2010/main" val="405105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BE3C5-C282-1D93-8BA1-94FE893B4B78}"/>
              </a:ext>
            </a:extLst>
          </p:cNvPr>
          <p:cNvSpPr>
            <a:spLocks noGrp="1"/>
          </p:cNvSpPr>
          <p:nvPr>
            <p:ph type="title"/>
          </p:nvPr>
        </p:nvSpPr>
        <p:spPr/>
        <p:txBody>
          <a:bodyPr/>
          <a:lstStyle/>
          <a:p>
            <a:r>
              <a:rPr lang="zh-CN" altLang="en-US" dirty="0"/>
              <a:t>例题</a:t>
            </a:r>
            <a:r>
              <a:rPr lang="en-US" altLang="zh-CN" dirty="0"/>
              <a:t>1</a:t>
            </a:r>
            <a:endParaRPr lang="zh-CN" altLang="en-US" dirty="0"/>
          </a:p>
        </p:txBody>
      </p:sp>
      <p:graphicFrame>
        <p:nvGraphicFramePr>
          <p:cNvPr id="4" name="对象 3">
            <a:extLst>
              <a:ext uri="{FF2B5EF4-FFF2-40B4-BE49-F238E27FC236}">
                <a16:creationId xmlns:a16="http://schemas.microsoft.com/office/drawing/2014/main" id="{8FA1BB19-7826-0A95-4009-3DBAB5C00794}"/>
              </a:ext>
            </a:extLst>
          </p:cNvPr>
          <p:cNvGraphicFramePr>
            <a:graphicFrameLocks noChangeAspect="1"/>
          </p:cNvGraphicFramePr>
          <p:nvPr>
            <p:extLst>
              <p:ext uri="{D42A27DB-BD31-4B8C-83A1-F6EECF244321}">
                <p14:modId xmlns:p14="http://schemas.microsoft.com/office/powerpoint/2010/main" val="1418102718"/>
              </p:ext>
            </p:extLst>
          </p:nvPr>
        </p:nvGraphicFramePr>
        <p:xfrm>
          <a:off x="332913" y="1018997"/>
          <a:ext cx="6480175" cy="1901825"/>
        </p:xfrm>
        <a:graphic>
          <a:graphicData uri="http://schemas.openxmlformats.org/presentationml/2006/ole">
            <mc:AlternateContent xmlns:mc="http://schemas.openxmlformats.org/markup-compatibility/2006">
              <mc:Choice xmlns:v="urn:schemas-microsoft-com:vml" Requires="v">
                <p:oleObj name="Visio" r:id="rId2" imgW="4095661" imgH="1202625" progId="Visio.Drawing.11">
                  <p:embed/>
                </p:oleObj>
              </mc:Choice>
              <mc:Fallback>
                <p:oleObj name="Visio" r:id="rId2" imgW="4095661" imgH="1202625" progId="Visio.Drawing.11">
                  <p:embed/>
                  <p:pic>
                    <p:nvPicPr>
                      <p:cNvPr id="0" name="Object 1"/>
                      <p:cNvPicPr>
                        <a:picLocks noChangeAspect="1" noChangeArrowheads="1"/>
                      </p:cNvPicPr>
                      <p:nvPr/>
                    </p:nvPicPr>
                    <p:blipFill>
                      <a:blip r:embed="rId3"/>
                      <a:srcRect/>
                      <a:stretch>
                        <a:fillRect/>
                      </a:stretch>
                    </p:blipFill>
                    <p:spPr bwMode="auto">
                      <a:xfrm>
                        <a:off x="332913" y="1018997"/>
                        <a:ext cx="6480175" cy="1901825"/>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C1FBFCC0-57B2-6A1A-DF04-09D3ED0B9A3E}"/>
              </a:ext>
            </a:extLst>
          </p:cNvPr>
          <p:cNvSpPr txBox="1"/>
          <p:nvPr/>
        </p:nvSpPr>
        <p:spPr>
          <a:xfrm>
            <a:off x="332913" y="990600"/>
            <a:ext cx="8640008"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1.8  </a:t>
            </a:r>
            <a:r>
              <a:rPr lang="zh-CN" altLang="en-US" dirty="0">
                <a:latin typeface="宋体" panose="02010600030101010101" pitchFamily="2" charset="-122"/>
                <a:ea typeface="宋体" panose="02010600030101010101" pitchFamily="2" charset="-122"/>
              </a:rPr>
              <a:t>分别计算图示三个电路中每个电阻消耗的功率及每个电源所产生的功率。</a:t>
            </a:r>
          </a:p>
        </p:txBody>
      </p:sp>
    </p:spTree>
    <p:extLst>
      <p:ext uri="{BB962C8B-B14F-4D97-AF65-F5344CB8AC3E}">
        <p14:creationId xmlns:p14="http://schemas.microsoft.com/office/powerpoint/2010/main" val="218523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25F84-3714-C61B-E382-3BEFB03014A4}"/>
              </a:ext>
            </a:extLst>
          </p:cNvPr>
          <p:cNvSpPr>
            <a:spLocks noGrp="1"/>
          </p:cNvSpPr>
          <p:nvPr>
            <p:ph type="title"/>
          </p:nvPr>
        </p:nvSpPr>
        <p:spPr/>
        <p:txBody>
          <a:bodyPr/>
          <a:lstStyle/>
          <a:p>
            <a:r>
              <a:rPr lang="zh-CN" altLang="en-US" dirty="0"/>
              <a:t>前言</a:t>
            </a:r>
          </a:p>
        </p:txBody>
      </p:sp>
      <p:sp>
        <p:nvSpPr>
          <p:cNvPr id="3" name="内容占位符 2">
            <a:extLst>
              <a:ext uri="{FF2B5EF4-FFF2-40B4-BE49-F238E27FC236}">
                <a16:creationId xmlns:a16="http://schemas.microsoft.com/office/drawing/2014/main" id="{D04E9AE6-9EBC-E9EE-E70D-6AAD23D64293}"/>
              </a:ext>
            </a:extLst>
          </p:cNvPr>
          <p:cNvSpPr>
            <a:spLocks noGrp="1"/>
          </p:cNvSpPr>
          <p:nvPr>
            <p:ph idx="1"/>
          </p:nvPr>
        </p:nvSpPr>
        <p:spPr/>
        <p:txBody>
          <a:bodyPr/>
          <a:lstStyle/>
          <a:p>
            <a:pPr>
              <a:lnSpc>
                <a:spcPct val="150000"/>
              </a:lnSpc>
            </a:pPr>
            <a:r>
              <a:rPr lang="zh-CN" altLang="en-US" sz="2800" b="1" dirty="0"/>
              <a:t>该部分内容比较简单，但是不要小看，参考方向的确定、方程中量的正负确定如果不多加训练，在考试中就容易造成一着不慎、满盘皆输的现象。所以大家还是静下心来、好好练习。</a:t>
            </a:r>
          </a:p>
        </p:txBody>
      </p:sp>
    </p:spTree>
    <p:extLst>
      <p:ext uri="{BB962C8B-B14F-4D97-AF65-F5344CB8AC3E}">
        <p14:creationId xmlns:p14="http://schemas.microsoft.com/office/powerpoint/2010/main" val="357277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BE3C5-C282-1D93-8BA1-94FE893B4B78}"/>
              </a:ext>
            </a:extLst>
          </p:cNvPr>
          <p:cNvSpPr>
            <a:spLocks noGrp="1"/>
          </p:cNvSpPr>
          <p:nvPr>
            <p:ph type="title"/>
          </p:nvPr>
        </p:nvSpPr>
        <p:spPr/>
        <p:txBody>
          <a:bodyPr/>
          <a:lstStyle/>
          <a:p>
            <a:r>
              <a:rPr lang="zh-CN" altLang="en-US" dirty="0"/>
              <a:t>例题</a:t>
            </a:r>
            <a:r>
              <a:rPr lang="en-US" altLang="zh-CN" dirty="0"/>
              <a:t>2</a:t>
            </a:r>
            <a:endParaRPr lang="zh-CN" altLang="en-US" dirty="0"/>
          </a:p>
        </p:txBody>
      </p:sp>
      <p:pic>
        <p:nvPicPr>
          <p:cNvPr id="5" name="图片 4">
            <a:extLst>
              <a:ext uri="{FF2B5EF4-FFF2-40B4-BE49-F238E27FC236}">
                <a16:creationId xmlns:a16="http://schemas.microsoft.com/office/drawing/2014/main" id="{D514D955-F5D9-8BF6-BCD1-F5485049CA69}"/>
              </a:ext>
            </a:extLst>
          </p:cNvPr>
          <p:cNvPicPr>
            <a:picLocks noChangeAspect="1"/>
          </p:cNvPicPr>
          <p:nvPr/>
        </p:nvPicPr>
        <p:blipFill>
          <a:blip r:embed="rId2"/>
          <a:stretch>
            <a:fillRect/>
          </a:stretch>
        </p:blipFill>
        <p:spPr>
          <a:xfrm>
            <a:off x="251996" y="1405007"/>
            <a:ext cx="2392887" cy="1501270"/>
          </a:xfrm>
          <a:prstGeom prst="rect">
            <a:avLst/>
          </a:prstGeom>
        </p:spPr>
      </p:pic>
      <p:sp>
        <p:nvSpPr>
          <p:cNvPr id="8" name="文本框 7">
            <a:extLst>
              <a:ext uri="{FF2B5EF4-FFF2-40B4-BE49-F238E27FC236}">
                <a16:creationId xmlns:a16="http://schemas.microsoft.com/office/drawing/2014/main" id="{C36556E2-54B9-D14B-A2AF-F308606604C8}"/>
              </a:ext>
            </a:extLst>
          </p:cNvPr>
          <p:cNvSpPr txBox="1"/>
          <p:nvPr/>
        </p:nvSpPr>
        <p:spPr>
          <a:xfrm>
            <a:off x="332913" y="990600"/>
            <a:ext cx="8640008"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1.16  </a:t>
            </a:r>
            <a:r>
              <a:rPr lang="zh-CN" altLang="en-US" dirty="0">
                <a:latin typeface="宋体" panose="02010600030101010101" pitchFamily="2" charset="-122"/>
                <a:ea typeface="宋体" panose="02010600030101010101" pitchFamily="2" charset="-122"/>
              </a:rPr>
              <a:t>求图示电路受控源和独立源各自发出的功率。</a:t>
            </a:r>
          </a:p>
        </p:txBody>
      </p:sp>
    </p:spTree>
    <p:extLst>
      <p:ext uri="{BB962C8B-B14F-4D97-AF65-F5344CB8AC3E}">
        <p14:creationId xmlns:p14="http://schemas.microsoft.com/office/powerpoint/2010/main" val="164671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BE3C5-C282-1D93-8BA1-94FE893B4B78}"/>
              </a:ext>
            </a:extLst>
          </p:cNvPr>
          <p:cNvSpPr>
            <a:spLocks noGrp="1"/>
          </p:cNvSpPr>
          <p:nvPr>
            <p:ph type="title"/>
          </p:nvPr>
        </p:nvSpPr>
        <p:spPr/>
        <p:txBody>
          <a:bodyPr/>
          <a:lstStyle/>
          <a:p>
            <a:r>
              <a:rPr lang="zh-CN" altLang="en-US" dirty="0"/>
              <a:t>例题</a:t>
            </a:r>
            <a:r>
              <a:rPr lang="en-US" altLang="zh-CN" dirty="0"/>
              <a:t>3</a:t>
            </a:r>
            <a:endParaRPr lang="zh-CN" altLang="en-US" dirty="0"/>
          </a:p>
        </p:txBody>
      </p:sp>
      <p:pic>
        <p:nvPicPr>
          <p:cNvPr id="7" name="图片 6">
            <a:extLst>
              <a:ext uri="{FF2B5EF4-FFF2-40B4-BE49-F238E27FC236}">
                <a16:creationId xmlns:a16="http://schemas.microsoft.com/office/drawing/2014/main" id="{631BE62D-10D3-C67C-B39A-59230655C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96" y="1482830"/>
            <a:ext cx="3491999" cy="1946170"/>
          </a:xfrm>
          <a:prstGeom prst="rect">
            <a:avLst/>
          </a:prstGeom>
        </p:spPr>
      </p:pic>
      <p:sp>
        <p:nvSpPr>
          <p:cNvPr id="9" name="文本框 8">
            <a:extLst>
              <a:ext uri="{FF2B5EF4-FFF2-40B4-BE49-F238E27FC236}">
                <a16:creationId xmlns:a16="http://schemas.microsoft.com/office/drawing/2014/main" id="{B0EAA753-632E-6106-AF0F-723C05A4168F}"/>
              </a:ext>
            </a:extLst>
          </p:cNvPr>
          <p:cNvSpPr txBox="1"/>
          <p:nvPr/>
        </p:nvSpPr>
        <p:spPr>
          <a:xfrm>
            <a:off x="332913" y="990600"/>
            <a:ext cx="8640008"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求开路电压</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U</a:t>
            </a:r>
            <a:r>
              <a:rPr lang="en-US" altLang="zh-CN" i="1" baseline="-25000" dirty="0">
                <a:latin typeface="Times New Roman" panose="02020603050405020304" pitchFamily="18" charset="0"/>
                <a:ea typeface="宋体" panose="02010600030101010101" pitchFamily="2" charset="-122"/>
                <a:cs typeface="Times New Roman" panose="02020603050405020304" pitchFamily="18" charset="0"/>
              </a:rPr>
              <a:t>OC</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38746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5216A-DDD2-E3BD-F2C4-D412062BDD43}"/>
              </a:ext>
            </a:extLst>
          </p:cNvPr>
          <p:cNvSpPr>
            <a:spLocks noGrp="1"/>
          </p:cNvSpPr>
          <p:nvPr>
            <p:ph type="ctrTitle"/>
          </p:nvPr>
        </p:nvSpPr>
        <p:spPr/>
        <p:txBody>
          <a:bodyPr/>
          <a:lstStyle/>
          <a:p>
            <a:pPr algn="ctr"/>
            <a:r>
              <a:rPr lang="zh-CN" altLang="en-US" b="1" dirty="0"/>
              <a:t>本讲内容结束</a:t>
            </a:r>
            <a:br>
              <a:rPr lang="en-US" altLang="zh-CN" b="1" dirty="0"/>
            </a:br>
            <a:r>
              <a:rPr lang="zh-CN" altLang="en-US" b="1" dirty="0"/>
              <a:t>谢谢！</a:t>
            </a:r>
          </a:p>
        </p:txBody>
      </p:sp>
      <p:sp>
        <p:nvSpPr>
          <p:cNvPr id="3" name="副标题 2">
            <a:extLst>
              <a:ext uri="{FF2B5EF4-FFF2-40B4-BE49-F238E27FC236}">
                <a16:creationId xmlns:a16="http://schemas.microsoft.com/office/drawing/2014/main" id="{ED3235A8-0354-1D66-F38D-2ABAFD9E0D60}"/>
              </a:ext>
            </a:extLst>
          </p:cNvPr>
          <p:cNvSpPr>
            <a:spLocks noGrp="1"/>
          </p:cNvSpPr>
          <p:nvPr>
            <p:ph type="subTitle" idx="1"/>
          </p:nvPr>
        </p:nvSpPr>
        <p:spPr/>
        <p:txBody>
          <a:bodyPr/>
          <a:lstStyle/>
          <a:p>
            <a:pPr algn="r"/>
            <a:r>
              <a:rPr lang="en-US" altLang="zh-CN" dirty="0"/>
              <a:t>2022.7</a:t>
            </a:r>
            <a:endParaRPr lang="zh-CN" altLang="en-US" dirty="0"/>
          </a:p>
        </p:txBody>
      </p:sp>
    </p:spTree>
    <p:extLst>
      <p:ext uri="{BB962C8B-B14F-4D97-AF65-F5344CB8AC3E}">
        <p14:creationId xmlns:p14="http://schemas.microsoft.com/office/powerpoint/2010/main" val="16770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BE3C5-C282-1D93-8BA1-94FE893B4B78}"/>
              </a:ext>
            </a:extLst>
          </p:cNvPr>
          <p:cNvSpPr>
            <a:spLocks noGrp="1"/>
          </p:cNvSpPr>
          <p:nvPr>
            <p:ph type="title"/>
          </p:nvPr>
        </p:nvSpPr>
        <p:spPr/>
        <p:txBody>
          <a:bodyPr/>
          <a:lstStyle/>
          <a:p>
            <a:r>
              <a:rPr lang="zh-CN" altLang="en-US" dirty="0"/>
              <a:t>本讲主要内容</a:t>
            </a:r>
          </a:p>
        </p:txBody>
      </p:sp>
      <p:graphicFrame>
        <p:nvGraphicFramePr>
          <p:cNvPr id="4" name="表格 3">
            <a:extLst>
              <a:ext uri="{FF2B5EF4-FFF2-40B4-BE49-F238E27FC236}">
                <a16:creationId xmlns:a16="http://schemas.microsoft.com/office/drawing/2014/main" id="{71539604-76EB-BD36-5FEF-3EA748FA48B3}"/>
              </a:ext>
            </a:extLst>
          </p:cNvPr>
          <p:cNvGraphicFramePr>
            <a:graphicFrameLocks noGrp="1"/>
          </p:cNvGraphicFramePr>
          <p:nvPr>
            <p:extLst>
              <p:ext uri="{D42A27DB-BD31-4B8C-83A1-F6EECF244321}">
                <p14:modId xmlns:p14="http://schemas.microsoft.com/office/powerpoint/2010/main" val="3064401545"/>
              </p:ext>
            </p:extLst>
          </p:nvPr>
        </p:nvGraphicFramePr>
        <p:xfrm>
          <a:off x="859770" y="1351001"/>
          <a:ext cx="6952233" cy="3610864"/>
        </p:xfrm>
        <a:graphic>
          <a:graphicData uri="http://schemas.openxmlformats.org/drawingml/2006/table">
            <a:tbl>
              <a:tblPr firstRow="1" bandRow="1">
                <a:tableStyleId>{5C22544A-7EE6-4342-B048-85BDC9FD1C3A}</a:tableStyleId>
              </a:tblPr>
              <a:tblGrid>
                <a:gridCol w="4792231">
                  <a:extLst>
                    <a:ext uri="{9D8B030D-6E8A-4147-A177-3AD203B41FA5}">
                      <a16:colId xmlns:a16="http://schemas.microsoft.com/office/drawing/2014/main" val="3850022362"/>
                    </a:ext>
                  </a:extLst>
                </a:gridCol>
                <a:gridCol w="2160002">
                  <a:extLst>
                    <a:ext uri="{9D8B030D-6E8A-4147-A177-3AD203B41FA5}">
                      <a16:colId xmlns:a16="http://schemas.microsoft.com/office/drawing/2014/main" val="30400750"/>
                    </a:ext>
                  </a:extLst>
                </a:gridCol>
              </a:tblGrid>
              <a:tr h="0">
                <a:tc>
                  <a:txBody>
                    <a:bodyPr/>
                    <a:lstStyle/>
                    <a:p>
                      <a:pPr algn="just">
                        <a:lnSpc>
                          <a:spcPct val="150000"/>
                        </a:lnSpc>
                      </a:pP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ppt</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目录</a:t>
                      </a:r>
                    </a:p>
                  </a:txBody>
                  <a:tcPr marL="68580" marR="68580" marT="0" marB="0"/>
                </a:tc>
                <a:tc>
                  <a:txBody>
                    <a:bodyPr/>
                    <a:lstStyle/>
                    <a:p>
                      <a:pPr algn="just">
                        <a:lnSpc>
                          <a:spcPct val="150000"/>
                        </a:lnSpc>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对应</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教材章节</a:t>
                      </a:r>
                    </a:p>
                  </a:txBody>
                  <a:tcPr marL="68580" marR="68580" marT="0" marB="0"/>
                </a:tc>
                <a:extLst>
                  <a:ext uri="{0D108BD9-81ED-4DB2-BD59-A6C34878D82A}">
                    <a16:rowId xmlns:a16="http://schemas.microsoft.com/office/drawing/2014/main" val="3971510470"/>
                  </a:ext>
                </a:extLst>
              </a:tr>
              <a:tr h="0">
                <a:tc>
                  <a:txBody>
                    <a:bodyPr/>
                    <a:lstStyle/>
                    <a:p>
                      <a:pPr algn="just">
                        <a:lnSpc>
                          <a:spcPct val="150000"/>
                        </a:lnSpc>
                      </a:pP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电路元件和电路基本定律</a:t>
                      </a:r>
                    </a:p>
                  </a:txBody>
                  <a:tcPr marL="68580" marR="68580" marT="0" marB="0"/>
                </a:tc>
                <a:tc>
                  <a:txBody>
                    <a:bodyPr/>
                    <a:lstStyle/>
                    <a:p>
                      <a:pPr algn="just">
                        <a:lnSpc>
                          <a:spcPct val="150000"/>
                        </a:lnSpc>
                      </a:pP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绪论、第</a:t>
                      </a: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章</a:t>
                      </a:r>
                    </a:p>
                  </a:txBody>
                  <a:tcPr marL="68580" marR="68580" marT="0" marB="0"/>
                </a:tc>
                <a:extLst>
                  <a:ext uri="{0D108BD9-81ED-4DB2-BD59-A6C34878D82A}">
                    <a16:rowId xmlns:a16="http://schemas.microsoft.com/office/drawing/2014/main" val="4262211792"/>
                  </a:ext>
                </a:extLst>
              </a:tr>
              <a:tr h="0">
                <a:tc>
                  <a:txBody>
                    <a:bodyPr/>
                    <a:lstStyle/>
                    <a:p>
                      <a:pPr algn="just">
                        <a:lnSpc>
                          <a:spcPct val="150000"/>
                        </a:lnSpc>
                      </a:pP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1.1 </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电路和电路模型</a:t>
                      </a:r>
                    </a:p>
                  </a:txBody>
                  <a:tcPr marL="68580" marR="68580" marT="0" marB="0"/>
                </a:tc>
                <a:tc>
                  <a:txBody>
                    <a:bodyPr/>
                    <a:lstStyle/>
                    <a:p>
                      <a:pPr algn="just">
                        <a:lnSpc>
                          <a:spcPct val="150000"/>
                        </a:lnSpc>
                      </a:pP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绪论</a:t>
                      </a:r>
                    </a:p>
                  </a:txBody>
                  <a:tcPr marL="68580" marR="68580" marT="0" marB="0"/>
                </a:tc>
                <a:extLst>
                  <a:ext uri="{0D108BD9-81ED-4DB2-BD59-A6C34878D82A}">
                    <a16:rowId xmlns:a16="http://schemas.microsoft.com/office/drawing/2014/main" val="3172854588"/>
                  </a:ext>
                </a:extLst>
              </a:tr>
              <a:tr h="0">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1.2 </a:t>
                      </a: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基本物理量、参考方向与功率计算</a:t>
                      </a:r>
                    </a:p>
                  </a:txBody>
                  <a:tcPr marL="68580" marR="68580" marT="0" marB="0"/>
                </a:tc>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1.1</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9722180"/>
                  </a:ext>
                </a:extLst>
              </a:tr>
              <a:tr h="0">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1.3 </a:t>
                      </a: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基尔霍夫定律</a:t>
                      </a:r>
                    </a:p>
                  </a:txBody>
                  <a:tcPr marL="68580" marR="68580" marT="0" marB="0"/>
                </a:tc>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5786632"/>
                  </a:ext>
                </a:extLst>
              </a:tr>
              <a:tr h="0">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1.4 </a:t>
                      </a: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电阻、电容、电感元件（时域）</a:t>
                      </a:r>
                    </a:p>
                  </a:txBody>
                  <a:tcPr marL="68580" marR="68580" marT="0" marB="0"/>
                </a:tc>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1.2-1.4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34171333"/>
                  </a:ext>
                </a:extLst>
              </a:tr>
              <a:tr h="0">
                <a:tc>
                  <a:txBody>
                    <a:bodyPr/>
                    <a:lstStyle/>
                    <a:p>
                      <a:pPr algn="just">
                        <a:lnSpc>
                          <a:spcPct val="150000"/>
                        </a:lnSpc>
                      </a:pP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1.5  </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独立电源</a:t>
                      </a:r>
                    </a:p>
                  </a:txBody>
                  <a:tcPr marL="68580" marR="68580" marT="0" marB="0"/>
                </a:tc>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96556803"/>
                  </a:ext>
                </a:extLst>
              </a:tr>
              <a:tr h="0">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1.6  </a:t>
                      </a: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受控电源</a:t>
                      </a:r>
                    </a:p>
                  </a:txBody>
                  <a:tcPr marL="68580" marR="68580" marT="0" marB="0"/>
                </a:tc>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7393370"/>
                  </a:ext>
                </a:extLst>
              </a:tr>
              <a:tr h="0">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1.7.1 </a:t>
                      </a: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独立源和受控源的区别和联系</a:t>
                      </a:r>
                    </a:p>
                  </a:txBody>
                  <a:tcPr marL="68580" marR="68580" marT="0" marB="0"/>
                </a:tc>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8774498"/>
                  </a:ext>
                </a:extLst>
              </a:tr>
              <a:tr h="0">
                <a:tc>
                  <a:txBody>
                    <a:bodyPr/>
                    <a:lstStyle/>
                    <a:p>
                      <a:pPr algn="just">
                        <a:lnSpc>
                          <a:spcPct val="150000"/>
                        </a:lnSpc>
                      </a:pPr>
                      <a:r>
                        <a:rPr lang="en-US" sz="1800" b="1" kern="100">
                          <a:effectLst/>
                          <a:latin typeface="Times New Roman" panose="02020603050405020304" pitchFamily="18" charset="0"/>
                          <a:ea typeface="宋体" panose="02010600030101010101" pitchFamily="2" charset="-122"/>
                          <a:cs typeface="Times New Roman" panose="02020603050405020304" pitchFamily="18" charset="0"/>
                        </a:rPr>
                        <a:t>1.7.2  </a:t>
                      </a:r>
                      <a:r>
                        <a:rPr lang="zh-CN" sz="1800" b="1" kern="100">
                          <a:effectLst/>
                          <a:latin typeface="Times New Roman" panose="02020603050405020304" pitchFamily="18" charset="0"/>
                          <a:ea typeface="宋体" panose="02010600030101010101" pitchFamily="2" charset="-122"/>
                          <a:cs typeface="Times New Roman" panose="02020603050405020304" pitchFamily="18" charset="0"/>
                        </a:rPr>
                        <a:t>关于参考方向的注意点</a:t>
                      </a:r>
                    </a:p>
                  </a:txBody>
                  <a:tcPr marL="68580" marR="68580" marT="0" marB="0"/>
                </a:tc>
                <a:tc>
                  <a:txBody>
                    <a:bodyPr/>
                    <a:lstStyle/>
                    <a:p>
                      <a:pPr algn="just">
                        <a:lnSpc>
                          <a:spcPct val="150000"/>
                        </a:lnSpc>
                      </a:pP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章</a:t>
                      </a:r>
                    </a:p>
                  </a:txBody>
                  <a:tcPr marL="68580" marR="68580" marT="0" marB="0"/>
                </a:tc>
                <a:extLst>
                  <a:ext uri="{0D108BD9-81ED-4DB2-BD59-A6C34878D82A}">
                    <a16:rowId xmlns:a16="http://schemas.microsoft.com/office/drawing/2014/main" val="2955555827"/>
                  </a:ext>
                </a:extLst>
              </a:tr>
            </a:tbl>
          </a:graphicData>
        </a:graphic>
      </p:graphicFrame>
    </p:spTree>
    <p:extLst>
      <p:ext uri="{BB962C8B-B14F-4D97-AF65-F5344CB8AC3E}">
        <p14:creationId xmlns:p14="http://schemas.microsoft.com/office/powerpoint/2010/main" val="33512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95300" y="483305"/>
            <a:ext cx="8229600" cy="811798"/>
          </a:xfrm>
        </p:spPr>
        <p:txBody>
          <a:bodyPr/>
          <a:lstStyle/>
          <a:p>
            <a:r>
              <a:rPr lang="en-US" altLang="zh-CN" dirty="0"/>
              <a:t>1.1 </a:t>
            </a:r>
            <a:r>
              <a:rPr lang="zh-CN" altLang="en-US" dirty="0"/>
              <a:t>电路和电路模型</a:t>
            </a:r>
          </a:p>
        </p:txBody>
      </p:sp>
      <p:sp>
        <p:nvSpPr>
          <p:cNvPr id="5" name="AutoShape 2068">
            <a:extLst>
              <a:ext uri="{FF2B5EF4-FFF2-40B4-BE49-F238E27FC236}">
                <a16:creationId xmlns:a16="http://schemas.microsoft.com/office/drawing/2014/main" id="{BD01B43B-8578-B2E3-00EB-61844E7D283C}"/>
              </a:ext>
            </a:extLst>
          </p:cNvPr>
          <p:cNvSpPr>
            <a:spLocks noChangeArrowheads="1"/>
          </p:cNvSpPr>
          <p:nvPr/>
        </p:nvSpPr>
        <p:spPr bwMode="auto">
          <a:xfrm>
            <a:off x="3648395" y="1409403"/>
            <a:ext cx="533400" cy="228600"/>
          </a:xfrm>
          <a:prstGeom prst="rightArrow">
            <a:avLst>
              <a:gd name="adj1" fmla="val 50000"/>
              <a:gd name="adj2" fmla="val 58333"/>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2119">
            <a:extLst>
              <a:ext uri="{FF2B5EF4-FFF2-40B4-BE49-F238E27FC236}">
                <a16:creationId xmlns:a16="http://schemas.microsoft.com/office/drawing/2014/main" id="{1A46659C-A0A7-9D90-9D32-FEC16F9EBBC4}"/>
              </a:ext>
            </a:extLst>
          </p:cNvPr>
          <p:cNvSpPr txBox="1">
            <a:spLocks noChangeArrowheads="1"/>
          </p:cNvSpPr>
          <p:nvPr/>
        </p:nvSpPr>
        <p:spPr bwMode="auto">
          <a:xfrm>
            <a:off x="1440099" y="1299876"/>
            <a:ext cx="1803400"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实际电路  </a:t>
            </a:r>
          </a:p>
        </p:txBody>
      </p:sp>
      <p:sp>
        <p:nvSpPr>
          <p:cNvPr id="9" name="Text Box 2120">
            <a:extLst>
              <a:ext uri="{FF2B5EF4-FFF2-40B4-BE49-F238E27FC236}">
                <a16:creationId xmlns:a16="http://schemas.microsoft.com/office/drawing/2014/main" id="{16363F54-D0BF-A318-4B3B-5EBE35207963}"/>
              </a:ext>
            </a:extLst>
          </p:cNvPr>
          <p:cNvSpPr txBox="1">
            <a:spLocks noChangeArrowheads="1"/>
          </p:cNvSpPr>
          <p:nvPr/>
        </p:nvSpPr>
        <p:spPr bwMode="auto">
          <a:xfrm>
            <a:off x="4991588" y="1295103"/>
            <a:ext cx="2286000"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电路模型  </a:t>
            </a:r>
          </a:p>
        </p:txBody>
      </p:sp>
      <p:sp>
        <p:nvSpPr>
          <p:cNvPr id="15" name="Text Box 4">
            <a:extLst>
              <a:ext uri="{FF2B5EF4-FFF2-40B4-BE49-F238E27FC236}">
                <a16:creationId xmlns:a16="http://schemas.microsoft.com/office/drawing/2014/main" id="{6887B9C6-2195-187D-81DF-74636693DECE}"/>
              </a:ext>
            </a:extLst>
          </p:cNvPr>
          <p:cNvSpPr txBox="1">
            <a:spLocks noChangeArrowheads="1"/>
          </p:cNvSpPr>
          <p:nvPr/>
        </p:nvSpPr>
        <p:spPr bwMode="auto">
          <a:xfrm>
            <a:off x="266694" y="1856833"/>
            <a:ext cx="4171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400" b="1" dirty="0">
                <a:solidFill>
                  <a:srgbClr val="0000F0"/>
                </a:solidFill>
                <a:latin typeface="Times New Roman" panose="02020603050405020304" pitchFamily="18" charset="0"/>
                <a:ea typeface="宋体" panose="02010600030101010101" pitchFamily="2" charset="-122"/>
                <a:sym typeface="Symbol" panose="05050102010706020507" pitchFamily="18" charset="2"/>
              </a:rPr>
              <a:t>几种基本的理想电路元件  </a:t>
            </a:r>
          </a:p>
        </p:txBody>
      </p:sp>
      <p:sp>
        <p:nvSpPr>
          <p:cNvPr id="16" name="Text Box 5">
            <a:extLst>
              <a:ext uri="{FF2B5EF4-FFF2-40B4-BE49-F238E27FC236}">
                <a16:creationId xmlns:a16="http://schemas.microsoft.com/office/drawing/2014/main" id="{BCBDF563-8309-55A8-E36C-B74278EBCC55}"/>
              </a:ext>
            </a:extLst>
          </p:cNvPr>
          <p:cNvSpPr txBox="1">
            <a:spLocks noChangeArrowheads="1"/>
          </p:cNvSpPr>
          <p:nvPr/>
        </p:nvSpPr>
        <p:spPr bwMode="auto">
          <a:xfrm>
            <a:off x="1169857" y="2337822"/>
            <a:ext cx="7467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1.</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电阻元件：</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表示消耗电能的元件。  </a:t>
            </a:r>
          </a:p>
        </p:txBody>
      </p:sp>
      <p:sp>
        <p:nvSpPr>
          <p:cNvPr id="17" name="Text Box 6">
            <a:extLst>
              <a:ext uri="{FF2B5EF4-FFF2-40B4-BE49-F238E27FC236}">
                <a16:creationId xmlns:a16="http://schemas.microsoft.com/office/drawing/2014/main" id="{D858D1F4-AC62-C592-F7DC-FD7EF974EC37}"/>
              </a:ext>
            </a:extLst>
          </p:cNvPr>
          <p:cNvSpPr txBox="1">
            <a:spLocks noChangeArrowheads="1"/>
          </p:cNvSpPr>
          <p:nvPr/>
        </p:nvSpPr>
        <p:spPr bwMode="auto">
          <a:xfrm>
            <a:off x="611057" y="2842601"/>
            <a:ext cx="77216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2.</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电感元件：</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表示各种电感线圈产生磁场、储存能量的作用。  </a:t>
            </a:r>
          </a:p>
        </p:txBody>
      </p:sp>
      <p:sp>
        <p:nvSpPr>
          <p:cNvPr id="18" name="Text Box 7">
            <a:extLst>
              <a:ext uri="{FF2B5EF4-FFF2-40B4-BE49-F238E27FC236}">
                <a16:creationId xmlns:a16="http://schemas.microsoft.com/office/drawing/2014/main" id="{985272A6-D8E3-AFD8-F53C-DBC92133AD08}"/>
              </a:ext>
            </a:extLst>
          </p:cNvPr>
          <p:cNvSpPr txBox="1">
            <a:spLocks noChangeArrowheads="1"/>
          </p:cNvSpPr>
          <p:nvPr/>
        </p:nvSpPr>
        <p:spPr bwMode="auto">
          <a:xfrm>
            <a:off x="611057" y="3721177"/>
            <a:ext cx="80772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3. </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电容元件：</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表示各种电容器产生电场、储存能量的作用。  </a:t>
            </a:r>
          </a:p>
        </p:txBody>
      </p:sp>
      <p:sp>
        <p:nvSpPr>
          <p:cNvPr id="19" name="Text Box 8">
            <a:extLst>
              <a:ext uri="{FF2B5EF4-FFF2-40B4-BE49-F238E27FC236}">
                <a16:creationId xmlns:a16="http://schemas.microsoft.com/office/drawing/2014/main" id="{0806E07B-98EB-4D93-4814-1563F9E4FF7F}"/>
              </a:ext>
            </a:extLst>
          </p:cNvPr>
          <p:cNvSpPr txBox="1">
            <a:spLocks noChangeArrowheads="1"/>
          </p:cNvSpPr>
          <p:nvPr/>
        </p:nvSpPr>
        <p:spPr bwMode="auto">
          <a:xfrm>
            <a:off x="585704" y="4513644"/>
            <a:ext cx="80772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4. </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电源元件：</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表示各种将其它形式的能量转变成电能的元件。  </a:t>
            </a:r>
          </a:p>
        </p:txBody>
      </p:sp>
      <p:sp>
        <p:nvSpPr>
          <p:cNvPr id="23" name="Text Box 2123">
            <a:extLst>
              <a:ext uri="{FF2B5EF4-FFF2-40B4-BE49-F238E27FC236}">
                <a16:creationId xmlns:a16="http://schemas.microsoft.com/office/drawing/2014/main" id="{22256B64-9950-F10C-2A55-D7930A317568}"/>
              </a:ext>
            </a:extLst>
          </p:cNvPr>
          <p:cNvSpPr txBox="1">
            <a:spLocks noChangeArrowheads="1"/>
          </p:cNvSpPr>
          <p:nvPr/>
        </p:nvSpPr>
        <p:spPr bwMode="auto">
          <a:xfrm>
            <a:off x="421351" y="5478329"/>
            <a:ext cx="845661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dirty="0">
                <a:solidFill>
                  <a:schemeClr val="accent5">
                    <a:lumMod val="50000"/>
                  </a:schemeClr>
                </a:solidFill>
                <a:latin typeface="Times New Roman" panose="02020603050405020304" pitchFamily="18" charset="0"/>
                <a:ea typeface="宋体" panose="02010600030101010101" pitchFamily="2" charset="-122"/>
                <a:sym typeface="Symbol" panose="05050102010706020507" pitchFamily="18" charset="2"/>
              </a:rPr>
              <a:t>集总（中）参数电路：</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实际电路的尺寸远小于电路工作频率下的电磁波的波长。</a:t>
            </a:r>
          </a:p>
        </p:txBody>
      </p:sp>
    </p:spTree>
    <p:extLst>
      <p:ext uri="{BB962C8B-B14F-4D97-AF65-F5344CB8AC3E}">
        <p14:creationId xmlns:p14="http://schemas.microsoft.com/office/powerpoint/2010/main" val="91866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1.2 </a:t>
            </a:r>
            <a:r>
              <a:rPr lang="zh-CN" altLang="en-US" dirty="0"/>
              <a:t>基本物理量、参考方向与功率计算</a:t>
            </a:r>
          </a:p>
        </p:txBody>
      </p:sp>
      <p:sp>
        <p:nvSpPr>
          <p:cNvPr id="6" name="文本框 5">
            <a:extLst>
              <a:ext uri="{FF2B5EF4-FFF2-40B4-BE49-F238E27FC236}">
                <a16:creationId xmlns:a16="http://schemas.microsoft.com/office/drawing/2014/main" id="{E3E940AD-1475-BE4A-FB52-010F61C2E88F}"/>
              </a:ext>
            </a:extLst>
          </p:cNvPr>
          <p:cNvSpPr txBox="1"/>
          <p:nvPr/>
        </p:nvSpPr>
        <p:spPr>
          <a:xfrm>
            <a:off x="457199" y="1268998"/>
            <a:ext cx="828240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一、电流、电压、电位、电动势、电功率</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（自行对照书本）</a:t>
            </a:r>
            <a:r>
              <a:rPr kumimoji="1"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sp>
        <p:nvSpPr>
          <p:cNvPr id="7" name="Text Box 45">
            <a:extLst>
              <a:ext uri="{FF2B5EF4-FFF2-40B4-BE49-F238E27FC236}">
                <a16:creationId xmlns:a16="http://schemas.microsoft.com/office/drawing/2014/main" id="{517465F3-6734-6F3B-81BA-F01C247201DF}"/>
              </a:ext>
            </a:extLst>
          </p:cNvPr>
          <p:cNvSpPr txBox="1">
            <a:spLocks noChangeArrowheads="1"/>
          </p:cNvSpPr>
          <p:nvPr/>
        </p:nvSpPr>
        <p:spPr bwMode="auto">
          <a:xfrm>
            <a:off x="736014" y="4738688"/>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电流参考方向的两种表示  </a:t>
            </a:r>
          </a:p>
        </p:txBody>
      </p:sp>
      <p:sp>
        <p:nvSpPr>
          <p:cNvPr id="8" name="Text Box 46">
            <a:extLst>
              <a:ext uri="{FF2B5EF4-FFF2-40B4-BE49-F238E27FC236}">
                <a16:creationId xmlns:a16="http://schemas.microsoft.com/office/drawing/2014/main" id="{BA25DD81-7A60-AEC6-2043-E82685854332}"/>
              </a:ext>
            </a:extLst>
          </p:cNvPr>
          <p:cNvSpPr txBox="1">
            <a:spLocks noChangeArrowheads="1"/>
          </p:cNvSpPr>
          <p:nvPr/>
        </p:nvSpPr>
        <p:spPr bwMode="auto">
          <a:xfrm>
            <a:off x="634414" y="5366349"/>
            <a:ext cx="668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a:solidFill>
                  <a:srgbClr val="000000"/>
                </a:solidFill>
                <a:latin typeface="Times New Roman" panose="02020603050405020304" pitchFamily="18" charset="0"/>
                <a:ea typeface="宋体" panose="02010600030101010101" pitchFamily="2" charset="-122"/>
                <a:sym typeface="Monotype Sorts" pitchFamily="2" charset="2"/>
              </a:rPr>
              <a:t>用箭头表示：箭头的指向为</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电流的参考方向。  </a:t>
            </a:r>
          </a:p>
        </p:txBody>
      </p:sp>
      <p:sp>
        <p:nvSpPr>
          <p:cNvPr id="9" name="Text Box 47">
            <a:extLst>
              <a:ext uri="{FF2B5EF4-FFF2-40B4-BE49-F238E27FC236}">
                <a16:creationId xmlns:a16="http://schemas.microsoft.com/office/drawing/2014/main" id="{33280ED8-A3EA-731B-309C-323434DC8248}"/>
              </a:ext>
            </a:extLst>
          </p:cNvPr>
          <p:cNvSpPr txBox="1">
            <a:spLocks noChangeArrowheads="1"/>
          </p:cNvSpPr>
          <p:nvPr/>
        </p:nvSpPr>
        <p:spPr bwMode="auto">
          <a:xfrm>
            <a:off x="628064" y="5975949"/>
            <a:ext cx="754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85750" marR="0" lvl="0" indent="-28575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用双下标表示：如 </a:t>
            </a:r>
            <a:r>
              <a:rPr kumimoji="1" lang="en-US" altLang="zh-CN" sz="2400" b="1" i="1"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i</a:t>
            </a:r>
            <a:r>
              <a:rPr kumimoji="1" lang="en-US" altLang="zh-CN" sz="2400" b="1" i="0" u="none" strike="noStrike" kern="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AB</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 </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电流的参考方向由</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指向</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B</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p>
        </p:txBody>
      </p:sp>
      <p:sp>
        <p:nvSpPr>
          <p:cNvPr id="10" name="Text Box 55">
            <a:extLst>
              <a:ext uri="{FF2B5EF4-FFF2-40B4-BE49-F238E27FC236}">
                <a16:creationId xmlns:a16="http://schemas.microsoft.com/office/drawing/2014/main" id="{1377E548-D465-3751-3739-39D94D40D918}"/>
              </a:ext>
            </a:extLst>
          </p:cNvPr>
          <p:cNvSpPr txBox="1">
            <a:spLocks noChangeArrowheads="1"/>
          </p:cNvSpPr>
          <p:nvPr/>
        </p:nvSpPr>
        <p:spPr bwMode="auto">
          <a:xfrm>
            <a:off x="947152" y="2379761"/>
            <a:ext cx="358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a:solidFill>
                  <a:srgbClr val="000000"/>
                </a:solidFill>
                <a:latin typeface="Times New Roman" panose="02020603050405020304" pitchFamily="18" charset="0"/>
                <a:ea typeface="楷体_GB2312" panose="02010609030101010101" pitchFamily="49" charset="-122"/>
                <a:sym typeface="Symbol" panose="05050102010706020507" pitchFamily="18" charset="2"/>
              </a:rPr>
              <a:t>参考方向  </a:t>
            </a:r>
          </a:p>
        </p:txBody>
      </p:sp>
      <p:sp>
        <p:nvSpPr>
          <p:cNvPr id="11" name="Text Box 56">
            <a:extLst>
              <a:ext uri="{FF2B5EF4-FFF2-40B4-BE49-F238E27FC236}">
                <a16:creationId xmlns:a16="http://schemas.microsoft.com/office/drawing/2014/main" id="{EA976A32-C915-A62A-D4C2-6D32DBD3D2DB}"/>
              </a:ext>
            </a:extLst>
          </p:cNvPr>
          <p:cNvSpPr txBox="1">
            <a:spLocks noChangeArrowheads="1"/>
          </p:cNvSpPr>
          <p:nvPr/>
        </p:nvSpPr>
        <p:spPr bwMode="auto">
          <a:xfrm>
            <a:off x="5673140" y="2390873"/>
            <a:ext cx="2865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a:solidFill>
                  <a:srgbClr val="000000"/>
                </a:solidFill>
                <a:latin typeface="Times New Roman" panose="02020603050405020304" pitchFamily="18" charset="0"/>
                <a:ea typeface="楷体_GB2312" panose="02010609030101010101" pitchFamily="49" charset="-122"/>
                <a:sym typeface="Symbol" panose="05050102010706020507" pitchFamily="18" charset="2"/>
              </a:rPr>
              <a:t>参考方向  </a:t>
            </a:r>
          </a:p>
        </p:txBody>
      </p:sp>
      <p:sp>
        <p:nvSpPr>
          <p:cNvPr id="12" name="Text Box 64">
            <a:extLst>
              <a:ext uri="{FF2B5EF4-FFF2-40B4-BE49-F238E27FC236}">
                <a16:creationId xmlns:a16="http://schemas.microsoft.com/office/drawing/2014/main" id="{DF61AF2C-E8B3-BC06-9E53-2D222E04FDF4}"/>
              </a:ext>
            </a:extLst>
          </p:cNvPr>
          <p:cNvSpPr txBox="1">
            <a:spLocks noChangeArrowheads="1"/>
          </p:cNvSpPr>
          <p:nvPr/>
        </p:nvSpPr>
        <p:spPr bwMode="auto">
          <a:xfrm>
            <a:off x="2388602" y="4076798"/>
            <a:ext cx="125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3600" b="1">
                <a:solidFill>
                  <a:srgbClr val="000000"/>
                </a:solidFill>
                <a:latin typeface="Times New Roman" panose="02020603050405020304" pitchFamily="18" charset="0"/>
                <a:ea typeface="宋体" panose="02010600030101010101" pitchFamily="2" charset="-122"/>
                <a:sym typeface="Symbol" panose="05050102010706020507" pitchFamily="18" charset="2"/>
              </a:rPr>
              <a:t> &gt; 0  </a:t>
            </a:r>
          </a:p>
        </p:txBody>
      </p:sp>
      <p:sp>
        <p:nvSpPr>
          <p:cNvPr id="13" name="Text Box 65">
            <a:extLst>
              <a:ext uri="{FF2B5EF4-FFF2-40B4-BE49-F238E27FC236}">
                <a16:creationId xmlns:a16="http://schemas.microsoft.com/office/drawing/2014/main" id="{AA3F8647-B36D-6557-6096-EC1725B41C88}"/>
              </a:ext>
            </a:extLst>
          </p:cNvPr>
          <p:cNvSpPr txBox="1">
            <a:spLocks noChangeArrowheads="1"/>
          </p:cNvSpPr>
          <p:nvPr/>
        </p:nvSpPr>
        <p:spPr bwMode="auto">
          <a:xfrm>
            <a:off x="6732002" y="4000598"/>
            <a:ext cx="125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3600" b="1">
                <a:solidFill>
                  <a:srgbClr val="000000"/>
                </a:solidFill>
                <a:latin typeface="Times New Roman" panose="02020603050405020304" pitchFamily="18" charset="0"/>
                <a:ea typeface="宋体" panose="02010600030101010101" pitchFamily="2" charset="-122"/>
                <a:sym typeface="Symbol" panose="05050102010706020507" pitchFamily="18" charset="2"/>
              </a:rPr>
              <a:t> &lt; 0  </a:t>
            </a:r>
          </a:p>
        </p:txBody>
      </p:sp>
      <p:sp>
        <p:nvSpPr>
          <p:cNvPr id="14" name="Text Box 67">
            <a:extLst>
              <a:ext uri="{FF2B5EF4-FFF2-40B4-BE49-F238E27FC236}">
                <a16:creationId xmlns:a16="http://schemas.microsoft.com/office/drawing/2014/main" id="{F8D38056-5F7A-D278-0852-AD81D886361C}"/>
              </a:ext>
            </a:extLst>
          </p:cNvPr>
          <p:cNvSpPr txBox="1">
            <a:spLocks noChangeArrowheads="1"/>
          </p:cNvSpPr>
          <p:nvPr/>
        </p:nvSpPr>
        <p:spPr bwMode="auto">
          <a:xfrm>
            <a:off x="7030452" y="3429098"/>
            <a:ext cx="1562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实际方向  </a:t>
            </a:r>
          </a:p>
        </p:txBody>
      </p:sp>
      <p:sp>
        <p:nvSpPr>
          <p:cNvPr id="15" name="Text Box 68">
            <a:extLst>
              <a:ext uri="{FF2B5EF4-FFF2-40B4-BE49-F238E27FC236}">
                <a16:creationId xmlns:a16="http://schemas.microsoft.com/office/drawing/2014/main" id="{88B6D214-5AF4-7934-028D-06C6AFD219F0}"/>
              </a:ext>
            </a:extLst>
          </p:cNvPr>
          <p:cNvSpPr txBox="1">
            <a:spLocks noChangeArrowheads="1"/>
          </p:cNvSpPr>
          <p:nvPr/>
        </p:nvSpPr>
        <p:spPr bwMode="auto">
          <a:xfrm>
            <a:off x="457199" y="1840003"/>
            <a:ext cx="77744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二、电流的参考方向：是任取的</a:t>
            </a:r>
          </a:p>
        </p:txBody>
      </p:sp>
      <p:grpSp>
        <p:nvGrpSpPr>
          <p:cNvPr id="16" name="Group 96">
            <a:extLst>
              <a:ext uri="{FF2B5EF4-FFF2-40B4-BE49-F238E27FC236}">
                <a16:creationId xmlns:a16="http://schemas.microsoft.com/office/drawing/2014/main" id="{E08A4C03-A928-1F59-FB20-04C47B893D8A}"/>
              </a:ext>
            </a:extLst>
          </p:cNvPr>
          <p:cNvGrpSpPr>
            <a:grpSpLocks/>
          </p:cNvGrpSpPr>
          <p:nvPr/>
        </p:nvGrpSpPr>
        <p:grpSpPr bwMode="auto">
          <a:xfrm>
            <a:off x="5750927" y="2428973"/>
            <a:ext cx="2857500" cy="1458913"/>
            <a:chOff x="3420" y="872"/>
            <a:chExt cx="1800" cy="919"/>
          </a:xfrm>
        </p:grpSpPr>
        <p:sp>
          <p:nvSpPr>
            <p:cNvPr id="17" name="AutoShape 80">
              <a:extLst>
                <a:ext uri="{FF2B5EF4-FFF2-40B4-BE49-F238E27FC236}">
                  <a16:creationId xmlns:a16="http://schemas.microsoft.com/office/drawing/2014/main" id="{E4099A82-ED38-0924-33BB-9E23BE8B9E0A}"/>
                </a:ext>
              </a:extLst>
            </p:cNvPr>
            <p:cNvSpPr>
              <a:spLocks noChangeArrowheads="1"/>
            </p:cNvSpPr>
            <p:nvPr/>
          </p:nvSpPr>
          <p:spPr bwMode="auto">
            <a:xfrm>
              <a:off x="3691" y="872"/>
              <a:ext cx="461" cy="301"/>
            </a:xfrm>
            <a:prstGeom prst="rightArrow">
              <a:avLst>
                <a:gd name="adj1" fmla="val 50000"/>
                <a:gd name="adj2" fmla="val 38289"/>
              </a:avLst>
            </a:prstGeom>
            <a:solidFill>
              <a:srgbClr val="FF6600"/>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8" name="AutoShape 81">
              <a:extLst>
                <a:ext uri="{FF2B5EF4-FFF2-40B4-BE49-F238E27FC236}">
                  <a16:creationId xmlns:a16="http://schemas.microsoft.com/office/drawing/2014/main" id="{6157E3FF-C4C1-CDEC-0C3B-919FDB0DA761}"/>
                </a:ext>
              </a:extLst>
            </p:cNvPr>
            <p:cNvSpPr>
              <a:spLocks noChangeArrowheads="1"/>
            </p:cNvSpPr>
            <p:nvPr/>
          </p:nvSpPr>
          <p:spPr bwMode="auto">
            <a:xfrm>
              <a:off x="3715" y="1491"/>
              <a:ext cx="407" cy="300"/>
            </a:xfrm>
            <a:prstGeom prst="leftArrow">
              <a:avLst>
                <a:gd name="adj1" fmla="val 50000"/>
                <a:gd name="adj2" fmla="val 33917"/>
              </a:avLst>
            </a:prstGeom>
            <a:solidFill>
              <a:srgbClr val="996633"/>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9" name="Oval 88">
              <a:extLst>
                <a:ext uri="{FF2B5EF4-FFF2-40B4-BE49-F238E27FC236}">
                  <a16:creationId xmlns:a16="http://schemas.microsoft.com/office/drawing/2014/main" id="{29E05958-A3EE-6CA3-D3CD-20F57E1F592D}"/>
                </a:ext>
              </a:extLst>
            </p:cNvPr>
            <p:cNvSpPr>
              <a:spLocks noChangeArrowheads="1"/>
            </p:cNvSpPr>
            <p:nvPr/>
          </p:nvSpPr>
          <p:spPr bwMode="auto">
            <a:xfrm>
              <a:off x="5124" y="1332"/>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0" name="Oval 89">
              <a:extLst>
                <a:ext uri="{FF2B5EF4-FFF2-40B4-BE49-F238E27FC236}">
                  <a16:creationId xmlns:a16="http://schemas.microsoft.com/office/drawing/2014/main" id="{31E39DA0-5804-78FF-935D-A3DF281F73AB}"/>
                </a:ext>
              </a:extLst>
            </p:cNvPr>
            <p:cNvSpPr>
              <a:spLocks noChangeArrowheads="1"/>
            </p:cNvSpPr>
            <p:nvPr/>
          </p:nvSpPr>
          <p:spPr bwMode="auto">
            <a:xfrm>
              <a:off x="3420" y="1344"/>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1" name="Line 92">
              <a:extLst>
                <a:ext uri="{FF2B5EF4-FFF2-40B4-BE49-F238E27FC236}">
                  <a16:creationId xmlns:a16="http://schemas.microsoft.com/office/drawing/2014/main" id="{F4AAF9B1-92E2-DEEA-F847-DFCBF7A21157}"/>
                </a:ext>
              </a:extLst>
            </p:cNvPr>
            <p:cNvSpPr>
              <a:spLocks noChangeShapeType="1"/>
            </p:cNvSpPr>
            <p:nvPr/>
          </p:nvSpPr>
          <p:spPr bwMode="auto">
            <a:xfrm>
              <a:off x="3522" y="1380"/>
              <a:ext cx="160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2" name="Rectangle 77">
              <a:extLst>
                <a:ext uri="{FF2B5EF4-FFF2-40B4-BE49-F238E27FC236}">
                  <a16:creationId xmlns:a16="http://schemas.microsoft.com/office/drawing/2014/main" id="{13390AC3-DDEA-B6AA-490B-7D29B1247432}"/>
                </a:ext>
              </a:extLst>
            </p:cNvPr>
            <p:cNvSpPr>
              <a:spLocks noChangeArrowheads="1"/>
            </p:cNvSpPr>
            <p:nvPr/>
          </p:nvSpPr>
          <p:spPr bwMode="auto">
            <a:xfrm>
              <a:off x="4141" y="1254"/>
              <a:ext cx="433" cy="236"/>
            </a:xfrm>
            <a:prstGeom prst="rect">
              <a:avLst/>
            </a:prstGeom>
            <a:solidFill>
              <a:srgbClr val="00FF00"/>
            </a:solidFill>
            <a:ln w="3175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23" name="Group 95">
            <a:extLst>
              <a:ext uri="{FF2B5EF4-FFF2-40B4-BE49-F238E27FC236}">
                <a16:creationId xmlns:a16="http://schemas.microsoft.com/office/drawing/2014/main" id="{470F4C07-E712-2476-D45D-0F76EC308712}"/>
              </a:ext>
            </a:extLst>
          </p:cNvPr>
          <p:cNvGrpSpPr>
            <a:grpSpLocks/>
          </p:cNvGrpSpPr>
          <p:nvPr/>
        </p:nvGrpSpPr>
        <p:grpSpPr bwMode="auto">
          <a:xfrm>
            <a:off x="1197977" y="2500411"/>
            <a:ext cx="3352800" cy="1481137"/>
            <a:chOff x="552" y="917"/>
            <a:chExt cx="2112" cy="933"/>
          </a:xfrm>
        </p:grpSpPr>
        <p:sp>
          <p:nvSpPr>
            <p:cNvPr id="24" name="AutoShape 53">
              <a:extLst>
                <a:ext uri="{FF2B5EF4-FFF2-40B4-BE49-F238E27FC236}">
                  <a16:creationId xmlns:a16="http://schemas.microsoft.com/office/drawing/2014/main" id="{0911707A-2579-6DDB-79D5-E5903A15690B}"/>
                </a:ext>
              </a:extLst>
            </p:cNvPr>
            <p:cNvSpPr>
              <a:spLocks noChangeArrowheads="1"/>
            </p:cNvSpPr>
            <p:nvPr/>
          </p:nvSpPr>
          <p:spPr bwMode="auto">
            <a:xfrm>
              <a:off x="961" y="917"/>
              <a:ext cx="461" cy="301"/>
            </a:xfrm>
            <a:prstGeom prst="rightArrow">
              <a:avLst>
                <a:gd name="adj1" fmla="val 50000"/>
                <a:gd name="adj2" fmla="val 38289"/>
              </a:avLst>
            </a:prstGeom>
            <a:solidFill>
              <a:srgbClr val="FF6600"/>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5" name="AutoShape 54">
              <a:extLst>
                <a:ext uri="{FF2B5EF4-FFF2-40B4-BE49-F238E27FC236}">
                  <a16:creationId xmlns:a16="http://schemas.microsoft.com/office/drawing/2014/main" id="{1E5AB4D4-7E5B-736D-00A8-0DC74B699B2A}"/>
                </a:ext>
              </a:extLst>
            </p:cNvPr>
            <p:cNvSpPr>
              <a:spLocks noChangeArrowheads="1"/>
            </p:cNvSpPr>
            <p:nvPr/>
          </p:nvSpPr>
          <p:spPr bwMode="auto">
            <a:xfrm flipH="1">
              <a:off x="985" y="1536"/>
              <a:ext cx="407" cy="300"/>
            </a:xfrm>
            <a:prstGeom prst="leftArrow">
              <a:avLst>
                <a:gd name="adj1" fmla="val 50000"/>
                <a:gd name="adj2" fmla="val 33917"/>
              </a:avLst>
            </a:prstGeom>
            <a:solidFill>
              <a:srgbClr val="996633"/>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6" name="Text Box 66">
              <a:extLst>
                <a:ext uri="{FF2B5EF4-FFF2-40B4-BE49-F238E27FC236}">
                  <a16:creationId xmlns:a16="http://schemas.microsoft.com/office/drawing/2014/main" id="{CC7870A5-56EF-99E9-133E-8826F03DF2DB}"/>
                </a:ext>
              </a:extLst>
            </p:cNvPr>
            <p:cNvSpPr txBox="1">
              <a:spLocks noChangeArrowheads="1"/>
            </p:cNvSpPr>
            <p:nvPr/>
          </p:nvSpPr>
          <p:spPr bwMode="auto">
            <a:xfrm>
              <a:off x="1570" y="1562"/>
              <a:ext cx="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实际方向  </a:t>
              </a:r>
            </a:p>
          </p:txBody>
        </p:sp>
        <p:grpSp>
          <p:nvGrpSpPr>
            <p:cNvPr id="27" name="Group 94">
              <a:extLst>
                <a:ext uri="{FF2B5EF4-FFF2-40B4-BE49-F238E27FC236}">
                  <a16:creationId xmlns:a16="http://schemas.microsoft.com/office/drawing/2014/main" id="{285DD793-0895-705C-2C0D-B324DDD5E877}"/>
                </a:ext>
              </a:extLst>
            </p:cNvPr>
            <p:cNvGrpSpPr>
              <a:grpSpLocks/>
            </p:cNvGrpSpPr>
            <p:nvPr/>
          </p:nvGrpSpPr>
          <p:grpSpPr bwMode="auto">
            <a:xfrm>
              <a:off x="552" y="1287"/>
              <a:ext cx="2112" cy="236"/>
              <a:chOff x="552" y="1287"/>
              <a:chExt cx="2112" cy="236"/>
            </a:xfrm>
          </p:grpSpPr>
          <p:sp>
            <p:nvSpPr>
              <p:cNvPr id="28" name="Line 51">
                <a:extLst>
                  <a:ext uri="{FF2B5EF4-FFF2-40B4-BE49-F238E27FC236}">
                    <a16:creationId xmlns:a16="http://schemas.microsoft.com/office/drawing/2014/main" id="{BA186F8B-3888-920D-5E2C-F93726C76F92}"/>
                  </a:ext>
                </a:extLst>
              </p:cNvPr>
              <p:cNvSpPr>
                <a:spLocks noChangeShapeType="1"/>
              </p:cNvSpPr>
              <p:nvPr/>
            </p:nvSpPr>
            <p:spPr bwMode="auto">
              <a:xfrm flipH="1">
                <a:off x="660" y="1406"/>
                <a:ext cx="1897"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9" name="Oval 84">
                <a:extLst>
                  <a:ext uri="{FF2B5EF4-FFF2-40B4-BE49-F238E27FC236}">
                    <a16:creationId xmlns:a16="http://schemas.microsoft.com/office/drawing/2014/main" id="{2FCEA27B-BA85-DE6C-A8B2-855CC6464EB6}"/>
                  </a:ext>
                </a:extLst>
              </p:cNvPr>
              <p:cNvSpPr>
                <a:spLocks noChangeArrowheads="1"/>
              </p:cNvSpPr>
              <p:nvPr/>
            </p:nvSpPr>
            <p:spPr bwMode="auto">
              <a:xfrm>
                <a:off x="552" y="1344"/>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0" name="Oval 90">
                <a:extLst>
                  <a:ext uri="{FF2B5EF4-FFF2-40B4-BE49-F238E27FC236}">
                    <a16:creationId xmlns:a16="http://schemas.microsoft.com/office/drawing/2014/main" id="{570D83C1-D8C8-A91E-A4E0-D5514AAEF55A}"/>
                  </a:ext>
                </a:extLst>
              </p:cNvPr>
              <p:cNvSpPr>
                <a:spLocks noChangeArrowheads="1"/>
              </p:cNvSpPr>
              <p:nvPr/>
            </p:nvSpPr>
            <p:spPr bwMode="auto">
              <a:xfrm>
                <a:off x="2568" y="1356"/>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1" name="Rectangle 50">
                <a:extLst>
                  <a:ext uri="{FF2B5EF4-FFF2-40B4-BE49-F238E27FC236}">
                    <a16:creationId xmlns:a16="http://schemas.microsoft.com/office/drawing/2014/main" id="{E3D6DEDD-3D0E-A4F2-4753-DF10E3C3AA38}"/>
                  </a:ext>
                </a:extLst>
              </p:cNvPr>
              <p:cNvSpPr>
                <a:spLocks noChangeArrowheads="1"/>
              </p:cNvSpPr>
              <p:nvPr/>
            </p:nvSpPr>
            <p:spPr bwMode="auto">
              <a:xfrm>
                <a:off x="1411" y="1287"/>
                <a:ext cx="433" cy="236"/>
              </a:xfrm>
              <a:prstGeom prst="rect">
                <a:avLst/>
              </a:prstGeom>
              <a:solidFill>
                <a:srgbClr val="00FF00"/>
              </a:solidFill>
              <a:ln w="3175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spTree>
    <p:extLst>
      <p:ext uri="{BB962C8B-B14F-4D97-AF65-F5344CB8AC3E}">
        <p14:creationId xmlns:p14="http://schemas.microsoft.com/office/powerpoint/2010/main" val="107625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1.2 </a:t>
            </a:r>
            <a:r>
              <a:rPr lang="zh-CN" altLang="en-US" dirty="0"/>
              <a:t>基本物理量、参考方向与功率计算</a:t>
            </a:r>
          </a:p>
        </p:txBody>
      </p:sp>
      <p:sp>
        <p:nvSpPr>
          <p:cNvPr id="6" name="文本框 5">
            <a:extLst>
              <a:ext uri="{FF2B5EF4-FFF2-40B4-BE49-F238E27FC236}">
                <a16:creationId xmlns:a16="http://schemas.microsoft.com/office/drawing/2014/main" id="{E3E940AD-1475-BE4A-FB52-010F61C2E88F}"/>
              </a:ext>
            </a:extLst>
          </p:cNvPr>
          <p:cNvSpPr txBox="1"/>
          <p:nvPr/>
        </p:nvSpPr>
        <p:spPr>
          <a:xfrm>
            <a:off x="457199" y="1268998"/>
            <a:ext cx="5194801"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三、电压参考方向（也是任取的）</a:t>
            </a:r>
          </a:p>
        </p:txBody>
      </p:sp>
      <p:grpSp>
        <p:nvGrpSpPr>
          <p:cNvPr id="32" name="Group 119">
            <a:extLst>
              <a:ext uri="{FF2B5EF4-FFF2-40B4-BE49-F238E27FC236}">
                <a16:creationId xmlns:a16="http://schemas.microsoft.com/office/drawing/2014/main" id="{920EECCF-CF83-091B-A2DE-16BE2AEE4465}"/>
              </a:ext>
            </a:extLst>
          </p:cNvPr>
          <p:cNvGrpSpPr>
            <a:grpSpLocks/>
          </p:cNvGrpSpPr>
          <p:nvPr/>
        </p:nvGrpSpPr>
        <p:grpSpPr bwMode="auto">
          <a:xfrm>
            <a:off x="1782763" y="3999706"/>
            <a:ext cx="1087437" cy="581025"/>
            <a:chOff x="1411" y="3273"/>
            <a:chExt cx="685" cy="366"/>
          </a:xfrm>
        </p:grpSpPr>
        <p:sp>
          <p:nvSpPr>
            <p:cNvPr id="33" name="Text Box 35">
              <a:extLst>
                <a:ext uri="{FF2B5EF4-FFF2-40B4-BE49-F238E27FC236}">
                  <a16:creationId xmlns:a16="http://schemas.microsoft.com/office/drawing/2014/main" id="{FED5B75A-ACCC-D004-B5F5-F89614EC7CCB}"/>
                </a:ext>
              </a:extLst>
            </p:cNvPr>
            <p:cNvSpPr txBox="1">
              <a:spLocks noChangeArrowheads="1"/>
            </p:cNvSpPr>
            <p:nvPr/>
          </p:nvSpPr>
          <p:spPr bwMode="auto">
            <a:xfrm>
              <a:off x="1411" y="3273"/>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000000"/>
                  </a:solidFill>
                  <a:latin typeface="Times New Roman" panose="02020603050405020304" pitchFamily="18" charset="0"/>
                  <a:ea typeface="宋体" panose="02010600030101010101" pitchFamily="2" charset="-122"/>
                  <a:sym typeface="Symbol" panose="05050102010706020507" pitchFamily="18" charset="2"/>
                </a:rPr>
                <a:t>U</a:t>
              </a:r>
              <a:endPar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4" name="Text Box 65">
              <a:extLst>
                <a:ext uri="{FF2B5EF4-FFF2-40B4-BE49-F238E27FC236}">
                  <a16:creationId xmlns:a16="http://schemas.microsoft.com/office/drawing/2014/main" id="{A445AA9F-3349-49B2-CD58-2B5F60E8E7F9}"/>
                </a:ext>
              </a:extLst>
            </p:cNvPr>
            <p:cNvSpPr txBox="1">
              <a:spLocks noChangeArrowheads="1"/>
            </p:cNvSpPr>
            <p:nvPr/>
          </p:nvSpPr>
          <p:spPr bwMode="auto">
            <a:xfrm>
              <a:off x="1642" y="3274"/>
              <a:ext cx="45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rPr>
                <a:t>&gt; 0</a:t>
              </a:r>
            </a:p>
          </p:txBody>
        </p:sp>
      </p:grpSp>
      <p:grpSp>
        <p:nvGrpSpPr>
          <p:cNvPr id="35" name="Group 77">
            <a:extLst>
              <a:ext uri="{FF2B5EF4-FFF2-40B4-BE49-F238E27FC236}">
                <a16:creationId xmlns:a16="http://schemas.microsoft.com/office/drawing/2014/main" id="{2A268827-BD1A-7D86-4B52-037931B9940E}"/>
              </a:ext>
            </a:extLst>
          </p:cNvPr>
          <p:cNvGrpSpPr>
            <a:grpSpLocks/>
          </p:cNvGrpSpPr>
          <p:nvPr/>
        </p:nvGrpSpPr>
        <p:grpSpPr bwMode="auto">
          <a:xfrm>
            <a:off x="280988" y="1780381"/>
            <a:ext cx="3833812" cy="1169987"/>
            <a:chOff x="465" y="1731"/>
            <a:chExt cx="2415" cy="737"/>
          </a:xfrm>
        </p:grpSpPr>
        <p:sp>
          <p:nvSpPr>
            <p:cNvPr id="36" name="Text Box 56">
              <a:extLst>
                <a:ext uri="{FF2B5EF4-FFF2-40B4-BE49-F238E27FC236}">
                  <a16:creationId xmlns:a16="http://schemas.microsoft.com/office/drawing/2014/main" id="{DAC1CD55-FEBF-4F7B-E19C-60011BB73D70}"/>
                </a:ext>
              </a:extLst>
            </p:cNvPr>
            <p:cNvSpPr txBox="1">
              <a:spLocks noChangeArrowheads="1"/>
            </p:cNvSpPr>
            <p:nvPr/>
          </p:nvSpPr>
          <p:spPr bwMode="auto">
            <a:xfrm>
              <a:off x="1190" y="1731"/>
              <a:ext cx="888" cy="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参考方向</a:t>
              </a:r>
            </a:p>
            <a:p>
              <a:pPr algn="ctr"/>
              <a:r>
                <a:rPr kumimoji="1" lang="en-US" altLang="zh-CN" sz="3200" b="1" i="1">
                  <a:solidFill>
                    <a:srgbClr val="000000"/>
                  </a:solidFill>
                  <a:latin typeface="Times New Roman" panose="02020603050405020304" pitchFamily="18" charset="0"/>
                  <a:ea typeface="楷体_GB2312" panose="02010609030101010101" pitchFamily="49" charset="-122"/>
                  <a:sym typeface="Symbol" panose="05050102010706020507" pitchFamily="18" charset="2"/>
                </a:rPr>
                <a:t>U</a:t>
              </a:r>
            </a:p>
          </p:txBody>
        </p:sp>
        <p:sp>
          <p:nvSpPr>
            <p:cNvPr id="37" name="Text Box 66">
              <a:extLst>
                <a:ext uri="{FF2B5EF4-FFF2-40B4-BE49-F238E27FC236}">
                  <a16:creationId xmlns:a16="http://schemas.microsoft.com/office/drawing/2014/main" id="{BF7C8714-B8AB-7C9F-A48A-2D0C0CB7C548}"/>
                </a:ext>
              </a:extLst>
            </p:cNvPr>
            <p:cNvSpPr txBox="1">
              <a:spLocks noChangeArrowheads="1"/>
            </p:cNvSpPr>
            <p:nvPr/>
          </p:nvSpPr>
          <p:spPr bwMode="auto">
            <a:xfrm>
              <a:off x="465" y="2064"/>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3600" b="1">
                  <a:solidFill>
                    <a:srgbClr val="0000F0"/>
                  </a:solidFill>
                  <a:latin typeface="Times New Roman" panose="02020603050405020304" pitchFamily="18" charset="0"/>
                  <a:ea typeface="宋体" panose="02010600030101010101" pitchFamily="2" charset="-122"/>
                  <a:sym typeface="CommonBullets" pitchFamily="34" charset="2"/>
                </a:rPr>
                <a:t>+</a:t>
              </a:r>
            </a:p>
          </p:txBody>
        </p:sp>
        <p:sp>
          <p:nvSpPr>
            <p:cNvPr id="38" name="Text Box 67">
              <a:extLst>
                <a:ext uri="{FF2B5EF4-FFF2-40B4-BE49-F238E27FC236}">
                  <a16:creationId xmlns:a16="http://schemas.microsoft.com/office/drawing/2014/main" id="{0F07284D-2911-ACBA-9819-15F3F57472B7}"/>
                </a:ext>
              </a:extLst>
            </p:cNvPr>
            <p:cNvSpPr txBox="1">
              <a:spLocks noChangeArrowheads="1"/>
            </p:cNvSpPr>
            <p:nvPr/>
          </p:nvSpPr>
          <p:spPr bwMode="auto">
            <a:xfrm>
              <a:off x="2400" y="2045"/>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3600" b="1">
                  <a:solidFill>
                    <a:srgbClr val="0000F0"/>
                  </a:solidFill>
                  <a:latin typeface="Times New Roman" panose="02020603050405020304" pitchFamily="18" charset="0"/>
                  <a:ea typeface="黑体" panose="02010609060101010101" pitchFamily="49" charset="-122"/>
                  <a:sym typeface="Symbol" panose="05050102010706020507" pitchFamily="18" charset="2"/>
                </a:rPr>
                <a:t>–</a:t>
              </a:r>
            </a:p>
          </p:txBody>
        </p:sp>
      </p:grpSp>
      <p:grpSp>
        <p:nvGrpSpPr>
          <p:cNvPr id="39" name="Group 78">
            <a:extLst>
              <a:ext uri="{FF2B5EF4-FFF2-40B4-BE49-F238E27FC236}">
                <a16:creationId xmlns:a16="http://schemas.microsoft.com/office/drawing/2014/main" id="{9073A73F-3E65-3DCB-81CD-2FBD3BBDE3AF}"/>
              </a:ext>
            </a:extLst>
          </p:cNvPr>
          <p:cNvGrpSpPr>
            <a:grpSpLocks/>
          </p:cNvGrpSpPr>
          <p:nvPr/>
        </p:nvGrpSpPr>
        <p:grpSpPr bwMode="auto">
          <a:xfrm>
            <a:off x="4548188" y="1780381"/>
            <a:ext cx="3833812" cy="1169987"/>
            <a:chOff x="3153" y="1731"/>
            <a:chExt cx="2415" cy="737"/>
          </a:xfrm>
        </p:grpSpPr>
        <p:sp>
          <p:nvSpPr>
            <p:cNvPr id="40" name="Text Box 74">
              <a:extLst>
                <a:ext uri="{FF2B5EF4-FFF2-40B4-BE49-F238E27FC236}">
                  <a16:creationId xmlns:a16="http://schemas.microsoft.com/office/drawing/2014/main" id="{3EE09BD7-5875-E714-F3A8-49FF0B0210EC}"/>
                </a:ext>
              </a:extLst>
            </p:cNvPr>
            <p:cNvSpPr txBox="1">
              <a:spLocks noChangeArrowheads="1"/>
            </p:cNvSpPr>
            <p:nvPr/>
          </p:nvSpPr>
          <p:spPr bwMode="auto">
            <a:xfrm>
              <a:off x="3878" y="1731"/>
              <a:ext cx="888" cy="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参考方向</a:t>
              </a:r>
            </a:p>
            <a:p>
              <a:pPr algn="ctr"/>
              <a:r>
                <a:rPr kumimoji="1" lang="en-US" altLang="zh-CN" sz="3200" b="1" i="1">
                  <a:solidFill>
                    <a:srgbClr val="000000"/>
                  </a:solidFill>
                  <a:latin typeface="Times New Roman" panose="02020603050405020304" pitchFamily="18" charset="0"/>
                  <a:ea typeface="楷体_GB2312" panose="02010609030101010101" pitchFamily="49" charset="-122"/>
                  <a:sym typeface="Symbol" panose="05050102010706020507" pitchFamily="18" charset="2"/>
                </a:rPr>
                <a:t>U</a:t>
              </a:r>
            </a:p>
          </p:txBody>
        </p:sp>
        <p:sp>
          <p:nvSpPr>
            <p:cNvPr id="41" name="Text Box 75">
              <a:extLst>
                <a:ext uri="{FF2B5EF4-FFF2-40B4-BE49-F238E27FC236}">
                  <a16:creationId xmlns:a16="http://schemas.microsoft.com/office/drawing/2014/main" id="{B933E126-850B-71ED-EFB3-26E481A74E8F}"/>
                </a:ext>
              </a:extLst>
            </p:cNvPr>
            <p:cNvSpPr txBox="1">
              <a:spLocks noChangeArrowheads="1"/>
            </p:cNvSpPr>
            <p:nvPr/>
          </p:nvSpPr>
          <p:spPr bwMode="auto">
            <a:xfrm>
              <a:off x="3153" y="2064"/>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3600" b="1">
                  <a:solidFill>
                    <a:srgbClr val="0000F0"/>
                  </a:solidFill>
                  <a:latin typeface="Times New Roman" panose="02020603050405020304" pitchFamily="18" charset="0"/>
                  <a:ea typeface="宋体" panose="02010600030101010101" pitchFamily="2" charset="-122"/>
                  <a:sym typeface="CommonBullets" pitchFamily="34" charset="2"/>
                </a:rPr>
                <a:t>+</a:t>
              </a:r>
            </a:p>
          </p:txBody>
        </p:sp>
        <p:sp>
          <p:nvSpPr>
            <p:cNvPr id="42" name="Text Box 76">
              <a:extLst>
                <a:ext uri="{FF2B5EF4-FFF2-40B4-BE49-F238E27FC236}">
                  <a16:creationId xmlns:a16="http://schemas.microsoft.com/office/drawing/2014/main" id="{A69E38FF-96F0-6B16-0719-872C381B3541}"/>
                </a:ext>
              </a:extLst>
            </p:cNvPr>
            <p:cNvSpPr txBox="1">
              <a:spLocks noChangeArrowheads="1"/>
            </p:cNvSpPr>
            <p:nvPr/>
          </p:nvSpPr>
          <p:spPr bwMode="auto">
            <a:xfrm>
              <a:off x="5088" y="2045"/>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3600" b="1">
                  <a:solidFill>
                    <a:srgbClr val="0000F0"/>
                  </a:solidFill>
                  <a:latin typeface="Times New Roman" panose="02020603050405020304" pitchFamily="18" charset="0"/>
                  <a:ea typeface="黑体" panose="02010609060101010101" pitchFamily="49" charset="-122"/>
                  <a:sym typeface="Symbol" panose="05050102010706020507" pitchFamily="18" charset="2"/>
                </a:rPr>
                <a:t>–</a:t>
              </a:r>
            </a:p>
          </p:txBody>
        </p:sp>
      </p:grpSp>
      <p:grpSp>
        <p:nvGrpSpPr>
          <p:cNvPr id="43" name="Group 120">
            <a:extLst>
              <a:ext uri="{FF2B5EF4-FFF2-40B4-BE49-F238E27FC236}">
                <a16:creationId xmlns:a16="http://schemas.microsoft.com/office/drawing/2014/main" id="{23476A97-C535-4FFA-DF43-91980F06E4EF}"/>
              </a:ext>
            </a:extLst>
          </p:cNvPr>
          <p:cNvGrpSpPr>
            <a:grpSpLocks/>
          </p:cNvGrpSpPr>
          <p:nvPr/>
        </p:nvGrpSpPr>
        <p:grpSpPr bwMode="auto">
          <a:xfrm>
            <a:off x="5973763" y="4001293"/>
            <a:ext cx="1144587" cy="579438"/>
            <a:chOff x="4051" y="3274"/>
            <a:chExt cx="721" cy="365"/>
          </a:xfrm>
        </p:grpSpPr>
        <p:sp>
          <p:nvSpPr>
            <p:cNvPr id="44" name="Text Box 44">
              <a:extLst>
                <a:ext uri="{FF2B5EF4-FFF2-40B4-BE49-F238E27FC236}">
                  <a16:creationId xmlns:a16="http://schemas.microsoft.com/office/drawing/2014/main" id="{FC75B855-F55E-B4F7-9751-FD2D4F9FE831}"/>
                </a:ext>
              </a:extLst>
            </p:cNvPr>
            <p:cNvSpPr txBox="1">
              <a:spLocks noChangeArrowheads="1"/>
            </p:cNvSpPr>
            <p:nvPr/>
          </p:nvSpPr>
          <p:spPr bwMode="auto">
            <a:xfrm>
              <a:off x="4254" y="3274"/>
              <a:ext cx="51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rPr>
                <a:t> &lt; 0</a:t>
              </a:r>
              <a:endParaRPr kumimoji="1" lang="en-US" altLang="zh-CN" sz="4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5" name="Text Box 81">
              <a:extLst>
                <a:ext uri="{FF2B5EF4-FFF2-40B4-BE49-F238E27FC236}">
                  <a16:creationId xmlns:a16="http://schemas.microsoft.com/office/drawing/2014/main" id="{38C29193-768D-0BF4-1CFC-3DF4666CEB30}"/>
                </a:ext>
              </a:extLst>
            </p:cNvPr>
            <p:cNvSpPr txBox="1">
              <a:spLocks noChangeArrowheads="1"/>
            </p:cNvSpPr>
            <p:nvPr/>
          </p:nvSpPr>
          <p:spPr bwMode="auto">
            <a:xfrm>
              <a:off x="4051" y="3274"/>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3200" b="1" i="1">
                  <a:solidFill>
                    <a:srgbClr val="000000"/>
                  </a:solidFill>
                  <a:latin typeface="Times New Roman" panose="02020603050405020304" pitchFamily="18" charset="0"/>
                  <a:ea typeface="宋体" panose="02010600030101010101" pitchFamily="2" charset="-122"/>
                  <a:sym typeface="Symbol" panose="05050102010706020507" pitchFamily="18" charset="2"/>
                </a:rPr>
                <a:t>U</a:t>
              </a:r>
            </a:p>
          </p:txBody>
        </p:sp>
      </p:grpSp>
      <p:grpSp>
        <p:nvGrpSpPr>
          <p:cNvPr id="65" name="Group 121">
            <a:extLst>
              <a:ext uri="{FF2B5EF4-FFF2-40B4-BE49-F238E27FC236}">
                <a16:creationId xmlns:a16="http://schemas.microsoft.com/office/drawing/2014/main" id="{A4500356-C11C-09CC-7E74-6B6FE2809907}"/>
              </a:ext>
            </a:extLst>
          </p:cNvPr>
          <p:cNvGrpSpPr>
            <a:grpSpLocks/>
          </p:cNvGrpSpPr>
          <p:nvPr/>
        </p:nvGrpSpPr>
        <p:grpSpPr bwMode="auto">
          <a:xfrm>
            <a:off x="152400" y="2785268"/>
            <a:ext cx="3943350" cy="1208088"/>
            <a:chOff x="384" y="2508"/>
            <a:chExt cx="2484" cy="761"/>
          </a:xfrm>
        </p:grpSpPr>
        <p:grpSp>
          <p:nvGrpSpPr>
            <p:cNvPr id="66" name="Group 104">
              <a:extLst>
                <a:ext uri="{FF2B5EF4-FFF2-40B4-BE49-F238E27FC236}">
                  <a16:creationId xmlns:a16="http://schemas.microsoft.com/office/drawing/2014/main" id="{039C5AF0-00B4-4AF6-C14D-E324D4A5FEE8}"/>
                </a:ext>
              </a:extLst>
            </p:cNvPr>
            <p:cNvGrpSpPr>
              <a:grpSpLocks/>
            </p:cNvGrpSpPr>
            <p:nvPr/>
          </p:nvGrpSpPr>
          <p:grpSpPr bwMode="auto">
            <a:xfrm>
              <a:off x="384" y="2846"/>
              <a:ext cx="2314" cy="423"/>
              <a:chOff x="384" y="2846"/>
              <a:chExt cx="2314" cy="423"/>
            </a:xfrm>
          </p:grpSpPr>
          <p:sp>
            <p:nvSpPr>
              <p:cNvPr id="73" name="Text Box 68">
                <a:extLst>
                  <a:ext uri="{FF2B5EF4-FFF2-40B4-BE49-F238E27FC236}">
                    <a16:creationId xmlns:a16="http://schemas.microsoft.com/office/drawing/2014/main" id="{CAD1E487-80CE-0266-9AD3-35245EC0EA88}"/>
                  </a:ext>
                </a:extLst>
              </p:cNvPr>
              <p:cNvSpPr txBox="1">
                <a:spLocks noChangeArrowheads="1"/>
              </p:cNvSpPr>
              <p:nvPr/>
            </p:nvSpPr>
            <p:spPr bwMode="auto">
              <a:xfrm>
                <a:off x="384" y="2865"/>
                <a:ext cx="6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6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CommonBullets" pitchFamily="34" charset="2"/>
                  </a:rPr>
                  <a:t>+</a:t>
                </a:r>
                <a:endParaRPr kumimoji="1" lang="en-US" altLang="zh-CN" sz="36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4" name="Text Box 70">
                <a:extLst>
                  <a:ext uri="{FF2B5EF4-FFF2-40B4-BE49-F238E27FC236}">
                    <a16:creationId xmlns:a16="http://schemas.microsoft.com/office/drawing/2014/main" id="{ACD3FBD7-C1F9-58D7-61B3-824E3B4906DA}"/>
                  </a:ext>
                </a:extLst>
              </p:cNvPr>
              <p:cNvSpPr txBox="1">
                <a:spLocks noChangeArrowheads="1"/>
              </p:cNvSpPr>
              <p:nvPr/>
            </p:nvSpPr>
            <p:spPr bwMode="auto">
              <a:xfrm>
                <a:off x="1286" y="290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实际方向</a:t>
                </a:r>
              </a:p>
            </p:txBody>
          </p:sp>
          <p:sp>
            <p:nvSpPr>
              <p:cNvPr id="75" name="Rectangle 103">
                <a:extLst>
                  <a:ext uri="{FF2B5EF4-FFF2-40B4-BE49-F238E27FC236}">
                    <a16:creationId xmlns:a16="http://schemas.microsoft.com/office/drawing/2014/main" id="{05820020-62EC-5774-B52B-3D2AD41FA5FC}"/>
                  </a:ext>
                </a:extLst>
              </p:cNvPr>
              <p:cNvSpPr>
                <a:spLocks noChangeArrowheads="1"/>
              </p:cNvSpPr>
              <p:nvPr/>
            </p:nvSpPr>
            <p:spPr bwMode="auto">
              <a:xfrm>
                <a:off x="2438" y="2846"/>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600" b="1" i="0" u="none" strike="noStrike" kern="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sym typeface="Symbol" panose="05050102010706020507" pitchFamily="18" charset="2"/>
                  </a:rPr>
                  <a:t>–</a:t>
                </a:r>
              </a:p>
            </p:txBody>
          </p:sp>
        </p:grpSp>
        <p:grpSp>
          <p:nvGrpSpPr>
            <p:cNvPr id="67" name="Group 117">
              <a:extLst>
                <a:ext uri="{FF2B5EF4-FFF2-40B4-BE49-F238E27FC236}">
                  <a16:creationId xmlns:a16="http://schemas.microsoft.com/office/drawing/2014/main" id="{0D96421F-893F-233F-99EF-4C1169534425}"/>
                </a:ext>
              </a:extLst>
            </p:cNvPr>
            <p:cNvGrpSpPr>
              <a:grpSpLocks/>
            </p:cNvGrpSpPr>
            <p:nvPr/>
          </p:nvGrpSpPr>
          <p:grpSpPr bwMode="auto">
            <a:xfrm>
              <a:off x="480" y="2508"/>
              <a:ext cx="2388" cy="384"/>
              <a:chOff x="480" y="2508"/>
              <a:chExt cx="2388" cy="384"/>
            </a:xfrm>
          </p:grpSpPr>
          <p:sp>
            <p:nvSpPr>
              <p:cNvPr id="68" name="Rectangle 94">
                <a:extLst>
                  <a:ext uri="{FF2B5EF4-FFF2-40B4-BE49-F238E27FC236}">
                    <a16:creationId xmlns:a16="http://schemas.microsoft.com/office/drawing/2014/main" id="{DEF88B5E-DD95-1C44-F696-5D4EF08A2B89}"/>
                  </a:ext>
                </a:extLst>
              </p:cNvPr>
              <p:cNvSpPr>
                <a:spLocks noChangeArrowheads="1"/>
              </p:cNvSpPr>
              <p:nvPr/>
            </p:nvSpPr>
            <p:spPr bwMode="auto">
              <a:xfrm>
                <a:off x="1411" y="2508"/>
                <a:ext cx="460" cy="384"/>
              </a:xfrm>
              <a:prstGeom prst="rect">
                <a:avLst/>
              </a:prstGeom>
              <a:solidFill>
                <a:srgbClr val="00FF00"/>
              </a:solidFill>
              <a:ln w="3175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9" name="Line 95">
                <a:extLst>
                  <a:ext uri="{FF2B5EF4-FFF2-40B4-BE49-F238E27FC236}">
                    <a16:creationId xmlns:a16="http://schemas.microsoft.com/office/drawing/2014/main" id="{576250A4-F917-D727-7C49-C01FC2F56732}"/>
                  </a:ext>
                </a:extLst>
              </p:cNvPr>
              <p:cNvSpPr>
                <a:spLocks noChangeShapeType="1"/>
              </p:cNvSpPr>
              <p:nvPr/>
            </p:nvSpPr>
            <p:spPr bwMode="auto">
              <a:xfrm flipH="1">
                <a:off x="561" y="2698"/>
                <a:ext cx="844"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0" name="Line 96">
                <a:extLst>
                  <a:ext uri="{FF2B5EF4-FFF2-40B4-BE49-F238E27FC236}">
                    <a16:creationId xmlns:a16="http://schemas.microsoft.com/office/drawing/2014/main" id="{9467FA6F-8466-60BC-E21B-DE0909E4EEDA}"/>
                  </a:ext>
                </a:extLst>
              </p:cNvPr>
              <p:cNvSpPr>
                <a:spLocks noChangeShapeType="1"/>
              </p:cNvSpPr>
              <p:nvPr/>
            </p:nvSpPr>
            <p:spPr bwMode="auto">
              <a:xfrm>
                <a:off x="1871" y="2698"/>
                <a:ext cx="913"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1" name="Oval 111">
                <a:extLst>
                  <a:ext uri="{FF2B5EF4-FFF2-40B4-BE49-F238E27FC236}">
                    <a16:creationId xmlns:a16="http://schemas.microsoft.com/office/drawing/2014/main" id="{C4A6CC4E-653A-B34A-BB00-E44BEE63CCB8}"/>
                  </a:ext>
                </a:extLst>
              </p:cNvPr>
              <p:cNvSpPr>
                <a:spLocks noChangeArrowheads="1"/>
              </p:cNvSpPr>
              <p:nvPr/>
            </p:nvSpPr>
            <p:spPr bwMode="auto">
              <a:xfrm>
                <a:off x="480" y="2648"/>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2" name="Oval 112">
                <a:extLst>
                  <a:ext uri="{FF2B5EF4-FFF2-40B4-BE49-F238E27FC236}">
                    <a16:creationId xmlns:a16="http://schemas.microsoft.com/office/drawing/2014/main" id="{C0A78E23-0C37-8FAF-64C3-6EBB3ED336C1}"/>
                  </a:ext>
                </a:extLst>
              </p:cNvPr>
              <p:cNvSpPr>
                <a:spLocks noChangeArrowheads="1"/>
              </p:cNvSpPr>
              <p:nvPr/>
            </p:nvSpPr>
            <p:spPr bwMode="auto">
              <a:xfrm>
                <a:off x="2784" y="2648"/>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grpSp>
        <p:nvGrpSpPr>
          <p:cNvPr id="76" name="Group 122">
            <a:extLst>
              <a:ext uri="{FF2B5EF4-FFF2-40B4-BE49-F238E27FC236}">
                <a16:creationId xmlns:a16="http://schemas.microsoft.com/office/drawing/2014/main" id="{C8A28551-79F1-51F4-9AD9-9DBDD6399ABD}"/>
              </a:ext>
            </a:extLst>
          </p:cNvPr>
          <p:cNvGrpSpPr>
            <a:grpSpLocks/>
          </p:cNvGrpSpPr>
          <p:nvPr/>
        </p:nvGrpSpPr>
        <p:grpSpPr bwMode="auto">
          <a:xfrm>
            <a:off x="4559300" y="2804318"/>
            <a:ext cx="4127500" cy="1249363"/>
            <a:chOff x="3160" y="2520"/>
            <a:chExt cx="2600" cy="787"/>
          </a:xfrm>
        </p:grpSpPr>
        <p:grpSp>
          <p:nvGrpSpPr>
            <p:cNvPr id="77" name="Group 106">
              <a:extLst>
                <a:ext uri="{FF2B5EF4-FFF2-40B4-BE49-F238E27FC236}">
                  <a16:creationId xmlns:a16="http://schemas.microsoft.com/office/drawing/2014/main" id="{DC26ABBF-9EFE-29BA-AAC3-37C97E9A7B17}"/>
                </a:ext>
              </a:extLst>
            </p:cNvPr>
            <p:cNvGrpSpPr>
              <a:grpSpLocks/>
            </p:cNvGrpSpPr>
            <p:nvPr/>
          </p:nvGrpSpPr>
          <p:grpSpPr bwMode="auto">
            <a:xfrm>
              <a:off x="3278" y="2827"/>
              <a:ext cx="2482" cy="480"/>
              <a:chOff x="3278" y="2827"/>
              <a:chExt cx="2482" cy="480"/>
            </a:xfrm>
          </p:grpSpPr>
          <p:sp>
            <p:nvSpPr>
              <p:cNvPr id="84" name="Text Box 71">
                <a:extLst>
                  <a:ext uri="{FF2B5EF4-FFF2-40B4-BE49-F238E27FC236}">
                    <a16:creationId xmlns:a16="http://schemas.microsoft.com/office/drawing/2014/main" id="{AF25524A-AE75-EFB1-AA05-DF636E78E196}"/>
                  </a:ext>
                </a:extLst>
              </p:cNvPr>
              <p:cNvSpPr txBox="1">
                <a:spLocks noChangeArrowheads="1"/>
              </p:cNvSpPr>
              <p:nvPr/>
            </p:nvSpPr>
            <p:spPr bwMode="auto">
              <a:xfrm>
                <a:off x="5103" y="2827"/>
                <a:ext cx="65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4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CommonBullets" pitchFamily="34" charset="2"/>
                  </a:rPr>
                  <a:t>+</a:t>
                </a:r>
                <a:endParaRPr kumimoji="1" lang="en-US" altLang="zh-CN" sz="32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5" name="Text Box 73">
                <a:extLst>
                  <a:ext uri="{FF2B5EF4-FFF2-40B4-BE49-F238E27FC236}">
                    <a16:creationId xmlns:a16="http://schemas.microsoft.com/office/drawing/2014/main" id="{0AF07678-C8CD-3D4B-4BA3-AC876466387B}"/>
                  </a:ext>
                </a:extLst>
              </p:cNvPr>
              <p:cNvSpPr txBox="1">
                <a:spLocks noChangeArrowheads="1"/>
              </p:cNvSpPr>
              <p:nvPr/>
            </p:nvSpPr>
            <p:spPr bwMode="auto">
              <a:xfrm>
                <a:off x="3984" y="290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实际方向</a:t>
                </a:r>
              </a:p>
            </p:txBody>
          </p:sp>
          <p:sp>
            <p:nvSpPr>
              <p:cNvPr id="86" name="Rectangle 105">
                <a:extLst>
                  <a:ext uri="{FF2B5EF4-FFF2-40B4-BE49-F238E27FC236}">
                    <a16:creationId xmlns:a16="http://schemas.microsoft.com/office/drawing/2014/main" id="{65A840D4-3291-BF3F-FE1E-C76FEF4B18D4}"/>
                  </a:ext>
                </a:extLst>
              </p:cNvPr>
              <p:cNvSpPr>
                <a:spLocks noChangeArrowheads="1"/>
              </p:cNvSpPr>
              <p:nvPr/>
            </p:nvSpPr>
            <p:spPr bwMode="auto">
              <a:xfrm>
                <a:off x="3278" y="2834"/>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600" b="1" i="0" u="none" strike="noStrike" kern="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sym typeface="Symbol" panose="05050102010706020507" pitchFamily="18" charset="2"/>
                  </a:rPr>
                  <a:t>–</a:t>
                </a:r>
              </a:p>
            </p:txBody>
          </p:sp>
        </p:grpSp>
        <p:grpSp>
          <p:nvGrpSpPr>
            <p:cNvPr id="78" name="Group 118">
              <a:extLst>
                <a:ext uri="{FF2B5EF4-FFF2-40B4-BE49-F238E27FC236}">
                  <a16:creationId xmlns:a16="http://schemas.microsoft.com/office/drawing/2014/main" id="{9729F7E1-2A6D-3BF7-3118-36A7952379C1}"/>
                </a:ext>
              </a:extLst>
            </p:cNvPr>
            <p:cNvGrpSpPr>
              <a:grpSpLocks/>
            </p:cNvGrpSpPr>
            <p:nvPr/>
          </p:nvGrpSpPr>
          <p:grpSpPr bwMode="auto">
            <a:xfrm>
              <a:off x="3160" y="2520"/>
              <a:ext cx="2364" cy="384"/>
              <a:chOff x="3160" y="2520"/>
              <a:chExt cx="2364" cy="384"/>
            </a:xfrm>
          </p:grpSpPr>
          <p:sp>
            <p:nvSpPr>
              <p:cNvPr id="79" name="Rectangle 98">
                <a:extLst>
                  <a:ext uri="{FF2B5EF4-FFF2-40B4-BE49-F238E27FC236}">
                    <a16:creationId xmlns:a16="http://schemas.microsoft.com/office/drawing/2014/main" id="{501C728E-187E-48ED-2C9B-3765E0873756}"/>
                  </a:ext>
                </a:extLst>
              </p:cNvPr>
              <p:cNvSpPr>
                <a:spLocks noChangeArrowheads="1"/>
              </p:cNvSpPr>
              <p:nvPr/>
            </p:nvSpPr>
            <p:spPr bwMode="auto">
              <a:xfrm>
                <a:off x="4087" y="2520"/>
                <a:ext cx="460" cy="384"/>
              </a:xfrm>
              <a:prstGeom prst="rect">
                <a:avLst/>
              </a:prstGeom>
              <a:solidFill>
                <a:srgbClr val="00FF00"/>
              </a:solidFill>
              <a:ln w="3175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0" name="Line 99">
                <a:extLst>
                  <a:ext uri="{FF2B5EF4-FFF2-40B4-BE49-F238E27FC236}">
                    <a16:creationId xmlns:a16="http://schemas.microsoft.com/office/drawing/2014/main" id="{3DDB6EC0-00E5-D0E4-D4E0-BA0A3C9D5BD7}"/>
                  </a:ext>
                </a:extLst>
              </p:cNvPr>
              <p:cNvSpPr>
                <a:spLocks noChangeShapeType="1"/>
              </p:cNvSpPr>
              <p:nvPr/>
            </p:nvSpPr>
            <p:spPr bwMode="auto">
              <a:xfrm flipH="1">
                <a:off x="3237" y="2710"/>
                <a:ext cx="844"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1" name="Line 100">
                <a:extLst>
                  <a:ext uri="{FF2B5EF4-FFF2-40B4-BE49-F238E27FC236}">
                    <a16:creationId xmlns:a16="http://schemas.microsoft.com/office/drawing/2014/main" id="{E688007A-4050-D491-239A-EF1E372D2C19}"/>
                  </a:ext>
                </a:extLst>
              </p:cNvPr>
              <p:cNvSpPr>
                <a:spLocks noChangeShapeType="1"/>
              </p:cNvSpPr>
              <p:nvPr/>
            </p:nvSpPr>
            <p:spPr bwMode="auto">
              <a:xfrm>
                <a:off x="4547" y="2710"/>
                <a:ext cx="913" cy="0"/>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2" name="Oval 113">
                <a:extLst>
                  <a:ext uri="{FF2B5EF4-FFF2-40B4-BE49-F238E27FC236}">
                    <a16:creationId xmlns:a16="http://schemas.microsoft.com/office/drawing/2014/main" id="{9AFDEB29-879F-A245-43A7-51554CA1DE2D}"/>
                  </a:ext>
                </a:extLst>
              </p:cNvPr>
              <p:cNvSpPr>
                <a:spLocks noChangeArrowheads="1"/>
              </p:cNvSpPr>
              <p:nvPr/>
            </p:nvSpPr>
            <p:spPr bwMode="auto">
              <a:xfrm>
                <a:off x="3160" y="2664"/>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3" name="Oval 114">
                <a:extLst>
                  <a:ext uri="{FF2B5EF4-FFF2-40B4-BE49-F238E27FC236}">
                    <a16:creationId xmlns:a16="http://schemas.microsoft.com/office/drawing/2014/main" id="{D954B041-FFEA-376E-521A-3B7A11D70DB4}"/>
                  </a:ext>
                </a:extLst>
              </p:cNvPr>
              <p:cNvSpPr>
                <a:spLocks noChangeArrowheads="1"/>
              </p:cNvSpPr>
              <p:nvPr/>
            </p:nvSpPr>
            <p:spPr bwMode="auto">
              <a:xfrm>
                <a:off x="5440" y="2664"/>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spTree>
    <p:extLst>
      <p:ext uri="{BB962C8B-B14F-4D97-AF65-F5344CB8AC3E}">
        <p14:creationId xmlns:p14="http://schemas.microsoft.com/office/powerpoint/2010/main" val="368213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1.2 </a:t>
            </a:r>
            <a:r>
              <a:rPr lang="zh-CN" altLang="en-US" dirty="0"/>
              <a:t>基本物理量、参考方向与功率计算</a:t>
            </a:r>
          </a:p>
        </p:txBody>
      </p:sp>
      <p:sp>
        <p:nvSpPr>
          <p:cNvPr id="46" name="Text Box 6">
            <a:extLst>
              <a:ext uri="{FF2B5EF4-FFF2-40B4-BE49-F238E27FC236}">
                <a16:creationId xmlns:a16="http://schemas.microsoft.com/office/drawing/2014/main" id="{5B8E7739-5017-F7EE-D3A4-3EEE385D9C22}"/>
              </a:ext>
            </a:extLst>
          </p:cNvPr>
          <p:cNvSpPr txBox="1">
            <a:spLocks noChangeArrowheads="1"/>
          </p:cNvSpPr>
          <p:nvPr/>
        </p:nvSpPr>
        <p:spPr bwMode="auto">
          <a:xfrm>
            <a:off x="251996" y="1268998"/>
            <a:ext cx="431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FF0000"/>
                </a:solidFill>
                <a:latin typeface="Times New Roman" panose="02020603050405020304" pitchFamily="18" charset="0"/>
                <a:ea typeface="宋体" panose="02010600030101010101" pitchFamily="2" charset="-122"/>
                <a:sym typeface="Wingdings 2" panose="05020102010507070707" pitchFamily="18" charset="2"/>
              </a:rPr>
              <a:t>电压参考方向的三种表示方式  </a:t>
            </a:r>
            <a:endParaRPr kumimoji="1" lang="zh-CN" altLang="en-US" sz="3600" b="1">
              <a:solidFill>
                <a:srgbClr val="FF0000"/>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7" name="Text Box 8">
            <a:extLst>
              <a:ext uri="{FF2B5EF4-FFF2-40B4-BE49-F238E27FC236}">
                <a16:creationId xmlns:a16="http://schemas.microsoft.com/office/drawing/2014/main" id="{C735CF4A-C193-AACE-25A3-BDEC2277AC41}"/>
              </a:ext>
            </a:extLst>
          </p:cNvPr>
          <p:cNvSpPr txBox="1">
            <a:spLocks noChangeArrowheads="1"/>
          </p:cNvSpPr>
          <p:nvPr/>
        </p:nvSpPr>
        <p:spPr bwMode="auto">
          <a:xfrm>
            <a:off x="509964" y="4897438"/>
            <a:ext cx="5924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a:solidFill>
                  <a:srgbClr val="0000F0"/>
                </a:solidFill>
                <a:latin typeface="Times New Roman" panose="02020603050405020304" pitchFamily="18" charset="0"/>
                <a:ea typeface="宋体" panose="02010600030101010101" pitchFamily="2" charset="-122"/>
                <a:sym typeface="Monotype Sorts" pitchFamily="2" charset="2"/>
              </a:rPr>
              <a:t>(3)  </a:t>
            </a:r>
            <a:r>
              <a:rPr kumimoji="1" lang="zh-CN" altLang="en-US" sz="2400" b="1">
                <a:solidFill>
                  <a:srgbClr val="0000F0"/>
                </a:solidFill>
                <a:latin typeface="Times New Roman" panose="02020603050405020304" pitchFamily="18" charset="0"/>
                <a:ea typeface="宋体" panose="02010600030101010101" pitchFamily="2" charset="-122"/>
                <a:sym typeface="Monotype Sorts" pitchFamily="2" charset="2"/>
              </a:rPr>
              <a:t>用箭头表示：</a:t>
            </a:r>
            <a:endParaRPr kumimoji="1" lang="zh-CN" altLang="en-US" sz="2400" b="1">
              <a:solidFill>
                <a:srgbClr val="000000"/>
              </a:solidFill>
              <a:latin typeface="Times New Roman" panose="02020603050405020304" pitchFamily="18" charset="0"/>
              <a:ea typeface="宋体" panose="02010600030101010101" pitchFamily="2" charset="-122"/>
              <a:sym typeface="Monotype Sorts" pitchFamily="2" charset="2"/>
            </a:endParaRPr>
          </a:p>
          <a:p>
            <a:r>
              <a:rPr kumimoji="1" lang="zh-CN" altLang="en-US" sz="2400" b="1">
                <a:solidFill>
                  <a:srgbClr val="000000"/>
                </a:solidFill>
                <a:latin typeface="Times New Roman" panose="02020603050405020304" pitchFamily="18" charset="0"/>
                <a:ea typeface="宋体" panose="02010600030101010101" pitchFamily="2" charset="-122"/>
                <a:sym typeface="Monotype Sorts" pitchFamily="2" charset="2"/>
              </a:rPr>
              <a:t>       箭头指向为电压（降）的参考方向。    </a:t>
            </a:r>
            <a:endParaRPr kumimoji="1" lang="zh-CN" altLang="en-US" sz="3200" b="1">
              <a:solidFill>
                <a:srgbClr val="000000"/>
              </a:solidFill>
              <a:latin typeface="Times New Roman" panose="02020603050405020304" pitchFamily="18" charset="0"/>
              <a:ea typeface="宋体" panose="02010600030101010101" pitchFamily="2" charset="-122"/>
              <a:sym typeface="Monotype Sorts" pitchFamily="2" charset="2"/>
            </a:endParaRPr>
          </a:p>
        </p:txBody>
      </p:sp>
      <p:sp>
        <p:nvSpPr>
          <p:cNvPr id="48" name="Text Box 9">
            <a:extLst>
              <a:ext uri="{FF2B5EF4-FFF2-40B4-BE49-F238E27FC236}">
                <a16:creationId xmlns:a16="http://schemas.microsoft.com/office/drawing/2014/main" id="{9AAACCF4-668E-CEAD-B58D-18550433C955}"/>
              </a:ext>
            </a:extLst>
          </p:cNvPr>
          <p:cNvSpPr txBox="1">
            <a:spLocks noChangeArrowheads="1"/>
          </p:cNvSpPr>
          <p:nvPr/>
        </p:nvSpPr>
        <p:spPr bwMode="auto">
          <a:xfrm>
            <a:off x="513139" y="1740429"/>
            <a:ext cx="811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kumimoji="1" sz="2400">
                <a:solidFill>
                  <a:schemeClr val="tx1"/>
                </a:solidFill>
                <a:latin typeface="Times New Roman" panose="02020603050405020304" pitchFamily="18" charset="0"/>
                <a:ea typeface="宋体" panose="02010600030101010101" pitchFamily="2" charset="-122"/>
              </a:defRPr>
            </a:lvl1pPr>
            <a:lvl2pPr marL="66675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76250" marR="0" lvl="0" indent="-476250" algn="just"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0000F0"/>
                </a:solidFill>
                <a:effectLst/>
                <a:uLnTx/>
                <a:uFillTx/>
                <a:latin typeface="Times New Roman" panose="02020603050405020304" pitchFamily="18" charset="0"/>
                <a:ea typeface="宋体" panose="02010600030101010101" pitchFamily="2" charset="-122"/>
                <a:sym typeface="Monotype Sorts" pitchFamily="2" charset="2"/>
              </a:rPr>
              <a:t>(1)  </a:t>
            </a:r>
            <a:r>
              <a:rPr kumimoji="1" lang="zh-CN" altLang="en-US" sz="2400" b="1" i="0" u="none" strike="noStrike" kern="0" cap="none" spc="0" normalizeH="0" baseline="0" noProof="0">
                <a:ln>
                  <a:noFill/>
                </a:ln>
                <a:solidFill>
                  <a:srgbClr val="0000F0"/>
                </a:solidFill>
                <a:effectLst/>
                <a:uLnTx/>
                <a:uFillTx/>
                <a:latin typeface="Times New Roman" panose="02020603050405020304" pitchFamily="18" charset="0"/>
                <a:ea typeface="宋体" panose="02010600030101010101" pitchFamily="2" charset="-122"/>
                <a:sym typeface="Monotype Sorts" pitchFamily="2" charset="2"/>
              </a:rPr>
              <a:t>用正负极性表示：</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endParaRPr>
          </a:p>
          <a:p>
            <a:pPr marL="476250" marR="0" lvl="0" indent="-476250" algn="just"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       由正极指向负极的方向为电压（降）的参考方向。  </a:t>
            </a:r>
          </a:p>
        </p:txBody>
      </p:sp>
      <p:sp>
        <p:nvSpPr>
          <p:cNvPr id="49" name="Text Box 10">
            <a:extLst>
              <a:ext uri="{FF2B5EF4-FFF2-40B4-BE49-F238E27FC236}">
                <a16:creationId xmlns:a16="http://schemas.microsoft.com/office/drawing/2014/main" id="{F990237F-5DEF-0236-1687-7C195C2659E3}"/>
              </a:ext>
            </a:extLst>
          </p:cNvPr>
          <p:cNvSpPr txBox="1">
            <a:spLocks noChangeArrowheads="1"/>
          </p:cNvSpPr>
          <p:nvPr/>
        </p:nvSpPr>
        <p:spPr bwMode="auto">
          <a:xfrm>
            <a:off x="513139" y="3372075"/>
            <a:ext cx="8277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81000" marR="0" lvl="0" indent="-381000" algn="just"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0000F0"/>
                </a:solidFill>
                <a:effectLst/>
                <a:uLnTx/>
                <a:uFillTx/>
                <a:latin typeface="Times New Roman" panose="02020603050405020304" pitchFamily="18" charset="0"/>
                <a:ea typeface="宋体" panose="02010600030101010101" pitchFamily="2" charset="-122"/>
                <a:sym typeface="Monotype Sorts" pitchFamily="2" charset="2"/>
              </a:rPr>
              <a:t>(2)  </a:t>
            </a:r>
            <a:r>
              <a:rPr kumimoji="1" lang="zh-CN" altLang="en-US" sz="2400" b="1" i="0" u="none" strike="noStrike" kern="0" cap="none" spc="0" normalizeH="0" baseline="0" noProof="0">
                <a:ln>
                  <a:noFill/>
                </a:ln>
                <a:solidFill>
                  <a:srgbClr val="0000F0"/>
                </a:solidFill>
                <a:effectLst/>
                <a:uLnTx/>
                <a:uFillTx/>
                <a:latin typeface="Times New Roman" panose="02020603050405020304" pitchFamily="18" charset="0"/>
                <a:ea typeface="宋体" panose="02010600030101010101" pitchFamily="2" charset="-122"/>
                <a:sym typeface="Monotype Sorts" pitchFamily="2" charset="2"/>
              </a:rPr>
              <a:t>用双下标表示：</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endParaRPr>
          </a:p>
          <a:p>
            <a:pPr marL="381000" marR="0" lvl="0" indent="-381000" algn="just"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      如 </a:t>
            </a: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AB</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由</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指向</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B</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的方向为电</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Monotype Sorts" pitchFamily="2" charset="2"/>
              </a:rPr>
              <a:t>压</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（降）的参考方向。  </a:t>
            </a:r>
          </a:p>
        </p:txBody>
      </p:sp>
      <p:grpSp>
        <p:nvGrpSpPr>
          <p:cNvPr id="50" name="Group 54">
            <a:extLst>
              <a:ext uri="{FF2B5EF4-FFF2-40B4-BE49-F238E27FC236}">
                <a16:creationId xmlns:a16="http://schemas.microsoft.com/office/drawing/2014/main" id="{96B59EF8-429B-4BDB-6D20-DA3EB031B891}"/>
              </a:ext>
            </a:extLst>
          </p:cNvPr>
          <p:cNvGrpSpPr>
            <a:grpSpLocks/>
          </p:cNvGrpSpPr>
          <p:nvPr/>
        </p:nvGrpSpPr>
        <p:grpSpPr bwMode="auto">
          <a:xfrm>
            <a:off x="3638926" y="5683026"/>
            <a:ext cx="1981200" cy="625475"/>
            <a:chOff x="2208" y="1094"/>
            <a:chExt cx="1248" cy="394"/>
          </a:xfrm>
        </p:grpSpPr>
        <p:sp>
          <p:nvSpPr>
            <p:cNvPr id="51" name="Line 19">
              <a:extLst>
                <a:ext uri="{FF2B5EF4-FFF2-40B4-BE49-F238E27FC236}">
                  <a16:creationId xmlns:a16="http://schemas.microsoft.com/office/drawing/2014/main" id="{17063664-3956-B06C-1742-9C60F967AC52}"/>
                </a:ext>
              </a:extLst>
            </p:cNvPr>
            <p:cNvSpPr>
              <a:spLocks noChangeShapeType="1"/>
            </p:cNvSpPr>
            <p:nvPr/>
          </p:nvSpPr>
          <p:spPr bwMode="auto">
            <a:xfrm>
              <a:off x="2208" y="1488"/>
              <a:ext cx="1248" cy="0"/>
            </a:xfrm>
            <a:prstGeom prst="line">
              <a:avLst/>
            </a:prstGeom>
            <a:noFill/>
            <a:ln w="31750" cap="sq">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52" name="Text Box 22">
              <a:extLst>
                <a:ext uri="{FF2B5EF4-FFF2-40B4-BE49-F238E27FC236}">
                  <a16:creationId xmlns:a16="http://schemas.microsoft.com/office/drawing/2014/main" id="{345E443D-579B-299B-72CA-999A3DE7BC06}"/>
                </a:ext>
              </a:extLst>
            </p:cNvPr>
            <p:cNvSpPr txBox="1">
              <a:spLocks noChangeArrowheads="1"/>
            </p:cNvSpPr>
            <p:nvPr/>
          </p:nvSpPr>
          <p:spPr bwMode="auto">
            <a:xfrm>
              <a:off x="2733" y="1094"/>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000000"/>
                  </a:solidFill>
                  <a:latin typeface="Times New Roman" panose="02020603050405020304" pitchFamily="18" charset="0"/>
                  <a:ea typeface="宋体" panose="02010600030101010101" pitchFamily="2" charset="-122"/>
                  <a:sym typeface="Symbol" panose="05050102010706020507" pitchFamily="18" charset="2"/>
                </a:rPr>
                <a:t>U</a:t>
              </a:r>
              <a:endPar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53" name="Group 63">
            <a:extLst>
              <a:ext uri="{FF2B5EF4-FFF2-40B4-BE49-F238E27FC236}">
                <a16:creationId xmlns:a16="http://schemas.microsoft.com/office/drawing/2014/main" id="{9B77C554-49C4-9430-061E-DFE7C20A8F5C}"/>
              </a:ext>
            </a:extLst>
          </p:cNvPr>
          <p:cNvGrpSpPr>
            <a:grpSpLocks/>
          </p:cNvGrpSpPr>
          <p:nvPr/>
        </p:nvGrpSpPr>
        <p:grpSpPr bwMode="auto">
          <a:xfrm>
            <a:off x="2709093" y="2537996"/>
            <a:ext cx="3527425" cy="762000"/>
            <a:chOff x="1772" y="2353"/>
            <a:chExt cx="2222" cy="480"/>
          </a:xfrm>
        </p:grpSpPr>
        <p:sp>
          <p:nvSpPr>
            <p:cNvPr id="54" name="Text Box 36">
              <a:extLst>
                <a:ext uri="{FF2B5EF4-FFF2-40B4-BE49-F238E27FC236}">
                  <a16:creationId xmlns:a16="http://schemas.microsoft.com/office/drawing/2014/main" id="{528AF89D-FC2D-8E9A-EE88-281AB9060AC0}"/>
                </a:ext>
              </a:extLst>
            </p:cNvPr>
            <p:cNvSpPr txBox="1">
              <a:spLocks noChangeArrowheads="1"/>
            </p:cNvSpPr>
            <p:nvPr/>
          </p:nvSpPr>
          <p:spPr bwMode="auto">
            <a:xfrm>
              <a:off x="2794" y="2353"/>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000000"/>
                  </a:solidFill>
                  <a:latin typeface="Times New Roman" panose="02020603050405020304" pitchFamily="18" charset="0"/>
                  <a:ea typeface="宋体" panose="02010600030101010101" pitchFamily="2" charset="-122"/>
                  <a:sym typeface="Symbol" panose="05050102010706020507" pitchFamily="18" charset="2"/>
                </a:rPr>
                <a:t>U</a:t>
              </a:r>
              <a:endPar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55" name="Text Box 37">
              <a:extLst>
                <a:ext uri="{FF2B5EF4-FFF2-40B4-BE49-F238E27FC236}">
                  <a16:creationId xmlns:a16="http://schemas.microsoft.com/office/drawing/2014/main" id="{32012152-0BDF-C0C7-AB4D-7EAA62FA8FF9}"/>
                </a:ext>
              </a:extLst>
            </p:cNvPr>
            <p:cNvSpPr txBox="1">
              <a:spLocks noChangeArrowheads="1"/>
            </p:cNvSpPr>
            <p:nvPr/>
          </p:nvSpPr>
          <p:spPr bwMode="auto">
            <a:xfrm>
              <a:off x="1772" y="2353"/>
              <a:ext cx="31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4400" b="1">
                  <a:solidFill>
                    <a:srgbClr val="FF0000"/>
                  </a:solidFill>
                  <a:latin typeface="Times New Roman" panose="02020603050405020304" pitchFamily="18" charset="0"/>
                  <a:ea typeface="宋体" panose="02010600030101010101" pitchFamily="2" charset="-122"/>
                  <a:sym typeface="CommonBullets" pitchFamily="34" charset="2"/>
                </a:rPr>
                <a:t>+</a:t>
              </a:r>
              <a:endParaRPr kumimoji="1" lang="en-US" altLang="zh-CN" sz="4400" b="1">
                <a:solidFill>
                  <a:srgbClr val="996633"/>
                </a:solidFill>
                <a:latin typeface="Times New Roman" panose="02020603050405020304" pitchFamily="18" charset="0"/>
                <a:ea typeface="宋体" panose="02010600030101010101" pitchFamily="2" charset="-122"/>
                <a:sym typeface="CommonBullets" pitchFamily="34" charset="2"/>
              </a:endParaRPr>
            </a:p>
          </p:txBody>
        </p:sp>
        <p:sp>
          <p:nvSpPr>
            <p:cNvPr id="56" name="Line 38">
              <a:extLst>
                <a:ext uri="{FF2B5EF4-FFF2-40B4-BE49-F238E27FC236}">
                  <a16:creationId xmlns:a16="http://schemas.microsoft.com/office/drawing/2014/main" id="{9FF1CB37-FADB-A921-8C39-0E3D1F3E277E}"/>
                </a:ext>
              </a:extLst>
            </p:cNvPr>
            <p:cNvSpPr>
              <a:spLocks noChangeShapeType="1"/>
            </p:cNvSpPr>
            <p:nvPr/>
          </p:nvSpPr>
          <p:spPr bwMode="auto">
            <a:xfrm>
              <a:off x="3802" y="2593"/>
              <a:ext cx="192" cy="0"/>
            </a:xfrm>
            <a:prstGeom prst="line">
              <a:avLst/>
            </a:prstGeom>
            <a:noFill/>
            <a:ln w="3175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57" name="Group 64">
            <a:extLst>
              <a:ext uri="{FF2B5EF4-FFF2-40B4-BE49-F238E27FC236}">
                <a16:creationId xmlns:a16="http://schemas.microsoft.com/office/drawing/2014/main" id="{F64DB482-6252-8369-83E7-F2AC02EF6045}"/>
              </a:ext>
            </a:extLst>
          </p:cNvPr>
          <p:cNvGrpSpPr>
            <a:grpSpLocks/>
          </p:cNvGrpSpPr>
          <p:nvPr/>
        </p:nvGrpSpPr>
        <p:grpSpPr bwMode="auto">
          <a:xfrm>
            <a:off x="2341939" y="4165825"/>
            <a:ext cx="4364037" cy="625475"/>
            <a:chOff x="1519" y="3457"/>
            <a:chExt cx="2749" cy="394"/>
          </a:xfrm>
        </p:grpSpPr>
        <p:sp>
          <p:nvSpPr>
            <p:cNvPr id="58" name="Text Box 39">
              <a:extLst>
                <a:ext uri="{FF2B5EF4-FFF2-40B4-BE49-F238E27FC236}">
                  <a16:creationId xmlns:a16="http://schemas.microsoft.com/office/drawing/2014/main" id="{EF5F4CCF-8CED-AE2C-0E0E-965FBE585563}"/>
                </a:ext>
              </a:extLst>
            </p:cNvPr>
            <p:cNvSpPr txBox="1">
              <a:spLocks noChangeArrowheads="1"/>
            </p:cNvSpPr>
            <p:nvPr/>
          </p:nvSpPr>
          <p:spPr bwMode="auto">
            <a:xfrm>
              <a:off x="1519" y="3486"/>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rPr>
                <a:t>A</a:t>
              </a:r>
            </a:p>
          </p:txBody>
        </p:sp>
        <p:sp>
          <p:nvSpPr>
            <p:cNvPr id="59" name="Text Box 40">
              <a:extLst>
                <a:ext uri="{FF2B5EF4-FFF2-40B4-BE49-F238E27FC236}">
                  <a16:creationId xmlns:a16="http://schemas.microsoft.com/office/drawing/2014/main" id="{1B22566D-8656-215A-0269-78F7267C6F03}"/>
                </a:ext>
              </a:extLst>
            </p:cNvPr>
            <p:cNvSpPr txBox="1">
              <a:spLocks noChangeArrowheads="1"/>
            </p:cNvSpPr>
            <p:nvPr/>
          </p:nvSpPr>
          <p:spPr bwMode="auto">
            <a:xfrm>
              <a:off x="3981" y="3457"/>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rPr>
                <a:t>B</a:t>
              </a:r>
            </a:p>
          </p:txBody>
        </p:sp>
      </p:grpSp>
      <p:sp>
        <p:nvSpPr>
          <p:cNvPr id="60" name="Text Box 43">
            <a:extLst>
              <a:ext uri="{FF2B5EF4-FFF2-40B4-BE49-F238E27FC236}">
                <a16:creationId xmlns:a16="http://schemas.microsoft.com/office/drawing/2014/main" id="{302F1DF5-36D5-5587-8AC4-564D53BF23A3}"/>
              </a:ext>
            </a:extLst>
          </p:cNvPr>
          <p:cNvSpPr txBox="1">
            <a:spLocks noChangeArrowheads="1"/>
          </p:cNvSpPr>
          <p:nvPr/>
        </p:nvSpPr>
        <p:spPr bwMode="auto">
          <a:xfrm>
            <a:off x="4164389" y="4088037"/>
            <a:ext cx="847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000000"/>
                </a:solidFill>
                <a:latin typeface="Times New Roman" panose="02020603050405020304" pitchFamily="18" charset="0"/>
                <a:ea typeface="宋体" panose="02010600030101010101" pitchFamily="2" charset="-122"/>
                <a:sym typeface="Symbol" panose="05050102010706020507" pitchFamily="18" charset="2"/>
              </a:rPr>
              <a:t>U</a:t>
            </a:r>
            <a:r>
              <a:rPr kumimoji="1" lang="en-US" altLang="zh-CN" sz="3200" b="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AB</a:t>
            </a:r>
            <a:endParaRPr kumimoji="1" lang="en-US" altLang="zh-CN" sz="32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61" name="Group 71">
            <a:extLst>
              <a:ext uri="{FF2B5EF4-FFF2-40B4-BE49-F238E27FC236}">
                <a16:creationId xmlns:a16="http://schemas.microsoft.com/office/drawing/2014/main" id="{F54B3AEC-F904-5049-0F0F-2354319E6C8E}"/>
              </a:ext>
            </a:extLst>
          </p:cNvPr>
          <p:cNvGrpSpPr>
            <a:grpSpLocks/>
          </p:cNvGrpSpPr>
          <p:nvPr/>
        </p:nvGrpSpPr>
        <p:grpSpPr bwMode="auto">
          <a:xfrm>
            <a:off x="2569393" y="3107908"/>
            <a:ext cx="4095750" cy="304800"/>
            <a:chOff x="1636" y="1464"/>
            <a:chExt cx="2580" cy="192"/>
          </a:xfrm>
        </p:grpSpPr>
        <p:sp>
          <p:nvSpPr>
            <p:cNvPr id="62" name="Rectangle 56">
              <a:extLst>
                <a:ext uri="{FF2B5EF4-FFF2-40B4-BE49-F238E27FC236}">
                  <a16:creationId xmlns:a16="http://schemas.microsoft.com/office/drawing/2014/main" id="{B6876EF9-C0B3-F5A6-AB0B-CE253FA0FB81}"/>
                </a:ext>
              </a:extLst>
            </p:cNvPr>
            <p:cNvSpPr>
              <a:spLocks noChangeArrowheads="1"/>
            </p:cNvSpPr>
            <p:nvPr/>
          </p:nvSpPr>
          <p:spPr bwMode="auto">
            <a:xfrm>
              <a:off x="2719" y="1464"/>
              <a:ext cx="433" cy="192"/>
            </a:xfrm>
            <a:prstGeom prst="rect">
              <a:avLst/>
            </a:prstGeom>
            <a:solidFill>
              <a:srgbClr val="00FF00"/>
            </a:solidFill>
            <a:ln w="3175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3" name="Line 57">
              <a:extLst>
                <a:ext uri="{FF2B5EF4-FFF2-40B4-BE49-F238E27FC236}">
                  <a16:creationId xmlns:a16="http://schemas.microsoft.com/office/drawing/2014/main" id="{A59E65ED-D59D-2117-997D-34D772C9B53E}"/>
                </a:ext>
              </a:extLst>
            </p:cNvPr>
            <p:cNvSpPr>
              <a:spLocks noChangeShapeType="1"/>
            </p:cNvSpPr>
            <p:nvPr/>
          </p:nvSpPr>
          <p:spPr bwMode="auto">
            <a:xfrm flipH="1">
              <a:off x="1692" y="1561"/>
              <a:ext cx="1009" cy="1"/>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4" name="Line 58">
              <a:extLst>
                <a:ext uri="{FF2B5EF4-FFF2-40B4-BE49-F238E27FC236}">
                  <a16:creationId xmlns:a16="http://schemas.microsoft.com/office/drawing/2014/main" id="{E8EB1EC6-CE7E-BE12-2C35-0DEEE724E6D9}"/>
                </a:ext>
              </a:extLst>
            </p:cNvPr>
            <p:cNvSpPr>
              <a:spLocks noChangeShapeType="1"/>
            </p:cNvSpPr>
            <p:nvPr/>
          </p:nvSpPr>
          <p:spPr bwMode="auto">
            <a:xfrm>
              <a:off x="3155" y="1566"/>
              <a:ext cx="1009" cy="1"/>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7" name="Oval 65">
              <a:extLst>
                <a:ext uri="{FF2B5EF4-FFF2-40B4-BE49-F238E27FC236}">
                  <a16:creationId xmlns:a16="http://schemas.microsoft.com/office/drawing/2014/main" id="{F2509E87-9393-A71D-1BF3-0B997D5FC26A}"/>
                </a:ext>
              </a:extLst>
            </p:cNvPr>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8" name="Oval 66">
              <a:extLst>
                <a:ext uri="{FF2B5EF4-FFF2-40B4-BE49-F238E27FC236}">
                  <a16:creationId xmlns:a16="http://schemas.microsoft.com/office/drawing/2014/main" id="{A284B312-D362-FF97-7F20-16BC33D3E3B8}"/>
                </a:ext>
              </a:extLst>
            </p:cNvPr>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89" name="Group 72">
            <a:extLst>
              <a:ext uri="{FF2B5EF4-FFF2-40B4-BE49-F238E27FC236}">
                <a16:creationId xmlns:a16="http://schemas.microsoft.com/office/drawing/2014/main" id="{1B35EC81-DA62-2534-3474-0DC4BF81B78F}"/>
              </a:ext>
            </a:extLst>
          </p:cNvPr>
          <p:cNvGrpSpPr>
            <a:grpSpLocks/>
          </p:cNvGrpSpPr>
          <p:nvPr/>
        </p:nvGrpSpPr>
        <p:grpSpPr bwMode="auto">
          <a:xfrm>
            <a:off x="2654676" y="6422801"/>
            <a:ext cx="4095750" cy="304800"/>
            <a:chOff x="1636" y="1464"/>
            <a:chExt cx="2580" cy="192"/>
          </a:xfrm>
        </p:grpSpPr>
        <p:sp>
          <p:nvSpPr>
            <p:cNvPr id="90" name="Rectangle 73">
              <a:extLst>
                <a:ext uri="{FF2B5EF4-FFF2-40B4-BE49-F238E27FC236}">
                  <a16:creationId xmlns:a16="http://schemas.microsoft.com/office/drawing/2014/main" id="{CEE29E12-5698-F33E-2ABF-96ACDF63498B}"/>
                </a:ext>
              </a:extLst>
            </p:cNvPr>
            <p:cNvSpPr>
              <a:spLocks noChangeArrowheads="1"/>
            </p:cNvSpPr>
            <p:nvPr/>
          </p:nvSpPr>
          <p:spPr bwMode="auto">
            <a:xfrm>
              <a:off x="2719" y="1464"/>
              <a:ext cx="433" cy="192"/>
            </a:xfrm>
            <a:prstGeom prst="rect">
              <a:avLst/>
            </a:prstGeom>
            <a:solidFill>
              <a:srgbClr val="00FF00"/>
            </a:solidFill>
            <a:ln w="3175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1" name="Line 74">
              <a:extLst>
                <a:ext uri="{FF2B5EF4-FFF2-40B4-BE49-F238E27FC236}">
                  <a16:creationId xmlns:a16="http://schemas.microsoft.com/office/drawing/2014/main" id="{3DB98375-879E-25EA-FE21-5A6B727C26C0}"/>
                </a:ext>
              </a:extLst>
            </p:cNvPr>
            <p:cNvSpPr>
              <a:spLocks noChangeShapeType="1"/>
            </p:cNvSpPr>
            <p:nvPr/>
          </p:nvSpPr>
          <p:spPr bwMode="auto">
            <a:xfrm flipH="1">
              <a:off x="1692" y="1561"/>
              <a:ext cx="1009" cy="1"/>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2" name="Line 75">
              <a:extLst>
                <a:ext uri="{FF2B5EF4-FFF2-40B4-BE49-F238E27FC236}">
                  <a16:creationId xmlns:a16="http://schemas.microsoft.com/office/drawing/2014/main" id="{CBC6B473-4235-70B4-B64C-39C9133BE801}"/>
                </a:ext>
              </a:extLst>
            </p:cNvPr>
            <p:cNvSpPr>
              <a:spLocks noChangeShapeType="1"/>
            </p:cNvSpPr>
            <p:nvPr/>
          </p:nvSpPr>
          <p:spPr bwMode="auto">
            <a:xfrm>
              <a:off x="3155" y="1566"/>
              <a:ext cx="1009" cy="1"/>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3" name="Oval 76">
              <a:extLst>
                <a:ext uri="{FF2B5EF4-FFF2-40B4-BE49-F238E27FC236}">
                  <a16:creationId xmlns:a16="http://schemas.microsoft.com/office/drawing/2014/main" id="{6B2CA23F-F6B4-FCD3-AFD6-CF0C7D7D7C89}"/>
                </a:ext>
              </a:extLst>
            </p:cNvPr>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4" name="Oval 77">
              <a:extLst>
                <a:ext uri="{FF2B5EF4-FFF2-40B4-BE49-F238E27FC236}">
                  <a16:creationId xmlns:a16="http://schemas.microsoft.com/office/drawing/2014/main" id="{7A857D0B-67CB-5540-45A5-AE1F1A1A540C}"/>
                </a:ext>
              </a:extLst>
            </p:cNvPr>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95" name="Group 78">
            <a:extLst>
              <a:ext uri="{FF2B5EF4-FFF2-40B4-BE49-F238E27FC236}">
                <a16:creationId xmlns:a16="http://schemas.microsoft.com/office/drawing/2014/main" id="{6A1446C9-89D3-F210-B309-88CC083519CE}"/>
              </a:ext>
            </a:extLst>
          </p:cNvPr>
          <p:cNvGrpSpPr>
            <a:grpSpLocks/>
          </p:cNvGrpSpPr>
          <p:nvPr/>
        </p:nvGrpSpPr>
        <p:grpSpPr bwMode="auto">
          <a:xfrm>
            <a:off x="2565776" y="4697637"/>
            <a:ext cx="4095750" cy="304800"/>
            <a:chOff x="1636" y="1464"/>
            <a:chExt cx="2580" cy="192"/>
          </a:xfrm>
        </p:grpSpPr>
        <p:sp>
          <p:nvSpPr>
            <p:cNvPr id="96" name="Rectangle 79">
              <a:extLst>
                <a:ext uri="{FF2B5EF4-FFF2-40B4-BE49-F238E27FC236}">
                  <a16:creationId xmlns:a16="http://schemas.microsoft.com/office/drawing/2014/main" id="{E38CC250-2C82-E86D-F7FD-32C48F904DD5}"/>
                </a:ext>
              </a:extLst>
            </p:cNvPr>
            <p:cNvSpPr>
              <a:spLocks noChangeArrowheads="1"/>
            </p:cNvSpPr>
            <p:nvPr/>
          </p:nvSpPr>
          <p:spPr bwMode="auto">
            <a:xfrm>
              <a:off x="2719" y="1464"/>
              <a:ext cx="433" cy="192"/>
            </a:xfrm>
            <a:prstGeom prst="rect">
              <a:avLst/>
            </a:prstGeom>
            <a:solidFill>
              <a:srgbClr val="00FF00"/>
            </a:solidFill>
            <a:ln w="3175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7" name="Line 80">
              <a:extLst>
                <a:ext uri="{FF2B5EF4-FFF2-40B4-BE49-F238E27FC236}">
                  <a16:creationId xmlns:a16="http://schemas.microsoft.com/office/drawing/2014/main" id="{C3EBC22A-17C5-7B40-389F-614BDC6C21E0}"/>
                </a:ext>
              </a:extLst>
            </p:cNvPr>
            <p:cNvSpPr>
              <a:spLocks noChangeShapeType="1"/>
            </p:cNvSpPr>
            <p:nvPr/>
          </p:nvSpPr>
          <p:spPr bwMode="auto">
            <a:xfrm flipH="1">
              <a:off x="1692" y="1561"/>
              <a:ext cx="1009" cy="1"/>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8" name="Line 81">
              <a:extLst>
                <a:ext uri="{FF2B5EF4-FFF2-40B4-BE49-F238E27FC236}">
                  <a16:creationId xmlns:a16="http://schemas.microsoft.com/office/drawing/2014/main" id="{EF983997-B550-5947-9CFF-BE1217DBD304}"/>
                </a:ext>
              </a:extLst>
            </p:cNvPr>
            <p:cNvSpPr>
              <a:spLocks noChangeShapeType="1"/>
            </p:cNvSpPr>
            <p:nvPr/>
          </p:nvSpPr>
          <p:spPr bwMode="auto">
            <a:xfrm>
              <a:off x="3155" y="1566"/>
              <a:ext cx="1009" cy="1"/>
            </a:xfrm>
            <a:prstGeom prst="line">
              <a:avLst/>
            </a:prstGeom>
            <a:noFill/>
            <a:ln w="190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9" name="Oval 82">
              <a:extLst>
                <a:ext uri="{FF2B5EF4-FFF2-40B4-BE49-F238E27FC236}">
                  <a16:creationId xmlns:a16="http://schemas.microsoft.com/office/drawing/2014/main" id="{B1BD92C3-B35E-25A9-FC3B-9259861DF0D6}"/>
                </a:ext>
              </a:extLst>
            </p:cNvPr>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00" name="Oval 83">
              <a:extLst>
                <a:ext uri="{FF2B5EF4-FFF2-40B4-BE49-F238E27FC236}">
                  <a16:creationId xmlns:a16="http://schemas.microsoft.com/office/drawing/2014/main" id="{A7A40AAE-5476-DE5D-7FC3-A712E56F96A5}"/>
                </a:ext>
              </a:extLst>
            </p:cNvPr>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spTree>
    <p:extLst>
      <p:ext uri="{BB962C8B-B14F-4D97-AF65-F5344CB8AC3E}">
        <p14:creationId xmlns:p14="http://schemas.microsoft.com/office/powerpoint/2010/main" val="142938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1.2 </a:t>
            </a:r>
            <a:r>
              <a:rPr lang="zh-CN" altLang="en-US" dirty="0"/>
              <a:t>基本物理量、参考方向与功率计算</a:t>
            </a:r>
          </a:p>
        </p:txBody>
      </p:sp>
      <p:grpSp>
        <p:nvGrpSpPr>
          <p:cNvPr id="37" name="Group 38">
            <a:extLst>
              <a:ext uri="{FF2B5EF4-FFF2-40B4-BE49-F238E27FC236}">
                <a16:creationId xmlns:a16="http://schemas.microsoft.com/office/drawing/2014/main" id="{37E5F938-B17A-9631-B479-9AD37230B0A0}"/>
              </a:ext>
            </a:extLst>
          </p:cNvPr>
          <p:cNvGrpSpPr>
            <a:grpSpLocks/>
          </p:cNvGrpSpPr>
          <p:nvPr/>
        </p:nvGrpSpPr>
        <p:grpSpPr bwMode="auto">
          <a:xfrm>
            <a:off x="754105" y="1412875"/>
            <a:ext cx="3429000" cy="1647825"/>
            <a:chOff x="772" y="1635"/>
            <a:chExt cx="2160" cy="1038"/>
          </a:xfrm>
        </p:grpSpPr>
        <p:sp>
          <p:nvSpPr>
            <p:cNvPr id="38" name="Rectangle 12">
              <a:extLst>
                <a:ext uri="{FF2B5EF4-FFF2-40B4-BE49-F238E27FC236}">
                  <a16:creationId xmlns:a16="http://schemas.microsoft.com/office/drawing/2014/main" id="{5353B06B-1159-EF1C-C131-4E3BAB76C956}"/>
                </a:ext>
              </a:extLst>
            </p:cNvPr>
            <p:cNvSpPr>
              <a:spLocks noChangeArrowheads="1"/>
            </p:cNvSpPr>
            <p:nvPr/>
          </p:nvSpPr>
          <p:spPr bwMode="auto">
            <a:xfrm>
              <a:off x="1582" y="2058"/>
              <a:ext cx="576" cy="240"/>
            </a:xfrm>
            <a:prstGeom prst="rect">
              <a:avLst/>
            </a:prstGeom>
            <a:solidFill>
              <a:srgbClr val="FFCC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9" name="Line 13">
              <a:extLst>
                <a:ext uri="{FF2B5EF4-FFF2-40B4-BE49-F238E27FC236}">
                  <a16:creationId xmlns:a16="http://schemas.microsoft.com/office/drawing/2014/main" id="{E2FAE95D-BB8A-A6AE-1968-4341C1493C5C}"/>
                </a:ext>
              </a:extLst>
            </p:cNvPr>
            <p:cNvSpPr>
              <a:spLocks noChangeShapeType="1"/>
            </p:cNvSpPr>
            <p:nvPr/>
          </p:nvSpPr>
          <p:spPr bwMode="auto">
            <a:xfrm>
              <a:off x="964" y="2178"/>
              <a:ext cx="61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0" name="Line 14">
              <a:extLst>
                <a:ext uri="{FF2B5EF4-FFF2-40B4-BE49-F238E27FC236}">
                  <a16:creationId xmlns:a16="http://schemas.microsoft.com/office/drawing/2014/main" id="{316D5AAA-C46D-1373-FC6C-6D0536F95A8A}"/>
                </a:ext>
              </a:extLst>
            </p:cNvPr>
            <p:cNvSpPr>
              <a:spLocks noChangeShapeType="1"/>
            </p:cNvSpPr>
            <p:nvPr/>
          </p:nvSpPr>
          <p:spPr bwMode="auto">
            <a:xfrm>
              <a:off x="2164" y="2178"/>
              <a:ext cx="57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1" name="Text Box 15">
              <a:extLst>
                <a:ext uri="{FF2B5EF4-FFF2-40B4-BE49-F238E27FC236}">
                  <a16:creationId xmlns:a16="http://schemas.microsoft.com/office/drawing/2014/main" id="{3C29D297-FC46-731B-D5A4-322AAA47B933}"/>
                </a:ext>
              </a:extLst>
            </p:cNvPr>
            <p:cNvSpPr txBox="1">
              <a:spLocks noChangeArrowheads="1"/>
            </p:cNvSpPr>
            <p:nvPr/>
          </p:nvSpPr>
          <p:spPr bwMode="auto">
            <a:xfrm>
              <a:off x="772" y="2298"/>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2" name="Text Box 16">
              <a:extLst>
                <a:ext uri="{FF2B5EF4-FFF2-40B4-BE49-F238E27FC236}">
                  <a16:creationId xmlns:a16="http://schemas.microsoft.com/office/drawing/2014/main" id="{06ACC867-1140-9745-C52A-7E3E2CF4ED8C}"/>
                </a:ext>
              </a:extLst>
            </p:cNvPr>
            <p:cNvSpPr txBox="1">
              <a:spLocks noChangeArrowheads="1"/>
            </p:cNvSpPr>
            <p:nvPr/>
          </p:nvSpPr>
          <p:spPr bwMode="auto">
            <a:xfrm>
              <a:off x="2404" y="2279"/>
              <a:ext cx="5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sym typeface="Symbol" panose="05050102010706020507" pitchFamily="18" charset="2"/>
                </a:rPr>
                <a:t>-</a:t>
              </a:r>
            </a:p>
          </p:txBody>
        </p:sp>
        <p:sp>
          <p:nvSpPr>
            <p:cNvPr id="43" name="Text Box 17">
              <a:extLst>
                <a:ext uri="{FF2B5EF4-FFF2-40B4-BE49-F238E27FC236}">
                  <a16:creationId xmlns:a16="http://schemas.microsoft.com/office/drawing/2014/main" id="{881D25AF-3F2B-A98C-2F7B-242A2F41F8D2}"/>
                </a:ext>
              </a:extLst>
            </p:cNvPr>
            <p:cNvSpPr txBox="1">
              <a:spLocks noChangeArrowheads="1"/>
            </p:cNvSpPr>
            <p:nvPr/>
          </p:nvSpPr>
          <p:spPr bwMode="auto">
            <a:xfrm>
              <a:off x="1588" y="1746"/>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4" name="Oval 18">
              <a:extLst>
                <a:ext uri="{FF2B5EF4-FFF2-40B4-BE49-F238E27FC236}">
                  <a16:creationId xmlns:a16="http://schemas.microsoft.com/office/drawing/2014/main" id="{2C4D54A3-DB0C-ADF6-5805-D6E52225B8F2}"/>
                </a:ext>
              </a:extLst>
            </p:cNvPr>
            <p:cNvSpPr>
              <a:spLocks noChangeArrowheads="1"/>
            </p:cNvSpPr>
            <p:nvPr/>
          </p:nvSpPr>
          <p:spPr bwMode="auto">
            <a:xfrm>
              <a:off x="896" y="214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45" name="Oval 19">
              <a:extLst>
                <a:ext uri="{FF2B5EF4-FFF2-40B4-BE49-F238E27FC236}">
                  <a16:creationId xmlns:a16="http://schemas.microsoft.com/office/drawing/2014/main" id="{1862AEBD-711A-C03E-4162-718E576DC3DC}"/>
                </a:ext>
              </a:extLst>
            </p:cNvPr>
            <p:cNvSpPr>
              <a:spLocks noChangeArrowheads="1"/>
            </p:cNvSpPr>
            <p:nvPr/>
          </p:nvSpPr>
          <p:spPr bwMode="auto">
            <a:xfrm>
              <a:off x="2692" y="214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5" name="Line 20">
              <a:extLst>
                <a:ext uri="{FF2B5EF4-FFF2-40B4-BE49-F238E27FC236}">
                  <a16:creationId xmlns:a16="http://schemas.microsoft.com/office/drawing/2014/main" id="{73C4EA94-404D-0E10-853E-262F02CC4FFB}"/>
                </a:ext>
              </a:extLst>
            </p:cNvPr>
            <p:cNvSpPr>
              <a:spLocks noChangeShapeType="1"/>
            </p:cNvSpPr>
            <p:nvPr/>
          </p:nvSpPr>
          <p:spPr bwMode="auto">
            <a:xfrm>
              <a:off x="964" y="1962"/>
              <a:ext cx="480"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6" name="Text Box 21">
              <a:extLst>
                <a:ext uri="{FF2B5EF4-FFF2-40B4-BE49-F238E27FC236}">
                  <a16:creationId xmlns:a16="http://schemas.microsoft.com/office/drawing/2014/main" id="{C2A5F483-E8A5-D8EF-66E7-4F305B57E712}"/>
                </a:ext>
              </a:extLst>
            </p:cNvPr>
            <p:cNvSpPr txBox="1">
              <a:spLocks noChangeArrowheads="1"/>
            </p:cNvSpPr>
            <p:nvPr/>
          </p:nvSpPr>
          <p:spPr bwMode="auto">
            <a:xfrm>
              <a:off x="964" y="1635"/>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67" name="Text Box 22">
              <a:extLst>
                <a:ext uri="{FF2B5EF4-FFF2-40B4-BE49-F238E27FC236}">
                  <a16:creationId xmlns:a16="http://schemas.microsoft.com/office/drawing/2014/main" id="{A9987E38-5D28-E3BA-7EBA-76ED3AD35632}"/>
                </a:ext>
              </a:extLst>
            </p:cNvPr>
            <p:cNvSpPr txBox="1">
              <a:spLocks noChangeArrowheads="1"/>
            </p:cNvSpPr>
            <p:nvPr/>
          </p:nvSpPr>
          <p:spPr bwMode="auto">
            <a:xfrm>
              <a:off x="1540" y="2346"/>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68" name="Group 39">
            <a:extLst>
              <a:ext uri="{FF2B5EF4-FFF2-40B4-BE49-F238E27FC236}">
                <a16:creationId xmlns:a16="http://schemas.microsoft.com/office/drawing/2014/main" id="{C8BCE61B-05F6-534E-471B-AC6B69C92AC3}"/>
              </a:ext>
            </a:extLst>
          </p:cNvPr>
          <p:cNvGrpSpPr>
            <a:grpSpLocks/>
          </p:cNvGrpSpPr>
          <p:nvPr/>
        </p:nvGrpSpPr>
        <p:grpSpPr bwMode="auto">
          <a:xfrm>
            <a:off x="4754605" y="1338262"/>
            <a:ext cx="3429000" cy="1647825"/>
            <a:chOff x="3292" y="1588"/>
            <a:chExt cx="2160" cy="1038"/>
          </a:xfrm>
        </p:grpSpPr>
        <p:sp>
          <p:nvSpPr>
            <p:cNvPr id="69" name="Rectangle 24">
              <a:extLst>
                <a:ext uri="{FF2B5EF4-FFF2-40B4-BE49-F238E27FC236}">
                  <a16:creationId xmlns:a16="http://schemas.microsoft.com/office/drawing/2014/main" id="{0EF77793-ABD4-62AD-6C96-0D4D9A4A3129}"/>
                </a:ext>
              </a:extLst>
            </p:cNvPr>
            <p:cNvSpPr>
              <a:spLocks noChangeArrowheads="1"/>
            </p:cNvSpPr>
            <p:nvPr/>
          </p:nvSpPr>
          <p:spPr bwMode="auto">
            <a:xfrm>
              <a:off x="4102" y="2011"/>
              <a:ext cx="576" cy="240"/>
            </a:xfrm>
            <a:prstGeom prst="rect">
              <a:avLst/>
            </a:prstGeom>
            <a:solidFill>
              <a:srgbClr val="FFCC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0" name="Line 25">
              <a:extLst>
                <a:ext uri="{FF2B5EF4-FFF2-40B4-BE49-F238E27FC236}">
                  <a16:creationId xmlns:a16="http://schemas.microsoft.com/office/drawing/2014/main" id="{717E9426-C36A-2886-8453-D5485A6F65D2}"/>
                </a:ext>
              </a:extLst>
            </p:cNvPr>
            <p:cNvSpPr>
              <a:spLocks noChangeShapeType="1"/>
            </p:cNvSpPr>
            <p:nvPr/>
          </p:nvSpPr>
          <p:spPr bwMode="auto">
            <a:xfrm>
              <a:off x="3484" y="2131"/>
              <a:ext cx="61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1" name="Line 26">
              <a:extLst>
                <a:ext uri="{FF2B5EF4-FFF2-40B4-BE49-F238E27FC236}">
                  <a16:creationId xmlns:a16="http://schemas.microsoft.com/office/drawing/2014/main" id="{7E6C2442-21D0-1399-F259-989F56E3B980}"/>
                </a:ext>
              </a:extLst>
            </p:cNvPr>
            <p:cNvSpPr>
              <a:spLocks noChangeShapeType="1"/>
            </p:cNvSpPr>
            <p:nvPr/>
          </p:nvSpPr>
          <p:spPr bwMode="auto">
            <a:xfrm>
              <a:off x="4684" y="2131"/>
              <a:ext cx="57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2" name="Text Box 27">
              <a:extLst>
                <a:ext uri="{FF2B5EF4-FFF2-40B4-BE49-F238E27FC236}">
                  <a16:creationId xmlns:a16="http://schemas.microsoft.com/office/drawing/2014/main" id="{81E512DF-FB92-3AD1-F757-960695C56250}"/>
                </a:ext>
              </a:extLst>
            </p:cNvPr>
            <p:cNvSpPr txBox="1">
              <a:spLocks noChangeArrowheads="1"/>
            </p:cNvSpPr>
            <p:nvPr/>
          </p:nvSpPr>
          <p:spPr bwMode="auto">
            <a:xfrm>
              <a:off x="3292" y="2251"/>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3" name="Text Box 28">
              <a:extLst>
                <a:ext uri="{FF2B5EF4-FFF2-40B4-BE49-F238E27FC236}">
                  <a16:creationId xmlns:a16="http://schemas.microsoft.com/office/drawing/2014/main" id="{B1E603FB-D6D0-2247-D37F-486FAF02D4FE}"/>
                </a:ext>
              </a:extLst>
            </p:cNvPr>
            <p:cNvSpPr txBox="1">
              <a:spLocks noChangeArrowheads="1"/>
            </p:cNvSpPr>
            <p:nvPr/>
          </p:nvSpPr>
          <p:spPr bwMode="auto">
            <a:xfrm>
              <a:off x="4924" y="2232"/>
              <a:ext cx="5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sym typeface="Symbol" panose="05050102010706020507" pitchFamily="18" charset="2"/>
                </a:rPr>
                <a:t>-</a:t>
              </a:r>
            </a:p>
          </p:txBody>
        </p:sp>
        <p:sp>
          <p:nvSpPr>
            <p:cNvPr id="74" name="Text Box 29">
              <a:extLst>
                <a:ext uri="{FF2B5EF4-FFF2-40B4-BE49-F238E27FC236}">
                  <a16:creationId xmlns:a16="http://schemas.microsoft.com/office/drawing/2014/main" id="{2E46597B-28E2-C925-C48C-F27E2A159E72}"/>
                </a:ext>
              </a:extLst>
            </p:cNvPr>
            <p:cNvSpPr txBox="1">
              <a:spLocks noChangeArrowheads="1"/>
            </p:cNvSpPr>
            <p:nvPr/>
          </p:nvSpPr>
          <p:spPr bwMode="auto">
            <a:xfrm>
              <a:off x="4108" y="1699"/>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5" name="Oval 30">
              <a:extLst>
                <a:ext uri="{FF2B5EF4-FFF2-40B4-BE49-F238E27FC236}">
                  <a16:creationId xmlns:a16="http://schemas.microsoft.com/office/drawing/2014/main" id="{4F092BB7-8BF0-B611-5E0D-8A16F40AE1F3}"/>
                </a:ext>
              </a:extLst>
            </p:cNvPr>
            <p:cNvSpPr>
              <a:spLocks noChangeArrowheads="1"/>
            </p:cNvSpPr>
            <p:nvPr/>
          </p:nvSpPr>
          <p:spPr bwMode="auto">
            <a:xfrm>
              <a:off x="3416" y="2097"/>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6" name="Oval 31">
              <a:extLst>
                <a:ext uri="{FF2B5EF4-FFF2-40B4-BE49-F238E27FC236}">
                  <a16:creationId xmlns:a16="http://schemas.microsoft.com/office/drawing/2014/main" id="{E8C119DC-C828-C512-CE2B-4544549F8BB5}"/>
                </a:ext>
              </a:extLst>
            </p:cNvPr>
            <p:cNvSpPr>
              <a:spLocks noChangeArrowheads="1"/>
            </p:cNvSpPr>
            <p:nvPr/>
          </p:nvSpPr>
          <p:spPr bwMode="auto">
            <a:xfrm>
              <a:off x="5212" y="2097"/>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7" name="Line 32">
              <a:extLst>
                <a:ext uri="{FF2B5EF4-FFF2-40B4-BE49-F238E27FC236}">
                  <a16:creationId xmlns:a16="http://schemas.microsoft.com/office/drawing/2014/main" id="{8FCF2DE2-63AC-1D34-C4C8-DA1200992512}"/>
                </a:ext>
              </a:extLst>
            </p:cNvPr>
            <p:cNvSpPr>
              <a:spLocks noChangeShapeType="1"/>
            </p:cNvSpPr>
            <p:nvPr/>
          </p:nvSpPr>
          <p:spPr bwMode="auto">
            <a:xfrm flipH="1">
              <a:off x="3484" y="1915"/>
              <a:ext cx="480"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8" name="Text Box 33">
              <a:extLst>
                <a:ext uri="{FF2B5EF4-FFF2-40B4-BE49-F238E27FC236}">
                  <a16:creationId xmlns:a16="http://schemas.microsoft.com/office/drawing/2014/main" id="{B35CAFF2-B609-AC4D-34A3-9FC55C19DD26}"/>
                </a:ext>
              </a:extLst>
            </p:cNvPr>
            <p:cNvSpPr txBox="1">
              <a:spLocks noChangeArrowheads="1"/>
            </p:cNvSpPr>
            <p:nvPr/>
          </p:nvSpPr>
          <p:spPr bwMode="auto">
            <a:xfrm>
              <a:off x="3484" y="1588"/>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79" name="Text Box 34">
              <a:extLst>
                <a:ext uri="{FF2B5EF4-FFF2-40B4-BE49-F238E27FC236}">
                  <a16:creationId xmlns:a16="http://schemas.microsoft.com/office/drawing/2014/main" id="{F5A0EF2E-CA50-A295-890C-FDF4DF04C5C7}"/>
                </a:ext>
              </a:extLst>
            </p:cNvPr>
            <p:cNvSpPr txBox="1">
              <a:spLocks noChangeArrowheads="1"/>
            </p:cNvSpPr>
            <p:nvPr/>
          </p:nvSpPr>
          <p:spPr bwMode="auto">
            <a:xfrm>
              <a:off x="4060" y="2299"/>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sp>
        <p:nvSpPr>
          <p:cNvPr id="80" name="Text Box 36">
            <a:extLst>
              <a:ext uri="{FF2B5EF4-FFF2-40B4-BE49-F238E27FC236}">
                <a16:creationId xmlns:a16="http://schemas.microsoft.com/office/drawing/2014/main" id="{C09B1748-6E99-FE0D-5CF6-221CA2966A10}"/>
              </a:ext>
            </a:extLst>
          </p:cNvPr>
          <p:cNvSpPr txBox="1">
            <a:spLocks noChangeArrowheads="1"/>
          </p:cNvSpPr>
          <p:nvPr/>
        </p:nvSpPr>
        <p:spPr bwMode="auto">
          <a:xfrm>
            <a:off x="1156852" y="3011021"/>
            <a:ext cx="252825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zh-CN"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关联参考方向</a:t>
            </a:r>
            <a:r>
              <a:rPr kumimoji="1"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81" name="Text Box 37">
            <a:extLst>
              <a:ext uri="{FF2B5EF4-FFF2-40B4-BE49-F238E27FC236}">
                <a16:creationId xmlns:a16="http://schemas.microsoft.com/office/drawing/2014/main" id="{E94F7EFA-4A57-D929-5DC5-20E948F08A0B}"/>
              </a:ext>
            </a:extLst>
          </p:cNvPr>
          <p:cNvSpPr txBox="1">
            <a:spLocks noChangeArrowheads="1"/>
          </p:cNvSpPr>
          <p:nvPr/>
        </p:nvSpPr>
        <p:spPr bwMode="auto">
          <a:xfrm>
            <a:off x="5124885" y="3018176"/>
            <a:ext cx="28622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zh-CN" sz="2800" b="1">
                <a:solidFill>
                  <a:srgbClr val="FF0000"/>
                </a:solidFill>
                <a:latin typeface="Times New Roman" panose="02020603050405020304" pitchFamily="18" charset="0"/>
                <a:ea typeface="宋体" panose="02010600030101010101" pitchFamily="2" charset="-122"/>
                <a:sym typeface="Symbol" panose="05050102010706020507" pitchFamily="18" charset="2"/>
              </a:rPr>
              <a:t>非关联参考方向</a:t>
            </a:r>
            <a:r>
              <a:rPr kumimoji="1" lang="zh-CN" altLang="en-US" sz="2800" b="1">
                <a:solidFill>
                  <a:srgbClr val="FF0000"/>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83" name="文本框 82">
            <a:extLst>
              <a:ext uri="{FF2B5EF4-FFF2-40B4-BE49-F238E27FC236}">
                <a16:creationId xmlns:a16="http://schemas.microsoft.com/office/drawing/2014/main" id="{192EE669-DCC3-3C8E-B979-FC3FC60C8C15}"/>
              </a:ext>
            </a:extLst>
          </p:cNvPr>
          <p:cNvSpPr txBox="1"/>
          <p:nvPr/>
        </p:nvSpPr>
        <p:spPr>
          <a:xfrm>
            <a:off x="499448" y="3503930"/>
            <a:ext cx="8510314" cy="2221762"/>
          </a:xfrm>
          <a:prstGeom prst="rect">
            <a:avLst/>
          </a:prstGeom>
          <a:noFill/>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电流的参考方向是从电压参考方向的正极流入，负极流出，则为关联参考方向；</a:t>
            </a:r>
          </a:p>
          <a:p>
            <a:pPr>
              <a:lnSpc>
                <a:spcPct val="150000"/>
              </a:lnSpc>
            </a:pPr>
            <a:r>
              <a:rPr lang="zh-CN" altLang="en-US" sz="2400" dirty="0">
                <a:latin typeface="宋体" panose="02010600030101010101" pitchFamily="2" charset="-122"/>
                <a:ea typeface="宋体" panose="02010600030101010101" pitchFamily="2" charset="-122"/>
              </a:rPr>
              <a:t>电流的参考方向是从电压参考方向的负极流入，正极流出，则为非关联参考方向。</a:t>
            </a:r>
          </a:p>
        </p:txBody>
      </p:sp>
    </p:spTree>
    <p:extLst>
      <p:ext uri="{BB962C8B-B14F-4D97-AF65-F5344CB8AC3E}">
        <p14:creationId xmlns:p14="http://schemas.microsoft.com/office/powerpoint/2010/main" val="350445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1.2 </a:t>
            </a:r>
            <a:r>
              <a:rPr lang="zh-CN" altLang="en-US" dirty="0"/>
              <a:t>基本物理量、参考方向与功率计算</a:t>
            </a:r>
          </a:p>
        </p:txBody>
      </p:sp>
      <p:sp>
        <p:nvSpPr>
          <p:cNvPr id="91" name="Text Box 1027">
            <a:extLst>
              <a:ext uri="{FF2B5EF4-FFF2-40B4-BE49-F238E27FC236}">
                <a16:creationId xmlns:a16="http://schemas.microsoft.com/office/drawing/2014/main" id="{2C43EADD-21A2-C5D5-F47E-596C9CBC0010}"/>
              </a:ext>
            </a:extLst>
          </p:cNvPr>
          <p:cNvSpPr txBox="1">
            <a:spLocks noChangeArrowheads="1"/>
          </p:cNvSpPr>
          <p:nvPr/>
        </p:nvSpPr>
        <p:spPr bwMode="auto">
          <a:xfrm>
            <a:off x="184898" y="1276399"/>
            <a:ext cx="381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1.  </a:t>
            </a:r>
            <a:r>
              <a:rPr kumimoji="1" lang="en-US" altLang="zh-CN" sz="2400" b="1" i="1">
                <a:solidFill>
                  <a:srgbClr val="0000F0"/>
                </a:solidFill>
                <a:latin typeface="Times New Roman" panose="02020603050405020304" pitchFamily="18" charset="0"/>
                <a:ea typeface="宋体" panose="02010600030101010101" pitchFamily="2" charset="-122"/>
                <a:sym typeface="Symbol" panose="05050102010706020507" pitchFamily="18" charset="2"/>
              </a:rPr>
              <a:t>u</a:t>
            </a:r>
            <a:r>
              <a:rPr kumimoji="1" lang="zh-CN" altLang="en-US"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solidFill>
                  <a:srgbClr val="0000F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zh-CN"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关联参考方向</a:t>
            </a:r>
            <a:endParaRPr kumimoji="1" lang="zh-CN" altLang="en-US" sz="2400" b="1">
              <a:solidFill>
                <a:srgbClr val="0000F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92" name="Text Box 1029">
            <a:extLst>
              <a:ext uri="{FF2B5EF4-FFF2-40B4-BE49-F238E27FC236}">
                <a16:creationId xmlns:a16="http://schemas.microsoft.com/office/drawing/2014/main" id="{FBBF611B-B4C2-9DEA-5111-AC9839B6E090}"/>
              </a:ext>
            </a:extLst>
          </p:cNvPr>
          <p:cNvSpPr txBox="1">
            <a:spLocks noChangeArrowheads="1"/>
          </p:cNvSpPr>
          <p:nvPr/>
        </p:nvSpPr>
        <p:spPr bwMode="auto">
          <a:xfrm>
            <a:off x="2489948" y="2667049"/>
            <a:ext cx="533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&gt;0   </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吸收正功率    （实际吸收）</a:t>
            </a:r>
          </a:p>
        </p:txBody>
      </p:sp>
      <p:sp>
        <p:nvSpPr>
          <p:cNvPr id="93" name="Text Box 1030">
            <a:extLst>
              <a:ext uri="{FF2B5EF4-FFF2-40B4-BE49-F238E27FC236}">
                <a16:creationId xmlns:a16="http://schemas.microsoft.com/office/drawing/2014/main" id="{164590C9-51D0-C953-AA8E-1AD019B46959}"/>
              </a:ext>
            </a:extLst>
          </p:cNvPr>
          <p:cNvSpPr txBox="1">
            <a:spLocks noChangeArrowheads="1"/>
          </p:cNvSpPr>
          <p:nvPr/>
        </p:nvSpPr>
        <p:spPr bwMode="auto">
          <a:xfrm>
            <a:off x="2516936" y="3135362"/>
            <a:ext cx="5257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&lt;0   </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吸收负功率    （实际发出）  </a:t>
            </a:r>
          </a:p>
        </p:txBody>
      </p:sp>
      <p:grpSp>
        <p:nvGrpSpPr>
          <p:cNvPr id="94" name="Group 1080">
            <a:extLst>
              <a:ext uri="{FF2B5EF4-FFF2-40B4-BE49-F238E27FC236}">
                <a16:creationId xmlns:a16="http://schemas.microsoft.com/office/drawing/2014/main" id="{BE09E25B-48DF-72B4-A083-A9C8F6D1EB7B}"/>
              </a:ext>
            </a:extLst>
          </p:cNvPr>
          <p:cNvGrpSpPr>
            <a:grpSpLocks/>
          </p:cNvGrpSpPr>
          <p:nvPr/>
        </p:nvGrpSpPr>
        <p:grpSpPr bwMode="auto">
          <a:xfrm>
            <a:off x="935786" y="1714549"/>
            <a:ext cx="1300162" cy="2181225"/>
            <a:chOff x="893" y="936"/>
            <a:chExt cx="819" cy="1374"/>
          </a:xfrm>
        </p:grpSpPr>
        <p:sp>
          <p:nvSpPr>
            <p:cNvPr id="95" name="Rectangle 1032">
              <a:extLst>
                <a:ext uri="{FF2B5EF4-FFF2-40B4-BE49-F238E27FC236}">
                  <a16:creationId xmlns:a16="http://schemas.microsoft.com/office/drawing/2014/main" id="{DF9B8F21-C9DE-DFE1-E191-094039572965}"/>
                </a:ext>
              </a:extLst>
            </p:cNvPr>
            <p:cNvSpPr>
              <a:spLocks noChangeArrowheads="1"/>
            </p:cNvSpPr>
            <p:nvPr/>
          </p:nvSpPr>
          <p:spPr bwMode="auto">
            <a:xfrm rot="5400000">
              <a:off x="1110" y="1526"/>
              <a:ext cx="428" cy="166"/>
            </a:xfrm>
            <a:prstGeom prst="rect">
              <a:avLst/>
            </a:prstGeom>
            <a:solidFill>
              <a:srgbClr val="FFCC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6" name="Line 1033">
              <a:extLst>
                <a:ext uri="{FF2B5EF4-FFF2-40B4-BE49-F238E27FC236}">
                  <a16:creationId xmlns:a16="http://schemas.microsoft.com/office/drawing/2014/main" id="{4373E40E-C102-C550-6EF2-0548C722A914}"/>
                </a:ext>
              </a:extLst>
            </p:cNvPr>
            <p:cNvSpPr>
              <a:spLocks noChangeShapeType="1"/>
            </p:cNvSpPr>
            <p:nvPr/>
          </p:nvSpPr>
          <p:spPr bwMode="auto">
            <a:xfrm rot="5400000">
              <a:off x="1166" y="1237"/>
              <a:ext cx="31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7" name="Line 1034">
              <a:extLst>
                <a:ext uri="{FF2B5EF4-FFF2-40B4-BE49-F238E27FC236}">
                  <a16:creationId xmlns:a16="http://schemas.microsoft.com/office/drawing/2014/main" id="{DE33CBDF-E289-F08A-DE8F-45815C85D8A5}"/>
                </a:ext>
              </a:extLst>
            </p:cNvPr>
            <p:cNvSpPr>
              <a:spLocks noChangeShapeType="1"/>
            </p:cNvSpPr>
            <p:nvPr/>
          </p:nvSpPr>
          <p:spPr bwMode="auto">
            <a:xfrm rot="5400000">
              <a:off x="1172" y="1980"/>
              <a:ext cx="30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8" name="Text Box 1035">
              <a:extLst>
                <a:ext uri="{FF2B5EF4-FFF2-40B4-BE49-F238E27FC236}">
                  <a16:creationId xmlns:a16="http://schemas.microsoft.com/office/drawing/2014/main" id="{22E4EF00-DE83-B1A6-43C3-7FE62333AD10}"/>
                </a:ext>
              </a:extLst>
            </p:cNvPr>
            <p:cNvSpPr txBox="1">
              <a:spLocks noChangeArrowheads="1"/>
            </p:cNvSpPr>
            <p:nvPr/>
          </p:nvSpPr>
          <p:spPr bwMode="auto">
            <a:xfrm rot="5400000">
              <a:off x="982" y="915"/>
              <a:ext cx="2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99" name="Text Box 1036">
              <a:extLst>
                <a:ext uri="{FF2B5EF4-FFF2-40B4-BE49-F238E27FC236}">
                  <a16:creationId xmlns:a16="http://schemas.microsoft.com/office/drawing/2014/main" id="{EA453727-8EF8-7644-39C6-00CA2D1BAD6B}"/>
                </a:ext>
              </a:extLst>
            </p:cNvPr>
            <p:cNvSpPr txBox="1">
              <a:spLocks noChangeArrowheads="1"/>
            </p:cNvSpPr>
            <p:nvPr/>
          </p:nvSpPr>
          <p:spPr bwMode="auto">
            <a:xfrm>
              <a:off x="946" y="1983"/>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100" name="Oval 1038">
              <a:extLst>
                <a:ext uri="{FF2B5EF4-FFF2-40B4-BE49-F238E27FC236}">
                  <a16:creationId xmlns:a16="http://schemas.microsoft.com/office/drawing/2014/main" id="{6E40BE82-65D3-44A6-4FB3-14ABA933FB11}"/>
                </a:ext>
              </a:extLst>
            </p:cNvPr>
            <p:cNvSpPr>
              <a:spLocks noChangeArrowheads="1"/>
            </p:cNvSpPr>
            <p:nvPr/>
          </p:nvSpPr>
          <p:spPr bwMode="auto">
            <a:xfrm rot="5400000">
              <a:off x="1298" y="1030"/>
              <a:ext cx="51"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01" name="Oval 1039">
              <a:extLst>
                <a:ext uri="{FF2B5EF4-FFF2-40B4-BE49-F238E27FC236}">
                  <a16:creationId xmlns:a16="http://schemas.microsoft.com/office/drawing/2014/main" id="{F685A916-CBBD-AD4B-71C9-787F836EE898}"/>
                </a:ext>
              </a:extLst>
            </p:cNvPr>
            <p:cNvSpPr>
              <a:spLocks noChangeArrowheads="1"/>
            </p:cNvSpPr>
            <p:nvPr/>
          </p:nvSpPr>
          <p:spPr bwMode="auto">
            <a:xfrm rot="5400000">
              <a:off x="1299" y="2133"/>
              <a:ext cx="50"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02" name="Line 1040">
              <a:extLst>
                <a:ext uri="{FF2B5EF4-FFF2-40B4-BE49-F238E27FC236}">
                  <a16:creationId xmlns:a16="http://schemas.microsoft.com/office/drawing/2014/main" id="{B68431BD-B5BF-68E6-43DA-1BD44D8577D2}"/>
                </a:ext>
              </a:extLst>
            </p:cNvPr>
            <p:cNvSpPr>
              <a:spLocks noChangeShapeType="1"/>
            </p:cNvSpPr>
            <p:nvPr/>
          </p:nvSpPr>
          <p:spPr bwMode="auto">
            <a:xfrm rot="5400000">
              <a:off x="1351" y="1186"/>
              <a:ext cx="21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03" name="Text Box 1041">
              <a:extLst>
                <a:ext uri="{FF2B5EF4-FFF2-40B4-BE49-F238E27FC236}">
                  <a16:creationId xmlns:a16="http://schemas.microsoft.com/office/drawing/2014/main" id="{3BA09967-B851-E90A-E650-28EC65E66A55}"/>
                </a:ext>
              </a:extLst>
            </p:cNvPr>
            <p:cNvSpPr txBox="1">
              <a:spLocks noChangeArrowheads="1"/>
            </p:cNvSpPr>
            <p:nvPr/>
          </p:nvSpPr>
          <p:spPr bwMode="auto">
            <a:xfrm>
              <a:off x="1407" y="987"/>
              <a:ext cx="30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04" name="Text Box 1042">
              <a:extLst>
                <a:ext uri="{FF2B5EF4-FFF2-40B4-BE49-F238E27FC236}">
                  <a16:creationId xmlns:a16="http://schemas.microsoft.com/office/drawing/2014/main" id="{50E50BDE-8B0C-32F1-7539-B391FE0CA0A5}"/>
                </a:ext>
              </a:extLst>
            </p:cNvPr>
            <p:cNvSpPr txBox="1">
              <a:spLocks noChangeArrowheads="1"/>
            </p:cNvSpPr>
            <p:nvPr/>
          </p:nvSpPr>
          <p:spPr bwMode="auto">
            <a:xfrm>
              <a:off x="893" y="1414"/>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sp>
        <p:nvSpPr>
          <p:cNvPr id="105" name="Text Box 1044">
            <a:extLst>
              <a:ext uri="{FF2B5EF4-FFF2-40B4-BE49-F238E27FC236}">
                <a16:creationId xmlns:a16="http://schemas.microsoft.com/office/drawing/2014/main" id="{8AECB49C-BA2F-1EF4-22A7-C03EFA449DC8}"/>
              </a:ext>
            </a:extLst>
          </p:cNvPr>
          <p:cNvSpPr txBox="1">
            <a:spLocks noChangeArrowheads="1"/>
          </p:cNvSpPr>
          <p:nvPr/>
        </p:nvSpPr>
        <p:spPr bwMode="auto">
          <a:xfrm>
            <a:off x="2288336" y="4478387"/>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元件发出的功率</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zh-CN" altLang="en-US" sz="2400" b="1" baseline="-25000">
                <a:solidFill>
                  <a:srgbClr val="FF0066"/>
                </a:solidFill>
                <a:latin typeface="Times New Roman" panose="02020603050405020304" pitchFamily="18" charset="0"/>
                <a:ea typeface="宋体" panose="02010600030101010101" pitchFamily="2" charset="-122"/>
                <a:sym typeface="Symbol" panose="05050102010706020507" pitchFamily="18" charset="2"/>
              </a:rPr>
              <a:t>发</a:t>
            </a:r>
            <a:r>
              <a:rPr kumimoji="1" lang="zh-CN" altLang="en-US"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ui</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06" name="Text Box 1045">
            <a:extLst>
              <a:ext uri="{FF2B5EF4-FFF2-40B4-BE49-F238E27FC236}">
                <a16:creationId xmlns:a16="http://schemas.microsoft.com/office/drawing/2014/main" id="{464FB910-4447-3DF1-549C-E3757E7F5527}"/>
              </a:ext>
            </a:extLst>
          </p:cNvPr>
          <p:cNvSpPr txBox="1">
            <a:spLocks noChangeArrowheads="1"/>
          </p:cNvSpPr>
          <p:nvPr/>
        </p:nvSpPr>
        <p:spPr bwMode="auto">
          <a:xfrm>
            <a:off x="2516936" y="5087987"/>
            <a:ext cx="4813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&gt;0   </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发出正功率    （实际发出）</a:t>
            </a:r>
          </a:p>
        </p:txBody>
      </p:sp>
      <p:sp>
        <p:nvSpPr>
          <p:cNvPr id="107" name="Text Box 1046">
            <a:extLst>
              <a:ext uri="{FF2B5EF4-FFF2-40B4-BE49-F238E27FC236}">
                <a16:creationId xmlns:a16="http://schemas.microsoft.com/office/drawing/2014/main" id="{5DAA8079-39D4-C685-B957-87F3C77F5BC8}"/>
              </a:ext>
            </a:extLst>
          </p:cNvPr>
          <p:cNvSpPr txBox="1">
            <a:spLocks noChangeArrowheads="1"/>
          </p:cNvSpPr>
          <p:nvPr/>
        </p:nvSpPr>
        <p:spPr bwMode="auto">
          <a:xfrm>
            <a:off x="2516936" y="5659487"/>
            <a:ext cx="480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&lt;0   </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发出负功率    （实际吸收）</a:t>
            </a:r>
          </a:p>
        </p:txBody>
      </p:sp>
      <p:grpSp>
        <p:nvGrpSpPr>
          <p:cNvPr id="108" name="Group 1082">
            <a:extLst>
              <a:ext uri="{FF2B5EF4-FFF2-40B4-BE49-F238E27FC236}">
                <a16:creationId xmlns:a16="http://schemas.microsoft.com/office/drawing/2014/main" id="{F66EB051-1A10-4509-4626-756280B4B03C}"/>
              </a:ext>
            </a:extLst>
          </p:cNvPr>
          <p:cNvGrpSpPr>
            <a:grpSpLocks/>
          </p:cNvGrpSpPr>
          <p:nvPr/>
        </p:nvGrpSpPr>
        <p:grpSpPr bwMode="auto">
          <a:xfrm>
            <a:off x="935786" y="4230737"/>
            <a:ext cx="1300162" cy="2181225"/>
            <a:chOff x="893" y="2521"/>
            <a:chExt cx="819" cy="1374"/>
          </a:xfrm>
        </p:grpSpPr>
        <p:sp>
          <p:nvSpPr>
            <p:cNvPr id="109" name="Rectangle 1059">
              <a:extLst>
                <a:ext uri="{FF2B5EF4-FFF2-40B4-BE49-F238E27FC236}">
                  <a16:creationId xmlns:a16="http://schemas.microsoft.com/office/drawing/2014/main" id="{6D9AF2C5-7AB0-3A18-DB76-6F1FB7CE827E}"/>
                </a:ext>
              </a:extLst>
            </p:cNvPr>
            <p:cNvSpPr>
              <a:spLocks noChangeArrowheads="1"/>
            </p:cNvSpPr>
            <p:nvPr/>
          </p:nvSpPr>
          <p:spPr bwMode="auto">
            <a:xfrm rot="5400000">
              <a:off x="1110" y="3111"/>
              <a:ext cx="428" cy="166"/>
            </a:xfrm>
            <a:prstGeom prst="rect">
              <a:avLst/>
            </a:prstGeom>
            <a:solidFill>
              <a:srgbClr val="FFCC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0" name="Line 1060">
              <a:extLst>
                <a:ext uri="{FF2B5EF4-FFF2-40B4-BE49-F238E27FC236}">
                  <a16:creationId xmlns:a16="http://schemas.microsoft.com/office/drawing/2014/main" id="{991D5D60-8945-EE10-EBF6-F26F04A00362}"/>
                </a:ext>
              </a:extLst>
            </p:cNvPr>
            <p:cNvSpPr>
              <a:spLocks noChangeShapeType="1"/>
            </p:cNvSpPr>
            <p:nvPr/>
          </p:nvSpPr>
          <p:spPr bwMode="auto">
            <a:xfrm rot="5400000">
              <a:off x="1166" y="2822"/>
              <a:ext cx="31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1" name="Line 1061">
              <a:extLst>
                <a:ext uri="{FF2B5EF4-FFF2-40B4-BE49-F238E27FC236}">
                  <a16:creationId xmlns:a16="http://schemas.microsoft.com/office/drawing/2014/main" id="{FCF032E1-E4A2-7F71-A184-6E0D96084C73}"/>
                </a:ext>
              </a:extLst>
            </p:cNvPr>
            <p:cNvSpPr>
              <a:spLocks noChangeShapeType="1"/>
            </p:cNvSpPr>
            <p:nvPr/>
          </p:nvSpPr>
          <p:spPr bwMode="auto">
            <a:xfrm rot="5400000">
              <a:off x="1172" y="3565"/>
              <a:ext cx="30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2" name="Text Box 1062">
              <a:extLst>
                <a:ext uri="{FF2B5EF4-FFF2-40B4-BE49-F238E27FC236}">
                  <a16:creationId xmlns:a16="http://schemas.microsoft.com/office/drawing/2014/main" id="{67701384-4CC8-89BE-AF69-41B36B36F5FE}"/>
                </a:ext>
              </a:extLst>
            </p:cNvPr>
            <p:cNvSpPr txBox="1">
              <a:spLocks noChangeArrowheads="1"/>
            </p:cNvSpPr>
            <p:nvPr/>
          </p:nvSpPr>
          <p:spPr bwMode="auto">
            <a:xfrm rot="5400000">
              <a:off x="982" y="2500"/>
              <a:ext cx="2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3" name="Text Box 1063">
              <a:extLst>
                <a:ext uri="{FF2B5EF4-FFF2-40B4-BE49-F238E27FC236}">
                  <a16:creationId xmlns:a16="http://schemas.microsoft.com/office/drawing/2014/main" id="{F12B801D-CC34-8C25-02A1-65C8CF5781D7}"/>
                </a:ext>
              </a:extLst>
            </p:cNvPr>
            <p:cNvSpPr txBox="1">
              <a:spLocks noChangeArrowheads="1"/>
            </p:cNvSpPr>
            <p:nvPr/>
          </p:nvSpPr>
          <p:spPr bwMode="auto">
            <a:xfrm>
              <a:off x="946" y="3568"/>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114" name="Oval 1064">
              <a:extLst>
                <a:ext uri="{FF2B5EF4-FFF2-40B4-BE49-F238E27FC236}">
                  <a16:creationId xmlns:a16="http://schemas.microsoft.com/office/drawing/2014/main" id="{78DBFED7-8522-CB30-1A3A-6AD965634B16}"/>
                </a:ext>
              </a:extLst>
            </p:cNvPr>
            <p:cNvSpPr>
              <a:spLocks noChangeArrowheads="1"/>
            </p:cNvSpPr>
            <p:nvPr/>
          </p:nvSpPr>
          <p:spPr bwMode="auto">
            <a:xfrm rot="5400000">
              <a:off x="1298" y="2615"/>
              <a:ext cx="51"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5" name="Oval 1065">
              <a:extLst>
                <a:ext uri="{FF2B5EF4-FFF2-40B4-BE49-F238E27FC236}">
                  <a16:creationId xmlns:a16="http://schemas.microsoft.com/office/drawing/2014/main" id="{66081668-8D6C-6DC9-3EE3-EB1A0A39B068}"/>
                </a:ext>
              </a:extLst>
            </p:cNvPr>
            <p:cNvSpPr>
              <a:spLocks noChangeArrowheads="1"/>
            </p:cNvSpPr>
            <p:nvPr/>
          </p:nvSpPr>
          <p:spPr bwMode="auto">
            <a:xfrm rot="5400000">
              <a:off x="1299" y="3718"/>
              <a:ext cx="50"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6" name="Line 1066">
              <a:extLst>
                <a:ext uri="{FF2B5EF4-FFF2-40B4-BE49-F238E27FC236}">
                  <a16:creationId xmlns:a16="http://schemas.microsoft.com/office/drawing/2014/main" id="{F90709A0-FF21-2C80-047D-093B8CA51A5A}"/>
                </a:ext>
              </a:extLst>
            </p:cNvPr>
            <p:cNvSpPr>
              <a:spLocks noChangeShapeType="1"/>
            </p:cNvSpPr>
            <p:nvPr/>
          </p:nvSpPr>
          <p:spPr bwMode="auto">
            <a:xfrm rot="16200000" flipV="1">
              <a:off x="1351" y="2771"/>
              <a:ext cx="21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7" name="Text Box 1067">
              <a:extLst>
                <a:ext uri="{FF2B5EF4-FFF2-40B4-BE49-F238E27FC236}">
                  <a16:creationId xmlns:a16="http://schemas.microsoft.com/office/drawing/2014/main" id="{B29F5406-0230-AB6E-14B5-0080227AC02E}"/>
                </a:ext>
              </a:extLst>
            </p:cNvPr>
            <p:cNvSpPr txBox="1">
              <a:spLocks noChangeArrowheads="1"/>
            </p:cNvSpPr>
            <p:nvPr/>
          </p:nvSpPr>
          <p:spPr bwMode="auto">
            <a:xfrm>
              <a:off x="1407" y="2572"/>
              <a:ext cx="30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18" name="Text Box 1068">
              <a:extLst>
                <a:ext uri="{FF2B5EF4-FFF2-40B4-BE49-F238E27FC236}">
                  <a16:creationId xmlns:a16="http://schemas.microsoft.com/office/drawing/2014/main" id="{C26E90E9-6F38-5B6A-C7DA-F2E16BE1C585}"/>
                </a:ext>
              </a:extLst>
            </p:cNvPr>
            <p:cNvSpPr txBox="1">
              <a:spLocks noChangeArrowheads="1"/>
            </p:cNvSpPr>
            <p:nvPr/>
          </p:nvSpPr>
          <p:spPr bwMode="auto">
            <a:xfrm>
              <a:off x="893" y="2999"/>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grpSp>
      <p:sp>
        <p:nvSpPr>
          <p:cNvPr id="119" name="Text Box 1069">
            <a:extLst>
              <a:ext uri="{FF2B5EF4-FFF2-40B4-BE49-F238E27FC236}">
                <a16:creationId xmlns:a16="http://schemas.microsoft.com/office/drawing/2014/main" id="{2F0C6982-FEF6-CA46-5079-8A41B24FB7B7}"/>
              </a:ext>
            </a:extLst>
          </p:cNvPr>
          <p:cNvSpPr txBox="1">
            <a:spLocks noChangeArrowheads="1"/>
          </p:cNvSpPr>
          <p:nvPr/>
        </p:nvSpPr>
        <p:spPr bwMode="auto">
          <a:xfrm>
            <a:off x="496048" y="3805287"/>
            <a:ext cx="381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 2.  </a:t>
            </a:r>
            <a:r>
              <a:rPr kumimoji="1" lang="en-US" altLang="zh-CN" sz="2400" b="1" i="1">
                <a:solidFill>
                  <a:srgbClr val="0000F0"/>
                </a:solidFill>
                <a:latin typeface="Times New Roman" panose="02020603050405020304" pitchFamily="18" charset="0"/>
                <a:ea typeface="宋体" panose="02010600030101010101" pitchFamily="2" charset="-122"/>
                <a:sym typeface="Symbol" panose="05050102010706020507" pitchFamily="18" charset="2"/>
              </a:rPr>
              <a:t>u</a:t>
            </a:r>
            <a:r>
              <a:rPr kumimoji="1" lang="zh-CN" altLang="en-US"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a:solidFill>
                  <a:srgbClr val="0000F0"/>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非</a:t>
            </a:r>
            <a:r>
              <a:rPr kumimoji="1" lang="zh-CN" altLang="zh-CN"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关联参考方向</a:t>
            </a:r>
            <a:r>
              <a:rPr kumimoji="1" lang="zh-CN" altLang="en-US" sz="2400" b="1">
                <a:solidFill>
                  <a:srgbClr val="0000F0"/>
                </a:solidFill>
                <a:latin typeface="Times New Roman" panose="02020603050405020304" pitchFamily="18" charset="0"/>
                <a:ea typeface="宋体" panose="02010600030101010101" pitchFamily="2" charset="-122"/>
                <a:sym typeface="Symbol" panose="05050102010706020507" pitchFamily="18" charset="2"/>
              </a:rPr>
              <a:t>  </a:t>
            </a:r>
          </a:p>
        </p:txBody>
      </p:sp>
      <p:grpSp>
        <p:nvGrpSpPr>
          <p:cNvPr id="120" name="Group 1083">
            <a:extLst>
              <a:ext uri="{FF2B5EF4-FFF2-40B4-BE49-F238E27FC236}">
                <a16:creationId xmlns:a16="http://schemas.microsoft.com/office/drawing/2014/main" id="{5E5DAC57-9977-3581-BC84-D271B1A36B24}"/>
              </a:ext>
            </a:extLst>
          </p:cNvPr>
          <p:cNvGrpSpPr>
            <a:grpSpLocks/>
          </p:cNvGrpSpPr>
          <p:nvPr/>
        </p:nvGrpSpPr>
        <p:grpSpPr bwMode="auto">
          <a:xfrm>
            <a:off x="2526461" y="1992362"/>
            <a:ext cx="3990975" cy="504825"/>
            <a:chOff x="1895" y="1111"/>
            <a:chExt cx="2514" cy="318"/>
          </a:xfrm>
        </p:grpSpPr>
        <p:sp>
          <p:nvSpPr>
            <p:cNvPr id="121" name="Text Box 1028">
              <a:extLst>
                <a:ext uri="{FF2B5EF4-FFF2-40B4-BE49-F238E27FC236}">
                  <a16:creationId xmlns:a16="http://schemas.microsoft.com/office/drawing/2014/main" id="{A96D4B88-3D1D-F5C5-3C54-BC5BAC06A109}"/>
                </a:ext>
              </a:extLst>
            </p:cNvPr>
            <p:cNvSpPr txBox="1">
              <a:spLocks noChangeArrowheads="1"/>
            </p:cNvSpPr>
            <p:nvPr/>
          </p:nvSpPr>
          <p:spPr bwMode="auto">
            <a:xfrm>
              <a:off x="3533" y="1111"/>
              <a:ext cx="8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P</a:t>
              </a:r>
              <a:r>
                <a:rPr kumimoji="1" lang="zh-CN" altLang="en-US" sz="2400" b="1" baseline="-25000">
                  <a:solidFill>
                    <a:srgbClr val="FF0066"/>
                  </a:solidFill>
                  <a:latin typeface="Times New Roman" panose="02020603050405020304" pitchFamily="18" charset="0"/>
                  <a:ea typeface="宋体" panose="02010600030101010101" pitchFamily="2" charset="-122"/>
                  <a:sym typeface="Symbol" panose="05050102010706020507" pitchFamily="18" charset="2"/>
                </a:rPr>
                <a:t>吸</a:t>
              </a:r>
              <a:r>
                <a:rPr kumimoji="1" lang="zh-CN" altLang="en-US"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a:solidFill>
                    <a:srgbClr val="000000"/>
                  </a:solidFill>
                  <a:latin typeface="Times New Roman" panose="02020603050405020304" pitchFamily="18" charset="0"/>
                  <a:ea typeface="宋体" panose="02010600030101010101" pitchFamily="2" charset="-122"/>
                  <a:sym typeface="Symbol" panose="05050102010706020507" pitchFamily="18" charset="2"/>
                </a:rPr>
                <a:t>ui  </a:t>
              </a:r>
              <a:endParaRPr kumimoji="1" lang="en-US"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22" name="Rectangle 1081">
              <a:extLst>
                <a:ext uri="{FF2B5EF4-FFF2-40B4-BE49-F238E27FC236}">
                  <a16:creationId xmlns:a16="http://schemas.microsoft.com/office/drawing/2014/main" id="{5211D643-9B05-B60F-EC93-302593B8B334}"/>
                </a:ext>
              </a:extLst>
            </p:cNvPr>
            <p:cNvSpPr>
              <a:spLocks noChangeArrowheads="1"/>
            </p:cNvSpPr>
            <p:nvPr/>
          </p:nvSpPr>
          <p:spPr bwMode="auto">
            <a:xfrm>
              <a:off x="1895" y="1141"/>
              <a:ext cx="156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FF0066"/>
                  </a:solidFill>
                  <a:latin typeface="Times New Roman" panose="02020603050405020304" pitchFamily="18" charset="0"/>
                  <a:ea typeface="宋体" panose="02010600030101010101" pitchFamily="2" charset="-122"/>
                  <a:sym typeface="Symbol" panose="05050102010706020507" pitchFamily="18" charset="2"/>
                </a:rPr>
                <a:t>元件吸收的功率</a:t>
              </a:r>
              <a:r>
                <a:rPr kumimoji="1" lang="zh-CN" altLang="en-US" sz="2400" b="1">
                  <a:solidFill>
                    <a:srgbClr val="FF0066"/>
                  </a:solidFill>
                  <a:latin typeface="Times New Roman" panose="02020603050405020304" pitchFamily="18" charset="0"/>
                  <a:ea typeface="宋体" panose="02010600030101010101" pitchFamily="2" charset="-122"/>
                  <a:sym typeface="Symbol" panose="05050102010706020507" pitchFamily="18" charset="2"/>
                </a:rPr>
                <a:t>  </a:t>
              </a:r>
            </a:p>
          </p:txBody>
        </p:sp>
      </p:grpSp>
    </p:spTree>
    <p:extLst>
      <p:ext uri="{BB962C8B-B14F-4D97-AF65-F5344CB8AC3E}">
        <p14:creationId xmlns:p14="http://schemas.microsoft.com/office/powerpoint/2010/main" val="1338427399"/>
      </p:ext>
    </p:extLst>
  </p:cSld>
  <p:clrMapOvr>
    <a:masterClrMapping/>
  </p:clrMapOvr>
</p:sld>
</file>

<file path=ppt/theme/theme1.xml><?xml version="1.0" encoding="utf-8"?>
<a:theme xmlns:a="http://schemas.openxmlformats.org/drawingml/2006/main" name="Office 主题​​">
  <a:themeElements>
    <a:clrScheme name="Office 主题​​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ffice 主题​​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主题​​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主题​​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主题​​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主题​​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主题​​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主题​​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主题​​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主题​​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主题​​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主题​​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668</TotalTime>
  <Words>1511</Words>
  <Application>Microsoft Office PowerPoint</Application>
  <PresentationFormat>全屏显示(4:3)</PresentationFormat>
  <Paragraphs>300</Paragraphs>
  <Slides>22</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22</vt:i4>
      </vt:variant>
    </vt:vector>
  </HeadingPairs>
  <TitlesOfParts>
    <vt:vector size="34" baseType="lpstr">
      <vt:lpstr>等线</vt:lpstr>
      <vt:lpstr>黑体</vt:lpstr>
      <vt:lpstr>宋体</vt:lpstr>
      <vt:lpstr>Arial</vt:lpstr>
      <vt:lpstr>Arial Black</vt:lpstr>
      <vt:lpstr>Symbol</vt:lpstr>
      <vt:lpstr>Times New Roman</vt:lpstr>
      <vt:lpstr>Wingdings</vt:lpstr>
      <vt:lpstr>Office 主题​​</vt:lpstr>
      <vt:lpstr>Equation</vt:lpstr>
      <vt:lpstr>公式</vt:lpstr>
      <vt:lpstr>Visio</vt:lpstr>
      <vt:lpstr>电路IA复习 (1) 电路元件和电路基本定律</vt:lpstr>
      <vt:lpstr>前言</vt:lpstr>
      <vt:lpstr>本讲主要内容</vt:lpstr>
      <vt:lpstr>1.1 电路和电路模型</vt:lpstr>
      <vt:lpstr>1.2 基本物理量、参考方向与功率计算</vt:lpstr>
      <vt:lpstr>1.2 基本物理量、参考方向与功率计算</vt:lpstr>
      <vt:lpstr>1.2 基本物理量、参考方向与功率计算</vt:lpstr>
      <vt:lpstr>1.2 基本物理量、参考方向与功率计算</vt:lpstr>
      <vt:lpstr>1.2 基本物理量、参考方向与功率计算</vt:lpstr>
      <vt:lpstr>PowerPoint 演示文稿</vt:lpstr>
      <vt:lpstr>1.4 电阻、电容、电感元件（时域）</vt:lpstr>
      <vt:lpstr>1.5  独立电源</vt:lpstr>
      <vt:lpstr>1.5  独立电源</vt:lpstr>
      <vt:lpstr>1.5  独立电源</vt:lpstr>
      <vt:lpstr>1.6  受控电源</vt:lpstr>
      <vt:lpstr>1.6  受控电源</vt:lpstr>
      <vt:lpstr>1.7.1 独立源和受控源的区别和联系</vt:lpstr>
      <vt:lpstr>1.7.2  关于参考方向的注意点</vt:lpstr>
      <vt:lpstr>例题1</vt:lpstr>
      <vt:lpstr>例题2</vt:lpstr>
      <vt:lpstr>例题3</vt:lpstr>
      <vt:lpstr>本讲内容结束 谢谢！</vt:lpstr>
    </vt:vector>
  </TitlesOfParts>
  <Company>HITSZ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Oliver Wu</dc:creator>
  <cp:lastModifiedBy>Oliver Wu</cp:lastModifiedBy>
  <cp:revision>68</cp:revision>
  <cp:lastPrinted>1601-01-01T00:00:00Z</cp:lastPrinted>
  <dcterms:created xsi:type="dcterms:W3CDTF">2022-06-02T16:44:40Z</dcterms:created>
  <dcterms:modified xsi:type="dcterms:W3CDTF">2022-07-21T02:35:49Z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