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sldIdLst>
    <p:sldId id="256" r:id="rId2"/>
    <p:sldId id="313" r:id="rId3"/>
    <p:sldId id="291" r:id="rId4"/>
    <p:sldId id="297" r:id="rId5"/>
    <p:sldId id="298" r:id="rId6"/>
    <p:sldId id="286" r:id="rId7"/>
    <p:sldId id="287" r:id="rId8"/>
    <p:sldId id="314" r:id="rId9"/>
    <p:sldId id="300" r:id="rId10"/>
    <p:sldId id="301" r:id="rId11"/>
    <p:sldId id="299" r:id="rId12"/>
    <p:sldId id="288" r:id="rId13"/>
    <p:sldId id="307" r:id="rId14"/>
    <p:sldId id="302" r:id="rId15"/>
    <p:sldId id="303" r:id="rId16"/>
    <p:sldId id="306" r:id="rId17"/>
    <p:sldId id="315" r:id="rId18"/>
    <p:sldId id="310" r:id="rId19"/>
    <p:sldId id="311" r:id="rId20"/>
    <p:sldId id="312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DADAE6"/>
    <a:srgbClr val="1E1E8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69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6D52-CD20-4FEC-BDD4-EF4517D37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6D52-CD20-4FEC-BDD4-EF4517D375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9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6D52-CD20-4FEC-BDD4-EF4517D375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8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6D52-CD20-4FEC-BDD4-EF4517D375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 </a:t>
            </a:r>
            <a:r>
              <a:rPr lang="en-US" altLang="zh-CN" b="1" dirty="0"/>
              <a:t>(2)</a:t>
            </a:r>
            <a:br>
              <a:rPr lang="en-US" altLang="zh-CN" b="1" dirty="0"/>
            </a:br>
            <a:r>
              <a:rPr lang="zh-CN" altLang="en-US" sz="4000" b="1" dirty="0"/>
              <a:t>线性电路的一般分析方法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回路电流法</a:t>
            </a:r>
          </a:p>
        </p:txBody>
      </p:sp>
      <p:sp>
        <p:nvSpPr>
          <p:cNvPr id="65" name="Text Box 2">
            <a:extLst>
              <a:ext uri="{FF2B5EF4-FFF2-40B4-BE49-F238E27FC236}">
                <a16:creationId xmlns:a16="http://schemas.microsoft.com/office/drawing/2014/main" id="{70522E68-29C5-CA2E-80C5-80710760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9" y="1269002"/>
            <a:ext cx="4801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</a:p>
        </p:txBody>
      </p:sp>
      <p:sp>
        <p:nvSpPr>
          <p:cNvPr id="66" name="Text Box 4">
            <a:extLst>
              <a:ext uri="{FF2B5EF4-FFF2-40B4-BE49-F238E27FC236}">
                <a16:creationId xmlns:a16="http://schemas.microsoft.com/office/drawing/2014/main" id="{C3C2774A-C121-37BE-E39E-9F944687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1842815"/>
            <a:ext cx="7429500" cy="22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）对于受控源，要补充受控源控制量方程。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电流常用回路电流线性组合表示；电压则设出，放入方程右端。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方程数少于未知量数目时，需要仔细观察有没有遗漏的电压、电流关系，它们可作为补充方程。</a:t>
            </a: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F6226318-C4CA-4EFC-E40A-2AB51107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11" y="4181337"/>
            <a:ext cx="8045236" cy="18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）若电路中含有电流源，应适当地选取回路，尽量使电流源支路只包含在一个回路中，这样某一回路的回路电流大小就等于该电流源的电流大小，别的回路电流跟这个电流源就没有关系。</a:t>
            </a:r>
          </a:p>
        </p:txBody>
      </p:sp>
    </p:spTree>
    <p:extLst>
      <p:ext uri="{BB962C8B-B14F-4D97-AF65-F5344CB8AC3E}">
        <p14:creationId xmlns:p14="http://schemas.microsoft.com/office/powerpoint/2010/main" val="38067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回路电流法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A2EFF-92FD-99D8-D947-F30F66AB1066}"/>
              </a:ext>
            </a:extLst>
          </p:cNvPr>
          <p:cNvSpPr txBox="1"/>
          <p:nvPr/>
        </p:nvSpPr>
        <p:spPr>
          <a:xfrm>
            <a:off x="576003" y="1269002"/>
            <a:ext cx="723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【2.14】  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用回路电流法求图示电路的电流</a:t>
            </a:r>
            <a:r>
              <a:rPr lang="en-US" altLang="zh-CN" sz="24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1B33821-6409-B417-7025-7EEAB8953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5814"/>
              </p:ext>
            </p:extLst>
          </p:nvPr>
        </p:nvGraphicFramePr>
        <p:xfrm>
          <a:off x="576000" y="1959267"/>
          <a:ext cx="4137138" cy="310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53893" imgH="1401153" progId="Visio.Drawing.11">
                  <p:embed/>
                </p:oleObj>
              </mc:Choice>
              <mc:Fallback>
                <p:oleObj name="Visio" r:id="rId3" imgW="1853893" imgH="1401153" progId="Visio.Drawing.11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1B33821-6409-B417-7025-7EEAB8953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00" y="1959267"/>
                        <a:ext cx="4137138" cy="3107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B368AF9-A797-E090-B6CE-D08903C1A853}"/>
              </a:ext>
            </a:extLst>
          </p:cNvPr>
          <p:cNvSpPr txBox="1"/>
          <p:nvPr/>
        </p:nvSpPr>
        <p:spPr>
          <a:xfrm>
            <a:off x="4572000" y="3051263"/>
            <a:ext cx="3240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请看视频“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2.14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讲解”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222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节点电压法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6950E67-DA8D-177C-F3B9-CFD4E0205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9000"/>
            <a:ext cx="8434804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节点电压法本质是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（节点电压自动满足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，节点电压方程是从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推导而来）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7257B5B8-B507-0F58-704E-A40020EA0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493" y="1587538"/>
            <a:ext cx="73406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0" indent="-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</a:rPr>
              <a:t>以节点电压为未知量列写电路方程分析电路的方法。  </a:t>
            </a:r>
          </a:p>
        </p:txBody>
      </p:sp>
      <p:sp>
        <p:nvSpPr>
          <p:cNvPr id="11" name="Text Box 86">
            <a:extLst>
              <a:ext uri="{FF2B5EF4-FFF2-40B4-BE49-F238E27FC236}">
                <a16:creationId xmlns:a16="http://schemas.microsoft.com/office/drawing/2014/main" id="{3430BE50-0C1D-B7F4-3157-CAD6C9242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26" y="1059159"/>
            <a:ext cx="2194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节点电压法：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1C9993-64B8-CEF7-07C6-3FEF40F7013D}"/>
              </a:ext>
            </a:extLst>
          </p:cNvPr>
          <p:cNvSpPr txBox="1"/>
          <p:nvPr/>
        </p:nvSpPr>
        <p:spPr>
          <a:xfrm>
            <a:off x="400775" y="2188946"/>
            <a:ext cx="8094077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节点电压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实际上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近似于电位，若要用一条支路上的元件两端电压表示节点电压，则从一端的节点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出发，元件上电位升就加，电位降就减，直到走到节点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，写出来就是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03A1FE0-A961-ED14-D79F-E40D28A43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70175"/>
              </p:ext>
            </p:extLst>
          </p:nvPr>
        </p:nvGraphicFramePr>
        <p:xfrm>
          <a:off x="3181349" y="3973512"/>
          <a:ext cx="3756203" cy="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228600" progId="Equation.DSMT4">
                  <p:embed/>
                </p:oleObj>
              </mc:Choice>
              <mc:Fallback>
                <p:oleObj name="Equation" r:id="rId2" imgW="161280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03A1FE0-A961-ED14-D79F-E40D28A43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49" y="3973512"/>
                        <a:ext cx="3756203" cy="535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70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节点电压法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369822A-181F-8F0D-0C7A-89929D0B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5836"/>
            <a:ext cx="689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选定参考节点，标定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个独立节点； 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8F312D7-F17E-3245-0485-25E50B157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2974"/>
            <a:ext cx="795855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00113" indent="-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68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47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27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</a:rPr>
              <a:t>（</a:t>
            </a:r>
            <a:r>
              <a:rPr lang="en-US" altLang="zh-CN" b="1" kern="0" dirty="0">
                <a:solidFill>
                  <a:srgbClr val="000000"/>
                </a:solidFill>
              </a:rPr>
              <a:t>2</a:t>
            </a:r>
            <a:r>
              <a:rPr lang="zh-CN" altLang="en-US" b="1" kern="0" dirty="0">
                <a:solidFill>
                  <a:srgbClr val="000000"/>
                </a:solidFill>
              </a:rPr>
              <a:t>） 对</a:t>
            </a:r>
            <a:r>
              <a:rPr lang="en-US" altLang="zh-CN" b="1" i="1" kern="0" dirty="0">
                <a:solidFill>
                  <a:srgbClr val="000000"/>
                </a:solidFill>
              </a:rPr>
              <a:t>n</a:t>
            </a:r>
            <a:r>
              <a:rPr lang="en-US" altLang="zh-CN" b="1" kern="0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b="1" kern="0" dirty="0">
                <a:solidFill>
                  <a:srgbClr val="000000"/>
                </a:solidFill>
              </a:rPr>
              <a:t>1</a:t>
            </a:r>
            <a:r>
              <a:rPr lang="zh-CN" altLang="en-US" b="1" kern="0" dirty="0">
                <a:solidFill>
                  <a:srgbClr val="000000"/>
                </a:solidFill>
              </a:rPr>
              <a:t>个独立节点，以节点电压为未知量，列</a:t>
            </a:r>
            <a:r>
              <a:rPr lang="zh-CN" altLang="zh-CN" b="1" kern="0" dirty="0">
                <a:solidFill>
                  <a:srgbClr val="000000"/>
                </a:solidFill>
              </a:rPr>
              <a:t>方程；</a:t>
            </a:r>
            <a:r>
              <a:rPr lang="zh-CN" altLang="en-US" b="1" kern="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2A89EF9-C7CC-A4CC-3FA3-20705E46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4" y="3755915"/>
            <a:ext cx="642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求解上述方程，得到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个节点电压；  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C3C3412-1172-FC04-93E9-7AC035DD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9001"/>
            <a:ext cx="542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求各支路电流。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B2BC56-AF07-EB03-BD68-7B320978B46B}"/>
              </a:ext>
            </a:extLst>
          </p:cNvPr>
          <p:cNvSpPr txBox="1"/>
          <p:nvPr/>
        </p:nvSpPr>
        <p:spPr>
          <a:xfrm>
            <a:off x="457200" y="14842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节点法的一般步骤：  </a:t>
            </a:r>
          </a:p>
        </p:txBody>
      </p:sp>
    </p:spTree>
    <p:extLst>
      <p:ext uri="{BB962C8B-B14F-4D97-AF65-F5344CB8AC3E}">
        <p14:creationId xmlns:p14="http://schemas.microsoft.com/office/powerpoint/2010/main" val="264075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节点电压法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F483FB3-5FBE-92ED-7A07-908C7BA4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86" y="1477967"/>
            <a:ext cx="2081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节点电压方程的一般形式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7F12D092-0079-8138-0814-6569391EB923}"/>
              </a:ext>
            </a:extLst>
          </p:cNvPr>
          <p:cNvGrpSpPr>
            <a:grpSpLocks/>
          </p:cNvGrpSpPr>
          <p:nvPr/>
        </p:nvGrpSpPr>
        <p:grpSpPr bwMode="auto">
          <a:xfrm>
            <a:off x="2411998" y="990604"/>
            <a:ext cx="5672138" cy="2168525"/>
            <a:chOff x="960" y="362"/>
            <a:chExt cx="3573" cy="1366"/>
          </a:xfrm>
        </p:grpSpPr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A1AEBF05-EF49-4C78-CD74-00D6BE30E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62"/>
              <a:ext cx="2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n1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n2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1,n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n,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Sn1  </a:t>
              </a:r>
              <a:endPara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847BD7B7-AC23-6483-EE69-88FE04032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720"/>
              <a:ext cx="2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n1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n2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2,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n,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Sn2  </a:t>
              </a:r>
              <a:endPara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37545B23-FFE3-6024-7801-2C81B660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1092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   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A5F09BD4-F3A5-D9E6-6CA3-E29801C44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440"/>
              <a:ext cx="3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1,1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n1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1,2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n2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-1,n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n,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400" b="1" i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Sn,</a:t>
              </a:r>
              <a:r>
                <a:rPr kumimoji="1" lang="en-US" altLang="zh-CN" sz="2400" b="1" i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baseline="-250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endPara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AutoShape 10">
              <a:extLst>
                <a:ext uri="{FF2B5EF4-FFF2-40B4-BE49-F238E27FC236}">
                  <a16:creationId xmlns:a16="http://schemas.microsoft.com/office/drawing/2014/main" id="{CBB49076-297A-07E8-C921-0DBECC40C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0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Text Box 11">
            <a:extLst>
              <a:ext uri="{FF2B5EF4-FFF2-40B4-BE49-F238E27FC236}">
                <a16:creationId xmlns:a16="http://schemas.microsoft.com/office/drawing/2014/main" id="{59CC88F2-438C-235F-6E1F-7720B129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77" y="32766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  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D0FB3AD4-500F-C4E2-B777-3FC731EFD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873" y="3295654"/>
            <a:ext cx="69786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kern="0" dirty="0" err="1">
                <a:solidFill>
                  <a:srgbClr val="000000"/>
                </a:solidFill>
              </a:rPr>
              <a:t>G</a:t>
            </a:r>
            <a:r>
              <a:rPr lang="en-US" altLang="zh-CN" b="1" i="1" kern="0" baseline="-25000" dirty="0" err="1">
                <a:solidFill>
                  <a:srgbClr val="000000"/>
                </a:solidFill>
              </a:rPr>
              <a:t>ii</a:t>
            </a:r>
            <a:r>
              <a:rPr lang="en-US" altLang="zh-CN" b="1" kern="0" dirty="0">
                <a:solidFill>
                  <a:srgbClr val="000000"/>
                </a:solidFill>
              </a:rPr>
              <a:t> —</a:t>
            </a:r>
            <a:r>
              <a:rPr lang="zh-CN" altLang="en-US" b="1" kern="0" dirty="0">
                <a:solidFill>
                  <a:srgbClr val="FF0000"/>
                </a:solidFill>
              </a:rPr>
              <a:t>自电导</a:t>
            </a:r>
            <a:r>
              <a:rPr lang="zh-CN" altLang="en-US" b="1" kern="0" dirty="0">
                <a:solidFill>
                  <a:srgbClr val="000000"/>
                </a:solidFill>
              </a:rPr>
              <a:t>，</a:t>
            </a:r>
            <a:r>
              <a:rPr lang="zh-CN" altLang="zh-CN" b="1" kern="0" dirty="0">
                <a:solidFill>
                  <a:srgbClr val="000000"/>
                </a:solidFill>
              </a:rPr>
              <a:t>等于接在节点</a:t>
            </a:r>
            <a:r>
              <a:rPr lang="en-US" altLang="zh-CN" b="1" i="1" kern="0" dirty="0" err="1">
                <a:solidFill>
                  <a:srgbClr val="000000"/>
                </a:solidFill>
              </a:rPr>
              <a:t>i</a:t>
            </a:r>
            <a:r>
              <a:rPr lang="zh-CN" altLang="zh-CN" b="1" kern="0" dirty="0">
                <a:solidFill>
                  <a:srgbClr val="000000"/>
                </a:solidFill>
              </a:rPr>
              <a:t>上所有支路的电导之</a:t>
            </a:r>
            <a:r>
              <a:rPr lang="zh-CN" altLang="en-US" b="1" kern="0" dirty="0">
                <a:solidFill>
                  <a:srgbClr val="000000"/>
                </a:solidFill>
              </a:rPr>
              <a:t> </a:t>
            </a:r>
            <a:r>
              <a:rPr lang="zh-CN" altLang="zh-CN" b="1" kern="0" dirty="0">
                <a:solidFill>
                  <a:srgbClr val="000000"/>
                </a:solidFill>
              </a:rPr>
              <a:t>和</a:t>
            </a:r>
            <a:r>
              <a:rPr lang="en-US" altLang="zh-CN" b="1" kern="0" dirty="0">
                <a:solidFill>
                  <a:srgbClr val="000000"/>
                </a:solidFill>
              </a:rPr>
              <a:t> </a:t>
            </a:r>
            <a:r>
              <a:rPr lang="zh-CN" altLang="zh-CN" b="1" kern="0" dirty="0">
                <a:solidFill>
                  <a:srgbClr val="000000"/>
                </a:solidFill>
              </a:rPr>
              <a:t>(包括电压源与电阻串联支路)</a:t>
            </a:r>
            <a:r>
              <a:rPr lang="zh-CN" altLang="en-US" b="1" kern="0" dirty="0">
                <a:solidFill>
                  <a:srgbClr val="000000"/>
                </a:solidFill>
              </a:rPr>
              <a:t>，</a:t>
            </a:r>
            <a:r>
              <a:rPr lang="zh-CN" altLang="en-US" b="1" kern="0" dirty="0">
                <a:solidFill>
                  <a:srgbClr val="FF0000"/>
                </a:solidFill>
              </a:rPr>
              <a:t>总为正</a:t>
            </a:r>
            <a:r>
              <a:rPr lang="zh-CN" altLang="en-US" b="1" kern="0" dirty="0">
                <a:solidFill>
                  <a:srgbClr val="000000"/>
                </a:solidFill>
              </a:rPr>
              <a:t>。   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3CBD5922-B084-AFA0-CE1D-1EE79E366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4" y="5017292"/>
            <a:ext cx="8041273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i="1" kern="0" dirty="0" err="1">
                <a:solidFill>
                  <a:srgbClr val="000000"/>
                </a:solidFill>
              </a:rPr>
              <a:t>i</a:t>
            </a:r>
            <a:r>
              <a:rPr lang="en-US" altLang="zh-CN" b="1" kern="0" baseline="-25000" dirty="0" err="1">
                <a:solidFill>
                  <a:srgbClr val="000000"/>
                </a:solidFill>
              </a:rPr>
              <a:t>Sn</a:t>
            </a:r>
            <a:r>
              <a:rPr lang="en-US" altLang="zh-CN" b="1" i="1" kern="0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b="1" kern="0" baseline="-25000" dirty="0">
                <a:solidFill>
                  <a:srgbClr val="000000"/>
                </a:solidFill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</a:rPr>
              <a:t>— </a:t>
            </a:r>
            <a:r>
              <a:rPr lang="zh-CN" altLang="en-US" b="1" kern="0" dirty="0">
                <a:solidFill>
                  <a:srgbClr val="000000"/>
                </a:solidFill>
              </a:rPr>
              <a:t>流入节点</a:t>
            </a:r>
            <a:r>
              <a:rPr lang="en-US" altLang="zh-CN" b="1" i="1" kern="0" dirty="0" err="1">
                <a:solidFill>
                  <a:srgbClr val="000000"/>
                </a:solidFill>
              </a:rPr>
              <a:t>i</a:t>
            </a:r>
            <a:r>
              <a:rPr lang="zh-CN" altLang="en-US" b="1" kern="0" dirty="0">
                <a:solidFill>
                  <a:srgbClr val="000000"/>
                </a:solidFill>
              </a:rPr>
              <a:t>的所有电流源电流的代数和</a:t>
            </a:r>
            <a:r>
              <a:rPr lang="en-US" altLang="zh-CN" b="1" kern="0" dirty="0">
                <a:solidFill>
                  <a:srgbClr val="000000"/>
                </a:solidFill>
              </a:rPr>
              <a:t>(</a:t>
            </a:r>
            <a:r>
              <a:rPr lang="zh-CN" altLang="en-US" b="1" kern="0" dirty="0">
                <a:solidFill>
                  <a:srgbClr val="000000"/>
                </a:solidFill>
              </a:rPr>
              <a:t>包括由</a:t>
            </a:r>
            <a:r>
              <a:rPr lang="zh-CN" altLang="zh-CN" b="1" kern="0" dirty="0">
                <a:solidFill>
                  <a:srgbClr val="000000"/>
                </a:solidFill>
              </a:rPr>
              <a:t>电压源与电阻串联支路等效的电流源</a:t>
            </a:r>
            <a:r>
              <a:rPr lang="en-US" altLang="zh-CN" b="1" kern="0" dirty="0">
                <a:solidFill>
                  <a:srgbClr val="000000"/>
                </a:solidFill>
              </a:rPr>
              <a:t>)</a:t>
            </a:r>
            <a:r>
              <a:rPr lang="zh-CN" altLang="en-US" b="1" kern="0" dirty="0">
                <a:solidFill>
                  <a:srgbClr val="000000"/>
                </a:solidFill>
              </a:rPr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电流源的电流流入节点取正号，流出取负号；对于电压源串电阻回路，电压源“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”指向该节点则取正号，反之取负号。</a:t>
            </a:r>
            <a:endParaRPr lang="zh-CN" altLang="en-US" b="1" kern="0" dirty="0">
              <a:solidFill>
                <a:srgbClr val="000000"/>
              </a:solidFill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5A70AA1-852D-6D20-DF73-74076FE2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384" y="4158159"/>
            <a:ext cx="73533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kern="0" dirty="0" err="1">
                <a:solidFill>
                  <a:srgbClr val="000000"/>
                </a:solidFill>
              </a:rPr>
              <a:t>G</a:t>
            </a:r>
            <a:r>
              <a:rPr lang="en-US" altLang="zh-CN" b="1" i="1" kern="0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b="1" kern="0" baseline="-25000" dirty="0">
                <a:solidFill>
                  <a:srgbClr val="000000"/>
                </a:solidFill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</a:rPr>
              <a:t>= </a:t>
            </a:r>
            <a:r>
              <a:rPr lang="en-US" altLang="zh-CN" b="1" i="1" kern="0" dirty="0" err="1">
                <a:solidFill>
                  <a:srgbClr val="000000"/>
                </a:solidFill>
              </a:rPr>
              <a:t>G</a:t>
            </a:r>
            <a:r>
              <a:rPr lang="en-US" altLang="zh-CN" b="1" i="1" kern="0" baseline="-25000" dirty="0" err="1">
                <a:solidFill>
                  <a:srgbClr val="000000"/>
                </a:solidFill>
              </a:rPr>
              <a:t>ji</a:t>
            </a:r>
            <a:r>
              <a:rPr lang="en-US" altLang="zh-CN" b="1" i="1" kern="0" baseline="-25000" dirty="0">
                <a:solidFill>
                  <a:srgbClr val="000000"/>
                </a:solidFill>
              </a:rPr>
              <a:t>    </a:t>
            </a:r>
            <a:r>
              <a:rPr lang="en-US" altLang="zh-CN" b="1" kern="0" dirty="0">
                <a:solidFill>
                  <a:srgbClr val="000000"/>
                </a:solidFill>
              </a:rPr>
              <a:t>—</a:t>
            </a:r>
            <a:r>
              <a:rPr lang="zh-CN" altLang="en-US" b="1" kern="0" dirty="0">
                <a:solidFill>
                  <a:srgbClr val="FF0000"/>
                </a:solidFill>
              </a:rPr>
              <a:t>互电导</a:t>
            </a:r>
            <a:r>
              <a:rPr lang="zh-CN" altLang="en-US" b="1" kern="0" dirty="0">
                <a:solidFill>
                  <a:srgbClr val="000000"/>
                </a:solidFill>
              </a:rPr>
              <a:t>，</a:t>
            </a:r>
            <a:r>
              <a:rPr lang="zh-CN" altLang="zh-CN" b="1" kern="0" dirty="0">
                <a:solidFill>
                  <a:srgbClr val="000000"/>
                </a:solidFill>
              </a:rPr>
              <a:t>等于接在节点</a:t>
            </a:r>
            <a:r>
              <a:rPr lang="en-US" altLang="zh-CN" b="1" i="1" kern="0" dirty="0" err="1">
                <a:solidFill>
                  <a:srgbClr val="000000"/>
                </a:solidFill>
              </a:rPr>
              <a:t>i</a:t>
            </a:r>
            <a:r>
              <a:rPr lang="zh-CN" altLang="zh-CN" b="1" kern="0" dirty="0">
                <a:solidFill>
                  <a:srgbClr val="000000"/>
                </a:solidFill>
              </a:rPr>
              <a:t>与节点</a:t>
            </a:r>
            <a:r>
              <a:rPr lang="en-US" altLang="zh-CN" b="1" i="1" kern="0" dirty="0">
                <a:solidFill>
                  <a:srgbClr val="000000"/>
                </a:solidFill>
              </a:rPr>
              <a:t>j</a:t>
            </a:r>
            <a:r>
              <a:rPr lang="zh-CN" altLang="zh-CN" b="1" kern="0" dirty="0">
                <a:solidFill>
                  <a:srgbClr val="000000"/>
                </a:solidFill>
              </a:rPr>
              <a:t>之间的所</a:t>
            </a:r>
            <a:r>
              <a:rPr lang="zh-CN" altLang="en-US" b="1" kern="0" dirty="0">
                <a:solidFill>
                  <a:srgbClr val="000000"/>
                </a:solidFill>
              </a:rPr>
              <a:t>有</a:t>
            </a:r>
            <a:r>
              <a:rPr lang="zh-CN" altLang="zh-CN" b="1" kern="0" dirty="0">
                <a:solidFill>
                  <a:srgbClr val="000000"/>
                </a:solidFill>
              </a:rPr>
              <a:t>支路的电导之和，并冠以</a:t>
            </a:r>
            <a:r>
              <a:rPr lang="zh-CN" altLang="zh-CN" b="1" kern="0" dirty="0">
                <a:solidFill>
                  <a:srgbClr val="FF0000"/>
                </a:solidFill>
              </a:rPr>
              <a:t>负号</a:t>
            </a:r>
            <a:r>
              <a:rPr lang="zh-CN" altLang="zh-CN" b="1" kern="0" dirty="0">
                <a:solidFill>
                  <a:srgbClr val="000000"/>
                </a:solidFill>
              </a:rPr>
              <a:t>。</a:t>
            </a:r>
            <a:r>
              <a:rPr lang="zh-CN" altLang="en-US" b="1" kern="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4605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节点电压法</a:t>
            </a:r>
          </a:p>
        </p:txBody>
      </p:sp>
      <p:sp>
        <p:nvSpPr>
          <p:cNvPr id="65" name="Text Box 2">
            <a:extLst>
              <a:ext uri="{FF2B5EF4-FFF2-40B4-BE49-F238E27FC236}">
                <a16:creationId xmlns:a16="http://schemas.microsoft.com/office/drawing/2014/main" id="{70522E68-29C5-CA2E-80C5-80710760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9" y="1269002"/>
            <a:ext cx="4801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</a:p>
        </p:txBody>
      </p:sp>
      <p:sp>
        <p:nvSpPr>
          <p:cNvPr id="66" name="Text Box 4">
            <a:extLst>
              <a:ext uri="{FF2B5EF4-FFF2-40B4-BE49-F238E27FC236}">
                <a16:creationId xmlns:a16="http://schemas.microsoft.com/office/drawing/2014/main" id="{C3C2774A-C121-37BE-E39E-9F944687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1842815"/>
            <a:ext cx="7429500" cy="13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）如果一个支路上出现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电阻和电流源串联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，在列写节点电压方程时应将此电阻去掉，因为此支路上的电流已经确定，与该电阻无关。</a:t>
            </a: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F6226318-C4CA-4EFC-E40A-2AB51107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3334504"/>
            <a:ext cx="8045236" cy="318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）如果一个支路上有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多个电阻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，则应将这些电阻等效成一个电阻。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）如果一个支路上出现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无电阻相伴的电压源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，则应将此支路上的电流作为未知量列进方程的右端。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）若有两个节点直接以导线相连，则这两个节点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应视为一个节点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607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节点电压法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471350-D60B-55A7-4E13-CAAE9A90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83649"/>
              </p:ext>
            </p:extLst>
          </p:nvPr>
        </p:nvGraphicFramePr>
        <p:xfrm>
          <a:off x="414779" y="1802398"/>
          <a:ext cx="4062004" cy="216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41823" imgH="1145781" progId="Visio.Drawing.11">
                  <p:embed/>
                </p:oleObj>
              </mc:Choice>
              <mc:Fallback>
                <p:oleObj name="Visio" r:id="rId2" imgW="2141823" imgH="1145781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3471350-D60B-55A7-4E13-CAAE9A909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79" y="1802398"/>
                        <a:ext cx="4062004" cy="2160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AB59D83-3046-5118-DE97-0E738BBEE5EC}"/>
              </a:ext>
            </a:extLst>
          </p:cNvPr>
          <p:cNvSpPr txBox="1"/>
          <p:nvPr/>
        </p:nvSpPr>
        <p:spPr>
          <a:xfrm>
            <a:off x="251999" y="1165670"/>
            <a:ext cx="5400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列写节点①的节点电压方程。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34A03-1C84-0CC7-FB6F-A52AF1D6B445}"/>
              </a:ext>
            </a:extLst>
          </p:cNvPr>
          <p:cNvSpPr txBox="1"/>
          <p:nvPr/>
        </p:nvSpPr>
        <p:spPr>
          <a:xfrm>
            <a:off x="4572000" y="1576806"/>
            <a:ext cx="4062004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节点电压法的更细致讲解：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节点电压法补充资料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习题讲解：视频“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2.21-2.22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讲解”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BDE85-08C3-78AF-BDCE-6E52E0B933AE}"/>
              </a:ext>
            </a:extLst>
          </p:cNvPr>
          <p:cNvSpPr txBox="1"/>
          <p:nvPr/>
        </p:nvSpPr>
        <p:spPr>
          <a:xfrm>
            <a:off x="360910" y="4031250"/>
            <a:ext cx="6094428" cy="33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图示直流电路，求图中各个节点电压。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7C8F1A4-BE1B-BAB3-E50F-CA3C28B8F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08743"/>
              </p:ext>
            </p:extLst>
          </p:nvPr>
        </p:nvGraphicFramePr>
        <p:xfrm>
          <a:off x="457200" y="4320267"/>
          <a:ext cx="3323292" cy="253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11583" imgH="1380041" progId="Visio.Drawing.11">
                  <p:embed/>
                </p:oleObj>
              </mc:Choice>
              <mc:Fallback>
                <p:oleObj name="Visio" r:id="rId4" imgW="1811583" imgH="1380041" progId="Visio.Drawing.11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8BC84BE-D262-44AB-83FE-DFB604872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20267"/>
                        <a:ext cx="3323292" cy="2537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90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节点电压法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B70D3A-507F-9FBB-E274-46721E65EE79}"/>
              </a:ext>
            </a:extLst>
          </p:cNvPr>
          <p:cNvSpPr txBox="1"/>
          <p:nvPr/>
        </p:nvSpPr>
        <p:spPr>
          <a:xfrm>
            <a:off x="373740" y="1174101"/>
            <a:ext cx="6094428" cy="33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2.24  </a:t>
            </a:r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用改进节点电压法求图示电路的电流</a:t>
            </a:r>
            <a:r>
              <a:rPr lang="en-US" altLang="zh-CN" sz="240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A2A749A-1668-E22B-CA94-CF42A8F77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504469"/>
              </p:ext>
            </p:extLst>
          </p:nvPr>
        </p:nvGraphicFramePr>
        <p:xfrm>
          <a:off x="376814" y="1436537"/>
          <a:ext cx="6604825" cy="2692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30273" imgH="1563200" progId="Visio.Drawing.11">
                  <p:embed/>
                </p:oleObj>
              </mc:Choice>
              <mc:Fallback>
                <p:oleObj name="Visio" r:id="rId2" imgW="3830273" imgH="156320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CA0835E-9776-4B4E-8F75-4264A45D6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14" y="1436537"/>
                        <a:ext cx="6604825" cy="2692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4E24C2D-FEC8-FB67-B7EB-2FCFE5170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22390"/>
              </p:ext>
            </p:extLst>
          </p:nvPr>
        </p:nvGraphicFramePr>
        <p:xfrm>
          <a:off x="3679226" y="1412662"/>
          <a:ext cx="3364822" cy="271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30273" imgH="1563200" progId="Visio.Drawing.11">
                  <p:embed/>
                </p:oleObj>
              </mc:Choice>
              <mc:Fallback>
                <p:oleObj name="Visio" r:id="rId4" imgW="3830273" imgH="1563200" progId="Visio.Drawing.11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E5A7DE5-9F67-4312-A6FE-57F2661B9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62"/>
                      <a:stretch>
                        <a:fillRect/>
                      </a:stretch>
                    </p:blipFill>
                    <p:spPr bwMode="auto">
                      <a:xfrm>
                        <a:off x="3679226" y="1412662"/>
                        <a:ext cx="3364822" cy="2716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8426DBA-A27C-879E-15F2-7F2FB40C7D90}"/>
              </a:ext>
            </a:extLst>
          </p:cNvPr>
          <p:cNvSpPr txBox="1"/>
          <p:nvPr/>
        </p:nvSpPr>
        <p:spPr>
          <a:xfrm>
            <a:off x="219764" y="4014896"/>
            <a:ext cx="8467035" cy="225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请看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视频“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2.24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讲解”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注意体会：需要求哪些量？这些量如何用节点电压表示？或是如何在节点电压方程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补充方程中体现出来？（比如本题</a:t>
            </a:r>
            <a:r>
              <a:rPr lang="en-US" altLang="zh-CN" b="1" dirty="0">
                <a:solidFill>
                  <a:srgbClr val="000000"/>
                </a:solidFill>
              </a:rPr>
              <a:t>(a)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中，之所以在</a:t>
            </a:r>
            <a:r>
              <a:rPr lang="zh-CN" altLang="en-US" b="1" dirty="0">
                <a:solidFill>
                  <a:srgbClr val="000000"/>
                </a:solidFill>
              </a:rPr>
              <a:t>已知②节点的节点电压的情况下，还要列写②节点的节点电压方程，是因为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</a:rPr>
              <a:t>这个待求量要在②的节点电压方程右端体现！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3139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含运放电路的分析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6D990-4BA6-C721-784A-83CBCF93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7" y="1268999"/>
            <a:ext cx="4320004" cy="1547562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F7C8455B-0405-3320-CD15-B62488FD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02" y="3196658"/>
            <a:ext cx="59907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在线性放大区，将运放电路作如下的理想化处理： 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23A752-5A28-EA2A-1B22-C205D08C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8" y="3633004"/>
            <a:ext cx="8542585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，∵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为有限值，则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差分输入电压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即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u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3" panose="05040102010807070707" pitchFamily="18" charset="2"/>
              </a:rPr>
              <a:t>+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=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u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3" panose="05040102010807070707" pitchFamily="18" charset="2"/>
              </a:rPr>
              <a:t>-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，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两个输入端之间相当于短路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(虚短)（虚短只是电压相等，不是都等于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0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！）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4FE343-CE04-9AD3-AA5C-D94A5294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50" y="4593283"/>
            <a:ext cx="8638919" cy="79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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、R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=0。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即从输入端看进去，元件相当于开路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（虚断）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（虚断确实是两个输入端子电流为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，但是输出端子不确定！）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330D8EC8-DD29-0CDE-2FF9-96233A71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4" y="1155990"/>
            <a:ext cx="4320003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常分三个区域：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①线性工作区    ②正向饱和区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③反向饱和区  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D352A097-159E-E7B6-59F2-A30E5880E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12" y="5415091"/>
            <a:ext cx="88920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（取虚拟回路）和节点电压法分析。用节点电压法时要注意！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请看例题。</a:t>
            </a:r>
          </a:p>
        </p:txBody>
      </p:sp>
    </p:spTree>
    <p:extLst>
      <p:ext uri="{BB962C8B-B14F-4D97-AF65-F5344CB8AC3E}">
        <p14:creationId xmlns:p14="http://schemas.microsoft.com/office/powerpoint/2010/main" val="116149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974E2-73B8-DD0B-12DE-E8B25267B7FA}"/>
              </a:ext>
            </a:extLst>
          </p:cNvPr>
          <p:cNvSpPr txBox="1"/>
          <p:nvPr/>
        </p:nvSpPr>
        <p:spPr>
          <a:xfrm>
            <a:off x="457204" y="990600"/>
            <a:ext cx="7560007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求图示电路的输出电压 </a:t>
            </a:r>
            <a:r>
              <a:rPr lang="en-US" altLang="zh-CN" sz="240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kern="100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39EDA44-BE3F-2A17-95CE-8ED9DE322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21166"/>
              </p:ext>
            </p:extLst>
          </p:nvPr>
        </p:nvGraphicFramePr>
        <p:xfrm>
          <a:off x="460040" y="1703535"/>
          <a:ext cx="4320004" cy="337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48202" imgH="1681553" progId="Visio.Drawing.11">
                  <p:embed/>
                </p:oleObj>
              </mc:Choice>
              <mc:Fallback>
                <p:oleObj name="Visio" r:id="rId2" imgW="2148202" imgH="1681553" progId="Visio.Drawing.11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6F8F1B1-A890-43FE-A93B-A259ECE59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0" y="1703535"/>
                        <a:ext cx="4320004" cy="3375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23F9B9-583F-C7DC-BB29-8BC299961426}"/>
              </a:ext>
            </a:extLst>
          </p:cNvPr>
          <p:cNvSpPr txBox="1"/>
          <p:nvPr/>
        </p:nvSpPr>
        <p:spPr>
          <a:xfrm>
            <a:off x="5034536" y="2508700"/>
            <a:ext cx="4062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请看视频“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2.27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讲解”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56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/>
        </p:nvGraphicFramePr>
        <p:xfrm>
          <a:off x="859774" y="1351001"/>
          <a:ext cx="6952233" cy="263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4371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4371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线性电路的一般分析方法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部分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452988"/>
                  </a:ext>
                </a:extLst>
              </a:tr>
              <a:tr h="4405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2.1  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支路电流法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2.3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66945"/>
                  </a:ext>
                </a:extLst>
              </a:tr>
              <a:tr h="4405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  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回路电流法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71403"/>
                  </a:ext>
                </a:extLst>
              </a:tr>
              <a:tr h="4405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2.3  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节点电压法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939707"/>
                  </a:ext>
                </a:extLst>
              </a:tr>
              <a:tr h="4405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含运放电路的分析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2.6-2.7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50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78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6D803-376A-C783-09E7-F200F26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A74CF-603F-79A7-6858-9BBF6E07EC5D}"/>
              </a:ext>
            </a:extLst>
          </p:cNvPr>
          <p:cNvSpPr txBox="1"/>
          <p:nvPr/>
        </p:nvSpPr>
        <p:spPr>
          <a:xfrm>
            <a:off x="457200" y="99060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求图示电路中的电流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CCA6063-D08F-FB70-7F78-65754B83D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88560"/>
              </p:ext>
            </p:extLst>
          </p:nvPr>
        </p:nvGraphicFramePr>
        <p:xfrm>
          <a:off x="457200" y="1583437"/>
          <a:ext cx="3240003" cy="264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18889" imgH="1325599" progId="Visio.Drawing.11">
                  <p:embed/>
                </p:oleObj>
              </mc:Choice>
              <mc:Fallback>
                <p:oleObj name="Visio" r:id="rId2" imgW="1618889" imgH="1325599" progId="Visio.Drawing.11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60AD026-764E-497E-9A1D-7AFDEB870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83437"/>
                        <a:ext cx="3240003" cy="2647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0170AB-3F72-20AB-4060-0A32FC7A472B}"/>
              </a:ext>
            </a:extLst>
          </p:cNvPr>
          <p:cNvSpPr txBox="1"/>
          <p:nvPr/>
        </p:nvSpPr>
        <p:spPr>
          <a:xfrm>
            <a:off x="5034536" y="2508700"/>
            <a:ext cx="4062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请看视频“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2.30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讲解”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413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本讲内容结束</a:t>
            </a:r>
            <a:br>
              <a:rPr lang="en-US" altLang="zh-CN" b="1"/>
            </a:br>
            <a:r>
              <a:rPr lang="zh-CN" altLang="en-US" b="1"/>
              <a:t>谢谢</a:t>
            </a:r>
            <a:r>
              <a:rPr lang="zh-CN" altLang="en-US" b="1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 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8CA98D-8850-D02A-E23B-065F1E967A37}"/>
              </a:ext>
            </a:extLst>
          </p:cNvPr>
          <p:cNvSpPr txBox="1"/>
          <p:nvPr/>
        </p:nvSpPr>
        <p:spPr>
          <a:xfrm>
            <a:off x="228600" y="1268998"/>
            <a:ext cx="8686800" cy="468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之所以将这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个列写方程的方法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提到前面讲，是因为它们更具有一般性，是我们进行后续分析的有力工具。等效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这些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，要和这几种列方程的方法很好地配合，才能发挥出最佳效果。将这几种方法用熟练以后，能大幅提升解题的速度，降低解题的失误率。含运放电路的分析实际上是加入运放的特性的一些应用实例，新的东西不多，主要用来巩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列方程的方法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本讲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ppt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和课本都已经很详细，故不再安排视频作知识点讲解，但为方便大家练习，给大家配了例题的讲解视频。大家要认真消化之前的习题和本次的例题，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独立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完成配套的习题并认真订正，将这几个基本的工具用熟练。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4572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祝大家学习进步！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支路电流法</a:t>
            </a:r>
          </a:p>
        </p:txBody>
      </p:sp>
      <p:sp>
        <p:nvSpPr>
          <p:cNvPr id="65" name="Text Box 2">
            <a:extLst>
              <a:ext uri="{FF2B5EF4-FFF2-40B4-BE49-F238E27FC236}">
                <a16:creationId xmlns:a16="http://schemas.microsoft.com/office/drawing/2014/main" id="{70522E68-29C5-CA2E-80C5-80710760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9" y="1704927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一般应用步骤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设总共有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个支路电流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6" name="Text Box 4">
            <a:extLst>
              <a:ext uri="{FF2B5EF4-FFF2-40B4-BE49-F238E27FC236}">
                <a16:creationId xmlns:a16="http://schemas.microsoft.com/office/drawing/2014/main" id="{C3C2774A-C121-37BE-E39E-9F944687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2278736"/>
            <a:ext cx="742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标定各支路电流（电压）的参考方向；  </a:t>
            </a: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F6226318-C4CA-4EFC-E40A-2AB51107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2880707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选定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–1)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个独立节点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，列写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方程；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8" name="Text Box 6">
            <a:extLst>
              <a:ext uri="{FF2B5EF4-FFF2-40B4-BE49-F238E27FC236}">
                <a16:creationId xmlns:a16="http://schemas.microsoft.com/office/drawing/2014/main" id="{37A5E875-E817-1888-48C4-50C6F5DBC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3440289"/>
            <a:ext cx="7924800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选定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独立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回路，列写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方程；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（选独立回路的方法：①网孔法；②新支路法）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（新支路法，就是每选取一个新的回路时，都选取一个之前的回路没有选取过的新的支路）  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0C3EB5AA-F021-4EE7-491A-3BE1BFC0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81390"/>
            <a:ext cx="653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求解上述方程，得到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个支路电流。  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A53B48A6-782F-C856-C695-6F9C56D6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91" y="5840972"/>
            <a:ext cx="6534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进一步求解支路电压等物理量。  </a:t>
            </a:r>
          </a:p>
        </p:txBody>
      </p:sp>
      <p:sp>
        <p:nvSpPr>
          <p:cNvPr id="71" name="Text Box 77">
            <a:extLst>
              <a:ext uri="{FF2B5EF4-FFF2-40B4-BE49-F238E27FC236}">
                <a16:creationId xmlns:a16="http://schemas.microsoft.com/office/drawing/2014/main" id="{5299ED76-6F3C-F0B7-B135-67DE9D45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89634"/>
            <a:ext cx="7848600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0" indent="-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rgbClr val="000000"/>
                </a:solidFill>
              </a:rPr>
              <a:t>以各支路电流为未知量列写电路方程分析电路的方法。  </a:t>
            </a:r>
          </a:p>
        </p:txBody>
      </p:sp>
    </p:spTree>
    <p:extLst>
      <p:ext uri="{BB962C8B-B14F-4D97-AF65-F5344CB8AC3E}">
        <p14:creationId xmlns:p14="http://schemas.microsoft.com/office/powerpoint/2010/main" val="28660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支路电流法</a:t>
            </a:r>
          </a:p>
        </p:txBody>
      </p:sp>
      <p:sp>
        <p:nvSpPr>
          <p:cNvPr id="65" name="Text Box 2">
            <a:extLst>
              <a:ext uri="{FF2B5EF4-FFF2-40B4-BE49-F238E27FC236}">
                <a16:creationId xmlns:a16="http://schemas.microsoft.com/office/drawing/2014/main" id="{70522E68-29C5-CA2E-80C5-80710760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9" y="1269002"/>
            <a:ext cx="4801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</a:p>
        </p:txBody>
      </p:sp>
      <p:sp>
        <p:nvSpPr>
          <p:cNvPr id="66" name="Text Box 4">
            <a:extLst>
              <a:ext uri="{FF2B5EF4-FFF2-40B4-BE49-F238E27FC236}">
                <a16:creationId xmlns:a16="http://schemas.microsoft.com/office/drawing/2014/main" id="{C3C2774A-C121-37BE-E39E-9F944687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34" y="1842815"/>
            <a:ext cx="74295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）对于受控源，要补充受控源控制量方程，在支路电流方程中要用支路电流表示控制量。</a:t>
            </a: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F6226318-C4CA-4EFC-E40A-2AB51107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68" y="2840762"/>
            <a:ext cx="8045236" cy="299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）若电路中含有电流源，应适当地选取回路，尽量使电流源支路只包含在一个回路中，如果不求电流源两端的电压，包含电流源回路的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方程就可以不列写，这样可减少方程的数目。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（题目中若只要求列写支路电流方程，则只要以支路电流为未知量即可。）</a:t>
            </a:r>
          </a:p>
        </p:txBody>
      </p:sp>
    </p:spTree>
    <p:extLst>
      <p:ext uri="{BB962C8B-B14F-4D97-AF65-F5344CB8AC3E}">
        <p14:creationId xmlns:p14="http://schemas.microsoft.com/office/powerpoint/2010/main" val="1457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支路电流法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E76631A-DBB4-29A9-0122-72AC54B45D2A}"/>
              </a:ext>
            </a:extLst>
          </p:cNvPr>
          <p:cNvSpPr txBox="1"/>
          <p:nvPr/>
        </p:nvSpPr>
        <p:spPr>
          <a:xfrm>
            <a:off x="252249" y="1035381"/>
            <a:ext cx="864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【2.12】 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图示电路，分别按图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规定的回路列出支路电流方程。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36A7175-93DA-CCEC-615B-B13252374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06768"/>
              </p:ext>
            </p:extLst>
          </p:nvPr>
        </p:nvGraphicFramePr>
        <p:xfrm>
          <a:off x="251996" y="1800004"/>
          <a:ext cx="86360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06713" imgH="1329462" progId="Visio.Drawing.11">
                  <p:embed/>
                </p:oleObj>
              </mc:Choice>
              <mc:Fallback>
                <p:oleObj name="Visio" r:id="rId2" imgW="4906713" imgH="1329462" progId="Visio.Drawing.11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36A7175-93DA-CCEC-615B-B13252374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800004"/>
                        <a:ext cx="8636000" cy="235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" name="图片 63">
            <a:extLst>
              <a:ext uri="{FF2B5EF4-FFF2-40B4-BE49-F238E27FC236}">
                <a16:creationId xmlns:a16="http://schemas.microsoft.com/office/drawing/2014/main" id="{DF3550E5-D2A1-B304-C382-979EFAB4A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00004"/>
            <a:ext cx="3996000" cy="23778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2ECF84-0052-6FE3-153B-CC609EF9E8F7}"/>
              </a:ext>
            </a:extLst>
          </p:cNvPr>
          <p:cNvSpPr txBox="1"/>
          <p:nvPr/>
        </p:nvSpPr>
        <p:spPr>
          <a:xfrm>
            <a:off x="2947737" y="4151091"/>
            <a:ext cx="3240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请看视频“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2.12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讲解”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668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回路电流法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58A8EE5-99E2-ABC6-9F6C-20E2A165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046140"/>
            <a:ext cx="86868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基本思想：以假想的回路电流为未知量列写回路的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方程。若回路电流已求得，则各支路电流可用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回路电流线性组合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表示。  </a:t>
            </a: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DF8EEC61-01E6-F67E-6A5F-802264D0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012515"/>
            <a:ext cx="8305800" cy="18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</a:rPr>
              <a:t>回路电流是在独立回路中闭合的，对每个相关节点均流进一次，流出一次，所以</a:t>
            </a:r>
            <a:r>
              <a:rPr lang="en-US" altLang="zh-CN" b="1" kern="0" dirty="0">
                <a:solidFill>
                  <a:srgbClr val="FF0000"/>
                </a:solidFill>
              </a:rPr>
              <a:t>KCL</a:t>
            </a:r>
            <a:r>
              <a:rPr lang="zh-CN" altLang="en-US" b="1" kern="0" dirty="0">
                <a:solidFill>
                  <a:srgbClr val="FF0000"/>
                </a:solidFill>
              </a:rPr>
              <a:t>自动满足</a:t>
            </a:r>
            <a:r>
              <a:rPr lang="zh-CN" altLang="en-US" b="1" kern="0" dirty="0">
                <a:solidFill>
                  <a:srgbClr val="000000"/>
                </a:solidFill>
              </a:rPr>
              <a:t>。若以回路电流为未知量列方程来求解电路，只需对独立回路列写</a:t>
            </a:r>
            <a:r>
              <a:rPr lang="en-US" altLang="zh-CN" b="1" kern="0" dirty="0">
                <a:solidFill>
                  <a:srgbClr val="000000"/>
                </a:solidFill>
              </a:rPr>
              <a:t>KVL</a:t>
            </a:r>
            <a:r>
              <a:rPr lang="zh-CN" altLang="en-US" b="1" kern="0" dirty="0">
                <a:solidFill>
                  <a:srgbClr val="000000"/>
                </a:solidFill>
              </a:rPr>
              <a:t>方程。</a:t>
            </a:r>
            <a:endParaRPr lang="en-US" altLang="zh-CN" b="1" kern="0" dirty="0">
              <a:solidFill>
                <a:srgbClr val="000000"/>
              </a:solidFill>
            </a:endParaRPr>
          </a:p>
          <a:p>
            <a:pPr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FF0000"/>
                </a:solidFill>
              </a:rPr>
              <a:t>因此，回路电流法本质是</a:t>
            </a:r>
            <a:r>
              <a:rPr lang="en-US" altLang="zh-CN" b="1" kern="0" dirty="0">
                <a:solidFill>
                  <a:srgbClr val="FF0000"/>
                </a:solidFill>
              </a:rPr>
              <a:t>KVL</a:t>
            </a:r>
            <a:r>
              <a:rPr lang="zh-CN" altLang="en-US" b="1" kern="0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0D860E95-336B-A83F-33CA-948CE102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3831089"/>
            <a:ext cx="337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回路法的一般步骤：  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6236FBC-3190-D788-5EA7-7636D855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" y="4288289"/>
            <a:ext cx="80303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选定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l=b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个独立回路，标明回路电流及方向；  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F9CD7827-FCE7-129D-DF35-13F38EC3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35" y="4811963"/>
            <a:ext cx="8341323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0000"/>
                </a:solidFill>
              </a:rPr>
              <a:t>(2) </a:t>
            </a:r>
            <a:r>
              <a:rPr lang="zh-CN" altLang="en-US" b="1" kern="0" dirty="0">
                <a:solidFill>
                  <a:srgbClr val="000000"/>
                </a:solidFill>
              </a:rPr>
              <a:t>对</a:t>
            </a:r>
            <a:r>
              <a:rPr lang="en-US" altLang="zh-CN" b="1" i="1" kern="0" dirty="0">
                <a:solidFill>
                  <a:srgbClr val="000000"/>
                </a:solidFill>
              </a:rPr>
              <a:t>l</a:t>
            </a:r>
            <a:r>
              <a:rPr lang="zh-CN" altLang="en-US" b="1" kern="0" dirty="0">
                <a:solidFill>
                  <a:srgbClr val="000000"/>
                </a:solidFill>
              </a:rPr>
              <a:t>个独立回路，以回路电流为未知量，列写</a:t>
            </a:r>
            <a:r>
              <a:rPr lang="zh-CN" altLang="en-US" b="1" kern="0" dirty="0">
                <a:solidFill>
                  <a:srgbClr val="FF0000"/>
                </a:solidFill>
              </a:rPr>
              <a:t>方程</a:t>
            </a:r>
            <a:r>
              <a:rPr lang="zh-CN" altLang="zh-CN" b="1" kern="0" dirty="0">
                <a:solidFill>
                  <a:srgbClr val="000000"/>
                </a:solidFill>
              </a:rPr>
              <a:t>；</a:t>
            </a:r>
            <a:r>
              <a:rPr lang="zh-CN" altLang="en-US" b="1" kern="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FC781688-5E52-D15D-B77D-02B018EE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4" y="5428951"/>
            <a:ext cx="619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求解上述方程，得到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个回路电流；  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87392E3-D97C-DDCA-A5EE-FA58C44DA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5" y="5952625"/>
            <a:ext cx="63699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求各支路电流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用回路电流表示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</a:p>
        </p:txBody>
      </p:sp>
    </p:spTree>
    <p:extLst>
      <p:ext uri="{BB962C8B-B14F-4D97-AF65-F5344CB8AC3E}">
        <p14:creationId xmlns:p14="http://schemas.microsoft.com/office/powerpoint/2010/main" val="20916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回路电流法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89F113D-CEEA-9738-9DF9-A9211AA3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28" y="957367"/>
            <a:ext cx="4191000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回路电流方程的一般形式  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8F44F0F-A4A4-C4E2-E197-1B04F91F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28" y="3780332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  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E39980BE-6D52-3417-5113-B541C32FB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416" y="4413229"/>
            <a:ext cx="24209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个回路和  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个回路的  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互电阻 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CC35AB8-1D3A-E1DF-1125-D6397FF5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144" y="4454076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流过互阻的两个回路电流方向相同 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AB751D8-EBF4-AEC7-7182-6D37C6C6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144" y="4953808"/>
            <a:ext cx="528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流过互阻的两个回路电流方向相反  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912B2061-7A38-BC90-62AE-2EC85952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998" y="1489860"/>
            <a:ext cx="511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…+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endParaRPr kumimoji="1" lang="en-US" altLang="zh-CN" sz="28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1D0E75AA-C2AD-7EF4-EEA2-69BBB626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045" y="2029810"/>
            <a:ext cx="60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D12C5F03-CB14-A25F-6C34-E45072424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382" y="2064535"/>
            <a:ext cx="501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…+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i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endParaRPr kumimoji="1" lang="en-US" altLang="zh-CN" sz="2800" b="1" baseline="-25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66CD8C85-7C0F-FAB6-2CC4-522885F36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99" y="2946794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…+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kumimoji="1"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8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9DE5E26C-EA71-849C-29D4-6E7D8777B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602" y="3805827"/>
            <a:ext cx="7547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个回路的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自电阻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总为正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, 2 ,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2F2C6BCF-CD74-4BE5-A269-18D500A07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41" y="5719871"/>
            <a:ext cx="88324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个回路中所有电压源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电压升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的代数和。当电压源电压升高方向与该回路电流方向一致时，取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号；反之取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号。  </a:t>
            </a:r>
          </a:p>
        </p:txBody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1E121B6A-1F60-85AD-3A9E-B090BB1FD1BD}"/>
              </a:ext>
            </a:extLst>
          </p:cNvPr>
          <p:cNvSpPr>
            <a:spLocks/>
          </p:cNvSpPr>
          <p:nvPr/>
        </p:nvSpPr>
        <p:spPr bwMode="auto">
          <a:xfrm>
            <a:off x="3625301" y="4670343"/>
            <a:ext cx="194899" cy="579164"/>
          </a:xfrm>
          <a:prstGeom prst="leftBrace">
            <a:avLst>
              <a:gd name="adj1" fmla="val 10327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5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回路电流法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89F113D-CEEA-9738-9DF9-A9211AA3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27" y="1004656"/>
            <a:ext cx="8353473" cy="42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回路电流方程的一般形式  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总而言之，三部分：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·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自阻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本回路的回路电流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·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自阻就是本回路的回路电流流过的所有电阻加起来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·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互阻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别的回路的回路电流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·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如果在某电阻上，别的回路的回路电流和本回路的回路电流是同向流过，则该电阻取正，反之取负；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·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右端项：回路电流流过地方的电压源的电压升降。按所取的回路电流走一遍电路，为电压升则取正，反之取负。</a:t>
            </a:r>
          </a:p>
        </p:txBody>
      </p:sp>
    </p:spTree>
    <p:extLst>
      <p:ext uri="{BB962C8B-B14F-4D97-AF65-F5344CB8AC3E}">
        <p14:creationId xmlns:p14="http://schemas.microsoft.com/office/powerpoint/2010/main" val="37299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664</TotalTime>
  <Words>1911</Words>
  <Application>Microsoft Office PowerPoint</Application>
  <PresentationFormat>全屏显示(4:3)</PresentationFormat>
  <Paragraphs>135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黑体</vt:lpstr>
      <vt:lpstr>楷体</vt:lpstr>
      <vt:lpstr>宋体</vt:lpstr>
      <vt:lpstr>Arial</vt:lpstr>
      <vt:lpstr>Arial Black</vt:lpstr>
      <vt:lpstr>Times New Roman</vt:lpstr>
      <vt:lpstr>Wingdings</vt:lpstr>
      <vt:lpstr>Office 主题​​</vt:lpstr>
      <vt:lpstr>Visio</vt:lpstr>
      <vt:lpstr>Equation</vt:lpstr>
      <vt:lpstr>电路IA复习 (2) 线性电路的一般分析方法</vt:lpstr>
      <vt:lpstr>本讲主要内容</vt:lpstr>
      <vt:lpstr>前 言</vt:lpstr>
      <vt:lpstr>2.1  支路电流法</vt:lpstr>
      <vt:lpstr>2.1  支路电流法</vt:lpstr>
      <vt:lpstr>2.1  支路电流法</vt:lpstr>
      <vt:lpstr>2.2  回路电流法</vt:lpstr>
      <vt:lpstr>2.2  回路电流法</vt:lpstr>
      <vt:lpstr>2.2  回路电流法</vt:lpstr>
      <vt:lpstr>2.2  回路电流法</vt:lpstr>
      <vt:lpstr>2.2  回路电流法</vt:lpstr>
      <vt:lpstr>2.3  节点电压法</vt:lpstr>
      <vt:lpstr>2.3  节点电压法</vt:lpstr>
      <vt:lpstr>2.3  节点电压法</vt:lpstr>
      <vt:lpstr>2.3  节点电压法</vt:lpstr>
      <vt:lpstr>2.3  节点电压法</vt:lpstr>
      <vt:lpstr>2.3  节点电压法</vt:lpstr>
      <vt:lpstr>2.4 含运放电路的分析</vt:lpstr>
      <vt:lpstr>2.4 例1</vt:lpstr>
      <vt:lpstr>2.4 例2</vt:lpstr>
      <vt:lpstr>本讲内容结束 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76</cp:revision>
  <cp:lastPrinted>1601-01-01T00:00:00Z</cp:lastPrinted>
  <dcterms:created xsi:type="dcterms:W3CDTF">2022-06-02T16:44:40Z</dcterms:created>
  <dcterms:modified xsi:type="dcterms:W3CDTF">2022-07-22T09:15:38Z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