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sldIdLst>
    <p:sldId id="256" r:id="rId2"/>
    <p:sldId id="343" r:id="rId3"/>
    <p:sldId id="363" r:id="rId4"/>
    <p:sldId id="315" r:id="rId5"/>
    <p:sldId id="262" r:id="rId6"/>
    <p:sldId id="311" r:id="rId7"/>
    <p:sldId id="312" r:id="rId8"/>
    <p:sldId id="313" r:id="rId9"/>
    <p:sldId id="309" r:id="rId10"/>
    <p:sldId id="316" r:id="rId11"/>
    <p:sldId id="355" r:id="rId12"/>
    <p:sldId id="319" r:id="rId13"/>
    <p:sldId id="361" r:id="rId14"/>
    <p:sldId id="269" r:id="rId15"/>
    <p:sldId id="320" r:id="rId16"/>
    <p:sldId id="321" r:id="rId17"/>
    <p:sldId id="322" r:id="rId18"/>
    <p:sldId id="308" r:id="rId19"/>
    <p:sldId id="323" r:id="rId20"/>
    <p:sldId id="362" r:id="rId21"/>
    <p:sldId id="327" r:id="rId22"/>
    <p:sldId id="350" r:id="rId23"/>
    <p:sldId id="328" r:id="rId24"/>
    <p:sldId id="353" r:id="rId25"/>
    <p:sldId id="289" r:id="rId26"/>
    <p:sldId id="329" r:id="rId27"/>
    <p:sldId id="331" r:id="rId28"/>
    <p:sldId id="330" r:id="rId29"/>
    <p:sldId id="356" r:id="rId30"/>
    <p:sldId id="359" r:id="rId31"/>
    <p:sldId id="352" r:id="rId32"/>
    <p:sldId id="360" r:id="rId33"/>
    <p:sldId id="357" r:id="rId34"/>
    <p:sldId id="317" r:id="rId35"/>
    <p:sldId id="349" r:id="rId36"/>
    <p:sldId id="358" r:id="rId37"/>
    <p:sldId id="318" r:id="rId38"/>
    <p:sldId id="270"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DADAE6"/>
    <a:srgbClr val="1E1E8C"/>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869" autoAdjust="0"/>
  </p:normalViewPr>
  <p:slideViewPr>
    <p:cSldViewPr>
      <p:cViewPr varScale="1">
        <p:scale>
          <a:sx n="86" d="100"/>
          <a:sy n="86" d="100"/>
        </p:scale>
        <p:origin x="1291" y="62"/>
      </p:cViewPr>
      <p:guideLst/>
    </p:cSldViewPr>
  </p:slideViewPr>
  <p:outlineViewPr>
    <p:cViewPr>
      <p:scale>
        <a:sx n="33" d="100"/>
        <a:sy n="33" d="100"/>
      </p:scale>
      <p:origin x="0" y="-11578"/>
    </p:cViewPr>
  </p:outlineViewPr>
  <p:notesTextViewPr>
    <p:cViewPr>
      <p:scale>
        <a:sx n="1" d="1"/>
        <a:sy n="1" d="1"/>
      </p:scale>
      <p:origin x="0" y="0"/>
    </p:cViewPr>
  </p:notesTextViewPr>
  <p:gridSpacing cx="1080001" cy="108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CD747-755D-4D4D-A50D-482537AB376F}" type="datetimeFigureOut">
              <a:rPr lang="zh-CN" altLang="en-US" smtClean="0"/>
              <a:t>2022/7/24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06D52-CD20-4FEC-BDD4-EF4517D37564}" type="slidenum">
              <a:rPr lang="zh-CN" altLang="en-US" smtClean="0"/>
              <a:t>‹#›</a:t>
            </a:fld>
            <a:endParaRPr lang="zh-CN" altLang="en-US"/>
          </a:p>
        </p:txBody>
      </p:sp>
    </p:spTree>
    <p:extLst>
      <p:ext uri="{BB962C8B-B14F-4D97-AF65-F5344CB8AC3E}">
        <p14:creationId xmlns:p14="http://schemas.microsoft.com/office/powerpoint/2010/main" val="135484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906D52-CD20-4FEC-BDD4-EF4517D37564}" type="slidenum">
              <a:rPr lang="zh-CN" altLang="en-US" smtClean="0"/>
              <a:t>8</a:t>
            </a:fld>
            <a:endParaRPr lang="zh-CN" altLang="en-US"/>
          </a:p>
        </p:txBody>
      </p:sp>
    </p:spTree>
    <p:extLst>
      <p:ext uri="{BB962C8B-B14F-4D97-AF65-F5344CB8AC3E}">
        <p14:creationId xmlns:p14="http://schemas.microsoft.com/office/powerpoint/2010/main" val="178105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906D52-CD20-4FEC-BDD4-EF4517D37564}" type="slidenum">
              <a:rPr lang="zh-CN" altLang="en-US" smtClean="0"/>
              <a:t>10</a:t>
            </a:fld>
            <a:endParaRPr lang="zh-CN" altLang="en-US"/>
          </a:p>
        </p:txBody>
      </p:sp>
    </p:spTree>
    <p:extLst>
      <p:ext uri="{BB962C8B-B14F-4D97-AF65-F5344CB8AC3E}">
        <p14:creationId xmlns:p14="http://schemas.microsoft.com/office/powerpoint/2010/main" val="318159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906D52-CD20-4FEC-BDD4-EF4517D37564}" type="slidenum">
              <a:rPr lang="zh-CN" altLang="en-US" smtClean="0"/>
              <a:t>34</a:t>
            </a:fld>
            <a:endParaRPr lang="zh-CN" altLang="en-US"/>
          </a:p>
        </p:txBody>
      </p:sp>
    </p:spTree>
    <p:extLst>
      <p:ext uri="{BB962C8B-B14F-4D97-AF65-F5344CB8AC3E}">
        <p14:creationId xmlns:p14="http://schemas.microsoft.com/office/powerpoint/2010/main" val="319995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906D52-CD20-4FEC-BDD4-EF4517D37564}" type="slidenum">
              <a:rPr lang="zh-CN" altLang="en-US" smtClean="0"/>
              <a:t>35</a:t>
            </a:fld>
            <a:endParaRPr lang="zh-CN" altLang="en-US"/>
          </a:p>
        </p:txBody>
      </p:sp>
    </p:spTree>
    <p:extLst>
      <p:ext uri="{BB962C8B-B14F-4D97-AF65-F5344CB8AC3E}">
        <p14:creationId xmlns:p14="http://schemas.microsoft.com/office/powerpoint/2010/main" val="311791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9960" name="Group 24">
            <a:extLst>
              <a:ext uri="{FF2B5EF4-FFF2-40B4-BE49-F238E27FC236}">
                <a16:creationId xmlns:a16="http://schemas.microsoft.com/office/drawing/2014/main" id="{0B5182DF-6FF8-B0B6-7F07-127602716B9E}"/>
              </a:ext>
            </a:extLst>
          </p:cNvPr>
          <p:cNvGrpSpPr>
            <a:grpSpLocks/>
          </p:cNvGrpSpPr>
          <p:nvPr/>
        </p:nvGrpSpPr>
        <p:grpSpPr bwMode="auto">
          <a:xfrm>
            <a:off x="0" y="0"/>
            <a:ext cx="9144000" cy="6858000"/>
            <a:chOff x="0" y="0"/>
            <a:chExt cx="5760" cy="4320"/>
          </a:xfrm>
        </p:grpSpPr>
        <p:sp>
          <p:nvSpPr>
            <p:cNvPr id="39938" name="Rectangle 2">
              <a:extLst>
                <a:ext uri="{FF2B5EF4-FFF2-40B4-BE49-F238E27FC236}">
                  <a16:creationId xmlns:a16="http://schemas.microsoft.com/office/drawing/2014/main" id="{57EC6DB8-3AB0-788C-76DE-13B0050E387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39942" name="Rectangle 6">
              <a:extLst>
                <a:ext uri="{FF2B5EF4-FFF2-40B4-BE49-F238E27FC236}">
                  <a16:creationId xmlns:a16="http://schemas.microsoft.com/office/drawing/2014/main" id="{107130A7-25CE-B551-580B-B70EFCD2A33F}"/>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grpSp>
          <p:nvGrpSpPr>
            <p:cNvPr id="39958" name="Group 22">
              <a:extLst>
                <a:ext uri="{FF2B5EF4-FFF2-40B4-BE49-F238E27FC236}">
                  <a16:creationId xmlns:a16="http://schemas.microsoft.com/office/drawing/2014/main" id="{BFC83649-37E3-6594-C83A-0E5E338C64FF}"/>
                </a:ext>
              </a:extLst>
            </p:cNvPr>
            <p:cNvGrpSpPr>
              <a:grpSpLocks/>
            </p:cNvGrpSpPr>
            <p:nvPr/>
          </p:nvGrpSpPr>
          <p:grpSpPr bwMode="auto">
            <a:xfrm>
              <a:off x="0" y="672"/>
              <a:ext cx="1806" cy="1989"/>
              <a:chOff x="0" y="672"/>
              <a:chExt cx="1806" cy="1989"/>
            </a:xfrm>
          </p:grpSpPr>
          <p:sp>
            <p:nvSpPr>
              <p:cNvPr id="39943" name="Rectangle 7">
                <a:extLst>
                  <a:ext uri="{FF2B5EF4-FFF2-40B4-BE49-F238E27FC236}">
                    <a16:creationId xmlns:a16="http://schemas.microsoft.com/office/drawing/2014/main" id="{D5D769CF-4A25-3036-5D77-C2090131927B}"/>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4" name="Rectangle 8">
                <a:extLst>
                  <a:ext uri="{FF2B5EF4-FFF2-40B4-BE49-F238E27FC236}">
                    <a16:creationId xmlns:a16="http://schemas.microsoft.com/office/drawing/2014/main" id="{E649C32B-965E-636D-F861-AD4516927A0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5" name="Rectangle 9">
                <a:extLst>
                  <a:ext uri="{FF2B5EF4-FFF2-40B4-BE49-F238E27FC236}">
                    <a16:creationId xmlns:a16="http://schemas.microsoft.com/office/drawing/2014/main" id="{46DB70F7-3902-69FC-9C40-41F8847DEFDA}"/>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6" name="Rectangle 10">
                <a:extLst>
                  <a:ext uri="{FF2B5EF4-FFF2-40B4-BE49-F238E27FC236}">
                    <a16:creationId xmlns:a16="http://schemas.microsoft.com/office/drawing/2014/main" id="{41E00171-5E79-DF6E-D27F-B73B6F534BB2}"/>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7" name="Rectangle 11">
                <a:extLst>
                  <a:ext uri="{FF2B5EF4-FFF2-40B4-BE49-F238E27FC236}">
                    <a16:creationId xmlns:a16="http://schemas.microsoft.com/office/drawing/2014/main" id="{542A57EF-35A9-2939-8F9D-E6634EEB2983}"/>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8" name="Rectangle 12">
                <a:extLst>
                  <a:ext uri="{FF2B5EF4-FFF2-40B4-BE49-F238E27FC236}">
                    <a16:creationId xmlns:a16="http://schemas.microsoft.com/office/drawing/2014/main" id="{F19F0F34-C003-D0C8-D4A7-4DE6E1B28AE8}"/>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49" name="Rectangle 13">
                <a:extLst>
                  <a:ext uri="{FF2B5EF4-FFF2-40B4-BE49-F238E27FC236}">
                    <a16:creationId xmlns:a16="http://schemas.microsoft.com/office/drawing/2014/main" id="{FB350BBF-50D8-66FE-AFC5-CC21B30D2E94}"/>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0" name="Rectangle 14">
                <a:extLst>
                  <a:ext uri="{FF2B5EF4-FFF2-40B4-BE49-F238E27FC236}">
                    <a16:creationId xmlns:a16="http://schemas.microsoft.com/office/drawing/2014/main" id="{DD58724E-4F95-E0B4-C0B6-1A0EAD8173CF}"/>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1" name="Rectangle 15">
                <a:extLst>
                  <a:ext uri="{FF2B5EF4-FFF2-40B4-BE49-F238E27FC236}">
                    <a16:creationId xmlns:a16="http://schemas.microsoft.com/office/drawing/2014/main" id="{268F066C-2E59-C17A-7481-59C73BC44CEE}"/>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9952" name="Rectangle 16">
                <a:extLst>
                  <a:ext uri="{FF2B5EF4-FFF2-40B4-BE49-F238E27FC236}">
                    <a16:creationId xmlns:a16="http://schemas.microsoft.com/office/drawing/2014/main" id="{739FBD13-F5E5-D56A-8F03-67F103CAFE7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grpSp>
      </p:grpSp>
      <p:sp>
        <p:nvSpPr>
          <p:cNvPr id="39939" name="Rectangle 3">
            <a:extLst>
              <a:ext uri="{FF2B5EF4-FFF2-40B4-BE49-F238E27FC236}">
                <a16:creationId xmlns:a16="http://schemas.microsoft.com/office/drawing/2014/main" id="{A1721B51-658F-F6BC-72FB-8DA6FDD1C2F2}"/>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39940" name="Rectangle 4">
            <a:extLst>
              <a:ext uri="{FF2B5EF4-FFF2-40B4-BE49-F238E27FC236}">
                <a16:creationId xmlns:a16="http://schemas.microsoft.com/office/drawing/2014/main" id="{3456C45F-9DE8-92AA-DAC7-AB1C785FDFAA}"/>
              </a:ext>
            </a:extLst>
          </p:cNvPr>
          <p:cNvSpPr>
            <a:spLocks noGrp="1" noChangeArrowheads="1"/>
          </p:cNvSpPr>
          <p:nvPr>
            <p:ph type="ftr" sz="quarter" idx="3"/>
          </p:nvPr>
        </p:nvSpPr>
        <p:spPr/>
        <p:txBody>
          <a:bodyPr/>
          <a:lstStyle>
            <a:lvl1pPr>
              <a:defRPr/>
            </a:lvl1pPr>
          </a:lstStyle>
          <a:p>
            <a:endParaRPr lang="en-US" altLang="zh-CN"/>
          </a:p>
        </p:txBody>
      </p:sp>
      <p:sp>
        <p:nvSpPr>
          <p:cNvPr id="39941" name="Rectangle 5">
            <a:extLst>
              <a:ext uri="{FF2B5EF4-FFF2-40B4-BE49-F238E27FC236}">
                <a16:creationId xmlns:a16="http://schemas.microsoft.com/office/drawing/2014/main" id="{F088E691-16C3-CA10-34A6-3E9DF1D33B53}"/>
              </a:ext>
            </a:extLst>
          </p:cNvPr>
          <p:cNvSpPr>
            <a:spLocks noGrp="1" noChangeArrowheads="1"/>
          </p:cNvSpPr>
          <p:nvPr>
            <p:ph type="sldNum" sz="quarter" idx="4"/>
          </p:nvPr>
        </p:nvSpPr>
        <p:spPr/>
        <p:txBody>
          <a:bodyPr/>
          <a:lstStyle>
            <a:lvl1pPr>
              <a:defRPr/>
            </a:lvl1pPr>
          </a:lstStyle>
          <a:p>
            <a:fld id="{F2C2FA3A-D083-482C-A7A2-C10EB8AA9EDD}" type="slidenum">
              <a:rPr lang="en-US" altLang="zh-CN"/>
              <a:pPr/>
              <a:t>‹#›</a:t>
            </a:fld>
            <a:endParaRPr lang="en-US" altLang="zh-CN"/>
          </a:p>
        </p:txBody>
      </p:sp>
      <p:sp>
        <p:nvSpPr>
          <p:cNvPr id="39953" name="Rectangle 17">
            <a:extLst>
              <a:ext uri="{FF2B5EF4-FFF2-40B4-BE49-F238E27FC236}">
                <a16:creationId xmlns:a16="http://schemas.microsoft.com/office/drawing/2014/main" id="{C162AB9C-1183-0509-D8AE-86165669DDD0}"/>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dirty="0"/>
              <a:t>单击此处编辑母版标题样式</a:t>
            </a:r>
            <a:endParaRPr lang="en-US" altLang="zh-CN" noProof="0" dirty="0"/>
          </a:p>
        </p:txBody>
      </p:sp>
      <p:sp>
        <p:nvSpPr>
          <p:cNvPr id="39954" name="Rectangle 18">
            <a:extLst>
              <a:ext uri="{FF2B5EF4-FFF2-40B4-BE49-F238E27FC236}">
                <a16:creationId xmlns:a16="http://schemas.microsoft.com/office/drawing/2014/main" id="{408C5BE9-E5E0-2F4F-0AC6-4F16AE0B2305}"/>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en-US" alt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3018-F885-15EA-44E1-D4E9F77AD1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F3F7AC-9945-0CF6-2608-808CA1A8F6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E6B3D9AB-67A5-4AC3-E947-E7CDCBA1048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4C54ED9-74BC-986A-B705-E61ADBFDFC00}"/>
              </a:ext>
            </a:extLst>
          </p:cNvPr>
          <p:cNvSpPr>
            <a:spLocks noGrp="1"/>
          </p:cNvSpPr>
          <p:nvPr>
            <p:ph type="sldNum" sz="quarter" idx="11"/>
          </p:nvPr>
        </p:nvSpPr>
        <p:spPr/>
        <p:txBody>
          <a:bodyPr/>
          <a:lstStyle>
            <a:lvl1pPr>
              <a:defRPr/>
            </a:lvl1pPr>
          </a:lstStyle>
          <a:p>
            <a:fld id="{108F3097-3B98-4AEF-B8AC-E72999CCCE12}" type="slidenum">
              <a:rPr lang="en-US" altLang="zh-CN"/>
              <a:pPr/>
              <a:t>‹#›</a:t>
            </a:fld>
            <a:endParaRPr lang="en-US" altLang="zh-CN"/>
          </a:p>
        </p:txBody>
      </p:sp>
      <p:sp>
        <p:nvSpPr>
          <p:cNvPr id="6" name="日期占位符 5">
            <a:extLst>
              <a:ext uri="{FF2B5EF4-FFF2-40B4-BE49-F238E27FC236}">
                <a16:creationId xmlns:a16="http://schemas.microsoft.com/office/drawing/2014/main" id="{7DCD4646-929B-E103-91CF-09CB2FE58E4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3967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112EBF-10A6-DC98-F39A-4705CB79B29E}"/>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5629D1-99CF-9D31-5BF2-6FCB483F7643}"/>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6F355F1E-CA6D-FB75-01ED-5D5E73BF3573}"/>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EB951E5-0DEE-0539-B568-F1141CE6BF32}"/>
              </a:ext>
            </a:extLst>
          </p:cNvPr>
          <p:cNvSpPr>
            <a:spLocks noGrp="1"/>
          </p:cNvSpPr>
          <p:nvPr>
            <p:ph type="sldNum" sz="quarter" idx="11"/>
          </p:nvPr>
        </p:nvSpPr>
        <p:spPr/>
        <p:txBody>
          <a:bodyPr/>
          <a:lstStyle>
            <a:lvl1pPr>
              <a:defRPr/>
            </a:lvl1pPr>
          </a:lstStyle>
          <a:p>
            <a:fld id="{CE79B6F5-8B3A-4FBB-924F-AFF179C12E60}" type="slidenum">
              <a:rPr lang="en-US" altLang="zh-CN"/>
              <a:pPr/>
              <a:t>‹#›</a:t>
            </a:fld>
            <a:endParaRPr lang="en-US" altLang="zh-CN"/>
          </a:p>
        </p:txBody>
      </p:sp>
      <p:sp>
        <p:nvSpPr>
          <p:cNvPr id="6" name="日期占位符 5">
            <a:extLst>
              <a:ext uri="{FF2B5EF4-FFF2-40B4-BE49-F238E27FC236}">
                <a16:creationId xmlns:a16="http://schemas.microsoft.com/office/drawing/2014/main" id="{4E2B3E97-F22C-E8CA-3F48-7E3D83FD5F5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6921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DD612-189B-BDEF-AA9B-5C2B964F92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62DD9D-1E33-5054-A669-02C18F5413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FAAA9DBE-ED49-0B03-010F-7779D4DC2A2F}"/>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DF4AA19-6346-2A9F-6EF0-56034CE0BEDE}"/>
              </a:ext>
            </a:extLst>
          </p:cNvPr>
          <p:cNvSpPr>
            <a:spLocks noGrp="1"/>
          </p:cNvSpPr>
          <p:nvPr>
            <p:ph type="sldNum" sz="quarter" idx="11"/>
          </p:nvPr>
        </p:nvSpPr>
        <p:spPr/>
        <p:txBody>
          <a:bodyPr/>
          <a:lstStyle>
            <a:lvl1pPr>
              <a:defRPr/>
            </a:lvl1pPr>
          </a:lstStyle>
          <a:p>
            <a:fld id="{76FF182B-870A-4FE8-A470-49D8A1ADC9E9}" type="slidenum">
              <a:rPr lang="en-US" altLang="zh-CN"/>
              <a:pPr/>
              <a:t>‹#›</a:t>
            </a:fld>
            <a:endParaRPr lang="en-US" altLang="zh-CN"/>
          </a:p>
        </p:txBody>
      </p:sp>
      <p:sp>
        <p:nvSpPr>
          <p:cNvPr id="6" name="日期占位符 5">
            <a:extLst>
              <a:ext uri="{FF2B5EF4-FFF2-40B4-BE49-F238E27FC236}">
                <a16:creationId xmlns:a16="http://schemas.microsoft.com/office/drawing/2014/main" id="{0CF6286D-CDA7-A963-D5F5-866EFBC76E4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4946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C036E-7C64-3226-FA93-67650EA667C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BE37E3-7CBA-2618-DC4D-A78B1515645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BB2EA58A-9B4B-D15C-8CE3-DA7B4DE24CC8}"/>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9632880-CAD1-579E-4C45-9CA1BF80877E}"/>
              </a:ext>
            </a:extLst>
          </p:cNvPr>
          <p:cNvSpPr>
            <a:spLocks noGrp="1"/>
          </p:cNvSpPr>
          <p:nvPr>
            <p:ph type="sldNum" sz="quarter" idx="11"/>
          </p:nvPr>
        </p:nvSpPr>
        <p:spPr/>
        <p:txBody>
          <a:bodyPr/>
          <a:lstStyle>
            <a:lvl1pPr>
              <a:defRPr/>
            </a:lvl1pPr>
          </a:lstStyle>
          <a:p>
            <a:fld id="{9E5AE8C2-0744-4DEE-B1FC-9DC920A5881E}" type="slidenum">
              <a:rPr lang="en-US" altLang="zh-CN"/>
              <a:pPr/>
              <a:t>‹#›</a:t>
            </a:fld>
            <a:endParaRPr lang="en-US" altLang="zh-CN"/>
          </a:p>
        </p:txBody>
      </p:sp>
      <p:sp>
        <p:nvSpPr>
          <p:cNvPr id="6" name="日期占位符 5">
            <a:extLst>
              <a:ext uri="{FF2B5EF4-FFF2-40B4-BE49-F238E27FC236}">
                <a16:creationId xmlns:a16="http://schemas.microsoft.com/office/drawing/2014/main" id="{FE262242-D875-8B4D-4D8A-A69AB12CC06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7759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DEC70-E5D0-A9E7-C832-2B59355804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BC31CD-7EBA-8736-FF3B-064D37942624}"/>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C933CB-6F2C-BC3A-405F-7076B20D27D6}"/>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84B7751A-02F5-485D-1AE0-FF988D5D341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C0358B3-2BCD-6B00-1F81-23F5B73A6035}"/>
              </a:ext>
            </a:extLst>
          </p:cNvPr>
          <p:cNvSpPr>
            <a:spLocks noGrp="1"/>
          </p:cNvSpPr>
          <p:nvPr>
            <p:ph type="sldNum" sz="quarter" idx="11"/>
          </p:nvPr>
        </p:nvSpPr>
        <p:spPr/>
        <p:txBody>
          <a:bodyPr/>
          <a:lstStyle>
            <a:lvl1pPr>
              <a:defRPr/>
            </a:lvl1pPr>
          </a:lstStyle>
          <a:p>
            <a:fld id="{612ED571-A155-4DAF-A7BA-FC292C027541}" type="slidenum">
              <a:rPr lang="en-US" altLang="zh-CN"/>
              <a:pPr/>
              <a:t>‹#›</a:t>
            </a:fld>
            <a:endParaRPr lang="en-US" altLang="zh-CN"/>
          </a:p>
        </p:txBody>
      </p:sp>
      <p:sp>
        <p:nvSpPr>
          <p:cNvPr id="7" name="日期占位符 6">
            <a:extLst>
              <a:ext uri="{FF2B5EF4-FFF2-40B4-BE49-F238E27FC236}">
                <a16:creationId xmlns:a16="http://schemas.microsoft.com/office/drawing/2014/main" id="{C4CC8EBF-2F67-611C-8D1A-035458A3B4D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4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EA767-2D9D-CD02-7908-43FD430F9D9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7E952D-FF68-209E-136B-A7AEAD9AE02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4A2F85-4D71-AA7F-AB41-1450BDE89B05}"/>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77573B-6B9F-3FB0-8784-814515BFC1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CAA847-58CD-A0EE-F943-416A775E09D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6E159B54-F640-D474-5D33-879BAC8B46DC}"/>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1B44611D-4EA1-0255-BB25-050294C7FEEE}"/>
              </a:ext>
            </a:extLst>
          </p:cNvPr>
          <p:cNvSpPr>
            <a:spLocks noGrp="1"/>
          </p:cNvSpPr>
          <p:nvPr>
            <p:ph type="sldNum" sz="quarter" idx="11"/>
          </p:nvPr>
        </p:nvSpPr>
        <p:spPr/>
        <p:txBody>
          <a:bodyPr/>
          <a:lstStyle>
            <a:lvl1pPr>
              <a:defRPr/>
            </a:lvl1pPr>
          </a:lstStyle>
          <a:p>
            <a:fld id="{494C7FC8-D44C-4120-A2E2-28ABEF803243}" type="slidenum">
              <a:rPr lang="en-US" altLang="zh-CN"/>
              <a:pPr/>
              <a:t>‹#›</a:t>
            </a:fld>
            <a:endParaRPr lang="en-US" altLang="zh-CN"/>
          </a:p>
        </p:txBody>
      </p:sp>
      <p:sp>
        <p:nvSpPr>
          <p:cNvPr id="9" name="日期占位符 8">
            <a:extLst>
              <a:ext uri="{FF2B5EF4-FFF2-40B4-BE49-F238E27FC236}">
                <a16:creationId xmlns:a16="http://schemas.microsoft.com/office/drawing/2014/main" id="{4C229C0C-2309-A774-8C9B-5ED42B9270F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5736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71EE6-298D-CB95-E809-E1AFB367CB85}"/>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E391C3F6-9021-5A1F-5A27-65DBC7CFEBFA}"/>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3E386A5-E545-8100-6ADA-6C7C250123A0}"/>
              </a:ext>
            </a:extLst>
          </p:cNvPr>
          <p:cNvSpPr>
            <a:spLocks noGrp="1"/>
          </p:cNvSpPr>
          <p:nvPr>
            <p:ph type="sldNum" sz="quarter" idx="11"/>
          </p:nvPr>
        </p:nvSpPr>
        <p:spPr/>
        <p:txBody>
          <a:bodyPr/>
          <a:lstStyle>
            <a:lvl1pPr>
              <a:defRPr/>
            </a:lvl1pPr>
          </a:lstStyle>
          <a:p>
            <a:fld id="{BB4A3C20-DD0A-46DE-8678-5EE50F97ABC0}" type="slidenum">
              <a:rPr lang="en-US" altLang="zh-CN"/>
              <a:pPr/>
              <a:t>‹#›</a:t>
            </a:fld>
            <a:endParaRPr lang="en-US" altLang="zh-CN"/>
          </a:p>
        </p:txBody>
      </p:sp>
      <p:sp>
        <p:nvSpPr>
          <p:cNvPr id="5" name="日期占位符 4">
            <a:extLst>
              <a:ext uri="{FF2B5EF4-FFF2-40B4-BE49-F238E27FC236}">
                <a16:creationId xmlns:a16="http://schemas.microsoft.com/office/drawing/2014/main" id="{09BFA10D-01E1-EA95-E441-D69B3F6195D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65854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478CF66-816B-6415-4307-0512B9482FF1}"/>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37A5C7BD-456F-BF31-E59F-0C7F49912952}"/>
              </a:ext>
            </a:extLst>
          </p:cNvPr>
          <p:cNvSpPr>
            <a:spLocks noGrp="1"/>
          </p:cNvSpPr>
          <p:nvPr>
            <p:ph type="sldNum" sz="quarter" idx="11"/>
          </p:nvPr>
        </p:nvSpPr>
        <p:spPr/>
        <p:txBody>
          <a:bodyPr/>
          <a:lstStyle>
            <a:lvl1pPr>
              <a:defRPr/>
            </a:lvl1pPr>
          </a:lstStyle>
          <a:p>
            <a:fld id="{14F90929-780C-404C-AC0A-2B5DDEE8C294}" type="slidenum">
              <a:rPr lang="en-US" altLang="zh-CN"/>
              <a:pPr/>
              <a:t>‹#›</a:t>
            </a:fld>
            <a:endParaRPr lang="en-US" altLang="zh-CN"/>
          </a:p>
        </p:txBody>
      </p:sp>
      <p:sp>
        <p:nvSpPr>
          <p:cNvPr id="4" name="日期占位符 3">
            <a:extLst>
              <a:ext uri="{FF2B5EF4-FFF2-40B4-BE49-F238E27FC236}">
                <a16:creationId xmlns:a16="http://schemas.microsoft.com/office/drawing/2014/main" id="{E973ABAD-4125-9BCA-B165-F7499E4AB00B}"/>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7747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26660-ED82-56A2-2999-BE87AC34329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9AF50E-0A2D-3148-5928-F1A791A92C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ECD7A0-B70A-569E-458B-78C8F9072B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D23B37B6-DECF-CD44-D1D4-419D96CF85D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5B3A09-C425-6CAA-01A7-312473A03BB6}"/>
              </a:ext>
            </a:extLst>
          </p:cNvPr>
          <p:cNvSpPr>
            <a:spLocks noGrp="1"/>
          </p:cNvSpPr>
          <p:nvPr>
            <p:ph type="sldNum" sz="quarter" idx="11"/>
          </p:nvPr>
        </p:nvSpPr>
        <p:spPr/>
        <p:txBody>
          <a:bodyPr/>
          <a:lstStyle>
            <a:lvl1pPr>
              <a:defRPr/>
            </a:lvl1pPr>
          </a:lstStyle>
          <a:p>
            <a:fld id="{18B84B69-0CC4-400B-88F3-FE1A677E0444}" type="slidenum">
              <a:rPr lang="en-US" altLang="zh-CN"/>
              <a:pPr/>
              <a:t>‹#›</a:t>
            </a:fld>
            <a:endParaRPr lang="en-US" altLang="zh-CN"/>
          </a:p>
        </p:txBody>
      </p:sp>
      <p:sp>
        <p:nvSpPr>
          <p:cNvPr id="7" name="日期占位符 6">
            <a:extLst>
              <a:ext uri="{FF2B5EF4-FFF2-40B4-BE49-F238E27FC236}">
                <a16:creationId xmlns:a16="http://schemas.microsoft.com/office/drawing/2014/main" id="{F3BC65F7-8B2E-26CD-B021-AD3E047A68D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0238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A29ED-0BF0-462B-A7D5-79BD0838421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4430D3-1434-DBBE-AB66-02F180FF9B3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7EE4A192-E504-A7E7-DB02-353A47E0E90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9AACD69-7F5E-2E98-4A6C-2AFAC225B4BF}"/>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D1A40FA-4FDC-C8EA-87D4-E3ACA1DFE90E}"/>
              </a:ext>
            </a:extLst>
          </p:cNvPr>
          <p:cNvSpPr>
            <a:spLocks noGrp="1"/>
          </p:cNvSpPr>
          <p:nvPr>
            <p:ph type="sldNum" sz="quarter" idx="11"/>
          </p:nvPr>
        </p:nvSpPr>
        <p:spPr/>
        <p:txBody>
          <a:bodyPr/>
          <a:lstStyle>
            <a:lvl1pPr>
              <a:defRPr/>
            </a:lvl1pPr>
          </a:lstStyle>
          <a:p>
            <a:fld id="{F020DC41-7869-4249-B541-831C0663F001}" type="slidenum">
              <a:rPr lang="en-US" altLang="zh-CN"/>
              <a:pPr/>
              <a:t>‹#›</a:t>
            </a:fld>
            <a:endParaRPr lang="en-US" altLang="zh-CN"/>
          </a:p>
        </p:txBody>
      </p:sp>
      <p:sp>
        <p:nvSpPr>
          <p:cNvPr id="7" name="日期占位符 6">
            <a:extLst>
              <a:ext uri="{FF2B5EF4-FFF2-40B4-BE49-F238E27FC236}">
                <a16:creationId xmlns:a16="http://schemas.microsoft.com/office/drawing/2014/main" id="{2A4EEF4A-F190-E91B-0F79-9D3FDF8C5882}"/>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82895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05D2D911-9750-3AAB-B3DE-9C3411021B3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a typeface="宋体" panose="02010600030101010101" pitchFamily="2" charset="-122"/>
              </a:defRPr>
            </a:lvl1pPr>
          </a:lstStyle>
          <a:p>
            <a:endParaRPr lang="en-US" altLang="zh-CN"/>
          </a:p>
        </p:txBody>
      </p:sp>
      <p:sp>
        <p:nvSpPr>
          <p:cNvPr id="38916" name="Rectangle 4">
            <a:extLst>
              <a:ext uri="{FF2B5EF4-FFF2-40B4-BE49-F238E27FC236}">
                <a16:creationId xmlns:a16="http://schemas.microsoft.com/office/drawing/2014/main" id="{F8456D5C-AD58-ACE1-DED9-C82DE226EBF6}"/>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ea typeface="宋体" panose="02010600030101010101" pitchFamily="2" charset="-122"/>
              </a:defRPr>
            </a:lvl1pPr>
          </a:lstStyle>
          <a:p>
            <a:fld id="{A9A97EF6-A80F-4715-AAFC-4564A637CB8E}" type="slidenum">
              <a:rPr lang="en-US" altLang="zh-CN"/>
              <a:pPr/>
              <a:t>‹#›</a:t>
            </a:fld>
            <a:endParaRPr lang="en-US" altLang="zh-CN"/>
          </a:p>
        </p:txBody>
      </p:sp>
      <p:grpSp>
        <p:nvGrpSpPr>
          <p:cNvPr id="38947" name="Group 35">
            <a:extLst>
              <a:ext uri="{FF2B5EF4-FFF2-40B4-BE49-F238E27FC236}">
                <a16:creationId xmlns:a16="http://schemas.microsoft.com/office/drawing/2014/main" id="{E3F19E3A-7BAB-4E6D-3F25-FE7097F2DF20}"/>
              </a:ext>
            </a:extLst>
          </p:cNvPr>
          <p:cNvGrpSpPr>
            <a:grpSpLocks/>
          </p:cNvGrpSpPr>
          <p:nvPr/>
        </p:nvGrpSpPr>
        <p:grpSpPr bwMode="auto">
          <a:xfrm>
            <a:off x="0" y="0"/>
            <a:ext cx="9144000" cy="546100"/>
            <a:chOff x="0" y="0"/>
            <a:chExt cx="5760" cy="344"/>
          </a:xfrm>
        </p:grpSpPr>
        <p:sp>
          <p:nvSpPr>
            <p:cNvPr id="38917" name="Rectangle 5">
              <a:extLst>
                <a:ext uri="{FF2B5EF4-FFF2-40B4-BE49-F238E27FC236}">
                  <a16:creationId xmlns:a16="http://schemas.microsoft.com/office/drawing/2014/main" id="{30BC0E42-F883-A172-B639-6A199942553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anose="02020603050405020304" pitchFamily="18" charset="0"/>
              </a:endParaRPr>
            </a:p>
          </p:txBody>
        </p:sp>
        <p:sp>
          <p:nvSpPr>
            <p:cNvPr id="38918" name="Rectangle 6">
              <a:extLst>
                <a:ext uri="{FF2B5EF4-FFF2-40B4-BE49-F238E27FC236}">
                  <a16:creationId xmlns:a16="http://schemas.microsoft.com/office/drawing/2014/main" id="{8E61F306-0F08-9EC3-ADE1-F4A09FD0EFFD}"/>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8919" name="Rectangle 7">
              <a:extLst>
                <a:ext uri="{FF2B5EF4-FFF2-40B4-BE49-F238E27FC236}">
                  <a16:creationId xmlns:a16="http://schemas.microsoft.com/office/drawing/2014/main" id="{68B9D4B5-96BA-4896-4DED-B76F6C389DD4}"/>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0" name="Rectangle 8">
              <a:extLst>
                <a:ext uri="{FF2B5EF4-FFF2-40B4-BE49-F238E27FC236}">
                  <a16:creationId xmlns:a16="http://schemas.microsoft.com/office/drawing/2014/main" id="{3D6059AC-0D8E-19B8-62BC-AC9341228E5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1" name="Rectangle 9">
              <a:extLst>
                <a:ext uri="{FF2B5EF4-FFF2-40B4-BE49-F238E27FC236}">
                  <a16:creationId xmlns:a16="http://schemas.microsoft.com/office/drawing/2014/main" id="{B92B7333-3141-018B-F8D7-CBDBC0ED426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sp>
          <p:nvSpPr>
            <p:cNvPr id="38922" name="Rectangle 10">
              <a:extLst>
                <a:ext uri="{FF2B5EF4-FFF2-40B4-BE49-F238E27FC236}">
                  <a16:creationId xmlns:a16="http://schemas.microsoft.com/office/drawing/2014/main" id="{50187422-3A55-65E2-EF34-264A2A18522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hlink"/>
                </a:solidFill>
              </a:endParaRPr>
            </a:p>
          </p:txBody>
        </p:sp>
        <p:sp>
          <p:nvSpPr>
            <p:cNvPr id="38923" name="Rectangle 11">
              <a:extLst>
                <a:ext uri="{FF2B5EF4-FFF2-40B4-BE49-F238E27FC236}">
                  <a16:creationId xmlns:a16="http://schemas.microsoft.com/office/drawing/2014/main" id="{A72858B5-6AEC-75D5-0315-4FF285B2FF00}"/>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400">
                <a:latin typeface="Times New Roman" panose="02020603050405020304" pitchFamily="18" charset="0"/>
              </a:endParaRPr>
            </a:p>
          </p:txBody>
        </p:sp>
        <p:sp>
          <p:nvSpPr>
            <p:cNvPr id="38924" name="Rectangle 12">
              <a:extLst>
                <a:ext uri="{FF2B5EF4-FFF2-40B4-BE49-F238E27FC236}">
                  <a16:creationId xmlns:a16="http://schemas.microsoft.com/office/drawing/2014/main" id="{F945FDAD-4047-DABF-930B-FF1FD11A4DC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sp>
          <p:nvSpPr>
            <p:cNvPr id="38925" name="Rectangle 13">
              <a:extLst>
                <a:ext uri="{FF2B5EF4-FFF2-40B4-BE49-F238E27FC236}">
                  <a16:creationId xmlns:a16="http://schemas.microsoft.com/office/drawing/2014/main" id="{E92CDEC2-E72C-1F64-FD8F-0E5A7EEC0D2A}"/>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accent2"/>
                </a:solidFill>
              </a:endParaRPr>
            </a:p>
          </p:txBody>
        </p:sp>
      </p:grpSp>
      <p:sp>
        <p:nvSpPr>
          <p:cNvPr id="38926" name="Rectangle 14">
            <a:extLst>
              <a:ext uri="{FF2B5EF4-FFF2-40B4-BE49-F238E27FC236}">
                <a16:creationId xmlns:a16="http://schemas.microsoft.com/office/drawing/2014/main" id="{5852071B-871E-51C1-A18C-1A78370F52AF}"/>
              </a:ext>
            </a:extLst>
          </p:cNvPr>
          <p:cNvSpPr>
            <a:spLocks noGrp="1" noChangeArrowheads="1"/>
          </p:cNvSpPr>
          <p:nvPr>
            <p:ph type="title"/>
          </p:nvPr>
        </p:nvSpPr>
        <p:spPr bwMode="auto">
          <a:xfrm>
            <a:off x="457200" y="4572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38927" name="Rectangle 15">
            <a:extLst>
              <a:ext uri="{FF2B5EF4-FFF2-40B4-BE49-F238E27FC236}">
                <a16:creationId xmlns:a16="http://schemas.microsoft.com/office/drawing/2014/main" id="{4D7903A5-5B66-BCD0-7341-633A95A09F28}"/>
              </a:ext>
            </a:extLst>
          </p:cNvPr>
          <p:cNvSpPr>
            <a:spLocks noGrp="1" noChangeArrowheads="1"/>
          </p:cNvSpPr>
          <p:nvPr>
            <p:ph type="body" idx="1"/>
          </p:nvPr>
        </p:nvSpPr>
        <p:spPr bwMode="auto">
          <a:xfrm>
            <a:off x="478631" y="1156176"/>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38929" name="Rectangle 17">
            <a:extLst>
              <a:ext uri="{FF2B5EF4-FFF2-40B4-BE49-F238E27FC236}">
                <a16:creationId xmlns:a16="http://schemas.microsoft.com/office/drawing/2014/main" id="{CDA7BD16-3E0D-1E54-B9D0-B6B752FC2D2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spcBef>
          <a:spcPct val="0"/>
        </a:spcBef>
        <a:spcAft>
          <a:spcPct val="0"/>
        </a:spcAft>
        <a:defRPr sz="3600" kern="1200">
          <a:solidFill>
            <a:schemeClr val="tx1"/>
          </a:solidFill>
          <a:latin typeface="宋体" panose="02010600030101010101" pitchFamily="2" charset="-122"/>
          <a:ea typeface="宋体" panose="02010600030101010101" pitchFamily="2" charset="-122"/>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宋体" panose="02010600030101010101" pitchFamily="2" charset="-122"/>
          <a:ea typeface="宋体" panose="02010600030101010101" pitchFamily="2" charset="-122"/>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4.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3.bin"/><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4.tmp"/><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4.tmp"/></Relationships>
</file>

<file path=ppt/slides/_rels/slide2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tmp"/></Relationships>
</file>

<file path=ppt/slides/_rels/slide3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3.wmf"/><Relationship Id="rId7" Type="http://schemas.openxmlformats.org/officeDocument/2006/relationships/oleObject" Target="../embeddings/oleObject18.bin"/><Relationship Id="rId2" Type="http://schemas.openxmlformats.org/officeDocument/2006/relationships/oleObject" Target="../embeddings/oleObject16.bin"/><Relationship Id="rId1" Type="http://schemas.openxmlformats.org/officeDocument/2006/relationships/slideLayout" Target="../slideLayouts/slideLayout6.xml"/><Relationship Id="rId6" Type="http://schemas.openxmlformats.org/officeDocument/2006/relationships/image" Target="../media/image24.wmf"/><Relationship Id="rId5" Type="http://schemas.openxmlformats.org/officeDocument/2006/relationships/oleObject" Target="../embeddings/oleObject17.bin"/><Relationship Id="rId10" Type="http://schemas.openxmlformats.org/officeDocument/2006/relationships/image" Target="../media/image26.wmf"/><Relationship Id="rId4" Type="http://schemas.openxmlformats.org/officeDocument/2006/relationships/image" Target="../media/image24.png"/><Relationship Id="rId9"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4.tmp"/><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4.tm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5216A-DDD2-E3BD-F2C4-D412062BDD43}"/>
              </a:ext>
            </a:extLst>
          </p:cNvPr>
          <p:cNvSpPr>
            <a:spLocks noGrp="1"/>
          </p:cNvSpPr>
          <p:nvPr>
            <p:ph type="ctrTitle"/>
          </p:nvPr>
        </p:nvSpPr>
        <p:spPr/>
        <p:txBody>
          <a:bodyPr/>
          <a:lstStyle/>
          <a:p>
            <a:pPr algn="ctr"/>
            <a:r>
              <a:rPr lang="zh-CN" altLang="en-US" b="1" dirty="0"/>
              <a:t>电路</a:t>
            </a:r>
            <a:r>
              <a:rPr lang="en-US" altLang="zh-CN" b="1" dirty="0">
                <a:latin typeface="Times New Roman" panose="02020603050405020304" pitchFamily="18" charset="0"/>
                <a:cs typeface="Times New Roman" panose="02020603050405020304" pitchFamily="18" charset="0"/>
              </a:rPr>
              <a:t>IA</a:t>
            </a:r>
            <a:r>
              <a:rPr lang="zh-CN" altLang="en-US" b="1" dirty="0"/>
              <a:t>复习</a:t>
            </a:r>
            <a:r>
              <a:rPr lang="en-US" altLang="zh-CN" b="1" dirty="0"/>
              <a:t> (3)</a:t>
            </a:r>
            <a:br>
              <a:rPr lang="en-US" altLang="zh-CN" b="1" dirty="0"/>
            </a:br>
            <a:r>
              <a:rPr lang="zh-CN" altLang="en-US" b="1" dirty="0"/>
              <a:t>等效方法和电路定理</a:t>
            </a:r>
          </a:p>
        </p:txBody>
      </p:sp>
      <p:sp>
        <p:nvSpPr>
          <p:cNvPr id="3" name="副标题 2">
            <a:extLst>
              <a:ext uri="{FF2B5EF4-FFF2-40B4-BE49-F238E27FC236}">
                <a16:creationId xmlns:a16="http://schemas.microsoft.com/office/drawing/2014/main" id="{ED3235A8-0354-1D66-F38D-2ABAFD9E0D60}"/>
              </a:ext>
            </a:extLst>
          </p:cNvPr>
          <p:cNvSpPr>
            <a:spLocks noGrp="1"/>
          </p:cNvSpPr>
          <p:nvPr>
            <p:ph type="subTitle" idx="1"/>
          </p:nvPr>
        </p:nvSpPr>
        <p:spPr/>
        <p:txBody>
          <a:bodyPr/>
          <a:lstStyle/>
          <a:p>
            <a:pPr algn="r"/>
            <a:r>
              <a:rPr lang="en-US" altLang="zh-CN" dirty="0"/>
              <a:t>2022.7</a:t>
            </a:r>
            <a:endParaRPr lang="zh-CN" altLang="en-US" dirty="0"/>
          </a:p>
        </p:txBody>
      </p:sp>
    </p:spTree>
    <p:extLst>
      <p:ext uri="{BB962C8B-B14F-4D97-AF65-F5344CB8AC3E}">
        <p14:creationId xmlns:p14="http://schemas.microsoft.com/office/powerpoint/2010/main" val="23051938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21" name="Rectangle 46">
            <a:extLst>
              <a:ext uri="{FF2B5EF4-FFF2-40B4-BE49-F238E27FC236}">
                <a16:creationId xmlns:a16="http://schemas.microsoft.com/office/drawing/2014/main" id="{A52FF728-2885-4042-D6F2-B29B0F3AD175}"/>
              </a:ext>
            </a:extLst>
          </p:cNvPr>
          <p:cNvSpPr>
            <a:spLocks noChangeArrowheads="1"/>
          </p:cNvSpPr>
          <p:nvPr/>
        </p:nvSpPr>
        <p:spPr bwMode="auto">
          <a:xfrm>
            <a:off x="3713019" y="4197656"/>
            <a:ext cx="4867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spcBef>
                <a:spcPct val="50000"/>
              </a:spcBef>
            </a:pPr>
            <a:r>
              <a:rPr kumimoji="1" lang="zh-CN" altLang="en-US" sz="2400" b="1">
                <a:solidFill>
                  <a:srgbClr val="FF0000"/>
                </a:solidFill>
                <a:latin typeface="宋体" panose="02010600030101010101" pitchFamily="2" charset="-122"/>
                <a:ea typeface="宋体" panose="02010600030101010101" pitchFamily="2" charset="-122"/>
              </a:rPr>
              <a:t>称 </a:t>
            </a:r>
            <a:r>
              <a:rPr kumimoji="1" lang="en-US" altLang="zh-CN" sz="2400" b="1" i="1">
                <a:solidFill>
                  <a:srgbClr val="FF0000"/>
                </a:solidFill>
                <a:latin typeface="Times New Roman" panose="02020603050405020304" pitchFamily="18" charset="0"/>
                <a:ea typeface="宋体" panose="02010600030101010101" pitchFamily="2" charset="-122"/>
              </a:rPr>
              <a:t>R</a:t>
            </a:r>
            <a:r>
              <a:rPr kumimoji="1" lang="en-US" altLang="zh-CN" sz="2400" b="1" baseline="-25000">
                <a:solidFill>
                  <a:srgbClr val="FF0000"/>
                </a:solidFill>
                <a:latin typeface="Times New Roman" panose="02020603050405020304" pitchFamily="18" charset="0"/>
                <a:ea typeface="宋体" panose="02010600030101010101" pitchFamily="2" charset="-122"/>
              </a:rPr>
              <a:t>1</a:t>
            </a:r>
            <a:r>
              <a:rPr kumimoji="1" lang="en-US" altLang="zh-CN" sz="2400" b="1" i="1">
                <a:solidFill>
                  <a:srgbClr val="FF0000"/>
                </a:solidFill>
                <a:latin typeface="Times New Roman" panose="02020603050405020304" pitchFamily="18" charset="0"/>
                <a:ea typeface="宋体" panose="02010600030101010101" pitchFamily="2" charset="-122"/>
              </a:rPr>
              <a:t>R</a:t>
            </a:r>
            <a:r>
              <a:rPr kumimoji="1" lang="en-US" altLang="zh-CN" sz="2400" b="1" baseline="-25000">
                <a:solidFill>
                  <a:srgbClr val="FF0000"/>
                </a:solidFill>
                <a:latin typeface="Times New Roman" panose="02020603050405020304" pitchFamily="18" charset="0"/>
                <a:ea typeface="宋体" panose="02010600030101010101" pitchFamily="2" charset="-122"/>
              </a:rPr>
              <a:t>4</a:t>
            </a:r>
            <a:r>
              <a:rPr kumimoji="1" lang="en-US" altLang="zh-CN" sz="2400" b="1">
                <a:solidFill>
                  <a:srgbClr val="FF0000"/>
                </a:solidFill>
                <a:latin typeface="Times New Roman" panose="02020603050405020304" pitchFamily="18" charset="0"/>
                <a:ea typeface="宋体" panose="02010600030101010101" pitchFamily="2" charset="-122"/>
              </a:rPr>
              <a:t>=</a:t>
            </a:r>
            <a:r>
              <a:rPr kumimoji="1" lang="en-US" altLang="zh-CN" sz="2400" b="1" i="1">
                <a:solidFill>
                  <a:srgbClr val="FF0000"/>
                </a:solidFill>
                <a:latin typeface="Times New Roman" panose="02020603050405020304" pitchFamily="18" charset="0"/>
                <a:ea typeface="宋体" panose="02010600030101010101" pitchFamily="2" charset="-122"/>
              </a:rPr>
              <a:t>R</a:t>
            </a:r>
            <a:r>
              <a:rPr kumimoji="1" lang="en-US" altLang="zh-CN" sz="2400" b="1" baseline="-25000">
                <a:solidFill>
                  <a:srgbClr val="FF0000"/>
                </a:solidFill>
                <a:latin typeface="Times New Roman" panose="02020603050405020304" pitchFamily="18" charset="0"/>
                <a:ea typeface="宋体" panose="02010600030101010101" pitchFamily="2" charset="-122"/>
              </a:rPr>
              <a:t>2</a:t>
            </a:r>
            <a:r>
              <a:rPr kumimoji="1" lang="en-US" altLang="zh-CN" sz="2400" b="1" i="1">
                <a:solidFill>
                  <a:srgbClr val="FF0000"/>
                </a:solidFill>
                <a:latin typeface="Times New Roman" panose="02020603050405020304" pitchFamily="18" charset="0"/>
                <a:ea typeface="宋体" panose="02010600030101010101" pitchFamily="2" charset="-122"/>
              </a:rPr>
              <a:t>R</a:t>
            </a:r>
            <a:r>
              <a:rPr kumimoji="1" lang="en-US" altLang="zh-CN" sz="2400" b="1" baseline="-25000">
                <a:solidFill>
                  <a:srgbClr val="FF0000"/>
                </a:solidFill>
                <a:latin typeface="Times New Roman" panose="02020603050405020304" pitchFamily="18" charset="0"/>
                <a:ea typeface="宋体" panose="02010600030101010101" pitchFamily="2" charset="-122"/>
              </a:rPr>
              <a:t>3</a:t>
            </a:r>
            <a:r>
              <a:rPr kumimoji="1" lang="en-US" altLang="zh-CN" sz="2400" b="1">
                <a:solidFill>
                  <a:srgbClr val="FF0000"/>
                </a:solidFill>
                <a:latin typeface="宋体" panose="02010600030101010101" pitchFamily="2" charset="-122"/>
                <a:ea typeface="宋体" panose="02010600030101010101" pitchFamily="2" charset="-122"/>
              </a:rPr>
              <a:t>  </a:t>
            </a:r>
            <a:r>
              <a:rPr kumimoji="1" lang="zh-CN" altLang="en-US" sz="2400" b="1">
                <a:solidFill>
                  <a:srgbClr val="FF0000"/>
                </a:solidFill>
                <a:latin typeface="宋体" panose="02010600030101010101" pitchFamily="2" charset="-122"/>
                <a:ea typeface="宋体" panose="02010600030101010101" pitchFamily="2" charset="-122"/>
              </a:rPr>
              <a:t>为电桥平衡条件。  </a:t>
            </a:r>
            <a:endParaRPr kumimoji="1" lang="zh-CN" altLang="en-US" sz="2400" b="1">
              <a:solidFill>
                <a:srgbClr val="FF0000"/>
              </a:solidFill>
              <a:latin typeface="Times New Roman" panose="02020603050405020304" pitchFamily="18" charset="0"/>
              <a:ea typeface="宋体" panose="02010600030101010101" pitchFamily="2" charset="-122"/>
            </a:endParaRPr>
          </a:p>
        </p:txBody>
      </p:sp>
      <p:sp>
        <p:nvSpPr>
          <p:cNvPr id="22" name="Rectangle 48">
            <a:extLst>
              <a:ext uri="{FF2B5EF4-FFF2-40B4-BE49-F238E27FC236}">
                <a16:creationId xmlns:a16="http://schemas.microsoft.com/office/drawing/2014/main" id="{F7A22521-72C2-4AC2-FACC-37243120AECC}"/>
              </a:ext>
            </a:extLst>
          </p:cNvPr>
          <p:cNvSpPr>
            <a:spLocks noChangeArrowheads="1"/>
          </p:cNvSpPr>
          <p:nvPr/>
        </p:nvSpPr>
        <p:spPr bwMode="auto">
          <a:xfrm>
            <a:off x="3652228" y="4673397"/>
            <a:ext cx="49949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zh-CN" altLang="en-US" sz="2400" b="1" dirty="0">
                <a:solidFill>
                  <a:srgbClr val="000000"/>
                </a:solidFill>
                <a:latin typeface="宋体" panose="02010600030101010101" pitchFamily="2" charset="-122"/>
                <a:ea typeface="宋体" panose="02010600030101010101" pitchFamily="2" charset="-122"/>
              </a:rPr>
              <a:t>利用上述关系式，可测量未知电阻。</a:t>
            </a:r>
            <a:endParaRPr kumimoji="1" lang="en-US" altLang="zh-CN" sz="2400" b="1" dirty="0">
              <a:solidFill>
                <a:srgbClr val="000000"/>
              </a:solidFill>
              <a:latin typeface="宋体" panose="02010600030101010101" pitchFamily="2" charset="-122"/>
              <a:ea typeface="宋体" panose="02010600030101010101" pitchFamily="2" charset="-122"/>
            </a:endParaRPr>
          </a:p>
          <a:p>
            <a:pPr eaLnBrk="1" hangingPunct="1">
              <a:spcBef>
                <a:spcPct val="50000"/>
              </a:spcBef>
            </a:pPr>
            <a:r>
              <a:rPr kumimoji="1" lang="zh-CN" altLang="en-US" sz="2400" b="1" dirty="0">
                <a:solidFill>
                  <a:srgbClr val="000000"/>
                </a:solidFill>
                <a:latin typeface="宋体" panose="02010600030101010101" pitchFamily="2" charset="-122"/>
                <a:ea typeface="宋体" panose="02010600030101010101" pitchFamily="2" charset="-122"/>
              </a:rPr>
              <a:t>亦可将</a:t>
            </a:r>
            <a:r>
              <a:rPr kumimoji="1" lang="en-US" altLang="zh-CN" sz="24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a:t>
            </a:r>
            <a:r>
              <a:rPr kumimoji="1" lang="zh-CN" altLang="en-US" sz="2400" b="1" dirty="0">
                <a:solidFill>
                  <a:srgbClr val="000000"/>
                </a:solidFill>
                <a:latin typeface="宋体" panose="02010600030101010101" pitchFamily="2" charset="-122"/>
                <a:ea typeface="宋体" panose="02010600030101010101" pitchFamily="2" charset="-122"/>
              </a:rPr>
              <a:t>短路或开路，以便于分析。</a:t>
            </a:r>
            <a:endParaRPr kumimoji="1" lang="zh-CN" altLang="en-US" sz="2400" b="1" dirty="0">
              <a:solidFill>
                <a:srgbClr val="000000"/>
              </a:solidFill>
              <a:latin typeface="Times New Roman" panose="02020603050405020304" pitchFamily="18" charset="0"/>
              <a:ea typeface="宋体" panose="02010600030101010101" pitchFamily="2" charset="-122"/>
            </a:endParaRPr>
          </a:p>
        </p:txBody>
      </p:sp>
      <p:sp>
        <p:nvSpPr>
          <p:cNvPr id="23" name="Text Box 77">
            <a:extLst>
              <a:ext uri="{FF2B5EF4-FFF2-40B4-BE49-F238E27FC236}">
                <a16:creationId xmlns:a16="http://schemas.microsoft.com/office/drawing/2014/main" id="{EA5BAA1E-EDC0-67B2-5B1D-84C5FADCA4D1}"/>
              </a:ext>
            </a:extLst>
          </p:cNvPr>
          <p:cNvSpPr txBox="1">
            <a:spLocks noChangeArrowheads="1"/>
          </p:cNvSpPr>
          <p:nvPr/>
        </p:nvSpPr>
        <p:spPr bwMode="auto">
          <a:xfrm>
            <a:off x="3708545" y="2348999"/>
            <a:ext cx="371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当</a:t>
            </a:r>
            <a:r>
              <a:rPr kumimoji="1" lang="en-US" altLang="zh-CN" sz="2400" b="1" dirty="0">
                <a:solidFill>
                  <a:srgbClr val="000000"/>
                </a:solidFill>
                <a:latin typeface="Times New Roman" panose="02020603050405020304" pitchFamily="18" charset="0"/>
                <a:ea typeface="宋体" panose="02010600030101010101" pitchFamily="2" charset="-122"/>
              </a:rPr>
              <a:t>4</a:t>
            </a:r>
            <a:r>
              <a:rPr kumimoji="1" lang="zh-CN" altLang="en-US" sz="2400" b="1" dirty="0">
                <a:solidFill>
                  <a:srgbClr val="000000"/>
                </a:solidFill>
                <a:latin typeface="Times New Roman" panose="02020603050405020304" pitchFamily="18" charset="0"/>
                <a:ea typeface="宋体" panose="02010600030101010101" pitchFamily="2" charset="-122"/>
              </a:rPr>
              <a:t>个电阻的关系满足  </a:t>
            </a:r>
          </a:p>
        </p:txBody>
      </p:sp>
      <p:grpSp>
        <p:nvGrpSpPr>
          <p:cNvPr id="27" name="Group 86">
            <a:extLst>
              <a:ext uri="{FF2B5EF4-FFF2-40B4-BE49-F238E27FC236}">
                <a16:creationId xmlns:a16="http://schemas.microsoft.com/office/drawing/2014/main" id="{2915D874-4B8A-B36F-94FF-9B1ECFB15F70}"/>
              </a:ext>
            </a:extLst>
          </p:cNvPr>
          <p:cNvGrpSpPr>
            <a:grpSpLocks/>
          </p:cNvGrpSpPr>
          <p:nvPr/>
        </p:nvGrpSpPr>
        <p:grpSpPr bwMode="auto">
          <a:xfrm>
            <a:off x="474807" y="2685549"/>
            <a:ext cx="2597150" cy="3098800"/>
            <a:chOff x="832" y="704"/>
            <a:chExt cx="1636" cy="1952"/>
          </a:xfrm>
        </p:grpSpPr>
        <p:grpSp>
          <p:nvGrpSpPr>
            <p:cNvPr id="28" name="Group 83">
              <a:extLst>
                <a:ext uri="{FF2B5EF4-FFF2-40B4-BE49-F238E27FC236}">
                  <a16:creationId xmlns:a16="http://schemas.microsoft.com/office/drawing/2014/main" id="{E1611AD1-8C83-65DC-F73D-556F3CC31F82}"/>
                </a:ext>
              </a:extLst>
            </p:cNvPr>
            <p:cNvGrpSpPr>
              <a:grpSpLocks/>
            </p:cNvGrpSpPr>
            <p:nvPr/>
          </p:nvGrpSpPr>
          <p:grpSpPr bwMode="auto">
            <a:xfrm>
              <a:off x="832" y="832"/>
              <a:ext cx="1636" cy="1824"/>
              <a:chOff x="832" y="832"/>
              <a:chExt cx="1636" cy="1824"/>
            </a:xfrm>
          </p:grpSpPr>
          <p:sp>
            <p:nvSpPr>
              <p:cNvPr id="31" name="Oval 5">
                <a:extLst>
                  <a:ext uri="{FF2B5EF4-FFF2-40B4-BE49-F238E27FC236}">
                    <a16:creationId xmlns:a16="http://schemas.microsoft.com/office/drawing/2014/main" id="{96FC10C1-EEED-02CE-F4B4-A9BBEF78F0BE}"/>
                  </a:ext>
                </a:extLst>
              </p:cNvPr>
              <p:cNvSpPr>
                <a:spLocks noChangeArrowheads="1"/>
              </p:cNvSpPr>
              <p:nvPr/>
            </p:nvSpPr>
            <p:spPr bwMode="auto">
              <a:xfrm>
                <a:off x="1493" y="2106"/>
                <a:ext cx="291" cy="296"/>
              </a:xfrm>
              <a:prstGeom prst="ellipse">
                <a:avLst/>
              </a:prstGeom>
              <a:solidFill>
                <a:srgbClr val="00CC99"/>
              </a:solidFill>
              <a:ln w="31750">
                <a:solidFill>
                  <a:srgbClr val="000000"/>
                </a:solidFill>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5" name="Line 6">
                <a:extLst>
                  <a:ext uri="{FF2B5EF4-FFF2-40B4-BE49-F238E27FC236}">
                    <a16:creationId xmlns:a16="http://schemas.microsoft.com/office/drawing/2014/main" id="{BA88758F-65BA-385D-3FD0-D3DF048C0D10}"/>
                  </a:ext>
                </a:extLst>
              </p:cNvPr>
              <p:cNvSpPr>
                <a:spLocks noChangeShapeType="1"/>
              </p:cNvSpPr>
              <p:nvPr/>
            </p:nvSpPr>
            <p:spPr bwMode="auto">
              <a:xfrm flipH="1">
                <a:off x="857" y="970"/>
                <a:ext cx="787" cy="3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6" name="Line 8">
                <a:extLst>
                  <a:ext uri="{FF2B5EF4-FFF2-40B4-BE49-F238E27FC236}">
                    <a16:creationId xmlns:a16="http://schemas.microsoft.com/office/drawing/2014/main" id="{FB809641-07B2-00E6-6962-24AD9AF20E2D}"/>
                  </a:ext>
                </a:extLst>
              </p:cNvPr>
              <p:cNvSpPr>
                <a:spLocks noChangeShapeType="1"/>
              </p:cNvSpPr>
              <p:nvPr/>
            </p:nvSpPr>
            <p:spPr bwMode="auto">
              <a:xfrm flipH="1" flipV="1">
                <a:off x="1636" y="970"/>
                <a:ext cx="787" cy="3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8" name="Freeform 9">
                <a:extLst>
                  <a:ext uri="{FF2B5EF4-FFF2-40B4-BE49-F238E27FC236}">
                    <a16:creationId xmlns:a16="http://schemas.microsoft.com/office/drawing/2014/main" id="{01C7CE0F-FBA0-D42A-E569-1711C688CE81}"/>
                  </a:ext>
                </a:extLst>
              </p:cNvPr>
              <p:cNvSpPr>
                <a:spLocks/>
              </p:cNvSpPr>
              <p:nvPr/>
            </p:nvSpPr>
            <p:spPr bwMode="auto">
              <a:xfrm>
                <a:off x="1886" y="1061"/>
                <a:ext cx="330" cy="230"/>
              </a:xfrm>
              <a:custGeom>
                <a:avLst/>
                <a:gdLst>
                  <a:gd name="T0" fmla="*/ 244 w 244"/>
                  <a:gd name="T1" fmla="*/ 113 h 197"/>
                  <a:gd name="T2" fmla="*/ 48 w 244"/>
                  <a:gd name="T3" fmla="*/ 0 h 197"/>
                  <a:gd name="T4" fmla="*/ 0 w 244"/>
                  <a:gd name="T5" fmla="*/ 84 h 197"/>
                  <a:gd name="T6" fmla="*/ 196 w 244"/>
                  <a:gd name="T7" fmla="*/ 197 h 197"/>
                  <a:gd name="T8" fmla="*/ 244 w 244"/>
                  <a:gd name="T9" fmla="*/ 113 h 197"/>
                </a:gdLst>
                <a:ahLst/>
                <a:cxnLst>
                  <a:cxn ang="0">
                    <a:pos x="T0" y="T1"/>
                  </a:cxn>
                  <a:cxn ang="0">
                    <a:pos x="T2" y="T3"/>
                  </a:cxn>
                  <a:cxn ang="0">
                    <a:pos x="T4" y="T5"/>
                  </a:cxn>
                  <a:cxn ang="0">
                    <a:pos x="T6" y="T7"/>
                  </a:cxn>
                  <a:cxn ang="0">
                    <a:pos x="T8" y="T9"/>
                  </a:cxn>
                </a:cxnLst>
                <a:rect l="0" t="0" r="r" b="b"/>
                <a:pathLst>
                  <a:path w="244" h="197">
                    <a:moveTo>
                      <a:pt x="244" y="113"/>
                    </a:moveTo>
                    <a:lnTo>
                      <a:pt x="48" y="0"/>
                    </a:lnTo>
                    <a:lnTo>
                      <a:pt x="0" y="84"/>
                    </a:lnTo>
                    <a:lnTo>
                      <a:pt x="196" y="197"/>
                    </a:lnTo>
                    <a:lnTo>
                      <a:pt x="244" y="113"/>
                    </a:lnTo>
                    <a:close/>
                  </a:path>
                </a:pathLst>
              </a:custGeom>
              <a:solidFill>
                <a:srgbClr val="00CC99"/>
              </a:solidFill>
              <a:ln w="31750">
                <a:solidFill>
                  <a:srgbClr val="000000"/>
                </a:solidFill>
                <a:prstDash val="solid"/>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49" name="Line 10">
                <a:extLst>
                  <a:ext uri="{FF2B5EF4-FFF2-40B4-BE49-F238E27FC236}">
                    <a16:creationId xmlns:a16="http://schemas.microsoft.com/office/drawing/2014/main" id="{709F85FF-7705-0C40-8CB9-5A9D03CBC7A5}"/>
                  </a:ext>
                </a:extLst>
              </p:cNvPr>
              <p:cNvSpPr>
                <a:spLocks noChangeShapeType="1"/>
              </p:cNvSpPr>
              <p:nvPr/>
            </p:nvSpPr>
            <p:spPr bwMode="auto">
              <a:xfrm flipH="1">
                <a:off x="1651" y="1363"/>
                <a:ext cx="787" cy="3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0" name="Line 12">
                <a:extLst>
                  <a:ext uri="{FF2B5EF4-FFF2-40B4-BE49-F238E27FC236}">
                    <a16:creationId xmlns:a16="http://schemas.microsoft.com/office/drawing/2014/main" id="{FB8A15E5-4F60-1FBE-2FBB-2BEE358B92A9}"/>
                  </a:ext>
                </a:extLst>
              </p:cNvPr>
              <p:cNvSpPr>
                <a:spLocks noChangeShapeType="1"/>
              </p:cNvSpPr>
              <p:nvPr/>
            </p:nvSpPr>
            <p:spPr bwMode="auto">
              <a:xfrm flipH="1" flipV="1">
                <a:off x="873" y="1349"/>
                <a:ext cx="786" cy="3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1" name="Freeform 13">
                <a:extLst>
                  <a:ext uri="{FF2B5EF4-FFF2-40B4-BE49-F238E27FC236}">
                    <a16:creationId xmlns:a16="http://schemas.microsoft.com/office/drawing/2014/main" id="{BF9270AB-E3D6-1D9F-68D6-4165020A8D1B}"/>
                  </a:ext>
                </a:extLst>
              </p:cNvPr>
              <p:cNvSpPr>
                <a:spLocks/>
              </p:cNvSpPr>
              <p:nvPr/>
            </p:nvSpPr>
            <p:spPr bwMode="auto">
              <a:xfrm>
                <a:off x="1122" y="1440"/>
                <a:ext cx="330" cy="230"/>
              </a:xfrm>
              <a:custGeom>
                <a:avLst/>
                <a:gdLst>
                  <a:gd name="T0" fmla="*/ 244 w 244"/>
                  <a:gd name="T1" fmla="*/ 113 h 197"/>
                  <a:gd name="T2" fmla="*/ 48 w 244"/>
                  <a:gd name="T3" fmla="*/ 0 h 197"/>
                  <a:gd name="T4" fmla="*/ 0 w 244"/>
                  <a:gd name="T5" fmla="*/ 84 h 197"/>
                  <a:gd name="T6" fmla="*/ 196 w 244"/>
                  <a:gd name="T7" fmla="*/ 197 h 197"/>
                  <a:gd name="T8" fmla="*/ 244 w 244"/>
                  <a:gd name="T9" fmla="*/ 113 h 197"/>
                </a:gdLst>
                <a:ahLst/>
                <a:cxnLst>
                  <a:cxn ang="0">
                    <a:pos x="T0" y="T1"/>
                  </a:cxn>
                  <a:cxn ang="0">
                    <a:pos x="T2" y="T3"/>
                  </a:cxn>
                  <a:cxn ang="0">
                    <a:pos x="T4" y="T5"/>
                  </a:cxn>
                  <a:cxn ang="0">
                    <a:pos x="T6" y="T7"/>
                  </a:cxn>
                  <a:cxn ang="0">
                    <a:pos x="T8" y="T9"/>
                  </a:cxn>
                </a:cxnLst>
                <a:rect l="0" t="0" r="r" b="b"/>
                <a:pathLst>
                  <a:path w="244" h="197">
                    <a:moveTo>
                      <a:pt x="244" y="113"/>
                    </a:moveTo>
                    <a:lnTo>
                      <a:pt x="48" y="0"/>
                    </a:lnTo>
                    <a:lnTo>
                      <a:pt x="0" y="84"/>
                    </a:lnTo>
                    <a:lnTo>
                      <a:pt x="196" y="197"/>
                    </a:lnTo>
                    <a:lnTo>
                      <a:pt x="244" y="113"/>
                    </a:lnTo>
                    <a:close/>
                  </a:path>
                </a:pathLst>
              </a:custGeom>
              <a:solidFill>
                <a:srgbClr val="00CC99"/>
              </a:solidFill>
              <a:ln w="31750">
                <a:solidFill>
                  <a:srgbClr val="000000"/>
                </a:solidFill>
                <a:prstDash val="solid"/>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2" name="Line 14">
                <a:extLst>
                  <a:ext uri="{FF2B5EF4-FFF2-40B4-BE49-F238E27FC236}">
                    <a16:creationId xmlns:a16="http://schemas.microsoft.com/office/drawing/2014/main" id="{C37E5ECD-9CD7-CA99-E8F4-1BCF90319F67}"/>
                  </a:ext>
                </a:extLst>
              </p:cNvPr>
              <p:cNvSpPr>
                <a:spLocks noChangeShapeType="1"/>
              </p:cNvSpPr>
              <p:nvPr/>
            </p:nvSpPr>
            <p:spPr bwMode="auto">
              <a:xfrm>
                <a:off x="1655" y="972"/>
                <a:ext cx="2" cy="7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3" name="Oval 15">
                <a:extLst>
                  <a:ext uri="{FF2B5EF4-FFF2-40B4-BE49-F238E27FC236}">
                    <a16:creationId xmlns:a16="http://schemas.microsoft.com/office/drawing/2014/main" id="{B3F081E1-3DEE-8E3F-7896-F875E9081DF7}"/>
                  </a:ext>
                </a:extLst>
              </p:cNvPr>
              <p:cNvSpPr>
                <a:spLocks noChangeArrowheads="1"/>
              </p:cNvSpPr>
              <p:nvPr/>
            </p:nvSpPr>
            <p:spPr bwMode="auto">
              <a:xfrm>
                <a:off x="1547" y="1194"/>
                <a:ext cx="227" cy="227"/>
              </a:xfrm>
              <a:prstGeom prst="ellipse">
                <a:avLst/>
              </a:prstGeom>
              <a:solidFill>
                <a:srgbClr val="FFFFFF"/>
              </a:solidFill>
              <a:ln w="31750">
                <a:solidFill>
                  <a:srgbClr val="000000"/>
                </a:solidFill>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4" name="Line 17">
                <a:extLst>
                  <a:ext uri="{FF2B5EF4-FFF2-40B4-BE49-F238E27FC236}">
                    <a16:creationId xmlns:a16="http://schemas.microsoft.com/office/drawing/2014/main" id="{C2A5EA38-7639-28B0-16D4-1DA33FCFC4DE}"/>
                  </a:ext>
                </a:extLst>
              </p:cNvPr>
              <p:cNvSpPr>
                <a:spLocks noChangeShapeType="1"/>
              </p:cNvSpPr>
              <p:nvPr/>
            </p:nvSpPr>
            <p:spPr bwMode="auto">
              <a:xfrm flipV="1">
                <a:off x="1601" y="1219"/>
                <a:ext cx="115" cy="164"/>
              </a:xfrm>
              <a:prstGeom prst="line">
                <a:avLst/>
              </a:prstGeom>
              <a:noFill/>
              <a:ln w="1905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5" name="Line 19">
                <a:extLst>
                  <a:ext uri="{FF2B5EF4-FFF2-40B4-BE49-F238E27FC236}">
                    <a16:creationId xmlns:a16="http://schemas.microsoft.com/office/drawing/2014/main" id="{5AF3D55B-7C69-7CD7-B48C-D074D2D3D281}"/>
                  </a:ext>
                </a:extLst>
              </p:cNvPr>
              <p:cNvSpPr>
                <a:spLocks noChangeShapeType="1"/>
              </p:cNvSpPr>
              <p:nvPr/>
            </p:nvSpPr>
            <p:spPr bwMode="auto">
              <a:xfrm>
                <a:off x="860" y="1351"/>
                <a:ext cx="2" cy="8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6" name="Line 20">
                <a:extLst>
                  <a:ext uri="{FF2B5EF4-FFF2-40B4-BE49-F238E27FC236}">
                    <a16:creationId xmlns:a16="http://schemas.microsoft.com/office/drawing/2014/main" id="{ACF544D8-0CD2-FE2F-B637-FC5003D92770}"/>
                  </a:ext>
                </a:extLst>
              </p:cNvPr>
              <p:cNvSpPr>
                <a:spLocks noChangeShapeType="1"/>
              </p:cNvSpPr>
              <p:nvPr/>
            </p:nvSpPr>
            <p:spPr bwMode="auto">
              <a:xfrm>
                <a:off x="2419" y="1365"/>
                <a:ext cx="2" cy="8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7" name="Line 21">
                <a:extLst>
                  <a:ext uri="{FF2B5EF4-FFF2-40B4-BE49-F238E27FC236}">
                    <a16:creationId xmlns:a16="http://schemas.microsoft.com/office/drawing/2014/main" id="{316EB7B0-8041-C0B8-A2A2-D2CBCC757BBE}"/>
                  </a:ext>
                </a:extLst>
              </p:cNvPr>
              <p:cNvSpPr>
                <a:spLocks noChangeShapeType="1"/>
              </p:cNvSpPr>
              <p:nvPr/>
            </p:nvSpPr>
            <p:spPr bwMode="auto">
              <a:xfrm>
                <a:off x="860" y="2247"/>
                <a:ext cx="155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58" name="Rectangle 25">
                <a:extLst>
                  <a:ext uri="{FF2B5EF4-FFF2-40B4-BE49-F238E27FC236}">
                    <a16:creationId xmlns:a16="http://schemas.microsoft.com/office/drawing/2014/main" id="{8481E084-3052-992E-EDE8-0505A3FFA14B}"/>
                  </a:ext>
                </a:extLst>
              </p:cNvPr>
              <p:cNvSpPr>
                <a:spLocks noChangeArrowheads="1"/>
              </p:cNvSpPr>
              <p:nvPr/>
            </p:nvSpPr>
            <p:spPr bwMode="auto">
              <a:xfrm>
                <a:off x="1145" y="2318"/>
                <a:ext cx="3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r>
                  <a:rPr kumimoji="1" lang="en-US" altLang="zh-CN" sz="2400" b="1">
                    <a:solidFill>
                      <a:srgbClr val="FF0000"/>
                    </a:solidFill>
                    <a:latin typeface="Times New Roman" panose="02020603050405020304" pitchFamily="18" charset="0"/>
                    <a:ea typeface="宋体" panose="02010600030101010101" pitchFamily="2" charset="-122"/>
                  </a:rPr>
                  <a:t>+</a:t>
                </a:r>
              </a:p>
            </p:txBody>
          </p:sp>
          <p:sp>
            <p:nvSpPr>
              <p:cNvPr id="59" name="Rectangle 26">
                <a:extLst>
                  <a:ext uri="{FF2B5EF4-FFF2-40B4-BE49-F238E27FC236}">
                    <a16:creationId xmlns:a16="http://schemas.microsoft.com/office/drawing/2014/main" id="{54CC6ECF-7E9C-C650-1D90-5EC996D74034}"/>
                  </a:ext>
                </a:extLst>
              </p:cNvPr>
              <p:cNvSpPr>
                <a:spLocks noChangeArrowheads="1"/>
              </p:cNvSpPr>
              <p:nvPr/>
            </p:nvSpPr>
            <p:spPr bwMode="auto">
              <a:xfrm>
                <a:off x="1556" y="2378"/>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FF0000"/>
                    </a:solidFill>
                    <a:latin typeface="Times New Roman" panose="02020603050405020304" pitchFamily="18" charset="0"/>
                    <a:ea typeface="宋体" panose="02010600030101010101" pitchFamily="2" charset="-122"/>
                  </a:rPr>
                  <a:t>U</a:t>
                </a:r>
                <a:r>
                  <a:rPr kumimoji="1" lang="en-US" altLang="zh-CN" sz="2400" b="1" baseline="-25000">
                    <a:solidFill>
                      <a:srgbClr val="FF0000"/>
                    </a:solidFill>
                    <a:latin typeface="Times New Roman" panose="02020603050405020304" pitchFamily="18" charset="0"/>
                    <a:ea typeface="宋体" panose="02010600030101010101" pitchFamily="2" charset="-122"/>
                  </a:rPr>
                  <a:t>S</a:t>
                </a:r>
                <a:endParaRPr kumimoji="1" lang="en-US" altLang="zh-CN" sz="2400" b="1" baseline="-25000">
                  <a:solidFill>
                    <a:srgbClr val="000000"/>
                  </a:solidFill>
                  <a:latin typeface="Times New Roman" panose="02020603050405020304" pitchFamily="18" charset="0"/>
                  <a:ea typeface="宋体" panose="02010600030101010101" pitchFamily="2" charset="-122"/>
                </a:endParaRPr>
              </a:p>
            </p:txBody>
          </p:sp>
          <p:sp>
            <p:nvSpPr>
              <p:cNvPr id="60" name="Freeform 7">
                <a:extLst>
                  <a:ext uri="{FF2B5EF4-FFF2-40B4-BE49-F238E27FC236}">
                    <a16:creationId xmlns:a16="http://schemas.microsoft.com/office/drawing/2014/main" id="{297DE2E8-754F-8254-C83F-A3FBFC247BB3}"/>
                  </a:ext>
                </a:extLst>
              </p:cNvPr>
              <p:cNvSpPr>
                <a:spLocks/>
              </p:cNvSpPr>
              <p:nvPr/>
            </p:nvSpPr>
            <p:spPr bwMode="auto">
              <a:xfrm>
                <a:off x="1089" y="1040"/>
                <a:ext cx="331" cy="230"/>
              </a:xfrm>
              <a:custGeom>
                <a:avLst/>
                <a:gdLst>
                  <a:gd name="T0" fmla="*/ 196 w 244"/>
                  <a:gd name="T1" fmla="*/ 0 h 197"/>
                  <a:gd name="T2" fmla="*/ 0 w 244"/>
                  <a:gd name="T3" fmla="*/ 113 h 197"/>
                  <a:gd name="T4" fmla="*/ 48 w 244"/>
                  <a:gd name="T5" fmla="*/ 197 h 197"/>
                  <a:gd name="T6" fmla="*/ 244 w 244"/>
                  <a:gd name="T7" fmla="*/ 84 h 197"/>
                  <a:gd name="T8" fmla="*/ 196 w 244"/>
                  <a:gd name="T9" fmla="*/ 0 h 197"/>
                </a:gdLst>
                <a:ahLst/>
                <a:cxnLst>
                  <a:cxn ang="0">
                    <a:pos x="T0" y="T1"/>
                  </a:cxn>
                  <a:cxn ang="0">
                    <a:pos x="T2" y="T3"/>
                  </a:cxn>
                  <a:cxn ang="0">
                    <a:pos x="T4" y="T5"/>
                  </a:cxn>
                  <a:cxn ang="0">
                    <a:pos x="T6" y="T7"/>
                  </a:cxn>
                  <a:cxn ang="0">
                    <a:pos x="T8" y="T9"/>
                  </a:cxn>
                </a:cxnLst>
                <a:rect l="0" t="0" r="r" b="b"/>
                <a:pathLst>
                  <a:path w="244" h="197">
                    <a:moveTo>
                      <a:pt x="196" y="0"/>
                    </a:moveTo>
                    <a:lnTo>
                      <a:pt x="0" y="113"/>
                    </a:lnTo>
                    <a:lnTo>
                      <a:pt x="48" y="197"/>
                    </a:lnTo>
                    <a:lnTo>
                      <a:pt x="244" y="84"/>
                    </a:lnTo>
                    <a:lnTo>
                      <a:pt x="196" y="0"/>
                    </a:lnTo>
                    <a:close/>
                  </a:path>
                </a:pathLst>
              </a:custGeom>
              <a:solidFill>
                <a:srgbClr val="00CC99"/>
              </a:solidFill>
              <a:ln w="31750">
                <a:solidFill>
                  <a:srgbClr val="000000"/>
                </a:solidFill>
                <a:prstDash val="solid"/>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1" name="Freeform 11">
                <a:extLst>
                  <a:ext uri="{FF2B5EF4-FFF2-40B4-BE49-F238E27FC236}">
                    <a16:creationId xmlns:a16="http://schemas.microsoft.com/office/drawing/2014/main" id="{28667032-8D9B-37E5-6E96-8CDA7DDB1AB8}"/>
                  </a:ext>
                </a:extLst>
              </p:cNvPr>
              <p:cNvSpPr>
                <a:spLocks/>
              </p:cNvSpPr>
              <p:nvPr/>
            </p:nvSpPr>
            <p:spPr bwMode="auto">
              <a:xfrm>
                <a:off x="1902" y="1433"/>
                <a:ext cx="330" cy="230"/>
              </a:xfrm>
              <a:custGeom>
                <a:avLst/>
                <a:gdLst>
                  <a:gd name="T0" fmla="*/ 196 w 244"/>
                  <a:gd name="T1" fmla="*/ 0 h 197"/>
                  <a:gd name="T2" fmla="*/ 0 w 244"/>
                  <a:gd name="T3" fmla="*/ 113 h 197"/>
                  <a:gd name="T4" fmla="*/ 48 w 244"/>
                  <a:gd name="T5" fmla="*/ 197 h 197"/>
                  <a:gd name="T6" fmla="*/ 244 w 244"/>
                  <a:gd name="T7" fmla="*/ 84 h 197"/>
                  <a:gd name="T8" fmla="*/ 196 w 244"/>
                  <a:gd name="T9" fmla="*/ 0 h 197"/>
                </a:gdLst>
                <a:ahLst/>
                <a:cxnLst>
                  <a:cxn ang="0">
                    <a:pos x="T0" y="T1"/>
                  </a:cxn>
                  <a:cxn ang="0">
                    <a:pos x="T2" y="T3"/>
                  </a:cxn>
                  <a:cxn ang="0">
                    <a:pos x="T4" y="T5"/>
                  </a:cxn>
                  <a:cxn ang="0">
                    <a:pos x="T6" y="T7"/>
                  </a:cxn>
                  <a:cxn ang="0">
                    <a:pos x="T8" y="T9"/>
                  </a:cxn>
                </a:cxnLst>
                <a:rect l="0" t="0" r="r" b="b"/>
                <a:pathLst>
                  <a:path w="244" h="197">
                    <a:moveTo>
                      <a:pt x="196" y="0"/>
                    </a:moveTo>
                    <a:lnTo>
                      <a:pt x="0" y="113"/>
                    </a:lnTo>
                    <a:lnTo>
                      <a:pt x="48" y="197"/>
                    </a:lnTo>
                    <a:lnTo>
                      <a:pt x="244" y="84"/>
                    </a:lnTo>
                    <a:lnTo>
                      <a:pt x="196" y="0"/>
                    </a:lnTo>
                    <a:close/>
                  </a:path>
                </a:pathLst>
              </a:custGeom>
              <a:solidFill>
                <a:srgbClr val="00CC99"/>
              </a:solidFill>
              <a:ln w="31750">
                <a:solidFill>
                  <a:srgbClr val="000000"/>
                </a:solidFill>
                <a:prstDash val="solid"/>
                <a:round/>
                <a:headEnd/>
                <a:tailEnd/>
              </a:ln>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2" name="Rectangle 28">
                <a:extLst>
                  <a:ext uri="{FF2B5EF4-FFF2-40B4-BE49-F238E27FC236}">
                    <a16:creationId xmlns:a16="http://schemas.microsoft.com/office/drawing/2014/main" id="{6189F028-E3A2-82D3-541D-257368641813}"/>
                  </a:ext>
                </a:extLst>
              </p:cNvPr>
              <p:cNvSpPr>
                <a:spLocks noChangeArrowheads="1"/>
              </p:cNvSpPr>
              <p:nvPr/>
            </p:nvSpPr>
            <p:spPr bwMode="auto">
              <a:xfrm>
                <a:off x="2050" y="875"/>
                <a:ext cx="41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3" name="Rectangle 29">
                <a:extLst>
                  <a:ext uri="{FF2B5EF4-FFF2-40B4-BE49-F238E27FC236}">
                    <a16:creationId xmlns:a16="http://schemas.microsoft.com/office/drawing/2014/main" id="{B872FB73-6953-647F-EF5C-CE05432EF19B}"/>
                  </a:ext>
                </a:extLst>
              </p:cNvPr>
              <p:cNvSpPr>
                <a:spLocks noChangeArrowheads="1"/>
              </p:cNvSpPr>
              <p:nvPr/>
            </p:nvSpPr>
            <p:spPr bwMode="auto">
              <a:xfrm>
                <a:off x="2170" y="923"/>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rPr>
                  <a:t>R</a:t>
                </a:r>
                <a:r>
                  <a:rPr kumimoji="1" lang="en-US" altLang="zh-CN" sz="2400" b="1" baseline="-25000">
                    <a:solidFill>
                      <a:srgbClr val="000000"/>
                    </a:solidFill>
                    <a:latin typeface="Times New Roman" panose="02020603050405020304" pitchFamily="18" charset="0"/>
                    <a:ea typeface="宋体" panose="02010600030101010101" pitchFamily="2" charset="-122"/>
                  </a:rPr>
                  <a:t>2</a:t>
                </a:r>
              </a:p>
            </p:txBody>
          </p:sp>
          <p:sp>
            <p:nvSpPr>
              <p:cNvPr id="64" name="Rectangle 31">
                <a:extLst>
                  <a:ext uri="{FF2B5EF4-FFF2-40B4-BE49-F238E27FC236}">
                    <a16:creationId xmlns:a16="http://schemas.microsoft.com/office/drawing/2014/main" id="{1E90B03D-6F4F-27A7-7259-592B5B8ADD93}"/>
                  </a:ext>
                </a:extLst>
              </p:cNvPr>
              <p:cNvSpPr>
                <a:spLocks noChangeArrowheads="1"/>
              </p:cNvSpPr>
              <p:nvPr/>
            </p:nvSpPr>
            <p:spPr bwMode="auto">
              <a:xfrm>
                <a:off x="832" y="832"/>
                <a:ext cx="41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5" name="Rectangle 32">
                <a:extLst>
                  <a:ext uri="{FF2B5EF4-FFF2-40B4-BE49-F238E27FC236}">
                    <a16:creationId xmlns:a16="http://schemas.microsoft.com/office/drawing/2014/main" id="{8F851B34-1A40-FA32-CB49-D64CA6DB647B}"/>
                  </a:ext>
                </a:extLst>
              </p:cNvPr>
              <p:cNvSpPr>
                <a:spLocks noChangeArrowheads="1"/>
              </p:cNvSpPr>
              <p:nvPr/>
            </p:nvSpPr>
            <p:spPr bwMode="auto">
              <a:xfrm>
                <a:off x="952" y="880"/>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rPr>
                  <a:t>R</a:t>
                </a:r>
                <a:r>
                  <a:rPr kumimoji="1" lang="en-US" altLang="zh-CN" sz="2400" b="1" baseline="-25000">
                    <a:solidFill>
                      <a:srgbClr val="000000"/>
                    </a:solidFill>
                    <a:latin typeface="Times New Roman" panose="02020603050405020304" pitchFamily="18" charset="0"/>
                    <a:ea typeface="宋体" panose="02010600030101010101" pitchFamily="2" charset="-122"/>
                  </a:rPr>
                  <a:t>1</a:t>
                </a:r>
              </a:p>
            </p:txBody>
          </p:sp>
          <p:sp>
            <p:nvSpPr>
              <p:cNvPr id="66" name="Rectangle 34">
                <a:extLst>
                  <a:ext uri="{FF2B5EF4-FFF2-40B4-BE49-F238E27FC236}">
                    <a16:creationId xmlns:a16="http://schemas.microsoft.com/office/drawing/2014/main" id="{A46B3F50-F394-0648-DCBE-23D45AB819BF}"/>
                  </a:ext>
                </a:extLst>
              </p:cNvPr>
              <p:cNvSpPr>
                <a:spLocks noChangeArrowheads="1"/>
              </p:cNvSpPr>
              <p:nvPr/>
            </p:nvSpPr>
            <p:spPr bwMode="auto">
              <a:xfrm>
                <a:off x="1976" y="1540"/>
                <a:ext cx="41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7" name="Rectangle 35">
                <a:extLst>
                  <a:ext uri="{FF2B5EF4-FFF2-40B4-BE49-F238E27FC236}">
                    <a16:creationId xmlns:a16="http://schemas.microsoft.com/office/drawing/2014/main" id="{C7055C95-D10F-C859-68E5-F427D73DA4B8}"/>
                  </a:ext>
                </a:extLst>
              </p:cNvPr>
              <p:cNvSpPr>
                <a:spLocks noChangeArrowheads="1"/>
              </p:cNvSpPr>
              <p:nvPr/>
            </p:nvSpPr>
            <p:spPr bwMode="auto">
              <a:xfrm>
                <a:off x="2096" y="1588"/>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rPr>
                  <a:t>R</a:t>
                </a:r>
                <a:r>
                  <a:rPr kumimoji="1" lang="en-US" altLang="zh-CN" sz="2400" b="1" baseline="-25000">
                    <a:solidFill>
                      <a:srgbClr val="000000"/>
                    </a:solidFill>
                    <a:latin typeface="Times New Roman" panose="02020603050405020304" pitchFamily="18" charset="0"/>
                    <a:ea typeface="宋体" panose="02010600030101010101" pitchFamily="2" charset="-122"/>
                  </a:rPr>
                  <a:t>4</a:t>
                </a:r>
              </a:p>
            </p:txBody>
          </p:sp>
          <p:sp>
            <p:nvSpPr>
              <p:cNvPr id="68" name="Rectangle 37">
                <a:extLst>
                  <a:ext uri="{FF2B5EF4-FFF2-40B4-BE49-F238E27FC236}">
                    <a16:creationId xmlns:a16="http://schemas.microsoft.com/office/drawing/2014/main" id="{D20E19A2-D52D-8E68-594F-58EB029D1AFF}"/>
                  </a:ext>
                </a:extLst>
              </p:cNvPr>
              <p:cNvSpPr>
                <a:spLocks noChangeArrowheads="1"/>
              </p:cNvSpPr>
              <p:nvPr/>
            </p:nvSpPr>
            <p:spPr bwMode="auto">
              <a:xfrm>
                <a:off x="932" y="1533"/>
                <a:ext cx="41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9" name="Rectangle 38">
                <a:extLst>
                  <a:ext uri="{FF2B5EF4-FFF2-40B4-BE49-F238E27FC236}">
                    <a16:creationId xmlns:a16="http://schemas.microsoft.com/office/drawing/2014/main" id="{8530A6BE-1EED-2B1E-E357-90CD3D1001E9}"/>
                  </a:ext>
                </a:extLst>
              </p:cNvPr>
              <p:cNvSpPr>
                <a:spLocks noChangeArrowheads="1"/>
              </p:cNvSpPr>
              <p:nvPr/>
            </p:nvSpPr>
            <p:spPr bwMode="auto">
              <a:xfrm>
                <a:off x="1052" y="1581"/>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000000"/>
                    </a:solidFill>
                    <a:latin typeface="Times New Roman" panose="02020603050405020304" pitchFamily="18" charset="0"/>
                    <a:ea typeface="宋体" panose="02010600030101010101" pitchFamily="2" charset="-122"/>
                  </a:rPr>
                  <a:t>R</a:t>
                </a:r>
                <a:r>
                  <a:rPr kumimoji="1" lang="en-US" altLang="zh-CN" sz="2400" b="1" baseline="-25000">
                    <a:solidFill>
                      <a:srgbClr val="000000"/>
                    </a:solidFill>
                    <a:latin typeface="Times New Roman" panose="02020603050405020304" pitchFamily="18" charset="0"/>
                    <a:ea typeface="宋体" panose="02010600030101010101" pitchFamily="2" charset="-122"/>
                  </a:rPr>
                  <a:t>3</a:t>
                </a:r>
              </a:p>
            </p:txBody>
          </p:sp>
          <p:grpSp>
            <p:nvGrpSpPr>
              <p:cNvPr id="70" name="Group 40">
                <a:extLst>
                  <a:ext uri="{FF2B5EF4-FFF2-40B4-BE49-F238E27FC236}">
                    <a16:creationId xmlns:a16="http://schemas.microsoft.com/office/drawing/2014/main" id="{DD84A54A-5F33-FFAA-0B97-1942F3BF5519}"/>
                  </a:ext>
                </a:extLst>
              </p:cNvPr>
              <p:cNvGrpSpPr>
                <a:grpSpLocks/>
              </p:cNvGrpSpPr>
              <p:nvPr/>
            </p:nvGrpSpPr>
            <p:grpSpPr bwMode="auto">
              <a:xfrm>
                <a:off x="1455" y="1164"/>
                <a:ext cx="77" cy="300"/>
                <a:chOff x="923" y="1439"/>
                <a:chExt cx="77" cy="300"/>
              </a:xfrm>
            </p:grpSpPr>
            <p:sp>
              <p:nvSpPr>
                <p:cNvPr id="74" name="Rectangle 41">
                  <a:extLst>
                    <a:ext uri="{FF2B5EF4-FFF2-40B4-BE49-F238E27FC236}">
                      <a16:creationId xmlns:a16="http://schemas.microsoft.com/office/drawing/2014/main" id="{37DC8A2C-4D1C-ABE5-89AB-A3980055592E}"/>
                    </a:ext>
                  </a:extLst>
                </p:cNvPr>
                <p:cNvSpPr>
                  <a:spLocks noChangeArrowheads="1"/>
                </p:cNvSpPr>
                <p:nvPr/>
              </p:nvSpPr>
              <p:spPr bwMode="auto">
                <a:xfrm>
                  <a:off x="956" y="1439"/>
                  <a:ext cx="12" cy="2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75" name="Freeform 42">
                  <a:extLst>
                    <a:ext uri="{FF2B5EF4-FFF2-40B4-BE49-F238E27FC236}">
                      <a16:creationId xmlns:a16="http://schemas.microsoft.com/office/drawing/2014/main" id="{C2419304-517C-B16C-185D-4284B82D2D6C}"/>
                    </a:ext>
                  </a:extLst>
                </p:cNvPr>
                <p:cNvSpPr>
                  <a:spLocks/>
                </p:cNvSpPr>
                <p:nvPr/>
              </p:nvSpPr>
              <p:spPr bwMode="auto">
                <a:xfrm>
                  <a:off x="923" y="1662"/>
                  <a:ext cx="77" cy="77"/>
                </a:xfrm>
                <a:custGeom>
                  <a:avLst/>
                  <a:gdLst>
                    <a:gd name="T0" fmla="*/ 0 w 77"/>
                    <a:gd name="T1" fmla="*/ 0 h 77"/>
                    <a:gd name="T2" fmla="*/ 39 w 77"/>
                    <a:gd name="T3" fmla="*/ 77 h 77"/>
                    <a:gd name="T4" fmla="*/ 77 w 77"/>
                    <a:gd name="T5" fmla="*/ 0 h 77"/>
                    <a:gd name="T6" fmla="*/ 0 w 77"/>
                    <a:gd name="T7" fmla="*/ 0 h 77"/>
                  </a:gdLst>
                  <a:ahLst/>
                  <a:cxnLst>
                    <a:cxn ang="0">
                      <a:pos x="T0" y="T1"/>
                    </a:cxn>
                    <a:cxn ang="0">
                      <a:pos x="T2" y="T3"/>
                    </a:cxn>
                    <a:cxn ang="0">
                      <a:pos x="T4" y="T5"/>
                    </a:cxn>
                    <a:cxn ang="0">
                      <a:pos x="T6" y="T7"/>
                    </a:cxn>
                  </a:cxnLst>
                  <a:rect l="0" t="0" r="r" b="b"/>
                  <a:pathLst>
                    <a:path w="77" h="77">
                      <a:moveTo>
                        <a:pt x="0" y="0"/>
                      </a:moveTo>
                      <a:lnTo>
                        <a:pt x="39" y="77"/>
                      </a:lnTo>
                      <a:lnTo>
                        <a:pt x="77"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71" name="Rectangle 43">
                <a:extLst>
                  <a:ext uri="{FF2B5EF4-FFF2-40B4-BE49-F238E27FC236}">
                    <a16:creationId xmlns:a16="http://schemas.microsoft.com/office/drawing/2014/main" id="{4CD7C091-9F78-4741-D460-E60061816118}"/>
                  </a:ext>
                </a:extLst>
              </p:cNvPr>
              <p:cNvSpPr>
                <a:spLocks noChangeArrowheads="1"/>
              </p:cNvSpPr>
              <p:nvPr/>
            </p:nvSpPr>
            <p:spPr bwMode="auto">
              <a:xfrm>
                <a:off x="1321" y="1161"/>
                <a:ext cx="19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72" name="Rectangle 44">
                <a:extLst>
                  <a:ext uri="{FF2B5EF4-FFF2-40B4-BE49-F238E27FC236}">
                    <a16:creationId xmlns:a16="http://schemas.microsoft.com/office/drawing/2014/main" id="{6AF942AC-1FD1-D8C7-5C87-1032CF1733E1}"/>
                  </a:ext>
                </a:extLst>
              </p:cNvPr>
              <p:cNvSpPr>
                <a:spLocks noChangeArrowheads="1"/>
              </p:cNvSpPr>
              <p:nvPr/>
            </p:nvSpPr>
            <p:spPr bwMode="auto">
              <a:xfrm>
                <a:off x="1337" y="1202"/>
                <a:ext cx="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spcBef>
                    <a:spcPct val="50000"/>
                  </a:spcBef>
                </a:pPr>
                <a:r>
                  <a:rPr kumimoji="1" lang="en-US" altLang="zh-CN" sz="2400" b="1" i="1">
                    <a:solidFill>
                      <a:srgbClr val="FF0000"/>
                    </a:solidFill>
                    <a:latin typeface="Times New Roman" panose="02020603050405020304" pitchFamily="18" charset="0"/>
                    <a:ea typeface="宋体" panose="02010600030101010101" pitchFamily="2" charset="-122"/>
                  </a:rPr>
                  <a:t>I</a:t>
                </a:r>
                <a:endParaRPr kumimoji="1" lang="en-US" altLang="zh-CN" sz="2400" b="1">
                  <a:solidFill>
                    <a:srgbClr val="000000"/>
                  </a:solidFill>
                  <a:latin typeface="Times New Roman" panose="02020603050405020304" pitchFamily="18" charset="0"/>
                  <a:ea typeface="宋体" panose="02010600030101010101" pitchFamily="2" charset="-122"/>
                </a:endParaRPr>
              </a:p>
            </p:txBody>
          </p:sp>
          <p:sp>
            <p:nvSpPr>
              <p:cNvPr id="73" name="Text Box 82">
                <a:extLst>
                  <a:ext uri="{FF2B5EF4-FFF2-40B4-BE49-F238E27FC236}">
                    <a16:creationId xmlns:a16="http://schemas.microsoft.com/office/drawing/2014/main" id="{41126C7A-DCBF-E3DA-5D81-E704BDFB7D01}"/>
                  </a:ext>
                </a:extLst>
              </p:cNvPr>
              <p:cNvSpPr txBox="1">
                <a:spLocks noChangeArrowheads="1"/>
              </p:cNvSpPr>
              <p:nvPr/>
            </p:nvSpPr>
            <p:spPr bwMode="auto">
              <a:xfrm>
                <a:off x="1832" y="231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kumimoji="1" lang="en-US" altLang="zh-CN" sz="2400">
                    <a:solidFill>
                      <a:srgbClr val="FF0000"/>
                    </a:solidFill>
                    <a:latin typeface="黑体" panose="02010609060101010101" pitchFamily="49" charset="-122"/>
                    <a:ea typeface="黑体" panose="02010609060101010101" pitchFamily="49" charset="-122"/>
                  </a:rPr>
                  <a:t>-</a:t>
                </a:r>
              </a:p>
            </p:txBody>
          </p:sp>
        </p:grpSp>
        <p:sp>
          <p:nvSpPr>
            <p:cNvPr id="29" name="Text Box 84">
              <a:extLst>
                <a:ext uri="{FF2B5EF4-FFF2-40B4-BE49-F238E27FC236}">
                  <a16:creationId xmlns:a16="http://schemas.microsoft.com/office/drawing/2014/main" id="{48BEB672-AE17-1FE9-0805-7640B5903AF2}"/>
                </a:ext>
              </a:extLst>
            </p:cNvPr>
            <p:cNvSpPr txBox="1">
              <a:spLocks noChangeArrowheads="1"/>
            </p:cNvSpPr>
            <p:nvPr/>
          </p:nvSpPr>
          <p:spPr bwMode="auto">
            <a:xfrm>
              <a:off x="1563" y="7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kumimoji="1" lang="en-US" altLang="zh-CN" sz="2400" b="1" i="1" dirty="0">
                  <a:solidFill>
                    <a:srgbClr val="000000"/>
                  </a:solidFill>
                  <a:latin typeface="Times New Roman" panose="02020603050405020304" pitchFamily="18" charset="0"/>
                  <a:ea typeface="宋体" panose="02010600030101010101" pitchFamily="2" charset="-122"/>
                </a:rPr>
                <a:t>a</a:t>
              </a:r>
            </a:p>
          </p:txBody>
        </p:sp>
        <p:sp>
          <p:nvSpPr>
            <p:cNvPr id="30" name="Text Box 85">
              <a:extLst>
                <a:ext uri="{FF2B5EF4-FFF2-40B4-BE49-F238E27FC236}">
                  <a16:creationId xmlns:a16="http://schemas.microsoft.com/office/drawing/2014/main" id="{5678CC05-9E1F-95E1-0A64-5C6F412D9E1D}"/>
                </a:ext>
              </a:extLst>
            </p:cNvPr>
            <p:cNvSpPr txBox="1">
              <a:spLocks noChangeArrowheads="1"/>
            </p:cNvSpPr>
            <p:nvPr/>
          </p:nvSpPr>
          <p:spPr bwMode="auto">
            <a:xfrm>
              <a:off x="1568" y="173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50000"/>
                </a:spcBef>
              </a:pPr>
              <a:r>
                <a:rPr kumimoji="1" lang="en-US" altLang="zh-CN" sz="2400" b="1" i="1" dirty="0">
                  <a:solidFill>
                    <a:srgbClr val="000000"/>
                  </a:solidFill>
                  <a:latin typeface="Times New Roman" panose="02020603050405020304" pitchFamily="18" charset="0"/>
                  <a:ea typeface="宋体" panose="02010600030101010101" pitchFamily="2" charset="-122"/>
                </a:rPr>
                <a:t>b</a:t>
              </a:r>
            </a:p>
          </p:txBody>
        </p:sp>
      </p:grpSp>
      <p:graphicFrame>
        <p:nvGraphicFramePr>
          <p:cNvPr id="76" name="Object 88">
            <a:extLst>
              <a:ext uri="{FF2B5EF4-FFF2-40B4-BE49-F238E27FC236}">
                <a16:creationId xmlns:a16="http://schemas.microsoft.com/office/drawing/2014/main" id="{F383F657-51F5-9CEA-7474-4CBC9A3C6F3A}"/>
              </a:ext>
            </a:extLst>
          </p:cNvPr>
          <p:cNvGraphicFramePr>
            <a:graphicFrameLocks noChangeAspect="1"/>
          </p:cNvGraphicFramePr>
          <p:nvPr>
            <p:extLst>
              <p:ext uri="{D42A27DB-BD31-4B8C-83A1-F6EECF244321}">
                <p14:modId xmlns:p14="http://schemas.microsoft.com/office/powerpoint/2010/main" val="482722784"/>
              </p:ext>
            </p:extLst>
          </p:nvPr>
        </p:nvGraphicFramePr>
        <p:xfrm>
          <a:off x="6790989" y="2242636"/>
          <a:ext cx="1150938" cy="850900"/>
        </p:xfrm>
        <a:graphic>
          <a:graphicData uri="http://schemas.openxmlformats.org/presentationml/2006/ole">
            <mc:AlternateContent xmlns:mc="http://schemas.openxmlformats.org/markup-compatibility/2006">
              <mc:Choice xmlns:v="urn:schemas-microsoft-com:vml" Requires="v">
                <p:oleObj name="Equation" r:id="rId3" imgW="583920" imgH="431640" progId="Equation.3">
                  <p:embed/>
                </p:oleObj>
              </mc:Choice>
              <mc:Fallback>
                <p:oleObj name="Equation" r:id="rId3" imgW="583920" imgH="431640" progId="Equation.3">
                  <p:embed/>
                  <p:pic>
                    <p:nvPicPr>
                      <p:cNvPr id="76" name="Object 88">
                        <a:extLst>
                          <a:ext uri="{FF2B5EF4-FFF2-40B4-BE49-F238E27FC236}">
                            <a16:creationId xmlns:a16="http://schemas.microsoft.com/office/drawing/2014/main" id="{F383F657-51F5-9CEA-7474-4CBC9A3C6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989" y="2242636"/>
                        <a:ext cx="115093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 Box 90">
            <a:extLst>
              <a:ext uri="{FF2B5EF4-FFF2-40B4-BE49-F238E27FC236}">
                <a16:creationId xmlns:a16="http://schemas.microsoft.com/office/drawing/2014/main" id="{838A160F-21F0-231D-E653-FA056C8A5684}"/>
              </a:ext>
            </a:extLst>
          </p:cNvPr>
          <p:cNvSpPr txBox="1">
            <a:spLocks noChangeArrowheads="1"/>
          </p:cNvSpPr>
          <p:nvPr/>
        </p:nvSpPr>
        <p:spPr bwMode="auto">
          <a:xfrm>
            <a:off x="3702194" y="3007811"/>
            <a:ext cx="55354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时，</a:t>
            </a:r>
            <a:r>
              <a:rPr kumimoji="1" lang="en-US" altLang="zh-CN" sz="2400" b="1" i="1" dirty="0">
                <a:solidFill>
                  <a:srgbClr val="000000"/>
                </a:solidFill>
                <a:latin typeface="Times New Roman" panose="02020603050405020304" pitchFamily="18" charset="0"/>
                <a:ea typeface="宋体" panose="02010600030101010101" pitchFamily="2" charset="-122"/>
              </a:rPr>
              <a:t>a </a:t>
            </a:r>
            <a:r>
              <a:rPr kumimoji="1" lang="zh-CN" altLang="en-US" sz="2400" b="1" dirty="0">
                <a:solidFill>
                  <a:srgbClr val="000000"/>
                </a:solidFill>
                <a:latin typeface="Times New Roman" panose="02020603050405020304" pitchFamily="18" charset="0"/>
                <a:ea typeface="宋体" panose="02010600030101010101" pitchFamily="2" charset="-122"/>
              </a:rPr>
              <a:t>与 </a:t>
            </a:r>
            <a:r>
              <a:rPr kumimoji="1" lang="en-US" altLang="zh-CN" sz="2400" b="1" i="1" dirty="0">
                <a:solidFill>
                  <a:srgbClr val="000000"/>
                </a:solidFill>
                <a:latin typeface="Times New Roman" panose="02020603050405020304" pitchFamily="18" charset="0"/>
                <a:ea typeface="宋体" panose="02010600030101010101" pitchFamily="2" charset="-122"/>
              </a:rPr>
              <a:t>b</a:t>
            </a:r>
            <a:r>
              <a:rPr kumimoji="1" lang="en-US" altLang="zh-CN" sz="2400" b="1" dirty="0">
                <a:solidFill>
                  <a:srgbClr val="000000"/>
                </a:solidFill>
                <a:latin typeface="Times New Roman" panose="02020603050405020304" pitchFamily="18" charset="0"/>
                <a:ea typeface="宋体" panose="02010600030101010101" pitchFamily="2" charset="-122"/>
              </a:rPr>
              <a:t> </a:t>
            </a:r>
            <a:r>
              <a:rPr kumimoji="1" lang="zh-CN" altLang="en-US" sz="2400" b="1" dirty="0">
                <a:solidFill>
                  <a:srgbClr val="FF0000"/>
                </a:solidFill>
                <a:latin typeface="Times New Roman" panose="02020603050405020304" pitchFamily="18" charset="0"/>
                <a:ea typeface="宋体" panose="02010600030101010101" pitchFamily="2" charset="-122"/>
              </a:rPr>
              <a:t>等电位</a:t>
            </a:r>
            <a:r>
              <a:rPr kumimoji="1" lang="zh-CN" altLang="en-US" sz="2400" b="1" dirty="0">
                <a:solidFill>
                  <a:srgbClr val="000000"/>
                </a:solidFill>
                <a:latin typeface="Times New Roman" panose="02020603050405020304" pitchFamily="18" charset="0"/>
                <a:ea typeface="宋体" panose="02010600030101010101" pitchFamily="2" charset="-122"/>
              </a:rPr>
              <a:t>，检流计中</a:t>
            </a:r>
            <a:r>
              <a:rPr kumimoji="1" lang="zh-CN" altLang="en-US" sz="2400" b="1" dirty="0">
                <a:solidFill>
                  <a:srgbClr val="FF0000"/>
                </a:solidFill>
                <a:latin typeface="Times New Roman" panose="02020603050405020304" pitchFamily="18" charset="0"/>
                <a:ea typeface="宋体" panose="02010600030101010101" pitchFamily="2" charset="-122"/>
              </a:rPr>
              <a:t>无电流</a:t>
            </a:r>
            <a:r>
              <a:rPr kumimoji="1" lang="zh-CN" altLang="en-US" sz="2400" b="1" dirty="0">
                <a:solidFill>
                  <a:srgbClr val="000000"/>
                </a:solidFill>
                <a:latin typeface="Times New Roman" panose="02020603050405020304" pitchFamily="18" charset="0"/>
                <a:ea typeface="宋体" panose="02010600030101010101" pitchFamily="2" charset="-122"/>
              </a:rPr>
              <a:t>，  </a:t>
            </a:r>
          </a:p>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即  </a:t>
            </a:r>
            <a:r>
              <a:rPr kumimoji="1" lang="en-US" altLang="zh-CN" sz="2400" b="1" i="1" dirty="0">
                <a:solidFill>
                  <a:srgbClr val="000000"/>
                </a:solidFill>
                <a:latin typeface="Times New Roman" panose="02020603050405020304" pitchFamily="18" charset="0"/>
                <a:ea typeface="宋体" panose="02010600030101010101" pitchFamily="2" charset="-122"/>
              </a:rPr>
              <a:t>I</a:t>
            </a:r>
            <a:r>
              <a:rPr kumimoji="1" lang="en-US" altLang="zh-CN" sz="2400" b="1" dirty="0">
                <a:solidFill>
                  <a:srgbClr val="000000"/>
                </a:solidFill>
                <a:latin typeface="Times New Roman" panose="02020603050405020304" pitchFamily="18" charset="0"/>
                <a:ea typeface="宋体" panose="02010600030101010101" pitchFamily="2" charset="-122"/>
              </a:rPr>
              <a:t>=0</a:t>
            </a:r>
            <a:r>
              <a:rPr kumimoji="1" lang="zh-CN" altLang="en-US" sz="2400" b="1" dirty="0">
                <a:solidFill>
                  <a:srgbClr val="000000"/>
                </a:solidFill>
                <a:latin typeface="Times New Roman" panose="02020603050405020304" pitchFamily="18" charset="0"/>
                <a:ea typeface="宋体" panose="02010600030101010101" pitchFamily="2" charset="-122"/>
              </a:rPr>
              <a:t>，电桥处于平衡状态。  </a:t>
            </a:r>
          </a:p>
        </p:txBody>
      </p:sp>
      <p:sp>
        <p:nvSpPr>
          <p:cNvPr id="79" name="文本框 78">
            <a:extLst>
              <a:ext uri="{FF2B5EF4-FFF2-40B4-BE49-F238E27FC236}">
                <a16:creationId xmlns:a16="http://schemas.microsoft.com/office/drawing/2014/main" id="{569693F7-2941-E85A-283E-3B13A21E9908}"/>
              </a:ext>
            </a:extLst>
          </p:cNvPr>
          <p:cNvSpPr txBox="1"/>
          <p:nvPr/>
        </p:nvSpPr>
        <p:spPr>
          <a:xfrm>
            <a:off x="457200" y="2124533"/>
            <a:ext cx="3034799" cy="461665"/>
          </a:xfrm>
          <a:prstGeom prst="rect">
            <a:avLst/>
          </a:prstGeom>
          <a:noFill/>
        </p:spPr>
        <p:txBody>
          <a:bodyPr wrap="square">
            <a:spAutoFit/>
          </a:bodyPr>
          <a:lstStyle/>
          <a:p>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补：直流电桥电路 </a:t>
            </a:r>
            <a:endParaRPr lang="zh-CN" altLang="en-US" dirty="0">
              <a:solidFill>
                <a:srgbClr val="FF0000"/>
              </a:solidFill>
            </a:endParaRPr>
          </a:p>
        </p:txBody>
      </p:sp>
      <p:sp>
        <p:nvSpPr>
          <p:cNvPr id="47" name="Text Box 6">
            <a:extLst>
              <a:ext uri="{FF2B5EF4-FFF2-40B4-BE49-F238E27FC236}">
                <a16:creationId xmlns:a16="http://schemas.microsoft.com/office/drawing/2014/main" id="{B0C7DC7A-D209-70BC-E598-D3DDFF70DA87}"/>
              </a:ext>
            </a:extLst>
          </p:cNvPr>
          <p:cNvSpPr txBox="1">
            <a:spLocks noChangeArrowheads="1"/>
          </p:cNvSpPr>
          <p:nvPr/>
        </p:nvSpPr>
        <p:spPr bwMode="auto">
          <a:xfrm>
            <a:off x="633557" y="5873248"/>
            <a:ext cx="74699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注意：电源只能接在对角上，否则上述结论不成立。</a:t>
            </a:r>
          </a:p>
        </p:txBody>
      </p:sp>
    </p:spTree>
    <p:extLst>
      <p:ext uri="{BB962C8B-B14F-4D97-AF65-F5344CB8AC3E}">
        <p14:creationId xmlns:p14="http://schemas.microsoft.com/office/powerpoint/2010/main" val="327363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 </a:t>
            </a:r>
            <a:r>
              <a:rPr lang="zh-CN" altLang="en-US" dirty="0"/>
              <a:t>例</a:t>
            </a:r>
            <a:r>
              <a:rPr lang="en-US" altLang="zh-CN" dirty="0"/>
              <a:t>1</a:t>
            </a:r>
            <a:endParaRPr lang="zh-CN" altLang="en-US" dirty="0"/>
          </a:p>
        </p:txBody>
      </p:sp>
      <p:sp>
        <p:nvSpPr>
          <p:cNvPr id="73" name="文本框 72">
            <a:extLst>
              <a:ext uri="{FF2B5EF4-FFF2-40B4-BE49-F238E27FC236}">
                <a16:creationId xmlns:a16="http://schemas.microsoft.com/office/drawing/2014/main" id="{F480681B-2D57-5BF9-26D0-45F23FDCE16E}"/>
              </a:ext>
            </a:extLst>
          </p:cNvPr>
          <p:cNvSpPr txBox="1"/>
          <p:nvPr/>
        </p:nvSpPr>
        <p:spPr>
          <a:xfrm>
            <a:off x="457200" y="1268998"/>
            <a:ext cx="7354803" cy="437877"/>
          </a:xfrm>
          <a:prstGeom prst="rect">
            <a:avLst/>
          </a:prstGeom>
          <a:noFill/>
        </p:spPr>
        <p:txBody>
          <a:bodyPr wrap="square">
            <a:spAutoFit/>
          </a:bodyPr>
          <a:lstStyle/>
          <a:p>
            <a:pPr algn="just">
              <a:lnSpc>
                <a:spcPct val="125000"/>
              </a:lnSpc>
            </a:pPr>
            <a:r>
              <a:rPr lang="zh-CN" altLang="en-US" sz="2000" b="1" kern="100" dirty="0">
                <a:solidFill>
                  <a:srgbClr val="993366"/>
                </a:solidFill>
                <a:effectLst/>
                <a:latin typeface="宋体" panose="02010600030101010101" pitchFamily="2" charset="-122"/>
                <a:ea typeface="宋体" panose="02010600030101010101" pitchFamily="2" charset="-122"/>
              </a:rPr>
              <a:t>例</a:t>
            </a:r>
            <a:r>
              <a:rPr lang="en-US" altLang="zh-CN" sz="2000" b="1" kern="100" dirty="0">
                <a:solidFill>
                  <a:srgbClr val="993366"/>
                </a:solidFill>
                <a:effectLst/>
                <a:latin typeface="宋体" panose="02010600030101010101" pitchFamily="2" charset="-122"/>
                <a:ea typeface="宋体" panose="02010600030101010101" pitchFamily="2" charset="-122"/>
              </a:rPr>
              <a:t> </a:t>
            </a:r>
            <a:r>
              <a:rPr lang="zh-CN" altLang="en-US" sz="2000" b="1" kern="100" dirty="0">
                <a:effectLst/>
                <a:latin typeface="Times New Roman" panose="02020603050405020304" pitchFamily="18" charset="0"/>
                <a:ea typeface="宋体" panose="02010600030101010101" pitchFamily="2" charset="-122"/>
              </a:rPr>
              <a:t>求如图所示电路的端口等效电阻</a:t>
            </a:r>
            <a:r>
              <a:rPr lang="zh-CN" altLang="zh-CN" sz="2000" b="1" kern="100" dirty="0">
                <a:effectLst/>
                <a:latin typeface="Times New Roman" panose="02020603050405020304" pitchFamily="18" charset="0"/>
                <a:ea typeface="宋体" panose="02010600030101010101" pitchFamily="2" charset="-122"/>
              </a:rPr>
              <a:t>。</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ea typeface="宋体" panose="02010600030101010101" pitchFamily="2" charset="-122"/>
              </a:rPr>
              <a:t>请看视频</a:t>
            </a:r>
            <a:r>
              <a:rPr lang="en-US" altLang="zh-CN" sz="2000" b="1" kern="100" dirty="0">
                <a:effectLst/>
                <a:latin typeface="Times New Roman" panose="02020603050405020304" pitchFamily="18" charset="0"/>
                <a:ea typeface="宋体" panose="02010600030101010101" pitchFamily="2" charset="-122"/>
              </a:rPr>
              <a:t>】</a:t>
            </a:r>
            <a:endParaRPr lang="zh-CN" altLang="zh-CN" sz="1600" b="1"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8B9575F0-7A6D-ECDD-D16F-90719BFF3364}"/>
              </a:ext>
            </a:extLst>
          </p:cNvPr>
          <p:cNvPicPr>
            <a:picLocks noChangeAspect="1"/>
          </p:cNvPicPr>
          <p:nvPr/>
        </p:nvPicPr>
        <p:blipFill>
          <a:blip r:embed="rId3"/>
          <a:stretch>
            <a:fillRect/>
          </a:stretch>
        </p:blipFill>
        <p:spPr>
          <a:xfrm>
            <a:off x="251996" y="1706875"/>
            <a:ext cx="3240003" cy="2479307"/>
          </a:xfrm>
          <a:prstGeom prst="rect">
            <a:avLst/>
          </a:prstGeom>
        </p:spPr>
      </p:pic>
      <p:sp>
        <p:nvSpPr>
          <p:cNvPr id="3" name="矩形 2">
            <a:extLst>
              <a:ext uri="{FF2B5EF4-FFF2-40B4-BE49-F238E27FC236}">
                <a16:creationId xmlns:a16="http://schemas.microsoft.com/office/drawing/2014/main" id="{29C01CD6-6A06-99EF-E641-7900346E97DA}"/>
              </a:ext>
            </a:extLst>
          </p:cNvPr>
          <p:cNvSpPr>
            <a:spLocks noChangeAspect="1"/>
          </p:cNvSpPr>
          <p:nvPr>
            <p:custDataLst>
              <p:tags r:id="rId1"/>
            </p:custDataLst>
          </p:nvPr>
        </p:nvSpPr>
        <p:spPr bwMode="auto">
          <a:xfrm>
            <a:off x="4533319" y="1877698"/>
            <a:ext cx="4345715" cy="3104082"/>
          </a:xfrm>
          <a:prstGeom prst="rect">
            <a:avLst/>
          </a:prstGeom>
          <a:blipFill>
            <a:blip r:embed="rId4"/>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3.1</a:t>
            </a: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1.mp4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282297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4" name="文本框 3">
            <a:extLst>
              <a:ext uri="{FF2B5EF4-FFF2-40B4-BE49-F238E27FC236}">
                <a16:creationId xmlns:a16="http://schemas.microsoft.com/office/drawing/2014/main" id="{AACE758F-4DE9-430D-980F-0616C7E79B60}"/>
              </a:ext>
            </a:extLst>
          </p:cNvPr>
          <p:cNvSpPr txBox="1"/>
          <p:nvPr/>
        </p:nvSpPr>
        <p:spPr>
          <a:xfrm>
            <a:off x="714068" y="5807655"/>
            <a:ext cx="7560007" cy="707886"/>
          </a:xfrm>
          <a:prstGeom prst="rect">
            <a:avLst/>
          </a:prstGeom>
          <a:noFill/>
        </p:spPr>
        <p:txBody>
          <a:bodyPr wrap="square">
            <a:spAutoFit/>
          </a:bodyPr>
          <a:lstStyle/>
          <a:p>
            <a:pPr lvl="0" algn="just">
              <a:spcBef>
                <a:spcPct val="50000"/>
              </a:spcBef>
              <a:defRPr/>
            </a:pPr>
            <a:r>
              <a:rPr lang="zh-CN" altLang="en-US" sz="2000" dirty="0">
                <a:solidFill>
                  <a:srgbClr val="000000"/>
                </a:solidFill>
                <a:latin typeface="宋体" panose="02010600030101010101" pitchFamily="2" charset="-122"/>
                <a:ea typeface="宋体" panose="02010600030101010101" pitchFamily="2" charset="-122"/>
              </a:rPr>
              <a:t>（虽然置换定理放</a:t>
            </a:r>
            <a:r>
              <a:rPr kumimoji="0" lang="zh-CN" altLang="en-US" sz="20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在此节，但其实对于含源</a:t>
            </a:r>
            <a:r>
              <a:rPr kumimoji="0" lang="en-US" altLang="zh-CN" sz="20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zh-CN" altLang="en-US" sz="20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不含源一端口，置换定理都可以用）</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一、置换定理</a:t>
            </a:r>
          </a:p>
        </p:txBody>
      </p:sp>
      <p:sp>
        <p:nvSpPr>
          <p:cNvPr id="8" name="Text Box 3">
            <a:extLst>
              <a:ext uri="{FF2B5EF4-FFF2-40B4-BE49-F238E27FC236}">
                <a16:creationId xmlns:a16="http://schemas.microsoft.com/office/drawing/2014/main" id="{EFFE3474-B4B1-B6FA-A877-4D999BACDE75}"/>
              </a:ext>
            </a:extLst>
          </p:cNvPr>
          <p:cNvSpPr txBox="1">
            <a:spLocks noChangeArrowheads="1"/>
          </p:cNvSpPr>
          <p:nvPr/>
        </p:nvSpPr>
        <p:spPr bwMode="auto">
          <a:xfrm>
            <a:off x="289927" y="1797308"/>
            <a:ext cx="8763000"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809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20002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19075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38125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838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95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52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10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571500" algn="just"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任意一个线性电路，其中第</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k</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条支路电压为</a:t>
            </a:r>
            <a:r>
              <a:rPr kumimoji="1"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1"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k</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、电流为</a:t>
            </a:r>
            <a:r>
              <a:rPr kumimoji="1"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1"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k</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，那么这条支路就可以用</a:t>
            </a:r>
            <a:r>
              <a:rPr kumimoji="1" lang="zh-CN" altLang="en-US" sz="24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一个</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电压等于</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k</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的独立电压源</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，或者用一个</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电流等于</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i</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k</a:t>
            </a:r>
            <a:r>
              <a:rPr kumimoji="1"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的独立电流源</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来替代，替代后电路中电压和电流均保持原有值。  </a:t>
            </a:r>
          </a:p>
        </p:txBody>
      </p:sp>
      <p:grpSp>
        <p:nvGrpSpPr>
          <p:cNvPr id="6" name="Group 28">
            <a:extLst>
              <a:ext uri="{FF2B5EF4-FFF2-40B4-BE49-F238E27FC236}">
                <a16:creationId xmlns:a16="http://schemas.microsoft.com/office/drawing/2014/main" id="{6E84E764-5CC2-141E-798C-7E08A3072B22}"/>
              </a:ext>
            </a:extLst>
          </p:cNvPr>
          <p:cNvGrpSpPr>
            <a:grpSpLocks/>
          </p:cNvGrpSpPr>
          <p:nvPr/>
        </p:nvGrpSpPr>
        <p:grpSpPr bwMode="auto">
          <a:xfrm>
            <a:off x="585966" y="3610454"/>
            <a:ext cx="1752600" cy="1981200"/>
            <a:chOff x="576" y="2016"/>
            <a:chExt cx="1104" cy="1248"/>
          </a:xfrm>
        </p:grpSpPr>
        <p:sp>
          <p:nvSpPr>
            <p:cNvPr id="7" name="Rectangle 29">
              <a:extLst>
                <a:ext uri="{FF2B5EF4-FFF2-40B4-BE49-F238E27FC236}">
                  <a16:creationId xmlns:a16="http://schemas.microsoft.com/office/drawing/2014/main" id="{9214141F-09B5-7158-59F2-FE7A0C7B5989}"/>
                </a:ext>
              </a:extLst>
            </p:cNvPr>
            <p:cNvSpPr>
              <a:spLocks noChangeArrowheads="1"/>
            </p:cNvSpPr>
            <p:nvPr/>
          </p:nvSpPr>
          <p:spPr bwMode="auto">
            <a:xfrm>
              <a:off x="1392" y="2640"/>
              <a:ext cx="288" cy="480"/>
            </a:xfrm>
            <a:prstGeom prst="rect">
              <a:avLst/>
            </a:prstGeom>
            <a:solidFill>
              <a:srgbClr val="FF66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9" name="Rectangle 30">
              <a:extLst>
                <a:ext uri="{FF2B5EF4-FFF2-40B4-BE49-F238E27FC236}">
                  <a16:creationId xmlns:a16="http://schemas.microsoft.com/office/drawing/2014/main" id="{755B80B2-5970-D7D8-C146-81CF16147817}"/>
                </a:ext>
              </a:extLst>
            </p:cNvPr>
            <p:cNvSpPr>
              <a:spLocks noChangeArrowheads="1"/>
            </p:cNvSpPr>
            <p:nvPr/>
          </p:nvSpPr>
          <p:spPr bwMode="auto">
            <a:xfrm>
              <a:off x="576" y="2400"/>
              <a:ext cx="432" cy="864"/>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0" name="Text Box 31">
              <a:extLst>
                <a:ext uri="{FF2B5EF4-FFF2-40B4-BE49-F238E27FC236}">
                  <a16:creationId xmlns:a16="http://schemas.microsoft.com/office/drawing/2014/main" id="{3E4F4008-94C3-001D-6003-8959B3F3A01D}"/>
                </a:ext>
              </a:extLst>
            </p:cNvPr>
            <p:cNvSpPr txBox="1">
              <a:spLocks noChangeArrowheads="1"/>
            </p:cNvSpPr>
            <p:nvPr/>
          </p:nvSpPr>
          <p:spPr bwMode="auto">
            <a:xfrm>
              <a:off x="624" y="2592"/>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p>
          </p:txBody>
        </p:sp>
        <p:grpSp>
          <p:nvGrpSpPr>
            <p:cNvPr id="11" name="Group 32">
              <a:extLst>
                <a:ext uri="{FF2B5EF4-FFF2-40B4-BE49-F238E27FC236}">
                  <a16:creationId xmlns:a16="http://schemas.microsoft.com/office/drawing/2014/main" id="{886B41FD-C1B2-2853-086A-01D312561A07}"/>
                </a:ext>
              </a:extLst>
            </p:cNvPr>
            <p:cNvGrpSpPr>
              <a:grpSpLocks/>
            </p:cNvGrpSpPr>
            <p:nvPr/>
          </p:nvGrpSpPr>
          <p:grpSpPr bwMode="auto">
            <a:xfrm>
              <a:off x="1008" y="2496"/>
              <a:ext cx="528" cy="144"/>
              <a:chOff x="1008" y="2400"/>
              <a:chExt cx="528" cy="144"/>
            </a:xfrm>
          </p:grpSpPr>
          <p:sp>
            <p:nvSpPr>
              <p:cNvPr id="21" name="Line 33">
                <a:extLst>
                  <a:ext uri="{FF2B5EF4-FFF2-40B4-BE49-F238E27FC236}">
                    <a16:creationId xmlns:a16="http://schemas.microsoft.com/office/drawing/2014/main" id="{1A874527-3A57-07EA-EAD8-46861CCB7458}"/>
                  </a:ext>
                </a:extLst>
              </p:cNvPr>
              <p:cNvSpPr>
                <a:spLocks noChangeShapeType="1"/>
              </p:cNvSpPr>
              <p:nvPr/>
            </p:nvSpPr>
            <p:spPr bwMode="auto">
              <a:xfrm>
                <a:off x="1008" y="2400"/>
                <a:ext cx="52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2" name="Line 34">
                <a:extLst>
                  <a:ext uri="{FF2B5EF4-FFF2-40B4-BE49-F238E27FC236}">
                    <a16:creationId xmlns:a16="http://schemas.microsoft.com/office/drawing/2014/main" id="{F7B5A349-35A2-CBCA-7EBA-471D50299D93}"/>
                  </a:ext>
                </a:extLst>
              </p:cNvPr>
              <p:cNvSpPr>
                <a:spLocks noChangeShapeType="1"/>
              </p:cNvSpPr>
              <p:nvPr/>
            </p:nvSpPr>
            <p:spPr bwMode="auto">
              <a:xfrm>
                <a:off x="1536" y="2400"/>
                <a:ext cx="0" cy="14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grpSp>
          <p:nvGrpSpPr>
            <p:cNvPr id="12" name="Group 35">
              <a:extLst>
                <a:ext uri="{FF2B5EF4-FFF2-40B4-BE49-F238E27FC236}">
                  <a16:creationId xmlns:a16="http://schemas.microsoft.com/office/drawing/2014/main" id="{2AC6D2E7-B7E3-8B70-A762-F7078A12AC8F}"/>
                </a:ext>
              </a:extLst>
            </p:cNvPr>
            <p:cNvGrpSpPr>
              <a:grpSpLocks/>
            </p:cNvGrpSpPr>
            <p:nvPr/>
          </p:nvGrpSpPr>
          <p:grpSpPr bwMode="auto">
            <a:xfrm>
              <a:off x="1008" y="3120"/>
              <a:ext cx="528" cy="96"/>
              <a:chOff x="1008" y="3024"/>
              <a:chExt cx="480" cy="96"/>
            </a:xfrm>
          </p:grpSpPr>
          <p:sp>
            <p:nvSpPr>
              <p:cNvPr id="19" name="Line 36">
                <a:extLst>
                  <a:ext uri="{FF2B5EF4-FFF2-40B4-BE49-F238E27FC236}">
                    <a16:creationId xmlns:a16="http://schemas.microsoft.com/office/drawing/2014/main" id="{C6CDB204-D50B-D9E7-F2CC-137DE76E6C43}"/>
                  </a:ext>
                </a:extLst>
              </p:cNvPr>
              <p:cNvSpPr>
                <a:spLocks noChangeShapeType="1"/>
              </p:cNvSpPr>
              <p:nvPr/>
            </p:nvSpPr>
            <p:spPr bwMode="auto">
              <a:xfrm>
                <a:off x="1008" y="3120"/>
                <a:ext cx="48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0" name="Line 37">
                <a:extLst>
                  <a:ext uri="{FF2B5EF4-FFF2-40B4-BE49-F238E27FC236}">
                    <a16:creationId xmlns:a16="http://schemas.microsoft.com/office/drawing/2014/main" id="{0640D901-E660-4458-5033-94C75EAE1716}"/>
                  </a:ext>
                </a:extLst>
              </p:cNvPr>
              <p:cNvSpPr>
                <a:spLocks noChangeShapeType="1"/>
              </p:cNvSpPr>
              <p:nvPr/>
            </p:nvSpPr>
            <p:spPr bwMode="auto">
              <a:xfrm flipV="1">
                <a:off x="1488" y="3024"/>
                <a:ext cx="0" cy="9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sp>
          <p:nvSpPr>
            <p:cNvPr id="13" name="Line 38">
              <a:extLst>
                <a:ext uri="{FF2B5EF4-FFF2-40B4-BE49-F238E27FC236}">
                  <a16:creationId xmlns:a16="http://schemas.microsoft.com/office/drawing/2014/main" id="{FA68F66E-28FB-EE4E-042E-C75BAA785E64}"/>
                </a:ext>
              </a:extLst>
            </p:cNvPr>
            <p:cNvSpPr>
              <a:spLocks noChangeShapeType="1"/>
            </p:cNvSpPr>
            <p:nvPr/>
          </p:nvSpPr>
          <p:spPr bwMode="auto">
            <a:xfrm>
              <a:off x="1248" y="2400"/>
              <a:ext cx="288"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4" name="Text Box 39">
              <a:extLst>
                <a:ext uri="{FF2B5EF4-FFF2-40B4-BE49-F238E27FC236}">
                  <a16:creationId xmlns:a16="http://schemas.microsoft.com/office/drawing/2014/main" id="{0B977FAD-88A0-1178-334D-F832CECF78B2}"/>
                </a:ext>
              </a:extLst>
            </p:cNvPr>
            <p:cNvSpPr txBox="1">
              <a:spLocks noChangeArrowheads="1"/>
            </p:cNvSpPr>
            <p:nvPr/>
          </p:nvSpPr>
          <p:spPr bwMode="auto">
            <a:xfrm>
              <a:off x="1248" y="2016"/>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32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k</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Text Box 40">
              <a:extLst>
                <a:ext uri="{FF2B5EF4-FFF2-40B4-BE49-F238E27FC236}">
                  <a16:creationId xmlns:a16="http://schemas.microsoft.com/office/drawing/2014/main" id="{714E5201-4717-9589-F148-E51046A66EB8}"/>
                </a:ext>
              </a:extLst>
            </p:cNvPr>
            <p:cNvSpPr txBox="1">
              <a:spLocks noChangeArrowheads="1"/>
            </p:cNvSpPr>
            <p:nvPr/>
          </p:nvSpPr>
          <p:spPr bwMode="auto">
            <a:xfrm>
              <a:off x="1056" y="2496"/>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6" name="Text Box 41">
              <a:extLst>
                <a:ext uri="{FF2B5EF4-FFF2-40B4-BE49-F238E27FC236}">
                  <a16:creationId xmlns:a16="http://schemas.microsoft.com/office/drawing/2014/main" id="{64892CB1-CFC1-ECA2-F0E7-87E7BCB13F72}"/>
                </a:ext>
              </a:extLst>
            </p:cNvPr>
            <p:cNvSpPr txBox="1">
              <a:spLocks noChangeArrowheads="1"/>
            </p:cNvSpPr>
            <p:nvPr/>
          </p:nvSpPr>
          <p:spPr bwMode="auto">
            <a:xfrm>
              <a:off x="1056" y="28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7" name="Text Box 42">
              <a:extLst>
                <a:ext uri="{FF2B5EF4-FFF2-40B4-BE49-F238E27FC236}">
                  <a16:creationId xmlns:a16="http://schemas.microsoft.com/office/drawing/2014/main" id="{380D34D3-B653-2E4B-3765-9824C160DB10}"/>
                </a:ext>
              </a:extLst>
            </p:cNvPr>
            <p:cNvSpPr txBox="1">
              <a:spLocks noChangeArrowheads="1"/>
            </p:cNvSpPr>
            <p:nvPr/>
          </p:nvSpPr>
          <p:spPr bwMode="auto">
            <a:xfrm>
              <a:off x="1046" y="2640"/>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k</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Text Box 43">
              <a:extLst>
                <a:ext uri="{FF2B5EF4-FFF2-40B4-BE49-F238E27FC236}">
                  <a16:creationId xmlns:a16="http://schemas.microsoft.com/office/drawing/2014/main" id="{60E18190-0063-0809-0E5C-238A82390092}"/>
                </a:ext>
              </a:extLst>
            </p:cNvPr>
            <p:cNvSpPr txBox="1">
              <a:spLocks noChangeArrowheads="1"/>
            </p:cNvSpPr>
            <p:nvPr/>
          </p:nvSpPr>
          <p:spPr bwMode="auto">
            <a:xfrm>
              <a:off x="1392" y="2640"/>
              <a:ext cx="240"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auto" latinLnBrk="0" hangingPunct="1">
                <a:lnSpc>
                  <a:spcPct val="8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支</a:t>
              </a:r>
            </a:p>
            <a:p>
              <a:pPr marL="0" marR="0" lvl="0" indent="0" algn="just" defTabSz="914400" eaLnBrk="1" fontAlgn="auto" latinLnBrk="0" hangingPunct="1">
                <a:lnSpc>
                  <a:spcPct val="8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路</a:t>
              </a:r>
            </a:p>
            <a:p>
              <a:pPr marL="0" marR="0" lvl="0" indent="0" algn="just" defTabSz="914400" eaLnBrk="1" fontAlgn="auto" latinLnBrk="0" hangingPunct="1">
                <a:lnSpc>
                  <a:spcPct val="8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k</a:t>
              </a:r>
              <a:r>
                <a:rPr kumimoji="1"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grpSp>
      <p:sp>
        <p:nvSpPr>
          <p:cNvPr id="23" name="AutoShape 44">
            <a:extLst>
              <a:ext uri="{FF2B5EF4-FFF2-40B4-BE49-F238E27FC236}">
                <a16:creationId xmlns:a16="http://schemas.microsoft.com/office/drawing/2014/main" id="{0EDA3818-4F38-D64E-A3BC-2621FCF96CE0}"/>
              </a:ext>
            </a:extLst>
          </p:cNvPr>
          <p:cNvSpPr>
            <a:spLocks noChangeArrowheads="1"/>
          </p:cNvSpPr>
          <p:nvPr/>
        </p:nvSpPr>
        <p:spPr bwMode="auto">
          <a:xfrm>
            <a:off x="2719566" y="4617190"/>
            <a:ext cx="381000" cy="228600"/>
          </a:xfrm>
          <a:prstGeom prst="rightArrow">
            <a:avLst>
              <a:gd name="adj1" fmla="val 50000"/>
              <a:gd name="adj2" fmla="val 41667"/>
            </a:avLst>
          </a:prstGeom>
          <a:solidFill>
            <a:srgbClr val="00FF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nvGrpSpPr>
          <p:cNvPr id="25" name="Group 46">
            <a:extLst>
              <a:ext uri="{FF2B5EF4-FFF2-40B4-BE49-F238E27FC236}">
                <a16:creationId xmlns:a16="http://schemas.microsoft.com/office/drawing/2014/main" id="{FF2F0959-308C-B975-55ED-B47EF8A64264}"/>
              </a:ext>
            </a:extLst>
          </p:cNvPr>
          <p:cNvGrpSpPr>
            <a:grpSpLocks/>
          </p:cNvGrpSpPr>
          <p:nvPr/>
        </p:nvGrpSpPr>
        <p:grpSpPr bwMode="auto">
          <a:xfrm>
            <a:off x="3469521" y="4160430"/>
            <a:ext cx="2149475" cy="1371600"/>
            <a:chOff x="2016" y="468"/>
            <a:chExt cx="1354" cy="864"/>
          </a:xfrm>
        </p:grpSpPr>
        <p:sp>
          <p:nvSpPr>
            <p:cNvPr id="26" name="Rectangle 47">
              <a:extLst>
                <a:ext uri="{FF2B5EF4-FFF2-40B4-BE49-F238E27FC236}">
                  <a16:creationId xmlns:a16="http://schemas.microsoft.com/office/drawing/2014/main" id="{5EB29E9A-E93B-D447-712E-DDF0D388E75B}"/>
                </a:ext>
              </a:extLst>
            </p:cNvPr>
            <p:cNvSpPr>
              <a:spLocks noChangeArrowheads="1"/>
            </p:cNvSpPr>
            <p:nvPr/>
          </p:nvSpPr>
          <p:spPr bwMode="auto">
            <a:xfrm>
              <a:off x="2016" y="468"/>
              <a:ext cx="432" cy="864"/>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7" name="Rectangle 48">
              <a:extLst>
                <a:ext uri="{FF2B5EF4-FFF2-40B4-BE49-F238E27FC236}">
                  <a16:creationId xmlns:a16="http://schemas.microsoft.com/office/drawing/2014/main" id="{06BC8333-E405-78E4-5851-B47E4CBC4FB5}"/>
                </a:ext>
              </a:extLst>
            </p:cNvPr>
            <p:cNvSpPr>
              <a:spLocks noChangeArrowheads="1"/>
            </p:cNvSpPr>
            <p:nvPr/>
          </p:nvSpPr>
          <p:spPr bwMode="auto">
            <a:xfrm>
              <a:off x="2448" y="612"/>
              <a:ext cx="432" cy="624"/>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8" name="Text Box 49">
              <a:extLst>
                <a:ext uri="{FF2B5EF4-FFF2-40B4-BE49-F238E27FC236}">
                  <a16:creationId xmlns:a16="http://schemas.microsoft.com/office/drawing/2014/main" id="{8EFFDF86-3D74-10ED-28B0-BD5C9B684F15}"/>
                </a:ext>
              </a:extLst>
            </p:cNvPr>
            <p:cNvSpPr txBox="1">
              <a:spLocks noChangeArrowheads="1"/>
            </p:cNvSpPr>
            <p:nvPr/>
          </p:nvSpPr>
          <p:spPr bwMode="auto">
            <a:xfrm>
              <a:off x="2064" y="660"/>
              <a:ext cx="2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a:t>
              </a:r>
            </a:p>
          </p:txBody>
        </p:sp>
        <p:sp>
          <p:nvSpPr>
            <p:cNvPr id="29" name="Oval 50">
              <a:extLst>
                <a:ext uri="{FF2B5EF4-FFF2-40B4-BE49-F238E27FC236}">
                  <a16:creationId xmlns:a16="http://schemas.microsoft.com/office/drawing/2014/main" id="{2E97FF2A-A8F7-BF74-0CB3-DADFDF465502}"/>
                </a:ext>
              </a:extLst>
            </p:cNvPr>
            <p:cNvSpPr>
              <a:spLocks noChangeArrowheads="1"/>
            </p:cNvSpPr>
            <p:nvPr/>
          </p:nvSpPr>
          <p:spPr bwMode="auto">
            <a:xfrm>
              <a:off x="2736" y="804"/>
              <a:ext cx="288" cy="288"/>
            </a:xfrm>
            <a:prstGeom prst="ellipse">
              <a:avLst/>
            </a:prstGeom>
            <a:solidFill>
              <a:srgbClr val="FF66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cxnSp>
          <p:nvCxnSpPr>
            <p:cNvPr id="30" name="AutoShape 51">
              <a:extLst>
                <a:ext uri="{FF2B5EF4-FFF2-40B4-BE49-F238E27FC236}">
                  <a16:creationId xmlns:a16="http://schemas.microsoft.com/office/drawing/2014/main" id="{00F9117C-6011-8C02-BD2C-A36C25B2F0A3}"/>
                </a:ext>
              </a:extLst>
            </p:cNvPr>
            <p:cNvCxnSpPr>
              <a:cxnSpLocks noChangeShapeType="1"/>
              <a:stCxn id="29" idx="0"/>
              <a:endCxn id="29" idx="4"/>
            </p:cNvCxnSpPr>
            <p:nvPr/>
          </p:nvCxnSpPr>
          <p:spPr bwMode="auto">
            <a:xfrm>
              <a:off x="2880" y="794"/>
              <a:ext cx="0" cy="308"/>
            </a:xfrm>
            <a:prstGeom prst="straightConnector1">
              <a:avLst/>
            </a:prstGeom>
            <a:no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52">
              <a:extLst>
                <a:ext uri="{FF2B5EF4-FFF2-40B4-BE49-F238E27FC236}">
                  <a16:creationId xmlns:a16="http://schemas.microsoft.com/office/drawing/2014/main" id="{5BCB6F8C-4873-E8CD-8906-F496E23507C2}"/>
                </a:ext>
              </a:extLst>
            </p:cNvPr>
            <p:cNvSpPr txBox="1">
              <a:spLocks noChangeArrowheads="1"/>
            </p:cNvSpPr>
            <p:nvPr/>
          </p:nvSpPr>
          <p:spPr bwMode="auto">
            <a:xfrm>
              <a:off x="2870" y="564"/>
              <a:ext cx="1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2" name="Text Box 53">
              <a:extLst>
                <a:ext uri="{FF2B5EF4-FFF2-40B4-BE49-F238E27FC236}">
                  <a16:creationId xmlns:a16="http://schemas.microsoft.com/office/drawing/2014/main" id="{B7B2E3F3-A0D6-A2BA-3C8C-37E7CE0F662F}"/>
                </a:ext>
              </a:extLst>
            </p:cNvPr>
            <p:cNvSpPr txBox="1">
              <a:spLocks noChangeArrowheads="1"/>
            </p:cNvSpPr>
            <p:nvPr/>
          </p:nvSpPr>
          <p:spPr bwMode="auto">
            <a:xfrm>
              <a:off x="2880" y="9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3" name="Text Box 54">
              <a:extLst>
                <a:ext uri="{FF2B5EF4-FFF2-40B4-BE49-F238E27FC236}">
                  <a16:creationId xmlns:a16="http://schemas.microsoft.com/office/drawing/2014/main" id="{B39A141F-89B2-C1B4-6D92-4124AD94027A}"/>
                </a:ext>
              </a:extLst>
            </p:cNvPr>
            <p:cNvSpPr txBox="1">
              <a:spLocks noChangeArrowheads="1"/>
            </p:cNvSpPr>
            <p:nvPr/>
          </p:nvSpPr>
          <p:spPr bwMode="auto">
            <a:xfrm>
              <a:off x="3024" y="756"/>
              <a:ext cx="34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2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32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k</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4" name="Group 55">
            <a:extLst>
              <a:ext uri="{FF2B5EF4-FFF2-40B4-BE49-F238E27FC236}">
                <a16:creationId xmlns:a16="http://schemas.microsoft.com/office/drawing/2014/main" id="{A58739D9-F088-5814-8CD8-858E48DD47E4}"/>
              </a:ext>
            </a:extLst>
          </p:cNvPr>
          <p:cNvGrpSpPr>
            <a:grpSpLocks/>
          </p:cNvGrpSpPr>
          <p:nvPr/>
        </p:nvGrpSpPr>
        <p:grpSpPr bwMode="auto">
          <a:xfrm>
            <a:off x="6769933" y="4127360"/>
            <a:ext cx="2362200" cy="1371600"/>
            <a:chOff x="3936" y="456"/>
            <a:chExt cx="1488" cy="864"/>
          </a:xfrm>
        </p:grpSpPr>
        <p:sp>
          <p:nvSpPr>
            <p:cNvPr id="35" name="Text Box 56">
              <a:extLst>
                <a:ext uri="{FF2B5EF4-FFF2-40B4-BE49-F238E27FC236}">
                  <a16:creationId xmlns:a16="http://schemas.microsoft.com/office/drawing/2014/main" id="{9C7191A9-F6D3-5EDC-7CD6-0E9B75CE8BF3}"/>
                </a:ext>
              </a:extLst>
            </p:cNvPr>
            <p:cNvSpPr txBox="1">
              <a:spLocks noChangeArrowheads="1"/>
            </p:cNvSpPr>
            <p:nvPr/>
          </p:nvSpPr>
          <p:spPr bwMode="auto">
            <a:xfrm>
              <a:off x="5030" y="715"/>
              <a:ext cx="3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2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32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k</a:t>
              </a:r>
              <a:endParaRPr kumimoji="1" lang="en-US" altLang="zh-CN" sz="32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Rectangle 57">
              <a:extLst>
                <a:ext uri="{FF2B5EF4-FFF2-40B4-BE49-F238E27FC236}">
                  <a16:creationId xmlns:a16="http://schemas.microsoft.com/office/drawing/2014/main" id="{46567837-74E8-9395-710C-92F41C008ED8}"/>
                </a:ext>
              </a:extLst>
            </p:cNvPr>
            <p:cNvSpPr>
              <a:spLocks noChangeArrowheads="1"/>
            </p:cNvSpPr>
            <p:nvPr/>
          </p:nvSpPr>
          <p:spPr bwMode="auto">
            <a:xfrm>
              <a:off x="3936" y="456"/>
              <a:ext cx="432" cy="864"/>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7" name="Rectangle 58">
              <a:extLst>
                <a:ext uri="{FF2B5EF4-FFF2-40B4-BE49-F238E27FC236}">
                  <a16:creationId xmlns:a16="http://schemas.microsoft.com/office/drawing/2014/main" id="{D5E5AF0B-E738-8DF2-80F8-A9DA9BF9EFA4}"/>
                </a:ext>
              </a:extLst>
            </p:cNvPr>
            <p:cNvSpPr>
              <a:spLocks noChangeArrowheads="1"/>
            </p:cNvSpPr>
            <p:nvPr/>
          </p:nvSpPr>
          <p:spPr bwMode="auto">
            <a:xfrm>
              <a:off x="4368" y="600"/>
              <a:ext cx="432" cy="624"/>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8" name="Oval 59">
              <a:extLst>
                <a:ext uri="{FF2B5EF4-FFF2-40B4-BE49-F238E27FC236}">
                  <a16:creationId xmlns:a16="http://schemas.microsoft.com/office/drawing/2014/main" id="{4C7CA541-0D2B-79E1-D487-87619D3683A5}"/>
                </a:ext>
              </a:extLst>
            </p:cNvPr>
            <p:cNvSpPr>
              <a:spLocks noChangeArrowheads="1"/>
            </p:cNvSpPr>
            <p:nvPr/>
          </p:nvSpPr>
          <p:spPr bwMode="auto">
            <a:xfrm>
              <a:off x="4656" y="792"/>
              <a:ext cx="288" cy="288"/>
            </a:xfrm>
            <a:prstGeom prst="ellipse">
              <a:avLst/>
            </a:prstGeom>
            <a:solidFill>
              <a:srgbClr val="FF66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cxnSp>
          <p:nvCxnSpPr>
            <p:cNvPr id="39" name="AutoShape 60">
              <a:extLst>
                <a:ext uri="{FF2B5EF4-FFF2-40B4-BE49-F238E27FC236}">
                  <a16:creationId xmlns:a16="http://schemas.microsoft.com/office/drawing/2014/main" id="{47DE2A0D-DBFD-BFD0-A0A9-AF79F53644C5}"/>
                </a:ext>
              </a:extLst>
            </p:cNvPr>
            <p:cNvCxnSpPr>
              <a:cxnSpLocks noChangeShapeType="1"/>
              <a:stCxn id="38" idx="2"/>
              <a:endCxn id="38" idx="6"/>
            </p:cNvCxnSpPr>
            <p:nvPr/>
          </p:nvCxnSpPr>
          <p:spPr bwMode="auto">
            <a:xfrm>
              <a:off x="4646" y="936"/>
              <a:ext cx="308"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61">
              <a:extLst>
                <a:ext uri="{FF2B5EF4-FFF2-40B4-BE49-F238E27FC236}">
                  <a16:creationId xmlns:a16="http://schemas.microsoft.com/office/drawing/2014/main" id="{A9D47CF2-C666-0FCE-C953-62D45824EAF3}"/>
                </a:ext>
              </a:extLst>
            </p:cNvPr>
            <p:cNvSpPr>
              <a:spLocks noChangeShapeType="1"/>
            </p:cNvSpPr>
            <p:nvPr/>
          </p:nvSpPr>
          <p:spPr bwMode="auto">
            <a:xfrm>
              <a:off x="4992" y="792"/>
              <a:ext cx="0" cy="33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41" name="Text Box 62">
              <a:extLst>
                <a:ext uri="{FF2B5EF4-FFF2-40B4-BE49-F238E27FC236}">
                  <a16:creationId xmlns:a16="http://schemas.microsoft.com/office/drawing/2014/main" id="{BF06B812-581F-DE45-17AA-223696BFB544}"/>
                </a:ext>
              </a:extLst>
            </p:cNvPr>
            <p:cNvSpPr txBox="1">
              <a:spLocks noChangeArrowheads="1"/>
            </p:cNvSpPr>
            <p:nvPr/>
          </p:nvSpPr>
          <p:spPr bwMode="auto">
            <a:xfrm>
              <a:off x="3984" y="648"/>
              <a:ext cx="3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3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4" name="文本框 43">
            <a:extLst>
              <a:ext uri="{FF2B5EF4-FFF2-40B4-BE49-F238E27FC236}">
                <a16:creationId xmlns:a16="http://schemas.microsoft.com/office/drawing/2014/main" id="{9163DA02-5677-C1FC-CB62-B088E24D6C29}"/>
              </a:ext>
            </a:extLst>
          </p:cNvPr>
          <p:cNvSpPr txBox="1"/>
          <p:nvPr/>
        </p:nvSpPr>
        <p:spPr>
          <a:xfrm>
            <a:off x="5659543" y="4502836"/>
            <a:ext cx="568777" cy="461665"/>
          </a:xfrm>
          <a:prstGeom prst="rect">
            <a:avLst/>
          </a:prstGeom>
          <a:noFill/>
        </p:spPr>
        <p:txBody>
          <a:bodyPr wrap="square">
            <a:spAutoFit/>
          </a:bodyPr>
          <a:lstStyle/>
          <a:p>
            <a:r>
              <a:rPr kumimoji="1" lang="zh-CN" altLang="en-US" sz="2400" b="1" kern="0" dirty="0">
                <a:solidFill>
                  <a:srgbClr val="000000"/>
                </a:solidFill>
                <a:latin typeface="Times New Roman" panose="02020603050405020304" pitchFamily="18" charset="0"/>
                <a:ea typeface="宋体" panose="02010600030101010101" pitchFamily="2" charset="-122"/>
              </a:rPr>
              <a:t>或</a:t>
            </a:r>
            <a:endParaRPr lang="zh-CN" altLang="en-US" dirty="0"/>
          </a:p>
        </p:txBody>
      </p:sp>
    </p:spTree>
    <p:extLst>
      <p:ext uri="{BB962C8B-B14F-4D97-AF65-F5344CB8AC3E}">
        <p14:creationId xmlns:p14="http://schemas.microsoft.com/office/powerpoint/2010/main" val="23641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5" name="文本框 4">
            <a:extLst>
              <a:ext uri="{FF2B5EF4-FFF2-40B4-BE49-F238E27FC236}">
                <a16:creationId xmlns:a16="http://schemas.microsoft.com/office/drawing/2014/main" id="{7EE24D2E-524C-B176-626D-4FF3582B4E53}"/>
              </a:ext>
            </a:extLst>
          </p:cNvPr>
          <p:cNvSpPr txBox="1"/>
          <p:nvPr/>
        </p:nvSpPr>
        <p:spPr>
          <a:xfrm>
            <a:off x="251996"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一、置换定理</a:t>
            </a:r>
          </a:p>
        </p:txBody>
      </p:sp>
      <p:sp>
        <p:nvSpPr>
          <p:cNvPr id="8" name="Text Box 3">
            <a:extLst>
              <a:ext uri="{FF2B5EF4-FFF2-40B4-BE49-F238E27FC236}">
                <a16:creationId xmlns:a16="http://schemas.microsoft.com/office/drawing/2014/main" id="{EFFE3474-B4B1-B6FA-A877-4D999BACDE75}"/>
              </a:ext>
            </a:extLst>
          </p:cNvPr>
          <p:cNvSpPr txBox="1">
            <a:spLocks noChangeArrowheads="1"/>
          </p:cNvSpPr>
          <p:nvPr/>
        </p:nvSpPr>
        <p:spPr bwMode="auto">
          <a:xfrm>
            <a:off x="84723" y="1797308"/>
            <a:ext cx="8763000" cy="464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809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20002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19075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38125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838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95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52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10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571500" algn="just" defTabSz="914400" eaLnBrk="1" fontAlgn="auto" latinLnBrk="0" hangingPunct="1">
              <a:lnSpc>
                <a:spcPct val="120000"/>
              </a:lnSpc>
              <a:spcBef>
                <a:spcPts val="30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注意：</a:t>
            </a:r>
            <a:r>
              <a:rPr kumimoji="1" lang="zh-CN" altLang="en-US"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①被替代的电路和电路的其他部分不能存在耦合关系。</a:t>
            </a:r>
            <a:endParaRPr kumimoji="1" lang="en-US" altLang="zh-CN"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571500" algn="just" defTabSz="914400" eaLnBrk="1" fontAlgn="auto" latinLnBrk="0" hangingPunct="1">
              <a:lnSpc>
                <a:spcPct val="120000"/>
              </a:lnSpc>
              <a:spcBef>
                <a:spcPts val="300"/>
              </a:spcBef>
              <a:spcAft>
                <a:spcPts val="0"/>
              </a:spcAft>
              <a:buClrTx/>
              <a:buSzTx/>
              <a:buFontTx/>
              <a:buNone/>
              <a:tabLst/>
              <a:defRPr/>
            </a:pPr>
            <a:r>
              <a:rPr lang="zh-CN" altLang="en-US" sz="2000" b="1" kern="0" dirty="0"/>
              <a:t>②</a:t>
            </a:r>
            <a:r>
              <a:rPr lang="en-US" altLang="zh-CN" sz="2000" b="1" i="1" kern="0" dirty="0"/>
              <a:t>U</a:t>
            </a:r>
            <a:r>
              <a:rPr lang="zh-CN" altLang="en-US" sz="2000" b="1" kern="0" dirty="0"/>
              <a:t>和</a:t>
            </a:r>
            <a:r>
              <a:rPr lang="en-US" altLang="zh-CN" sz="2000" b="1" i="1" kern="0" dirty="0"/>
              <a:t>I</a:t>
            </a:r>
            <a:r>
              <a:rPr lang="zh-CN" altLang="en-US" sz="2000" b="1" kern="0" dirty="0"/>
              <a:t>的量值不仅和置换部分有关，</a:t>
            </a:r>
            <a:r>
              <a:rPr lang="zh-CN" altLang="en-US" sz="2000" b="1" kern="0" dirty="0">
                <a:solidFill>
                  <a:srgbClr val="FF0000"/>
                </a:solidFill>
              </a:rPr>
              <a:t>还和未被置换部分有关</a:t>
            </a:r>
            <a:r>
              <a:rPr lang="zh-CN" altLang="en-US" sz="2000" b="1" kern="0" dirty="0"/>
              <a:t>。这是因为该支路上的</a:t>
            </a:r>
            <a:r>
              <a:rPr lang="en-US" altLang="zh-CN" sz="2000" b="1" i="1" kern="0" dirty="0"/>
              <a:t>U</a:t>
            </a:r>
            <a:r>
              <a:rPr lang="zh-CN" altLang="en-US" sz="2000" b="1" kern="0" dirty="0"/>
              <a:t>和</a:t>
            </a:r>
            <a:r>
              <a:rPr lang="en-US" altLang="zh-CN" sz="2000" b="1" i="1" kern="0" dirty="0"/>
              <a:t>I</a:t>
            </a:r>
            <a:r>
              <a:rPr lang="zh-CN" altLang="en-US" sz="2000" b="1" kern="0" dirty="0"/>
              <a:t>是整个电路的解答。如果电路结构或参数发生了变化从而导致解答也发生了改变，则</a:t>
            </a:r>
            <a:r>
              <a:rPr lang="en-US" altLang="zh-CN" sz="2000" b="1" i="1" kern="0" dirty="0"/>
              <a:t>U</a:t>
            </a:r>
            <a:r>
              <a:rPr lang="zh-CN" altLang="en-US" sz="2000" b="1" kern="0" dirty="0"/>
              <a:t>和</a:t>
            </a:r>
            <a:r>
              <a:rPr lang="en-US" altLang="zh-CN" sz="2000" b="1" i="1" kern="0" dirty="0"/>
              <a:t>I</a:t>
            </a:r>
            <a:r>
              <a:rPr lang="zh-CN" altLang="en-US" sz="2000" b="1" kern="0" dirty="0"/>
              <a:t>应该是</a:t>
            </a:r>
            <a:r>
              <a:rPr lang="zh-CN" altLang="en-US" sz="2000" b="1" kern="0" dirty="0">
                <a:solidFill>
                  <a:srgbClr val="FF0000"/>
                </a:solidFill>
              </a:rPr>
              <a:t>变化后的解答</a:t>
            </a:r>
            <a:r>
              <a:rPr lang="zh-CN" altLang="en-US" sz="2000" b="1" kern="0" dirty="0"/>
              <a:t>。（即：对于未被置换部分会改变的情形，应用置换定理时应注意 被置换部分的</a:t>
            </a:r>
            <a:r>
              <a:rPr lang="en-US" altLang="zh-CN" sz="2000" b="1" i="1" kern="0" dirty="0"/>
              <a:t>U</a:t>
            </a:r>
            <a:r>
              <a:rPr lang="zh-CN" altLang="en-US" sz="2000" b="1" kern="0" dirty="0"/>
              <a:t>和</a:t>
            </a:r>
            <a:r>
              <a:rPr lang="en-US" altLang="zh-CN" sz="2000" b="1" i="1" kern="0" dirty="0"/>
              <a:t>I</a:t>
            </a:r>
            <a:r>
              <a:rPr lang="zh-CN" altLang="en-US" sz="2000" b="1" kern="0" dirty="0"/>
              <a:t>是变量）</a:t>
            </a:r>
            <a:endParaRPr lang="en-US" altLang="zh-CN" sz="2000" b="1" kern="0" dirty="0"/>
          </a:p>
          <a:p>
            <a:pPr marL="0" marR="0" lvl="0" indent="571500" algn="just" defTabSz="914400" eaLnBrk="1" fontAlgn="auto" latinLnBrk="0" hangingPunct="1">
              <a:lnSpc>
                <a:spcPct val="120000"/>
              </a:lnSpc>
              <a:spcBef>
                <a:spcPts val="300"/>
              </a:spcBef>
              <a:spcAft>
                <a:spcPts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应用：</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①列写回路</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节点方程时，将已知电流</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电压的支路用独立源替代。</a:t>
            </a:r>
            <a:endPar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571500" algn="just" defTabSz="914400" eaLnBrk="1" fontAlgn="auto" latinLnBrk="0" hangingPunct="1">
              <a:lnSpc>
                <a:spcPct val="120000"/>
              </a:lnSpc>
              <a:spcBef>
                <a:spcPts val="300"/>
              </a:spcBef>
              <a:spcAft>
                <a:spcPts val="0"/>
              </a:spcAft>
              <a:buClrTx/>
              <a:buSzTx/>
              <a:buFontTx/>
              <a:buNone/>
              <a:tabLst/>
              <a:defRPr/>
            </a:pPr>
            <a:r>
              <a:rPr lang="zh-CN" altLang="en-US" sz="2000" b="1" kern="0" dirty="0">
                <a:solidFill>
                  <a:srgbClr val="000000"/>
                </a:solidFill>
              </a:rPr>
              <a:t>**②对多端口元件（理想变压器、运放等），当列写回路</a:t>
            </a:r>
            <a:r>
              <a:rPr lang="en-US" altLang="zh-CN" sz="2000" b="1" kern="0" dirty="0">
                <a:solidFill>
                  <a:srgbClr val="000000"/>
                </a:solidFill>
              </a:rPr>
              <a:t>/</a:t>
            </a:r>
            <a:r>
              <a:rPr lang="zh-CN" altLang="en-US" sz="2000" b="1" kern="0" dirty="0">
                <a:solidFill>
                  <a:srgbClr val="000000"/>
                </a:solidFill>
              </a:rPr>
              <a:t>节点方程时，其端口的等效阻抗或导纳不能确定，将其端口的电压或电流用独立源替代。</a:t>
            </a:r>
            <a:endPar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571500" algn="just" defTabSz="914400" eaLnBrk="1" fontAlgn="auto" latinLnBrk="0" hangingPunct="1">
              <a:lnSpc>
                <a:spcPct val="120000"/>
              </a:lnSpc>
              <a:spcBef>
                <a:spcPts val="30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③当某一支路的电阻发生变化，应用叠加定理时，需要将该电阻用电压源或者电流源替代。</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该电阻的变化相当于替代它的电压源（电流源）的源电压（电流）变化。（见补充材料例</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6</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；也常结合其他定理考查，如补充材料例</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5</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、课后习题</a:t>
            </a:r>
            <a:r>
              <a:rPr kumimoji="1"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3.15</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01417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4" name="文本框 3">
            <a:extLst>
              <a:ext uri="{FF2B5EF4-FFF2-40B4-BE49-F238E27FC236}">
                <a16:creationId xmlns:a16="http://schemas.microsoft.com/office/drawing/2014/main" id="{AACE758F-4DE9-430D-980F-0616C7E79B60}"/>
              </a:ext>
            </a:extLst>
          </p:cNvPr>
          <p:cNvSpPr txBox="1"/>
          <p:nvPr/>
        </p:nvSpPr>
        <p:spPr>
          <a:xfrm>
            <a:off x="457200"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79221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二、含源支路的等效替换</a:t>
            </a:r>
          </a:p>
        </p:txBody>
      </p:sp>
      <p:sp>
        <p:nvSpPr>
          <p:cNvPr id="45" name="Text Box 3">
            <a:extLst>
              <a:ext uri="{FF2B5EF4-FFF2-40B4-BE49-F238E27FC236}">
                <a16:creationId xmlns:a16="http://schemas.microsoft.com/office/drawing/2014/main" id="{BFE67513-8F78-4031-44E1-2738497477C3}"/>
              </a:ext>
            </a:extLst>
          </p:cNvPr>
          <p:cNvSpPr txBox="1">
            <a:spLocks noChangeArrowheads="1"/>
          </p:cNvSpPr>
          <p:nvPr/>
        </p:nvSpPr>
        <p:spPr bwMode="auto">
          <a:xfrm>
            <a:off x="457200" y="2315438"/>
            <a:ext cx="452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993366"/>
                </a:solidFill>
                <a:latin typeface="Times New Roman" panose="02020603050405020304" pitchFamily="18" charset="0"/>
                <a:ea typeface="宋体" panose="02010600030101010101" pitchFamily="2" charset="-122"/>
              </a:rPr>
              <a:t>（一）理想电压源的串、并联  </a:t>
            </a:r>
          </a:p>
        </p:txBody>
      </p:sp>
      <p:sp>
        <p:nvSpPr>
          <p:cNvPr id="46" name="Text Box 5">
            <a:extLst>
              <a:ext uri="{FF2B5EF4-FFF2-40B4-BE49-F238E27FC236}">
                <a16:creationId xmlns:a16="http://schemas.microsoft.com/office/drawing/2014/main" id="{08DE0C43-CFEC-558E-BDA5-A60D00FF1AC8}"/>
              </a:ext>
            </a:extLst>
          </p:cNvPr>
          <p:cNvSpPr txBox="1">
            <a:spLocks noChangeArrowheads="1"/>
          </p:cNvSpPr>
          <p:nvPr/>
        </p:nvSpPr>
        <p:spPr bwMode="auto">
          <a:xfrm>
            <a:off x="5632450" y="2744063"/>
            <a:ext cx="990600" cy="4699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串联  </a:t>
            </a:r>
            <a:endParaRPr kumimoji="1" lang="zh-CN" altLang="en-US" sz="2400" b="1" i="1">
              <a:solidFill>
                <a:srgbClr val="000000"/>
              </a:solidFill>
              <a:latin typeface="Times New Roman" panose="02020603050405020304" pitchFamily="18" charset="0"/>
              <a:ea typeface="宋体" panose="02010600030101010101" pitchFamily="2" charset="-122"/>
            </a:endParaRPr>
          </a:p>
        </p:txBody>
      </p:sp>
      <p:sp>
        <p:nvSpPr>
          <p:cNvPr id="47" name="Rectangle 6">
            <a:extLst>
              <a:ext uri="{FF2B5EF4-FFF2-40B4-BE49-F238E27FC236}">
                <a16:creationId xmlns:a16="http://schemas.microsoft.com/office/drawing/2014/main" id="{50F8DA65-88AC-AE28-E1FD-F35120D74F77}"/>
              </a:ext>
            </a:extLst>
          </p:cNvPr>
          <p:cNvSpPr>
            <a:spLocks noChangeArrowheads="1"/>
          </p:cNvSpPr>
          <p:nvPr/>
        </p:nvSpPr>
        <p:spPr bwMode="auto">
          <a:xfrm>
            <a:off x="5899150" y="3283813"/>
            <a:ext cx="2895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3333FF"/>
                </a:solidFill>
                <a:latin typeface="Times New Roman" panose="02020603050405020304" pitchFamily="18" charset="0"/>
                <a:ea typeface="宋体" panose="02010600030101010101" pitchFamily="2" charset="-122"/>
              </a:rPr>
              <a:t>一般有  </a:t>
            </a:r>
            <a:r>
              <a:rPr kumimoji="1" lang="en-US" altLang="zh-CN" sz="2400" b="1" i="1" dirty="0" err="1">
                <a:solidFill>
                  <a:srgbClr val="3333FF"/>
                </a:solidFill>
                <a:latin typeface="Times New Roman" panose="02020603050405020304" pitchFamily="18" charset="0"/>
                <a:ea typeface="宋体" panose="02010600030101010101" pitchFamily="2" charset="-122"/>
              </a:rPr>
              <a:t>u</a:t>
            </a:r>
            <a:r>
              <a:rPr kumimoji="1" lang="en-US" altLang="zh-CN" sz="2400" b="1" baseline="-25000" dirty="0" err="1">
                <a:solidFill>
                  <a:srgbClr val="3333FF"/>
                </a:solidFill>
                <a:latin typeface="Times New Roman" panose="02020603050405020304" pitchFamily="18" charset="0"/>
                <a:ea typeface="宋体" panose="02010600030101010101" pitchFamily="2" charset="-122"/>
              </a:rPr>
              <a:t>S</a:t>
            </a:r>
            <a:r>
              <a:rPr kumimoji="1" lang="en-US" altLang="zh-CN" sz="2400" b="1" dirty="0">
                <a:solidFill>
                  <a:srgbClr val="3333FF"/>
                </a:solidFill>
                <a:latin typeface="Times New Roman" panose="02020603050405020304" pitchFamily="18" charset="0"/>
                <a:ea typeface="宋体" panose="02010600030101010101" pitchFamily="2" charset="-122"/>
              </a:rPr>
              <a:t>=</a:t>
            </a:r>
            <a:r>
              <a:rPr kumimoji="1" lang="en-US" altLang="zh-CN" sz="2400" b="1"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baseline="-25000" dirty="0">
                <a:solidFill>
                  <a:srgbClr val="3333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dirty="0" err="1">
                <a:solidFill>
                  <a:srgbClr val="3333FF"/>
                </a:solidFill>
                <a:latin typeface="Times New Roman" panose="02020603050405020304" pitchFamily="18" charset="0"/>
                <a:ea typeface="宋体" panose="02010600030101010101" pitchFamily="2" charset="-122"/>
                <a:sym typeface="Symbol" panose="05050102010706020507" pitchFamily="18" charset="2"/>
              </a:rPr>
              <a:t>Sk</a:t>
            </a:r>
            <a:r>
              <a:rPr kumimoji="1" lang="en-US" altLang="zh-CN" sz="24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p>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注意参考方向）</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kumimoji="1" lang="zh-CN" altLang="en-US" sz="24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8" name="Text Box 8">
            <a:extLst>
              <a:ext uri="{FF2B5EF4-FFF2-40B4-BE49-F238E27FC236}">
                <a16:creationId xmlns:a16="http://schemas.microsoft.com/office/drawing/2014/main" id="{77782329-A77D-D0C6-D93C-1D9A63058D23}"/>
              </a:ext>
            </a:extLst>
          </p:cNvPr>
          <p:cNvSpPr txBox="1">
            <a:spLocks noChangeArrowheads="1"/>
          </p:cNvSpPr>
          <p:nvPr/>
        </p:nvSpPr>
        <p:spPr bwMode="auto">
          <a:xfrm>
            <a:off x="5867401" y="5281211"/>
            <a:ext cx="2819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电压相同的电压源 才能并联，且每个 电源的电流不确定。  </a:t>
            </a:r>
          </a:p>
        </p:txBody>
      </p:sp>
      <p:sp>
        <p:nvSpPr>
          <p:cNvPr id="49" name="Rectangle 64">
            <a:extLst>
              <a:ext uri="{FF2B5EF4-FFF2-40B4-BE49-F238E27FC236}">
                <a16:creationId xmlns:a16="http://schemas.microsoft.com/office/drawing/2014/main" id="{7451D42D-683C-33BE-D5D3-72AC92BED741}"/>
              </a:ext>
            </a:extLst>
          </p:cNvPr>
          <p:cNvSpPr>
            <a:spLocks noChangeArrowheads="1"/>
          </p:cNvSpPr>
          <p:nvPr/>
        </p:nvSpPr>
        <p:spPr bwMode="auto">
          <a:xfrm>
            <a:off x="5885940" y="4700958"/>
            <a:ext cx="882650" cy="46672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并联 </a:t>
            </a:r>
          </a:p>
        </p:txBody>
      </p:sp>
      <p:graphicFrame>
        <p:nvGraphicFramePr>
          <p:cNvPr id="50" name="Object 66">
            <a:extLst>
              <a:ext uri="{FF2B5EF4-FFF2-40B4-BE49-F238E27FC236}">
                <a16:creationId xmlns:a16="http://schemas.microsoft.com/office/drawing/2014/main" id="{776C89FE-AA8F-A668-67AA-2019FCF0F891}"/>
              </a:ext>
            </a:extLst>
          </p:cNvPr>
          <p:cNvGraphicFramePr>
            <a:graphicFrameLocks noChangeAspect="1"/>
          </p:cNvGraphicFramePr>
          <p:nvPr>
            <p:extLst>
              <p:ext uri="{D42A27DB-BD31-4B8C-83A1-F6EECF244321}">
                <p14:modId xmlns:p14="http://schemas.microsoft.com/office/powerpoint/2010/main" val="3178552198"/>
              </p:ext>
            </p:extLst>
          </p:nvPr>
        </p:nvGraphicFramePr>
        <p:xfrm>
          <a:off x="6697663" y="2728188"/>
          <a:ext cx="2011362" cy="525463"/>
        </p:xfrm>
        <a:graphic>
          <a:graphicData uri="http://schemas.openxmlformats.org/presentationml/2006/ole">
            <mc:AlternateContent xmlns:mc="http://schemas.openxmlformats.org/markup-compatibility/2006">
              <mc:Choice xmlns:v="urn:schemas-microsoft-com:vml" Requires="v">
                <p:oleObj name="Equation" r:id="rId2" imgW="876240" imgH="228600" progId="Equation.3">
                  <p:embed/>
                </p:oleObj>
              </mc:Choice>
              <mc:Fallback>
                <p:oleObj name="Equation" r:id="rId2" imgW="876240" imgH="228600" progId="Equation.3">
                  <p:embed/>
                  <p:pic>
                    <p:nvPicPr>
                      <p:cNvPr id="50" name="Object 66">
                        <a:extLst>
                          <a:ext uri="{FF2B5EF4-FFF2-40B4-BE49-F238E27FC236}">
                            <a16:creationId xmlns:a16="http://schemas.microsoft.com/office/drawing/2014/main" id="{776C89FE-AA8F-A668-67AA-2019FCF0F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663" y="2728188"/>
                        <a:ext cx="201136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 name="Group 76">
            <a:extLst>
              <a:ext uri="{FF2B5EF4-FFF2-40B4-BE49-F238E27FC236}">
                <a16:creationId xmlns:a16="http://schemas.microsoft.com/office/drawing/2014/main" id="{E62F1913-CC18-F079-C161-38512DBB5624}"/>
              </a:ext>
            </a:extLst>
          </p:cNvPr>
          <p:cNvGrpSpPr>
            <a:grpSpLocks/>
          </p:cNvGrpSpPr>
          <p:nvPr/>
        </p:nvGrpSpPr>
        <p:grpSpPr bwMode="auto">
          <a:xfrm>
            <a:off x="2424861" y="3170584"/>
            <a:ext cx="764633" cy="816813"/>
            <a:chOff x="1432" y="1041"/>
            <a:chExt cx="585" cy="639"/>
          </a:xfrm>
        </p:grpSpPr>
        <p:sp>
          <p:nvSpPr>
            <p:cNvPr id="52" name="AutoShape 4">
              <a:extLst>
                <a:ext uri="{FF2B5EF4-FFF2-40B4-BE49-F238E27FC236}">
                  <a16:creationId xmlns:a16="http://schemas.microsoft.com/office/drawing/2014/main" id="{2BB57161-4E86-45B4-761D-61CABD419A72}"/>
                </a:ext>
              </a:extLst>
            </p:cNvPr>
            <p:cNvSpPr>
              <a:spLocks noChangeArrowheads="1"/>
            </p:cNvSpPr>
            <p:nvPr/>
          </p:nvSpPr>
          <p:spPr bwMode="auto">
            <a:xfrm>
              <a:off x="1536" y="1392"/>
              <a:ext cx="384" cy="288"/>
            </a:xfrm>
            <a:prstGeom prst="rightArrow">
              <a:avLst>
                <a:gd name="adj1" fmla="val 50000"/>
                <a:gd name="adj2" fmla="val 33333"/>
              </a:avLst>
            </a:prstGeom>
            <a:solidFill>
              <a:srgbClr val="00CC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3" name="Text Box 75">
              <a:extLst>
                <a:ext uri="{FF2B5EF4-FFF2-40B4-BE49-F238E27FC236}">
                  <a16:creationId xmlns:a16="http://schemas.microsoft.com/office/drawing/2014/main" id="{F0253AA9-4B0B-6BEE-BA34-38CB831EEE46}"/>
                </a:ext>
              </a:extLst>
            </p:cNvPr>
            <p:cNvSpPr txBox="1">
              <a:spLocks noChangeArrowheads="1"/>
            </p:cNvSpPr>
            <p:nvPr/>
          </p:nvSpPr>
          <p:spPr bwMode="auto">
            <a:xfrm>
              <a:off x="1432" y="1041"/>
              <a:ext cx="585"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等效 </a:t>
              </a:r>
            </a:p>
          </p:txBody>
        </p:sp>
      </p:grpSp>
      <p:grpSp>
        <p:nvGrpSpPr>
          <p:cNvPr id="54" name="Group 78">
            <a:extLst>
              <a:ext uri="{FF2B5EF4-FFF2-40B4-BE49-F238E27FC236}">
                <a16:creationId xmlns:a16="http://schemas.microsoft.com/office/drawing/2014/main" id="{B2C68BEA-BDC9-9C5B-A685-0B8E201B8F79}"/>
              </a:ext>
            </a:extLst>
          </p:cNvPr>
          <p:cNvGrpSpPr>
            <a:grpSpLocks/>
          </p:cNvGrpSpPr>
          <p:nvPr/>
        </p:nvGrpSpPr>
        <p:grpSpPr bwMode="auto">
          <a:xfrm>
            <a:off x="3088549" y="5206321"/>
            <a:ext cx="765175" cy="766730"/>
            <a:chOff x="1827" y="2687"/>
            <a:chExt cx="482" cy="613"/>
          </a:xfrm>
        </p:grpSpPr>
        <p:sp>
          <p:nvSpPr>
            <p:cNvPr id="55" name="AutoShape 7">
              <a:extLst>
                <a:ext uri="{FF2B5EF4-FFF2-40B4-BE49-F238E27FC236}">
                  <a16:creationId xmlns:a16="http://schemas.microsoft.com/office/drawing/2014/main" id="{040DC5A5-AF8E-1663-523F-E4E20E4097E5}"/>
                </a:ext>
              </a:extLst>
            </p:cNvPr>
            <p:cNvSpPr>
              <a:spLocks noChangeArrowheads="1"/>
            </p:cNvSpPr>
            <p:nvPr/>
          </p:nvSpPr>
          <p:spPr bwMode="auto">
            <a:xfrm>
              <a:off x="1872" y="3012"/>
              <a:ext cx="384" cy="288"/>
            </a:xfrm>
            <a:prstGeom prst="rightArrow">
              <a:avLst>
                <a:gd name="adj1" fmla="val 50000"/>
                <a:gd name="adj2" fmla="val 33333"/>
              </a:avLst>
            </a:prstGeom>
            <a:solidFill>
              <a:srgbClr val="00CC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6" name="Rectangle 77">
              <a:extLst>
                <a:ext uri="{FF2B5EF4-FFF2-40B4-BE49-F238E27FC236}">
                  <a16:creationId xmlns:a16="http://schemas.microsoft.com/office/drawing/2014/main" id="{707D7A5C-4906-EED1-0987-F8EA858DEE73}"/>
                </a:ext>
              </a:extLst>
            </p:cNvPr>
            <p:cNvSpPr>
              <a:spLocks noChangeArrowheads="1"/>
            </p:cNvSpPr>
            <p:nvPr/>
          </p:nvSpPr>
          <p:spPr bwMode="auto">
            <a:xfrm>
              <a:off x="1827" y="2687"/>
              <a:ext cx="482"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等效 </a:t>
              </a:r>
            </a:p>
          </p:txBody>
        </p:sp>
      </p:grpSp>
      <p:grpSp>
        <p:nvGrpSpPr>
          <p:cNvPr id="57" name="Group 96">
            <a:extLst>
              <a:ext uri="{FF2B5EF4-FFF2-40B4-BE49-F238E27FC236}">
                <a16:creationId xmlns:a16="http://schemas.microsoft.com/office/drawing/2014/main" id="{B6C9D403-5476-E0FF-2C24-5F5E7903DDDD}"/>
              </a:ext>
            </a:extLst>
          </p:cNvPr>
          <p:cNvGrpSpPr>
            <a:grpSpLocks/>
          </p:cNvGrpSpPr>
          <p:nvPr/>
        </p:nvGrpSpPr>
        <p:grpSpPr bwMode="auto">
          <a:xfrm>
            <a:off x="433941" y="2779371"/>
            <a:ext cx="1853647" cy="1839526"/>
            <a:chOff x="164" y="812"/>
            <a:chExt cx="1438" cy="1305"/>
          </a:xfrm>
        </p:grpSpPr>
        <p:sp>
          <p:nvSpPr>
            <p:cNvPr id="58" name="Text Box 10">
              <a:extLst>
                <a:ext uri="{FF2B5EF4-FFF2-40B4-BE49-F238E27FC236}">
                  <a16:creationId xmlns:a16="http://schemas.microsoft.com/office/drawing/2014/main" id="{FE28E904-93D0-5C3F-6A64-E02DB93B145A}"/>
                </a:ext>
              </a:extLst>
            </p:cNvPr>
            <p:cNvSpPr txBox="1">
              <a:spLocks noChangeArrowheads="1"/>
            </p:cNvSpPr>
            <p:nvPr/>
          </p:nvSpPr>
          <p:spPr bwMode="auto">
            <a:xfrm>
              <a:off x="182" y="1616"/>
              <a:ext cx="46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S2</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Oval 11">
              <a:extLst>
                <a:ext uri="{FF2B5EF4-FFF2-40B4-BE49-F238E27FC236}">
                  <a16:creationId xmlns:a16="http://schemas.microsoft.com/office/drawing/2014/main" id="{8E38193F-53E3-88D9-055D-A8C5D9CE2562}"/>
                </a:ext>
              </a:extLst>
            </p:cNvPr>
            <p:cNvSpPr>
              <a:spLocks noChangeArrowheads="1"/>
            </p:cNvSpPr>
            <p:nvPr/>
          </p:nvSpPr>
          <p:spPr bwMode="auto">
            <a:xfrm>
              <a:off x="573" y="1073"/>
              <a:ext cx="276" cy="269"/>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Text Box 12">
              <a:extLst>
                <a:ext uri="{FF2B5EF4-FFF2-40B4-BE49-F238E27FC236}">
                  <a16:creationId xmlns:a16="http://schemas.microsoft.com/office/drawing/2014/main" id="{AC0B2A37-FCCA-1BBF-24AF-DA1189F4B8F1}"/>
                </a:ext>
              </a:extLst>
            </p:cNvPr>
            <p:cNvSpPr txBox="1">
              <a:spLocks noChangeArrowheads="1"/>
            </p:cNvSpPr>
            <p:nvPr/>
          </p:nvSpPr>
          <p:spPr bwMode="auto">
            <a:xfrm>
              <a:off x="393" y="812"/>
              <a:ext cx="279" cy="32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1" name="Text Box 13">
              <a:extLst>
                <a:ext uri="{FF2B5EF4-FFF2-40B4-BE49-F238E27FC236}">
                  <a16:creationId xmlns:a16="http://schemas.microsoft.com/office/drawing/2014/main" id="{7CAFDDF0-0052-5279-6CA1-A5D9CACBAC08}"/>
                </a:ext>
              </a:extLst>
            </p:cNvPr>
            <p:cNvSpPr txBox="1">
              <a:spLocks noChangeArrowheads="1"/>
            </p:cNvSpPr>
            <p:nvPr/>
          </p:nvSpPr>
          <p:spPr bwMode="auto">
            <a:xfrm>
              <a:off x="413" y="1131"/>
              <a:ext cx="256" cy="32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2" name="Oval 14">
              <a:extLst>
                <a:ext uri="{FF2B5EF4-FFF2-40B4-BE49-F238E27FC236}">
                  <a16:creationId xmlns:a16="http://schemas.microsoft.com/office/drawing/2014/main" id="{AA8D42F3-B6FD-F47F-6F78-14CCDF581D16}"/>
                </a:ext>
              </a:extLst>
            </p:cNvPr>
            <p:cNvSpPr>
              <a:spLocks noChangeArrowheads="1"/>
            </p:cNvSpPr>
            <p:nvPr/>
          </p:nvSpPr>
          <p:spPr bwMode="auto">
            <a:xfrm>
              <a:off x="573" y="1669"/>
              <a:ext cx="288" cy="280"/>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 name="Text Box 15">
              <a:extLst>
                <a:ext uri="{FF2B5EF4-FFF2-40B4-BE49-F238E27FC236}">
                  <a16:creationId xmlns:a16="http://schemas.microsoft.com/office/drawing/2014/main" id="{C30AEDEB-C060-2F39-4DBB-860EAA5ACCAC}"/>
                </a:ext>
              </a:extLst>
            </p:cNvPr>
            <p:cNvSpPr txBox="1">
              <a:spLocks noChangeArrowheads="1"/>
            </p:cNvSpPr>
            <p:nvPr/>
          </p:nvSpPr>
          <p:spPr bwMode="auto">
            <a:xfrm>
              <a:off x="393" y="1419"/>
              <a:ext cx="279" cy="32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4" name="Text Box 16">
              <a:extLst>
                <a:ext uri="{FF2B5EF4-FFF2-40B4-BE49-F238E27FC236}">
                  <a16:creationId xmlns:a16="http://schemas.microsoft.com/office/drawing/2014/main" id="{22DFD40C-D1CB-76D2-A02D-25B71F0665B8}"/>
                </a:ext>
              </a:extLst>
            </p:cNvPr>
            <p:cNvSpPr txBox="1">
              <a:spLocks noChangeArrowheads="1"/>
            </p:cNvSpPr>
            <p:nvPr/>
          </p:nvSpPr>
          <p:spPr bwMode="auto">
            <a:xfrm>
              <a:off x="413" y="1738"/>
              <a:ext cx="256" cy="32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5" name="Line 17">
              <a:extLst>
                <a:ext uri="{FF2B5EF4-FFF2-40B4-BE49-F238E27FC236}">
                  <a16:creationId xmlns:a16="http://schemas.microsoft.com/office/drawing/2014/main" id="{59224606-AFE2-F21E-2B3A-9BFB9D93DE1C}"/>
                </a:ext>
              </a:extLst>
            </p:cNvPr>
            <p:cNvSpPr>
              <a:spLocks noChangeShapeType="1"/>
            </p:cNvSpPr>
            <p:nvPr/>
          </p:nvSpPr>
          <p:spPr bwMode="auto">
            <a:xfrm>
              <a:off x="720" y="929"/>
              <a:ext cx="1" cy="41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Line 18">
              <a:extLst>
                <a:ext uri="{FF2B5EF4-FFF2-40B4-BE49-F238E27FC236}">
                  <a16:creationId xmlns:a16="http://schemas.microsoft.com/office/drawing/2014/main" id="{AB18F864-E76D-7F58-CBAE-F6FA419128B0}"/>
                </a:ext>
              </a:extLst>
            </p:cNvPr>
            <p:cNvSpPr>
              <a:spLocks noChangeShapeType="1"/>
            </p:cNvSpPr>
            <p:nvPr/>
          </p:nvSpPr>
          <p:spPr bwMode="auto">
            <a:xfrm>
              <a:off x="720" y="929"/>
              <a:ext cx="840"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Line 19">
              <a:extLst>
                <a:ext uri="{FF2B5EF4-FFF2-40B4-BE49-F238E27FC236}">
                  <a16:creationId xmlns:a16="http://schemas.microsoft.com/office/drawing/2014/main" id="{1A0A37E0-B5EF-AA76-06C7-403BC4AE401A}"/>
                </a:ext>
              </a:extLst>
            </p:cNvPr>
            <p:cNvSpPr>
              <a:spLocks noChangeShapeType="1"/>
            </p:cNvSpPr>
            <p:nvPr/>
          </p:nvSpPr>
          <p:spPr bwMode="auto">
            <a:xfrm>
              <a:off x="718" y="2097"/>
              <a:ext cx="78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Text Box 20">
              <a:extLst>
                <a:ext uri="{FF2B5EF4-FFF2-40B4-BE49-F238E27FC236}">
                  <a16:creationId xmlns:a16="http://schemas.microsoft.com/office/drawing/2014/main" id="{D2B9A237-086D-4CCB-7E25-D368D388F945}"/>
                </a:ext>
              </a:extLst>
            </p:cNvPr>
            <p:cNvSpPr txBox="1">
              <a:spLocks noChangeArrowheads="1"/>
            </p:cNvSpPr>
            <p:nvPr/>
          </p:nvSpPr>
          <p:spPr bwMode="auto">
            <a:xfrm>
              <a:off x="164" y="1001"/>
              <a:ext cx="44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S1</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Line 21">
              <a:extLst>
                <a:ext uri="{FF2B5EF4-FFF2-40B4-BE49-F238E27FC236}">
                  <a16:creationId xmlns:a16="http://schemas.microsoft.com/office/drawing/2014/main" id="{8C3FA275-6FF5-506D-6B0B-8FDE3AEDFE0A}"/>
                </a:ext>
              </a:extLst>
            </p:cNvPr>
            <p:cNvSpPr>
              <a:spLocks noChangeShapeType="1"/>
            </p:cNvSpPr>
            <p:nvPr/>
          </p:nvSpPr>
          <p:spPr bwMode="auto">
            <a:xfrm flipV="1">
              <a:off x="720" y="1669"/>
              <a:ext cx="1" cy="4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Line 22">
              <a:extLst>
                <a:ext uri="{FF2B5EF4-FFF2-40B4-BE49-F238E27FC236}">
                  <a16:creationId xmlns:a16="http://schemas.microsoft.com/office/drawing/2014/main" id="{AC1F5070-46A0-B7D6-F275-E62F05023611}"/>
                </a:ext>
              </a:extLst>
            </p:cNvPr>
            <p:cNvSpPr>
              <a:spLocks noChangeShapeType="1"/>
            </p:cNvSpPr>
            <p:nvPr/>
          </p:nvSpPr>
          <p:spPr bwMode="auto">
            <a:xfrm flipV="1">
              <a:off x="720" y="1342"/>
              <a:ext cx="1" cy="3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Oval 81">
              <a:extLst>
                <a:ext uri="{FF2B5EF4-FFF2-40B4-BE49-F238E27FC236}">
                  <a16:creationId xmlns:a16="http://schemas.microsoft.com/office/drawing/2014/main" id="{0FD572FB-D63F-AFD4-3660-7F32383429FD}"/>
                </a:ext>
              </a:extLst>
            </p:cNvPr>
            <p:cNvSpPr>
              <a:spLocks noChangeArrowheads="1"/>
            </p:cNvSpPr>
            <p:nvPr/>
          </p:nvSpPr>
          <p:spPr bwMode="auto">
            <a:xfrm>
              <a:off x="1554" y="906"/>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Oval 82">
              <a:extLst>
                <a:ext uri="{FF2B5EF4-FFF2-40B4-BE49-F238E27FC236}">
                  <a16:creationId xmlns:a16="http://schemas.microsoft.com/office/drawing/2014/main" id="{43B8BB27-7589-A018-218D-644A215A1703}"/>
                </a:ext>
              </a:extLst>
            </p:cNvPr>
            <p:cNvSpPr>
              <a:spLocks noChangeArrowheads="1"/>
            </p:cNvSpPr>
            <p:nvPr/>
          </p:nvSpPr>
          <p:spPr bwMode="auto">
            <a:xfrm>
              <a:off x="1488" y="2070"/>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3" name="Group 92">
            <a:extLst>
              <a:ext uri="{FF2B5EF4-FFF2-40B4-BE49-F238E27FC236}">
                <a16:creationId xmlns:a16="http://schemas.microsoft.com/office/drawing/2014/main" id="{AC29846C-AA04-1D4D-5FA4-2F09206FC0AD}"/>
              </a:ext>
            </a:extLst>
          </p:cNvPr>
          <p:cNvGrpSpPr>
            <a:grpSpLocks/>
          </p:cNvGrpSpPr>
          <p:nvPr/>
        </p:nvGrpSpPr>
        <p:grpSpPr bwMode="auto">
          <a:xfrm>
            <a:off x="3309195" y="2934563"/>
            <a:ext cx="1397588" cy="1715155"/>
            <a:chOff x="1979" y="912"/>
            <a:chExt cx="1093" cy="1181"/>
          </a:xfrm>
        </p:grpSpPr>
        <p:sp>
          <p:nvSpPr>
            <p:cNvPr id="74" name="Oval 26">
              <a:extLst>
                <a:ext uri="{FF2B5EF4-FFF2-40B4-BE49-F238E27FC236}">
                  <a16:creationId xmlns:a16="http://schemas.microsoft.com/office/drawing/2014/main" id="{34B30858-7E31-6E07-471A-D6C6E4D5EDC9}"/>
                </a:ext>
              </a:extLst>
            </p:cNvPr>
            <p:cNvSpPr>
              <a:spLocks noChangeArrowheads="1"/>
            </p:cNvSpPr>
            <p:nvPr/>
          </p:nvSpPr>
          <p:spPr bwMode="auto">
            <a:xfrm>
              <a:off x="2313" y="1330"/>
              <a:ext cx="288" cy="270"/>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Text Box 27">
              <a:extLst>
                <a:ext uri="{FF2B5EF4-FFF2-40B4-BE49-F238E27FC236}">
                  <a16:creationId xmlns:a16="http://schemas.microsoft.com/office/drawing/2014/main" id="{6682E004-5E06-81E1-922D-D404BC6D9FEC}"/>
                </a:ext>
              </a:extLst>
            </p:cNvPr>
            <p:cNvSpPr txBox="1">
              <a:spLocks noChangeArrowheads="1"/>
            </p:cNvSpPr>
            <p:nvPr/>
          </p:nvSpPr>
          <p:spPr bwMode="auto">
            <a:xfrm>
              <a:off x="2156" y="1089"/>
              <a:ext cx="281" cy="31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76" name="Text Box 28">
              <a:extLst>
                <a:ext uri="{FF2B5EF4-FFF2-40B4-BE49-F238E27FC236}">
                  <a16:creationId xmlns:a16="http://schemas.microsoft.com/office/drawing/2014/main" id="{918CA776-E704-E272-97FB-D0A182C9E8A6}"/>
                </a:ext>
              </a:extLst>
            </p:cNvPr>
            <p:cNvSpPr txBox="1">
              <a:spLocks noChangeArrowheads="1"/>
            </p:cNvSpPr>
            <p:nvPr/>
          </p:nvSpPr>
          <p:spPr bwMode="auto">
            <a:xfrm>
              <a:off x="2197" y="1396"/>
              <a:ext cx="212" cy="31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77" name="Text Box 29">
              <a:extLst>
                <a:ext uri="{FF2B5EF4-FFF2-40B4-BE49-F238E27FC236}">
                  <a16:creationId xmlns:a16="http://schemas.microsoft.com/office/drawing/2014/main" id="{9C790906-25BB-5E71-82A1-C4E075E1D101}"/>
                </a:ext>
              </a:extLst>
            </p:cNvPr>
            <p:cNvSpPr txBox="1">
              <a:spLocks noChangeArrowheads="1"/>
            </p:cNvSpPr>
            <p:nvPr/>
          </p:nvSpPr>
          <p:spPr bwMode="auto">
            <a:xfrm>
              <a:off x="1979" y="1270"/>
              <a:ext cx="39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Line 30">
              <a:extLst>
                <a:ext uri="{FF2B5EF4-FFF2-40B4-BE49-F238E27FC236}">
                  <a16:creationId xmlns:a16="http://schemas.microsoft.com/office/drawing/2014/main" id="{09C6B1DB-D831-82F0-5787-459DB542C3FD}"/>
                </a:ext>
              </a:extLst>
            </p:cNvPr>
            <p:cNvSpPr>
              <a:spLocks noChangeShapeType="1"/>
            </p:cNvSpPr>
            <p:nvPr/>
          </p:nvSpPr>
          <p:spPr bwMode="auto">
            <a:xfrm>
              <a:off x="2460" y="947"/>
              <a:ext cx="0" cy="112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Line 31">
              <a:extLst>
                <a:ext uri="{FF2B5EF4-FFF2-40B4-BE49-F238E27FC236}">
                  <a16:creationId xmlns:a16="http://schemas.microsoft.com/office/drawing/2014/main" id="{A5E2A7C2-BEEA-EF98-02A2-FDCA9C7AE956}"/>
                </a:ext>
              </a:extLst>
            </p:cNvPr>
            <p:cNvSpPr>
              <a:spLocks noChangeShapeType="1"/>
            </p:cNvSpPr>
            <p:nvPr/>
          </p:nvSpPr>
          <p:spPr bwMode="auto">
            <a:xfrm>
              <a:off x="2460" y="947"/>
              <a:ext cx="52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Line 32">
              <a:extLst>
                <a:ext uri="{FF2B5EF4-FFF2-40B4-BE49-F238E27FC236}">
                  <a16:creationId xmlns:a16="http://schemas.microsoft.com/office/drawing/2014/main" id="{2234364D-E150-176A-BBF4-85EFA748851B}"/>
                </a:ext>
              </a:extLst>
            </p:cNvPr>
            <p:cNvSpPr>
              <a:spLocks noChangeShapeType="1"/>
            </p:cNvSpPr>
            <p:nvPr/>
          </p:nvSpPr>
          <p:spPr bwMode="auto">
            <a:xfrm>
              <a:off x="2460" y="2074"/>
              <a:ext cx="5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Oval 83">
              <a:extLst>
                <a:ext uri="{FF2B5EF4-FFF2-40B4-BE49-F238E27FC236}">
                  <a16:creationId xmlns:a16="http://schemas.microsoft.com/office/drawing/2014/main" id="{D61B3699-260A-78AF-C30E-8923E08CD7C4}"/>
                </a:ext>
              </a:extLst>
            </p:cNvPr>
            <p:cNvSpPr>
              <a:spLocks noChangeArrowheads="1"/>
            </p:cNvSpPr>
            <p:nvPr/>
          </p:nvSpPr>
          <p:spPr bwMode="auto">
            <a:xfrm>
              <a:off x="2988" y="912"/>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 name="Oval 84">
              <a:extLst>
                <a:ext uri="{FF2B5EF4-FFF2-40B4-BE49-F238E27FC236}">
                  <a16:creationId xmlns:a16="http://schemas.microsoft.com/office/drawing/2014/main" id="{FD6AFE85-62B8-1C11-3739-F1CDF07A502B}"/>
                </a:ext>
              </a:extLst>
            </p:cNvPr>
            <p:cNvSpPr>
              <a:spLocks noChangeArrowheads="1"/>
            </p:cNvSpPr>
            <p:nvPr/>
          </p:nvSpPr>
          <p:spPr bwMode="auto">
            <a:xfrm>
              <a:off x="3024" y="2046"/>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3" name="Group 94">
            <a:extLst>
              <a:ext uri="{FF2B5EF4-FFF2-40B4-BE49-F238E27FC236}">
                <a16:creationId xmlns:a16="http://schemas.microsoft.com/office/drawing/2014/main" id="{61AA6196-50AD-F11C-2C8F-92D050287359}"/>
              </a:ext>
            </a:extLst>
          </p:cNvPr>
          <p:cNvGrpSpPr>
            <a:grpSpLocks/>
          </p:cNvGrpSpPr>
          <p:nvPr/>
        </p:nvGrpSpPr>
        <p:grpSpPr bwMode="auto">
          <a:xfrm>
            <a:off x="3866674" y="4548759"/>
            <a:ext cx="1479104" cy="1830346"/>
            <a:chOff x="2316" y="2304"/>
            <a:chExt cx="1134" cy="1361"/>
          </a:xfrm>
        </p:grpSpPr>
        <p:sp>
          <p:nvSpPr>
            <p:cNvPr id="84" name="Oval 36">
              <a:extLst>
                <a:ext uri="{FF2B5EF4-FFF2-40B4-BE49-F238E27FC236}">
                  <a16:creationId xmlns:a16="http://schemas.microsoft.com/office/drawing/2014/main" id="{1D2465B1-5A2E-A5D5-AEF0-A250813662C1}"/>
                </a:ext>
              </a:extLst>
            </p:cNvPr>
            <p:cNvSpPr>
              <a:spLocks noChangeArrowheads="1"/>
            </p:cNvSpPr>
            <p:nvPr/>
          </p:nvSpPr>
          <p:spPr bwMode="auto">
            <a:xfrm>
              <a:off x="2637" y="2968"/>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Text Box 37">
              <a:extLst>
                <a:ext uri="{FF2B5EF4-FFF2-40B4-BE49-F238E27FC236}">
                  <a16:creationId xmlns:a16="http://schemas.microsoft.com/office/drawing/2014/main" id="{D8FCB8BB-4C6F-37F2-22B7-45D6E05EFEB7}"/>
                </a:ext>
              </a:extLst>
            </p:cNvPr>
            <p:cNvSpPr txBox="1">
              <a:spLocks noChangeArrowheads="1"/>
            </p:cNvSpPr>
            <p:nvPr/>
          </p:nvSpPr>
          <p:spPr bwMode="auto">
            <a:xfrm>
              <a:off x="2471" y="2708"/>
              <a:ext cx="276" cy="343"/>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86" name="Text Box 38">
              <a:extLst>
                <a:ext uri="{FF2B5EF4-FFF2-40B4-BE49-F238E27FC236}">
                  <a16:creationId xmlns:a16="http://schemas.microsoft.com/office/drawing/2014/main" id="{8E82428B-D21D-9E98-3884-6DA64C77D390}"/>
                </a:ext>
              </a:extLst>
            </p:cNvPr>
            <p:cNvSpPr txBox="1">
              <a:spLocks noChangeArrowheads="1"/>
            </p:cNvSpPr>
            <p:nvPr/>
          </p:nvSpPr>
          <p:spPr bwMode="auto">
            <a:xfrm>
              <a:off x="2509" y="3036"/>
              <a:ext cx="212" cy="343"/>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87" name="Text Box 39">
              <a:extLst>
                <a:ext uri="{FF2B5EF4-FFF2-40B4-BE49-F238E27FC236}">
                  <a16:creationId xmlns:a16="http://schemas.microsoft.com/office/drawing/2014/main" id="{EE5905DB-3427-A2FF-5113-47D064E66E05}"/>
                </a:ext>
              </a:extLst>
            </p:cNvPr>
            <p:cNvSpPr txBox="1">
              <a:spLocks noChangeArrowheads="1"/>
            </p:cNvSpPr>
            <p:nvPr/>
          </p:nvSpPr>
          <p:spPr bwMode="auto">
            <a:xfrm>
              <a:off x="2316" y="2968"/>
              <a:ext cx="48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5V</a:t>
              </a:r>
            </a:p>
          </p:txBody>
        </p:sp>
        <p:sp>
          <p:nvSpPr>
            <p:cNvPr id="88" name="Line 40">
              <a:extLst>
                <a:ext uri="{FF2B5EF4-FFF2-40B4-BE49-F238E27FC236}">
                  <a16:creationId xmlns:a16="http://schemas.microsoft.com/office/drawing/2014/main" id="{D0CFBA5E-8377-DAAA-7EC3-E86B985F7296}"/>
                </a:ext>
              </a:extLst>
            </p:cNvPr>
            <p:cNvSpPr>
              <a:spLocks noChangeShapeType="1"/>
            </p:cNvSpPr>
            <p:nvPr/>
          </p:nvSpPr>
          <p:spPr bwMode="auto">
            <a:xfrm>
              <a:off x="2784" y="2640"/>
              <a:ext cx="0" cy="100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Line 41">
              <a:extLst>
                <a:ext uri="{FF2B5EF4-FFF2-40B4-BE49-F238E27FC236}">
                  <a16:creationId xmlns:a16="http://schemas.microsoft.com/office/drawing/2014/main" id="{25EEA73B-288B-BAA6-F070-F1176991BC22}"/>
                </a:ext>
              </a:extLst>
            </p:cNvPr>
            <p:cNvSpPr>
              <a:spLocks noChangeShapeType="1"/>
            </p:cNvSpPr>
            <p:nvPr/>
          </p:nvSpPr>
          <p:spPr bwMode="auto">
            <a:xfrm>
              <a:off x="2784" y="2640"/>
              <a:ext cx="5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Line 42">
              <a:extLst>
                <a:ext uri="{FF2B5EF4-FFF2-40B4-BE49-F238E27FC236}">
                  <a16:creationId xmlns:a16="http://schemas.microsoft.com/office/drawing/2014/main" id="{0353417D-8056-19A7-955E-2B5C89970084}"/>
                </a:ext>
              </a:extLst>
            </p:cNvPr>
            <p:cNvSpPr>
              <a:spLocks noChangeShapeType="1"/>
            </p:cNvSpPr>
            <p:nvPr/>
          </p:nvSpPr>
          <p:spPr bwMode="auto">
            <a:xfrm>
              <a:off x="2784" y="3648"/>
              <a:ext cx="6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Line 43">
              <a:extLst>
                <a:ext uri="{FF2B5EF4-FFF2-40B4-BE49-F238E27FC236}">
                  <a16:creationId xmlns:a16="http://schemas.microsoft.com/office/drawing/2014/main" id="{6D6A8D48-E23F-51D5-6332-7DADCE249135}"/>
                </a:ext>
              </a:extLst>
            </p:cNvPr>
            <p:cNvSpPr>
              <a:spLocks noChangeShapeType="1"/>
            </p:cNvSpPr>
            <p:nvPr/>
          </p:nvSpPr>
          <p:spPr bwMode="auto">
            <a:xfrm>
              <a:off x="2808" y="2580"/>
              <a:ext cx="384"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2" name="Text Box 44">
              <a:extLst>
                <a:ext uri="{FF2B5EF4-FFF2-40B4-BE49-F238E27FC236}">
                  <a16:creationId xmlns:a16="http://schemas.microsoft.com/office/drawing/2014/main" id="{C42647FD-5B21-571B-8C40-D280F174B343}"/>
                </a:ext>
              </a:extLst>
            </p:cNvPr>
            <p:cNvSpPr txBox="1">
              <a:spLocks noChangeArrowheads="1"/>
            </p:cNvSpPr>
            <p:nvPr/>
          </p:nvSpPr>
          <p:spPr bwMode="auto">
            <a:xfrm>
              <a:off x="2832" y="2304"/>
              <a:ext cx="240"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3" name="Oval 85">
              <a:extLst>
                <a:ext uri="{FF2B5EF4-FFF2-40B4-BE49-F238E27FC236}">
                  <a16:creationId xmlns:a16="http://schemas.microsoft.com/office/drawing/2014/main" id="{73478EAA-A1CF-61DF-732C-E2D6B355A32B}"/>
                </a:ext>
              </a:extLst>
            </p:cNvPr>
            <p:cNvSpPr>
              <a:spLocks noChangeArrowheads="1"/>
            </p:cNvSpPr>
            <p:nvPr/>
          </p:nvSpPr>
          <p:spPr bwMode="auto">
            <a:xfrm>
              <a:off x="3402" y="3618"/>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Oval 86">
              <a:extLst>
                <a:ext uri="{FF2B5EF4-FFF2-40B4-BE49-F238E27FC236}">
                  <a16:creationId xmlns:a16="http://schemas.microsoft.com/office/drawing/2014/main" id="{E2A9A2DB-6A1F-E8B5-8FE1-2C54C8F692C6}"/>
                </a:ext>
              </a:extLst>
            </p:cNvPr>
            <p:cNvSpPr>
              <a:spLocks noChangeArrowheads="1"/>
            </p:cNvSpPr>
            <p:nvPr/>
          </p:nvSpPr>
          <p:spPr bwMode="auto">
            <a:xfrm>
              <a:off x="3354" y="2616"/>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95" name="Group 93">
            <a:extLst>
              <a:ext uri="{FF2B5EF4-FFF2-40B4-BE49-F238E27FC236}">
                <a16:creationId xmlns:a16="http://schemas.microsoft.com/office/drawing/2014/main" id="{EBC6B08D-8C71-F3E5-E66C-10442A5C6795}"/>
              </a:ext>
            </a:extLst>
          </p:cNvPr>
          <p:cNvGrpSpPr>
            <a:grpSpLocks/>
          </p:cNvGrpSpPr>
          <p:nvPr/>
        </p:nvGrpSpPr>
        <p:grpSpPr bwMode="auto">
          <a:xfrm>
            <a:off x="287585" y="4552646"/>
            <a:ext cx="2632374" cy="1942400"/>
            <a:chOff x="72" y="2352"/>
            <a:chExt cx="1812" cy="1313"/>
          </a:xfrm>
        </p:grpSpPr>
        <p:sp>
          <p:nvSpPr>
            <p:cNvPr id="96" name="Text Box 48">
              <a:extLst>
                <a:ext uri="{FF2B5EF4-FFF2-40B4-BE49-F238E27FC236}">
                  <a16:creationId xmlns:a16="http://schemas.microsoft.com/office/drawing/2014/main" id="{2EECC510-21FF-7B66-B2DF-3561DD64A9B3}"/>
                </a:ext>
              </a:extLst>
            </p:cNvPr>
            <p:cNvSpPr txBox="1">
              <a:spLocks noChangeArrowheads="1"/>
            </p:cNvSpPr>
            <p:nvPr/>
          </p:nvSpPr>
          <p:spPr bwMode="auto">
            <a:xfrm>
              <a:off x="72" y="2968"/>
              <a:ext cx="48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5V</a:t>
              </a:r>
            </a:p>
          </p:txBody>
        </p:sp>
        <p:sp>
          <p:nvSpPr>
            <p:cNvPr id="97" name="Oval 49">
              <a:extLst>
                <a:ext uri="{FF2B5EF4-FFF2-40B4-BE49-F238E27FC236}">
                  <a16:creationId xmlns:a16="http://schemas.microsoft.com/office/drawing/2014/main" id="{D9673F63-4AAC-9D5A-CE26-6542B11ACE60}"/>
                </a:ext>
              </a:extLst>
            </p:cNvPr>
            <p:cNvSpPr>
              <a:spLocks noChangeArrowheads="1"/>
            </p:cNvSpPr>
            <p:nvPr/>
          </p:nvSpPr>
          <p:spPr bwMode="auto">
            <a:xfrm>
              <a:off x="453" y="2968"/>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Text Box 50">
              <a:extLst>
                <a:ext uri="{FF2B5EF4-FFF2-40B4-BE49-F238E27FC236}">
                  <a16:creationId xmlns:a16="http://schemas.microsoft.com/office/drawing/2014/main" id="{F5BD2E94-3150-66B0-C905-493038FB5490}"/>
                </a:ext>
              </a:extLst>
            </p:cNvPr>
            <p:cNvSpPr txBox="1">
              <a:spLocks noChangeArrowheads="1"/>
            </p:cNvSpPr>
            <p:nvPr/>
          </p:nvSpPr>
          <p:spPr bwMode="auto">
            <a:xfrm>
              <a:off x="301" y="2724"/>
              <a:ext cx="247" cy="31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99" name="Text Box 51">
              <a:extLst>
                <a:ext uri="{FF2B5EF4-FFF2-40B4-BE49-F238E27FC236}">
                  <a16:creationId xmlns:a16="http://schemas.microsoft.com/office/drawing/2014/main" id="{6C8ACF79-4334-D408-4016-2B4F9A1FD348}"/>
                </a:ext>
              </a:extLst>
            </p:cNvPr>
            <p:cNvSpPr txBox="1">
              <a:spLocks noChangeArrowheads="1"/>
            </p:cNvSpPr>
            <p:nvPr/>
          </p:nvSpPr>
          <p:spPr bwMode="auto">
            <a:xfrm>
              <a:off x="325" y="3052"/>
              <a:ext cx="212" cy="31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100" name="Oval 52">
              <a:extLst>
                <a:ext uri="{FF2B5EF4-FFF2-40B4-BE49-F238E27FC236}">
                  <a16:creationId xmlns:a16="http://schemas.microsoft.com/office/drawing/2014/main" id="{83C5C8F1-25EE-0BC6-0793-1BB5542E62D9}"/>
                </a:ext>
              </a:extLst>
            </p:cNvPr>
            <p:cNvSpPr>
              <a:spLocks noChangeArrowheads="1"/>
            </p:cNvSpPr>
            <p:nvPr/>
          </p:nvSpPr>
          <p:spPr bwMode="auto">
            <a:xfrm>
              <a:off x="1161" y="2968"/>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 name="Text Box 53">
              <a:extLst>
                <a:ext uri="{FF2B5EF4-FFF2-40B4-BE49-F238E27FC236}">
                  <a16:creationId xmlns:a16="http://schemas.microsoft.com/office/drawing/2014/main" id="{80635A0B-FA95-3708-F811-D6E79632297D}"/>
                </a:ext>
              </a:extLst>
            </p:cNvPr>
            <p:cNvSpPr txBox="1">
              <a:spLocks noChangeArrowheads="1"/>
            </p:cNvSpPr>
            <p:nvPr/>
          </p:nvSpPr>
          <p:spPr bwMode="auto">
            <a:xfrm>
              <a:off x="1021" y="2724"/>
              <a:ext cx="247" cy="31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02" name="Text Box 54">
              <a:extLst>
                <a:ext uri="{FF2B5EF4-FFF2-40B4-BE49-F238E27FC236}">
                  <a16:creationId xmlns:a16="http://schemas.microsoft.com/office/drawing/2014/main" id="{6121FA4A-28F0-7FBD-19C9-46C21ACEFD64}"/>
                </a:ext>
              </a:extLst>
            </p:cNvPr>
            <p:cNvSpPr txBox="1">
              <a:spLocks noChangeArrowheads="1"/>
            </p:cNvSpPr>
            <p:nvPr/>
          </p:nvSpPr>
          <p:spPr bwMode="auto">
            <a:xfrm>
              <a:off x="1045" y="3052"/>
              <a:ext cx="212" cy="31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103" name="Text Box 55">
              <a:extLst>
                <a:ext uri="{FF2B5EF4-FFF2-40B4-BE49-F238E27FC236}">
                  <a16:creationId xmlns:a16="http://schemas.microsoft.com/office/drawing/2014/main" id="{FB6D6B6B-98DE-7FB5-F4DC-CD4E0F9D75E0}"/>
                </a:ext>
              </a:extLst>
            </p:cNvPr>
            <p:cNvSpPr txBox="1">
              <a:spLocks noChangeArrowheads="1"/>
            </p:cNvSpPr>
            <p:nvPr/>
          </p:nvSpPr>
          <p:spPr bwMode="auto">
            <a:xfrm>
              <a:off x="792" y="2968"/>
              <a:ext cx="48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5V</a:t>
              </a:r>
            </a:p>
          </p:txBody>
        </p:sp>
        <p:sp>
          <p:nvSpPr>
            <p:cNvPr id="104" name="Line 56">
              <a:extLst>
                <a:ext uri="{FF2B5EF4-FFF2-40B4-BE49-F238E27FC236}">
                  <a16:creationId xmlns:a16="http://schemas.microsoft.com/office/drawing/2014/main" id="{35D660B6-7281-D7B4-08D5-26D4F5E70F9B}"/>
                </a:ext>
              </a:extLst>
            </p:cNvPr>
            <p:cNvSpPr>
              <a:spLocks noChangeShapeType="1"/>
            </p:cNvSpPr>
            <p:nvPr/>
          </p:nvSpPr>
          <p:spPr bwMode="auto">
            <a:xfrm>
              <a:off x="600" y="2640"/>
              <a:ext cx="0" cy="100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 name="Line 57">
              <a:extLst>
                <a:ext uri="{FF2B5EF4-FFF2-40B4-BE49-F238E27FC236}">
                  <a16:creationId xmlns:a16="http://schemas.microsoft.com/office/drawing/2014/main" id="{5077F7DD-4740-FF6C-12A9-B60FAEC0E7EC}"/>
                </a:ext>
              </a:extLst>
            </p:cNvPr>
            <p:cNvSpPr>
              <a:spLocks noChangeShapeType="1"/>
            </p:cNvSpPr>
            <p:nvPr/>
          </p:nvSpPr>
          <p:spPr bwMode="auto">
            <a:xfrm>
              <a:off x="1320" y="2640"/>
              <a:ext cx="0" cy="1008"/>
            </a:xfrm>
            <a:prstGeom prst="line">
              <a:avLst/>
            </a:prstGeom>
            <a:noFill/>
            <a:ln w="19050">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Line 58">
              <a:extLst>
                <a:ext uri="{FF2B5EF4-FFF2-40B4-BE49-F238E27FC236}">
                  <a16:creationId xmlns:a16="http://schemas.microsoft.com/office/drawing/2014/main" id="{FE43BA41-2C13-3951-4E2B-89E0C14BEAFF}"/>
                </a:ext>
              </a:extLst>
            </p:cNvPr>
            <p:cNvSpPr>
              <a:spLocks noChangeShapeType="1"/>
            </p:cNvSpPr>
            <p:nvPr/>
          </p:nvSpPr>
          <p:spPr bwMode="auto">
            <a:xfrm>
              <a:off x="600" y="2640"/>
              <a:ext cx="1248" cy="0"/>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Line 59">
              <a:extLst>
                <a:ext uri="{FF2B5EF4-FFF2-40B4-BE49-F238E27FC236}">
                  <a16:creationId xmlns:a16="http://schemas.microsoft.com/office/drawing/2014/main" id="{635ECB69-CD97-FCD8-86B0-D5FD5BC2BB1D}"/>
                </a:ext>
              </a:extLst>
            </p:cNvPr>
            <p:cNvSpPr>
              <a:spLocks noChangeShapeType="1"/>
            </p:cNvSpPr>
            <p:nvPr/>
          </p:nvSpPr>
          <p:spPr bwMode="auto">
            <a:xfrm>
              <a:off x="600" y="3648"/>
              <a:ext cx="124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Text Box 60">
              <a:extLst>
                <a:ext uri="{FF2B5EF4-FFF2-40B4-BE49-F238E27FC236}">
                  <a16:creationId xmlns:a16="http://schemas.microsoft.com/office/drawing/2014/main" id="{6E3156EB-EA39-C88B-ACD6-028F29A436B2}"/>
                </a:ext>
              </a:extLst>
            </p:cNvPr>
            <p:cNvSpPr txBox="1">
              <a:spLocks noChangeArrowheads="1"/>
            </p:cNvSpPr>
            <p:nvPr/>
          </p:nvSpPr>
          <p:spPr bwMode="auto">
            <a:xfrm>
              <a:off x="1512" y="2352"/>
              <a:ext cx="24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p>
          </p:txBody>
        </p:sp>
        <p:sp>
          <p:nvSpPr>
            <p:cNvPr id="109" name="Line 63">
              <a:extLst>
                <a:ext uri="{FF2B5EF4-FFF2-40B4-BE49-F238E27FC236}">
                  <a16:creationId xmlns:a16="http://schemas.microsoft.com/office/drawing/2014/main" id="{374E7F64-5592-C543-EB54-991859221D36}"/>
                </a:ext>
              </a:extLst>
            </p:cNvPr>
            <p:cNvSpPr>
              <a:spLocks noChangeShapeType="1"/>
            </p:cNvSpPr>
            <p:nvPr/>
          </p:nvSpPr>
          <p:spPr bwMode="auto">
            <a:xfrm>
              <a:off x="1344" y="2592"/>
              <a:ext cx="43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Oval 87">
              <a:extLst>
                <a:ext uri="{FF2B5EF4-FFF2-40B4-BE49-F238E27FC236}">
                  <a16:creationId xmlns:a16="http://schemas.microsoft.com/office/drawing/2014/main" id="{5658FE27-5A1F-1ED6-DFA3-C0A6655F6CE3}"/>
                </a:ext>
              </a:extLst>
            </p:cNvPr>
            <p:cNvSpPr>
              <a:spLocks noChangeArrowheads="1"/>
            </p:cNvSpPr>
            <p:nvPr/>
          </p:nvSpPr>
          <p:spPr bwMode="auto">
            <a:xfrm>
              <a:off x="1836" y="2610"/>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Oval 88">
              <a:extLst>
                <a:ext uri="{FF2B5EF4-FFF2-40B4-BE49-F238E27FC236}">
                  <a16:creationId xmlns:a16="http://schemas.microsoft.com/office/drawing/2014/main" id="{BE7C6ECF-C590-B968-1159-C864BEA155D0}"/>
                </a:ext>
              </a:extLst>
            </p:cNvPr>
            <p:cNvSpPr>
              <a:spLocks noChangeArrowheads="1"/>
            </p:cNvSpPr>
            <p:nvPr/>
          </p:nvSpPr>
          <p:spPr bwMode="auto">
            <a:xfrm>
              <a:off x="1836" y="3618"/>
              <a:ext cx="48" cy="47"/>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21796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4" name="文本框 3">
            <a:extLst>
              <a:ext uri="{FF2B5EF4-FFF2-40B4-BE49-F238E27FC236}">
                <a16:creationId xmlns:a16="http://schemas.microsoft.com/office/drawing/2014/main" id="{AACE758F-4DE9-430D-980F-0616C7E79B60}"/>
              </a:ext>
            </a:extLst>
          </p:cNvPr>
          <p:cNvSpPr txBox="1"/>
          <p:nvPr/>
        </p:nvSpPr>
        <p:spPr>
          <a:xfrm>
            <a:off x="457200"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79221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二、含源支路的等效替换</a:t>
            </a:r>
          </a:p>
        </p:txBody>
      </p:sp>
      <p:sp>
        <p:nvSpPr>
          <p:cNvPr id="112" name="Text Box 2">
            <a:extLst>
              <a:ext uri="{FF2B5EF4-FFF2-40B4-BE49-F238E27FC236}">
                <a16:creationId xmlns:a16="http://schemas.microsoft.com/office/drawing/2014/main" id="{C5AAB04E-9410-047D-20AA-6B01DEE2B914}"/>
              </a:ext>
            </a:extLst>
          </p:cNvPr>
          <p:cNvSpPr txBox="1">
            <a:spLocks noChangeArrowheads="1"/>
          </p:cNvSpPr>
          <p:nvPr/>
        </p:nvSpPr>
        <p:spPr bwMode="auto">
          <a:xfrm>
            <a:off x="422844" y="2315438"/>
            <a:ext cx="5229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b="1" dirty="0">
                <a:solidFill>
                  <a:srgbClr val="993366"/>
                </a:solidFill>
                <a:latin typeface="Times New Roman" panose="02020603050405020304" pitchFamily="18" charset="0"/>
                <a:ea typeface="宋体" panose="02010600030101010101" pitchFamily="2" charset="-122"/>
              </a:rPr>
              <a:t>（二）理想电流源的串、并联  </a:t>
            </a:r>
          </a:p>
        </p:txBody>
      </p:sp>
      <p:sp>
        <p:nvSpPr>
          <p:cNvPr id="113" name="Text Box 3">
            <a:extLst>
              <a:ext uri="{FF2B5EF4-FFF2-40B4-BE49-F238E27FC236}">
                <a16:creationId xmlns:a16="http://schemas.microsoft.com/office/drawing/2014/main" id="{5E53B694-57A6-51F4-86CD-76269E85E5FE}"/>
              </a:ext>
            </a:extLst>
          </p:cNvPr>
          <p:cNvSpPr txBox="1">
            <a:spLocks noChangeArrowheads="1"/>
          </p:cNvSpPr>
          <p:nvPr/>
        </p:nvSpPr>
        <p:spPr bwMode="auto">
          <a:xfrm>
            <a:off x="1858963" y="2838658"/>
            <a:ext cx="6827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可等效成一个理想电流源 </a:t>
            </a:r>
            <a:r>
              <a:rPr kumimoji="1" lang="en-US" altLang="zh-CN" sz="2400" b="1" i="1">
                <a:solidFill>
                  <a:srgbClr val="000000"/>
                </a:solidFill>
                <a:latin typeface="Times New Roman" panose="02020603050405020304" pitchFamily="18" charset="0"/>
                <a:ea typeface="宋体" panose="02010600030101010101" pitchFamily="2" charset="-122"/>
              </a:rPr>
              <a:t>i </a:t>
            </a:r>
            <a:r>
              <a:rPr kumimoji="1" lang="en-US" altLang="zh-CN" sz="2400" b="1" baseline="-25000">
                <a:solidFill>
                  <a:srgbClr val="000000"/>
                </a:solidFill>
                <a:latin typeface="Times New Roman" panose="02020603050405020304" pitchFamily="18" charset="0"/>
                <a:ea typeface="宋体" panose="02010600030101010101" pitchFamily="2" charset="-122"/>
              </a:rPr>
              <a:t>S</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1" baseline="-2500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zh-CN"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注意参考方向）。</a:t>
            </a: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  </a:t>
            </a:r>
            <a:endParaRPr kumimoji="1" lang="zh-CN" altLang="en-US" sz="2400" b="1" i="1" baseline="-25000">
              <a:solidFill>
                <a:srgbClr val="3333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14" name="Text Box 4">
            <a:extLst>
              <a:ext uri="{FF2B5EF4-FFF2-40B4-BE49-F238E27FC236}">
                <a16:creationId xmlns:a16="http://schemas.microsoft.com/office/drawing/2014/main" id="{EF444BAD-D41A-259C-B11E-462FB3A588CF}"/>
              </a:ext>
            </a:extLst>
          </p:cNvPr>
          <p:cNvSpPr txBox="1">
            <a:spLocks noChangeArrowheads="1"/>
          </p:cNvSpPr>
          <p:nvPr/>
        </p:nvSpPr>
        <p:spPr bwMode="auto">
          <a:xfrm>
            <a:off x="1573781" y="5499150"/>
            <a:ext cx="6477000" cy="102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3000"/>
              </a:lnSpc>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电流相同的理想电流源才能串联，并且每个电 流源的端电压不能确定。  </a:t>
            </a:r>
          </a:p>
        </p:txBody>
      </p:sp>
      <p:sp>
        <p:nvSpPr>
          <p:cNvPr id="115" name="AutoShape 5">
            <a:extLst>
              <a:ext uri="{FF2B5EF4-FFF2-40B4-BE49-F238E27FC236}">
                <a16:creationId xmlns:a16="http://schemas.microsoft.com/office/drawing/2014/main" id="{60E06EDA-B68A-C7FC-EDD8-B600E03F0708}"/>
              </a:ext>
            </a:extLst>
          </p:cNvPr>
          <p:cNvSpPr>
            <a:spLocks noChangeArrowheads="1"/>
          </p:cNvSpPr>
          <p:nvPr/>
        </p:nvSpPr>
        <p:spPr bwMode="auto">
          <a:xfrm>
            <a:off x="4469381" y="3857833"/>
            <a:ext cx="685800" cy="533400"/>
          </a:xfrm>
          <a:prstGeom prst="rightArrow">
            <a:avLst>
              <a:gd name="adj1" fmla="val 50000"/>
              <a:gd name="adj2" fmla="val 32143"/>
            </a:avLst>
          </a:prstGeom>
          <a:solidFill>
            <a:srgbClr val="00CC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6" name="Rectangle 6">
            <a:extLst>
              <a:ext uri="{FF2B5EF4-FFF2-40B4-BE49-F238E27FC236}">
                <a16:creationId xmlns:a16="http://schemas.microsoft.com/office/drawing/2014/main" id="{9990A9BE-2811-A540-4827-F19BF3261634}"/>
              </a:ext>
            </a:extLst>
          </p:cNvPr>
          <p:cNvSpPr>
            <a:spLocks noChangeArrowheads="1"/>
          </p:cNvSpPr>
          <p:nvPr/>
        </p:nvSpPr>
        <p:spPr bwMode="auto">
          <a:xfrm>
            <a:off x="405145" y="5602496"/>
            <a:ext cx="98107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串联</a:t>
            </a:r>
            <a:r>
              <a:rPr kumimoji="1" lang="en-US" altLang="zh-CN" sz="2400" b="1">
                <a:solidFill>
                  <a:srgbClr val="000000"/>
                </a:solidFill>
                <a:latin typeface="Times New Roman" panose="02020603050405020304" pitchFamily="18" charset="0"/>
                <a:ea typeface="宋体" panose="02010600030101010101" pitchFamily="2" charset="-122"/>
              </a:rPr>
              <a:t>:  </a:t>
            </a:r>
          </a:p>
        </p:txBody>
      </p:sp>
      <p:sp>
        <p:nvSpPr>
          <p:cNvPr id="117" name="Rectangle 7">
            <a:extLst>
              <a:ext uri="{FF2B5EF4-FFF2-40B4-BE49-F238E27FC236}">
                <a16:creationId xmlns:a16="http://schemas.microsoft.com/office/drawing/2014/main" id="{F990B540-4F3B-8914-05DD-DC561AB1F713}"/>
              </a:ext>
            </a:extLst>
          </p:cNvPr>
          <p:cNvSpPr>
            <a:spLocks noChangeArrowheads="1"/>
          </p:cNvSpPr>
          <p:nvPr/>
        </p:nvSpPr>
        <p:spPr bwMode="auto">
          <a:xfrm>
            <a:off x="695894" y="2845307"/>
            <a:ext cx="106362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并联：  </a:t>
            </a:r>
          </a:p>
        </p:txBody>
      </p:sp>
      <p:graphicFrame>
        <p:nvGraphicFramePr>
          <p:cNvPr id="118" name="Object 46">
            <a:extLst>
              <a:ext uri="{FF2B5EF4-FFF2-40B4-BE49-F238E27FC236}">
                <a16:creationId xmlns:a16="http://schemas.microsoft.com/office/drawing/2014/main" id="{D7E221BF-79ED-C284-7E32-899D37DA84E4}"/>
              </a:ext>
            </a:extLst>
          </p:cNvPr>
          <p:cNvGraphicFramePr>
            <a:graphicFrameLocks noChangeAspect="1"/>
          </p:cNvGraphicFramePr>
          <p:nvPr>
            <p:extLst>
              <p:ext uri="{D42A27DB-BD31-4B8C-83A1-F6EECF244321}">
                <p14:modId xmlns:p14="http://schemas.microsoft.com/office/powerpoint/2010/main" val="1597148950"/>
              </p:ext>
            </p:extLst>
          </p:nvPr>
        </p:nvGraphicFramePr>
        <p:xfrm>
          <a:off x="1834292" y="4929395"/>
          <a:ext cx="4987925" cy="592138"/>
        </p:xfrm>
        <a:graphic>
          <a:graphicData uri="http://schemas.openxmlformats.org/presentationml/2006/ole">
            <mc:AlternateContent xmlns:mc="http://schemas.openxmlformats.org/markup-compatibility/2006">
              <mc:Choice xmlns:v="urn:schemas-microsoft-com:vml" Requires="v">
                <p:oleObj name="Equation" r:id="rId2" imgW="2145960" imgH="253800" progId="Equation.3">
                  <p:embed/>
                </p:oleObj>
              </mc:Choice>
              <mc:Fallback>
                <p:oleObj name="Equation" r:id="rId2" imgW="2145960" imgH="253800" progId="Equation.3">
                  <p:embed/>
                  <p:pic>
                    <p:nvPicPr>
                      <p:cNvPr id="118" name="Object 46">
                        <a:extLst>
                          <a:ext uri="{FF2B5EF4-FFF2-40B4-BE49-F238E27FC236}">
                            <a16:creationId xmlns:a16="http://schemas.microsoft.com/office/drawing/2014/main" id="{D7E221BF-79ED-C284-7E32-899D37DA8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292" y="4929395"/>
                        <a:ext cx="498792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9" name="Group 61">
            <a:extLst>
              <a:ext uri="{FF2B5EF4-FFF2-40B4-BE49-F238E27FC236}">
                <a16:creationId xmlns:a16="http://schemas.microsoft.com/office/drawing/2014/main" id="{6E50A48E-D53A-EB8B-FC7A-71775D08A544}"/>
              </a:ext>
            </a:extLst>
          </p:cNvPr>
          <p:cNvGrpSpPr>
            <a:grpSpLocks/>
          </p:cNvGrpSpPr>
          <p:nvPr/>
        </p:nvGrpSpPr>
        <p:grpSpPr bwMode="auto">
          <a:xfrm>
            <a:off x="887981" y="3524458"/>
            <a:ext cx="3265488" cy="1343025"/>
            <a:chOff x="624" y="1326"/>
            <a:chExt cx="2057" cy="846"/>
          </a:xfrm>
        </p:grpSpPr>
        <p:sp>
          <p:nvSpPr>
            <p:cNvPr id="120" name="Line 24">
              <a:extLst>
                <a:ext uri="{FF2B5EF4-FFF2-40B4-BE49-F238E27FC236}">
                  <a16:creationId xmlns:a16="http://schemas.microsoft.com/office/drawing/2014/main" id="{D31D9622-CC09-15DA-25AD-E1A8CB7D4BA3}"/>
                </a:ext>
              </a:extLst>
            </p:cNvPr>
            <p:cNvSpPr>
              <a:spLocks noChangeShapeType="1"/>
            </p:cNvSpPr>
            <p:nvPr/>
          </p:nvSpPr>
          <p:spPr bwMode="auto">
            <a:xfrm>
              <a:off x="2148" y="1338"/>
              <a:ext cx="0" cy="822"/>
            </a:xfrm>
            <a:prstGeom prst="line">
              <a:avLst/>
            </a:prstGeom>
            <a:noFill/>
            <a:ln w="19050">
              <a:solidFill>
                <a:srgbClr val="000000"/>
              </a:solidFill>
              <a:round/>
              <a:headEnd type="none"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Line 18">
              <a:extLst>
                <a:ext uri="{FF2B5EF4-FFF2-40B4-BE49-F238E27FC236}">
                  <a16:creationId xmlns:a16="http://schemas.microsoft.com/office/drawing/2014/main" id="{9454F958-88E2-5786-FFED-3CCEB3FD93BA}"/>
                </a:ext>
              </a:extLst>
            </p:cNvPr>
            <p:cNvSpPr>
              <a:spLocks noChangeShapeType="1"/>
            </p:cNvSpPr>
            <p:nvPr/>
          </p:nvSpPr>
          <p:spPr bwMode="auto">
            <a:xfrm>
              <a:off x="1392" y="1344"/>
              <a:ext cx="0" cy="816"/>
            </a:xfrm>
            <a:prstGeom prst="line">
              <a:avLst/>
            </a:prstGeom>
            <a:noFill/>
            <a:ln w="19050">
              <a:solidFill>
                <a:srgbClr val="000000"/>
              </a:solidFill>
              <a:round/>
              <a:headEnd type="none"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Line 12">
              <a:extLst>
                <a:ext uri="{FF2B5EF4-FFF2-40B4-BE49-F238E27FC236}">
                  <a16:creationId xmlns:a16="http://schemas.microsoft.com/office/drawing/2014/main" id="{E6F04E72-463F-2ECD-73D3-3650937768E2}"/>
                </a:ext>
              </a:extLst>
            </p:cNvPr>
            <p:cNvSpPr>
              <a:spLocks noChangeShapeType="1"/>
            </p:cNvSpPr>
            <p:nvPr/>
          </p:nvSpPr>
          <p:spPr bwMode="auto">
            <a:xfrm>
              <a:off x="768" y="1350"/>
              <a:ext cx="0" cy="81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Oval 10">
              <a:extLst>
                <a:ext uri="{FF2B5EF4-FFF2-40B4-BE49-F238E27FC236}">
                  <a16:creationId xmlns:a16="http://schemas.microsoft.com/office/drawing/2014/main" id="{6CDBA550-C4F1-577A-B7DE-DC7514DFE68B}"/>
                </a:ext>
              </a:extLst>
            </p:cNvPr>
            <p:cNvSpPr>
              <a:spLocks noChangeArrowheads="1"/>
            </p:cNvSpPr>
            <p:nvPr/>
          </p:nvSpPr>
          <p:spPr bwMode="auto">
            <a:xfrm>
              <a:off x="624" y="1536"/>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 name="Line 11">
              <a:extLst>
                <a:ext uri="{FF2B5EF4-FFF2-40B4-BE49-F238E27FC236}">
                  <a16:creationId xmlns:a16="http://schemas.microsoft.com/office/drawing/2014/main" id="{334883ED-BFC6-11DB-14B8-203248BF7EA3}"/>
                </a:ext>
              </a:extLst>
            </p:cNvPr>
            <p:cNvSpPr>
              <a:spLocks noChangeShapeType="1"/>
            </p:cNvSpPr>
            <p:nvPr/>
          </p:nvSpPr>
          <p:spPr bwMode="auto">
            <a:xfrm>
              <a:off x="624" y="1680"/>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5" name="Line 13">
              <a:extLst>
                <a:ext uri="{FF2B5EF4-FFF2-40B4-BE49-F238E27FC236}">
                  <a16:creationId xmlns:a16="http://schemas.microsoft.com/office/drawing/2014/main" id="{02FBBC4A-2B02-46F6-EAAD-B32506F77A91}"/>
                </a:ext>
              </a:extLst>
            </p:cNvPr>
            <p:cNvSpPr>
              <a:spLocks noChangeShapeType="1"/>
            </p:cNvSpPr>
            <p:nvPr/>
          </p:nvSpPr>
          <p:spPr bwMode="auto">
            <a:xfrm flipV="1">
              <a:off x="900" y="1368"/>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6" name="Text Box 14">
              <a:extLst>
                <a:ext uri="{FF2B5EF4-FFF2-40B4-BE49-F238E27FC236}">
                  <a16:creationId xmlns:a16="http://schemas.microsoft.com/office/drawing/2014/main" id="{C5D73C0F-8F7C-AF73-E196-048E1C6156CC}"/>
                </a:ext>
              </a:extLst>
            </p:cNvPr>
            <p:cNvSpPr txBox="1">
              <a:spLocks noChangeArrowheads="1"/>
            </p:cNvSpPr>
            <p:nvPr/>
          </p:nvSpPr>
          <p:spPr bwMode="auto">
            <a:xfrm>
              <a:off x="882" y="13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S1</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7" name="Oval 16">
              <a:extLst>
                <a:ext uri="{FF2B5EF4-FFF2-40B4-BE49-F238E27FC236}">
                  <a16:creationId xmlns:a16="http://schemas.microsoft.com/office/drawing/2014/main" id="{484F1F26-F7AE-A85C-AE7C-43CECD9F970B}"/>
                </a:ext>
              </a:extLst>
            </p:cNvPr>
            <p:cNvSpPr>
              <a:spLocks noChangeArrowheads="1"/>
            </p:cNvSpPr>
            <p:nvPr/>
          </p:nvSpPr>
          <p:spPr bwMode="auto">
            <a:xfrm>
              <a:off x="1248" y="1536"/>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8" name="Line 17">
              <a:extLst>
                <a:ext uri="{FF2B5EF4-FFF2-40B4-BE49-F238E27FC236}">
                  <a16:creationId xmlns:a16="http://schemas.microsoft.com/office/drawing/2014/main" id="{6CC314FD-988A-9406-397A-E42B1D064463}"/>
                </a:ext>
              </a:extLst>
            </p:cNvPr>
            <p:cNvSpPr>
              <a:spLocks noChangeShapeType="1"/>
            </p:cNvSpPr>
            <p:nvPr/>
          </p:nvSpPr>
          <p:spPr bwMode="auto">
            <a:xfrm>
              <a:off x="1248" y="1680"/>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9" name="Line 19">
              <a:extLst>
                <a:ext uri="{FF2B5EF4-FFF2-40B4-BE49-F238E27FC236}">
                  <a16:creationId xmlns:a16="http://schemas.microsoft.com/office/drawing/2014/main" id="{E2E89D97-CE7F-D08C-D1CC-662F6FC402E3}"/>
                </a:ext>
              </a:extLst>
            </p:cNvPr>
            <p:cNvSpPr>
              <a:spLocks noChangeShapeType="1"/>
            </p:cNvSpPr>
            <p:nvPr/>
          </p:nvSpPr>
          <p:spPr bwMode="auto">
            <a:xfrm flipV="1">
              <a:off x="1446" y="1332"/>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0" name="Text Box 20">
              <a:extLst>
                <a:ext uri="{FF2B5EF4-FFF2-40B4-BE49-F238E27FC236}">
                  <a16:creationId xmlns:a16="http://schemas.microsoft.com/office/drawing/2014/main" id="{E9484F61-C036-FC14-A4AF-27C4529D1112}"/>
                </a:ext>
              </a:extLst>
            </p:cNvPr>
            <p:cNvSpPr txBox="1">
              <a:spLocks noChangeArrowheads="1"/>
            </p:cNvSpPr>
            <p:nvPr/>
          </p:nvSpPr>
          <p:spPr bwMode="auto">
            <a:xfrm>
              <a:off x="1488" y="1380"/>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S2</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1" name="Oval 22">
              <a:extLst>
                <a:ext uri="{FF2B5EF4-FFF2-40B4-BE49-F238E27FC236}">
                  <a16:creationId xmlns:a16="http://schemas.microsoft.com/office/drawing/2014/main" id="{1D3337FE-90BD-3354-D4EC-FFB21C1786D0}"/>
                </a:ext>
              </a:extLst>
            </p:cNvPr>
            <p:cNvSpPr>
              <a:spLocks noChangeArrowheads="1"/>
            </p:cNvSpPr>
            <p:nvPr/>
          </p:nvSpPr>
          <p:spPr bwMode="auto">
            <a:xfrm>
              <a:off x="2004" y="1536"/>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2" name="Line 23">
              <a:extLst>
                <a:ext uri="{FF2B5EF4-FFF2-40B4-BE49-F238E27FC236}">
                  <a16:creationId xmlns:a16="http://schemas.microsoft.com/office/drawing/2014/main" id="{9DAA724E-EC16-116C-82B8-23F64D984B19}"/>
                </a:ext>
              </a:extLst>
            </p:cNvPr>
            <p:cNvSpPr>
              <a:spLocks noChangeShapeType="1"/>
            </p:cNvSpPr>
            <p:nvPr/>
          </p:nvSpPr>
          <p:spPr bwMode="auto">
            <a:xfrm>
              <a:off x="2004" y="1680"/>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3" name="Line 25">
              <a:extLst>
                <a:ext uri="{FF2B5EF4-FFF2-40B4-BE49-F238E27FC236}">
                  <a16:creationId xmlns:a16="http://schemas.microsoft.com/office/drawing/2014/main" id="{94B54E88-F9C1-E1E9-39C7-E7D86F948C00}"/>
                </a:ext>
              </a:extLst>
            </p:cNvPr>
            <p:cNvSpPr>
              <a:spLocks noChangeShapeType="1"/>
            </p:cNvSpPr>
            <p:nvPr/>
          </p:nvSpPr>
          <p:spPr bwMode="auto">
            <a:xfrm flipV="1">
              <a:off x="2196" y="1332"/>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 name="Text Box 26">
              <a:extLst>
                <a:ext uri="{FF2B5EF4-FFF2-40B4-BE49-F238E27FC236}">
                  <a16:creationId xmlns:a16="http://schemas.microsoft.com/office/drawing/2014/main" id="{C72872F9-B19E-A15F-7705-732C66116A37}"/>
                </a:ext>
              </a:extLst>
            </p:cNvPr>
            <p:cNvSpPr txBox="1">
              <a:spLocks noChangeArrowheads="1"/>
            </p:cNvSpPr>
            <p:nvPr/>
          </p:nvSpPr>
          <p:spPr bwMode="auto">
            <a:xfrm>
              <a:off x="2238" y="138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k</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Line 27">
              <a:extLst>
                <a:ext uri="{FF2B5EF4-FFF2-40B4-BE49-F238E27FC236}">
                  <a16:creationId xmlns:a16="http://schemas.microsoft.com/office/drawing/2014/main" id="{CF84FEF3-D808-BD7C-FDE4-2EA1C3560811}"/>
                </a:ext>
              </a:extLst>
            </p:cNvPr>
            <p:cNvSpPr>
              <a:spLocks noChangeShapeType="1"/>
            </p:cNvSpPr>
            <p:nvPr/>
          </p:nvSpPr>
          <p:spPr bwMode="auto">
            <a:xfrm>
              <a:off x="768" y="2160"/>
              <a:ext cx="6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6" name="Line 28">
              <a:extLst>
                <a:ext uri="{FF2B5EF4-FFF2-40B4-BE49-F238E27FC236}">
                  <a16:creationId xmlns:a16="http://schemas.microsoft.com/office/drawing/2014/main" id="{4CE73557-B0D2-607D-71A6-61D7339972D2}"/>
                </a:ext>
              </a:extLst>
            </p:cNvPr>
            <p:cNvSpPr>
              <a:spLocks noChangeShapeType="1"/>
            </p:cNvSpPr>
            <p:nvPr/>
          </p:nvSpPr>
          <p:spPr bwMode="auto">
            <a:xfrm>
              <a:off x="1392" y="2160"/>
              <a:ext cx="76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7" name="Line 29">
              <a:extLst>
                <a:ext uri="{FF2B5EF4-FFF2-40B4-BE49-F238E27FC236}">
                  <a16:creationId xmlns:a16="http://schemas.microsoft.com/office/drawing/2014/main" id="{EAD3FE12-31DD-9198-126C-9D4D8D5A15E8}"/>
                </a:ext>
              </a:extLst>
            </p:cNvPr>
            <p:cNvSpPr>
              <a:spLocks noChangeShapeType="1"/>
            </p:cNvSpPr>
            <p:nvPr/>
          </p:nvSpPr>
          <p:spPr bwMode="auto">
            <a:xfrm>
              <a:off x="768" y="1344"/>
              <a:ext cx="6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8" name="Line 30">
              <a:extLst>
                <a:ext uri="{FF2B5EF4-FFF2-40B4-BE49-F238E27FC236}">
                  <a16:creationId xmlns:a16="http://schemas.microsoft.com/office/drawing/2014/main" id="{A22A5234-117C-A76D-C65C-BD858F472AA1}"/>
                </a:ext>
              </a:extLst>
            </p:cNvPr>
            <p:cNvSpPr>
              <a:spLocks noChangeShapeType="1"/>
            </p:cNvSpPr>
            <p:nvPr/>
          </p:nvSpPr>
          <p:spPr bwMode="auto">
            <a:xfrm>
              <a:off x="2148" y="2160"/>
              <a:ext cx="4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9" name="Line 31">
              <a:extLst>
                <a:ext uri="{FF2B5EF4-FFF2-40B4-BE49-F238E27FC236}">
                  <a16:creationId xmlns:a16="http://schemas.microsoft.com/office/drawing/2014/main" id="{89C04403-67E7-D33A-02E1-5598AE00CB10}"/>
                </a:ext>
              </a:extLst>
            </p:cNvPr>
            <p:cNvSpPr>
              <a:spLocks noChangeShapeType="1"/>
            </p:cNvSpPr>
            <p:nvPr/>
          </p:nvSpPr>
          <p:spPr bwMode="auto">
            <a:xfrm>
              <a:off x="1392" y="1344"/>
              <a:ext cx="75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0" name="Line 32">
              <a:extLst>
                <a:ext uri="{FF2B5EF4-FFF2-40B4-BE49-F238E27FC236}">
                  <a16:creationId xmlns:a16="http://schemas.microsoft.com/office/drawing/2014/main" id="{6246936D-1160-D8DE-8FBF-442873A359FB}"/>
                </a:ext>
              </a:extLst>
            </p:cNvPr>
            <p:cNvSpPr>
              <a:spLocks noChangeShapeType="1"/>
            </p:cNvSpPr>
            <p:nvPr/>
          </p:nvSpPr>
          <p:spPr bwMode="auto">
            <a:xfrm>
              <a:off x="2148" y="1344"/>
              <a:ext cx="4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1" name="Oval 54">
              <a:extLst>
                <a:ext uri="{FF2B5EF4-FFF2-40B4-BE49-F238E27FC236}">
                  <a16:creationId xmlns:a16="http://schemas.microsoft.com/office/drawing/2014/main" id="{0B3CFF48-11D5-113B-890D-21B0C74E98B8}"/>
                </a:ext>
              </a:extLst>
            </p:cNvPr>
            <p:cNvSpPr>
              <a:spLocks noChangeArrowheads="1"/>
            </p:cNvSpPr>
            <p:nvPr/>
          </p:nvSpPr>
          <p:spPr bwMode="auto">
            <a:xfrm>
              <a:off x="2634" y="2124"/>
              <a:ext cx="47" cy="48"/>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2" name="Oval 55">
              <a:extLst>
                <a:ext uri="{FF2B5EF4-FFF2-40B4-BE49-F238E27FC236}">
                  <a16:creationId xmlns:a16="http://schemas.microsoft.com/office/drawing/2014/main" id="{7F2B9082-F4C4-AA54-5051-5ACC9C6FFB47}"/>
                </a:ext>
              </a:extLst>
            </p:cNvPr>
            <p:cNvSpPr>
              <a:spLocks noChangeArrowheads="1"/>
            </p:cNvSpPr>
            <p:nvPr/>
          </p:nvSpPr>
          <p:spPr bwMode="auto">
            <a:xfrm>
              <a:off x="2634" y="1326"/>
              <a:ext cx="47" cy="48"/>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3" name="Group 60">
            <a:extLst>
              <a:ext uri="{FF2B5EF4-FFF2-40B4-BE49-F238E27FC236}">
                <a16:creationId xmlns:a16="http://schemas.microsoft.com/office/drawing/2014/main" id="{2B29E5F3-6B99-3975-94F6-35E85E5AFE85}"/>
              </a:ext>
            </a:extLst>
          </p:cNvPr>
          <p:cNvGrpSpPr>
            <a:grpSpLocks/>
          </p:cNvGrpSpPr>
          <p:nvPr/>
        </p:nvGrpSpPr>
        <p:grpSpPr bwMode="auto">
          <a:xfrm>
            <a:off x="5612381" y="3448258"/>
            <a:ext cx="1531938" cy="1390650"/>
            <a:chOff x="3600" y="1278"/>
            <a:chExt cx="965" cy="876"/>
          </a:xfrm>
        </p:grpSpPr>
        <p:sp>
          <p:nvSpPr>
            <p:cNvPr id="144" name="Line 39">
              <a:extLst>
                <a:ext uri="{FF2B5EF4-FFF2-40B4-BE49-F238E27FC236}">
                  <a16:creationId xmlns:a16="http://schemas.microsoft.com/office/drawing/2014/main" id="{D4E5784A-C7FE-6953-BD7B-C003219C2D87}"/>
                </a:ext>
              </a:extLst>
            </p:cNvPr>
            <p:cNvSpPr>
              <a:spLocks noChangeShapeType="1"/>
            </p:cNvSpPr>
            <p:nvPr/>
          </p:nvSpPr>
          <p:spPr bwMode="auto">
            <a:xfrm>
              <a:off x="3744" y="1296"/>
              <a:ext cx="0" cy="8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45" name="Group 36">
              <a:extLst>
                <a:ext uri="{FF2B5EF4-FFF2-40B4-BE49-F238E27FC236}">
                  <a16:creationId xmlns:a16="http://schemas.microsoft.com/office/drawing/2014/main" id="{4D8AE763-ECF6-B64B-AD81-4B6AA9180FC7}"/>
                </a:ext>
              </a:extLst>
            </p:cNvPr>
            <p:cNvGrpSpPr>
              <a:grpSpLocks/>
            </p:cNvGrpSpPr>
            <p:nvPr/>
          </p:nvGrpSpPr>
          <p:grpSpPr bwMode="auto">
            <a:xfrm>
              <a:off x="3600" y="1500"/>
              <a:ext cx="288" cy="288"/>
              <a:chOff x="2304" y="2304"/>
              <a:chExt cx="288" cy="288"/>
            </a:xfrm>
          </p:grpSpPr>
          <p:sp>
            <p:nvSpPr>
              <p:cNvPr id="152" name="Oval 37">
                <a:extLst>
                  <a:ext uri="{FF2B5EF4-FFF2-40B4-BE49-F238E27FC236}">
                    <a16:creationId xmlns:a16="http://schemas.microsoft.com/office/drawing/2014/main" id="{91F167F9-1907-8EA5-F2E8-32A9F8D8B6D8}"/>
                  </a:ext>
                </a:extLst>
              </p:cNvPr>
              <p:cNvSpPr>
                <a:spLocks noChangeArrowheads="1"/>
              </p:cNvSpPr>
              <p:nvPr/>
            </p:nvSpPr>
            <p:spPr bwMode="auto">
              <a:xfrm>
                <a:off x="2304" y="2304"/>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Line 38">
                <a:extLst>
                  <a:ext uri="{FF2B5EF4-FFF2-40B4-BE49-F238E27FC236}">
                    <a16:creationId xmlns:a16="http://schemas.microsoft.com/office/drawing/2014/main" id="{5AEFC1F2-1CE4-248E-4C6F-F31E467C3C81}"/>
                  </a:ext>
                </a:extLst>
              </p:cNvPr>
              <p:cNvSpPr>
                <a:spLocks noChangeShapeType="1"/>
              </p:cNvSpPr>
              <p:nvPr/>
            </p:nvSpPr>
            <p:spPr bwMode="auto">
              <a:xfrm>
                <a:off x="2304" y="2448"/>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46" name="Line 40">
              <a:extLst>
                <a:ext uri="{FF2B5EF4-FFF2-40B4-BE49-F238E27FC236}">
                  <a16:creationId xmlns:a16="http://schemas.microsoft.com/office/drawing/2014/main" id="{4E865DE7-91F1-0AF6-980B-B4456182E6D5}"/>
                </a:ext>
              </a:extLst>
            </p:cNvPr>
            <p:cNvSpPr>
              <a:spLocks noChangeShapeType="1"/>
            </p:cNvSpPr>
            <p:nvPr/>
          </p:nvSpPr>
          <p:spPr bwMode="auto">
            <a:xfrm flipV="1">
              <a:off x="3846" y="1308"/>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7" name="Text Box 41">
              <a:extLst>
                <a:ext uri="{FF2B5EF4-FFF2-40B4-BE49-F238E27FC236}">
                  <a16:creationId xmlns:a16="http://schemas.microsoft.com/office/drawing/2014/main" id="{5758AC2E-C6EF-5E3A-3AD2-CCF1FBC47763}"/>
                </a:ext>
              </a:extLst>
            </p:cNvPr>
            <p:cNvSpPr txBox="1">
              <a:spLocks noChangeArrowheads="1"/>
            </p:cNvSpPr>
            <p:nvPr/>
          </p:nvSpPr>
          <p:spPr bwMode="auto">
            <a:xfrm>
              <a:off x="3888" y="13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8" name="Line 42">
              <a:extLst>
                <a:ext uri="{FF2B5EF4-FFF2-40B4-BE49-F238E27FC236}">
                  <a16:creationId xmlns:a16="http://schemas.microsoft.com/office/drawing/2014/main" id="{5348E234-B038-C35B-DE40-E0E74A7D7B44}"/>
                </a:ext>
              </a:extLst>
            </p:cNvPr>
            <p:cNvSpPr>
              <a:spLocks noChangeShapeType="1"/>
            </p:cNvSpPr>
            <p:nvPr/>
          </p:nvSpPr>
          <p:spPr bwMode="auto">
            <a:xfrm>
              <a:off x="3744" y="2124"/>
              <a:ext cx="76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9" name="Line 43">
              <a:extLst>
                <a:ext uri="{FF2B5EF4-FFF2-40B4-BE49-F238E27FC236}">
                  <a16:creationId xmlns:a16="http://schemas.microsoft.com/office/drawing/2014/main" id="{C3C6321E-427E-7CEF-8ABF-F967054C543A}"/>
                </a:ext>
              </a:extLst>
            </p:cNvPr>
            <p:cNvSpPr>
              <a:spLocks noChangeShapeType="1"/>
            </p:cNvSpPr>
            <p:nvPr/>
          </p:nvSpPr>
          <p:spPr bwMode="auto">
            <a:xfrm>
              <a:off x="3744" y="1308"/>
              <a:ext cx="76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0" name="Oval 53">
              <a:extLst>
                <a:ext uri="{FF2B5EF4-FFF2-40B4-BE49-F238E27FC236}">
                  <a16:creationId xmlns:a16="http://schemas.microsoft.com/office/drawing/2014/main" id="{A624BC65-6AD0-0A5C-7FF7-D83028D9B34E}"/>
                </a:ext>
              </a:extLst>
            </p:cNvPr>
            <p:cNvSpPr>
              <a:spLocks noChangeArrowheads="1"/>
            </p:cNvSpPr>
            <p:nvPr/>
          </p:nvSpPr>
          <p:spPr bwMode="auto">
            <a:xfrm>
              <a:off x="4506" y="1278"/>
              <a:ext cx="47" cy="48"/>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1" name="Oval 56">
              <a:extLst>
                <a:ext uri="{FF2B5EF4-FFF2-40B4-BE49-F238E27FC236}">
                  <a16:creationId xmlns:a16="http://schemas.microsoft.com/office/drawing/2014/main" id="{39FA4246-C23E-0C2B-05E9-D7766C793858}"/>
                </a:ext>
              </a:extLst>
            </p:cNvPr>
            <p:cNvSpPr>
              <a:spLocks noChangeArrowheads="1"/>
            </p:cNvSpPr>
            <p:nvPr/>
          </p:nvSpPr>
          <p:spPr bwMode="auto">
            <a:xfrm>
              <a:off x="4518" y="2106"/>
              <a:ext cx="47" cy="48"/>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548565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3">
            <a:extLst>
              <a:ext uri="{FF2B5EF4-FFF2-40B4-BE49-F238E27FC236}">
                <a16:creationId xmlns:a16="http://schemas.microsoft.com/office/drawing/2014/main" id="{5C9B958C-2FB6-E048-41C2-D7397DFCECE2}"/>
              </a:ext>
            </a:extLst>
          </p:cNvPr>
          <p:cNvGrpSpPr>
            <a:grpSpLocks/>
          </p:cNvGrpSpPr>
          <p:nvPr/>
        </p:nvGrpSpPr>
        <p:grpSpPr bwMode="auto">
          <a:xfrm>
            <a:off x="2512908" y="2567993"/>
            <a:ext cx="1162050" cy="787400"/>
            <a:chOff x="1968" y="960"/>
            <a:chExt cx="768" cy="472"/>
          </a:xfrm>
        </p:grpSpPr>
        <p:sp>
          <p:nvSpPr>
            <p:cNvPr id="50" name="AutoShape 4">
              <a:extLst>
                <a:ext uri="{FF2B5EF4-FFF2-40B4-BE49-F238E27FC236}">
                  <a16:creationId xmlns:a16="http://schemas.microsoft.com/office/drawing/2014/main" id="{4A50C7BB-5247-EEA2-A451-B2D8A12A2D84}"/>
                </a:ext>
              </a:extLst>
            </p:cNvPr>
            <p:cNvSpPr>
              <a:spLocks noChangeArrowheads="1"/>
            </p:cNvSpPr>
            <p:nvPr/>
          </p:nvSpPr>
          <p:spPr bwMode="auto">
            <a:xfrm>
              <a:off x="1968" y="1144"/>
              <a:ext cx="768" cy="288"/>
            </a:xfrm>
            <a:prstGeom prst="rightArrow">
              <a:avLst>
                <a:gd name="adj1" fmla="val 50000"/>
                <a:gd name="adj2" fmla="val 66667"/>
              </a:avLst>
            </a:prstGeom>
            <a:solidFill>
              <a:srgbClr val="00CC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Text Box 5">
              <a:extLst>
                <a:ext uri="{FF2B5EF4-FFF2-40B4-BE49-F238E27FC236}">
                  <a16:creationId xmlns:a16="http://schemas.microsoft.com/office/drawing/2014/main" id="{42DEC607-C400-9FA2-1601-FDCA383ED8CD}"/>
                </a:ext>
              </a:extLst>
            </p:cNvPr>
            <p:cNvSpPr txBox="1">
              <a:spLocks noChangeArrowheads="1"/>
            </p:cNvSpPr>
            <p:nvPr/>
          </p:nvSpPr>
          <p:spPr bwMode="auto">
            <a:xfrm>
              <a:off x="2016" y="960"/>
              <a:ext cx="52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等效 </a:t>
              </a:r>
            </a:p>
          </p:txBody>
        </p:sp>
      </p:grpSp>
      <p:grpSp>
        <p:nvGrpSpPr>
          <p:cNvPr id="52" name="Group 6">
            <a:extLst>
              <a:ext uri="{FF2B5EF4-FFF2-40B4-BE49-F238E27FC236}">
                <a16:creationId xmlns:a16="http://schemas.microsoft.com/office/drawing/2014/main" id="{F9338A93-89CD-F8DF-D379-1814B4B17550}"/>
              </a:ext>
            </a:extLst>
          </p:cNvPr>
          <p:cNvGrpSpPr>
            <a:grpSpLocks/>
          </p:cNvGrpSpPr>
          <p:nvPr/>
        </p:nvGrpSpPr>
        <p:grpSpPr bwMode="auto">
          <a:xfrm>
            <a:off x="3100756" y="4884569"/>
            <a:ext cx="1219200" cy="781050"/>
            <a:chOff x="1968" y="2620"/>
            <a:chExt cx="768" cy="492"/>
          </a:xfrm>
        </p:grpSpPr>
        <p:sp>
          <p:nvSpPr>
            <p:cNvPr id="53" name="AutoShape 7">
              <a:extLst>
                <a:ext uri="{FF2B5EF4-FFF2-40B4-BE49-F238E27FC236}">
                  <a16:creationId xmlns:a16="http://schemas.microsoft.com/office/drawing/2014/main" id="{2280AB0F-E8C7-8A6B-4C9D-8C81CD7A8E32}"/>
                </a:ext>
              </a:extLst>
            </p:cNvPr>
            <p:cNvSpPr>
              <a:spLocks noChangeArrowheads="1"/>
            </p:cNvSpPr>
            <p:nvPr/>
          </p:nvSpPr>
          <p:spPr bwMode="auto">
            <a:xfrm>
              <a:off x="1968" y="2824"/>
              <a:ext cx="768" cy="288"/>
            </a:xfrm>
            <a:prstGeom prst="rightArrow">
              <a:avLst>
                <a:gd name="adj1" fmla="val 50000"/>
                <a:gd name="adj2" fmla="val 66667"/>
              </a:avLst>
            </a:prstGeom>
            <a:solidFill>
              <a:srgbClr val="00CC99"/>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4" name="Text Box 8">
              <a:extLst>
                <a:ext uri="{FF2B5EF4-FFF2-40B4-BE49-F238E27FC236}">
                  <a16:creationId xmlns:a16="http://schemas.microsoft.com/office/drawing/2014/main" id="{B769AFB5-B1D2-886E-FD72-2BD71CAB238E}"/>
                </a:ext>
              </a:extLst>
            </p:cNvPr>
            <p:cNvSpPr txBox="1">
              <a:spLocks noChangeArrowheads="1"/>
            </p:cNvSpPr>
            <p:nvPr/>
          </p:nvSpPr>
          <p:spPr bwMode="auto">
            <a:xfrm>
              <a:off x="2016" y="2620"/>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等效  </a:t>
              </a:r>
            </a:p>
          </p:txBody>
        </p:sp>
      </p:grpSp>
      <p:graphicFrame>
        <p:nvGraphicFramePr>
          <p:cNvPr id="56" name="Object 83">
            <a:extLst>
              <a:ext uri="{FF2B5EF4-FFF2-40B4-BE49-F238E27FC236}">
                <a16:creationId xmlns:a16="http://schemas.microsoft.com/office/drawing/2014/main" id="{3E870468-6E57-4D83-3F5E-1017C6554FD5}"/>
              </a:ext>
            </a:extLst>
          </p:cNvPr>
          <p:cNvGraphicFramePr>
            <a:graphicFrameLocks noChangeAspect="1"/>
          </p:cNvGraphicFramePr>
          <p:nvPr>
            <p:extLst>
              <p:ext uri="{D42A27DB-BD31-4B8C-83A1-F6EECF244321}">
                <p14:modId xmlns:p14="http://schemas.microsoft.com/office/powerpoint/2010/main" val="593707655"/>
              </p:ext>
            </p:extLst>
          </p:nvPr>
        </p:nvGraphicFramePr>
        <p:xfrm>
          <a:off x="6813654" y="2237705"/>
          <a:ext cx="2159000" cy="576262"/>
        </p:xfrm>
        <a:graphic>
          <a:graphicData uri="http://schemas.openxmlformats.org/presentationml/2006/ole">
            <mc:AlternateContent xmlns:mc="http://schemas.openxmlformats.org/markup-compatibility/2006">
              <mc:Choice xmlns:v="urn:schemas-microsoft-com:vml" Requires="v">
                <p:oleObj name="Equation" r:id="rId2" imgW="1422360" imgH="380880" progId="Equation.DSMT4">
                  <p:embed/>
                </p:oleObj>
              </mc:Choice>
              <mc:Fallback>
                <p:oleObj name="Equation" r:id="rId2" imgW="1422360" imgH="380880" progId="Equation.DSMT4">
                  <p:embed/>
                  <p:pic>
                    <p:nvPicPr>
                      <p:cNvPr id="56" name="Object 83">
                        <a:extLst>
                          <a:ext uri="{FF2B5EF4-FFF2-40B4-BE49-F238E27FC236}">
                            <a16:creationId xmlns:a16="http://schemas.microsoft.com/office/drawing/2014/main" id="{3E870468-6E57-4D83-3F5E-1017C655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654" y="2237705"/>
                        <a:ext cx="2159000" cy="576262"/>
                      </a:xfrm>
                      <a:prstGeom prst="rect">
                        <a:avLst/>
                      </a:prstGeom>
                      <a:gradFill rotWithShape="0">
                        <a:gsLst>
                          <a:gs pos="0">
                            <a:srgbClr val="00FFFF">
                              <a:gamma/>
                              <a:tint val="0"/>
                              <a:invGamma/>
                            </a:srgbClr>
                          </a:gs>
                          <a:gs pos="50000">
                            <a:srgbClr val="00FFFF"/>
                          </a:gs>
                          <a:gs pos="100000">
                            <a:srgbClr val="00FFFF">
                              <a:gamma/>
                              <a:tint val="0"/>
                              <a:invGamma/>
                            </a:srgbClr>
                          </a:gs>
                        </a:gsLst>
                        <a:lin ang="5400000" scaled="1"/>
                      </a:gradFill>
                      <a:ln w="12700">
                        <a:solidFill>
                          <a:srgbClr val="FF00FF"/>
                        </a:solidFill>
                        <a:miter lim="800000"/>
                        <a:headEnd/>
                        <a:tailEnd/>
                      </a:ln>
                      <a:effectLst>
                        <a:outerShdw dist="107763" dir="13500000" algn="ctr" rotWithShape="0">
                          <a:srgbClr val="808080"/>
                        </a:outerShdw>
                      </a:effectLst>
                    </p:spPr>
                  </p:pic>
                </p:oleObj>
              </mc:Fallback>
            </mc:AlternateContent>
          </a:graphicData>
        </a:graphic>
      </p:graphicFrame>
      <p:graphicFrame>
        <p:nvGraphicFramePr>
          <p:cNvPr id="57" name="Object 84">
            <a:extLst>
              <a:ext uri="{FF2B5EF4-FFF2-40B4-BE49-F238E27FC236}">
                <a16:creationId xmlns:a16="http://schemas.microsoft.com/office/drawing/2014/main" id="{0D958605-8AA4-8EEC-FC5E-32FD5D6247CE}"/>
              </a:ext>
            </a:extLst>
          </p:cNvPr>
          <p:cNvGraphicFramePr>
            <a:graphicFrameLocks noChangeAspect="1"/>
          </p:cNvGraphicFramePr>
          <p:nvPr>
            <p:extLst>
              <p:ext uri="{D42A27DB-BD31-4B8C-83A1-F6EECF244321}">
                <p14:modId xmlns:p14="http://schemas.microsoft.com/office/powerpoint/2010/main" val="14336711"/>
              </p:ext>
            </p:extLst>
          </p:nvPr>
        </p:nvGraphicFramePr>
        <p:xfrm>
          <a:off x="6871902" y="4730459"/>
          <a:ext cx="2124075" cy="566737"/>
        </p:xfrm>
        <a:graphic>
          <a:graphicData uri="http://schemas.openxmlformats.org/presentationml/2006/ole">
            <mc:AlternateContent xmlns:mc="http://schemas.openxmlformats.org/markup-compatibility/2006">
              <mc:Choice xmlns:v="urn:schemas-microsoft-com:vml" Requires="v">
                <p:oleObj name="Equation" r:id="rId4" imgW="1422360" imgH="380880" progId="Equation.DSMT4">
                  <p:embed/>
                </p:oleObj>
              </mc:Choice>
              <mc:Fallback>
                <p:oleObj name="Equation" r:id="rId4" imgW="1422360" imgH="380880" progId="Equation.DSMT4">
                  <p:embed/>
                  <p:pic>
                    <p:nvPicPr>
                      <p:cNvPr id="57" name="Object 84">
                        <a:extLst>
                          <a:ext uri="{FF2B5EF4-FFF2-40B4-BE49-F238E27FC236}">
                            <a16:creationId xmlns:a16="http://schemas.microsoft.com/office/drawing/2014/main" id="{0D958605-8AA4-8EEC-FC5E-32FD5D624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902" y="4730459"/>
                        <a:ext cx="2124075" cy="566737"/>
                      </a:xfrm>
                      <a:prstGeom prst="rect">
                        <a:avLst/>
                      </a:prstGeom>
                      <a:gradFill rotWithShape="0">
                        <a:gsLst>
                          <a:gs pos="0">
                            <a:srgbClr val="00FFFF"/>
                          </a:gs>
                          <a:gs pos="100000">
                            <a:srgbClr val="00FFFF">
                              <a:gamma/>
                              <a:tint val="0"/>
                              <a:invGamma/>
                            </a:srgbClr>
                          </a:gs>
                        </a:gsLst>
                        <a:lin ang="5400000" scaled="1"/>
                      </a:gradFill>
                      <a:ln w="9525">
                        <a:solidFill>
                          <a:srgbClr val="FF00FF"/>
                        </a:solidFill>
                        <a:miter lim="800000"/>
                        <a:headEnd/>
                        <a:tailEnd/>
                      </a:ln>
                      <a:effectLst>
                        <a:outerShdw dist="107763" dir="13500000" algn="ctr" rotWithShape="0">
                          <a:srgbClr val="808080"/>
                        </a:outerShdw>
                      </a:effectLst>
                    </p:spPr>
                  </p:pic>
                </p:oleObj>
              </mc:Fallback>
            </mc:AlternateContent>
          </a:graphicData>
        </a:graphic>
      </p:graphicFrame>
      <p:grpSp>
        <p:nvGrpSpPr>
          <p:cNvPr id="58" name="Group 86">
            <a:extLst>
              <a:ext uri="{FF2B5EF4-FFF2-40B4-BE49-F238E27FC236}">
                <a16:creationId xmlns:a16="http://schemas.microsoft.com/office/drawing/2014/main" id="{833A5AD8-A8F9-82B1-98B5-2C05FE0981F0}"/>
              </a:ext>
            </a:extLst>
          </p:cNvPr>
          <p:cNvGrpSpPr>
            <a:grpSpLocks/>
          </p:cNvGrpSpPr>
          <p:nvPr/>
        </p:nvGrpSpPr>
        <p:grpSpPr bwMode="auto">
          <a:xfrm>
            <a:off x="171346" y="1706686"/>
            <a:ext cx="2133600" cy="2298700"/>
            <a:chOff x="720" y="1416"/>
            <a:chExt cx="1344" cy="1448"/>
          </a:xfrm>
        </p:grpSpPr>
        <p:sp>
          <p:nvSpPr>
            <p:cNvPr id="59" name="Text Box 87">
              <a:extLst>
                <a:ext uri="{FF2B5EF4-FFF2-40B4-BE49-F238E27FC236}">
                  <a16:creationId xmlns:a16="http://schemas.microsoft.com/office/drawing/2014/main" id="{9CE31989-6AF4-A2B0-50C3-8E59FE75D385}"/>
                </a:ext>
              </a:extLst>
            </p:cNvPr>
            <p:cNvSpPr txBox="1">
              <a:spLocks noChangeArrowheads="1"/>
            </p:cNvSpPr>
            <p:nvPr/>
          </p:nvSpPr>
          <p:spPr bwMode="auto">
            <a:xfrm>
              <a:off x="1488" y="14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p>
          </p:txBody>
        </p:sp>
        <p:sp>
          <p:nvSpPr>
            <p:cNvPr id="60" name="Oval 88">
              <a:extLst>
                <a:ext uri="{FF2B5EF4-FFF2-40B4-BE49-F238E27FC236}">
                  <a16:creationId xmlns:a16="http://schemas.microsoft.com/office/drawing/2014/main" id="{8C3BA5DA-303F-568B-0787-B2C2D2327DBD}"/>
                </a:ext>
              </a:extLst>
            </p:cNvPr>
            <p:cNvSpPr>
              <a:spLocks noChangeArrowheads="1"/>
            </p:cNvSpPr>
            <p:nvPr/>
          </p:nvSpPr>
          <p:spPr bwMode="auto">
            <a:xfrm>
              <a:off x="1077" y="1888"/>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Text Box 89">
              <a:extLst>
                <a:ext uri="{FF2B5EF4-FFF2-40B4-BE49-F238E27FC236}">
                  <a16:creationId xmlns:a16="http://schemas.microsoft.com/office/drawing/2014/main" id="{44119839-08F6-4B21-C8A3-8C28845A25C4}"/>
                </a:ext>
              </a:extLst>
            </p:cNvPr>
            <p:cNvSpPr txBox="1">
              <a:spLocks noChangeArrowheads="1"/>
            </p:cNvSpPr>
            <p:nvPr/>
          </p:nvSpPr>
          <p:spPr bwMode="auto">
            <a:xfrm>
              <a:off x="936" y="1656"/>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62" name="Text Box 90">
              <a:extLst>
                <a:ext uri="{FF2B5EF4-FFF2-40B4-BE49-F238E27FC236}">
                  <a16:creationId xmlns:a16="http://schemas.microsoft.com/office/drawing/2014/main" id="{AF6AF14A-4269-2651-FF07-684198771C2D}"/>
                </a:ext>
              </a:extLst>
            </p:cNvPr>
            <p:cNvSpPr txBox="1">
              <a:spLocks noChangeArrowheads="1"/>
            </p:cNvSpPr>
            <p:nvPr/>
          </p:nvSpPr>
          <p:spPr bwMode="auto">
            <a:xfrm>
              <a:off x="949" y="1984"/>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63" name="Text Box 91">
              <a:extLst>
                <a:ext uri="{FF2B5EF4-FFF2-40B4-BE49-F238E27FC236}">
                  <a16:creationId xmlns:a16="http://schemas.microsoft.com/office/drawing/2014/main" id="{60EF894F-E78C-1B69-42F7-14F79105A6B6}"/>
                </a:ext>
              </a:extLst>
            </p:cNvPr>
            <p:cNvSpPr txBox="1">
              <a:spLocks noChangeArrowheads="1"/>
            </p:cNvSpPr>
            <p:nvPr/>
          </p:nvSpPr>
          <p:spPr bwMode="auto">
            <a:xfrm>
              <a:off x="720" y="18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Freeform 92">
              <a:extLst>
                <a:ext uri="{FF2B5EF4-FFF2-40B4-BE49-F238E27FC236}">
                  <a16:creationId xmlns:a16="http://schemas.microsoft.com/office/drawing/2014/main" id="{E3820BB4-EFC7-26E5-6DB7-4D9EE2949DD8}"/>
                </a:ext>
              </a:extLst>
            </p:cNvPr>
            <p:cNvSpPr>
              <a:spLocks/>
            </p:cNvSpPr>
            <p:nvPr/>
          </p:nvSpPr>
          <p:spPr bwMode="auto">
            <a:xfrm>
              <a:off x="1212" y="1776"/>
              <a:ext cx="660" cy="1"/>
            </a:xfrm>
            <a:custGeom>
              <a:avLst/>
              <a:gdLst>
                <a:gd name="T0" fmla="*/ 0 w 660"/>
                <a:gd name="T1" fmla="*/ 0 h 1"/>
                <a:gd name="T2" fmla="*/ 660 w 660"/>
                <a:gd name="T3" fmla="*/ 0 h 1"/>
              </a:gdLst>
              <a:ahLst/>
              <a:cxnLst>
                <a:cxn ang="0">
                  <a:pos x="T0" y="T1"/>
                </a:cxn>
                <a:cxn ang="0">
                  <a:pos x="T2" y="T3"/>
                </a:cxn>
              </a:cxnLst>
              <a:rect l="0" t="0" r="r" b="b"/>
              <a:pathLst>
                <a:path w="660" h="1">
                  <a:moveTo>
                    <a:pt x="0" y="0"/>
                  </a:moveTo>
                  <a:lnTo>
                    <a:pt x="66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Freeform 93">
              <a:extLst>
                <a:ext uri="{FF2B5EF4-FFF2-40B4-BE49-F238E27FC236}">
                  <a16:creationId xmlns:a16="http://schemas.microsoft.com/office/drawing/2014/main" id="{51696E57-C96F-7F57-969F-97C3E4B3028C}"/>
                </a:ext>
              </a:extLst>
            </p:cNvPr>
            <p:cNvSpPr>
              <a:spLocks/>
            </p:cNvSpPr>
            <p:nvPr/>
          </p:nvSpPr>
          <p:spPr bwMode="auto">
            <a:xfrm>
              <a:off x="1221" y="2829"/>
              <a:ext cx="651" cy="2"/>
            </a:xfrm>
            <a:custGeom>
              <a:avLst/>
              <a:gdLst>
                <a:gd name="T0" fmla="*/ 0 w 651"/>
                <a:gd name="T1" fmla="*/ 2 h 2"/>
                <a:gd name="T2" fmla="*/ 651 w 651"/>
                <a:gd name="T3" fmla="*/ 0 h 2"/>
              </a:gdLst>
              <a:ahLst/>
              <a:cxnLst>
                <a:cxn ang="0">
                  <a:pos x="T0" y="T1"/>
                </a:cxn>
                <a:cxn ang="0">
                  <a:pos x="T2" y="T3"/>
                </a:cxn>
              </a:cxnLst>
              <a:rect l="0" t="0" r="r" b="b"/>
              <a:pathLst>
                <a:path w="651" h="2">
                  <a:moveTo>
                    <a:pt x="0" y="2"/>
                  </a:moveTo>
                  <a:lnTo>
                    <a:pt x="651"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Line 94">
              <a:extLst>
                <a:ext uri="{FF2B5EF4-FFF2-40B4-BE49-F238E27FC236}">
                  <a16:creationId xmlns:a16="http://schemas.microsoft.com/office/drawing/2014/main" id="{BBF1B3DC-1398-FE23-FD4A-19720405549B}"/>
                </a:ext>
              </a:extLst>
            </p:cNvPr>
            <p:cNvSpPr>
              <a:spLocks noChangeShapeType="1"/>
            </p:cNvSpPr>
            <p:nvPr/>
          </p:nvSpPr>
          <p:spPr bwMode="auto">
            <a:xfrm>
              <a:off x="1344" y="1680"/>
              <a:ext cx="38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Text Box 95">
              <a:extLst>
                <a:ext uri="{FF2B5EF4-FFF2-40B4-BE49-F238E27FC236}">
                  <a16:creationId xmlns:a16="http://schemas.microsoft.com/office/drawing/2014/main" id="{AB7C50C3-4D0A-3585-AB1E-D4522A521538}"/>
                </a:ext>
              </a:extLst>
            </p:cNvPr>
            <p:cNvSpPr txBox="1">
              <a:spLocks noChangeArrowheads="1"/>
            </p:cNvSpPr>
            <p:nvPr/>
          </p:nvSpPr>
          <p:spPr bwMode="auto">
            <a:xfrm>
              <a:off x="864" y="23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Text Box 96">
              <a:extLst>
                <a:ext uri="{FF2B5EF4-FFF2-40B4-BE49-F238E27FC236}">
                  <a16:creationId xmlns:a16="http://schemas.microsoft.com/office/drawing/2014/main" id="{CAEFD4A2-283F-1A4B-27FB-8ED8EBAF9F9F}"/>
                </a:ext>
              </a:extLst>
            </p:cNvPr>
            <p:cNvSpPr txBox="1">
              <a:spLocks noChangeArrowheads="1"/>
            </p:cNvSpPr>
            <p:nvPr/>
          </p:nvSpPr>
          <p:spPr bwMode="auto">
            <a:xfrm>
              <a:off x="1728" y="178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Text Box 97">
              <a:extLst>
                <a:ext uri="{FF2B5EF4-FFF2-40B4-BE49-F238E27FC236}">
                  <a16:creationId xmlns:a16="http://schemas.microsoft.com/office/drawing/2014/main" id="{C8A8F362-2ED6-5A45-3568-9171160C54DA}"/>
                </a:ext>
              </a:extLst>
            </p:cNvPr>
            <p:cNvSpPr txBox="1">
              <a:spLocks noChangeArrowheads="1"/>
            </p:cNvSpPr>
            <p:nvPr/>
          </p:nvSpPr>
          <p:spPr bwMode="auto">
            <a:xfrm>
              <a:off x="1776" y="21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Text Box 98">
              <a:extLst>
                <a:ext uri="{FF2B5EF4-FFF2-40B4-BE49-F238E27FC236}">
                  <a16:creationId xmlns:a16="http://schemas.microsoft.com/office/drawing/2014/main" id="{9AC7CFD8-C3E2-A38E-A800-F2E378E2877E}"/>
                </a:ext>
              </a:extLst>
            </p:cNvPr>
            <p:cNvSpPr txBox="1">
              <a:spLocks noChangeArrowheads="1"/>
            </p:cNvSpPr>
            <p:nvPr/>
          </p:nvSpPr>
          <p:spPr bwMode="auto">
            <a:xfrm>
              <a:off x="1776" y="241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Oval 99">
              <a:extLst>
                <a:ext uri="{FF2B5EF4-FFF2-40B4-BE49-F238E27FC236}">
                  <a16:creationId xmlns:a16="http://schemas.microsoft.com/office/drawing/2014/main" id="{94D8A63B-5DB3-DB97-0A66-5389C6E7F829}"/>
                </a:ext>
              </a:extLst>
            </p:cNvPr>
            <p:cNvSpPr>
              <a:spLocks noChangeArrowheads="1"/>
            </p:cNvSpPr>
            <p:nvPr/>
          </p:nvSpPr>
          <p:spPr bwMode="auto">
            <a:xfrm>
              <a:off x="1872" y="1740"/>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Oval 100">
              <a:extLst>
                <a:ext uri="{FF2B5EF4-FFF2-40B4-BE49-F238E27FC236}">
                  <a16:creationId xmlns:a16="http://schemas.microsoft.com/office/drawing/2014/main" id="{D745C5DB-2007-47BB-6EA6-22376C11CBBF}"/>
                </a:ext>
              </a:extLst>
            </p:cNvPr>
            <p:cNvSpPr>
              <a:spLocks noChangeArrowheads="1"/>
            </p:cNvSpPr>
            <p:nvPr/>
          </p:nvSpPr>
          <p:spPr bwMode="auto">
            <a:xfrm>
              <a:off x="1872" y="2796"/>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Line 101">
              <a:extLst>
                <a:ext uri="{FF2B5EF4-FFF2-40B4-BE49-F238E27FC236}">
                  <a16:creationId xmlns:a16="http://schemas.microsoft.com/office/drawing/2014/main" id="{7F930149-7400-6665-EC0B-3E1B8691E83D}"/>
                </a:ext>
              </a:extLst>
            </p:cNvPr>
            <p:cNvSpPr>
              <a:spLocks noChangeShapeType="1"/>
            </p:cNvSpPr>
            <p:nvPr/>
          </p:nvSpPr>
          <p:spPr bwMode="auto">
            <a:xfrm>
              <a:off x="1224" y="1764"/>
              <a:ext cx="0" cy="10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Rectangle 102">
              <a:extLst>
                <a:ext uri="{FF2B5EF4-FFF2-40B4-BE49-F238E27FC236}">
                  <a16:creationId xmlns:a16="http://schemas.microsoft.com/office/drawing/2014/main" id="{23F460CF-B718-9FA5-641D-EA1C8CAA857A}"/>
                </a:ext>
              </a:extLst>
            </p:cNvPr>
            <p:cNvSpPr>
              <a:spLocks noChangeArrowheads="1"/>
            </p:cNvSpPr>
            <p:nvPr/>
          </p:nvSpPr>
          <p:spPr bwMode="auto">
            <a:xfrm>
              <a:off x="1164" y="2364"/>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5" name="Group 103">
            <a:extLst>
              <a:ext uri="{FF2B5EF4-FFF2-40B4-BE49-F238E27FC236}">
                <a16:creationId xmlns:a16="http://schemas.microsoft.com/office/drawing/2014/main" id="{3E608DE1-9226-C99A-551A-24F517140C6F}"/>
              </a:ext>
            </a:extLst>
          </p:cNvPr>
          <p:cNvGrpSpPr>
            <a:grpSpLocks/>
          </p:cNvGrpSpPr>
          <p:nvPr/>
        </p:nvGrpSpPr>
        <p:grpSpPr bwMode="auto">
          <a:xfrm>
            <a:off x="3838945" y="1967036"/>
            <a:ext cx="2743200" cy="1784350"/>
            <a:chOff x="2784" y="1644"/>
            <a:chExt cx="1728" cy="1124"/>
          </a:xfrm>
        </p:grpSpPr>
        <p:sp>
          <p:nvSpPr>
            <p:cNvPr id="76" name="Text Box 104">
              <a:extLst>
                <a:ext uri="{FF2B5EF4-FFF2-40B4-BE49-F238E27FC236}">
                  <a16:creationId xmlns:a16="http://schemas.microsoft.com/office/drawing/2014/main" id="{29195762-FFF4-161E-ED33-2F1AB10E39D7}"/>
                </a:ext>
              </a:extLst>
            </p:cNvPr>
            <p:cNvSpPr txBox="1">
              <a:spLocks noChangeArrowheads="1"/>
            </p:cNvSpPr>
            <p:nvPr/>
          </p:nvSpPr>
          <p:spPr bwMode="auto">
            <a:xfrm>
              <a:off x="4128" y="16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Text Box 105">
              <a:extLst>
                <a:ext uri="{FF2B5EF4-FFF2-40B4-BE49-F238E27FC236}">
                  <a16:creationId xmlns:a16="http://schemas.microsoft.com/office/drawing/2014/main" id="{67BCFD8D-BD92-882E-4B94-BE66BBE98C01}"/>
                </a:ext>
              </a:extLst>
            </p:cNvPr>
            <p:cNvSpPr txBox="1">
              <a:spLocks noChangeArrowheads="1"/>
            </p:cNvSpPr>
            <p:nvPr/>
          </p:nvSpPr>
          <p:spPr bwMode="auto">
            <a:xfrm>
              <a:off x="3696" y="21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106">
              <a:extLst>
                <a:ext uri="{FF2B5EF4-FFF2-40B4-BE49-F238E27FC236}">
                  <a16:creationId xmlns:a16="http://schemas.microsoft.com/office/drawing/2014/main" id="{1395BCBF-778F-D44D-71AD-63B88A740974}"/>
                </a:ext>
              </a:extLst>
            </p:cNvPr>
            <p:cNvSpPr txBox="1">
              <a:spLocks noChangeArrowheads="1"/>
            </p:cNvSpPr>
            <p:nvPr/>
          </p:nvSpPr>
          <p:spPr bwMode="auto">
            <a:xfrm>
              <a:off x="4128" y="18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Text Box 107">
              <a:extLst>
                <a:ext uri="{FF2B5EF4-FFF2-40B4-BE49-F238E27FC236}">
                  <a16:creationId xmlns:a16="http://schemas.microsoft.com/office/drawing/2014/main" id="{38A3EC17-FEF3-0429-7ABF-DE4CC305A28F}"/>
                </a:ext>
              </a:extLst>
            </p:cNvPr>
            <p:cNvSpPr txBox="1">
              <a:spLocks noChangeArrowheads="1"/>
            </p:cNvSpPr>
            <p:nvPr/>
          </p:nvSpPr>
          <p:spPr bwMode="auto">
            <a:xfrm>
              <a:off x="4176" y="22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Text Box 108">
              <a:extLst>
                <a:ext uri="{FF2B5EF4-FFF2-40B4-BE49-F238E27FC236}">
                  <a16:creationId xmlns:a16="http://schemas.microsoft.com/office/drawing/2014/main" id="{1F6933E7-7C04-45A2-DEC4-6C7B837BA61D}"/>
                </a:ext>
              </a:extLst>
            </p:cNvPr>
            <p:cNvSpPr txBox="1">
              <a:spLocks noChangeArrowheads="1"/>
            </p:cNvSpPr>
            <p:nvPr/>
          </p:nvSpPr>
          <p:spPr bwMode="auto">
            <a:xfrm>
              <a:off x="4224" y="23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Freeform 109">
              <a:extLst>
                <a:ext uri="{FF2B5EF4-FFF2-40B4-BE49-F238E27FC236}">
                  <a16:creationId xmlns:a16="http://schemas.microsoft.com/office/drawing/2014/main" id="{D0CAE594-E21F-62D3-9980-664FFCCB4CBC}"/>
                </a:ext>
              </a:extLst>
            </p:cNvPr>
            <p:cNvSpPr>
              <a:spLocks/>
            </p:cNvSpPr>
            <p:nvPr/>
          </p:nvSpPr>
          <p:spPr bwMode="auto">
            <a:xfrm>
              <a:off x="3084" y="1914"/>
              <a:ext cx="1" cy="834"/>
            </a:xfrm>
            <a:custGeom>
              <a:avLst/>
              <a:gdLst>
                <a:gd name="T0" fmla="*/ 0 w 1"/>
                <a:gd name="T1" fmla="*/ 0 h 834"/>
                <a:gd name="T2" fmla="*/ 1 w 1"/>
                <a:gd name="T3" fmla="*/ 834 h 834"/>
              </a:gdLst>
              <a:ahLst/>
              <a:cxnLst>
                <a:cxn ang="0">
                  <a:pos x="T0" y="T1"/>
                </a:cxn>
                <a:cxn ang="0">
                  <a:pos x="T2" y="T3"/>
                </a:cxn>
              </a:cxnLst>
              <a:rect l="0" t="0" r="r" b="b"/>
              <a:pathLst>
                <a:path w="1" h="834">
                  <a:moveTo>
                    <a:pt x="0" y="0"/>
                  </a:moveTo>
                  <a:lnTo>
                    <a:pt x="1" y="834"/>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82" name="Group 110">
              <a:extLst>
                <a:ext uri="{FF2B5EF4-FFF2-40B4-BE49-F238E27FC236}">
                  <a16:creationId xmlns:a16="http://schemas.microsoft.com/office/drawing/2014/main" id="{DED53BAC-6CE6-C63D-821A-5E9303FB04F6}"/>
                </a:ext>
              </a:extLst>
            </p:cNvPr>
            <p:cNvGrpSpPr>
              <a:grpSpLocks/>
            </p:cNvGrpSpPr>
            <p:nvPr/>
          </p:nvGrpSpPr>
          <p:grpSpPr bwMode="auto">
            <a:xfrm>
              <a:off x="2928" y="2220"/>
              <a:ext cx="288" cy="288"/>
              <a:chOff x="2304" y="2304"/>
              <a:chExt cx="288" cy="288"/>
            </a:xfrm>
          </p:grpSpPr>
          <p:sp>
            <p:nvSpPr>
              <p:cNvPr id="92" name="Oval 111">
                <a:extLst>
                  <a:ext uri="{FF2B5EF4-FFF2-40B4-BE49-F238E27FC236}">
                    <a16:creationId xmlns:a16="http://schemas.microsoft.com/office/drawing/2014/main" id="{891A4606-34CD-BBE9-B202-18988984E094}"/>
                  </a:ext>
                </a:extLst>
              </p:cNvPr>
              <p:cNvSpPr>
                <a:spLocks noChangeArrowheads="1"/>
              </p:cNvSpPr>
              <p:nvPr/>
            </p:nvSpPr>
            <p:spPr bwMode="auto">
              <a:xfrm>
                <a:off x="2304" y="2304"/>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3" name="Line 112">
                <a:extLst>
                  <a:ext uri="{FF2B5EF4-FFF2-40B4-BE49-F238E27FC236}">
                    <a16:creationId xmlns:a16="http://schemas.microsoft.com/office/drawing/2014/main" id="{169431AF-385C-B7BE-AB1E-BF4387E417F5}"/>
                  </a:ext>
                </a:extLst>
              </p:cNvPr>
              <p:cNvSpPr>
                <a:spLocks noChangeShapeType="1"/>
              </p:cNvSpPr>
              <p:nvPr/>
            </p:nvSpPr>
            <p:spPr bwMode="auto">
              <a:xfrm>
                <a:off x="2304" y="2448"/>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83" name="Freeform 113">
              <a:extLst>
                <a:ext uri="{FF2B5EF4-FFF2-40B4-BE49-F238E27FC236}">
                  <a16:creationId xmlns:a16="http://schemas.microsoft.com/office/drawing/2014/main" id="{9075224A-C8AC-BE2F-E89A-FD5021C66C4A}"/>
                </a:ext>
              </a:extLst>
            </p:cNvPr>
            <p:cNvSpPr>
              <a:spLocks/>
            </p:cNvSpPr>
            <p:nvPr/>
          </p:nvSpPr>
          <p:spPr bwMode="auto">
            <a:xfrm>
              <a:off x="3660" y="1914"/>
              <a:ext cx="1" cy="834"/>
            </a:xfrm>
            <a:custGeom>
              <a:avLst/>
              <a:gdLst>
                <a:gd name="T0" fmla="*/ 0 w 1"/>
                <a:gd name="T1" fmla="*/ 834 h 834"/>
                <a:gd name="T2" fmla="*/ 0 w 1"/>
                <a:gd name="T3" fmla="*/ 0 h 834"/>
              </a:gdLst>
              <a:ahLst/>
              <a:cxnLst>
                <a:cxn ang="0">
                  <a:pos x="T0" y="T1"/>
                </a:cxn>
                <a:cxn ang="0">
                  <a:pos x="T2" y="T3"/>
                </a:cxn>
              </a:cxnLst>
              <a:rect l="0" t="0" r="r" b="b"/>
              <a:pathLst>
                <a:path w="1" h="834">
                  <a:moveTo>
                    <a:pt x="0" y="834"/>
                  </a:moveTo>
                  <a:lnTo>
                    <a:pt x="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Rectangle 114">
              <a:extLst>
                <a:ext uri="{FF2B5EF4-FFF2-40B4-BE49-F238E27FC236}">
                  <a16:creationId xmlns:a16="http://schemas.microsoft.com/office/drawing/2014/main" id="{FF04A3D0-D41E-A20F-EA0A-CDB8889E8CDC}"/>
                </a:ext>
              </a:extLst>
            </p:cNvPr>
            <p:cNvSpPr>
              <a:spLocks noChangeArrowheads="1"/>
            </p:cNvSpPr>
            <p:nvPr/>
          </p:nvSpPr>
          <p:spPr bwMode="auto">
            <a:xfrm>
              <a:off x="3600" y="2172"/>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Text Box 115">
              <a:extLst>
                <a:ext uri="{FF2B5EF4-FFF2-40B4-BE49-F238E27FC236}">
                  <a16:creationId xmlns:a16="http://schemas.microsoft.com/office/drawing/2014/main" id="{045AD73B-613C-DBC9-E8E6-73DEF52F48C1}"/>
                </a:ext>
              </a:extLst>
            </p:cNvPr>
            <p:cNvSpPr txBox="1">
              <a:spLocks noChangeArrowheads="1"/>
            </p:cNvSpPr>
            <p:nvPr/>
          </p:nvSpPr>
          <p:spPr bwMode="auto">
            <a:xfrm>
              <a:off x="2784" y="18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Line 116">
              <a:extLst>
                <a:ext uri="{FF2B5EF4-FFF2-40B4-BE49-F238E27FC236}">
                  <a16:creationId xmlns:a16="http://schemas.microsoft.com/office/drawing/2014/main" id="{0009DD68-16AF-6515-4A28-94B2D3CBD53D}"/>
                </a:ext>
              </a:extLst>
            </p:cNvPr>
            <p:cNvSpPr>
              <a:spLocks noChangeShapeType="1"/>
            </p:cNvSpPr>
            <p:nvPr/>
          </p:nvSpPr>
          <p:spPr bwMode="auto">
            <a:xfrm>
              <a:off x="3792" y="1788"/>
              <a:ext cx="336"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Line 117">
              <a:extLst>
                <a:ext uri="{FF2B5EF4-FFF2-40B4-BE49-F238E27FC236}">
                  <a16:creationId xmlns:a16="http://schemas.microsoft.com/office/drawing/2014/main" id="{7EF243AA-C348-5482-441A-19FD63495100}"/>
                </a:ext>
              </a:extLst>
            </p:cNvPr>
            <p:cNvSpPr>
              <a:spLocks noChangeShapeType="1"/>
            </p:cNvSpPr>
            <p:nvPr/>
          </p:nvSpPr>
          <p:spPr bwMode="auto">
            <a:xfrm rot="16200000">
              <a:off x="2688" y="2364"/>
              <a:ext cx="38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Oval 118">
              <a:extLst>
                <a:ext uri="{FF2B5EF4-FFF2-40B4-BE49-F238E27FC236}">
                  <a16:creationId xmlns:a16="http://schemas.microsoft.com/office/drawing/2014/main" id="{4541EFF1-3808-D90D-D3C8-50D71D1C2F0A}"/>
                </a:ext>
              </a:extLst>
            </p:cNvPr>
            <p:cNvSpPr>
              <a:spLocks noChangeArrowheads="1"/>
            </p:cNvSpPr>
            <p:nvPr/>
          </p:nvSpPr>
          <p:spPr bwMode="auto">
            <a:xfrm>
              <a:off x="4320" y="1884"/>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Oval 119">
              <a:extLst>
                <a:ext uri="{FF2B5EF4-FFF2-40B4-BE49-F238E27FC236}">
                  <a16:creationId xmlns:a16="http://schemas.microsoft.com/office/drawing/2014/main" id="{1B501195-F9EA-6A09-9896-63D88E628768}"/>
                </a:ext>
              </a:extLst>
            </p:cNvPr>
            <p:cNvSpPr>
              <a:spLocks noChangeArrowheads="1"/>
            </p:cNvSpPr>
            <p:nvPr/>
          </p:nvSpPr>
          <p:spPr bwMode="auto">
            <a:xfrm>
              <a:off x="4320" y="2700"/>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Line 120">
              <a:extLst>
                <a:ext uri="{FF2B5EF4-FFF2-40B4-BE49-F238E27FC236}">
                  <a16:creationId xmlns:a16="http://schemas.microsoft.com/office/drawing/2014/main" id="{9E82B4CA-2BBE-F999-EC58-38FB74F87FC8}"/>
                </a:ext>
              </a:extLst>
            </p:cNvPr>
            <p:cNvSpPr>
              <a:spLocks noChangeShapeType="1"/>
            </p:cNvSpPr>
            <p:nvPr/>
          </p:nvSpPr>
          <p:spPr bwMode="auto">
            <a:xfrm>
              <a:off x="3084" y="1908"/>
              <a:ext cx="12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Line 121">
              <a:extLst>
                <a:ext uri="{FF2B5EF4-FFF2-40B4-BE49-F238E27FC236}">
                  <a16:creationId xmlns:a16="http://schemas.microsoft.com/office/drawing/2014/main" id="{D73635E4-EFCD-317E-D9F0-A768C36332AE}"/>
                </a:ext>
              </a:extLst>
            </p:cNvPr>
            <p:cNvSpPr>
              <a:spLocks noChangeShapeType="1"/>
            </p:cNvSpPr>
            <p:nvPr/>
          </p:nvSpPr>
          <p:spPr bwMode="auto">
            <a:xfrm>
              <a:off x="3084" y="2736"/>
              <a:ext cx="12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94" name="Group 122">
            <a:extLst>
              <a:ext uri="{FF2B5EF4-FFF2-40B4-BE49-F238E27FC236}">
                <a16:creationId xmlns:a16="http://schemas.microsoft.com/office/drawing/2014/main" id="{B48D0C5E-294A-1666-7BD1-67A5E6248381}"/>
              </a:ext>
            </a:extLst>
          </p:cNvPr>
          <p:cNvGrpSpPr>
            <a:grpSpLocks/>
          </p:cNvGrpSpPr>
          <p:nvPr/>
        </p:nvGrpSpPr>
        <p:grpSpPr bwMode="auto">
          <a:xfrm>
            <a:off x="286259" y="4296261"/>
            <a:ext cx="2743200" cy="1784350"/>
            <a:chOff x="2784" y="1644"/>
            <a:chExt cx="1728" cy="1124"/>
          </a:xfrm>
        </p:grpSpPr>
        <p:sp>
          <p:nvSpPr>
            <p:cNvPr id="95" name="Text Box 123">
              <a:extLst>
                <a:ext uri="{FF2B5EF4-FFF2-40B4-BE49-F238E27FC236}">
                  <a16:creationId xmlns:a16="http://schemas.microsoft.com/office/drawing/2014/main" id="{1BB303B9-D6E4-46C5-2751-24AA29943842}"/>
                </a:ext>
              </a:extLst>
            </p:cNvPr>
            <p:cNvSpPr txBox="1">
              <a:spLocks noChangeArrowheads="1"/>
            </p:cNvSpPr>
            <p:nvPr/>
          </p:nvSpPr>
          <p:spPr bwMode="auto">
            <a:xfrm>
              <a:off x="4128" y="16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6" name="Text Box 124">
              <a:extLst>
                <a:ext uri="{FF2B5EF4-FFF2-40B4-BE49-F238E27FC236}">
                  <a16:creationId xmlns:a16="http://schemas.microsoft.com/office/drawing/2014/main" id="{B7BC8E2C-6F81-99B9-78AB-AE7A66819BED}"/>
                </a:ext>
              </a:extLst>
            </p:cNvPr>
            <p:cNvSpPr txBox="1">
              <a:spLocks noChangeArrowheads="1"/>
            </p:cNvSpPr>
            <p:nvPr/>
          </p:nvSpPr>
          <p:spPr bwMode="auto">
            <a:xfrm>
              <a:off x="3696" y="21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Text Box 125">
              <a:extLst>
                <a:ext uri="{FF2B5EF4-FFF2-40B4-BE49-F238E27FC236}">
                  <a16:creationId xmlns:a16="http://schemas.microsoft.com/office/drawing/2014/main" id="{E4B337BE-1F7D-9623-4FB7-6E51F22D90E4}"/>
                </a:ext>
              </a:extLst>
            </p:cNvPr>
            <p:cNvSpPr txBox="1">
              <a:spLocks noChangeArrowheads="1"/>
            </p:cNvSpPr>
            <p:nvPr/>
          </p:nvSpPr>
          <p:spPr bwMode="auto">
            <a:xfrm>
              <a:off x="4128" y="18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Text Box 126">
              <a:extLst>
                <a:ext uri="{FF2B5EF4-FFF2-40B4-BE49-F238E27FC236}">
                  <a16:creationId xmlns:a16="http://schemas.microsoft.com/office/drawing/2014/main" id="{2034B1C3-4CDC-87D8-16B4-BE0BC9707996}"/>
                </a:ext>
              </a:extLst>
            </p:cNvPr>
            <p:cNvSpPr txBox="1">
              <a:spLocks noChangeArrowheads="1"/>
            </p:cNvSpPr>
            <p:nvPr/>
          </p:nvSpPr>
          <p:spPr bwMode="auto">
            <a:xfrm>
              <a:off x="4176" y="222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Text Box 127">
              <a:extLst>
                <a:ext uri="{FF2B5EF4-FFF2-40B4-BE49-F238E27FC236}">
                  <a16:creationId xmlns:a16="http://schemas.microsoft.com/office/drawing/2014/main" id="{6167D520-F96F-EFE5-A809-1A594BC42A88}"/>
                </a:ext>
              </a:extLst>
            </p:cNvPr>
            <p:cNvSpPr txBox="1">
              <a:spLocks noChangeArrowheads="1"/>
            </p:cNvSpPr>
            <p:nvPr/>
          </p:nvSpPr>
          <p:spPr bwMode="auto">
            <a:xfrm>
              <a:off x="4224" y="23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0" name="Freeform 128">
              <a:extLst>
                <a:ext uri="{FF2B5EF4-FFF2-40B4-BE49-F238E27FC236}">
                  <a16:creationId xmlns:a16="http://schemas.microsoft.com/office/drawing/2014/main" id="{5709C113-3EA3-E30D-FF90-938C4BDCF2BA}"/>
                </a:ext>
              </a:extLst>
            </p:cNvPr>
            <p:cNvSpPr>
              <a:spLocks/>
            </p:cNvSpPr>
            <p:nvPr/>
          </p:nvSpPr>
          <p:spPr bwMode="auto">
            <a:xfrm>
              <a:off x="3084" y="1914"/>
              <a:ext cx="1" cy="834"/>
            </a:xfrm>
            <a:custGeom>
              <a:avLst/>
              <a:gdLst>
                <a:gd name="T0" fmla="*/ 0 w 1"/>
                <a:gd name="T1" fmla="*/ 0 h 834"/>
                <a:gd name="T2" fmla="*/ 1 w 1"/>
                <a:gd name="T3" fmla="*/ 834 h 834"/>
              </a:gdLst>
              <a:ahLst/>
              <a:cxnLst>
                <a:cxn ang="0">
                  <a:pos x="T0" y="T1"/>
                </a:cxn>
                <a:cxn ang="0">
                  <a:pos x="T2" y="T3"/>
                </a:cxn>
              </a:cxnLst>
              <a:rect l="0" t="0" r="r" b="b"/>
              <a:pathLst>
                <a:path w="1" h="834">
                  <a:moveTo>
                    <a:pt x="0" y="0"/>
                  </a:moveTo>
                  <a:lnTo>
                    <a:pt x="1" y="834"/>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01" name="Group 129">
              <a:extLst>
                <a:ext uri="{FF2B5EF4-FFF2-40B4-BE49-F238E27FC236}">
                  <a16:creationId xmlns:a16="http://schemas.microsoft.com/office/drawing/2014/main" id="{C40916E0-3A29-32A6-30D1-73A0B32854FA}"/>
                </a:ext>
              </a:extLst>
            </p:cNvPr>
            <p:cNvGrpSpPr>
              <a:grpSpLocks/>
            </p:cNvGrpSpPr>
            <p:nvPr/>
          </p:nvGrpSpPr>
          <p:grpSpPr bwMode="auto">
            <a:xfrm>
              <a:off x="2928" y="2220"/>
              <a:ext cx="288" cy="288"/>
              <a:chOff x="2304" y="2304"/>
              <a:chExt cx="288" cy="288"/>
            </a:xfrm>
          </p:grpSpPr>
          <p:sp>
            <p:nvSpPr>
              <p:cNvPr id="111" name="Oval 130">
                <a:extLst>
                  <a:ext uri="{FF2B5EF4-FFF2-40B4-BE49-F238E27FC236}">
                    <a16:creationId xmlns:a16="http://schemas.microsoft.com/office/drawing/2014/main" id="{0133B79C-413C-2122-73E6-CF65D678AC3B}"/>
                  </a:ext>
                </a:extLst>
              </p:cNvPr>
              <p:cNvSpPr>
                <a:spLocks noChangeArrowheads="1"/>
              </p:cNvSpPr>
              <p:nvPr/>
            </p:nvSpPr>
            <p:spPr bwMode="auto">
              <a:xfrm>
                <a:off x="2304" y="2304"/>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4" name="Line 131">
                <a:extLst>
                  <a:ext uri="{FF2B5EF4-FFF2-40B4-BE49-F238E27FC236}">
                    <a16:creationId xmlns:a16="http://schemas.microsoft.com/office/drawing/2014/main" id="{8C1CE024-CE05-54A9-B87B-731EEBF9ED21}"/>
                  </a:ext>
                </a:extLst>
              </p:cNvPr>
              <p:cNvSpPr>
                <a:spLocks noChangeShapeType="1"/>
              </p:cNvSpPr>
              <p:nvPr/>
            </p:nvSpPr>
            <p:spPr bwMode="auto">
              <a:xfrm>
                <a:off x="2304" y="2448"/>
                <a:ext cx="288"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2" name="Freeform 132">
              <a:extLst>
                <a:ext uri="{FF2B5EF4-FFF2-40B4-BE49-F238E27FC236}">
                  <a16:creationId xmlns:a16="http://schemas.microsoft.com/office/drawing/2014/main" id="{C232394C-5974-A266-BC1D-D589919058A4}"/>
                </a:ext>
              </a:extLst>
            </p:cNvPr>
            <p:cNvSpPr>
              <a:spLocks/>
            </p:cNvSpPr>
            <p:nvPr/>
          </p:nvSpPr>
          <p:spPr bwMode="auto">
            <a:xfrm>
              <a:off x="3660" y="1914"/>
              <a:ext cx="1" cy="834"/>
            </a:xfrm>
            <a:custGeom>
              <a:avLst/>
              <a:gdLst>
                <a:gd name="T0" fmla="*/ 0 w 1"/>
                <a:gd name="T1" fmla="*/ 834 h 834"/>
                <a:gd name="T2" fmla="*/ 0 w 1"/>
                <a:gd name="T3" fmla="*/ 0 h 834"/>
              </a:gdLst>
              <a:ahLst/>
              <a:cxnLst>
                <a:cxn ang="0">
                  <a:pos x="T0" y="T1"/>
                </a:cxn>
                <a:cxn ang="0">
                  <a:pos x="T2" y="T3"/>
                </a:cxn>
              </a:cxnLst>
              <a:rect l="0" t="0" r="r" b="b"/>
              <a:pathLst>
                <a:path w="1" h="834">
                  <a:moveTo>
                    <a:pt x="0" y="834"/>
                  </a:moveTo>
                  <a:lnTo>
                    <a:pt x="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3" name="Rectangle 133">
              <a:extLst>
                <a:ext uri="{FF2B5EF4-FFF2-40B4-BE49-F238E27FC236}">
                  <a16:creationId xmlns:a16="http://schemas.microsoft.com/office/drawing/2014/main" id="{30A24A5B-7F15-7B95-FAC9-99500FE0AB4F}"/>
                </a:ext>
              </a:extLst>
            </p:cNvPr>
            <p:cNvSpPr>
              <a:spLocks noChangeArrowheads="1"/>
            </p:cNvSpPr>
            <p:nvPr/>
          </p:nvSpPr>
          <p:spPr bwMode="auto">
            <a:xfrm>
              <a:off x="3600" y="2172"/>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4" name="Text Box 134">
              <a:extLst>
                <a:ext uri="{FF2B5EF4-FFF2-40B4-BE49-F238E27FC236}">
                  <a16:creationId xmlns:a16="http://schemas.microsoft.com/office/drawing/2014/main" id="{9CC68BDE-A78C-8E54-73EB-6DFA8F94B425}"/>
                </a:ext>
              </a:extLst>
            </p:cNvPr>
            <p:cNvSpPr txBox="1">
              <a:spLocks noChangeArrowheads="1"/>
            </p:cNvSpPr>
            <p:nvPr/>
          </p:nvSpPr>
          <p:spPr bwMode="auto">
            <a:xfrm>
              <a:off x="2784" y="18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5" name="Line 135">
              <a:extLst>
                <a:ext uri="{FF2B5EF4-FFF2-40B4-BE49-F238E27FC236}">
                  <a16:creationId xmlns:a16="http://schemas.microsoft.com/office/drawing/2014/main" id="{B7834874-B9F7-04BD-BFAC-1169A8EB9D9D}"/>
                </a:ext>
              </a:extLst>
            </p:cNvPr>
            <p:cNvSpPr>
              <a:spLocks noChangeShapeType="1"/>
            </p:cNvSpPr>
            <p:nvPr/>
          </p:nvSpPr>
          <p:spPr bwMode="auto">
            <a:xfrm>
              <a:off x="3792" y="1788"/>
              <a:ext cx="336"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Line 136">
              <a:extLst>
                <a:ext uri="{FF2B5EF4-FFF2-40B4-BE49-F238E27FC236}">
                  <a16:creationId xmlns:a16="http://schemas.microsoft.com/office/drawing/2014/main" id="{8B71F28D-192B-D9DD-CBD2-C2CDD43B999E}"/>
                </a:ext>
              </a:extLst>
            </p:cNvPr>
            <p:cNvSpPr>
              <a:spLocks noChangeShapeType="1"/>
            </p:cNvSpPr>
            <p:nvPr/>
          </p:nvSpPr>
          <p:spPr bwMode="auto">
            <a:xfrm rot="16200000">
              <a:off x="2688" y="2364"/>
              <a:ext cx="38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Oval 137">
              <a:extLst>
                <a:ext uri="{FF2B5EF4-FFF2-40B4-BE49-F238E27FC236}">
                  <a16:creationId xmlns:a16="http://schemas.microsoft.com/office/drawing/2014/main" id="{2E21E22E-48FA-A291-4DB7-0670F57AE55F}"/>
                </a:ext>
              </a:extLst>
            </p:cNvPr>
            <p:cNvSpPr>
              <a:spLocks noChangeArrowheads="1"/>
            </p:cNvSpPr>
            <p:nvPr/>
          </p:nvSpPr>
          <p:spPr bwMode="auto">
            <a:xfrm>
              <a:off x="4320" y="1884"/>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Oval 138">
              <a:extLst>
                <a:ext uri="{FF2B5EF4-FFF2-40B4-BE49-F238E27FC236}">
                  <a16:creationId xmlns:a16="http://schemas.microsoft.com/office/drawing/2014/main" id="{6E652C66-30AA-2241-6E3A-124B84A95BE4}"/>
                </a:ext>
              </a:extLst>
            </p:cNvPr>
            <p:cNvSpPr>
              <a:spLocks noChangeArrowheads="1"/>
            </p:cNvSpPr>
            <p:nvPr/>
          </p:nvSpPr>
          <p:spPr bwMode="auto">
            <a:xfrm>
              <a:off x="4320" y="2700"/>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Line 139">
              <a:extLst>
                <a:ext uri="{FF2B5EF4-FFF2-40B4-BE49-F238E27FC236}">
                  <a16:creationId xmlns:a16="http://schemas.microsoft.com/office/drawing/2014/main" id="{61994445-3372-B638-0EA3-03B3B926FCE4}"/>
                </a:ext>
              </a:extLst>
            </p:cNvPr>
            <p:cNvSpPr>
              <a:spLocks noChangeShapeType="1"/>
            </p:cNvSpPr>
            <p:nvPr/>
          </p:nvSpPr>
          <p:spPr bwMode="auto">
            <a:xfrm>
              <a:off x="3084" y="1908"/>
              <a:ext cx="12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Line 140">
              <a:extLst>
                <a:ext uri="{FF2B5EF4-FFF2-40B4-BE49-F238E27FC236}">
                  <a16:creationId xmlns:a16="http://schemas.microsoft.com/office/drawing/2014/main" id="{CA833B6D-334A-1B02-CFA7-25EB40A8F177}"/>
                </a:ext>
              </a:extLst>
            </p:cNvPr>
            <p:cNvSpPr>
              <a:spLocks noChangeShapeType="1"/>
            </p:cNvSpPr>
            <p:nvPr/>
          </p:nvSpPr>
          <p:spPr bwMode="auto">
            <a:xfrm>
              <a:off x="3084" y="2736"/>
              <a:ext cx="123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55" name="Group 141">
            <a:extLst>
              <a:ext uri="{FF2B5EF4-FFF2-40B4-BE49-F238E27FC236}">
                <a16:creationId xmlns:a16="http://schemas.microsoft.com/office/drawing/2014/main" id="{AA903F0E-D94D-A157-C403-C6A00C7F5510}"/>
              </a:ext>
            </a:extLst>
          </p:cNvPr>
          <p:cNvGrpSpPr>
            <a:grpSpLocks/>
          </p:cNvGrpSpPr>
          <p:nvPr/>
        </p:nvGrpSpPr>
        <p:grpSpPr bwMode="auto">
          <a:xfrm>
            <a:off x="4315195" y="3963819"/>
            <a:ext cx="2133600" cy="2298700"/>
            <a:chOff x="720" y="1416"/>
            <a:chExt cx="1344" cy="1448"/>
          </a:xfrm>
        </p:grpSpPr>
        <p:sp>
          <p:nvSpPr>
            <p:cNvPr id="156" name="Text Box 142">
              <a:extLst>
                <a:ext uri="{FF2B5EF4-FFF2-40B4-BE49-F238E27FC236}">
                  <a16:creationId xmlns:a16="http://schemas.microsoft.com/office/drawing/2014/main" id="{6E80D69F-95CE-2661-F8FB-47CC4434FBF0}"/>
                </a:ext>
              </a:extLst>
            </p:cNvPr>
            <p:cNvSpPr txBox="1">
              <a:spLocks noChangeArrowheads="1"/>
            </p:cNvSpPr>
            <p:nvPr/>
          </p:nvSpPr>
          <p:spPr bwMode="auto">
            <a:xfrm>
              <a:off x="1488" y="14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p>
          </p:txBody>
        </p:sp>
        <p:sp>
          <p:nvSpPr>
            <p:cNvPr id="157" name="Oval 143">
              <a:extLst>
                <a:ext uri="{FF2B5EF4-FFF2-40B4-BE49-F238E27FC236}">
                  <a16:creationId xmlns:a16="http://schemas.microsoft.com/office/drawing/2014/main" id="{9187A125-C4D6-A21C-92AB-8F9731A3BEB3}"/>
                </a:ext>
              </a:extLst>
            </p:cNvPr>
            <p:cNvSpPr>
              <a:spLocks noChangeArrowheads="1"/>
            </p:cNvSpPr>
            <p:nvPr/>
          </p:nvSpPr>
          <p:spPr bwMode="auto">
            <a:xfrm>
              <a:off x="1077" y="1888"/>
              <a:ext cx="288" cy="288"/>
            </a:xfrm>
            <a:prstGeom prst="ellipse">
              <a:avLst/>
            </a:prstGeom>
            <a:solidFill>
              <a:srgbClr val="00CC99"/>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8" name="Text Box 144">
              <a:extLst>
                <a:ext uri="{FF2B5EF4-FFF2-40B4-BE49-F238E27FC236}">
                  <a16:creationId xmlns:a16="http://schemas.microsoft.com/office/drawing/2014/main" id="{881C7A3F-B0CF-6081-941F-36ABD6E1B2F9}"/>
                </a:ext>
              </a:extLst>
            </p:cNvPr>
            <p:cNvSpPr txBox="1">
              <a:spLocks noChangeArrowheads="1"/>
            </p:cNvSpPr>
            <p:nvPr/>
          </p:nvSpPr>
          <p:spPr bwMode="auto">
            <a:xfrm>
              <a:off x="936" y="1656"/>
              <a:ext cx="225"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59" name="Text Box 145">
              <a:extLst>
                <a:ext uri="{FF2B5EF4-FFF2-40B4-BE49-F238E27FC236}">
                  <a16:creationId xmlns:a16="http://schemas.microsoft.com/office/drawing/2014/main" id="{A9E5EA11-82CC-B5AA-A91E-A9E45F85B252}"/>
                </a:ext>
              </a:extLst>
            </p:cNvPr>
            <p:cNvSpPr txBox="1">
              <a:spLocks noChangeArrowheads="1"/>
            </p:cNvSpPr>
            <p:nvPr/>
          </p:nvSpPr>
          <p:spPr bwMode="auto">
            <a:xfrm>
              <a:off x="949" y="1984"/>
              <a:ext cx="212"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_</a:t>
              </a:r>
            </a:p>
          </p:txBody>
        </p:sp>
        <p:sp>
          <p:nvSpPr>
            <p:cNvPr id="160" name="Text Box 146">
              <a:extLst>
                <a:ext uri="{FF2B5EF4-FFF2-40B4-BE49-F238E27FC236}">
                  <a16:creationId xmlns:a16="http://schemas.microsoft.com/office/drawing/2014/main" id="{46D56FB9-41AA-7677-DF30-900C4282A2AB}"/>
                </a:ext>
              </a:extLst>
            </p:cNvPr>
            <p:cNvSpPr txBox="1">
              <a:spLocks noChangeArrowheads="1"/>
            </p:cNvSpPr>
            <p:nvPr/>
          </p:nvSpPr>
          <p:spPr bwMode="auto">
            <a:xfrm>
              <a:off x="720" y="18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Freeform 147">
              <a:extLst>
                <a:ext uri="{FF2B5EF4-FFF2-40B4-BE49-F238E27FC236}">
                  <a16:creationId xmlns:a16="http://schemas.microsoft.com/office/drawing/2014/main" id="{7566139B-0FFB-2826-34F3-495943B44F76}"/>
                </a:ext>
              </a:extLst>
            </p:cNvPr>
            <p:cNvSpPr>
              <a:spLocks/>
            </p:cNvSpPr>
            <p:nvPr/>
          </p:nvSpPr>
          <p:spPr bwMode="auto">
            <a:xfrm>
              <a:off x="1212" y="1776"/>
              <a:ext cx="660" cy="1"/>
            </a:xfrm>
            <a:custGeom>
              <a:avLst/>
              <a:gdLst>
                <a:gd name="T0" fmla="*/ 0 w 660"/>
                <a:gd name="T1" fmla="*/ 0 h 1"/>
                <a:gd name="T2" fmla="*/ 660 w 660"/>
                <a:gd name="T3" fmla="*/ 0 h 1"/>
              </a:gdLst>
              <a:ahLst/>
              <a:cxnLst>
                <a:cxn ang="0">
                  <a:pos x="T0" y="T1"/>
                </a:cxn>
                <a:cxn ang="0">
                  <a:pos x="T2" y="T3"/>
                </a:cxn>
              </a:cxnLst>
              <a:rect l="0" t="0" r="r" b="b"/>
              <a:pathLst>
                <a:path w="660" h="1">
                  <a:moveTo>
                    <a:pt x="0" y="0"/>
                  </a:moveTo>
                  <a:lnTo>
                    <a:pt x="660"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Freeform 148">
              <a:extLst>
                <a:ext uri="{FF2B5EF4-FFF2-40B4-BE49-F238E27FC236}">
                  <a16:creationId xmlns:a16="http://schemas.microsoft.com/office/drawing/2014/main" id="{42666563-6320-69B2-7647-8E5DE7DE5BEB}"/>
                </a:ext>
              </a:extLst>
            </p:cNvPr>
            <p:cNvSpPr>
              <a:spLocks/>
            </p:cNvSpPr>
            <p:nvPr/>
          </p:nvSpPr>
          <p:spPr bwMode="auto">
            <a:xfrm>
              <a:off x="1221" y="2829"/>
              <a:ext cx="651" cy="2"/>
            </a:xfrm>
            <a:custGeom>
              <a:avLst/>
              <a:gdLst>
                <a:gd name="T0" fmla="*/ 0 w 651"/>
                <a:gd name="T1" fmla="*/ 2 h 2"/>
                <a:gd name="T2" fmla="*/ 651 w 651"/>
                <a:gd name="T3" fmla="*/ 0 h 2"/>
              </a:gdLst>
              <a:ahLst/>
              <a:cxnLst>
                <a:cxn ang="0">
                  <a:pos x="T0" y="T1"/>
                </a:cxn>
                <a:cxn ang="0">
                  <a:pos x="T2" y="T3"/>
                </a:cxn>
              </a:cxnLst>
              <a:rect l="0" t="0" r="r" b="b"/>
              <a:pathLst>
                <a:path w="651" h="2">
                  <a:moveTo>
                    <a:pt x="0" y="2"/>
                  </a:moveTo>
                  <a:lnTo>
                    <a:pt x="651" y="0"/>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Line 149">
              <a:extLst>
                <a:ext uri="{FF2B5EF4-FFF2-40B4-BE49-F238E27FC236}">
                  <a16:creationId xmlns:a16="http://schemas.microsoft.com/office/drawing/2014/main" id="{9E135D5A-1222-6AFB-4C8C-AE80A580CEC0}"/>
                </a:ext>
              </a:extLst>
            </p:cNvPr>
            <p:cNvSpPr>
              <a:spLocks noChangeShapeType="1"/>
            </p:cNvSpPr>
            <p:nvPr/>
          </p:nvSpPr>
          <p:spPr bwMode="auto">
            <a:xfrm>
              <a:off x="1344" y="1680"/>
              <a:ext cx="384"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4" name="Text Box 150">
              <a:extLst>
                <a:ext uri="{FF2B5EF4-FFF2-40B4-BE49-F238E27FC236}">
                  <a16:creationId xmlns:a16="http://schemas.microsoft.com/office/drawing/2014/main" id="{637373E2-0954-8869-9B1D-260E05A3D1AF}"/>
                </a:ext>
              </a:extLst>
            </p:cNvPr>
            <p:cNvSpPr txBox="1">
              <a:spLocks noChangeArrowheads="1"/>
            </p:cNvSpPr>
            <p:nvPr/>
          </p:nvSpPr>
          <p:spPr bwMode="auto">
            <a:xfrm>
              <a:off x="864" y="23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5" name="Text Box 151">
              <a:extLst>
                <a:ext uri="{FF2B5EF4-FFF2-40B4-BE49-F238E27FC236}">
                  <a16:creationId xmlns:a16="http://schemas.microsoft.com/office/drawing/2014/main" id="{4F3E2A0B-3E16-E419-3263-E16E4BEF13F3}"/>
                </a:ext>
              </a:extLst>
            </p:cNvPr>
            <p:cNvSpPr txBox="1">
              <a:spLocks noChangeArrowheads="1"/>
            </p:cNvSpPr>
            <p:nvPr/>
          </p:nvSpPr>
          <p:spPr bwMode="auto">
            <a:xfrm>
              <a:off x="1728" y="178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6" name="Text Box 152">
              <a:extLst>
                <a:ext uri="{FF2B5EF4-FFF2-40B4-BE49-F238E27FC236}">
                  <a16:creationId xmlns:a16="http://schemas.microsoft.com/office/drawing/2014/main" id="{F737FAAD-3CB6-6E6F-C9F8-747CD9845E65}"/>
                </a:ext>
              </a:extLst>
            </p:cNvPr>
            <p:cNvSpPr txBox="1">
              <a:spLocks noChangeArrowheads="1"/>
            </p:cNvSpPr>
            <p:nvPr/>
          </p:nvSpPr>
          <p:spPr bwMode="auto">
            <a:xfrm>
              <a:off x="1776" y="21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7" name="Text Box 153">
              <a:extLst>
                <a:ext uri="{FF2B5EF4-FFF2-40B4-BE49-F238E27FC236}">
                  <a16:creationId xmlns:a16="http://schemas.microsoft.com/office/drawing/2014/main" id="{03B04F01-DF14-DF20-11DC-68FA4EF4B727}"/>
                </a:ext>
              </a:extLst>
            </p:cNvPr>
            <p:cNvSpPr txBox="1">
              <a:spLocks noChangeArrowheads="1"/>
            </p:cNvSpPr>
            <p:nvPr/>
          </p:nvSpPr>
          <p:spPr bwMode="auto">
            <a:xfrm>
              <a:off x="1776" y="241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8" name="Oval 154">
              <a:extLst>
                <a:ext uri="{FF2B5EF4-FFF2-40B4-BE49-F238E27FC236}">
                  <a16:creationId xmlns:a16="http://schemas.microsoft.com/office/drawing/2014/main" id="{6FBEF55B-0D5B-1AA6-E7C8-231882BA3E27}"/>
                </a:ext>
              </a:extLst>
            </p:cNvPr>
            <p:cNvSpPr>
              <a:spLocks noChangeArrowheads="1"/>
            </p:cNvSpPr>
            <p:nvPr/>
          </p:nvSpPr>
          <p:spPr bwMode="auto">
            <a:xfrm>
              <a:off x="1872" y="1740"/>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9" name="Oval 155">
              <a:extLst>
                <a:ext uri="{FF2B5EF4-FFF2-40B4-BE49-F238E27FC236}">
                  <a16:creationId xmlns:a16="http://schemas.microsoft.com/office/drawing/2014/main" id="{9DA7C45E-08C7-A206-675F-8C61F47611FA}"/>
                </a:ext>
              </a:extLst>
            </p:cNvPr>
            <p:cNvSpPr>
              <a:spLocks noChangeArrowheads="1"/>
            </p:cNvSpPr>
            <p:nvPr/>
          </p:nvSpPr>
          <p:spPr bwMode="auto">
            <a:xfrm>
              <a:off x="1872" y="2796"/>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Line 156">
              <a:extLst>
                <a:ext uri="{FF2B5EF4-FFF2-40B4-BE49-F238E27FC236}">
                  <a16:creationId xmlns:a16="http://schemas.microsoft.com/office/drawing/2014/main" id="{9E3F6F46-D58B-E615-15A8-0693C4B87E4B}"/>
                </a:ext>
              </a:extLst>
            </p:cNvPr>
            <p:cNvSpPr>
              <a:spLocks noChangeShapeType="1"/>
            </p:cNvSpPr>
            <p:nvPr/>
          </p:nvSpPr>
          <p:spPr bwMode="auto">
            <a:xfrm>
              <a:off x="1224" y="1764"/>
              <a:ext cx="0" cy="10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Rectangle 157">
              <a:extLst>
                <a:ext uri="{FF2B5EF4-FFF2-40B4-BE49-F238E27FC236}">
                  <a16:creationId xmlns:a16="http://schemas.microsoft.com/office/drawing/2014/main" id="{D8F0398D-5CC9-BEDD-A925-86B0CCE5E6FF}"/>
                </a:ext>
              </a:extLst>
            </p:cNvPr>
            <p:cNvSpPr>
              <a:spLocks noChangeArrowheads="1"/>
            </p:cNvSpPr>
            <p:nvPr/>
          </p:nvSpPr>
          <p:spPr bwMode="auto">
            <a:xfrm>
              <a:off x="1164" y="2364"/>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2" name="Text Box 5">
            <a:extLst>
              <a:ext uri="{FF2B5EF4-FFF2-40B4-BE49-F238E27FC236}">
                <a16:creationId xmlns:a16="http://schemas.microsoft.com/office/drawing/2014/main" id="{01A3E988-202C-6BC9-4E7A-B535C98ED26E}"/>
              </a:ext>
            </a:extLst>
          </p:cNvPr>
          <p:cNvSpPr txBox="1">
            <a:spLocks noChangeArrowheads="1"/>
          </p:cNvSpPr>
          <p:nvPr/>
        </p:nvSpPr>
        <p:spPr bwMode="auto">
          <a:xfrm>
            <a:off x="6757648" y="2881773"/>
            <a:ext cx="21590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（电阻其实是同一个，电流等于电压除以内阻） </a:t>
            </a:r>
          </a:p>
        </p:txBody>
      </p:sp>
      <p:sp>
        <p:nvSpPr>
          <p:cNvPr id="173" name="Text Box 2">
            <a:extLst>
              <a:ext uri="{FF2B5EF4-FFF2-40B4-BE49-F238E27FC236}">
                <a16:creationId xmlns:a16="http://schemas.microsoft.com/office/drawing/2014/main" id="{A54BA0C5-C07D-5B61-FDF1-52EB1C3D03C8}"/>
              </a:ext>
            </a:extLst>
          </p:cNvPr>
          <p:cNvSpPr txBox="1">
            <a:spLocks noChangeArrowheads="1"/>
          </p:cNvSpPr>
          <p:nvPr/>
        </p:nvSpPr>
        <p:spPr bwMode="auto">
          <a:xfrm>
            <a:off x="264062" y="1243384"/>
            <a:ext cx="88293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200" b="1" dirty="0">
                <a:solidFill>
                  <a:srgbClr val="993366"/>
                </a:solidFill>
                <a:latin typeface="Times New Roman" panose="02020603050405020304" pitchFamily="18" charset="0"/>
                <a:ea typeface="宋体" panose="02010600030101010101" pitchFamily="2" charset="-122"/>
              </a:rPr>
              <a:t>（三）实际电压源模型</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带内阻</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与实际电流源模型</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带导纳</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的相互变换  </a:t>
            </a:r>
          </a:p>
        </p:txBody>
      </p:sp>
      <p:sp>
        <p:nvSpPr>
          <p:cNvPr id="174" name="标题 1">
            <a:extLst>
              <a:ext uri="{FF2B5EF4-FFF2-40B4-BE49-F238E27FC236}">
                <a16:creationId xmlns:a16="http://schemas.microsoft.com/office/drawing/2014/main" id="{C882FCDE-0328-348D-23B2-21B32D90FF89}"/>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Tree>
    <p:extLst>
      <p:ext uri="{BB962C8B-B14F-4D97-AF65-F5344CB8AC3E}">
        <p14:creationId xmlns:p14="http://schemas.microsoft.com/office/powerpoint/2010/main" val="131664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Box 2">
            <a:extLst>
              <a:ext uri="{FF2B5EF4-FFF2-40B4-BE49-F238E27FC236}">
                <a16:creationId xmlns:a16="http://schemas.microsoft.com/office/drawing/2014/main" id="{A54BA0C5-C07D-5B61-FDF1-52EB1C3D03C8}"/>
              </a:ext>
            </a:extLst>
          </p:cNvPr>
          <p:cNvSpPr txBox="1">
            <a:spLocks noChangeArrowheads="1"/>
          </p:cNvSpPr>
          <p:nvPr/>
        </p:nvSpPr>
        <p:spPr bwMode="auto">
          <a:xfrm>
            <a:off x="264062" y="1243384"/>
            <a:ext cx="88293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200" b="1" dirty="0">
                <a:solidFill>
                  <a:srgbClr val="993366"/>
                </a:solidFill>
                <a:latin typeface="Times New Roman" panose="02020603050405020304" pitchFamily="18" charset="0"/>
                <a:ea typeface="宋体" panose="02010600030101010101" pitchFamily="2" charset="-122"/>
              </a:rPr>
              <a:t>（三）实际电压源模型</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带内阻</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与实际电流源模型</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带导纳</a:t>
            </a:r>
            <a:r>
              <a:rPr kumimoji="1" lang="en-US" altLang="zh-CN" sz="2200" b="1" dirty="0">
                <a:solidFill>
                  <a:srgbClr val="993366"/>
                </a:solidFill>
                <a:latin typeface="Times New Roman" panose="02020603050405020304" pitchFamily="18" charset="0"/>
                <a:ea typeface="宋体" panose="02010600030101010101" pitchFamily="2" charset="-122"/>
              </a:rPr>
              <a:t>)</a:t>
            </a:r>
            <a:r>
              <a:rPr kumimoji="1" lang="zh-CN" altLang="en-US" sz="2200" b="1" dirty="0">
                <a:solidFill>
                  <a:srgbClr val="993366"/>
                </a:solidFill>
                <a:latin typeface="Times New Roman" panose="02020603050405020304" pitchFamily="18" charset="0"/>
                <a:ea typeface="宋体" panose="02010600030101010101" pitchFamily="2" charset="-122"/>
              </a:rPr>
              <a:t>的相互变换  </a:t>
            </a:r>
          </a:p>
        </p:txBody>
      </p:sp>
      <p:sp>
        <p:nvSpPr>
          <p:cNvPr id="174" name="标题 1">
            <a:extLst>
              <a:ext uri="{FF2B5EF4-FFF2-40B4-BE49-F238E27FC236}">
                <a16:creationId xmlns:a16="http://schemas.microsoft.com/office/drawing/2014/main" id="{C882FCDE-0328-348D-23B2-21B32D90FF89}"/>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grpSp>
        <p:nvGrpSpPr>
          <p:cNvPr id="117" name="Group 161">
            <a:extLst>
              <a:ext uri="{FF2B5EF4-FFF2-40B4-BE49-F238E27FC236}">
                <a16:creationId xmlns:a16="http://schemas.microsoft.com/office/drawing/2014/main" id="{13E90CD5-8818-6B52-35BB-6DD7F19A695A}"/>
              </a:ext>
            </a:extLst>
          </p:cNvPr>
          <p:cNvGrpSpPr>
            <a:grpSpLocks/>
          </p:cNvGrpSpPr>
          <p:nvPr/>
        </p:nvGrpSpPr>
        <p:grpSpPr bwMode="auto">
          <a:xfrm>
            <a:off x="264062" y="2349001"/>
            <a:ext cx="8872507" cy="1314451"/>
            <a:chOff x="312" y="1582"/>
            <a:chExt cx="5726" cy="828"/>
          </a:xfrm>
        </p:grpSpPr>
        <p:sp>
          <p:nvSpPr>
            <p:cNvPr id="118" name="Rectangle 38">
              <a:extLst>
                <a:ext uri="{FF2B5EF4-FFF2-40B4-BE49-F238E27FC236}">
                  <a16:creationId xmlns:a16="http://schemas.microsoft.com/office/drawing/2014/main" id="{56431483-D43E-4012-8BE3-6DE224384D1D}"/>
                </a:ext>
              </a:extLst>
            </p:cNvPr>
            <p:cNvSpPr>
              <a:spLocks noChangeArrowheads="1"/>
            </p:cNvSpPr>
            <p:nvPr/>
          </p:nvSpPr>
          <p:spPr bwMode="auto">
            <a:xfrm>
              <a:off x="1759" y="1828"/>
              <a:ext cx="4279"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方向：电流源电流方向与电压源电压方向</a:t>
              </a:r>
              <a:r>
                <a:rPr kumimoji="1" lang="zh-CN" altLang="en-US" sz="2400" b="1" dirty="0">
                  <a:solidFill>
                    <a:srgbClr val="FF0000"/>
                  </a:solidFill>
                  <a:latin typeface="Times New Roman" panose="02020603050405020304" pitchFamily="18" charset="0"/>
                  <a:ea typeface="宋体" panose="02010600030101010101" pitchFamily="2" charset="-122"/>
                </a:rPr>
                <a:t>相反</a:t>
              </a:r>
              <a:r>
                <a:rPr kumimoji="1" lang="zh-CN" altLang="en-US" sz="2000" b="1" dirty="0">
                  <a:solidFill>
                    <a:srgbClr val="000000"/>
                  </a:solidFill>
                  <a:latin typeface="Times New Roman" panose="02020603050405020304" pitchFamily="18" charset="0"/>
                  <a:ea typeface="宋体" panose="02010600030101010101" pitchFamily="2" charset="-122"/>
                </a:rPr>
                <a:t>。</a:t>
              </a:r>
              <a:endParaRPr kumimoji="1" lang="en-US" altLang="zh-CN" sz="2000" b="1" dirty="0">
                <a:solidFill>
                  <a:srgbClr val="000000"/>
                </a:solidFill>
                <a:latin typeface="Times New Roman" panose="02020603050405020304" pitchFamily="18" charset="0"/>
                <a:ea typeface="宋体" panose="02010600030101010101" pitchFamily="2" charset="-122"/>
              </a:endParaRPr>
            </a:p>
            <a:p>
              <a:pPr eaLnBrk="1" hangingPunct="1">
                <a:spcBef>
                  <a:spcPct val="50000"/>
                </a:spcBef>
              </a:pPr>
              <a:r>
                <a:rPr kumimoji="1" lang="zh-CN" altLang="en-US" sz="2000" b="1" dirty="0">
                  <a:solidFill>
                    <a:srgbClr val="000000"/>
                  </a:solidFill>
                  <a:latin typeface="Times New Roman" panose="02020603050405020304" pitchFamily="18" charset="0"/>
                  <a:ea typeface="宋体" panose="02010600030101010101" pitchFamily="2" charset="-122"/>
                </a:rPr>
                <a:t>（简记：</a:t>
              </a:r>
              <a:r>
                <a:rPr kumimoji="1" lang="zh-CN" altLang="en-US" sz="2000" b="1" dirty="0">
                  <a:solidFill>
                    <a:srgbClr val="FF0000"/>
                  </a:solidFill>
                  <a:latin typeface="Times New Roman" panose="02020603050405020304" pitchFamily="18" charset="0"/>
                  <a:ea typeface="宋体" panose="02010600030101010101" pitchFamily="2" charset="-122"/>
                </a:rPr>
                <a:t>电压源正号朝向即为电流源的电流方向</a:t>
              </a:r>
              <a:r>
                <a:rPr kumimoji="1" lang="zh-CN" altLang="en-US" sz="2000" b="1" dirty="0">
                  <a:solidFill>
                    <a:srgbClr val="000000"/>
                  </a:solidFill>
                  <a:latin typeface="Times New Roman" panose="02020603050405020304" pitchFamily="18" charset="0"/>
                  <a:ea typeface="宋体" panose="02010600030101010101" pitchFamily="2" charset="-122"/>
                </a:rPr>
                <a:t>）  </a:t>
              </a:r>
              <a:endParaRPr kumimoji="1" lang="zh-CN" altLang="en-US" sz="2400" b="1" dirty="0">
                <a:solidFill>
                  <a:srgbClr val="000000"/>
                </a:solidFill>
                <a:latin typeface="Times New Roman" panose="02020603050405020304" pitchFamily="18" charset="0"/>
                <a:ea typeface="宋体" panose="02010600030101010101" pitchFamily="2" charset="-122"/>
              </a:endParaRPr>
            </a:p>
          </p:txBody>
        </p:sp>
        <p:sp>
          <p:nvSpPr>
            <p:cNvPr id="119" name="Text Box 102">
              <a:extLst>
                <a:ext uri="{FF2B5EF4-FFF2-40B4-BE49-F238E27FC236}">
                  <a16:creationId xmlns:a16="http://schemas.microsoft.com/office/drawing/2014/main" id="{E6E10664-CB84-1A65-BCE1-9A0F73BBA61C}"/>
                </a:ext>
              </a:extLst>
            </p:cNvPr>
            <p:cNvSpPr txBox="1">
              <a:spLocks noChangeArrowheads="1"/>
            </p:cNvSpPr>
            <p:nvPr/>
          </p:nvSpPr>
          <p:spPr bwMode="auto">
            <a:xfrm>
              <a:off x="312" y="1680"/>
              <a:ext cx="1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a:t>
              </a:r>
              <a:r>
                <a:rPr kumimoji="1" lang="en-US" altLang="zh-CN" sz="2400" b="1" dirty="0">
                  <a:solidFill>
                    <a:srgbClr val="000000"/>
                  </a:solidFill>
                  <a:latin typeface="Times New Roman" panose="02020603050405020304" pitchFamily="18" charset="0"/>
                  <a:ea typeface="宋体" panose="02010600030101010101" pitchFamily="2" charset="-122"/>
                </a:rPr>
                <a:t>1</a:t>
              </a:r>
              <a:r>
                <a:rPr kumimoji="1" lang="zh-CN" altLang="en-US" sz="2400" b="1" dirty="0">
                  <a:solidFill>
                    <a:srgbClr val="000000"/>
                  </a:solidFill>
                  <a:latin typeface="Times New Roman" panose="02020603050405020304" pitchFamily="18" charset="0"/>
                  <a:ea typeface="宋体" panose="02010600030101010101" pitchFamily="2" charset="-122"/>
                </a:rPr>
                <a:t>） 变换关系</a:t>
              </a:r>
              <a:endParaRPr kumimoji="1" lang="zh-CN" altLang="en-US" sz="2400" dirty="0">
                <a:solidFill>
                  <a:srgbClr val="000000"/>
                </a:solidFill>
                <a:latin typeface="Times New Roman" panose="02020603050405020304" pitchFamily="18" charset="0"/>
                <a:ea typeface="宋体" panose="02010600030101010101" pitchFamily="2" charset="-122"/>
              </a:endParaRPr>
            </a:p>
          </p:txBody>
        </p:sp>
        <p:sp>
          <p:nvSpPr>
            <p:cNvPr id="120" name="Text Box 103">
              <a:extLst>
                <a:ext uri="{FF2B5EF4-FFF2-40B4-BE49-F238E27FC236}">
                  <a16:creationId xmlns:a16="http://schemas.microsoft.com/office/drawing/2014/main" id="{DC40F201-A230-656F-28F8-46873F904501}"/>
                </a:ext>
              </a:extLst>
            </p:cNvPr>
            <p:cNvSpPr txBox="1">
              <a:spLocks noChangeArrowheads="1"/>
            </p:cNvSpPr>
            <p:nvPr/>
          </p:nvSpPr>
          <p:spPr bwMode="auto">
            <a:xfrm>
              <a:off x="1798" y="1582"/>
              <a:ext cx="12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数值关系；  </a:t>
              </a:r>
            </a:p>
          </p:txBody>
        </p:sp>
        <p:sp>
          <p:nvSpPr>
            <p:cNvPr id="121" name="AutoShape 104">
              <a:extLst>
                <a:ext uri="{FF2B5EF4-FFF2-40B4-BE49-F238E27FC236}">
                  <a16:creationId xmlns:a16="http://schemas.microsoft.com/office/drawing/2014/main" id="{66FF5E59-BD06-289B-751A-1FC31F41743A}"/>
                </a:ext>
              </a:extLst>
            </p:cNvPr>
            <p:cNvSpPr>
              <a:spLocks/>
            </p:cNvSpPr>
            <p:nvPr/>
          </p:nvSpPr>
          <p:spPr bwMode="auto">
            <a:xfrm>
              <a:off x="1761" y="1666"/>
              <a:ext cx="50" cy="383"/>
            </a:xfrm>
            <a:prstGeom prst="leftBracket">
              <a:avLst>
                <a:gd name="adj" fmla="val 63833"/>
              </a:avLst>
            </a:prstGeom>
            <a:noFill/>
            <a:ln w="317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124" name="Text Box 15">
            <a:extLst>
              <a:ext uri="{FF2B5EF4-FFF2-40B4-BE49-F238E27FC236}">
                <a16:creationId xmlns:a16="http://schemas.microsoft.com/office/drawing/2014/main" id="{B5CF0C08-969F-4633-229A-BAE6B4021AAA}"/>
              </a:ext>
            </a:extLst>
          </p:cNvPr>
          <p:cNvSpPr txBox="1">
            <a:spLocks noChangeArrowheads="1"/>
          </p:cNvSpPr>
          <p:nvPr/>
        </p:nvSpPr>
        <p:spPr bwMode="auto">
          <a:xfrm>
            <a:off x="264062" y="1802584"/>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FF0000"/>
                </a:solidFill>
                <a:latin typeface="Times New Roman" panose="02020603050405020304" pitchFamily="18" charset="0"/>
                <a:ea typeface="宋体" panose="02010600030101010101" pitchFamily="2" charset="-122"/>
              </a:rPr>
              <a:t>注意：  </a:t>
            </a:r>
          </a:p>
        </p:txBody>
      </p:sp>
      <p:sp>
        <p:nvSpPr>
          <p:cNvPr id="125" name="Text Box 64">
            <a:extLst>
              <a:ext uri="{FF2B5EF4-FFF2-40B4-BE49-F238E27FC236}">
                <a16:creationId xmlns:a16="http://schemas.microsoft.com/office/drawing/2014/main" id="{91D34EEF-0B96-0BF2-8125-F1E69859C400}"/>
              </a:ext>
            </a:extLst>
          </p:cNvPr>
          <p:cNvSpPr txBox="1">
            <a:spLocks noChangeArrowheads="1"/>
          </p:cNvSpPr>
          <p:nvPr/>
        </p:nvSpPr>
        <p:spPr bwMode="auto">
          <a:xfrm>
            <a:off x="264062" y="3706223"/>
            <a:ext cx="661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a:t>
            </a:r>
            <a:r>
              <a:rPr kumimoji="1" lang="en-US" altLang="zh-CN" sz="2400" b="1" dirty="0">
                <a:solidFill>
                  <a:srgbClr val="000000"/>
                </a:solidFill>
                <a:latin typeface="Times New Roman" panose="02020603050405020304" pitchFamily="18" charset="0"/>
                <a:ea typeface="宋体" panose="02010600030101010101" pitchFamily="2" charset="-122"/>
              </a:rPr>
              <a:t>2</a:t>
            </a:r>
            <a:r>
              <a:rPr kumimoji="1" lang="zh-CN" altLang="en-US" sz="2400" b="1" dirty="0">
                <a:solidFill>
                  <a:srgbClr val="000000"/>
                </a:solidFill>
                <a:latin typeface="Times New Roman" panose="02020603050405020304" pitchFamily="18" charset="0"/>
                <a:ea typeface="宋体" panose="02010600030101010101" pitchFamily="2" charset="-122"/>
              </a:rPr>
              <a:t>） 理想电压源与理想电流源</a:t>
            </a:r>
            <a:r>
              <a:rPr kumimoji="1" lang="zh-CN" altLang="en-US" sz="2400" b="1" dirty="0">
                <a:solidFill>
                  <a:srgbClr val="FF0000"/>
                </a:solidFill>
                <a:latin typeface="Times New Roman" panose="02020603050405020304" pitchFamily="18" charset="0"/>
                <a:ea typeface="宋体" panose="02010600030101010101" pitchFamily="2" charset="-122"/>
              </a:rPr>
              <a:t>不能相互转换</a:t>
            </a:r>
            <a:r>
              <a:rPr kumimoji="1" lang="zh-CN" altLang="en-US" sz="2400" b="1" dirty="0">
                <a:solidFill>
                  <a:srgbClr val="000000"/>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3482516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196" y="1755671"/>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lang="zh-CN" altLang="en-US" sz="2800" b="1" dirty="0">
                <a:solidFill>
                  <a:srgbClr val="993366"/>
                </a:solidFill>
                <a:latin typeface="宋体" panose="02010600030101010101" pitchFamily="2" charset="-122"/>
                <a:ea typeface="宋体" panose="02010600030101010101" pitchFamily="2" charset="-122"/>
              </a:rPr>
              <a:t>三、等效电源定理 </a:t>
            </a:r>
            <a:r>
              <a:rPr lang="en-US" altLang="zh-CN" sz="2800" b="1" dirty="0">
                <a:solidFill>
                  <a:srgbClr val="993366"/>
                </a:solidFill>
                <a:latin typeface="宋体" panose="02010600030101010101" pitchFamily="2" charset="-122"/>
                <a:ea typeface="宋体" panose="02010600030101010101" pitchFamily="2" charset="-122"/>
              </a:rPr>
              <a:t>(</a:t>
            </a:r>
            <a:r>
              <a:rPr lang="zh-CN" altLang="en-US" sz="2800" b="1" dirty="0">
                <a:solidFill>
                  <a:srgbClr val="993366"/>
                </a:solidFill>
                <a:latin typeface="宋体" panose="02010600030101010101" pitchFamily="2" charset="-122"/>
                <a:ea typeface="宋体" panose="02010600030101010101" pitchFamily="2" charset="-122"/>
              </a:rPr>
              <a:t>戴维南定理和诺顿定理</a:t>
            </a:r>
            <a:r>
              <a:rPr lang="en-US" altLang="zh-CN" sz="2800" b="1" dirty="0">
                <a:solidFill>
                  <a:srgbClr val="993366"/>
                </a:solidFill>
                <a:latin typeface="宋体" panose="02010600030101010101" pitchFamily="2" charset="-122"/>
                <a:ea typeface="宋体" panose="02010600030101010101" pitchFamily="2" charset="-122"/>
              </a:rPr>
              <a:t>)</a:t>
            </a:r>
            <a:endParaRPr lang="zh-CN" altLang="en-US" sz="2800" b="1" dirty="0">
              <a:solidFill>
                <a:srgbClr val="993366"/>
              </a:solidFill>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4505E12-B2A5-3F9A-DBCE-302283C8DFD9}"/>
              </a:ext>
            </a:extLst>
          </p:cNvPr>
          <p:cNvSpPr txBox="1"/>
          <p:nvPr/>
        </p:nvSpPr>
        <p:spPr>
          <a:xfrm>
            <a:off x="457197"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7" name="Text Box 2">
            <a:extLst>
              <a:ext uri="{FF2B5EF4-FFF2-40B4-BE49-F238E27FC236}">
                <a16:creationId xmlns:a16="http://schemas.microsoft.com/office/drawing/2014/main" id="{865CA9F7-8BD2-B00C-AFCE-26AED2E63FCD}"/>
              </a:ext>
            </a:extLst>
          </p:cNvPr>
          <p:cNvSpPr txBox="1">
            <a:spLocks noChangeArrowheads="1"/>
          </p:cNvSpPr>
          <p:nvPr/>
        </p:nvSpPr>
        <p:spPr bwMode="auto">
          <a:xfrm>
            <a:off x="457195" y="2224916"/>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dirty="0">
                <a:solidFill>
                  <a:srgbClr val="FF3300"/>
                </a:solidFill>
                <a:latin typeface="Times New Roman" panose="02020603050405020304" pitchFamily="18" charset="0"/>
                <a:ea typeface="宋体" panose="02010600030101010101" pitchFamily="2" charset="-122"/>
              </a:rPr>
              <a:t>1. </a:t>
            </a:r>
            <a:r>
              <a:rPr kumimoji="1" lang="zh-CN" altLang="en-US" sz="2400" b="1" dirty="0">
                <a:solidFill>
                  <a:srgbClr val="FF3300"/>
                </a:solidFill>
                <a:latin typeface="Times New Roman" panose="02020603050405020304" pitchFamily="18" charset="0"/>
                <a:ea typeface="宋体" panose="02010600030101010101" pitchFamily="2" charset="-122"/>
              </a:rPr>
              <a:t>戴维南定理  </a:t>
            </a:r>
          </a:p>
        </p:txBody>
      </p:sp>
      <p:sp>
        <p:nvSpPr>
          <p:cNvPr id="8" name="Text Box 3">
            <a:extLst>
              <a:ext uri="{FF2B5EF4-FFF2-40B4-BE49-F238E27FC236}">
                <a16:creationId xmlns:a16="http://schemas.microsoft.com/office/drawing/2014/main" id="{DB7D9532-9C80-68DB-CC71-B0BB9CC5C675}"/>
              </a:ext>
            </a:extLst>
          </p:cNvPr>
          <p:cNvSpPr txBox="1">
            <a:spLocks noChangeArrowheads="1"/>
          </p:cNvSpPr>
          <p:nvPr/>
        </p:nvSpPr>
        <p:spPr bwMode="auto">
          <a:xfrm>
            <a:off x="588546" y="2604016"/>
            <a:ext cx="7941984" cy="2030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571500" algn="just" defTabSz="914400" eaLnBrk="1" fontAlgn="auto" latinLnBrk="0" hangingPunct="1">
              <a:lnSpc>
                <a:spcPct val="135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任何一</a:t>
            </a:r>
            <a:r>
              <a:rPr lang="zh-CN" altLang="en-US" b="1" kern="0" dirty="0">
                <a:solidFill>
                  <a:srgbClr val="000000"/>
                </a:solidFill>
              </a:rPr>
              <a:t>个线性</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含源一端口，对外电路来说，可以用一个电压源（</a:t>
            </a:r>
            <a:r>
              <a:rPr kumimoji="1" lang="en-US" altLang="zh-CN" sz="24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oc</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）和电阻（</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3200" b="1"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i</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）的串联组合来等效替代；此电压源的电压等于外电路断开时端口处的开路电压，而电阻等于一端口中 全部独立电源置零后的端口等效电阻。  </a:t>
            </a:r>
          </a:p>
        </p:txBody>
      </p:sp>
      <p:sp>
        <p:nvSpPr>
          <p:cNvPr id="9" name="AutoShape 4">
            <a:extLst>
              <a:ext uri="{FF2B5EF4-FFF2-40B4-BE49-F238E27FC236}">
                <a16:creationId xmlns:a16="http://schemas.microsoft.com/office/drawing/2014/main" id="{679A1148-F1E7-7299-9084-BED1E71E9C39}"/>
              </a:ext>
            </a:extLst>
          </p:cNvPr>
          <p:cNvSpPr>
            <a:spLocks noChangeArrowheads="1"/>
          </p:cNvSpPr>
          <p:nvPr/>
        </p:nvSpPr>
        <p:spPr bwMode="auto">
          <a:xfrm>
            <a:off x="3568680" y="5556513"/>
            <a:ext cx="609600" cy="304800"/>
          </a:xfrm>
          <a:prstGeom prst="rightArrow">
            <a:avLst>
              <a:gd name="adj1" fmla="val 50000"/>
              <a:gd name="adj2" fmla="val 50000"/>
            </a:avLst>
          </a:prstGeom>
          <a:solidFill>
            <a:srgbClr val="FF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nvGrpSpPr>
          <p:cNvPr id="10" name="Group 54">
            <a:extLst>
              <a:ext uri="{FF2B5EF4-FFF2-40B4-BE49-F238E27FC236}">
                <a16:creationId xmlns:a16="http://schemas.microsoft.com/office/drawing/2014/main" id="{48A16661-3426-C80A-6BD7-6A1ABF4DD768}"/>
              </a:ext>
            </a:extLst>
          </p:cNvPr>
          <p:cNvGrpSpPr>
            <a:grpSpLocks/>
          </p:cNvGrpSpPr>
          <p:nvPr/>
        </p:nvGrpSpPr>
        <p:grpSpPr bwMode="auto">
          <a:xfrm>
            <a:off x="1103292" y="4782711"/>
            <a:ext cx="1910729" cy="1831654"/>
            <a:chOff x="768" y="2482"/>
            <a:chExt cx="1388" cy="1252"/>
          </a:xfrm>
        </p:grpSpPr>
        <p:sp>
          <p:nvSpPr>
            <p:cNvPr id="11" name="Rectangle 6">
              <a:extLst>
                <a:ext uri="{FF2B5EF4-FFF2-40B4-BE49-F238E27FC236}">
                  <a16:creationId xmlns:a16="http://schemas.microsoft.com/office/drawing/2014/main" id="{328C18C7-6D3A-3517-CAD2-3FD87F328CC5}"/>
                </a:ext>
              </a:extLst>
            </p:cNvPr>
            <p:cNvSpPr>
              <a:spLocks noChangeArrowheads="1"/>
            </p:cNvSpPr>
            <p:nvPr/>
          </p:nvSpPr>
          <p:spPr bwMode="auto">
            <a:xfrm>
              <a:off x="768" y="2832"/>
              <a:ext cx="528" cy="816"/>
            </a:xfrm>
            <a:prstGeom prst="rect">
              <a:avLst/>
            </a:prstGeom>
            <a:solidFill>
              <a:srgbClr val="FF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2" name="Text Box 7">
              <a:extLst>
                <a:ext uri="{FF2B5EF4-FFF2-40B4-BE49-F238E27FC236}">
                  <a16:creationId xmlns:a16="http://schemas.microsoft.com/office/drawing/2014/main" id="{19452032-BA75-00B8-A64F-18A4A9AAC1F1}"/>
                </a:ext>
              </a:extLst>
            </p:cNvPr>
            <p:cNvSpPr txBox="1">
              <a:spLocks noChangeArrowheads="1"/>
            </p:cNvSpPr>
            <p:nvPr/>
          </p:nvSpPr>
          <p:spPr bwMode="auto">
            <a:xfrm>
              <a:off x="872" y="3057"/>
              <a:ext cx="323" cy="35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Freeform 8">
              <a:extLst>
                <a:ext uri="{FF2B5EF4-FFF2-40B4-BE49-F238E27FC236}">
                  <a16:creationId xmlns:a16="http://schemas.microsoft.com/office/drawing/2014/main" id="{B579E422-45A0-D8CC-EA36-F4EBA4EFDA5F}"/>
                </a:ext>
              </a:extLst>
            </p:cNvPr>
            <p:cNvSpPr>
              <a:spLocks/>
            </p:cNvSpPr>
            <p:nvPr/>
          </p:nvSpPr>
          <p:spPr bwMode="auto">
            <a:xfrm>
              <a:off x="1298" y="2891"/>
              <a:ext cx="528"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4" name="Freeform 9">
              <a:extLst>
                <a:ext uri="{FF2B5EF4-FFF2-40B4-BE49-F238E27FC236}">
                  <a16:creationId xmlns:a16="http://schemas.microsoft.com/office/drawing/2014/main" id="{161FB4BA-9D73-9C8C-5E59-2968D12DCBDA}"/>
                </a:ext>
              </a:extLst>
            </p:cNvPr>
            <p:cNvSpPr>
              <a:spLocks/>
            </p:cNvSpPr>
            <p:nvPr/>
          </p:nvSpPr>
          <p:spPr bwMode="auto">
            <a:xfrm>
              <a:off x="1302" y="3588"/>
              <a:ext cx="516"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5" name="Line 10">
              <a:extLst>
                <a:ext uri="{FF2B5EF4-FFF2-40B4-BE49-F238E27FC236}">
                  <a16:creationId xmlns:a16="http://schemas.microsoft.com/office/drawing/2014/main" id="{10AD2692-3E4B-28A5-3D34-FA8D11C06779}"/>
                </a:ext>
              </a:extLst>
            </p:cNvPr>
            <p:cNvSpPr>
              <a:spLocks noChangeShapeType="1"/>
            </p:cNvSpPr>
            <p:nvPr/>
          </p:nvSpPr>
          <p:spPr bwMode="auto">
            <a:xfrm>
              <a:off x="1440" y="2808"/>
              <a:ext cx="336"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6" name="Oval 12">
              <a:extLst>
                <a:ext uri="{FF2B5EF4-FFF2-40B4-BE49-F238E27FC236}">
                  <a16:creationId xmlns:a16="http://schemas.microsoft.com/office/drawing/2014/main" id="{4371F237-0D50-C949-8F19-96ABF06C8155}"/>
                </a:ext>
              </a:extLst>
            </p:cNvPr>
            <p:cNvSpPr>
              <a:spLocks noChangeArrowheads="1"/>
            </p:cNvSpPr>
            <p:nvPr/>
          </p:nvSpPr>
          <p:spPr bwMode="auto">
            <a:xfrm>
              <a:off x="1824" y="2856"/>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7" name="Oval 13">
              <a:extLst>
                <a:ext uri="{FF2B5EF4-FFF2-40B4-BE49-F238E27FC236}">
                  <a16:creationId xmlns:a16="http://schemas.microsoft.com/office/drawing/2014/main" id="{B23F5DB1-2323-DA19-257F-11E1EF82C4E3}"/>
                </a:ext>
              </a:extLst>
            </p:cNvPr>
            <p:cNvSpPr>
              <a:spLocks noChangeArrowheads="1"/>
            </p:cNvSpPr>
            <p:nvPr/>
          </p:nvSpPr>
          <p:spPr bwMode="auto">
            <a:xfrm>
              <a:off x="1824" y="3556"/>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8" name="Text Box 14">
              <a:extLst>
                <a:ext uri="{FF2B5EF4-FFF2-40B4-BE49-F238E27FC236}">
                  <a16:creationId xmlns:a16="http://schemas.microsoft.com/office/drawing/2014/main" id="{69659369-B9B4-684E-44DB-29CA18139F86}"/>
                </a:ext>
              </a:extLst>
            </p:cNvPr>
            <p:cNvSpPr txBox="1">
              <a:spLocks noChangeArrowheads="1"/>
            </p:cNvSpPr>
            <p:nvPr/>
          </p:nvSpPr>
          <p:spPr bwMode="auto">
            <a:xfrm>
              <a:off x="1898" y="2698"/>
              <a:ext cx="246" cy="316"/>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Text Box 15">
              <a:extLst>
                <a:ext uri="{FF2B5EF4-FFF2-40B4-BE49-F238E27FC236}">
                  <a16:creationId xmlns:a16="http://schemas.microsoft.com/office/drawing/2014/main" id="{10C9D374-C7F5-235D-39DF-0EB066A75DCD}"/>
                </a:ext>
              </a:extLst>
            </p:cNvPr>
            <p:cNvSpPr txBox="1">
              <a:spLocks noChangeArrowheads="1"/>
            </p:cNvSpPr>
            <p:nvPr/>
          </p:nvSpPr>
          <p:spPr bwMode="auto">
            <a:xfrm>
              <a:off x="1897" y="3418"/>
              <a:ext cx="259" cy="316"/>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Text Box 16">
              <a:extLst>
                <a:ext uri="{FF2B5EF4-FFF2-40B4-BE49-F238E27FC236}">
                  <a16:creationId xmlns:a16="http://schemas.microsoft.com/office/drawing/2014/main" id="{92211E6F-177B-A12B-77B2-501D8C30F994}"/>
                </a:ext>
              </a:extLst>
            </p:cNvPr>
            <p:cNvSpPr txBox="1">
              <a:spLocks noChangeArrowheads="1"/>
            </p:cNvSpPr>
            <p:nvPr/>
          </p:nvSpPr>
          <p:spPr bwMode="auto">
            <a:xfrm>
              <a:off x="1535" y="2482"/>
              <a:ext cx="196" cy="316"/>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Text Box 40">
              <a:extLst>
                <a:ext uri="{FF2B5EF4-FFF2-40B4-BE49-F238E27FC236}">
                  <a16:creationId xmlns:a16="http://schemas.microsoft.com/office/drawing/2014/main" id="{DB8702F7-33A5-BB93-76B5-8CF8979A16CE}"/>
                </a:ext>
              </a:extLst>
            </p:cNvPr>
            <p:cNvSpPr txBox="1">
              <a:spLocks noChangeArrowheads="1"/>
            </p:cNvSpPr>
            <p:nvPr/>
          </p:nvSpPr>
          <p:spPr bwMode="auto">
            <a:xfrm>
              <a:off x="1630" y="3130"/>
              <a:ext cx="25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22" name="Rectangle 50">
              <a:extLst>
                <a:ext uri="{FF2B5EF4-FFF2-40B4-BE49-F238E27FC236}">
                  <a16:creationId xmlns:a16="http://schemas.microsoft.com/office/drawing/2014/main" id="{ABCDBCBB-ACFE-5A1C-B9AB-0E670033A0B8}"/>
                </a:ext>
              </a:extLst>
            </p:cNvPr>
            <p:cNvSpPr>
              <a:spLocks noChangeArrowheads="1"/>
            </p:cNvSpPr>
            <p:nvPr/>
          </p:nvSpPr>
          <p:spPr bwMode="auto">
            <a:xfrm>
              <a:off x="1631" y="2896"/>
              <a:ext cx="25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p:txBody>
        </p:sp>
        <p:sp>
          <p:nvSpPr>
            <p:cNvPr id="23" name="Rectangle 51">
              <a:extLst>
                <a:ext uri="{FF2B5EF4-FFF2-40B4-BE49-F238E27FC236}">
                  <a16:creationId xmlns:a16="http://schemas.microsoft.com/office/drawing/2014/main" id="{7A7297A6-DAF3-7FA6-8511-B214BCA47CEE}"/>
                </a:ext>
              </a:extLst>
            </p:cNvPr>
            <p:cNvSpPr>
              <a:spLocks noChangeArrowheads="1"/>
            </p:cNvSpPr>
            <p:nvPr/>
          </p:nvSpPr>
          <p:spPr bwMode="auto">
            <a:xfrm>
              <a:off x="1646" y="3360"/>
              <a:ext cx="24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p:txBody>
        </p:sp>
      </p:grpSp>
      <p:grpSp>
        <p:nvGrpSpPr>
          <p:cNvPr id="24" name="Group 55">
            <a:extLst>
              <a:ext uri="{FF2B5EF4-FFF2-40B4-BE49-F238E27FC236}">
                <a16:creationId xmlns:a16="http://schemas.microsoft.com/office/drawing/2014/main" id="{F04E6063-B6AE-BE32-A80C-884142D9ACDB}"/>
              </a:ext>
            </a:extLst>
          </p:cNvPr>
          <p:cNvGrpSpPr>
            <a:grpSpLocks/>
          </p:cNvGrpSpPr>
          <p:nvPr/>
        </p:nvGrpSpPr>
        <p:grpSpPr bwMode="auto">
          <a:xfrm>
            <a:off x="4621430" y="4634508"/>
            <a:ext cx="2171700" cy="2060575"/>
            <a:chOff x="3000" y="2544"/>
            <a:chExt cx="1368" cy="1298"/>
          </a:xfrm>
        </p:grpSpPr>
        <p:sp>
          <p:nvSpPr>
            <p:cNvPr id="25" name="Oval 27">
              <a:extLst>
                <a:ext uri="{FF2B5EF4-FFF2-40B4-BE49-F238E27FC236}">
                  <a16:creationId xmlns:a16="http://schemas.microsoft.com/office/drawing/2014/main" id="{208711BF-6222-2F7D-C1C6-43D96B746F9F}"/>
                </a:ext>
              </a:extLst>
            </p:cNvPr>
            <p:cNvSpPr>
              <a:spLocks noChangeArrowheads="1"/>
            </p:cNvSpPr>
            <p:nvPr/>
          </p:nvSpPr>
          <p:spPr bwMode="auto">
            <a:xfrm>
              <a:off x="3336" y="3408"/>
              <a:ext cx="228" cy="216"/>
            </a:xfrm>
            <a:prstGeom prst="ellipse">
              <a:avLst/>
            </a:prstGeom>
            <a:solidFill>
              <a:srgbClr val="66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6" name="Line 11">
              <a:extLst>
                <a:ext uri="{FF2B5EF4-FFF2-40B4-BE49-F238E27FC236}">
                  <a16:creationId xmlns:a16="http://schemas.microsoft.com/office/drawing/2014/main" id="{CB8B04B8-0646-32BD-B640-C7405F5880D6}"/>
                </a:ext>
              </a:extLst>
            </p:cNvPr>
            <p:cNvSpPr>
              <a:spLocks noChangeShapeType="1"/>
            </p:cNvSpPr>
            <p:nvPr/>
          </p:nvSpPr>
          <p:spPr bwMode="auto">
            <a:xfrm>
              <a:off x="3600" y="2784"/>
              <a:ext cx="336" cy="0"/>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7" name="Text Box 17">
              <a:extLst>
                <a:ext uri="{FF2B5EF4-FFF2-40B4-BE49-F238E27FC236}">
                  <a16:creationId xmlns:a16="http://schemas.microsoft.com/office/drawing/2014/main" id="{EDECB44A-DB26-08D7-93C9-475C6EA3B1C3}"/>
                </a:ext>
              </a:extLst>
            </p:cNvPr>
            <p:cNvSpPr txBox="1">
              <a:spLocks noChangeArrowheads="1"/>
            </p:cNvSpPr>
            <p:nvPr/>
          </p:nvSpPr>
          <p:spPr bwMode="auto">
            <a:xfrm>
              <a:off x="3648" y="2544"/>
              <a:ext cx="192"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Line 20">
              <a:extLst>
                <a:ext uri="{FF2B5EF4-FFF2-40B4-BE49-F238E27FC236}">
                  <a16:creationId xmlns:a16="http://schemas.microsoft.com/office/drawing/2014/main" id="{FC7723E3-9C8C-1EFC-203D-409E2BBCAC01}"/>
                </a:ext>
              </a:extLst>
            </p:cNvPr>
            <p:cNvSpPr>
              <a:spLocks noChangeShapeType="1"/>
            </p:cNvSpPr>
            <p:nvPr/>
          </p:nvSpPr>
          <p:spPr bwMode="auto">
            <a:xfrm>
              <a:off x="3456" y="2880"/>
              <a:ext cx="52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9" name="Line 21">
              <a:extLst>
                <a:ext uri="{FF2B5EF4-FFF2-40B4-BE49-F238E27FC236}">
                  <a16:creationId xmlns:a16="http://schemas.microsoft.com/office/drawing/2014/main" id="{DBB659E8-A4A2-6E9B-2074-07D5B88E5E24}"/>
                </a:ext>
              </a:extLst>
            </p:cNvPr>
            <p:cNvSpPr>
              <a:spLocks noChangeShapeType="1"/>
            </p:cNvSpPr>
            <p:nvPr/>
          </p:nvSpPr>
          <p:spPr bwMode="auto">
            <a:xfrm>
              <a:off x="3456" y="2880"/>
              <a:ext cx="0" cy="86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0" name="Line 22">
              <a:extLst>
                <a:ext uri="{FF2B5EF4-FFF2-40B4-BE49-F238E27FC236}">
                  <a16:creationId xmlns:a16="http://schemas.microsoft.com/office/drawing/2014/main" id="{19A0CD0B-F262-E47C-DA12-87CF1CD6C7B5}"/>
                </a:ext>
              </a:extLst>
            </p:cNvPr>
            <p:cNvSpPr>
              <a:spLocks noChangeShapeType="1"/>
            </p:cNvSpPr>
            <p:nvPr/>
          </p:nvSpPr>
          <p:spPr bwMode="auto">
            <a:xfrm>
              <a:off x="3456" y="3744"/>
              <a:ext cx="52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1" name="Text Box 23">
              <a:extLst>
                <a:ext uri="{FF2B5EF4-FFF2-40B4-BE49-F238E27FC236}">
                  <a16:creationId xmlns:a16="http://schemas.microsoft.com/office/drawing/2014/main" id="{1B6474F3-B13A-AC43-8925-92A87BD86922}"/>
                </a:ext>
              </a:extLst>
            </p:cNvPr>
            <p:cNvSpPr txBox="1">
              <a:spLocks noChangeArrowheads="1"/>
            </p:cNvSpPr>
            <p:nvPr/>
          </p:nvSpPr>
          <p:spPr bwMode="auto">
            <a:xfrm>
              <a:off x="4032" y="26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32" name="Text Box 24">
              <a:extLst>
                <a:ext uri="{FF2B5EF4-FFF2-40B4-BE49-F238E27FC236}">
                  <a16:creationId xmlns:a16="http://schemas.microsoft.com/office/drawing/2014/main" id="{1720A65A-EF64-DD0C-C229-769347454F3F}"/>
                </a:ext>
              </a:extLst>
            </p:cNvPr>
            <p:cNvSpPr txBox="1">
              <a:spLocks noChangeArrowheads="1"/>
            </p:cNvSpPr>
            <p:nvPr/>
          </p:nvSpPr>
          <p:spPr bwMode="auto">
            <a:xfrm>
              <a:off x="403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33" name="Rectangle 25">
              <a:extLst>
                <a:ext uri="{FF2B5EF4-FFF2-40B4-BE49-F238E27FC236}">
                  <a16:creationId xmlns:a16="http://schemas.microsoft.com/office/drawing/2014/main" id="{65626DF8-5E0C-A7BF-40BC-892BFBA45DD6}"/>
                </a:ext>
              </a:extLst>
            </p:cNvPr>
            <p:cNvSpPr>
              <a:spLocks noChangeArrowheads="1"/>
            </p:cNvSpPr>
            <p:nvPr/>
          </p:nvSpPr>
          <p:spPr bwMode="auto">
            <a:xfrm>
              <a:off x="3396" y="3012"/>
              <a:ext cx="108" cy="252"/>
            </a:xfrm>
            <a:prstGeom prst="rect">
              <a:avLst/>
            </a:prstGeom>
            <a:solidFill>
              <a:srgbClr val="66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4" name="Text Box 26">
              <a:extLst>
                <a:ext uri="{FF2B5EF4-FFF2-40B4-BE49-F238E27FC236}">
                  <a16:creationId xmlns:a16="http://schemas.microsoft.com/office/drawing/2014/main" id="{C201C1EB-A9C8-0880-9D7B-2B70D7BF5B87}"/>
                </a:ext>
              </a:extLst>
            </p:cNvPr>
            <p:cNvSpPr txBox="1">
              <a:spLocks noChangeArrowheads="1"/>
            </p:cNvSpPr>
            <p:nvPr/>
          </p:nvSpPr>
          <p:spPr bwMode="auto">
            <a:xfrm>
              <a:off x="3120" y="28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Text Box 29">
              <a:extLst>
                <a:ext uri="{FF2B5EF4-FFF2-40B4-BE49-F238E27FC236}">
                  <a16:creationId xmlns:a16="http://schemas.microsoft.com/office/drawing/2014/main" id="{EBCBB32A-95D9-3FDC-AFD6-4A1761ACA5AA}"/>
                </a:ext>
              </a:extLst>
            </p:cNvPr>
            <p:cNvSpPr txBox="1">
              <a:spLocks noChangeArrowheads="1"/>
            </p:cNvSpPr>
            <p:nvPr/>
          </p:nvSpPr>
          <p:spPr bwMode="auto">
            <a:xfrm>
              <a:off x="3000" y="331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oc</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Oval 30">
              <a:extLst>
                <a:ext uri="{FF2B5EF4-FFF2-40B4-BE49-F238E27FC236}">
                  <a16:creationId xmlns:a16="http://schemas.microsoft.com/office/drawing/2014/main" id="{DD707DD7-BD5D-8D15-C729-C658FE738B24}"/>
                </a:ext>
              </a:extLst>
            </p:cNvPr>
            <p:cNvSpPr>
              <a:spLocks noChangeArrowheads="1"/>
            </p:cNvSpPr>
            <p:nvPr/>
          </p:nvSpPr>
          <p:spPr bwMode="auto">
            <a:xfrm>
              <a:off x="3984" y="3696"/>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7" name="Oval 31">
              <a:extLst>
                <a:ext uri="{FF2B5EF4-FFF2-40B4-BE49-F238E27FC236}">
                  <a16:creationId xmlns:a16="http://schemas.microsoft.com/office/drawing/2014/main" id="{E88CB3EC-7BA9-4C0F-29DE-7A9F9F4558F0}"/>
                </a:ext>
              </a:extLst>
            </p:cNvPr>
            <p:cNvSpPr>
              <a:spLocks noChangeArrowheads="1"/>
            </p:cNvSpPr>
            <p:nvPr/>
          </p:nvSpPr>
          <p:spPr bwMode="auto">
            <a:xfrm>
              <a:off x="3984" y="2832"/>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8" name="Text Box 32">
              <a:extLst>
                <a:ext uri="{FF2B5EF4-FFF2-40B4-BE49-F238E27FC236}">
                  <a16:creationId xmlns:a16="http://schemas.microsoft.com/office/drawing/2014/main" id="{FAA628BD-E477-408E-0205-CD27D15B37C8}"/>
                </a:ext>
              </a:extLst>
            </p:cNvPr>
            <p:cNvSpPr txBox="1">
              <a:spLocks noChangeArrowheads="1"/>
            </p:cNvSpPr>
            <p:nvPr/>
          </p:nvSpPr>
          <p:spPr bwMode="auto">
            <a:xfrm>
              <a:off x="3232" y="3216"/>
              <a:ext cx="225"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9" name="Text Box 33">
              <a:extLst>
                <a:ext uri="{FF2B5EF4-FFF2-40B4-BE49-F238E27FC236}">
                  <a16:creationId xmlns:a16="http://schemas.microsoft.com/office/drawing/2014/main" id="{FD8E6AEE-A168-5C91-CB11-924482006603}"/>
                </a:ext>
              </a:extLst>
            </p:cNvPr>
            <p:cNvSpPr txBox="1">
              <a:spLocks noChangeArrowheads="1"/>
            </p:cNvSpPr>
            <p:nvPr/>
          </p:nvSpPr>
          <p:spPr bwMode="auto">
            <a:xfrm>
              <a:off x="3243" y="3551"/>
              <a:ext cx="214" cy="291"/>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a:t>
              </a:r>
            </a:p>
          </p:txBody>
        </p:sp>
        <p:sp>
          <p:nvSpPr>
            <p:cNvPr id="40" name="Text Box 45">
              <a:extLst>
                <a:ext uri="{FF2B5EF4-FFF2-40B4-BE49-F238E27FC236}">
                  <a16:creationId xmlns:a16="http://schemas.microsoft.com/office/drawing/2014/main" id="{0B1B4768-F7D4-2BBB-A8BE-8FBAAA68D004}"/>
                </a:ext>
              </a:extLst>
            </p:cNvPr>
            <p:cNvSpPr txBox="1">
              <a:spLocks noChangeArrowheads="1"/>
            </p:cNvSpPr>
            <p:nvPr/>
          </p:nvSpPr>
          <p:spPr bwMode="auto">
            <a:xfrm>
              <a:off x="3952" y="319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u</a:t>
              </a:r>
            </a:p>
          </p:txBody>
        </p:sp>
        <p:sp>
          <p:nvSpPr>
            <p:cNvPr id="41" name="Rectangle 52">
              <a:extLst>
                <a:ext uri="{FF2B5EF4-FFF2-40B4-BE49-F238E27FC236}">
                  <a16:creationId xmlns:a16="http://schemas.microsoft.com/office/drawing/2014/main" id="{9058A439-767D-0F87-1ED6-D213130497C9}"/>
                </a:ext>
              </a:extLst>
            </p:cNvPr>
            <p:cNvSpPr>
              <a:spLocks noChangeArrowheads="1"/>
            </p:cNvSpPr>
            <p:nvPr/>
          </p:nvSpPr>
          <p:spPr bwMode="auto">
            <a:xfrm>
              <a:off x="3960" y="2912"/>
              <a:ext cx="22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p:txBody>
        </p:sp>
        <p:sp>
          <p:nvSpPr>
            <p:cNvPr id="42" name="Rectangle 53">
              <a:extLst>
                <a:ext uri="{FF2B5EF4-FFF2-40B4-BE49-F238E27FC236}">
                  <a16:creationId xmlns:a16="http://schemas.microsoft.com/office/drawing/2014/main" id="{302B8C06-0CAE-5513-DB3D-5920E3ED2429}"/>
                </a:ext>
              </a:extLst>
            </p:cNvPr>
            <p:cNvSpPr>
              <a:spLocks noChangeArrowheads="1"/>
            </p:cNvSpPr>
            <p:nvPr/>
          </p:nvSpPr>
          <p:spPr bwMode="auto">
            <a:xfrm>
              <a:off x="3974" y="3424"/>
              <a:ext cx="211"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174865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43" name="Text Box 2">
            <a:extLst>
              <a:ext uri="{FF2B5EF4-FFF2-40B4-BE49-F238E27FC236}">
                <a16:creationId xmlns:a16="http://schemas.microsoft.com/office/drawing/2014/main" id="{7B965899-6298-75B0-CDA2-CEC7735526CA}"/>
              </a:ext>
            </a:extLst>
          </p:cNvPr>
          <p:cNvSpPr txBox="1">
            <a:spLocks noChangeArrowheads="1"/>
          </p:cNvSpPr>
          <p:nvPr/>
        </p:nvSpPr>
        <p:spPr bwMode="auto">
          <a:xfrm>
            <a:off x="248390" y="1268998"/>
            <a:ext cx="53726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000" b="1" dirty="0">
                <a:solidFill>
                  <a:srgbClr val="FF0000"/>
                </a:solidFill>
                <a:latin typeface="Times New Roman" panose="02020603050405020304" pitchFamily="18" charset="0"/>
                <a:ea typeface="宋体" panose="02010600030101010101" pitchFamily="2" charset="-122"/>
              </a:rPr>
              <a:t>戴维南定理应用注意点：    </a:t>
            </a:r>
          </a:p>
        </p:txBody>
      </p:sp>
      <p:sp>
        <p:nvSpPr>
          <p:cNvPr id="44" name="Text Box 3">
            <a:extLst>
              <a:ext uri="{FF2B5EF4-FFF2-40B4-BE49-F238E27FC236}">
                <a16:creationId xmlns:a16="http://schemas.microsoft.com/office/drawing/2014/main" id="{1D78FDB7-63E6-DCFD-90DD-8DB0974EAE1D}"/>
              </a:ext>
            </a:extLst>
          </p:cNvPr>
          <p:cNvSpPr txBox="1">
            <a:spLocks noChangeArrowheads="1"/>
          </p:cNvSpPr>
          <p:nvPr/>
        </p:nvSpPr>
        <p:spPr bwMode="auto">
          <a:xfrm>
            <a:off x="426190" y="1662698"/>
            <a:ext cx="8642350" cy="85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3275" indent="-8032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8266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620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03275" marR="0" lvl="0" indent="-803275" algn="just" defTabSz="914400" eaLnBrk="1" fontAlgn="auto" latinLnBrk="0" hangingPunct="1">
              <a:lnSpc>
                <a:spcPct val="11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1</a:t>
            </a: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戴维南等效电路中电压源电压等于将外电路断开时端口处的开路电压</a:t>
            </a:r>
            <a:r>
              <a:rPr kumimoji="1" lang="en-US" altLang="zh-CN" sz="2000" b="1"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oc</a:t>
            </a: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电压源方向与所求开路电压方向相同。</a:t>
            </a:r>
          </a:p>
        </p:txBody>
      </p:sp>
      <p:sp>
        <p:nvSpPr>
          <p:cNvPr id="45" name="Text Box 4">
            <a:extLst>
              <a:ext uri="{FF2B5EF4-FFF2-40B4-BE49-F238E27FC236}">
                <a16:creationId xmlns:a16="http://schemas.microsoft.com/office/drawing/2014/main" id="{8FCB0636-11E5-E7E1-BB50-BA637371CF36}"/>
              </a:ext>
            </a:extLst>
          </p:cNvPr>
          <p:cNvSpPr txBox="1">
            <a:spLocks noChangeArrowheads="1"/>
          </p:cNvSpPr>
          <p:nvPr/>
        </p:nvSpPr>
        <p:spPr bwMode="auto">
          <a:xfrm>
            <a:off x="426190" y="2477889"/>
            <a:ext cx="8505825"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3275" indent="-8032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8266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620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03275" marR="0" lvl="0" indent="-803275" algn="just" defTabSz="914400" eaLnBrk="1" fontAlgn="auto" latinLnBrk="0" hangingPunct="1">
              <a:lnSpc>
                <a:spcPct val="12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2</a:t>
            </a: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串联电阻为将一端口内部独立电源全部置零（电压源短路，电流源开路）后，所得一端口网络的等效电阻。 </a:t>
            </a:r>
          </a:p>
        </p:txBody>
      </p:sp>
      <p:sp>
        <p:nvSpPr>
          <p:cNvPr id="46" name="Text Box 5">
            <a:extLst>
              <a:ext uri="{FF2B5EF4-FFF2-40B4-BE49-F238E27FC236}">
                <a16:creationId xmlns:a16="http://schemas.microsoft.com/office/drawing/2014/main" id="{DA3AEF2F-8AE6-04CF-567A-9F7200E7992A}"/>
              </a:ext>
            </a:extLst>
          </p:cNvPr>
          <p:cNvSpPr txBox="1">
            <a:spLocks noChangeArrowheads="1"/>
          </p:cNvSpPr>
          <p:nvPr/>
        </p:nvSpPr>
        <p:spPr bwMode="auto">
          <a:xfrm>
            <a:off x="470925" y="3208924"/>
            <a:ext cx="3352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a:solidFill>
                  <a:srgbClr val="0000FF"/>
                </a:solidFill>
                <a:latin typeface="Times New Roman" panose="02020603050405020304" pitchFamily="18" charset="0"/>
                <a:ea typeface="宋体" panose="02010600030101010101" pitchFamily="2" charset="-122"/>
              </a:rPr>
              <a:t>等效电阻的计算方法：  </a:t>
            </a:r>
            <a:endParaRPr kumimoji="1" lang="zh-CN" altLang="en-US" sz="2000" b="1">
              <a:solidFill>
                <a:srgbClr val="000000"/>
              </a:solidFill>
              <a:latin typeface="Times New Roman" panose="02020603050405020304" pitchFamily="18" charset="0"/>
              <a:ea typeface="宋体" panose="02010600030101010101" pitchFamily="2" charset="-122"/>
            </a:endParaRPr>
          </a:p>
        </p:txBody>
      </p:sp>
      <p:sp>
        <p:nvSpPr>
          <p:cNvPr id="47" name="Text Box 6">
            <a:extLst>
              <a:ext uri="{FF2B5EF4-FFF2-40B4-BE49-F238E27FC236}">
                <a16:creationId xmlns:a16="http://schemas.microsoft.com/office/drawing/2014/main" id="{AFD470D5-54A5-EE6D-37C1-E4924F328D5F}"/>
              </a:ext>
            </a:extLst>
          </p:cNvPr>
          <p:cNvSpPr txBox="1">
            <a:spLocks noChangeArrowheads="1"/>
          </p:cNvSpPr>
          <p:nvPr/>
        </p:nvSpPr>
        <p:spPr bwMode="auto">
          <a:xfrm>
            <a:off x="669874" y="3567812"/>
            <a:ext cx="77422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2913" indent="-44291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83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588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42913" marR="0" lvl="0" indent="-442913" algn="l"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当网络内部不含有受控源时可采用</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电阻串并联</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的方法计算</a:t>
            </a:r>
            <a:r>
              <a:rPr kumimoji="1" lang="zh-CN" altLang="en-US"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内部独立电源置零） ；  </a:t>
            </a:r>
          </a:p>
        </p:txBody>
      </p:sp>
      <p:sp>
        <p:nvSpPr>
          <p:cNvPr id="48" name="Text Box 13">
            <a:extLst>
              <a:ext uri="{FF2B5EF4-FFF2-40B4-BE49-F238E27FC236}">
                <a16:creationId xmlns:a16="http://schemas.microsoft.com/office/drawing/2014/main" id="{FC672A16-9353-75B3-03C7-19A3A1F8909F}"/>
              </a:ext>
            </a:extLst>
          </p:cNvPr>
          <p:cNvSpPr txBox="1">
            <a:spLocks noChangeArrowheads="1"/>
          </p:cNvSpPr>
          <p:nvPr/>
        </p:nvSpPr>
        <p:spPr bwMode="auto">
          <a:xfrm>
            <a:off x="463154" y="4214816"/>
            <a:ext cx="86053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0363" indent="-36036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001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795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60363" marR="0" lvl="0" indent="-360363" algn="l"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端口加电压求电流法或加电流求电压法</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（外施激励</a:t>
            </a:r>
            <a:r>
              <a:rPr lang="zh-CN" altLang="en-US" sz="2000" b="1" kern="0" dirty="0">
                <a:solidFill>
                  <a:srgbClr val="FF0000"/>
                </a:solidFill>
              </a:rPr>
              <a:t>法</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内部独立电源置零）。</a:t>
            </a:r>
            <a:r>
              <a:rPr kumimoji="1" lang="zh-CN" altLang="en-US"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（端口</a:t>
            </a:r>
            <a:r>
              <a:rPr kumimoji="1" lang="zh-CN" altLang="en-US" sz="1800" b="1" i="1" u="sng"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外施激励的</a:t>
            </a:r>
            <a:r>
              <a:rPr kumimoji="1" lang="zh-CN" altLang="en-US"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电压和产生的电流取非关联参考方向，见前面</a:t>
            </a:r>
            <a:r>
              <a:rPr kumimoji="1" lang="en-US" altLang="zh-CN"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ppt</a:t>
            </a:r>
            <a:r>
              <a:rPr kumimoji="1" lang="zh-CN" altLang="en-US"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endPar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49" name="Text Box 14">
            <a:extLst>
              <a:ext uri="{FF2B5EF4-FFF2-40B4-BE49-F238E27FC236}">
                <a16:creationId xmlns:a16="http://schemas.microsoft.com/office/drawing/2014/main" id="{8565F774-B368-EDC2-5E1C-DB89FDA95A11}"/>
              </a:ext>
            </a:extLst>
          </p:cNvPr>
          <p:cNvSpPr txBox="1">
            <a:spLocks noChangeArrowheads="1"/>
          </p:cNvSpPr>
          <p:nvPr/>
        </p:nvSpPr>
        <p:spPr bwMode="auto">
          <a:xfrm>
            <a:off x="526998" y="4904237"/>
            <a:ext cx="8440733" cy="99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0363" indent="-36036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83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588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1" fontAlgn="auto" latinLnBrk="0" hangingPunct="1">
              <a:lnSpc>
                <a:spcPct val="100000"/>
              </a:lnSpc>
              <a:spcBef>
                <a:spcPts val="300"/>
              </a:spcBef>
              <a:spcAft>
                <a:spcPts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等效电阻等于端口的开路电压与短路电流的比（内部独立电源保留）。</a:t>
            </a:r>
            <a:endPar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l" defTabSz="914400" eaLnBrk="1" fontAlgn="auto" latinLnBrk="0" hangingPunct="1">
              <a:lnSpc>
                <a:spcPct val="100000"/>
              </a:lnSpc>
              <a:spcBef>
                <a:spcPts val="300"/>
              </a:spcBef>
              <a:spcAft>
                <a:spcPts val="0"/>
              </a:spcAft>
              <a:buClrTx/>
              <a:buSzTx/>
              <a:buFontTx/>
              <a:buNone/>
              <a:tabLst/>
              <a:defRPr/>
            </a:pPr>
            <a:r>
              <a:rPr kumimoji="1" lang="zh-CN" altLang="en-US"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（此时端口</a:t>
            </a:r>
            <a:r>
              <a:rPr kumimoji="1" lang="zh-CN" altLang="en-US" sz="1800" b="1" i="1" u="sng"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开路电压和短路电流</a:t>
            </a:r>
            <a:r>
              <a:rPr kumimoji="1" lang="zh-CN" altLang="en-US" sz="18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取关联参考方向，因为相当于把激励从外部搬到内部，原先是外部提供激励，电流流进去，现在是电流从里面流出来，电流反向）</a:t>
            </a: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50" name="Text Box 27">
            <a:extLst>
              <a:ext uri="{FF2B5EF4-FFF2-40B4-BE49-F238E27FC236}">
                <a16:creationId xmlns:a16="http://schemas.microsoft.com/office/drawing/2014/main" id="{A75BAF92-4869-9807-09AB-E6618B4F709F}"/>
              </a:ext>
            </a:extLst>
          </p:cNvPr>
          <p:cNvSpPr txBox="1">
            <a:spLocks noChangeArrowheads="1"/>
          </p:cNvSpPr>
          <p:nvPr/>
        </p:nvSpPr>
        <p:spPr bwMode="auto">
          <a:xfrm>
            <a:off x="251996" y="5896816"/>
            <a:ext cx="8153400"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3275" indent="-8032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8266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620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03275" marR="0" lvl="0" indent="-803275" algn="just" defTabSz="914400" eaLnBrk="1" fontAlgn="auto" latinLnBrk="0" hangingPunct="1">
              <a:lnSpc>
                <a:spcPct val="12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3</a:t>
            </a:r>
            <a:r>
              <a:rPr kumimoji="1"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当一端口内部含有受控源时，控制支路与受控源支路必须包含在被化简的同一部分电路中。  </a:t>
            </a:r>
          </a:p>
        </p:txBody>
      </p:sp>
    </p:spTree>
    <p:extLst>
      <p:ext uri="{BB962C8B-B14F-4D97-AF65-F5344CB8AC3E}">
        <p14:creationId xmlns:p14="http://schemas.microsoft.com/office/powerpoint/2010/main" val="188835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BE3C5-C282-1D93-8BA1-94FE893B4B78}"/>
              </a:ext>
            </a:extLst>
          </p:cNvPr>
          <p:cNvSpPr>
            <a:spLocks noGrp="1"/>
          </p:cNvSpPr>
          <p:nvPr>
            <p:ph type="title"/>
          </p:nvPr>
        </p:nvSpPr>
        <p:spPr/>
        <p:txBody>
          <a:bodyPr/>
          <a:lstStyle/>
          <a:p>
            <a:r>
              <a:rPr lang="zh-CN" altLang="en-US" dirty="0"/>
              <a:t>本讲主要内容</a:t>
            </a:r>
          </a:p>
        </p:txBody>
      </p:sp>
      <p:graphicFrame>
        <p:nvGraphicFramePr>
          <p:cNvPr id="4" name="表格 3">
            <a:extLst>
              <a:ext uri="{FF2B5EF4-FFF2-40B4-BE49-F238E27FC236}">
                <a16:creationId xmlns:a16="http://schemas.microsoft.com/office/drawing/2014/main" id="{71539604-76EB-BD36-5FEF-3EA748FA48B3}"/>
              </a:ext>
            </a:extLst>
          </p:cNvPr>
          <p:cNvGraphicFramePr>
            <a:graphicFrameLocks noGrp="1"/>
          </p:cNvGraphicFramePr>
          <p:nvPr>
            <p:extLst>
              <p:ext uri="{D42A27DB-BD31-4B8C-83A1-F6EECF244321}">
                <p14:modId xmlns:p14="http://schemas.microsoft.com/office/powerpoint/2010/main" val="2339634731"/>
              </p:ext>
            </p:extLst>
          </p:nvPr>
        </p:nvGraphicFramePr>
        <p:xfrm>
          <a:off x="859770" y="1351001"/>
          <a:ext cx="6952233" cy="3023997"/>
        </p:xfrm>
        <a:graphic>
          <a:graphicData uri="http://schemas.openxmlformats.org/drawingml/2006/table">
            <a:tbl>
              <a:tblPr firstRow="1" bandRow="1">
                <a:tableStyleId>{5C22544A-7EE6-4342-B048-85BDC9FD1C3A}</a:tableStyleId>
              </a:tblPr>
              <a:tblGrid>
                <a:gridCol w="4792231">
                  <a:extLst>
                    <a:ext uri="{9D8B030D-6E8A-4147-A177-3AD203B41FA5}">
                      <a16:colId xmlns:a16="http://schemas.microsoft.com/office/drawing/2014/main" val="3850022362"/>
                    </a:ext>
                  </a:extLst>
                </a:gridCol>
                <a:gridCol w="2160002">
                  <a:extLst>
                    <a:ext uri="{9D8B030D-6E8A-4147-A177-3AD203B41FA5}">
                      <a16:colId xmlns:a16="http://schemas.microsoft.com/office/drawing/2014/main" val="30400750"/>
                    </a:ext>
                  </a:extLst>
                </a:gridCol>
              </a:tblGrid>
              <a:tr h="541989">
                <a:tc>
                  <a:txBody>
                    <a:bodyPr/>
                    <a:lstStyle/>
                    <a:p>
                      <a:pPr algn="just">
                        <a:lnSpc>
                          <a:spcPct val="150000"/>
                        </a:lnSpc>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ppt</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目录</a:t>
                      </a:r>
                    </a:p>
                  </a:txBody>
                  <a:tcPr marL="68580" marR="68580" marT="0" marB="0" anchor="ctr"/>
                </a:tc>
                <a:tc>
                  <a:txBody>
                    <a:bodyPr/>
                    <a:lstStyle/>
                    <a:p>
                      <a:pPr algn="just">
                        <a:lnSpc>
                          <a:spcPct val="150000"/>
                        </a:lnSpc>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对应</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教材章节</a:t>
                      </a:r>
                    </a:p>
                  </a:txBody>
                  <a:tcPr marL="68580" marR="68580" marT="0" marB="0" anchor="ctr"/>
                </a:tc>
                <a:extLst>
                  <a:ext uri="{0D108BD9-81ED-4DB2-BD59-A6C34878D82A}">
                    <a16:rowId xmlns:a16="http://schemas.microsoft.com/office/drawing/2014/main" val="3971510470"/>
                  </a:ext>
                </a:extLst>
              </a:tr>
              <a:tr h="413668">
                <a:tc>
                  <a:txBody>
                    <a:bodyPr/>
                    <a:lstStyle/>
                    <a:p>
                      <a:pPr algn="just"/>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等效方法和电路定理</a:t>
                      </a:r>
                    </a:p>
                  </a:txBody>
                  <a:tcPr marL="68580" marR="68580" marT="0" marB="0" anchor="ctr"/>
                </a:tc>
                <a:tc>
                  <a:txBody>
                    <a:bodyPr/>
                    <a:lstStyle/>
                    <a:p>
                      <a:pPr algn="just"/>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第</a:t>
                      </a:r>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章</a:t>
                      </a:r>
                    </a:p>
                  </a:txBody>
                  <a:tcPr marL="68580" marR="68580" marT="0" marB="0" anchor="ctr"/>
                </a:tc>
                <a:extLst>
                  <a:ext uri="{0D108BD9-81ED-4DB2-BD59-A6C34878D82A}">
                    <a16:rowId xmlns:a16="http://schemas.microsoft.com/office/drawing/2014/main" val="4262211792"/>
                  </a:ext>
                </a:extLst>
              </a:tr>
              <a:tr h="413668">
                <a:tc>
                  <a:txBody>
                    <a:bodyPr/>
                    <a:lstStyle/>
                    <a:p>
                      <a:pPr algn="just"/>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3.1 </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等效思想</a:t>
                      </a:r>
                    </a:p>
                  </a:txBody>
                  <a:tcPr marL="68580" marR="68580" marT="0" marB="0" anchor="ctr"/>
                </a:tc>
                <a:tc>
                  <a:txBody>
                    <a:bodyPr/>
                    <a:lstStyle/>
                    <a:p>
                      <a:pPr algn="just"/>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全书均有涉及</a:t>
                      </a:r>
                    </a:p>
                  </a:txBody>
                  <a:tcPr marL="68580" marR="68580" marT="0" marB="0" anchor="ctr"/>
                </a:tc>
                <a:extLst>
                  <a:ext uri="{0D108BD9-81ED-4DB2-BD59-A6C34878D82A}">
                    <a16:rowId xmlns:a16="http://schemas.microsoft.com/office/drawing/2014/main" val="3172854588"/>
                  </a:ext>
                </a:extLst>
              </a:tr>
              <a:tr h="413668">
                <a:tc>
                  <a:txBody>
                    <a:bodyPr/>
                    <a:lstStyle/>
                    <a:p>
                      <a:pPr indent="266700" algn="just"/>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3.1.1 </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电阻网络等效</a:t>
                      </a:r>
                    </a:p>
                  </a:txBody>
                  <a:tcPr marL="68580" marR="68580" marT="0" marB="0" anchor="ctr"/>
                </a:tc>
                <a:tc>
                  <a:txBody>
                    <a:bodyPr/>
                    <a:lstStyle/>
                    <a:p>
                      <a:pPr algn="just"/>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9722180"/>
                  </a:ext>
                </a:extLst>
              </a:tr>
              <a:tr h="413668">
                <a:tc>
                  <a:txBody>
                    <a:bodyPr/>
                    <a:lstStyle/>
                    <a:p>
                      <a:pPr indent="266700" algn="just"/>
                      <a:r>
                        <a:rPr 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3.1.2 </a:t>
                      </a:r>
                      <a:r>
                        <a:rPr lang="zh-CN" altLang="en-US" sz="1800" b="1" kern="10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含源支路和含源一端口等效</a:t>
                      </a:r>
                    </a:p>
                  </a:txBody>
                  <a:tcPr marL="68580" marR="68580" marT="0" marB="0" anchor="ctr"/>
                </a:tc>
                <a:tc>
                  <a:txBody>
                    <a:bodyPr/>
                    <a:lstStyle/>
                    <a:p>
                      <a:pPr algn="just"/>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3.1</a:t>
                      </a: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2.2</a:t>
                      </a: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35786632"/>
                  </a:ext>
                </a:extLst>
              </a:tr>
              <a:tr h="413668">
                <a:tc>
                  <a:txBody>
                    <a:bodyPr/>
                    <a:lstStyle/>
                    <a:p>
                      <a:pPr algn="just"/>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3.2 </a:t>
                      </a: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齐性定理、叠加定理</a:t>
                      </a:r>
                    </a:p>
                  </a:txBody>
                  <a:tcPr marL="68580" marR="68580" marT="0" marB="0" anchor="ctr"/>
                </a:tc>
                <a:tc>
                  <a:txBody>
                    <a:bodyPr/>
                    <a:lstStyle/>
                    <a:p>
                      <a:pPr algn="just"/>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34171333"/>
                  </a:ext>
                </a:extLst>
              </a:tr>
              <a:tr h="413668">
                <a:tc>
                  <a:txBody>
                    <a:bodyPr/>
                    <a:lstStyle/>
                    <a:p>
                      <a:pPr algn="just"/>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3.3 </a:t>
                      </a:r>
                      <a:r>
                        <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特勒根定理、互易定理、对偶原理</a:t>
                      </a:r>
                    </a:p>
                  </a:txBody>
                  <a:tcPr marL="68580" marR="68580" marT="0" marB="0" anchor="ctr"/>
                </a:tc>
                <a:tc>
                  <a:txBody>
                    <a:bodyPr/>
                    <a:lstStyle/>
                    <a:p>
                      <a:pPr algn="just"/>
                      <a:r>
                        <a:rPr 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3.4-3.6</a:t>
                      </a:r>
                      <a:endParaRPr lang="zh-CN" altLang="en-US" sz="1800" b="1"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6556803"/>
                  </a:ext>
                </a:extLst>
              </a:tr>
            </a:tbl>
          </a:graphicData>
        </a:graphic>
      </p:graphicFrame>
    </p:spTree>
    <p:extLst>
      <p:ext uri="{BB962C8B-B14F-4D97-AF65-F5344CB8AC3E}">
        <p14:creationId xmlns:p14="http://schemas.microsoft.com/office/powerpoint/2010/main" val="311311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12" name="Text Box 2">
            <a:extLst>
              <a:ext uri="{FF2B5EF4-FFF2-40B4-BE49-F238E27FC236}">
                <a16:creationId xmlns:a16="http://schemas.microsoft.com/office/drawing/2014/main" id="{3846BF49-C793-0C7C-0BDE-4E850F6081AB}"/>
              </a:ext>
            </a:extLst>
          </p:cNvPr>
          <p:cNvSpPr txBox="1">
            <a:spLocks noChangeArrowheads="1"/>
          </p:cNvSpPr>
          <p:nvPr/>
        </p:nvSpPr>
        <p:spPr bwMode="auto">
          <a:xfrm>
            <a:off x="458345" y="1595291"/>
            <a:ext cx="8030357" cy="1822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72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477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571500" algn="just"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任何一个线性含源一端口，对外电路来说，可以用一个电流源和电阻（电导）的并联组合来等效置换；电流源的电流等于该一端口的短路电流，而电阻（电导）等于把该一端口的全部独立电源置零后的输入电阻（电导）。 </a:t>
            </a:r>
          </a:p>
        </p:txBody>
      </p:sp>
      <p:sp>
        <p:nvSpPr>
          <p:cNvPr id="13" name="Text Box 3">
            <a:extLst>
              <a:ext uri="{FF2B5EF4-FFF2-40B4-BE49-F238E27FC236}">
                <a16:creationId xmlns:a16="http://schemas.microsoft.com/office/drawing/2014/main" id="{1DA5257C-3FD6-44AF-EF76-EFFCE306275A}"/>
              </a:ext>
            </a:extLst>
          </p:cNvPr>
          <p:cNvSpPr txBox="1">
            <a:spLocks noChangeArrowheads="1"/>
          </p:cNvSpPr>
          <p:nvPr/>
        </p:nvSpPr>
        <p:spPr bwMode="auto">
          <a:xfrm>
            <a:off x="251996" y="1268998"/>
            <a:ext cx="1866900"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pPr>
            <a:r>
              <a:rPr kumimoji="1" lang="en-US" altLang="zh-CN" sz="2400" b="1" dirty="0">
                <a:solidFill>
                  <a:srgbClr val="FF3300"/>
                </a:solidFill>
                <a:latin typeface="Times New Roman" panose="02020603050405020304" pitchFamily="18" charset="0"/>
                <a:ea typeface="宋体" panose="02010600030101010101" pitchFamily="2" charset="-122"/>
              </a:rPr>
              <a:t>2. </a:t>
            </a:r>
            <a:r>
              <a:rPr kumimoji="1" lang="zh-CN" altLang="en-US" sz="2400" b="1" dirty="0">
                <a:solidFill>
                  <a:srgbClr val="FF3300"/>
                </a:solidFill>
                <a:latin typeface="Times New Roman" panose="02020603050405020304" pitchFamily="18" charset="0"/>
                <a:ea typeface="宋体" panose="02010600030101010101" pitchFamily="2" charset="-122"/>
              </a:rPr>
              <a:t>诺顿定理  </a:t>
            </a:r>
          </a:p>
        </p:txBody>
      </p:sp>
      <p:sp>
        <p:nvSpPr>
          <p:cNvPr id="14" name="Text Box 4">
            <a:extLst>
              <a:ext uri="{FF2B5EF4-FFF2-40B4-BE49-F238E27FC236}">
                <a16:creationId xmlns:a16="http://schemas.microsoft.com/office/drawing/2014/main" id="{79950460-4A41-FD65-315B-3D1A9E932692}"/>
              </a:ext>
            </a:extLst>
          </p:cNvPr>
          <p:cNvSpPr txBox="1">
            <a:spLocks noChangeArrowheads="1"/>
          </p:cNvSpPr>
          <p:nvPr/>
        </p:nvSpPr>
        <p:spPr bwMode="auto">
          <a:xfrm>
            <a:off x="419301" y="4984888"/>
            <a:ext cx="8351833" cy="936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666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72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477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666750" algn="just"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诺顿等效电路可由戴维南等效电路经电源等效变换得到。但须指出，诺顿等效电路可独立进行证明。 证明过程从略。  </a:t>
            </a:r>
          </a:p>
        </p:txBody>
      </p:sp>
      <p:sp>
        <p:nvSpPr>
          <p:cNvPr id="15" name="AutoShape 5">
            <a:extLst>
              <a:ext uri="{FF2B5EF4-FFF2-40B4-BE49-F238E27FC236}">
                <a16:creationId xmlns:a16="http://schemas.microsoft.com/office/drawing/2014/main" id="{255ED7CC-6A65-B7BA-344F-B69C9D3138E7}"/>
              </a:ext>
            </a:extLst>
          </p:cNvPr>
          <p:cNvSpPr>
            <a:spLocks noChangeArrowheads="1"/>
          </p:cNvSpPr>
          <p:nvPr/>
        </p:nvSpPr>
        <p:spPr bwMode="auto">
          <a:xfrm>
            <a:off x="3788342" y="3932237"/>
            <a:ext cx="609600" cy="304800"/>
          </a:xfrm>
          <a:prstGeom prst="rightArrow">
            <a:avLst>
              <a:gd name="adj1" fmla="val 50000"/>
              <a:gd name="adj2" fmla="val 50000"/>
            </a:avLst>
          </a:prstGeom>
          <a:solidFill>
            <a:srgbClr val="FF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nvGrpSpPr>
          <p:cNvPr id="16" name="Group 6">
            <a:extLst>
              <a:ext uri="{FF2B5EF4-FFF2-40B4-BE49-F238E27FC236}">
                <a16:creationId xmlns:a16="http://schemas.microsoft.com/office/drawing/2014/main" id="{D4CB001A-4C69-8E37-8221-F2B258F02C63}"/>
              </a:ext>
            </a:extLst>
          </p:cNvPr>
          <p:cNvGrpSpPr>
            <a:grpSpLocks/>
          </p:cNvGrpSpPr>
          <p:nvPr/>
        </p:nvGrpSpPr>
        <p:grpSpPr bwMode="auto">
          <a:xfrm>
            <a:off x="1273742" y="3398837"/>
            <a:ext cx="2174875" cy="1371600"/>
            <a:chOff x="912" y="1968"/>
            <a:chExt cx="1370" cy="864"/>
          </a:xfrm>
        </p:grpSpPr>
        <p:sp>
          <p:nvSpPr>
            <p:cNvPr id="17" name="Rectangle 7">
              <a:extLst>
                <a:ext uri="{FF2B5EF4-FFF2-40B4-BE49-F238E27FC236}">
                  <a16:creationId xmlns:a16="http://schemas.microsoft.com/office/drawing/2014/main" id="{74BE17F7-5F6C-C56E-0902-BC34744C42CD}"/>
                </a:ext>
              </a:extLst>
            </p:cNvPr>
            <p:cNvSpPr>
              <a:spLocks noChangeArrowheads="1"/>
            </p:cNvSpPr>
            <p:nvPr/>
          </p:nvSpPr>
          <p:spPr bwMode="auto">
            <a:xfrm>
              <a:off x="912" y="2016"/>
              <a:ext cx="528" cy="816"/>
            </a:xfrm>
            <a:prstGeom prst="rect">
              <a:avLst/>
            </a:prstGeom>
            <a:solidFill>
              <a:srgbClr val="FFCC00"/>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18" name="Text Box 8">
              <a:extLst>
                <a:ext uri="{FF2B5EF4-FFF2-40B4-BE49-F238E27FC236}">
                  <a16:creationId xmlns:a16="http://schemas.microsoft.com/office/drawing/2014/main" id="{29A37107-54E7-DB76-9865-828858FA722A}"/>
                </a:ext>
              </a:extLst>
            </p:cNvPr>
            <p:cNvSpPr txBox="1">
              <a:spLocks noChangeArrowheads="1"/>
            </p:cNvSpPr>
            <p:nvPr/>
          </p:nvSpPr>
          <p:spPr bwMode="auto">
            <a:xfrm>
              <a:off x="1038" y="2256"/>
              <a:ext cx="278" cy="32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Freeform 9">
              <a:extLst>
                <a:ext uri="{FF2B5EF4-FFF2-40B4-BE49-F238E27FC236}">
                  <a16:creationId xmlns:a16="http://schemas.microsoft.com/office/drawing/2014/main" id="{30353D5A-DC17-80AA-32F2-B34CCB806F27}"/>
                </a:ext>
              </a:extLst>
            </p:cNvPr>
            <p:cNvSpPr>
              <a:spLocks/>
            </p:cNvSpPr>
            <p:nvPr/>
          </p:nvSpPr>
          <p:spPr bwMode="auto">
            <a:xfrm>
              <a:off x="1442" y="2147"/>
              <a:ext cx="528" cy="1"/>
            </a:xfrm>
            <a:custGeom>
              <a:avLst/>
              <a:gdLst>
                <a:gd name="T0" fmla="*/ 0 w 528"/>
                <a:gd name="T1" fmla="*/ 1 h 1"/>
                <a:gd name="T2" fmla="*/ 528 w 528"/>
                <a:gd name="T3" fmla="*/ 0 h 1"/>
              </a:gdLst>
              <a:ahLst/>
              <a:cxnLst>
                <a:cxn ang="0">
                  <a:pos x="T0" y="T1"/>
                </a:cxn>
                <a:cxn ang="0">
                  <a:pos x="T2" y="T3"/>
                </a:cxn>
              </a:cxnLst>
              <a:rect l="0" t="0" r="r" b="b"/>
              <a:pathLst>
                <a:path w="528" h="1">
                  <a:moveTo>
                    <a:pt x="0" y="1"/>
                  </a:moveTo>
                  <a:lnTo>
                    <a:pt x="528"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0" name="Freeform 10">
              <a:extLst>
                <a:ext uri="{FF2B5EF4-FFF2-40B4-BE49-F238E27FC236}">
                  <a16:creationId xmlns:a16="http://schemas.microsoft.com/office/drawing/2014/main" id="{90F076BC-5A0D-93ED-C070-33157492B8A8}"/>
                </a:ext>
              </a:extLst>
            </p:cNvPr>
            <p:cNvSpPr>
              <a:spLocks/>
            </p:cNvSpPr>
            <p:nvPr/>
          </p:nvSpPr>
          <p:spPr bwMode="auto">
            <a:xfrm>
              <a:off x="1446" y="2700"/>
              <a:ext cx="516" cy="1"/>
            </a:xfrm>
            <a:custGeom>
              <a:avLst/>
              <a:gdLst>
                <a:gd name="T0" fmla="*/ 0 w 516"/>
                <a:gd name="T1" fmla="*/ 0 h 1"/>
                <a:gd name="T2" fmla="*/ 516 w 516"/>
                <a:gd name="T3" fmla="*/ 0 h 1"/>
              </a:gdLst>
              <a:ahLst/>
              <a:cxnLst>
                <a:cxn ang="0">
                  <a:pos x="T0" y="T1"/>
                </a:cxn>
                <a:cxn ang="0">
                  <a:pos x="T2" y="T3"/>
                </a:cxn>
              </a:cxnLst>
              <a:rect l="0" t="0" r="r" b="b"/>
              <a:pathLst>
                <a:path w="516" h="1">
                  <a:moveTo>
                    <a:pt x="0" y="0"/>
                  </a:moveTo>
                  <a:lnTo>
                    <a:pt x="516"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1" name="Oval 11">
              <a:extLst>
                <a:ext uri="{FF2B5EF4-FFF2-40B4-BE49-F238E27FC236}">
                  <a16:creationId xmlns:a16="http://schemas.microsoft.com/office/drawing/2014/main" id="{FB607FED-2E2B-C4BE-51DF-8F2C1B9AB2ED}"/>
                </a:ext>
              </a:extLst>
            </p:cNvPr>
            <p:cNvSpPr>
              <a:spLocks noChangeArrowheads="1"/>
            </p:cNvSpPr>
            <p:nvPr/>
          </p:nvSpPr>
          <p:spPr bwMode="auto">
            <a:xfrm>
              <a:off x="1968" y="2112"/>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2" name="Oval 12">
              <a:extLst>
                <a:ext uri="{FF2B5EF4-FFF2-40B4-BE49-F238E27FC236}">
                  <a16:creationId xmlns:a16="http://schemas.microsoft.com/office/drawing/2014/main" id="{BBC913B9-7227-4BBE-1A90-BB98BAECA15D}"/>
                </a:ext>
              </a:extLst>
            </p:cNvPr>
            <p:cNvSpPr>
              <a:spLocks noChangeArrowheads="1"/>
            </p:cNvSpPr>
            <p:nvPr/>
          </p:nvSpPr>
          <p:spPr bwMode="auto">
            <a:xfrm>
              <a:off x="1968" y="2668"/>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3" name="Text Box 13">
              <a:extLst>
                <a:ext uri="{FF2B5EF4-FFF2-40B4-BE49-F238E27FC236}">
                  <a16:creationId xmlns:a16="http://schemas.microsoft.com/office/drawing/2014/main" id="{33458BDD-D213-1C51-8D35-B5F34C8BA327}"/>
                </a:ext>
              </a:extLst>
            </p:cNvPr>
            <p:cNvSpPr txBox="1">
              <a:spLocks noChangeArrowheads="1"/>
            </p:cNvSpPr>
            <p:nvPr/>
          </p:nvSpPr>
          <p:spPr bwMode="auto">
            <a:xfrm>
              <a:off x="2059" y="1968"/>
              <a:ext cx="212"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Text Box 14">
              <a:extLst>
                <a:ext uri="{FF2B5EF4-FFF2-40B4-BE49-F238E27FC236}">
                  <a16:creationId xmlns:a16="http://schemas.microsoft.com/office/drawing/2014/main" id="{08551092-B9F7-CCA0-1E39-77F73E6543CA}"/>
                </a:ext>
              </a:extLst>
            </p:cNvPr>
            <p:cNvSpPr txBox="1">
              <a:spLocks noChangeArrowheads="1"/>
            </p:cNvSpPr>
            <p:nvPr/>
          </p:nvSpPr>
          <p:spPr bwMode="auto">
            <a:xfrm>
              <a:off x="2059" y="2544"/>
              <a:ext cx="223" cy="28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5" name="Group 34">
            <a:extLst>
              <a:ext uri="{FF2B5EF4-FFF2-40B4-BE49-F238E27FC236}">
                <a16:creationId xmlns:a16="http://schemas.microsoft.com/office/drawing/2014/main" id="{2FB343E1-B5FC-054D-4C5E-42EC960BDB7E}"/>
              </a:ext>
            </a:extLst>
          </p:cNvPr>
          <p:cNvGrpSpPr>
            <a:grpSpLocks/>
          </p:cNvGrpSpPr>
          <p:nvPr/>
        </p:nvGrpSpPr>
        <p:grpSpPr bwMode="auto">
          <a:xfrm>
            <a:off x="4626542" y="3170237"/>
            <a:ext cx="2895600" cy="1828800"/>
            <a:chOff x="3024" y="1872"/>
            <a:chExt cx="1824" cy="1152"/>
          </a:xfrm>
        </p:grpSpPr>
        <p:sp>
          <p:nvSpPr>
            <p:cNvPr id="26" name="Text Box 16">
              <a:extLst>
                <a:ext uri="{FF2B5EF4-FFF2-40B4-BE49-F238E27FC236}">
                  <a16:creationId xmlns:a16="http://schemas.microsoft.com/office/drawing/2014/main" id="{9973162F-ECC4-1228-2062-AB8630199D5A}"/>
                </a:ext>
              </a:extLst>
            </p:cNvPr>
            <p:cNvSpPr txBox="1">
              <a:spLocks noChangeArrowheads="1"/>
            </p:cNvSpPr>
            <p:nvPr/>
          </p:nvSpPr>
          <p:spPr bwMode="auto">
            <a:xfrm>
              <a:off x="4512"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p>
          </p:txBody>
        </p:sp>
        <p:sp>
          <p:nvSpPr>
            <p:cNvPr id="27" name="Text Box 17">
              <a:extLst>
                <a:ext uri="{FF2B5EF4-FFF2-40B4-BE49-F238E27FC236}">
                  <a16:creationId xmlns:a16="http://schemas.microsoft.com/office/drawing/2014/main" id="{C3CD297E-9C25-5D40-1378-9186B0012B30}"/>
                </a:ext>
              </a:extLst>
            </p:cNvPr>
            <p:cNvSpPr txBox="1">
              <a:spLocks noChangeArrowheads="1"/>
            </p:cNvSpPr>
            <p:nvPr/>
          </p:nvSpPr>
          <p:spPr bwMode="auto">
            <a:xfrm>
              <a:off x="4512" y="27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p>
          </p:txBody>
        </p:sp>
        <p:sp>
          <p:nvSpPr>
            <p:cNvPr id="28" name="Rectangle 18">
              <a:extLst>
                <a:ext uri="{FF2B5EF4-FFF2-40B4-BE49-F238E27FC236}">
                  <a16:creationId xmlns:a16="http://schemas.microsoft.com/office/drawing/2014/main" id="{753C3D50-0188-4DF4-E6FC-46C92196A104}"/>
                </a:ext>
              </a:extLst>
            </p:cNvPr>
            <p:cNvSpPr>
              <a:spLocks noChangeArrowheads="1"/>
            </p:cNvSpPr>
            <p:nvPr/>
          </p:nvSpPr>
          <p:spPr bwMode="auto">
            <a:xfrm>
              <a:off x="3936" y="2352"/>
              <a:ext cx="96" cy="288"/>
            </a:xfrm>
            <a:prstGeom prst="rect">
              <a:avLst/>
            </a:prstGeom>
            <a:solidFill>
              <a:srgbClr val="66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29" name="Text Box 19">
              <a:extLst>
                <a:ext uri="{FF2B5EF4-FFF2-40B4-BE49-F238E27FC236}">
                  <a16:creationId xmlns:a16="http://schemas.microsoft.com/office/drawing/2014/main" id="{1D00F206-0A71-2BA5-6CAC-2E40AB0A414D}"/>
                </a:ext>
              </a:extLst>
            </p:cNvPr>
            <p:cNvSpPr txBox="1">
              <a:spLocks noChangeArrowheads="1"/>
            </p:cNvSpPr>
            <p:nvPr/>
          </p:nvSpPr>
          <p:spPr bwMode="auto">
            <a:xfrm>
              <a:off x="4032" y="235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Oval 20">
              <a:extLst>
                <a:ext uri="{FF2B5EF4-FFF2-40B4-BE49-F238E27FC236}">
                  <a16:creationId xmlns:a16="http://schemas.microsoft.com/office/drawing/2014/main" id="{567B1716-7A9B-E306-82E1-6123467A7A10}"/>
                </a:ext>
              </a:extLst>
            </p:cNvPr>
            <p:cNvSpPr>
              <a:spLocks noChangeArrowheads="1"/>
            </p:cNvSpPr>
            <p:nvPr/>
          </p:nvSpPr>
          <p:spPr bwMode="auto">
            <a:xfrm>
              <a:off x="3373" y="2400"/>
              <a:ext cx="227" cy="227"/>
            </a:xfrm>
            <a:prstGeom prst="ellipse">
              <a:avLst/>
            </a:prstGeom>
            <a:solidFill>
              <a:srgbClr val="66FFFF"/>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1" name="Text Box 21">
              <a:extLst>
                <a:ext uri="{FF2B5EF4-FFF2-40B4-BE49-F238E27FC236}">
                  <a16:creationId xmlns:a16="http://schemas.microsoft.com/office/drawing/2014/main" id="{25551FEE-4C29-CA58-A564-820D89E3CDF3}"/>
                </a:ext>
              </a:extLst>
            </p:cNvPr>
            <p:cNvSpPr txBox="1">
              <a:spLocks noChangeArrowheads="1"/>
            </p:cNvSpPr>
            <p:nvPr/>
          </p:nvSpPr>
          <p:spPr bwMode="auto">
            <a:xfrm>
              <a:off x="3024" y="235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sc</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Oval 22">
              <a:extLst>
                <a:ext uri="{FF2B5EF4-FFF2-40B4-BE49-F238E27FC236}">
                  <a16:creationId xmlns:a16="http://schemas.microsoft.com/office/drawing/2014/main" id="{56411F24-55B6-F54F-62D0-7BCDCBCFAFCC}"/>
                </a:ext>
              </a:extLst>
            </p:cNvPr>
            <p:cNvSpPr>
              <a:spLocks noChangeArrowheads="1"/>
            </p:cNvSpPr>
            <p:nvPr/>
          </p:nvSpPr>
          <p:spPr bwMode="auto">
            <a:xfrm>
              <a:off x="4416" y="2880"/>
              <a:ext cx="68" cy="6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3" name="Oval 23">
              <a:extLst>
                <a:ext uri="{FF2B5EF4-FFF2-40B4-BE49-F238E27FC236}">
                  <a16:creationId xmlns:a16="http://schemas.microsoft.com/office/drawing/2014/main" id="{5F10684B-1C6C-F5D7-BA0E-2AAF2D3AB391}"/>
                </a:ext>
              </a:extLst>
            </p:cNvPr>
            <p:cNvSpPr>
              <a:spLocks noChangeArrowheads="1"/>
            </p:cNvSpPr>
            <p:nvPr/>
          </p:nvSpPr>
          <p:spPr bwMode="auto">
            <a:xfrm>
              <a:off x="4416" y="2051"/>
              <a:ext cx="61" cy="61"/>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66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4" name="Freeform 24">
              <a:extLst>
                <a:ext uri="{FF2B5EF4-FFF2-40B4-BE49-F238E27FC236}">
                  <a16:creationId xmlns:a16="http://schemas.microsoft.com/office/drawing/2014/main" id="{BE23E719-77EA-BBEB-681E-FAD1FDBF043D}"/>
                </a:ext>
              </a:extLst>
            </p:cNvPr>
            <p:cNvSpPr>
              <a:spLocks/>
            </p:cNvSpPr>
            <p:nvPr/>
          </p:nvSpPr>
          <p:spPr bwMode="auto">
            <a:xfrm>
              <a:off x="3480" y="2913"/>
              <a:ext cx="936" cy="2"/>
            </a:xfrm>
            <a:custGeom>
              <a:avLst/>
              <a:gdLst>
                <a:gd name="T0" fmla="*/ 0 w 936"/>
                <a:gd name="T1" fmla="*/ 0 h 2"/>
                <a:gd name="T2" fmla="*/ 936 w 936"/>
                <a:gd name="T3" fmla="*/ 2 h 2"/>
              </a:gdLst>
              <a:ahLst/>
              <a:cxnLst>
                <a:cxn ang="0">
                  <a:pos x="T0" y="T1"/>
                </a:cxn>
                <a:cxn ang="0">
                  <a:pos x="T2" y="T3"/>
                </a:cxn>
              </a:cxnLst>
              <a:rect l="0" t="0" r="r" b="b"/>
              <a:pathLst>
                <a:path w="936" h="2">
                  <a:moveTo>
                    <a:pt x="0" y="0"/>
                  </a:moveTo>
                  <a:lnTo>
                    <a:pt x="936" y="2"/>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5" name="Freeform 25">
              <a:extLst>
                <a:ext uri="{FF2B5EF4-FFF2-40B4-BE49-F238E27FC236}">
                  <a16:creationId xmlns:a16="http://schemas.microsoft.com/office/drawing/2014/main" id="{127E566F-6D75-2A08-C2C5-0F58B398DFD2}"/>
                </a:ext>
              </a:extLst>
            </p:cNvPr>
            <p:cNvSpPr>
              <a:spLocks/>
            </p:cNvSpPr>
            <p:nvPr/>
          </p:nvSpPr>
          <p:spPr bwMode="auto">
            <a:xfrm>
              <a:off x="3477" y="2076"/>
              <a:ext cx="942" cy="1"/>
            </a:xfrm>
            <a:custGeom>
              <a:avLst/>
              <a:gdLst>
                <a:gd name="T0" fmla="*/ 0 w 942"/>
                <a:gd name="T1" fmla="*/ 0 h 1"/>
                <a:gd name="T2" fmla="*/ 942 w 942"/>
                <a:gd name="T3" fmla="*/ 0 h 1"/>
              </a:gdLst>
              <a:ahLst/>
              <a:cxnLst>
                <a:cxn ang="0">
                  <a:pos x="T0" y="T1"/>
                </a:cxn>
                <a:cxn ang="0">
                  <a:pos x="T2" y="T3"/>
                </a:cxn>
              </a:cxnLst>
              <a:rect l="0" t="0" r="r" b="b"/>
              <a:pathLst>
                <a:path w="942" h="1">
                  <a:moveTo>
                    <a:pt x="0" y="0"/>
                  </a:moveTo>
                  <a:lnTo>
                    <a:pt x="942" y="0"/>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6" name="Freeform 26">
              <a:extLst>
                <a:ext uri="{FF2B5EF4-FFF2-40B4-BE49-F238E27FC236}">
                  <a16:creationId xmlns:a16="http://schemas.microsoft.com/office/drawing/2014/main" id="{4D80EC1E-A2B9-CDE0-B1FA-60CDCD6351BF}"/>
                </a:ext>
              </a:extLst>
            </p:cNvPr>
            <p:cNvSpPr>
              <a:spLocks/>
            </p:cNvSpPr>
            <p:nvPr/>
          </p:nvSpPr>
          <p:spPr bwMode="auto">
            <a:xfrm>
              <a:off x="3984" y="2076"/>
              <a:ext cx="1" cy="276"/>
            </a:xfrm>
            <a:custGeom>
              <a:avLst/>
              <a:gdLst>
                <a:gd name="T0" fmla="*/ 0 w 1"/>
                <a:gd name="T1" fmla="*/ 0 h 276"/>
                <a:gd name="T2" fmla="*/ 1 w 1"/>
                <a:gd name="T3" fmla="*/ 276 h 276"/>
              </a:gdLst>
              <a:ahLst/>
              <a:cxnLst>
                <a:cxn ang="0">
                  <a:pos x="T0" y="T1"/>
                </a:cxn>
                <a:cxn ang="0">
                  <a:pos x="T2" y="T3"/>
                </a:cxn>
              </a:cxnLst>
              <a:rect l="0" t="0" r="r" b="b"/>
              <a:pathLst>
                <a:path w="1" h="276">
                  <a:moveTo>
                    <a:pt x="0" y="0"/>
                  </a:moveTo>
                  <a:lnTo>
                    <a:pt x="1" y="276"/>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7" name="Freeform 27">
              <a:extLst>
                <a:ext uri="{FF2B5EF4-FFF2-40B4-BE49-F238E27FC236}">
                  <a16:creationId xmlns:a16="http://schemas.microsoft.com/office/drawing/2014/main" id="{89657845-D32B-5776-6FF9-FCEC406D4100}"/>
                </a:ext>
              </a:extLst>
            </p:cNvPr>
            <p:cNvSpPr>
              <a:spLocks/>
            </p:cNvSpPr>
            <p:nvPr/>
          </p:nvSpPr>
          <p:spPr bwMode="auto">
            <a:xfrm>
              <a:off x="3984" y="2640"/>
              <a:ext cx="1" cy="273"/>
            </a:xfrm>
            <a:custGeom>
              <a:avLst/>
              <a:gdLst>
                <a:gd name="T0" fmla="*/ 0 w 1"/>
                <a:gd name="T1" fmla="*/ 0 h 273"/>
                <a:gd name="T2" fmla="*/ 0 w 1"/>
                <a:gd name="T3" fmla="*/ 273 h 273"/>
              </a:gdLst>
              <a:ahLst/>
              <a:cxnLst>
                <a:cxn ang="0">
                  <a:pos x="T0" y="T1"/>
                </a:cxn>
                <a:cxn ang="0">
                  <a:pos x="T2" y="T3"/>
                </a:cxn>
              </a:cxnLst>
              <a:rect l="0" t="0" r="r" b="b"/>
              <a:pathLst>
                <a:path w="1" h="273">
                  <a:moveTo>
                    <a:pt x="0" y="0"/>
                  </a:moveTo>
                  <a:lnTo>
                    <a:pt x="0" y="273"/>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8" name="Freeform 28">
              <a:extLst>
                <a:ext uri="{FF2B5EF4-FFF2-40B4-BE49-F238E27FC236}">
                  <a16:creationId xmlns:a16="http://schemas.microsoft.com/office/drawing/2014/main" id="{DA57C4B6-D533-FECE-AE51-87C6DE315734}"/>
                </a:ext>
              </a:extLst>
            </p:cNvPr>
            <p:cNvSpPr>
              <a:spLocks/>
            </p:cNvSpPr>
            <p:nvPr/>
          </p:nvSpPr>
          <p:spPr bwMode="auto">
            <a:xfrm>
              <a:off x="3480" y="2079"/>
              <a:ext cx="1" cy="324"/>
            </a:xfrm>
            <a:custGeom>
              <a:avLst/>
              <a:gdLst>
                <a:gd name="T0" fmla="*/ 0 w 1"/>
                <a:gd name="T1" fmla="*/ 0 h 324"/>
                <a:gd name="T2" fmla="*/ 0 w 1"/>
                <a:gd name="T3" fmla="*/ 324 h 324"/>
              </a:gdLst>
              <a:ahLst/>
              <a:cxnLst>
                <a:cxn ang="0">
                  <a:pos x="T0" y="T1"/>
                </a:cxn>
                <a:cxn ang="0">
                  <a:pos x="T2" y="T3"/>
                </a:cxn>
              </a:cxnLst>
              <a:rect l="0" t="0" r="r" b="b"/>
              <a:pathLst>
                <a:path w="1" h="324">
                  <a:moveTo>
                    <a:pt x="0" y="0"/>
                  </a:moveTo>
                  <a:lnTo>
                    <a:pt x="0" y="324"/>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39" name="Freeform 29">
              <a:extLst>
                <a:ext uri="{FF2B5EF4-FFF2-40B4-BE49-F238E27FC236}">
                  <a16:creationId xmlns:a16="http://schemas.microsoft.com/office/drawing/2014/main" id="{48C8BC24-AACA-D391-8FB3-E4202D0641D0}"/>
                </a:ext>
              </a:extLst>
            </p:cNvPr>
            <p:cNvSpPr>
              <a:spLocks/>
            </p:cNvSpPr>
            <p:nvPr/>
          </p:nvSpPr>
          <p:spPr bwMode="auto">
            <a:xfrm>
              <a:off x="3480" y="2634"/>
              <a:ext cx="1" cy="285"/>
            </a:xfrm>
            <a:custGeom>
              <a:avLst/>
              <a:gdLst>
                <a:gd name="T0" fmla="*/ 0 w 1"/>
                <a:gd name="T1" fmla="*/ 0 h 285"/>
                <a:gd name="T2" fmla="*/ 0 w 1"/>
                <a:gd name="T3" fmla="*/ 285 h 285"/>
              </a:gdLst>
              <a:ahLst/>
              <a:cxnLst>
                <a:cxn ang="0">
                  <a:pos x="T0" y="T1"/>
                </a:cxn>
                <a:cxn ang="0">
                  <a:pos x="T2" y="T3"/>
                </a:cxn>
              </a:cxnLst>
              <a:rect l="0" t="0" r="r" b="b"/>
              <a:pathLst>
                <a:path w="1" h="285">
                  <a:moveTo>
                    <a:pt x="0" y="0"/>
                  </a:moveTo>
                  <a:lnTo>
                    <a:pt x="0" y="285"/>
                  </a:lnTo>
                </a:path>
              </a:pathLst>
            </a:cu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40" name="Freeform 30">
              <a:extLst>
                <a:ext uri="{FF2B5EF4-FFF2-40B4-BE49-F238E27FC236}">
                  <a16:creationId xmlns:a16="http://schemas.microsoft.com/office/drawing/2014/main" id="{42104F10-BFE6-70D5-0BDF-2EDA4B96B072}"/>
                </a:ext>
              </a:extLst>
            </p:cNvPr>
            <p:cNvSpPr>
              <a:spLocks/>
            </p:cNvSpPr>
            <p:nvPr/>
          </p:nvSpPr>
          <p:spPr bwMode="auto">
            <a:xfrm>
              <a:off x="3372" y="2514"/>
              <a:ext cx="225" cy="1"/>
            </a:xfrm>
            <a:custGeom>
              <a:avLst/>
              <a:gdLst>
                <a:gd name="T0" fmla="*/ 0 w 225"/>
                <a:gd name="T1" fmla="*/ 0 h 1"/>
                <a:gd name="T2" fmla="*/ 225 w 225"/>
                <a:gd name="T3" fmla="*/ 0 h 1"/>
              </a:gdLst>
              <a:ahLst/>
              <a:cxnLst>
                <a:cxn ang="0">
                  <a:pos x="T0" y="T1"/>
                </a:cxn>
                <a:cxn ang="0">
                  <a:pos x="T2" y="T3"/>
                </a:cxn>
              </a:cxnLst>
              <a:rect l="0" t="0" r="r" b="b"/>
              <a:pathLst>
                <a:path w="225" h="1">
                  <a:moveTo>
                    <a:pt x="0" y="0"/>
                  </a:moveTo>
                  <a:lnTo>
                    <a:pt x="225" y="0"/>
                  </a:lnTo>
                </a:path>
              </a:pathLst>
            </a:custGeom>
            <a:noFill/>
            <a:ln w="317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41" name="Line 31">
              <a:extLst>
                <a:ext uri="{FF2B5EF4-FFF2-40B4-BE49-F238E27FC236}">
                  <a16:creationId xmlns:a16="http://schemas.microsoft.com/office/drawing/2014/main" id="{A1CF930B-C3D5-8DB1-9415-CC4310DEBD4E}"/>
                </a:ext>
              </a:extLst>
            </p:cNvPr>
            <p:cNvSpPr>
              <a:spLocks noChangeShapeType="1"/>
            </p:cNvSpPr>
            <p:nvPr/>
          </p:nvSpPr>
          <p:spPr bwMode="auto">
            <a:xfrm flipV="1">
              <a:off x="3312" y="2352"/>
              <a:ext cx="0" cy="31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grpSp>
    </p:spTree>
    <p:extLst>
      <p:ext uri="{BB962C8B-B14F-4D97-AF65-F5344CB8AC3E}">
        <p14:creationId xmlns:p14="http://schemas.microsoft.com/office/powerpoint/2010/main" val="159245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3.1.2 </a:t>
            </a:r>
            <a:r>
              <a:rPr lang="zh-CN" altLang="en-US" dirty="0"/>
              <a:t>含源支路和含源一端口等效</a:t>
            </a:r>
          </a:p>
        </p:txBody>
      </p:sp>
      <p:sp>
        <p:nvSpPr>
          <p:cNvPr id="43" name="Text Box 3">
            <a:extLst>
              <a:ext uri="{FF2B5EF4-FFF2-40B4-BE49-F238E27FC236}">
                <a16:creationId xmlns:a16="http://schemas.microsoft.com/office/drawing/2014/main" id="{91CF3DA2-868E-7B7D-FCF8-299DD78D446B}"/>
              </a:ext>
            </a:extLst>
          </p:cNvPr>
          <p:cNvSpPr txBox="1">
            <a:spLocks noChangeArrowheads="1"/>
          </p:cNvSpPr>
          <p:nvPr/>
        </p:nvSpPr>
        <p:spPr bwMode="auto">
          <a:xfrm>
            <a:off x="250825" y="1268998"/>
            <a:ext cx="8642350" cy="492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3275" indent="-8032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8266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620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12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戴维南、诺顿定理（等效电源定理）应用：</a:t>
            </a:r>
            <a:endParaRPr kumimoji="1"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indent="0" algn="just" eaLnBrk="1" fontAlgn="auto" hangingPunct="1">
              <a:lnSpc>
                <a:spcPct val="120000"/>
              </a:lnSpc>
              <a:spcBef>
                <a:spcPts val="0"/>
              </a:spcBef>
              <a:spcAft>
                <a:spcPts val="0"/>
              </a:spcAft>
              <a:defRPr/>
            </a:pPr>
            <a:r>
              <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en-US" altLang="zh-CN"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1</a:t>
            </a:r>
            <a:r>
              <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用于化简电路。</a:t>
            </a:r>
            <a:r>
              <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在求解动态电路、非线性电路和最大功率传输</a:t>
            </a:r>
            <a:r>
              <a:rPr kumimoji="1" lang="zh-CN" altLang="en-US" sz="2000" b="1" i="0" u="none" strike="noStrike" kern="0" cap="none" spc="0" normalizeH="0" baseline="0" noProof="0" dirty="0">
                <a:ln>
                  <a:noFill/>
                </a:ln>
                <a:solidFill>
                  <a:srgbClr val="993366"/>
                </a:solidFill>
                <a:effectLst/>
                <a:uLnTx/>
                <a:uFillTx/>
                <a:latin typeface="Times New Roman" panose="02020603050405020304" pitchFamily="18" charset="0"/>
                <a:ea typeface="宋体" panose="02010600030101010101" pitchFamily="2" charset="-122"/>
              </a:rPr>
              <a:t>（补充：书本例</a:t>
            </a:r>
            <a:r>
              <a:rPr kumimoji="1" lang="en-US" altLang="zh-CN" sz="2000" b="1" i="0" u="none" strike="noStrike" kern="0" cap="none" spc="0" normalizeH="0" baseline="0" noProof="0" dirty="0">
                <a:ln>
                  <a:noFill/>
                </a:ln>
                <a:solidFill>
                  <a:srgbClr val="993366"/>
                </a:solidFill>
                <a:effectLst/>
                <a:uLnTx/>
                <a:uFillTx/>
                <a:latin typeface="Times New Roman" panose="02020603050405020304" pitchFamily="18" charset="0"/>
                <a:ea typeface="宋体" panose="02010600030101010101" pitchFamily="2" charset="-122"/>
              </a:rPr>
              <a:t>【3.6】</a:t>
            </a:r>
            <a:r>
              <a:rPr kumimoji="1" lang="zh-CN" altLang="en-US" sz="2000" b="1" i="0" u="none" strike="noStrike" kern="0" cap="none" spc="0" normalizeH="0" baseline="0" noProof="0" dirty="0">
                <a:ln>
                  <a:noFill/>
                </a:ln>
                <a:solidFill>
                  <a:srgbClr val="993366"/>
                </a:solidFill>
                <a:effectLst/>
                <a:uLnTx/>
                <a:uFillTx/>
                <a:latin typeface="Times New Roman" panose="02020603050405020304" pitchFamily="18" charset="0"/>
                <a:ea typeface="宋体" panose="02010600030101010101" pitchFamily="2" charset="-122"/>
              </a:rPr>
              <a:t>，纯电阻情形下的最大功率传输定理？）</a:t>
            </a:r>
            <a:r>
              <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时，将动态元件、非线性元件和负载以外的电路，用戴维南（诺顿）定理等效。（例如时域分析中求时间常数时，需要求</a:t>
            </a:r>
            <a:r>
              <a:rPr kumimoji="1" lang="en-US" altLang="zh-CN"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L</a:t>
            </a:r>
            <a:r>
              <a:rPr kumimoji="1" lang="zh-CN" altLang="en-US" b="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en-US" altLang="zh-CN"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C</a:t>
            </a:r>
            <a:r>
              <a:rPr kumimoji="1" lang="zh-CN" altLang="en-US" b="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元件看进去的等效电阻，常常需要求</a:t>
            </a:r>
            <a:r>
              <a:rPr kumimoji="1" lang="en-US" altLang="zh-CN"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L</a:t>
            </a:r>
            <a:r>
              <a:rPr kumimoji="1" lang="zh-CN" altLang="en-US" b="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en-US" altLang="zh-CN"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C</a:t>
            </a:r>
            <a:r>
              <a:rPr kumimoji="1" lang="zh-CN" altLang="en-US" b="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元件看进去的戴维南等效电路</a:t>
            </a:r>
            <a:r>
              <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endParaRPr kumimoji="1" lang="en-US" altLang="zh-CN"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endParaRPr>
          </a:p>
          <a:p>
            <a:pPr marL="0" indent="0" algn="just" eaLnBrk="1" fontAlgn="auto" hangingPunct="1">
              <a:lnSpc>
                <a:spcPct val="120000"/>
              </a:lnSpc>
              <a:spcBef>
                <a:spcPts val="0"/>
              </a:spcBef>
              <a:spcAft>
                <a:spcPts val="0"/>
              </a:spcAft>
              <a:defRPr/>
            </a:pPr>
            <a:r>
              <a:rPr lang="zh-CN" altLang="en-US" b="1" kern="0" dirty="0"/>
              <a:t>（</a:t>
            </a:r>
            <a:r>
              <a:rPr lang="en-US" altLang="zh-CN" b="1" kern="0" dirty="0"/>
              <a:t>2</a:t>
            </a:r>
            <a:r>
              <a:rPr lang="zh-CN" altLang="en-US" b="1" kern="0" dirty="0"/>
              <a:t>）可以用戴维南（诺顿）等效电路来等效没有给定电路结构或参数的线性含源一端口网络。</a:t>
            </a:r>
            <a:endParaRPr lang="en-US" altLang="zh-CN" b="1" kern="0" dirty="0"/>
          </a:p>
          <a:p>
            <a:pPr marL="0" indent="0" algn="just" eaLnBrk="1" fontAlgn="auto" hangingPunct="1">
              <a:lnSpc>
                <a:spcPct val="120000"/>
              </a:lnSpc>
              <a:spcBef>
                <a:spcPts val="0"/>
              </a:spcBef>
              <a:spcAft>
                <a:spcPts val="0"/>
              </a:spcAft>
              <a:defRPr/>
            </a:pPr>
            <a:r>
              <a:rPr lang="zh-CN" altLang="en-US" b="1" kern="0" dirty="0"/>
              <a:t>（</a:t>
            </a:r>
            <a:r>
              <a:rPr lang="en-US" altLang="zh-CN" b="1" kern="0" dirty="0"/>
              <a:t>3</a:t>
            </a:r>
            <a:r>
              <a:rPr lang="zh-CN" altLang="en-US" b="1" kern="0" dirty="0"/>
              <a:t>）可与齐性定理、叠加定理和互易定理等其他定理相结合，求解带有综合性的线性电路问题。</a:t>
            </a:r>
            <a:endParaRPr kumimoji="1" lang="zh-CN" altLang="en-US"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864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 </a:t>
            </a:r>
            <a:r>
              <a:rPr lang="zh-CN" altLang="en-US" dirty="0"/>
              <a:t>例</a:t>
            </a:r>
            <a:r>
              <a:rPr lang="en-US" altLang="zh-CN" dirty="0"/>
              <a:t>2</a:t>
            </a:r>
            <a:endParaRPr lang="zh-CN" altLang="en-US" dirty="0"/>
          </a:p>
        </p:txBody>
      </p:sp>
      <p:sp>
        <p:nvSpPr>
          <p:cNvPr id="73" name="文本框 72">
            <a:extLst>
              <a:ext uri="{FF2B5EF4-FFF2-40B4-BE49-F238E27FC236}">
                <a16:creationId xmlns:a16="http://schemas.microsoft.com/office/drawing/2014/main" id="{F480681B-2D57-5BF9-26D0-45F23FDCE16E}"/>
              </a:ext>
            </a:extLst>
          </p:cNvPr>
          <p:cNvSpPr txBox="1"/>
          <p:nvPr/>
        </p:nvSpPr>
        <p:spPr>
          <a:xfrm>
            <a:off x="457200" y="1268998"/>
            <a:ext cx="7354803" cy="437877"/>
          </a:xfrm>
          <a:prstGeom prst="rect">
            <a:avLst/>
          </a:prstGeom>
          <a:noFill/>
        </p:spPr>
        <p:txBody>
          <a:bodyPr wrap="square">
            <a:spAutoFit/>
          </a:bodyPr>
          <a:lstStyle/>
          <a:p>
            <a:pPr algn="just">
              <a:lnSpc>
                <a:spcPct val="125000"/>
              </a:lnSpc>
            </a:pPr>
            <a:r>
              <a:rPr lang="zh-CN" altLang="en-US" sz="2000" b="1" kern="100" dirty="0">
                <a:solidFill>
                  <a:srgbClr val="993366"/>
                </a:solidFill>
                <a:effectLst/>
                <a:latin typeface="宋体" panose="02010600030101010101" pitchFamily="2" charset="-122"/>
                <a:ea typeface="宋体" panose="02010600030101010101" pitchFamily="2" charset="-122"/>
              </a:rPr>
              <a:t>例</a:t>
            </a:r>
            <a:r>
              <a:rPr lang="en-US" altLang="zh-CN" sz="2000" b="1" kern="100" dirty="0">
                <a:solidFill>
                  <a:srgbClr val="993366"/>
                </a:solidFill>
                <a:effectLst/>
                <a:latin typeface="宋体" panose="02010600030101010101" pitchFamily="2" charset="-122"/>
                <a:ea typeface="宋体" panose="02010600030101010101" pitchFamily="2" charset="-122"/>
              </a:rPr>
              <a:t>【</a:t>
            </a:r>
            <a:r>
              <a:rPr lang="en-US" altLang="zh-CN" sz="2000" b="1" kern="100" dirty="0">
                <a:solidFill>
                  <a:srgbClr val="993366"/>
                </a:solidFill>
                <a:latin typeface="宋体" panose="02010600030101010101" pitchFamily="2" charset="-122"/>
                <a:ea typeface="宋体" panose="02010600030101010101" pitchFamily="2" charset="-122"/>
              </a:rPr>
              <a:t>2.8</a:t>
            </a:r>
            <a:r>
              <a:rPr lang="en-US" altLang="zh-CN" sz="2000" b="1" kern="100" dirty="0">
                <a:solidFill>
                  <a:srgbClr val="993366"/>
                </a:solidFill>
                <a:effectLst/>
                <a:latin typeface="宋体" panose="02010600030101010101" pitchFamily="2" charset="-122"/>
                <a:ea typeface="宋体" panose="02010600030101010101" pitchFamily="2" charset="-122"/>
              </a:rPr>
              <a:t>】 </a:t>
            </a:r>
            <a:r>
              <a:rPr lang="zh-CN" altLang="zh-CN" sz="2000" b="1" kern="100" dirty="0">
                <a:effectLst/>
                <a:latin typeface="Times New Roman" panose="02020603050405020304" pitchFamily="18" charset="0"/>
                <a:ea typeface="宋体" panose="02010600030101010101" pitchFamily="2" charset="-122"/>
              </a:rPr>
              <a:t>求</a:t>
            </a:r>
            <a:r>
              <a:rPr lang="zh-CN" altLang="en-US" sz="2000" b="1" kern="100" dirty="0">
                <a:effectLst/>
                <a:latin typeface="Times New Roman" panose="02020603050405020304" pitchFamily="18" charset="0"/>
                <a:ea typeface="宋体" panose="02010600030101010101" pitchFamily="2" charset="-122"/>
              </a:rPr>
              <a:t>电路的最简等效</a:t>
            </a:r>
            <a:r>
              <a:rPr lang="zh-CN" altLang="zh-CN" sz="2000" b="1" kern="100" dirty="0">
                <a:effectLst/>
                <a:latin typeface="Times New Roman" panose="02020603050405020304" pitchFamily="18" charset="0"/>
                <a:ea typeface="宋体" panose="02010600030101010101" pitchFamily="2" charset="-122"/>
              </a:rPr>
              <a:t>电路。</a:t>
            </a:r>
            <a:r>
              <a:rPr lang="en-US" altLang="zh-CN" sz="2000" b="1" kern="100" dirty="0">
                <a:effectLst/>
                <a:latin typeface="Times New Roman" panose="02020603050405020304" pitchFamily="18" charset="0"/>
                <a:ea typeface="宋体" panose="02010600030101010101" pitchFamily="2" charset="-122"/>
              </a:rPr>
              <a:t>【</a:t>
            </a:r>
            <a:r>
              <a:rPr lang="zh-CN" altLang="en-US" sz="2000" b="1" kern="100" dirty="0">
                <a:effectLst/>
                <a:latin typeface="Times New Roman" panose="02020603050405020304" pitchFamily="18" charset="0"/>
                <a:ea typeface="宋体" panose="02010600030101010101" pitchFamily="2" charset="-122"/>
              </a:rPr>
              <a:t>请看视频“</a:t>
            </a:r>
            <a:r>
              <a:rPr lang="en-US" altLang="zh-CN" sz="2000" b="1" kern="100" dirty="0">
                <a:effectLst/>
                <a:latin typeface="Times New Roman" panose="02020603050405020304" pitchFamily="18" charset="0"/>
                <a:ea typeface="宋体" panose="02010600030101010101" pitchFamily="2" charset="-122"/>
              </a:rPr>
              <a:t>2.8</a:t>
            </a:r>
            <a:r>
              <a:rPr lang="zh-CN" altLang="en-US" sz="2000" b="1" kern="100" dirty="0">
                <a:effectLst/>
                <a:latin typeface="Times New Roman" panose="02020603050405020304" pitchFamily="18" charset="0"/>
                <a:ea typeface="宋体" panose="02010600030101010101" pitchFamily="2" charset="-122"/>
              </a:rPr>
              <a:t>讲解”</a:t>
            </a:r>
            <a:r>
              <a:rPr lang="en-US" altLang="zh-CN" sz="2000" b="1" kern="100" dirty="0">
                <a:effectLst/>
                <a:latin typeface="Times New Roman" panose="02020603050405020304" pitchFamily="18" charset="0"/>
                <a:ea typeface="宋体" panose="02010600030101010101" pitchFamily="2" charset="-122"/>
              </a:rPr>
              <a:t>】</a:t>
            </a:r>
            <a:endParaRPr lang="zh-CN" altLang="zh-CN" sz="1600" b="1" kern="100" dirty="0">
              <a:effectLst/>
              <a:latin typeface="Times New Roman" panose="02020603050405020304" pitchFamily="18" charset="0"/>
              <a:ea typeface="宋体" panose="02010600030101010101" pitchFamily="2" charset="-122"/>
            </a:endParaRPr>
          </a:p>
        </p:txBody>
      </p:sp>
      <p:pic>
        <p:nvPicPr>
          <p:cNvPr id="75" name="图片 74">
            <a:extLst>
              <a:ext uri="{FF2B5EF4-FFF2-40B4-BE49-F238E27FC236}">
                <a16:creationId xmlns:a16="http://schemas.microsoft.com/office/drawing/2014/main" id="{46F0B10E-607F-FDA6-3BC7-4BE8D5823FBE}"/>
              </a:ext>
            </a:extLst>
          </p:cNvPr>
          <p:cNvPicPr>
            <a:picLocks noChangeAspect="1"/>
          </p:cNvPicPr>
          <p:nvPr/>
        </p:nvPicPr>
        <p:blipFill>
          <a:blip r:embed="rId3"/>
          <a:stretch>
            <a:fillRect/>
          </a:stretch>
        </p:blipFill>
        <p:spPr>
          <a:xfrm>
            <a:off x="457200" y="1827507"/>
            <a:ext cx="2561154" cy="2294676"/>
          </a:xfrm>
          <a:prstGeom prst="rect">
            <a:avLst/>
          </a:prstGeom>
        </p:spPr>
      </p:pic>
      <p:pic>
        <p:nvPicPr>
          <p:cNvPr id="76" name="图片 75">
            <a:extLst>
              <a:ext uri="{FF2B5EF4-FFF2-40B4-BE49-F238E27FC236}">
                <a16:creationId xmlns:a16="http://schemas.microsoft.com/office/drawing/2014/main" id="{65A5136C-118C-8EFA-DA3F-A4FC6D29CB77}"/>
              </a:ext>
            </a:extLst>
          </p:cNvPr>
          <p:cNvPicPr>
            <a:picLocks noChangeAspect="1"/>
          </p:cNvPicPr>
          <p:nvPr/>
        </p:nvPicPr>
        <p:blipFill>
          <a:blip r:embed="rId4"/>
          <a:stretch>
            <a:fillRect/>
          </a:stretch>
        </p:blipFill>
        <p:spPr>
          <a:xfrm>
            <a:off x="457200" y="4280181"/>
            <a:ext cx="2561154" cy="2347725"/>
          </a:xfrm>
          <a:prstGeom prst="rect">
            <a:avLst/>
          </a:prstGeom>
        </p:spPr>
      </p:pic>
      <p:sp>
        <p:nvSpPr>
          <p:cNvPr id="3" name="矩形 2">
            <a:extLst>
              <a:ext uri="{FF2B5EF4-FFF2-40B4-BE49-F238E27FC236}">
                <a16:creationId xmlns:a16="http://schemas.microsoft.com/office/drawing/2014/main" id="{F0C86BAC-43B6-F37B-8CA3-41EE19000689}"/>
              </a:ext>
            </a:extLst>
          </p:cNvPr>
          <p:cNvSpPr>
            <a:spLocks noChangeAspect="1"/>
          </p:cNvSpPr>
          <p:nvPr>
            <p:custDataLst>
              <p:tags r:id="rId1"/>
            </p:custDataLst>
          </p:nvPr>
        </p:nvSpPr>
        <p:spPr bwMode="auto">
          <a:xfrm>
            <a:off x="3544865" y="2348999"/>
            <a:ext cx="5425716" cy="3875512"/>
          </a:xfrm>
          <a:prstGeom prst="rect">
            <a:avLst/>
          </a:prstGeom>
          <a:blipFill>
            <a:blip r:embed="rId5"/>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2.8.mp4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4160326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 </a:t>
            </a:r>
            <a:r>
              <a:rPr lang="zh-CN" altLang="en-US" dirty="0"/>
              <a:t>例</a:t>
            </a:r>
            <a:r>
              <a:rPr lang="en-US" altLang="zh-CN" dirty="0"/>
              <a:t>3</a:t>
            </a:r>
            <a:endParaRPr lang="zh-CN" altLang="en-US" dirty="0"/>
          </a:p>
        </p:txBody>
      </p:sp>
      <p:sp>
        <p:nvSpPr>
          <p:cNvPr id="13" name="文本框 12">
            <a:extLst>
              <a:ext uri="{FF2B5EF4-FFF2-40B4-BE49-F238E27FC236}">
                <a16:creationId xmlns:a16="http://schemas.microsoft.com/office/drawing/2014/main" id="{9E0C1C90-AD1C-8ECA-9DFE-45056DBDF9A9}"/>
              </a:ext>
            </a:extLst>
          </p:cNvPr>
          <p:cNvSpPr txBox="1"/>
          <p:nvPr/>
        </p:nvSpPr>
        <p:spPr>
          <a:xfrm>
            <a:off x="457200" y="1268998"/>
            <a:ext cx="7076405" cy="437877"/>
          </a:xfrm>
          <a:prstGeom prst="rect">
            <a:avLst/>
          </a:prstGeom>
          <a:noFill/>
        </p:spPr>
        <p:txBody>
          <a:bodyPr wrap="square">
            <a:spAutoFit/>
          </a:bodyPr>
          <a:lstStyle/>
          <a:p>
            <a:pPr algn="just">
              <a:lnSpc>
                <a:spcPct val="125000"/>
              </a:lnSpc>
            </a:pPr>
            <a:r>
              <a:rPr lang="zh-CN" altLang="en-US" sz="2000" b="1" kern="100" dirty="0">
                <a:solidFill>
                  <a:srgbClr val="993366"/>
                </a:solidFill>
                <a:effectLst/>
                <a:latin typeface="宋体" panose="02010600030101010101" pitchFamily="2" charset="-122"/>
                <a:ea typeface="宋体" panose="02010600030101010101" pitchFamily="2" charset="-122"/>
              </a:rPr>
              <a:t>例</a:t>
            </a:r>
            <a:r>
              <a:rPr lang="en-US" altLang="zh-CN" sz="2000" b="1" kern="100" dirty="0">
                <a:solidFill>
                  <a:srgbClr val="993366"/>
                </a:solidFill>
                <a:effectLst/>
                <a:latin typeface="宋体" panose="02010600030101010101" pitchFamily="2" charset="-122"/>
                <a:ea typeface="宋体" panose="02010600030101010101" pitchFamily="2" charset="-122"/>
              </a:rPr>
              <a:t>【3.8】 </a:t>
            </a:r>
            <a:r>
              <a:rPr lang="zh-CN" altLang="zh-CN" sz="2000" b="1" kern="100" dirty="0">
                <a:effectLst/>
                <a:latin typeface="Times New Roman" panose="02020603050405020304" pitchFamily="18" charset="0"/>
                <a:ea typeface="宋体" panose="02010600030101010101" pitchFamily="2" charset="-122"/>
              </a:rPr>
              <a:t>求图示含受控源电路的戴维南与诺顿等效电路。</a:t>
            </a:r>
            <a:endParaRPr lang="zh-CN" altLang="zh-CN" sz="1600" b="1" kern="100" dirty="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1177A4E3-61F5-1315-4111-66C0AC399D6E}"/>
              </a:ext>
            </a:extLst>
          </p:cNvPr>
          <p:cNvPicPr>
            <a:picLocks noChangeAspect="1"/>
          </p:cNvPicPr>
          <p:nvPr/>
        </p:nvPicPr>
        <p:blipFill>
          <a:blip r:embed="rId3"/>
          <a:stretch>
            <a:fillRect/>
          </a:stretch>
        </p:blipFill>
        <p:spPr>
          <a:xfrm>
            <a:off x="457198" y="1706875"/>
            <a:ext cx="2691769" cy="1872000"/>
          </a:xfrm>
          <a:prstGeom prst="rect">
            <a:avLst/>
          </a:prstGeom>
        </p:spPr>
      </p:pic>
      <p:sp>
        <p:nvSpPr>
          <p:cNvPr id="9" name="文本框 8">
            <a:extLst>
              <a:ext uri="{FF2B5EF4-FFF2-40B4-BE49-F238E27FC236}">
                <a16:creationId xmlns:a16="http://schemas.microsoft.com/office/drawing/2014/main" id="{1FC51DF5-C7E3-B9BF-FD2C-73FA041B118F}"/>
              </a:ext>
            </a:extLst>
          </p:cNvPr>
          <p:cNvSpPr txBox="1"/>
          <p:nvPr/>
        </p:nvSpPr>
        <p:spPr>
          <a:xfrm>
            <a:off x="4572000" y="2240238"/>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sp>
        <p:nvSpPr>
          <p:cNvPr id="3" name="矩形 2">
            <a:extLst>
              <a:ext uri="{FF2B5EF4-FFF2-40B4-BE49-F238E27FC236}">
                <a16:creationId xmlns:a16="http://schemas.microsoft.com/office/drawing/2014/main" id="{0140DC6D-F947-1334-9AF2-40E07B013D92}"/>
              </a:ext>
            </a:extLst>
          </p:cNvPr>
          <p:cNvSpPr>
            <a:spLocks noChangeAspect="1"/>
          </p:cNvSpPr>
          <p:nvPr>
            <p:custDataLst>
              <p:tags r:id="rId1"/>
            </p:custDataLst>
          </p:nvPr>
        </p:nvSpPr>
        <p:spPr bwMode="auto">
          <a:xfrm>
            <a:off x="3995402" y="3173711"/>
            <a:ext cx="4320004" cy="3085717"/>
          </a:xfrm>
          <a:prstGeom prst="rect">
            <a:avLst/>
          </a:prstGeom>
          <a:blipFill>
            <a:blip r:embed="rId4"/>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视频名称：戴维南例题</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(a).mp4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814645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 </a:t>
            </a:r>
            <a:r>
              <a:rPr lang="zh-CN" altLang="en-US" dirty="0"/>
              <a:t>例</a:t>
            </a:r>
            <a:r>
              <a:rPr lang="en-US" altLang="zh-CN" dirty="0"/>
              <a:t>3</a:t>
            </a:r>
            <a:endParaRPr lang="zh-CN" altLang="en-US" dirty="0"/>
          </a:p>
        </p:txBody>
      </p:sp>
      <p:sp>
        <p:nvSpPr>
          <p:cNvPr id="13" name="文本框 12">
            <a:extLst>
              <a:ext uri="{FF2B5EF4-FFF2-40B4-BE49-F238E27FC236}">
                <a16:creationId xmlns:a16="http://schemas.microsoft.com/office/drawing/2014/main" id="{9E0C1C90-AD1C-8ECA-9DFE-45056DBDF9A9}"/>
              </a:ext>
            </a:extLst>
          </p:cNvPr>
          <p:cNvSpPr txBox="1"/>
          <p:nvPr/>
        </p:nvSpPr>
        <p:spPr>
          <a:xfrm>
            <a:off x="427823" y="1190400"/>
            <a:ext cx="7076405" cy="437877"/>
          </a:xfrm>
          <a:prstGeom prst="rect">
            <a:avLst/>
          </a:prstGeom>
          <a:noFill/>
        </p:spPr>
        <p:txBody>
          <a:bodyPr wrap="square">
            <a:spAutoFit/>
          </a:bodyPr>
          <a:lstStyle/>
          <a:p>
            <a:pPr algn="just">
              <a:lnSpc>
                <a:spcPct val="125000"/>
              </a:lnSpc>
            </a:pPr>
            <a:r>
              <a:rPr lang="zh-CN" altLang="en-US" sz="2000" b="1" kern="100" dirty="0">
                <a:solidFill>
                  <a:srgbClr val="993366"/>
                </a:solidFill>
                <a:effectLst/>
                <a:latin typeface="宋体" panose="02010600030101010101" pitchFamily="2" charset="-122"/>
                <a:ea typeface="宋体" panose="02010600030101010101" pitchFamily="2" charset="-122"/>
              </a:rPr>
              <a:t>例</a:t>
            </a:r>
            <a:r>
              <a:rPr lang="en-US" altLang="zh-CN" sz="2000" b="1" kern="100" dirty="0">
                <a:solidFill>
                  <a:srgbClr val="993366"/>
                </a:solidFill>
                <a:effectLst/>
                <a:latin typeface="宋体" panose="02010600030101010101" pitchFamily="2" charset="-122"/>
                <a:ea typeface="宋体" panose="02010600030101010101" pitchFamily="2" charset="-122"/>
              </a:rPr>
              <a:t>【3.8】 </a:t>
            </a:r>
            <a:r>
              <a:rPr lang="zh-CN" altLang="zh-CN" sz="2000" b="1" kern="100" dirty="0">
                <a:effectLst/>
                <a:latin typeface="Times New Roman" panose="02020603050405020304" pitchFamily="18" charset="0"/>
                <a:ea typeface="宋体" panose="02010600030101010101" pitchFamily="2" charset="-122"/>
              </a:rPr>
              <a:t>求图示含受控源电路的戴维南与诺顿等效电路。</a:t>
            </a:r>
            <a:endParaRPr lang="zh-CN" altLang="zh-CN" sz="1600" b="1" kern="100" dirty="0">
              <a:effectLst/>
              <a:latin typeface="Times New Roman" panose="02020603050405020304" pitchFamily="18" charset="0"/>
              <a:ea typeface="宋体" panose="02010600030101010101" pitchFamily="2" charset="-122"/>
            </a:endParaRPr>
          </a:p>
        </p:txBody>
      </p:sp>
      <p:grpSp>
        <p:nvGrpSpPr>
          <p:cNvPr id="72" name="组合 71">
            <a:extLst>
              <a:ext uri="{FF2B5EF4-FFF2-40B4-BE49-F238E27FC236}">
                <a16:creationId xmlns:a16="http://schemas.microsoft.com/office/drawing/2014/main" id="{A997C506-84B5-69E3-DA7E-7C6E2252667B}"/>
              </a:ext>
            </a:extLst>
          </p:cNvPr>
          <p:cNvGrpSpPr/>
          <p:nvPr/>
        </p:nvGrpSpPr>
        <p:grpSpPr>
          <a:xfrm>
            <a:off x="371498" y="1628775"/>
            <a:ext cx="3341688" cy="1800225"/>
            <a:chOff x="447675" y="2238375"/>
            <a:chExt cx="3341688" cy="1800225"/>
          </a:xfrm>
        </p:grpSpPr>
        <p:grpSp>
          <p:nvGrpSpPr>
            <p:cNvPr id="3" name="Group 4">
              <a:extLst>
                <a:ext uri="{FF2B5EF4-FFF2-40B4-BE49-F238E27FC236}">
                  <a16:creationId xmlns:a16="http://schemas.microsoft.com/office/drawing/2014/main" id="{038348EB-4E10-E017-DBD0-79723C3F9CBF}"/>
                </a:ext>
              </a:extLst>
            </p:cNvPr>
            <p:cNvGrpSpPr>
              <a:grpSpLocks noChangeAspect="1"/>
            </p:cNvGrpSpPr>
            <p:nvPr/>
          </p:nvGrpSpPr>
          <p:grpSpPr bwMode="auto">
            <a:xfrm>
              <a:off x="447675" y="2238375"/>
              <a:ext cx="3341688" cy="1800225"/>
              <a:chOff x="282" y="1410"/>
              <a:chExt cx="2105" cy="1134"/>
            </a:xfrm>
          </p:grpSpPr>
          <p:sp>
            <p:nvSpPr>
              <p:cNvPr id="5" name="AutoShape 3">
                <a:extLst>
                  <a:ext uri="{FF2B5EF4-FFF2-40B4-BE49-F238E27FC236}">
                    <a16:creationId xmlns:a16="http://schemas.microsoft.com/office/drawing/2014/main" id="{ECAB5C97-5ABC-799E-F563-76218CC2F7F4}"/>
                  </a:ext>
                </a:extLst>
              </p:cNvPr>
              <p:cNvSpPr>
                <a:spLocks noChangeAspect="1" noChangeArrowheads="1" noTextEdit="1"/>
              </p:cNvSpPr>
              <p:nvPr/>
            </p:nvSpPr>
            <p:spPr bwMode="auto">
              <a:xfrm>
                <a:off x="282" y="1410"/>
                <a:ext cx="204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9AAF7AE1-0854-2C55-0A6A-2B6242B53133}"/>
                  </a:ext>
                </a:extLst>
              </p:cNvPr>
              <p:cNvSpPr>
                <a:spLocks/>
              </p:cNvSpPr>
              <p:nvPr/>
            </p:nvSpPr>
            <p:spPr bwMode="auto">
              <a:xfrm>
                <a:off x="683" y="1549"/>
                <a:ext cx="1403" cy="734"/>
              </a:xfrm>
              <a:custGeom>
                <a:avLst/>
                <a:gdLst>
                  <a:gd name="T0" fmla="*/ 1403 w 1403"/>
                  <a:gd name="T1" fmla="*/ 0 h 734"/>
                  <a:gd name="T2" fmla="*/ 0 w 1403"/>
                  <a:gd name="T3" fmla="*/ 0 h 734"/>
                  <a:gd name="T4" fmla="*/ 0 w 1403"/>
                  <a:gd name="T5" fmla="*/ 734 h 734"/>
                  <a:gd name="T6" fmla="*/ 1403 w 1403"/>
                  <a:gd name="T7" fmla="*/ 734 h 734"/>
                </a:gdLst>
                <a:ahLst/>
                <a:cxnLst>
                  <a:cxn ang="0">
                    <a:pos x="T0" y="T1"/>
                  </a:cxn>
                  <a:cxn ang="0">
                    <a:pos x="T2" y="T3"/>
                  </a:cxn>
                  <a:cxn ang="0">
                    <a:pos x="T4" y="T5"/>
                  </a:cxn>
                  <a:cxn ang="0">
                    <a:pos x="T6" y="T7"/>
                  </a:cxn>
                </a:cxnLst>
                <a:rect l="0" t="0" r="r" b="b"/>
                <a:pathLst>
                  <a:path w="1403" h="734">
                    <a:moveTo>
                      <a:pt x="1403" y="0"/>
                    </a:moveTo>
                    <a:lnTo>
                      <a:pt x="0" y="0"/>
                    </a:lnTo>
                    <a:lnTo>
                      <a:pt x="0" y="734"/>
                    </a:lnTo>
                    <a:lnTo>
                      <a:pt x="1403" y="734"/>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a:extLst>
                  <a:ext uri="{FF2B5EF4-FFF2-40B4-BE49-F238E27FC236}">
                    <a16:creationId xmlns:a16="http://schemas.microsoft.com/office/drawing/2014/main" id="{73B2A7D8-8953-ED73-7B20-F860A50409C6}"/>
                  </a:ext>
                </a:extLst>
              </p:cNvPr>
              <p:cNvSpPr>
                <a:spLocks noChangeShapeType="1"/>
              </p:cNvSpPr>
              <p:nvPr/>
            </p:nvSpPr>
            <p:spPr bwMode="auto">
              <a:xfrm>
                <a:off x="1171" y="1549"/>
                <a:ext cx="0" cy="73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a:extLst>
                  <a:ext uri="{FF2B5EF4-FFF2-40B4-BE49-F238E27FC236}">
                    <a16:creationId xmlns:a16="http://schemas.microsoft.com/office/drawing/2014/main" id="{A19795FD-8FD6-4217-2F87-0BA18DE8CACD}"/>
                  </a:ext>
                </a:extLst>
              </p:cNvPr>
              <p:cNvSpPr>
                <a:spLocks noChangeShapeType="1"/>
              </p:cNvSpPr>
              <p:nvPr/>
            </p:nvSpPr>
            <p:spPr bwMode="auto">
              <a:xfrm>
                <a:off x="1781" y="1549"/>
                <a:ext cx="0" cy="73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908FCBE9-9D35-ED91-53D1-B541A6471651}"/>
                  </a:ext>
                </a:extLst>
              </p:cNvPr>
              <p:cNvSpPr>
                <a:spLocks/>
              </p:cNvSpPr>
              <p:nvPr/>
            </p:nvSpPr>
            <p:spPr bwMode="auto">
              <a:xfrm>
                <a:off x="575" y="1820"/>
                <a:ext cx="230" cy="231"/>
              </a:xfrm>
              <a:custGeom>
                <a:avLst/>
                <a:gdLst>
                  <a:gd name="T0" fmla="*/ 0 w 230"/>
                  <a:gd name="T1" fmla="*/ 116 h 231"/>
                  <a:gd name="T2" fmla="*/ 115 w 230"/>
                  <a:gd name="T3" fmla="*/ 0 h 231"/>
                  <a:gd name="T4" fmla="*/ 230 w 230"/>
                  <a:gd name="T5" fmla="*/ 116 h 231"/>
                  <a:gd name="T6" fmla="*/ 230 w 230"/>
                  <a:gd name="T7" fmla="*/ 116 h 231"/>
                  <a:gd name="T8" fmla="*/ 115 w 230"/>
                  <a:gd name="T9" fmla="*/ 231 h 231"/>
                  <a:gd name="T10" fmla="*/ 0 w 230"/>
                  <a:gd name="T11" fmla="*/ 116 h 231"/>
                </a:gdLst>
                <a:ahLst/>
                <a:cxnLst>
                  <a:cxn ang="0">
                    <a:pos x="T0" y="T1"/>
                  </a:cxn>
                  <a:cxn ang="0">
                    <a:pos x="T2" y="T3"/>
                  </a:cxn>
                  <a:cxn ang="0">
                    <a:pos x="T4" y="T5"/>
                  </a:cxn>
                  <a:cxn ang="0">
                    <a:pos x="T6" y="T7"/>
                  </a:cxn>
                  <a:cxn ang="0">
                    <a:pos x="T8" y="T9"/>
                  </a:cxn>
                  <a:cxn ang="0">
                    <a:pos x="T10" y="T11"/>
                  </a:cxn>
                </a:cxnLst>
                <a:rect l="0" t="0" r="r" b="b"/>
                <a:pathLst>
                  <a:path w="230" h="231">
                    <a:moveTo>
                      <a:pt x="0" y="116"/>
                    </a:moveTo>
                    <a:cubicBezTo>
                      <a:pt x="0" y="52"/>
                      <a:pt x="52" y="0"/>
                      <a:pt x="115" y="0"/>
                    </a:cubicBezTo>
                    <a:cubicBezTo>
                      <a:pt x="179" y="0"/>
                      <a:pt x="230" y="52"/>
                      <a:pt x="230" y="116"/>
                    </a:cubicBezTo>
                    <a:cubicBezTo>
                      <a:pt x="230" y="116"/>
                      <a:pt x="230" y="116"/>
                      <a:pt x="230" y="116"/>
                    </a:cubicBezTo>
                    <a:cubicBezTo>
                      <a:pt x="230" y="179"/>
                      <a:pt x="179" y="231"/>
                      <a:pt x="115" y="231"/>
                    </a:cubicBezTo>
                    <a:cubicBezTo>
                      <a:pt x="52" y="231"/>
                      <a:pt x="0" y="179"/>
                      <a:pt x="0" y="116"/>
                    </a:cubicBezTo>
                  </a:path>
                </a:pathLst>
              </a:cu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60C204EA-0AC1-CF39-3BE4-2009AEEBEC40}"/>
                  </a:ext>
                </a:extLst>
              </p:cNvPr>
              <p:cNvSpPr>
                <a:spLocks noChangeShapeType="1"/>
              </p:cNvSpPr>
              <p:nvPr/>
            </p:nvSpPr>
            <p:spPr bwMode="auto">
              <a:xfrm>
                <a:off x="575" y="1782"/>
                <a:ext cx="7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4A857596-FD3D-0639-27B5-5BC5CF38362F}"/>
                  </a:ext>
                </a:extLst>
              </p:cNvPr>
              <p:cNvSpPr>
                <a:spLocks noChangeShapeType="1"/>
              </p:cNvSpPr>
              <p:nvPr/>
            </p:nvSpPr>
            <p:spPr bwMode="auto">
              <a:xfrm>
                <a:off x="613" y="1743"/>
                <a:ext cx="0" cy="77"/>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a:extLst>
                  <a:ext uri="{FF2B5EF4-FFF2-40B4-BE49-F238E27FC236}">
                    <a16:creationId xmlns:a16="http://schemas.microsoft.com/office/drawing/2014/main" id="{180FB7C3-A51D-28C6-7AC4-99D34691A38C}"/>
                  </a:ext>
                </a:extLst>
              </p:cNvPr>
              <p:cNvSpPr>
                <a:spLocks noChangeShapeType="1"/>
              </p:cNvSpPr>
              <p:nvPr/>
            </p:nvSpPr>
            <p:spPr bwMode="auto">
              <a:xfrm>
                <a:off x="575" y="2090"/>
                <a:ext cx="7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a:extLst>
                  <a:ext uri="{FF2B5EF4-FFF2-40B4-BE49-F238E27FC236}">
                    <a16:creationId xmlns:a16="http://schemas.microsoft.com/office/drawing/2014/main" id="{6918DF57-A02E-A9AD-0CE5-0FFA31A62D45}"/>
                  </a:ext>
                </a:extLst>
              </p:cNvPr>
              <p:cNvSpPr>
                <a:spLocks noChangeArrowheads="1"/>
              </p:cNvSpPr>
              <p:nvPr/>
            </p:nvSpPr>
            <p:spPr bwMode="auto">
              <a:xfrm>
                <a:off x="812" y="1511"/>
                <a:ext cx="230"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3">
                <a:extLst>
                  <a:ext uri="{FF2B5EF4-FFF2-40B4-BE49-F238E27FC236}">
                    <a16:creationId xmlns:a16="http://schemas.microsoft.com/office/drawing/2014/main" id="{815D4143-C5C2-B6A9-EBE2-5B4D43FB6DA1}"/>
                  </a:ext>
                </a:extLst>
              </p:cNvPr>
              <p:cNvSpPr>
                <a:spLocks noChangeArrowheads="1"/>
              </p:cNvSpPr>
              <p:nvPr/>
            </p:nvSpPr>
            <p:spPr bwMode="auto">
              <a:xfrm>
                <a:off x="812" y="1511"/>
                <a:ext cx="230" cy="77"/>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4">
                <a:extLst>
                  <a:ext uri="{FF2B5EF4-FFF2-40B4-BE49-F238E27FC236}">
                    <a16:creationId xmlns:a16="http://schemas.microsoft.com/office/drawing/2014/main" id="{FCA393B8-C5AA-8FDA-236E-0AEA4CFEC005}"/>
                  </a:ext>
                </a:extLst>
              </p:cNvPr>
              <p:cNvSpPr>
                <a:spLocks noChangeShapeType="1"/>
              </p:cNvSpPr>
              <p:nvPr/>
            </p:nvSpPr>
            <p:spPr bwMode="auto">
              <a:xfrm>
                <a:off x="1042" y="1549"/>
                <a:ext cx="77"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5">
                <a:extLst>
                  <a:ext uri="{FF2B5EF4-FFF2-40B4-BE49-F238E27FC236}">
                    <a16:creationId xmlns:a16="http://schemas.microsoft.com/office/drawing/2014/main" id="{7A5211BF-4980-7718-8DF6-1765F5484300}"/>
                  </a:ext>
                </a:extLst>
              </p:cNvPr>
              <p:cNvSpPr>
                <a:spLocks noChangeShapeType="1"/>
              </p:cNvSpPr>
              <p:nvPr/>
            </p:nvSpPr>
            <p:spPr bwMode="auto">
              <a:xfrm flipH="1">
                <a:off x="735" y="1549"/>
                <a:ext cx="77"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6">
                <a:extLst>
                  <a:ext uri="{FF2B5EF4-FFF2-40B4-BE49-F238E27FC236}">
                    <a16:creationId xmlns:a16="http://schemas.microsoft.com/office/drawing/2014/main" id="{BD00DF02-1EF5-B035-29CF-8027BD6C26AE}"/>
                  </a:ext>
                </a:extLst>
              </p:cNvPr>
              <p:cNvSpPr>
                <a:spLocks noChangeArrowheads="1"/>
              </p:cNvSpPr>
              <p:nvPr/>
            </p:nvSpPr>
            <p:spPr bwMode="auto">
              <a:xfrm>
                <a:off x="1133" y="1801"/>
                <a:ext cx="76"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7">
                <a:extLst>
                  <a:ext uri="{FF2B5EF4-FFF2-40B4-BE49-F238E27FC236}">
                    <a16:creationId xmlns:a16="http://schemas.microsoft.com/office/drawing/2014/main" id="{85C8984F-7847-30E1-5A52-F798696E43C8}"/>
                  </a:ext>
                </a:extLst>
              </p:cNvPr>
              <p:cNvSpPr>
                <a:spLocks noChangeArrowheads="1"/>
              </p:cNvSpPr>
              <p:nvPr/>
            </p:nvSpPr>
            <p:spPr bwMode="auto">
              <a:xfrm>
                <a:off x="1133" y="1801"/>
                <a:ext cx="76" cy="231"/>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8">
                <a:extLst>
                  <a:ext uri="{FF2B5EF4-FFF2-40B4-BE49-F238E27FC236}">
                    <a16:creationId xmlns:a16="http://schemas.microsoft.com/office/drawing/2014/main" id="{25436914-13F3-CBE3-51FD-B52EC9000F1B}"/>
                  </a:ext>
                </a:extLst>
              </p:cNvPr>
              <p:cNvSpPr>
                <a:spLocks noChangeShapeType="1"/>
              </p:cNvSpPr>
              <p:nvPr/>
            </p:nvSpPr>
            <p:spPr bwMode="auto">
              <a:xfrm flipV="1">
                <a:off x="1171" y="1724"/>
                <a:ext cx="0" cy="7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9">
                <a:extLst>
                  <a:ext uri="{FF2B5EF4-FFF2-40B4-BE49-F238E27FC236}">
                    <a16:creationId xmlns:a16="http://schemas.microsoft.com/office/drawing/2014/main" id="{A33A49AA-8CDC-07DF-90E9-2A7832E9E3B8}"/>
                  </a:ext>
                </a:extLst>
              </p:cNvPr>
              <p:cNvSpPr>
                <a:spLocks noChangeShapeType="1"/>
              </p:cNvSpPr>
              <p:nvPr/>
            </p:nvSpPr>
            <p:spPr bwMode="auto">
              <a:xfrm>
                <a:off x="1171" y="2032"/>
                <a:ext cx="0" cy="7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a:extLst>
                  <a:ext uri="{FF2B5EF4-FFF2-40B4-BE49-F238E27FC236}">
                    <a16:creationId xmlns:a16="http://schemas.microsoft.com/office/drawing/2014/main" id="{5800E773-C568-B141-DBA0-8DEE4D749EA3}"/>
                  </a:ext>
                </a:extLst>
              </p:cNvPr>
              <p:cNvSpPr>
                <a:spLocks/>
              </p:cNvSpPr>
              <p:nvPr/>
            </p:nvSpPr>
            <p:spPr bwMode="auto">
              <a:xfrm>
                <a:off x="1666" y="1901"/>
                <a:ext cx="230" cy="232"/>
              </a:xfrm>
              <a:custGeom>
                <a:avLst/>
                <a:gdLst>
                  <a:gd name="T0" fmla="*/ 453 w 453"/>
                  <a:gd name="T1" fmla="*/ 227 h 454"/>
                  <a:gd name="T2" fmla="*/ 227 w 453"/>
                  <a:gd name="T3" fmla="*/ 454 h 454"/>
                  <a:gd name="T4" fmla="*/ 0 w 453"/>
                  <a:gd name="T5" fmla="*/ 227 h 454"/>
                  <a:gd name="T6" fmla="*/ 0 w 453"/>
                  <a:gd name="T7" fmla="*/ 227 h 454"/>
                  <a:gd name="T8" fmla="*/ 227 w 453"/>
                  <a:gd name="T9" fmla="*/ 0 h 454"/>
                  <a:gd name="T10" fmla="*/ 453 w 453"/>
                  <a:gd name="T11" fmla="*/ 227 h 454"/>
                </a:gdLst>
                <a:ahLst/>
                <a:cxnLst>
                  <a:cxn ang="0">
                    <a:pos x="T0" y="T1"/>
                  </a:cxn>
                  <a:cxn ang="0">
                    <a:pos x="T2" y="T3"/>
                  </a:cxn>
                  <a:cxn ang="0">
                    <a:pos x="T4" y="T5"/>
                  </a:cxn>
                  <a:cxn ang="0">
                    <a:pos x="T6" y="T7"/>
                  </a:cxn>
                  <a:cxn ang="0">
                    <a:pos x="T8" y="T9"/>
                  </a:cxn>
                  <a:cxn ang="0">
                    <a:pos x="T10" y="T11"/>
                  </a:cxn>
                </a:cxnLst>
                <a:rect l="0" t="0" r="r" b="b"/>
                <a:pathLst>
                  <a:path w="453" h="454">
                    <a:moveTo>
                      <a:pt x="453" y="227"/>
                    </a:moveTo>
                    <a:cubicBezTo>
                      <a:pt x="453" y="352"/>
                      <a:pt x="352" y="454"/>
                      <a:pt x="227" y="454"/>
                    </a:cubicBezTo>
                    <a:cubicBezTo>
                      <a:pt x="101" y="454"/>
                      <a:pt x="0" y="352"/>
                      <a:pt x="0" y="227"/>
                    </a:cubicBezTo>
                    <a:cubicBezTo>
                      <a:pt x="0" y="227"/>
                      <a:pt x="0" y="227"/>
                      <a:pt x="0" y="227"/>
                    </a:cubicBezTo>
                    <a:cubicBezTo>
                      <a:pt x="0" y="102"/>
                      <a:pt x="101" y="0"/>
                      <a:pt x="227" y="0"/>
                    </a:cubicBezTo>
                    <a:cubicBezTo>
                      <a:pt x="352" y="0"/>
                      <a:pt x="453" y="102"/>
                      <a:pt x="453" y="22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1">
                <a:extLst>
                  <a:ext uri="{FF2B5EF4-FFF2-40B4-BE49-F238E27FC236}">
                    <a16:creationId xmlns:a16="http://schemas.microsoft.com/office/drawing/2014/main" id="{D48A9DEC-EEF6-5695-02AB-7EE9C40E4A19}"/>
                  </a:ext>
                </a:extLst>
              </p:cNvPr>
              <p:cNvSpPr>
                <a:spLocks/>
              </p:cNvSpPr>
              <p:nvPr/>
            </p:nvSpPr>
            <p:spPr bwMode="auto">
              <a:xfrm>
                <a:off x="1666" y="1901"/>
                <a:ext cx="230" cy="232"/>
              </a:xfrm>
              <a:custGeom>
                <a:avLst/>
                <a:gdLst>
                  <a:gd name="T0" fmla="*/ 230 w 230"/>
                  <a:gd name="T1" fmla="*/ 116 h 232"/>
                  <a:gd name="T2" fmla="*/ 115 w 230"/>
                  <a:gd name="T3" fmla="*/ 232 h 232"/>
                  <a:gd name="T4" fmla="*/ 0 w 230"/>
                  <a:gd name="T5" fmla="*/ 116 h 232"/>
                  <a:gd name="T6" fmla="*/ 0 w 230"/>
                  <a:gd name="T7" fmla="*/ 116 h 232"/>
                  <a:gd name="T8" fmla="*/ 115 w 230"/>
                  <a:gd name="T9" fmla="*/ 0 h 232"/>
                  <a:gd name="T10" fmla="*/ 230 w 230"/>
                  <a:gd name="T11" fmla="*/ 116 h 232"/>
                </a:gdLst>
                <a:ahLst/>
                <a:cxnLst>
                  <a:cxn ang="0">
                    <a:pos x="T0" y="T1"/>
                  </a:cxn>
                  <a:cxn ang="0">
                    <a:pos x="T2" y="T3"/>
                  </a:cxn>
                  <a:cxn ang="0">
                    <a:pos x="T4" y="T5"/>
                  </a:cxn>
                  <a:cxn ang="0">
                    <a:pos x="T6" y="T7"/>
                  </a:cxn>
                  <a:cxn ang="0">
                    <a:pos x="T8" y="T9"/>
                  </a:cxn>
                  <a:cxn ang="0">
                    <a:pos x="T10" y="T11"/>
                  </a:cxn>
                </a:cxnLst>
                <a:rect l="0" t="0" r="r" b="b"/>
                <a:pathLst>
                  <a:path w="230" h="232">
                    <a:moveTo>
                      <a:pt x="230" y="116"/>
                    </a:moveTo>
                    <a:cubicBezTo>
                      <a:pt x="230" y="179"/>
                      <a:pt x="178" y="232"/>
                      <a:pt x="115" y="232"/>
                    </a:cubicBezTo>
                    <a:cubicBezTo>
                      <a:pt x="51" y="232"/>
                      <a:pt x="0" y="179"/>
                      <a:pt x="0" y="116"/>
                    </a:cubicBezTo>
                    <a:cubicBezTo>
                      <a:pt x="0" y="116"/>
                      <a:pt x="0" y="116"/>
                      <a:pt x="0" y="116"/>
                    </a:cubicBezTo>
                    <a:cubicBezTo>
                      <a:pt x="0" y="52"/>
                      <a:pt x="51" y="0"/>
                      <a:pt x="115" y="0"/>
                    </a:cubicBezTo>
                    <a:cubicBezTo>
                      <a:pt x="178" y="0"/>
                      <a:pt x="230" y="52"/>
                      <a:pt x="230" y="116"/>
                    </a:cubicBezTo>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2">
                <a:extLst>
                  <a:ext uri="{FF2B5EF4-FFF2-40B4-BE49-F238E27FC236}">
                    <a16:creationId xmlns:a16="http://schemas.microsoft.com/office/drawing/2014/main" id="{FB9C19F8-A93B-77DD-E53F-FDE3B85B9D0E}"/>
                  </a:ext>
                </a:extLst>
              </p:cNvPr>
              <p:cNvSpPr>
                <a:spLocks noChangeShapeType="1"/>
              </p:cNvSpPr>
              <p:nvPr/>
            </p:nvSpPr>
            <p:spPr bwMode="auto">
              <a:xfrm flipH="1">
                <a:off x="1666" y="2017"/>
                <a:ext cx="230"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3">
                <a:extLst>
                  <a:ext uri="{FF2B5EF4-FFF2-40B4-BE49-F238E27FC236}">
                    <a16:creationId xmlns:a16="http://schemas.microsoft.com/office/drawing/2014/main" id="{B26D6772-9BA7-4988-9DC2-68EC0D7D7C29}"/>
                  </a:ext>
                </a:extLst>
              </p:cNvPr>
              <p:cNvSpPr>
                <a:spLocks noChangeShapeType="1"/>
              </p:cNvSpPr>
              <p:nvPr/>
            </p:nvSpPr>
            <p:spPr bwMode="auto">
              <a:xfrm flipH="1">
                <a:off x="1578" y="1626"/>
                <a:ext cx="76"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4">
                <a:extLst>
                  <a:ext uri="{FF2B5EF4-FFF2-40B4-BE49-F238E27FC236}">
                    <a16:creationId xmlns:a16="http://schemas.microsoft.com/office/drawing/2014/main" id="{B58A13DB-0A6E-03DB-C225-079C51F51E20}"/>
                  </a:ext>
                </a:extLst>
              </p:cNvPr>
              <p:cNvSpPr>
                <a:spLocks noChangeShapeType="1"/>
              </p:cNvSpPr>
              <p:nvPr/>
            </p:nvSpPr>
            <p:spPr bwMode="auto">
              <a:xfrm flipV="1">
                <a:off x="1309" y="1588"/>
                <a:ext cx="0" cy="77"/>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5">
                <a:extLst>
                  <a:ext uri="{FF2B5EF4-FFF2-40B4-BE49-F238E27FC236}">
                    <a16:creationId xmlns:a16="http://schemas.microsoft.com/office/drawing/2014/main" id="{090F137B-3E22-ED4A-5524-E238761370B0}"/>
                  </a:ext>
                </a:extLst>
              </p:cNvPr>
              <p:cNvSpPr>
                <a:spLocks noChangeShapeType="1"/>
              </p:cNvSpPr>
              <p:nvPr/>
            </p:nvSpPr>
            <p:spPr bwMode="auto">
              <a:xfrm>
                <a:off x="1270" y="1626"/>
                <a:ext cx="77" cy="0"/>
              </a:xfrm>
              <a:prstGeom prst="line">
                <a:avLst/>
              </a:prstGeom>
              <a:noFill/>
              <a:ln w="1587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a:extLst>
                  <a:ext uri="{FF2B5EF4-FFF2-40B4-BE49-F238E27FC236}">
                    <a16:creationId xmlns:a16="http://schemas.microsoft.com/office/drawing/2014/main" id="{9A16035C-F501-93CC-549D-DF92060B5F23}"/>
                  </a:ext>
                </a:extLst>
              </p:cNvPr>
              <p:cNvSpPr>
                <a:spLocks/>
              </p:cNvSpPr>
              <p:nvPr/>
            </p:nvSpPr>
            <p:spPr bwMode="auto">
              <a:xfrm>
                <a:off x="1309" y="1433"/>
                <a:ext cx="307" cy="232"/>
              </a:xfrm>
              <a:custGeom>
                <a:avLst/>
                <a:gdLst>
                  <a:gd name="T0" fmla="*/ 0 w 307"/>
                  <a:gd name="T1" fmla="*/ 116 h 232"/>
                  <a:gd name="T2" fmla="*/ 153 w 307"/>
                  <a:gd name="T3" fmla="*/ 232 h 232"/>
                  <a:gd name="T4" fmla="*/ 307 w 307"/>
                  <a:gd name="T5" fmla="*/ 116 h 232"/>
                  <a:gd name="T6" fmla="*/ 153 w 307"/>
                  <a:gd name="T7" fmla="*/ 0 h 232"/>
                  <a:gd name="T8" fmla="*/ 0 w 307"/>
                  <a:gd name="T9" fmla="*/ 116 h 232"/>
                </a:gdLst>
                <a:ahLst/>
                <a:cxnLst>
                  <a:cxn ang="0">
                    <a:pos x="T0" y="T1"/>
                  </a:cxn>
                  <a:cxn ang="0">
                    <a:pos x="T2" y="T3"/>
                  </a:cxn>
                  <a:cxn ang="0">
                    <a:pos x="T4" y="T5"/>
                  </a:cxn>
                  <a:cxn ang="0">
                    <a:pos x="T6" y="T7"/>
                  </a:cxn>
                  <a:cxn ang="0">
                    <a:pos x="T8" y="T9"/>
                  </a:cxn>
                </a:cxnLst>
                <a:rect l="0" t="0" r="r" b="b"/>
                <a:pathLst>
                  <a:path w="307" h="232">
                    <a:moveTo>
                      <a:pt x="0" y="116"/>
                    </a:moveTo>
                    <a:lnTo>
                      <a:pt x="153" y="232"/>
                    </a:lnTo>
                    <a:lnTo>
                      <a:pt x="307" y="116"/>
                    </a:lnTo>
                    <a:lnTo>
                      <a:pt x="153" y="0"/>
                    </a:lnTo>
                    <a:lnTo>
                      <a:pt x="0" y="1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a:extLst>
                  <a:ext uri="{FF2B5EF4-FFF2-40B4-BE49-F238E27FC236}">
                    <a16:creationId xmlns:a16="http://schemas.microsoft.com/office/drawing/2014/main" id="{EE47935B-16E5-7F76-7814-17B0D7574AC9}"/>
                  </a:ext>
                </a:extLst>
              </p:cNvPr>
              <p:cNvSpPr>
                <a:spLocks/>
              </p:cNvSpPr>
              <p:nvPr/>
            </p:nvSpPr>
            <p:spPr bwMode="auto">
              <a:xfrm>
                <a:off x="1309" y="1433"/>
                <a:ext cx="307" cy="232"/>
              </a:xfrm>
              <a:custGeom>
                <a:avLst/>
                <a:gdLst>
                  <a:gd name="T0" fmla="*/ 0 w 307"/>
                  <a:gd name="T1" fmla="*/ 116 h 232"/>
                  <a:gd name="T2" fmla="*/ 153 w 307"/>
                  <a:gd name="T3" fmla="*/ 232 h 232"/>
                  <a:gd name="T4" fmla="*/ 307 w 307"/>
                  <a:gd name="T5" fmla="*/ 116 h 232"/>
                  <a:gd name="T6" fmla="*/ 153 w 307"/>
                  <a:gd name="T7" fmla="*/ 0 h 232"/>
                  <a:gd name="T8" fmla="*/ 0 w 307"/>
                  <a:gd name="T9" fmla="*/ 116 h 232"/>
                </a:gdLst>
                <a:ahLst/>
                <a:cxnLst>
                  <a:cxn ang="0">
                    <a:pos x="T0" y="T1"/>
                  </a:cxn>
                  <a:cxn ang="0">
                    <a:pos x="T2" y="T3"/>
                  </a:cxn>
                  <a:cxn ang="0">
                    <a:pos x="T4" y="T5"/>
                  </a:cxn>
                  <a:cxn ang="0">
                    <a:pos x="T6" y="T7"/>
                  </a:cxn>
                  <a:cxn ang="0">
                    <a:pos x="T8" y="T9"/>
                  </a:cxn>
                </a:cxnLst>
                <a:rect l="0" t="0" r="r" b="b"/>
                <a:pathLst>
                  <a:path w="307" h="232">
                    <a:moveTo>
                      <a:pt x="0" y="116"/>
                    </a:moveTo>
                    <a:lnTo>
                      <a:pt x="153" y="232"/>
                    </a:lnTo>
                    <a:lnTo>
                      <a:pt x="307" y="116"/>
                    </a:lnTo>
                    <a:lnTo>
                      <a:pt x="153" y="0"/>
                    </a:lnTo>
                    <a:lnTo>
                      <a:pt x="0" y="116"/>
                    </a:lnTo>
                    <a:close/>
                  </a:path>
                </a:pathLst>
              </a:cu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8">
                <a:extLst>
                  <a:ext uri="{FF2B5EF4-FFF2-40B4-BE49-F238E27FC236}">
                    <a16:creationId xmlns:a16="http://schemas.microsoft.com/office/drawing/2014/main" id="{85BFED04-A09E-2AAB-FE11-3FCB683377E3}"/>
                  </a:ext>
                </a:extLst>
              </p:cNvPr>
              <p:cNvSpPr>
                <a:spLocks noChangeShapeType="1"/>
              </p:cNvSpPr>
              <p:nvPr/>
            </p:nvSpPr>
            <p:spPr bwMode="auto">
              <a:xfrm>
                <a:off x="1232" y="1549"/>
                <a:ext cx="461"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a:extLst>
                  <a:ext uri="{FF2B5EF4-FFF2-40B4-BE49-F238E27FC236}">
                    <a16:creationId xmlns:a16="http://schemas.microsoft.com/office/drawing/2014/main" id="{B740398F-AB76-1C0E-E0FA-39130389CE0C}"/>
                  </a:ext>
                </a:extLst>
              </p:cNvPr>
              <p:cNvSpPr>
                <a:spLocks/>
              </p:cNvSpPr>
              <p:nvPr/>
            </p:nvSpPr>
            <p:spPr bwMode="auto">
              <a:xfrm>
                <a:off x="1148" y="2260"/>
                <a:ext cx="46" cy="47"/>
              </a:xfrm>
              <a:custGeom>
                <a:avLst/>
                <a:gdLst>
                  <a:gd name="T0" fmla="*/ 0 w 91"/>
                  <a:gd name="T1" fmla="*/ 45 h 91"/>
                  <a:gd name="T2" fmla="*/ 46 w 91"/>
                  <a:gd name="T3" fmla="*/ 0 h 91"/>
                  <a:gd name="T4" fmla="*/ 91 w 91"/>
                  <a:gd name="T5" fmla="*/ 45 h 91"/>
                  <a:gd name="T6" fmla="*/ 91 w 91"/>
                  <a:gd name="T7" fmla="*/ 45 h 91"/>
                  <a:gd name="T8" fmla="*/ 46 w 91"/>
                  <a:gd name="T9" fmla="*/ 91 h 91"/>
                  <a:gd name="T10" fmla="*/ 0 w 91"/>
                  <a:gd name="T11" fmla="*/ 45 h 91"/>
                </a:gdLst>
                <a:ahLst/>
                <a:cxnLst>
                  <a:cxn ang="0">
                    <a:pos x="T0" y="T1"/>
                  </a:cxn>
                  <a:cxn ang="0">
                    <a:pos x="T2" y="T3"/>
                  </a:cxn>
                  <a:cxn ang="0">
                    <a:pos x="T4" y="T5"/>
                  </a:cxn>
                  <a:cxn ang="0">
                    <a:pos x="T6" y="T7"/>
                  </a:cxn>
                  <a:cxn ang="0">
                    <a:pos x="T8" y="T9"/>
                  </a:cxn>
                  <a:cxn ang="0">
                    <a:pos x="T10" y="T11"/>
                  </a:cxn>
                </a:cxnLst>
                <a:rect l="0" t="0" r="r" b="b"/>
                <a:pathLst>
                  <a:path w="91" h="91">
                    <a:moveTo>
                      <a:pt x="0" y="45"/>
                    </a:moveTo>
                    <a:cubicBezTo>
                      <a:pt x="0" y="20"/>
                      <a:pt x="21" y="0"/>
                      <a:pt x="46" y="0"/>
                    </a:cubicBezTo>
                    <a:cubicBezTo>
                      <a:pt x="71" y="0"/>
                      <a:pt x="91" y="20"/>
                      <a:pt x="91" y="45"/>
                    </a:cubicBezTo>
                    <a:cubicBezTo>
                      <a:pt x="91" y="45"/>
                      <a:pt x="91" y="45"/>
                      <a:pt x="91" y="45"/>
                    </a:cubicBezTo>
                    <a:cubicBezTo>
                      <a:pt x="91" y="70"/>
                      <a:pt x="71" y="91"/>
                      <a:pt x="46" y="91"/>
                    </a:cubicBezTo>
                    <a:cubicBezTo>
                      <a:pt x="21" y="91"/>
                      <a:pt x="0" y="70"/>
                      <a:pt x="0" y="4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30">
                <a:extLst>
                  <a:ext uri="{FF2B5EF4-FFF2-40B4-BE49-F238E27FC236}">
                    <a16:creationId xmlns:a16="http://schemas.microsoft.com/office/drawing/2014/main" id="{7F364209-00C2-3C69-7ED9-AA844E9D47FF}"/>
                  </a:ext>
                </a:extLst>
              </p:cNvPr>
              <p:cNvSpPr>
                <a:spLocks/>
              </p:cNvSpPr>
              <p:nvPr/>
            </p:nvSpPr>
            <p:spPr bwMode="auto">
              <a:xfrm>
                <a:off x="1148" y="2260"/>
                <a:ext cx="46" cy="47"/>
              </a:xfrm>
              <a:custGeom>
                <a:avLst/>
                <a:gdLst>
                  <a:gd name="T0" fmla="*/ 0 w 46"/>
                  <a:gd name="T1" fmla="*/ 23 h 47"/>
                  <a:gd name="T2" fmla="*/ 23 w 46"/>
                  <a:gd name="T3" fmla="*/ 0 h 47"/>
                  <a:gd name="T4" fmla="*/ 46 w 46"/>
                  <a:gd name="T5" fmla="*/ 23 h 47"/>
                  <a:gd name="T6" fmla="*/ 46 w 46"/>
                  <a:gd name="T7" fmla="*/ 23 h 47"/>
                  <a:gd name="T8" fmla="*/ 23 w 46"/>
                  <a:gd name="T9" fmla="*/ 47 h 47"/>
                  <a:gd name="T10" fmla="*/ 0 w 46"/>
                  <a:gd name="T11" fmla="*/ 23 h 47"/>
                </a:gdLst>
                <a:ahLst/>
                <a:cxnLst>
                  <a:cxn ang="0">
                    <a:pos x="T0" y="T1"/>
                  </a:cxn>
                  <a:cxn ang="0">
                    <a:pos x="T2" y="T3"/>
                  </a:cxn>
                  <a:cxn ang="0">
                    <a:pos x="T4" y="T5"/>
                  </a:cxn>
                  <a:cxn ang="0">
                    <a:pos x="T6" y="T7"/>
                  </a:cxn>
                  <a:cxn ang="0">
                    <a:pos x="T8" y="T9"/>
                  </a:cxn>
                  <a:cxn ang="0">
                    <a:pos x="T10" y="T11"/>
                  </a:cxn>
                </a:cxnLst>
                <a:rect l="0" t="0" r="r" b="b"/>
                <a:pathLst>
                  <a:path w="46" h="47">
                    <a:moveTo>
                      <a:pt x="0" y="23"/>
                    </a:moveTo>
                    <a:cubicBezTo>
                      <a:pt x="0" y="11"/>
                      <a:pt x="10" y="0"/>
                      <a:pt x="23" y="0"/>
                    </a:cubicBezTo>
                    <a:cubicBezTo>
                      <a:pt x="36" y="0"/>
                      <a:pt x="46" y="11"/>
                      <a:pt x="46" y="23"/>
                    </a:cubicBezTo>
                    <a:cubicBezTo>
                      <a:pt x="46" y="23"/>
                      <a:pt x="46" y="23"/>
                      <a:pt x="46" y="23"/>
                    </a:cubicBezTo>
                    <a:cubicBezTo>
                      <a:pt x="46" y="36"/>
                      <a:pt x="36" y="47"/>
                      <a:pt x="23" y="47"/>
                    </a:cubicBezTo>
                    <a:cubicBezTo>
                      <a:pt x="10" y="47"/>
                      <a:pt x="0" y="36"/>
                      <a:pt x="0" y="2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a:extLst>
                  <a:ext uri="{FF2B5EF4-FFF2-40B4-BE49-F238E27FC236}">
                    <a16:creationId xmlns:a16="http://schemas.microsoft.com/office/drawing/2014/main" id="{687AF98D-F797-F15A-F5E7-A1337C5834FF}"/>
                  </a:ext>
                </a:extLst>
              </p:cNvPr>
              <p:cNvSpPr>
                <a:spLocks/>
              </p:cNvSpPr>
              <p:nvPr/>
            </p:nvSpPr>
            <p:spPr bwMode="auto">
              <a:xfrm>
                <a:off x="1148" y="1526"/>
                <a:ext cx="46" cy="47"/>
              </a:xfrm>
              <a:custGeom>
                <a:avLst/>
                <a:gdLst>
                  <a:gd name="T0" fmla="*/ 0 w 91"/>
                  <a:gd name="T1" fmla="*/ 45 h 91"/>
                  <a:gd name="T2" fmla="*/ 46 w 91"/>
                  <a:gd name="T3" fmla="*/ 0 h 91"/>
                  <a:gd name="T4" fmla="*/ 91 w 91"/>
                  <a:gd name="T5" fmla="*/ 45 h 91"/>
                  <a:gd name="T6" fmla="*/ 91 w 91"/>
                  <a:gd name="T7" fmla="*/ 45 h 91"/>
                  <a:gd name="T8" fmla="*/ 46 w 91"/>
                  <a:gd name="T9" fmla="*/ 91 h 91"/>
                  <a:gd name="T10" fmla="*/ 0 w 91"/>
                  <a:gd name="T11" fmla="*/ 45 h 91"/>
                </a:gdLst>
                <a:ahLst/>
                <a:cxnLst>
                  <a:cxn ang="0">
                    <a:pos x="T0" y="T1"/>
                  </a:cxn>
                  <a:cxn ang="0">
                    <a:pos x="T2" y="T3"/>
                  </a:cxn>
                  <a:cxn ang="0">
                    <a:pos x="T4" y="T5"/>
                  </a:cxn>
                  <a:cxn ang="0">
                    <a:pos x="T6" y="T7"/>
                  </a:cxn>
                  <a:cxn ang="0">
                    <a:pos x="T8" y="T9"/>
                  </a:cxn>
                  <a:cxn ang="0">
                    <a:pos x="T10" y="T11"/>
                  </a:cxn>
                </a:cxnLst>
                <a:rect l="0" t="0" r="r" b="b"/>
                <a:pathLst>
                  <a:path w="91" h="91">
                    <a:moveTo>
                      <a:pt x="0" y="45"/>
                    </a:moveTo>
                    <a:cubicBezTo>
                      <a:pt x="0" y="20"/>
                      <a:pt x="21" y="0"/>
                      <a:pt x="46" y="0"/>
                    </a:cubicBezTo>
                    <a:cubicBezTo>
                      <a:pt x="71" y="0"/>
                      <a:pt x="91" y="20"/>
                      <a:pt x="91" y="45"/>
                    </a:cubicBezTo>
                    <a:cubicBezTo>
                      <a:pt x="91" y="45"/>
                      <a:pt x="91" y="45"/>
                      <a:pt x="91" y="45"/>
                    </a:cubicBezTo>
                    <a:cubicBezTo>
                      <a:pt x="91" y="70"/>
                      <a:pt x="71" y="91"/>
                      <a:pt x="46" y="91"/>
                    </a:cubicBezTo>
                    <a:cubicBezTo>
                      <a:pt x="21" y="91"/>
                      <a:pt x="0" y="70"/>
                      <a:pt x="0" y="4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32">
                <a:extLst>
                  <a:ext uri="{FF2B5EF4-FFF2-40B4-BE49-F238E27FC236}">
                    <a16:creationId xmlns:a16="http://schemas.microsoft.com/office/drawing/2014/main" id="{FC610FA1-8615-BE6C-70FA-FB737E8AE047}"/>
                  </a:ext>
                </a:extLst>
              </p:cNvPr>
              <p:cNvSpPr>
                <a:spLocks/>
              </p:cNvSpPr>
              <p:nvPr/>
            </p:nvSpPr>
            <p:spPr bwMode="auto">
              <a:xfrm>
                <a:off x="1148" y="1526"/>
                <a:ext cx="46" cy="47"/>
              </a:xfrm>
              <a:custGeom>
                <a:avLst/>
                <a:gdLst>
                  <a:gd name="T0" fmla="*/ 0 w 46"/>
                  <a:gd name="T1" fmla="*/ 23 h 47"/>
                  <a:gd name="T2" fmla="*/ 23 w 46"/>
                  <a:gd name="T3" fmla="*/ 0 h 47"/>
                  <a:gd name="T4" fmla="*/ 46 w 46"/>
                  <a:gd name="T5" fmla="*/ 23 h 47"/>
                  <a:gd name="T6" fmla="*/ 46 w 46"/>
                  <a:gd name="T7" fmla="*/ 23 h 47"/>
                  <a:gd name="T8" fmla="*/ 23 w 46"/>
                  <a:gd name="T9" fmla="*/ 47 h 47"/>
                  <a:gd name="T10" fmla="*/ 0 w 46"/>
                  <a:gd name="T11" fmla="*/ 23 h 47"/>
                </a:gdLst>
                <a:ahLst/>
                <a:cxnLst>
                  <a:cxn ang="0">
                    <a:pos x="T0" y="T1"/>
                  </a:cxn>
                  <a:cxn ang="0">
                    <a:pos x="T2" y="T3"/>
                  </a:cxn>
                  <a:cxn ang="0">
                    <a:pos x="T4" y="T5"/>
                  </a:cxn>
                  <a:cxn ang="0">
                    <a:pos x="T6" y="T7"/>
                  </a:cxn>
                  <a:cxn ang="0">
                    <a:pos x="T8" y="T9"/>
                  </a:cxn>
                  <a:cxn ang="0">
                    <a:pos x="T10" y="T11"/>
                  </a:cxn>
                </a:cxnLst>
                <a:rect l="0" t="0" r="r" b="b"/>
                <a:pathLst>
                  <a:path w="46" h="47">
                    <a:moveTo>
                      <a:pt x="0" y="23"/>
                    </a:moveTo>
                    <a:cubicBezTo>
                      <a:pt x="0" y="10"/>
                      <a:pt x="10" y="0"/>
                      <a:pt x="23" y="0"/>
                    </a:cubicBezTo>
                    <a:cubicBezTo>
                      <a:pt x="36" y="0"/>
                      <a:pt x="46" y="10"/>
                      <a:pt x="46" y="23"/>
                    </a:cubicBezTo>
                    <a:cubicBezTo>
                      <a:pt x="46" y="23"/>
                      <a:pt x="46" y="23"/>
                      <a:pt x="46" y="23"/>
                    </a:cubicBezTo>
                    <a:cubicBezTo>
                      <a:pt x="46" y="36"/>
                      <a:pt x="36" y="47"/>
                      <a:pt x="23" y="47"/>
                    </a:cubicBezTo>
                    <a:cubicBezTo>
                      <a:pt x="10" y="47"/>
                      <a:pt x="0" y="36"/>
                      <a:pt x="0" y="2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a:extLst>
                  <a:ext uri="{FF2B5EF4-FFF2-40B4-BE49-F238E27FC236}">
                    <a16:creationId xmlns:a16="http://schemas.microsoft.com/office/drawing/2014/main" id="{320D583A-52BF-D6E9-7BA4-35DBDD9C70C9}"/>
                  </a:ext>
                </a:extLst>
              </p:cNvPr>
              <p:cNvSpPr>
                <a:spLocks/>
              </p:cNvSpPr>
              <p:nvPr/>
            </p:nvSpPr>
            <p:spPr bwMode="auto">
              <a:xfrm>
                <a:off x="1758" y="1526"/>
                <a:ext cx="46" cy="47"/>
              </a:xfrm>
              <a:custGeom>
                <a:avLst/>
                <a:gdLst>
                  <a:gd name="T0" fmla="*/ 0 w 91"/>
                  <a:gd name="T1" fmla="*/ 45 h 91"/>
                  <a:gd name="T2" fmla="*/ 46 w 91"/>
                  <a:gd name="T3" fmla="*/ 0 h 91"/>
                  <a:gd name="T4" fmla="*/ 91 w 91"/>
                  <a:gd name="T5" fmla="*/ 45 h 91"/>
                  <a:gd name="T6" fmla="*/ 91 w 91"/>
                  <a:gd name="T7" fmla="*/ 45 h 91"/>
                  <a:gd name="T8" fmla="*/ 46 w 91"/>
                  <a:gd name="T9" fmla="*/ 91 h 91"/>
                  <a:gd name="T10" fmla="*/ 0 w 91"/>
                  <a:gd name="T11" fmla="*/ 45 h 91"/>
                </a:gdLst>
                <a:ahLst/>
                <a:cxnLst>
                  <a:cxn ang="0">
                    <a:pos x="T0" y="T1"/>
                  </a:cxn>
                  <a:cxn ang="0">
                    <a:pos x="T2" y="T3"/>
                  </a:cxn>
                  <a:cxn ang="0">
                    <a:pos x="T4" y="T5"/>
                  </a:cxn>
                  <a:cxn ang="0">
                    <a:pos x="T6" y="T7"/>
                  </a:cxn>
                  <a:cxn ang="0">
                    <a:pos x="T8" y="T9"/>
                  </a:cxn>
                  <a:cxn ang="0">
                    <a:pos x="T10" y="T11"/>
                  </a:cxn>
                </a:cxnLst>
                <a:rect l="0" t="0" r="r" b="b"/>
                <a:pathLst>
                  <a:path w="91" h="91">
                    <a:moveTo>
                      <a:pt x="0" y="45"/>
                    </a:moveTo>
                    <a:cubicBezTo>
                      <a:pt x="0" y="20"/>
                      <a:pt x="21" y="0"/>
                      <a:pt x="46" y="0"/>
                    </a:cubicBezTo>
                    <a:cubicBezTo>
                      <a:pt x="71" y="0"/>
                      <a:pt x="91" y="20"/>
                      <a:pt x="91" y="45"/>
                    </a:cubicBezTo>
                    <a:cubicBezTo>
                      <a:pt x="91" y="45"/>
                      <a:pt x="91" y="45"/>
                      <a:pt x="91" y="45"/>
                    </a:cubicBezTo>
                    <a:cubicBezTo>
                      <a:pt x="91" y="70"/>
                      <a:pt x="71" y="91"/>
                      <a:pt x="46" y="91"/>
                    </a:cubicBezTo>
                    <a:cubicBezTo>
                      <a:pt x="21" y="91"/>
                      <a:pt x="0" y="70"/>
                      <a:pt x="0" y="4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34">
                <a:extLst>
                  <a:ext uri="{FF2B5EF4-FFF2-40B4-BE49-F238E27FC236}">
                    <a16:creationId xmlns:a16="http://schemas.microsoft.com/office/drawing/2014/main" id="{846C2354-49AE-094A-F9E5-636E6DC13C28}"/>
                  </a:ext>
                </a:extLst>
              </p:cNvPr>
              <p:cNvSpPr>
                <a:spLocks/>
              </p:cNvSpPr>
              <p:nvPr/>
            </p:nvSpPr>
            <p:spPr bwMode="auto">
              <a:xfrm>
                <a:off x="1758" y="1526"/>
                <a:ext cx="46" cy="47"/>
              </a:xfrm>
              <a:custGeom>
                <a:avLst/>
                <a:gdLst>
                  <a:gd name="T0" fmla="*/ 0 w 46"/>
                  <a:gd name="T1" fmla="*/ 23 h 47"/>
                  <a:gd name="T2" fmla="*/ 23 w 46"/>
                  <a:gd name="T3" fmla="*/ 0 h 47"/>
                  <a:gd name="T4" fmla="*/ 46 w 46"/>
                  <a:gd name="T5" fmla="*/ 23 h 47"/>
                  <a:gd name="T6" fmla="*/ 46 w 46"/>
                  <a:gd name="T7" fmla="*/ 23 h 47"/>
                  <a:gd name="T8" fmla="*/ 23 w 46"/>
                  <a:gd name="T9" fmla="*/ 47 h 47"/>
                  <a:gd name="T10" fmla="*/ 0 w 46"/>
                  <a:gd name="T11" fmla="*/ 23 h 47"/>
                </a:gdLst>
                <a:ahLst/>
                <a:cxnLst>
                  <a:cxn ang="0">
                    <a:pos x="T0" y="T1"/>
                  </a:cxn>
                  <a:cxn ang="0">
                    <a:pos x="T2" y="T3"/>
                  </a:cxn>
                  <a:cxn ang="0">
                    <a:pos x="T4" y="T5"/>
                  </a:cxn>
                  <a:cxn ang="0">
                    <a:pos x="T6" y="T7"/>
                  </a:cxn>
                  <a:cxn ang="0">
                    <a:pos x="T8" y="T9"/>
                  </a:cxn>
                  <a:cxn ang="0">
                    <a:pos x="T10" y="T11"/>
                  </a:cxn>
                </a:cxnLst>
                <a:rect l="0" t="0" r="r" b="b"/>
                <a:pathLst>
                  <a:path w="46" h="47">
                    <a:moveTo>
                      <a:pt x="0" y="23"/>
                    </a:moveTo>
                    <a:cubicBezTo>
                      <a:pt x="0" y="10"/>
                      <a:pt x="10" y="0"/>
                      <a:pt x="23" y="0"/>
                    </a:cubicBezTo>
                    <a:cubicBezTo>
                      <a:pt x="36" y="0"/>
                      <a:pt x="46" y="10"/>
                      <a:pt x="46" y="23"/>
                    </a:cubicBezTo>
                    <a:cubicBezTo>
                      <a:pt x="46" y="23"/>
                      <a:pt x="46" y="23"/>
                      <a:pt x="46" y="23"/>
                    </a:cubicBezTo>
                    <a:cubicBezTo>
                      <a:pt x="46" y="36"/>
                      <a:pt x="36" y="47"/>
                      <a:pt x="23" y="47"/>
                    </a:cubicBezTo>
                    <a:cubicBezTo>
                      <a:pt x="10" y="47"/>
                      <a:pt x="0" y="36"/>
                      <a:pt x="0" y="2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a:extLst>
                  <a:ext uri="{FF2B5EF4-FFF2-40B4-BE49-F238E27FC236}">
                    <a16:creationId xmlns:a16="http://schemas.microsoft.com/office/drawing/2014/main" id="{C562B2A8-0A32-D6F5-D234-211C82306136}"/>
                  </a:ext>
                </a:extLst>
              </p:cNvPr>
              <p:cNvSpPr>
                <a:spLocks/>
              </p:cNvSpPr>
              <p:nvPr/>
            </p:nvSpPr>
            <p:spPr bwMode="auto">
              <a:xfrm>
                <a:off x="1758" y="2260"/>
                <a:ext cx="46" cy="47"/>
              </a:xfrm>
              <a:custGeom>
                <a:avLst/>
                <a:gdLst>
                  <a:gd name="T0" fmla="*/ 0 w 91"/>
                  <a:gd name="T1" fmla="*/ 45 h 91"/>
                  <a:gd name="T2" fmla="*/ 46 w 91"/>
                  <a:gd name="T3" fmla="*/ 0 h 91"/>
                  <a:gd name="T4" fmla="*/ 91 w 91"/>
                  <a:gd name="T5" fmla="*/ 45 h 91"/>
                  <a:gd name="T6" fmla="*/ 91 w 91"/>
                  <a:gd name="T7" fmla="*/ 45 h 91"/>
                  <a:gd name="T8" fmla="*/ 46 w 91"/>
                  <a:gd name="T9" fmla="*/ 91 h 91"/>
                  <a:gd name="T10" fmla="*/ 0 w 91"/>
                  <a:gd name="T11" fmla="*/ 45 h 91"/>
                </a:gdLst>
                <a:ahLst/>
                <a:cxnLst>
                  <a:cxn ang="0">
                    <a:pos x="T0" y="T1"/>
                  </a:cxn>
                  <a:cxn ang="0">
                    <a:pos x="T2" y="T3"/>
                  </a:cxn>
                  <a:cxn ang="0">
                    <a:pos x="T4" y="T5"/>
                  </a:cxn>
                  <a:cxn ang="0">
                    <a:pos x="T6" y="T7"/>
                  </a:cxn>
                  <a:cxn ang="0">
                    <a:pos x="T8" y="T9"/>
                  </a:cxn>
                  <a:cxn ang="0">
                    <a:pos x="T10" y="T11"/>
                  </a:cxn>
                </a:cxnLst>
                <a:rect l="0" t="0" r="r" b="b"/>
                <a:pathLst>
                  <a:path w="91" h="91">
                    <a:moveTo>
                      <a:pt x="0" y="45"/>
                    </a:moveTo>
                    <a:cubicBezTo>
                      <a:pt x="0" y="20"/>
                      <a:pt x="21" y="0"/>
                      <a:pt x="46" y="0"/>
                    </a:cubicBezTo>
                    <a:cubicBezTo>
                      <a:pt x="71" y="0"/>
                      <a:pt x="91" y="20"/>
                      <a:pt x="91" y="45"/>
                    </a:cubicBezTo>
                    <a:cubicBezTo>
                      <a:pt x="91" y="45"/>
                      <a:pt x="91" y="45"/>
                      <a:pt x="91" y="45"/>
                    </a:cubicBezTo>
                    <a:cubicBezTo>
                      <a:pt x="91" y="70"/>
                      <a:pt x="71" y="91"/>
                      <a:pt x="46" y="91"/>
                    </a:cubicBezTo>
                    <a:cubicBezTo>
                      <a:pt x="21" y="91"/>
                      <a:pt x="0" y="70"/>
                      <a:pt x="0" y="45"/>
                    </a:cubicBezTo>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6">
                <a:extLst>
                  <a:ext uri="{FF2B5EF4-FFF2-40B4-BE49-F238E27FC236}">
                    <a16:creationId xmlns:a16="http://schemas.microsoft.com/office/drawing/2014/main" id="{D4B5D91D-2C13-5D30-3E56-6A832083095E}"/>
                  </a:ext>
                </a:extLst>
              </p:cNvPr>
              <p:cNvSpPr>
                <a:spLocks/>
              </p:cNvSpPr>
              <p:nvPr/>
            </p:nvSpPr>
            <p:spPr bwMode="auto">
              <a:xfrm>
                <a:off x="1758" y="2260"/>
                <a:ext cx="46" cy="47"/>
              </a:xfrm>
              <a:custGeom>
                <a:avLst/>
                <a:gdLst>
                  <a:gd name="T0" fmla="*/ 0 w 46"/>
                  <a:gd name="T1" fmla="*/ 23 h 47"/>
                  <a:gd name="T2" fmla="*/ 23 w 46"/>
                  <a:gd name="T3" fmla="*/ 0 h 47"/>
                  <a:gd name="T4" fmla="*/ 46 w 46"/>
                  <a:gd name="T5" fmla="*/ 23 h 47"/>
                  <a:gd name="T6" fmla="*/ 46 w 46"/>
                  <a:gd name="T7" fmla="*/ 23 h 47"/>
                  <a:gd name="T8" fmla="*/ 23 w 46"/>
                  <a:gd name="T9" fmla="*/ 47 h 47"/>
                  <a:gd name="T10" fmla="*/ 0 w 46"/>
                  <a:gd name="T11" fmla="*/ 23 h 47"/>
                </a:gdLst>
                <a:ahLst/>
                <a:cxnLst>
                  <a:cxn ang="0">
                    <a:pos x="T0" y="T1"/>
                  </a:cxn>
                  <a:cxn ang="0">
                    <a:pos x="T2" y="T3"/>
                  </a:cxn>
                  <a:cxn ang="0">
                    <a:pos x="T4" y="T5"/>
                  </a:cxn>
                  <a:cxn ang="0">
                    <a:pos x="T6" y="T7"/>
                  </a:cxn>
                  <a:cxn ang="0">
                    <a:pos x="T8" y="T9"/>
                  </a:cxn>
                  <a:cxn ang="0">
                    <a:pos x="T10" y="T11"/>
                  </a:cxn>
                </a:cxnLst>
                <a:rect l="0" t="0" r="r" b="b"/>
                <a:pathLst>
                  <a:path w="46" h="47">
                    <a:moveTo>
                      <a:pt x="0" y="23"/>
                    </a:moveTo>
                    <a:cubicBezTo>
                      <a:pt x="0" y="11"/>
                      <a:pt x="10" y="0"/>
                      <a:pt x="23" y="0"/>
                    </a:cubicBezTo>
                    <a:cubicBezTo>
                      <a:pt x="36" y="0"/>
                      <a:pt x="46" y="11"/>
                      <a:pt x="46" y="23"/>
                    </a:cubicBezTo>
                    <a:cubicBezTo>
                      <a:pt x="46" y="23"/>
                      <a:pt x="46" y="23"/>
                      <a:pt x="46" y="23"/>
                    </a:cubicBezTo>
                    <a:cubicBezTo>
                      <a:pt x="46" y="36"/>
                      <a:pt x="36" y="47"/>
                      <a:pt x="23" y="47"/>
                    </a:cubicBezTo>
                    <a:cubicBezTo>
                      <a:pt x="10" y="47"/>
                      <a:pt x="0" y="36"/>
                      <a:pt x="0" y="23"/>
                    </a:cubicBez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a:extLst>
                  <a:ext uri="{FF2B5EF4-FFF2-40B4-BE49-F238E27FC236}">
                    <a16:creationId xmlns:a16="http://schemas.microsoft.com/office/drawing/2014/main" id="{619B819F-F965-4297-1E06-EAA7F2DED8F9}"/>
                  </a:ext>
                </a:extLst>
              </p:cNvPr>
              <p:cNvSpPr>
                <a:spLocks/>
              </p:cNvSpPr>
              <p:nvPr/>
            </p:nvSpPr>
            <p:spPr bwMode="auto">
              <a:xfrm>
                <a:off x="2086" y="1511"/>
                <a:ext cx="76" cy="77"/>
              </a:xfrm>
              <a:custGeom>
                <a:avLst/>
                <a:gdLst>
                  <a:gd name="T0" fmla="*/ 0 w 151"/>
                  <a:gd name="T1" fmla="*/ 75 h 151"/>
                  <a:gd name="T2" fmla="*/ 75 w 151"/>
                  <a:gd name="T3" fmla="*/ 0 h 151"/>
                  <a:gd name="T4" fmla="*/ 151 w 151"/>
                  <a:gd name="T5" fmla="*/ 75 h 151"/>
                  <a:gd name="T6" fmla="*/ 151 w 151"/>
                  <a:gd name="T7" fmla="*/ 75 h 151"/>
                  <a:gd name="T8" fmla="*/ 75 w 151"/>
                  <a:gd name="T9" fmla="*/ 151 h 151"/>
                  <a:gd name="T10" fmla="*/ 0 w 151"/>
                  <a:gd name="T11" fmla="*/ 75 h 151"/>
                </a:gdLst>
                <a:ahLst/>
                <a:cxnLst>
                  <a:cxn ang="0">
                    <a:pos x="T0" y="T1"/>
                  </a:cxn>
                  <a:cxn ang="0">
                    <a:pos x="T2" y="T3"/>
                  </a:cxn>
                  <a:cxn ang="0">
                    <a:pos x="T4" y="T5"/>
                  </a:cxn>
                  <a:cxn ang="0">
                    <a:pos x="T6" y="T7"/>
                  </a:cxn>
                  <a:cxn ang="0">
                    <a:pos x="T8" y="T9"/>
                  </a:cxn>
                  <a:cxn ang="0">
                    <a:pos x="T10" y="T11"/>
                  </a:cxn>
                </a:cxnLst>
                <a:rect l="0" t="0" r="r" b="b"/>
                <a:pathLst>
                  <a:path w="151" h="151">
                    <a:moveTo>
                      <a:pt x="0" y="75"/>
                    </a:moveTo>
                    <a:cubicBezTo>
                      <a:pt x="0" y="33"/>
                      <a:pt x="34" y="0"/>
                      <a:pt x="75" y="0"/>
                    </a:cubicBezTo>
                    <a:cubicBezTo>
                      <a:pt x="117" y="0"/>
                      <a:pt x="151" y="33"/>
                      <a:pt x="151" y="75"/>
                    </a:cubicBezTo>
                    <a:cubicBezTo>
                      <a:pt x="151" y="75"/>
                      <a:pt x="151" y="75"/>
                      <a:pt x="151" y="75"/>
                    </a:cubicBezTo>
                    <a:cubicBezTo>
                      <a:pt x="151" y="117"/>
                      <a:pt x="117" y="151"/>
                      <a:pt x="75" y="151"/>
                    </a:cubicBezTo>
                    <a:cubicBezTo>
                      <a:pt x="34" y="151"/>
                      <a:pt x="0" y="117"/>
                      <a:pt x="0" y="7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38">
                <a:extLst>
                  <a:ext uri="{FF2B5EF4-FFF2-40B4-BE49-F238E27FC236}">
                    <a16:creationId xmlns:a16="http://schemas.microsoft.com/office/drawing/2014/main" id="{0FBABE27-41FA-A707-7E7E-401CADFEBF51}"/>
                  </a:ext>
                </a:extLst>
              </p:cNvPr>
              <p:cNvSpPr>
                <a:spLocks/>
              </p:cNvSpPr>
              <p:nvPr/>
            </p:nvSpPr>
            <p:spPr bwMode="auto">
              <a:xfrm>
                <a:off x="2086" y="1511"/>
                <a:ext cx="76" cy="77"/>
              </a:xfrm>
              <a:custGeom>
                <a:avLst/>
                <a:gdLst>
                  <a:gd name="T0" fmla="*/ 0 w 76"/>
                  <a:gd name="T1" fmla="*/ 38 h 77"/>
                  <a:gd name="T2" fmla="*/ 38 w 76"/>
                  <a:gd name="T3" fmla="*/ 0 h 77"/>
                  <a:gd name="T4" fmla="*/ 76 w 76"/>
                  <a:gd name="T5" fmla="*/ 38 h 77"/>
                  <a:gd name="T6" fmla="*/ 76 w 76"/>
                  <a:gd name="T7" fmla="*/ 38 h 77"/>
                  <a:gd name="T8" fmla="*/ 38 w 76"/>
                  <a:gd name="T9" fmla="*/ 77 h 77"/>
                  <a:gd name="T10" fmla="*/ 0 w 76"/>
                  <a:gd name="T11" fmla="*/ 38 h 77"/>
                </a:gdLst>
                <a:ahLst/>
                <a:cxnLst>
                  <a:cxn ang="0">
                    <a:pos x="T0" y="T1"/>
                  </a:cxn>
                  <a:cxn ang="0">
                    <a:pos x="T2" y="T3"/>
                  </a:cxn>
                  <a:cxn ang="0">
                    <a:pos x="T4" y="T5"/>
                  </a:cxn>
                  <a:cxn ang="0">
                    <a:pos x="T6" y="T7"/>
                  </a:cxn>
                  <a:cxn ang="0">
                    <a:pos x="T8" y="T9"/>
                  </a:cxn>
                  <a:cxn ang="0">
                    <a:pos x="T10" y="T11"/>
                  </a:cxn>
                </a:cxnLst>
                <a:rect l="0" t="0" r="r" b="b"/>
                <a:pathLst>
                  <a:path w="76" h="77">
                    <a:moveTo>
                      <a:pt x="0" y="38"/>
                    </a:moveTo>
                    <a:cubicBezTo>
                      <a:pt x="0" y="17"/>
                      <a:pt x="17" y="0"/>
                      <a:pt x="38" y="0"/>
                    </a:cubicBezTo>
                    <a:cubicBezTo>
                      <a:pt x="59" y="0"/>
                      <a:pt x="76" y="17"/>
                      <a:pt x="76" y="38"/>
                    </a:cubicBezTo>
                    <a:cubicBezTo>
                      <a:pt x="76" y="38"/>
                      <a:pt x="76" y="38"/>
                      <a:pt x="76" y="38"/>
                    </a:cubicBezTo>
                    <a:cubicBezTo>
                      <a:pt x="76" y="60"/>
                      <a:pt x="59" y="77"/>
                      <a:pt x="38" y="77"/>
                    </a:cubicBezTo>
                    <a:cubicBezTo>
                      <a:pt x="17" y="77"/>
                      <a:pt x="0" y="60"/>
                      <a:pt x="0" y="38"/>
                    </a:cubicBezTo>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a:extLst>
                  <a:ext uri="{FF2B5EF4-FFF2-40B4-BE49-F238E27FC236}">
                    <a16:creationId xmlns:a16="http://schemas.microsoft.com/office/drawing/2014/main" id="{68807201-C4E7-E5C9-5DCD-4FEF8A126ED6}"/>
                  </a:ext>
                </a:extLst>
              </p:cNvPr>
              <p:cNvSpPr>
                <a:spLocks/>
              </p:cNvSpPr>
              <p:nvPr/>
            </p:nvSpPr>
            <p:spPr bwMode="auto">
              <a:xfrm>
                <a:off x="2086" y="2245"/>
                <a:ext cx="76" cy="77"/>
              </a:xfrm>
              <a:custGeom>
                <a:avLst/>
                <a:gdLst>
                  <a:gd name="T0" fmla="*/ 0 w 151"/>
                  <a:gd name="T1" fmla="*/ 75 h 151"/>
                  <a:gd name="T2" fmla="*/ 75 w 151"/>
                  <a:gd name="T3" fmla="*/ 0 h 151"/>
                  <a:gd name="T4" fmla="*/ 151 w 151"/>
                  <a:gd name="T5" fmla="*/ 75 h 151"/>
                  <a:gd name="T6" fmla="*/ 151 w 151"/>
                  <a:gd name="T7" fmla="*/ 75 h 151"/>
                  <a:gd name="T8" fmla="*/ 75 w 151"/>
                  <a:gd name="T9" fmla="*/ 151 h 151"/>
                  <a:gd name="T10" fmla="*/ 0 w 151"/>
                  <a:gd name="T11" fmla="*/ 75 h 151"/>
                </a:gdLst>
                <a:ahLst/>
                <a:cxnLst>
                  <a:cxn ang="0">
                    <a:pos x="T0" y="T1"/>
                  </a:cxn>
                  <a:cxn ang="0">
                    <a:pos x="T2" y="T3"/>
                  </a:cxn>
                  <a:cxn ang="0">
                    <a:pos x="T4" y="T5"/>
                  </a:cxn>
                  <a:cxn ang="0">
                    <a:pos x="T6" y="T7"/>
                  </a:cxn>
                  <a:cxn ang="0">
                    <a:pos x="T8" y="T9"/>
                  </a:cxn>
                  <a:cxn ang="0">
                    <a:pos x="T10" y="T11"/>
                  </a:cxn>
                </a:cxnLst>
                <a:rect l="0" t="0" r="r" b="b"/>
                <a:pathLst>
                  <a:path w="151" h="151">
                    <a:moveTo>
                      <a:pt x="0" y="75"/>
                    </a:moveTo>
                    <a:cubicBezTo>
                      <a:pt x="0" y="33"/>
                      <a:pt x="34" y="0"/>
                      <a:pt x="75" y="0"/>
                    </a:cubicBezTo>
                    <a:cubicBezTo>
                      <a:pt x="117" y="0"/>
                      <a:pt x="151" y="33"/>
                      <a:pt x="151" y="75"/>
                    </a:cubicBezTo>
                    <a:cubicBezTo>
                      <a:pt x="151" y="75"/>
                      <a:pt x="151" y="75"/>
                      <a:pt x="151" y="75"/>
                    </a:cubicBezTo>
                    <a:cubicBezTo>
                      <a:pt x="151" y="117"/>
                      <a:pt x="117" y="151"/>
                      <a:pt x="75" y="151"/>
                    </a:cubicBezTo>
                    <a:cubicBezTo>
                      <a:pt x="34" y="151"/>
                      <a:pt x="0" y="117"/>
                      <a:pt x="0" y="7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40">
                <a:extLst>
                  <a:ext uri="{FF2B5EF4-FFF2-40B4-BE49-F238E27FC236}">
                    <a16:creationId xmlns:a16="http://schemas.microsoft.com/office/drawing/2014/main" id="{F4E3B5F8-2D5E-4E2F-417A-4D824E27BF65}"/>
                  </a:ext>
                </a:extLst>
              </p:cNvPr>
              <p:cNvSpPr>
                <a:spLocks/>
              </p:cNvSpPr>
              <p:nvPr/>
            </p:nvSpPr>
            <p:spPr bwMode="auto">
              <a:xfrm>
                <a:off x="2086" y="2245"/>
                <a:ext cx="76" cy="77"/>
              </a:xfrm>
              <a:custGeom>
                <a:avLst/>
                <a:gdLst>
                  <a:gd name="T0" fmla="*/ 0 w 76"/>
                  <a:gd name="T1" fmla="*/ 38 h 77"/>
                  <a:gd name="T2" fmla="*/ 38 w 76"/>
                  <a:gd name="T3" fmla="*/ 0 h 77"/>
                  <a:gd name="T4" fmla="*/ 76 w 76"/>
                  <a:gd name="T5" fmla="*/ 38 h 77"/>
                  <a:gd name="T6" fmla="*/ 76 w 76"/>
                  <a:gd name="T7" fmla="*/ 38 h 77"/>
                  <a:gd name="T8" fmla="*/ 38 w 76"/>
                  <a:gd name="T9" fmla="*/ 77 h 77"/>
                  <a:gd name="T10" fmla="*/ 0 w 76"/>
                  <a:gd name="T11" fmla="*/ 38 h 77"/>
                </a:gdLst>
                <a:ahLst/>
                <a:cxnLst>
                  <a:cxn ang="0">
                    <a:pos x="T0" y="T1"/>
                  </a:cxn>
                  <a:cxn ang="0">
                    <a:pos x="T2" y="T3"/>
                  </a:cxn>
                  <a:cxn ang="0">
                    <a:pos x="T4" y="T5"/>
                  </a:cxn>
                  <a:cxn ang="0">
                    <a:pos x="T6" y="T7"/>
                  </a:cxn>
                  <a:cxn ang="0">
                    <a:pos x="T8" y="T9"/>
                  </a:cxn>
                  <a:cxn ang="0">
                    <a:pos x="T10" y="T11"/>
                  </a:cxn>
                </a:cxnLst>
                <a:rect l="0" t="0" r="r" b="b"/>
                <a:pathLst>
                  <a:path w="76" h="77">
                    <a:moveTo>
                      <a:pt x="0" y="38"/>
                    </a:moveTo>
                    <a:cubicBezTo>
                      <a:pt x="0" y="17"/>
                      <a:pt x="17" y="0"/>
                      <a:pt x="38" y="0"/>
                    </a:cubicBezTo>
                    <a:cubicBezTo>
                      <a:pt x="59" y="0"/>
                      <a:pt x="76" y="17"/>
                      <a:pt x="76" y="38"/>
                    </a:cubicBezTo>
                    <a:cubicBezTo>
                      <a:pt x="76" y="38"/>
                      <a:pt x="76" y="38"/>
                      <a:pt x="76" y="38"/>
                    </a:cubicBezTo>
                    <a:cubicBezTo>
                      <a:pt x="76" y="60"/>
                      <a:pt x="59" y="77"/>
                      <a:pt x="38" y="77"/>
                    </a:cubicBezTo>
                    <a:cubicBezTo>
                      <a:pt x="17" y="77"/>
                      <a:pt x="0" y="60"/>
                      <a:pt x="0" y="38"/>
                    </a:cubicBezTo>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1">
                <a:extLst>
                  <a:ext uri="{FF2B5EF4-FFF2-40B4-BE49-F238E27FC236}">
                    <a16:creationId xmlns:a16="http://schemas.microsoft.com/office/drawing/2014/main" id="{405E7678-38DB-FCEB-912E-4445783C0DFA}"/>
                  </a:ext>
                </a:extLst>
              </p:cNvPr>
              <p:cNvSpPr>
                <a:spLocks noChangeArrowheads="1"/>
              </p:cNvSpPr>
              <p:nvPr/>
            </p:nvSpPr>
            <p:spPr bwMode="auto">
              <a:xfrm>
                <a:off x="2241" y="1500"/>
                <a:ext cx="1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2">
                <a:extLst>
                  <a:ext uri="{FF2B5EF4-FFF2-40B4-BE49-F238E27FC236}">
                    <a16:creationId xmlns:a16="http://schemas.microsoft.com/office/drawing/2014/main" id="{A7D74F03-D670-C2DF-103A-016C3001EA49}"/>
                  </a:ext>
                </a:extLst>
              </p:cNvPr>
              <p:cNvSpPr>
                <a:spLocks noChangeArrowheads="1"/>
              </p:cNvSpPr>
              <p:nvPr/>
            </p:nvSpPr>
            <p:spPr bwMode="auto">
              <a:xfrm>
                <a:off x="2241" y="2202"/>
                <a:ext cx="1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Line 43">
                <a:extLst>
                  <a:ext uri="{FF2B5EF4-FFF2-40B4-BE49-F238E27FC236}">
                    <a16:creationId xmlns:a16="http://schemas.microsoft.com/office/drawing/2014/main" id="{4682B845-12D1-0F26-3081-4C773E923203}"/>
                  </a:ext>
                </a:extLst>
              </p:cNvPr>
              <p:cNvSpPr>
                <a:spLocks noChangeShapeType="1"/>
              </p:cNvSpPr>
              <p:nvPr/>
            </p:nvSpPr>
            <p:spPr bwMode="auto">
              <a:xfrm>
                <a:off x="1171" y="2039"/>
                <a:ext cx="0" cy="86"/>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a:extLst>
                  <a:ext uri="{FF2B5EF4-FFF2-40B4-BE49-F238E27FC236}">
                    <a16:creationId xmlns:a16="http://schemas.microsoft.com/office/drawing/2014/main" id="{F8961568-D615-BB15-3D4F-10FDC76100CE}"/>
                  </a:ext>
                </a:extLst>
              </p:cNvPr>
              <p:cNvSpPr>
                <a:spLocks/>
              </p:cNvSpPr>
              <p:nvPr/>
            </p:nvSpPr>
            <p:spPr bwMode="auto">
              <a:xfrm>
                <a:off x="1152" y="2110"/>
                <a:ext cx="38" cy="116"/>
              </a:xfrm>
              <a:custGeom>
                <a:avLst/>
                <a:gdLst>
                  <a:gd name="T0" fmla="*/ 0 w 75"/>
                  <a:gd name="T1" fmla="*/ 0 h 227"/>
                  <a:gd name="T2" fmla="*/ 46 w 75"/>
                  <a:gd name="T3" fmla="*/ 29 h 227"/>
                  <a:gd name="T4" fmla="*/ 75 w 75"/>
                  <a:gd name="T5" fmla="*/ 0 h 227"/>
                  <a:gd name="T6" fmla="*/ 75 w 75"/>
                  <a:gd name="T7" fmla="*/ 0 h 227"/>
                  <a:gd name="T8" fmla="*/ 38 w 75"/>
                  <a:gd name="T9" fmla="*/ 227 h 227"/>
                  <a:gd name="T10" fmla="*/ 0 w 75"/>
                  <a:gd name="T11" fmla="*/ 0 h 227"/>
                </a:gdLst>
                <a:ahLst/>
                <a:cxnLst>
                  <a:cxn ang="0">
                    <a:pos x="T0" y="T1"/>
                  </a:cxn>
                  <a:cxn ang="0">
                    <a:pos x="T2" y="T3"/>
                  </a:cxn>
                  <a:cxn ang="0">
                    <a:pos x="T4" y="T5"/>
                  </a:cxn>
                  <a:cxn ang="0">
                    <a:pos x="T6" y="T7"/>
                  </a:cxn>
                  <a:cxn ang="0">
                    <a:pos x="T8" y="T9"/>
                  </a:cxn>
                  <a:cxn ang="0">
                    <a:pos x="T10" y="T11"/>
                  </a:cxn>
                </a:cxnLst>
                <a:rect l="0" t="0" r="r" b="b"/>
                <a:pathLst>
                  <a:path w="75" h="227">
                    <a:moveTo>
                      <a:pt x="0" y="0"/>
                    </a:moveTo>
                    <a:cubicBezTo>
                      <a:pt x="5" y="21"/>
                      <a:pt x="25" y="34"/>
                      <a:pt x="46" y="29"/>
                    </a:cubicBezTo>
                    <a:cubicBezTo>
                      <a:pt x="61" y="26"/>
                      <a:pt x="72" y="15"/>
                      <a:pt x="75" y="0"/>
                    </a:cubicBezTo>
                    <a:lnTo>
                      <a:pt x="75" y="0"/>
                    </a:lnTo>
                    <a:lnTo>
                      <a:pt x="38" y="227"/>
                    </a:lnTo>
                    <a:cubicBezTo>
                      <a:pt x="24" y="152"/>
                      <a:pt x="11" y="76"/>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5">
                <a:extLst>
                  <a:ext uri="{FF2B5EF4-FFF2-40B4-BE49-F238E27FC236}">
                    <a16:creationId xmlns:a16="http://schemas.microsoft.com/office/drawing/2014/main" id="{FA2FEACA-8971-C80F-B1CB-275D645E2C7C}"/>
                  </a:ext>
                </a:extLst>
              </p:cNvPr>
              <p:cNvSpPr>
                <a:spLocks/>
              </p:cNvSpPr>
              <p:nvPr/>
            </p:nvSpPr>
            <p:spPr bwMode="auto">
              <a:xfrm>
                <a:off x="1152" y="2110"/>
                <a:ext cx="38" cy="116"/>
              </a:xfrm>
              <a:custGeom>
                <a:avLst/>
                <a:gdLst>
                  <a:gd name="T0" fmla="*/ 0 w 75"/>
                  <a:gd name="T1" fmla="*/ 0 h 227"/>
                  <a:gd name="T2" fmla="*/ 46 w 75"/>
                  <a:gd name="T3" fmla="*/ 29 h 227"/>
                  <a:gd name="T4" fmla="*/ 75 w 75"/>
                  <a:gd name="T5" fmla="*/ 0 h 227"/>
                  <a:gd name="T6" fmla="*/ 75 w 75"/>
                  <a:gd name="T7" fmla="*/ 0 h 227"/>
                  <a:gd name="T8" fmla="*/ 38 w 75"/>
                  <a:gd name="T9" fmla="*/ 227 h 227"/>
                  <a:gd name="T10" fmla="*/ 0 w 75"/>
                  <a:gd name="T11" fmla="*/ 0 h 227"/>
                </a:gdLst>
                <a:ahLst/>
                <a:cxnLst>
                  <a:cxn ang="0">
                    <a:pos x="T0" y="T1"/>
                  </a:cxn>
                  <a:cxn ang="0">
                    <a:pos x="T2" y="T3"/>
                  </a:cxn>
                  <a:cxn ang="0">
                    <a:pos x="T4" y="T5"/>
                  </a:cxn>
                  <a:cxn ang="0">
                    <a:pos x="T6" y="T7"/>
                  </a:cxn>
                  <a:cxn ang="0">
                    <a:pos x="T8" y="T9"/>
                  </a:cxn>
                  <a:cxn ang="0">
                    <a:pos x="T10" y="T11"/>
                  </a:cxn>
                </a:cxnLst>
                <a:rect l="0" t="0" r="r" b="b"/>
                <a:pathLst>
                  <a:path w="75" h="227">
                    <a:moveTo>
                      <a:pt x="0" y="0"/>
                    </a:moveTo>
                    <a:cubicBezTo>
                      <a:pt x="5" y="21"/>
                      <a:pt x="25" y="34"/>
                      <a:pt x="46" y="29"/>
                    </a:cubicBezTo>
                    <a:cubicBezTo>
                      <a:pt x="61" y="26"/>
                      <a:pt x="72" y="15"/>
                      <a:pt x="75" y="0"/>
                    </a:cubicBezTo>
                    <a:lnTo>
                      <a:pt x="75" y="0"/>
                    </a:lnTo>
                    <a:lnTo>
                      <a:pt x="38" y="227"/>
                    </a:lnTo>
                    <a:cubicBezTo>
                      <a:pt x="24" y="152"/>
                      <a:pt x="11" y="76"/>
                      <a:pt x="0" y="0"/>
                    </a:cubicBez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6">
                <a:extLst>
                  <a:ext uri="{FF2B5EF4-FFF2-40B4-BE49-F238E27FC236}">
                    <a16:creationId xmlns:a16="http://schemas.microsoft.com/office/drawing/2014/main" id="{FE7F1C19-B222-8694-64AE-DB58A1F102CA}"/>
                  </a:ext>
                </a:extLst>
              </p:cNvPr>
              <p:cNvSpPr>
                <a:spLocks noChangeArrowheads="1"/>
              </p:cNvSpPr>
              <p:nvPr/>
            </p:nvSpPr>
            <p:spPr bwMode="auto">
              <a:xfrm>
                <a:off x="1225" y="2365"/>
                <a:ext cx="1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7">
                <a:extLst>
                  <a:ext uri="{FF2B5EF4-FFF2-40B4-BE49-F238E27FC236}">
                    <a16:creationId xmlns:a16="http://schemas.microsoft.com/office/drawing/2014/main" id="{D4C51931-E6B4-E934-1076-16E4CBF12930}"/>
                  </a:ext>
                </a:extLst>
              </p:cNvPr>
              <p:cNvSpPr>
                <a:spLocks noChangeArrowheads="1"/>
              </p:cNvSpPr>
              <p:nvPr/>
            </p:nvSpPr>
            <p:spPr bwMode="auto">
              <a:xfrm>
                <a:off x="1298" y="2365"/>
                <a:ext cx="1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8">
                <a:extLst>
                  <a:ext uri="{FF2B5EF4-FFF2-40B4-BE49-F238E27FC236}">
                    <a16:creationId xmlns:a16="http://schemas.microsoft.com/office/drawing/2014/main" id="{0DD53152-C321-D10C-F8DC-2840D12494A3}"/>
                  </a:ext>
                </a:extLst>
              </p:cNvPr>
              <p:cNvSpPr>
                <a:spLocks noChangeArrowheads="1"/>
              </p:cNvSpPr>
              <p:nvPr/>
            </p:nvSpPr>
            <p:spPr bwMode="auto">
              <a:xfrm>
                <a:off x="1363" y="2365"/>
                <a:ext cx="14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52" name="Group 51">
                <a:extLst>
                  <a:ext uri="{FF2B5EF4-FFF2-40B4-BE49-F238E27FC236}">
                    <a16:creationId xmlns:a16="http://schemas.microsoft.com/office/drawing/2014/main" id="{09971626-D112-7A77-F734-79D23CD3D2DD}"/>
                  </a:ext>
                </a:extLst>
              </p:cNvPr>
              <p:cNvGrpSpPr>
                <a:grpSpLocks/>
              </p:cNvGrpSpPr>
              <p:nvPr/>
            </p:nvGrpSpPr>
            <p:grpSpPr bwMode="auto">
              <a:xfrm>
                <a:off x="323" y="1901"/>
                <a:ext cx="292" cy="188"/>
                <a:chOff x="323" y="1901"/>
                <a:chExt cx="292" cy="188"/>
              </a:xfrm>
            </p:grpSpPr>
            <p:sp>
              <p:nvSpPr>
                <p:cNvPr id="69" name="Rectangle 49">
                  <a:extLst>
                    <a:ext uri="{FF2B5EF4-FFF2-40B4-BE49-F238E27FC236}">
                      <a16:creationId xmlns:a16="http://schemas.microsoft.com/office/drawing/2014/main" id="{1E0B9872-FCF6-90EA-30EB-86E2EE6E872A}"/>
                    </a:ext>
                  </a:extLst>
                </p:cNvPr>
                <p:cNvSpPr>
                  <a:spLocks noChangeArrowheads="1"/>
                </p:cNvSpPr>
                <p:nvPr/>
              </p:nvSpPr>
              <p:spPr bwMode="auto">
                <a:xfrm>
                  <a:off x="458" y="1901"/>
                  <a:ext cx="15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rPr>
                    <a:t>V</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50">
                  <a:extLst>
                    <a:ext uri="{FF2B5EF4-FFF2-40B4-BE49-F238E27FC236}">
                      <a16:creationId xmlns:a16="http://schemas.microsoft.com/office/drawing/2014/main" id="{3A58DB77-FF10-BA84-5156-4FF22B7E8101}"/>
                    </a:ext>
                  </a:extLst>
                </p:cNvPr>
                <p:cNvSpPr>
                  <a:spLocks noChangeArrowheads="1"/>
                </p:cNvSpPr>
                <p:nvPr/>
              </p:nvSpPr>
              <p:spPr bwMode="auto">
                <a:xfrm>
                  <a:off x="323" y="1901"/>
                  <a:ext cx="19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rPr>
                    <a:t>20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3" name="Group 54">
                <a:extLst>
                  <a:ext uri="{FF2B5EF4-FFF2-40B4-BE49-F238E27FC236}">
                    <a16:creationId xmlns:a16="http://schemas.microsoft.com/office/drawing/2014/main" id="{1511A3F5-1C4D-10C7-A6D1-288BA5BA6485}"/>
                  </a:ext>
                </a:extLst>
              </p:cNvPr>
              <p:cNvGrpSpPr>
                <a:grpSpLocks/>
              </p:cNvGrpSpPr>
              <p:nvPr/>
            </p:nvGrpSpPr>
            <p:grpSpPr bwMode="auto">
              <a:xfrm>
                <a:off x="1259" y="1829"/>
                <a:ext cx="322" cy="203"/>
                <a:chOff x="1259" y="1829"/>
                <a:chExt cx="322" cy="203"/>
              </a:xfrm>
            </p:grpSpPr>
            <p:sp>
              <p:nvSpPr>
                <p:cNvPr id="67" name="Rectangle 52">
                  <a:extLst>
                    <a:ext uri="{FF2B5EF4-FFF2-40B4-BE49-F238E27FC236}">
                      <a16:creationId xmlns:a16="http://schemas.microsoft.com/office/drawing/2014/main" id="{C35EA58A-218F-6DA7-4024-57F77E5945DC}"/>
                    </a:ext>
                  </a:extLst>
                </p:cNvPr>
                <p:cNvSpPr>
                  <a:spLocks noChangeArrowheads="1"/>
                </p:cNvSpPr>
                <p:nvPr/>
              </p:nvSpPr>
              <p:spPr bwMode="auto">
                <a:xfrm>
                  <a:off x="1391" y="1829"/>
                  <a:ext cx="19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Symbol" panose="05050102010706020507" pitchFamily="18" charset="2"/>
                    </a:rPr>
                    <a:t>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8" name="Rectangle 53">
                  <a:extLst>
                    <a:ext uri="{FF2B5EF4-FFF2-40B4-BE49-F238E27FC236}">
                      <a16:creationId xmlns:a16="http://schemas.microsoft.com/office/drawing/2014/main" id="{710664B0-846C-7946-C519-C5B7110383C8}"/>
                    </a:ext>
                  </a:extLst>
                </p:cNvPr>
                <p:cNvSpPr>
                  <a:spLocks noChangeArrowheads="1"/>
                </p:cNvSpPr>
                <p:nvPr/>
              </p:nvSpPr>
              <p:spPr bwMode="auto">
                <a:xfrm>
                  <a:off x="1259" y="1844"/>
                  <a:ext cx="19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rPr>
                    <a:t>10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grpSp>
            <p:nvGrpSpPr>
              <p:cNvPr id="54" name="Group 57">
                <a:extLst>
                  <a:ext uri="{FF2B5EF4-FFF2-40B4-BE49-F238E27FC236}">
                    <a16:creationId xmlns:a16="http://schemas.microsoft.com/office/drawing/2014/main" id="{894D58AB-B061-4C99-814A-FB245833AA38}"/>
                  </a:ext>
                </a:extLst>
              </p:cNvPr>
              <p:cNvGrpSpPr>
                <a:grpSpLocks/>
              </p:cNvGrpSpPr>
              <p:nvPr/>
            </p:nvGrpSpPr>
            <p:grpSpPr bwMode="auto">
              <a:xfrm>
                <a:off x="1828" y="1680"/>
                <a:ext cx="205" cy="176"/>
                <a:chOff x="1828" y="1680"/>
                <a:chExt cx="205" cy="176"/>
              </a:xfrm>
            </p:grpSpPr>
            <p:sp>
              <p:nvSpPr>
                <p:cNvPr id="65" name="Rectangle 55">
                  <a:extLst>
                    <a:ext uri="{FF2B5EF4-FFF2-40B4-BE49-F238E27FC236}">
                      <a16:creationId xmlns:a16="http://schemas.microsoft.com/office/drawing/2014/main" id="{D9490A41-788D-6EFF-34F9-48AB91250306}"/>
                    </a:ext>
                  </a:extLst>
                </p:cNvPr>
                <p:cNvSpPr>
                  <a:spLocks noChangeArrowheads="1"/>
                </p:cNvSpPr>
                <p:nvPr/>
              </p:nvSpPr>
              <p:spPr bwMode="auto">
                <a:xfrm>
                  <a:off x="1885" y="1680"/>
                  <a:ext cx="1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56">
                  <a:extLst>
                    <a:ext uri="{FF2B5EF4-FFF2-40B4-BE49-F238E27FC236}">
                      <a16:creationId xmlns:a16="http://schemas.microsoft.com/office/drawing/2014/main" id="{E1B011C0-3FF3-0443-D8C0-55DD1E672328}"/>
                    </a:ext>
                  </a:extLst>
                </p:cNvPr>
                <p:cNvSpPr>
                  <a:spLocks noChangeArrowheads="1"/>
                </p:cNvSpPr>
                <p:nvPr/>
              </p:nvSpPr>
              <p:spPr bwMode="auto">
                <a:xfrm>
                  <a:off x="1828" y="1680"/>
                  <a:ext cx="11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5" name="Group 60">
                <a:extLst>
                  <a:ext uri="{FF2B5EF4-FFF2-40B4-BE49-F238E27FC236}">
                    <a16:creationId xmlns:a16="http://schemas.microsoft.com/office/drawing/2014/main" id="{19366457-D2A4-D41F-F284-72B0336F12F9}"/>
                  </a:ext>
                </a:extLst>
              </p:cNvPr>
              <p:cNvGrpSpPr>
                <a:grpSpLocks/>
              </p:cNvGrpSpPr>
              <p:nvPr/>
            </p:nvGrpSpPr>
            <p:grpSpPr bwMode="auto">
              <a:xfrm>
                <a:off x="1042" y="2060"/>
                <a:ext cx="123" cy="189"/>
                <a:chOff x="1042" y="2060"/>
                <a:chExt cx="123" cy="189"/>
              </a:xfrm>
            </p:grpSpPr>
            <p:sp>
              <p:nvSpPr>
                <p:cNvPr id="63" name="Rectangle 58">
                  <a:extLst>
                    <a:ext uri="{FF2B5EF4-FFF2-40B4-BE49-F238E27FC236}">
                      <a16:creationId xmlns:a16="http://schemas.microsoft.com/office/drawing/2014/main" id="{2C3D7019-1FC2-2F73-4F7F-22517E3516DA}"/>
                    </a:ext>
                  </a:extLst>
                </p:cNvPr>
                <p:cNvSpPr>
                  <a:spLocks noChangeArrowheads="1"/>
                </p:cNvSpPr>
                <p:nvPr/>
              </p:nvSpPr>
              <p:spPr bwMode="auto">
                <a:xfrm>
                  <a:off x="1091" y="2139"/>
                  <a:ext cx="7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000000"/>
                      </a:solidFill>
                      <a:effectLst/>
                      <a:latin typeface="Times New Roman" panose="02020603050405020304" pitchFamily="18"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9E1F6B2F-6CF8-280C-8CA1-F81878734A86}"/>
                    </a:ext>
                  </a:extLst>
                </p:cNvPr>
                <p:cNvSpPr>
                  <a:spLocks noChangeArrowheads="1"/>
                </p:cNvSpPr>
                <p:nvPr/>
              </p:nvSpPr>
              <p:spPr bwMode="auto">
                <a:xfrm>
                  <a:off x="1042" y="2060"/>
                  <a:ext cx="10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 New Roman" panose="02020603050405020304" pitchFamily="18" charset="0"/>
                    </a:rPr>
                    <a:t>I</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56" name="Group 64">
                <a:extLst>
                  <a:ext uri="{FF2B5EF4-FFF2-40B4-BE49-F238E27FC236}">
                    <a16:creationId xmlns:a16="http://schemas.microsoft.com/office/drawing/2014/main" id="{A46C1AC1-DC35-5DB1-0F00-C54B8C57148B}"/>
                  </a:ext>
                </a:extLst>
              </p:cNvPr>
              <p:cNvGrpSpPr>
                <a:grpSpLocks/>
              </p:cNvGrpSpPr>
              <p:nvPr/>
            </p:nvGrpSpPr>
            <p:grpSpPr bwMode="auto">
              <a:xfrm>
                <a:off x="1445" y="1642"/>
                <a:ext cx="181" cy="190"/>
                <a:chOff x="1445" y="1642"/>
                <a:chExt cx="181" cy="190"/>
              </a:xfrm>
            </p:grpSpPr>
            <p:sp>
              <p:nvSpPr>
                <p:cNvPr id="60" name="Rectangle 61">
                  <a:extLst>
                    <a:ext uri="{FF2B5EF4-FFF2-40B4-BE49-F238E27FC236}">
                      <a16:creationId xmlns:a16="http://schemas.microsoft.com/office/drawing/2014/main" id="{6FC5BB01-F126-CE15-A4D4-6CCDD2A57567}"/>
                    </a:ext>
                  </a:extLst>
                </p:cNvPr>
                <p:cNvSpPr>
                  <a:spLocks noChangeArrowheads="1"/>
                </p:cNvSpPr>
                <p:nvPr/>
              </p:nvSpPr>
              <p:spPr bwMode="auto">
                <a:xfrm>
                  <a:off x="1555" y="1701"/>
                  <a:ext cx="71"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00"/>
                      </a:solidFill>
                      <a:effectLst/>
                      <a:latin typeface="Times New Roman" panose="02020603050405020304" pitchFamily="18"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5826FCA5-FE4C-3D9B-4DDB-D9E1FAE687C8}"/>
                    </a:ext>
                  </a:extLst>
                </p:cNvPr>
                <p:cNvSpPr>
                  <a:spLocks noChangeArrowheads="1"/>
                </p:cNvSpPr>
                <p:nvPr/>
              </p:nvSpPr>
              <p:spPr bwMode="auto">
                <a:xfrm>
                  <a:off x="1445" y="1642"/>
                  <a:ext cx="1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3">
                  <a:extLst>
                    <a:ext uri="{FF2B5EF4-FFF2-40B4-BE49-F238E27FC236}">
                      <a16:creationId xmlns:a16="http://schemas.microsoft.com/office/drawing/2014/main" id="{BFC9E8E8-72B6-62F2-3E0E-CB13A37FCB70}"/>
                    </a:ext>
                  </a:extLst>
                </p:cNvPr>
                <p:cNvSpPr>
                  <a:spLocks noChangeArrowheads="1"/>
                </p:cNvSpPr>
                <p:nvPr/>
              </p:nvSpPr>
              <p:spPr bwMode="auto">
                <a:xfrm>
                  <a:off x="1512" y="1645"/>
                  <a:ext cx="9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000000"/>
                      </a:solidFill>
                      <a:effectLst/>
                      <a:latin typeface="Times New Roman" panose="02020603050405020304" pitchFamily="18" charset="0"/>
                    </a:rPr>
                    <a:t>I</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
            <p:nvSpPr>
              <p:cNvPr id="57" name="Line 65">
                <a:extLst>
                  <a:ext uri="{FF2B5EF4-FFF2-40B4-BE49-F238E27FC236}">
                    <a16:creationId xmlns:a16="http://schemas.microsoft.com/office/drawing/2014/main" id="{04BBE5A9-00D6-D835-2B0D-C1B1B4EAF8B4}"/>
                  </a:ext>
                </a:extLst>
              </p:cNvPr>
              <p:cNvSpPr>
                <a:spLocks noChangeShapeType="1"/>
              </p:cNvSpPr>
              <p:nvPr/>
            </p:nvSpPr>
            <p:spPr bwMode="auto">
              <a:xfrm flipV="1">
                <a:off x="1781" y="1780"/>
                <a:ext cx="0" cy="8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6">
                <a:extLst>
                  <a:ext uri="{FF2B5EF4-FFF2-40B4-BE49-F238E27FC236}">
                    <a16:creationId xmlns:a16="http://schemas.microsoft.com/office/drawing/2014/main" id="{6C5CE09E-086B-EDE2-62BC-055F172E1096}"/>
                  </a:ext>
                </a:extLst>
              </p:cNvPr>
              <p:cNvSpPr>
                <a:spLocks/>
              </p:cNvSpPr>
              <p:nvPr/>
            </p:nvSpPr>
            <p:spPr bwMode="auto">
              <a:xfrm>
                <a:off x="1763" y="1680"/>
                <a:ext cx="38" cy="115"/>
              </a:xfrm>
              <a:custGeom>
                <a:avLst/>
                <a:gdLst>
                  <a:gd name="T0" fmla="*/ 75 w 75"/>
                  <a:gd name="T1" fmla="*/ 227 h 227"/>
                  <a:gd name="T2" fmla="*/ 29 w 75"/>
                  <a:gd name="T3" fmla="*/ 198 h 227"/>
                  <a:gd name="T4" fmla="*/ 0 w 75"/>
                  <a:gd name="T5" fmla="*/ 227 h 227"/>
                  <a:gd name="T6" fmla="*/ 0 w 75"/>
                  <a:gd name="T7" fmla="*/ 227 h 227"/>
                  <a:gd name="T8" fmla="*/ 37 w 75"/>
                  <a:gd name="T9" fmla="*/ 0 h 227"/>
                  <a:gd name="T10" fmla="*/ 75 w 75"/>
                  <a:gd name="T11" fmla="*/ 227 h 227"/>
                </a:gdLst>
                <a:ahLst/>
                <a:cxnLst>
                  <a:cxn ang="0">
                    <a:pos x="T0" y="T1"/>
                  </a:cxn>
                  <a:cxn ang="0">
                    <a:pos x="T2" y="T3"/>
                  </a:cxn>
                  <a:cxn ang="0">
                    <a:pos x="T4" y="T5"/>
                  </a:cxn>
                  <a:cxn ang="0">
                    <a:pos x="T6" y="T7"/>
                  </a:cxn>
                  <a:cxn ang="0">
                    <a:pos x="T8" y="T9"/>
                  </a:cxn>
                  <a:cxn ang="0">
                    <a:pos x="T10" y="T11"/>
                  </a:cxn>
                </a:cxnLst>
                <a:rect l="0" t="0" r="r" b="b"/>
                <a:pathLst>
                  <a:path w="75" h="227">
                    <a:moveTo>
                      <a:pt x="75" y="227"/>
                    </a:moveTo>
                    <a:cubicBezTo>
                      <a:pt x="71" y="206"/>
                      <a:pt x="50" y="193"/>
                      <a:pt x="29" y="198"/>
                    </a:cubicBezTo>
                    <a:cubicBezTo>
                      <a:pt x="14" y="201"/>
                      <a:pt x="3" y="212"/>
                      <a:pt x="0" y="227"/>
                    </a:cubicBezTo>
                    <a:lnTo>
                      <a:pt x="0" y="227"/>
                    </a:lnTo>
                    <a:lnTo>
                      <a:pt x="37" y="0"/>
                    </a:lnTo>
                    <a:cubicBezTo>
                      <a:pt x="51" y="75"/>
                      <a:pt x="64" y="151"/>
                      <a:pt x="75" y="22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67">
                <a:extLst>
                  <a:ext uri="{FF2B5EF4-FFF2-40B4-BE49-F238E27FC236}">
                    <a16:creationId xmlns:a16="http://schemas.microsoft.com/office/drawing/2014/main" id="{B45DDB97-171A-463F-3B77-CE60F102EDC5}"/>
                  </a:ext>
                </a:extLst>
              </p:cNvPr>
              <p:cNvSpPr>
                <a:spLocks/>
              </p:cNvSpPr>
              <p:nvPr/>
            </p:nvSpPr>
            <p:spPr bwMode="auto">
              <a:xfrm>
                <a:off x="1763" y="1680"/>
                <a:ext cx="38" cy="115"/>
              </a:xfrm>
              <a:custGeom>
                <a:avLst/>
                <a:gdLst>
                  <a:gd name="T0" fmla="*/ 75 w 75"/>
                  <a:gd name="T1" fmla="*/ 227 h 227"/>
                  <a:gd name="T2" fmla="*/ 29 w 75"/>
                  <a:gd name="T3" fmla="*/ 198 h 227"/>
                  <a:gd name="T4" fmla="*/ 0 w 75"/>
                  <a:gd name="T5" fmla="*/ 227 h 227"/>
                  <a:gd name="T6" fmla="*/ 0 w 75"/>
                  <a:gd name="T7" fmla="*/ 227 h 227"/>
                  <a:gd name="T8" fmla="*/ 37 w 75"/>
                  <a:gd name="T9" fmla="*/ 0 h 227"/>
                  <a:gd name="T10" fmla="*/ 75 w 75"/>
                  <a:gd name="T11" fmla="*/ 227 h 227"/>
                </a:gdLst>
                <a:ahLst/>
                <a:cxnLst>
                  <a:cxn ang="0">
                    <a:pos x="T0" y="T1"/>
                  </a:cxn>
                  <a:cxn ang="0">
                    <a:pos x="T2" y="T3"/>
                  </a:cxn>
                  <a:cxn ang="0">
                    <a:pos x="T4" y="T5"/>
                  </a:cxn>
                  <a:cxn ang="0">
                    <a:pos x="T6" y="T7"/>
                  </a:cxn>
                  <a:cxn ang="0">
                    <a:pos x="T8" y="T9"/>
                  </a:cxn>
                  <a:cxn ang="0">
                    <a:pos x="T10" y="T11"/>
                  </a:cxn>
                </a:cxnLst>
                <a:rect l="0" t="0" r="r" b="b"/>
                <a:pathLst>
                  <a:path w="75" h="227">
                    <a:moveTo>
                      <a:pt x="75" y="227"/>
                    </a:moveTo>
                    <a:cubicBezTo>
                      <a:pt x="71" y="206"/>
                      <a:pt x="50" y="193"/>
                      <a:pt x="29" y="198"/>
                    </a:cubicBezTo>
                    <a:cubicBezTo>
                      <a:pt x="14" y="201"/>
                      <a:pt x="3" y="212"/>
                      <a:pt x="0" y="227"/>
                    </a:cubicBezTo>
                    <a:lnTo>
                      <a:pt x="0" y="227"/>
                    </a:lnTo>
                    <a:lnTo>
                      <a:pt x="37" y="0"/>
                    </a:lnTo>
                    <a:cubicBezTo>
                      <a:pt x="51" y="75"/>
                      <a:pt x="64" y="151"/>
                      <a:pt x="75" y="227"/>
                    </a:cubicBezTo>
                    <a:close/>
                  </a:path>
                </a:pathLst>
              </a:custGeom>
              <a:noFill/>
              <a:ln w="47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1" name="Rectangle 53">
              <a:extLst>
                <a:ext uri="{FF2B5EF4-FFF2-40B4-BE49-F238E27FC236}">
                  <a16:creationId xmlns:a16="http://schemas.microsoft.com/office/drawing/2014/main" id="{32983C93-5B5E-DAEC-EF69-DC0CB71EB3BA}"/>
                </a:ext>
              </a:extLst>
            </p:cNvPr>
            <p:cNvSpPr>
              <a:spLocks noChangeArrowheads="1"/>
            </p:cNvSpPr>
            <p:nvPr/>
          </p:nvSpPr>
          <p:spPr bwMode="auto">
            <a:xfrm>
              <a:off x="1325564" y="2527300"/>
              <a:ext cx="4286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rPr>
                <a:t>10</a:t>
              </a:r>
              <a:r>
                <a:rPr kumimoji="0" lang="en-US" altLang="zh-CN" sz="1600" b="0" i="0" u="none" strike="noStrike" cap="none" normalizeH="0" baseline="0" dirty="0">
                  <a:ln>
                    <a:noFill/>
                  </a:ln>
                  <a:solidFill>
                    <a:srgbClr val="000000"/>
                  </a:solidFill>
                  <a:effectLst/>
                  <a:latin typeface="Times New Roman" panose="02020603050405020304" pitchFamily="18" charset="0"/>
                </a:rPr>
                <a:t>Ω</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sp>
        <p:nvSpPr>
          <p:cNvPr id="73" name="文本框 72">
            <a:extLst>
              <a:ext uri="{FF2B5EF4-FFF2-40B4-BE49-F238E27FC236}">
                <a16:creationId xmlns:a16="http://schemas.microsoft.com/office/drawing/2014/main" id="{910F328B-73FC-4E2C-E94B-BA9320E46D4E}"/>
              </a:ext>
            </a:extLst>
          </p:cNvPr>
          <p:cNvSpPr txBox="1"/>
          <p:nvPr/>
        </p:nvSpPr>
        <p:spPr>
          <a:xfrm>
            <a:off x="4572000" y="2240238"/>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sp>
        <p:nvSpPr>
          <p:cNvPr id="4" name="矩形 3">
            <a:extLst>
              <a:ext uri="{FF2B5EF4-FFF2-40B4-BE49-F238E27FC236}">
                <a16:creationId xmlns:a16="http://schemas.microsoft.com/office/drawing/2014/main" id="{8DDEDA43-5291-3169-D688-525F47D4C1F8}"/>
              </a:ext>
            </a:extLst>
          </p:cNvPr>
          <p:cNvSpPr>
            <a:spLocks noChangeAspect="1"/>
          </p:cNvSpPr>
          <p:nvPr>
            <p:custDataLst>
              <p:tags r:id="rId1"/>
            </p:custDataLst>
          </p:nvPr>
        </p:nvSpPr>
        <p:spPr bwMode="auto">
          <a:xfrm>
            <a:off x="3994197" y="2803067"/>
            <a:ext cx="5036826" cy="3597733"/>
          </a:xfrm>
          <a:prstGeom prst="rect">
            <a:avLst/>
          </a:prstGeom>
          <a:blipFill>
            <a:blip r:embed="rId3"/>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视频名称：戴维南例题</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(b).mp4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258448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sp>
        <p:nvSpPr>
          <p:cNvPr id="6" name="Text Box 2">
            <a:extLst>
              <a:ext uri="{FF2B5EF4-FFF2-40B4-BE49-F238E27FC236}">
                <a16:creationId xmlns:a16="http://schemas.microsoft.com/office/drawing/2014/main" id="{22DC4F4D-3000-2747-0AD8-7B80F6673E3A}"/>
              </a:ext>
            </a:extLst>
          </p:cNvPr>
          <p:cNvSpPr txBox="1">
            <a:spLocks noChangeArrowheads="1"/>
          </p:cNvSpPr>
          <p:nvPr/>
        </p:nvSpPr>
        <p:spPr bwMode="auto">
          <a:xfrm>
            <a:off x="381085" y="1157288"/>
            <a:ext cx="798336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eaLnBrk="1" hangingPunct="1">
              <a:spcBef>
                <a:spcPct val="50000"/>
              </a:spcBef>
              <a:buClr>
                <a:srgbClr val="FFCC00"/>
              </a:buClr>
              <a:buSzPct val="75000"/>
              <a:buFont typeface="Monotype Sorts" pitchFamily="2" charset="2"/>
              <a:buNone/>
            </a:pPr>
            <a:r>
              <a:rPr lang="zh-CN" altLang="en-US" sz="2800" b="1" dirty="0">
                <a:solidFill>
                  <a:srgbClr val="CC0000"/>
                </a:solidFill>
                <a:latin typeface="Times New Roman" panose="02020603050405020304" pitchFamily="18" charset="0"/>
                <a:ea typeface="宋体" panose="02010600030101010101" pitchFamily="2" charset="-122"/>
              </a:rPr>
              <a:t>一、齐性定理</a:t>
            </a:r>
          </a:p>
        </p:txBody>
      </p:sp>
      <p:sp>
        <p:nvSpPr>
          <p:cNvPr id="7" name="Text Box 3">
            <a:extLst>
              <a:ext uri="{FF2B5EF4-FFF2-40B4-BE49-F238E27FC236}">
                <a16:creationId xmlns:a16="http://schemas.microsoft.com/office/drawing/2014/main" id="{5C83AEA3-E793-2991-4FAE-00E97F5FA94C}"/>
              </a:ext>
            </a:extLst>
          </p:cNvPr>
          <p:cNvSpPr txBox="1">
            <a:spLocks noChangeArrowheads="1"/>
          </p:cNvSpPr>
          <p:nvPr/>
        </p:nvSpPr>
        <p:spPr bwMode="auto">
          <a:xfrm>
            <a:off x="779547" y="1630841"/>
            <a:ext cx="7931150" cy="143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indent="666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572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04775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666750" algn="just" defTabSz="914400" eaLnBrk="1" fontAlgn="auto" latinLnBrk="0" hangingPunct="1">
              <a:lnSpc>
                <a:spcPct val="125000"/>
              </a:lnSpc>
              <a:spcBef>
                <a:spcPct val="50000"/>
              </a:spcBef>
              <a:spcAft>
                <a:spcPts val="0"/>
              </a:spcAft>
              <a:buClr>
                <a:srgbClr val="FFCC00"/>
              </a:buClr>
              <a:buSzPct val="75000"/>
              <a:buFont typeface="Monotype Sort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线性电路中，所有激励（独立源）都增大（或减小） 同样的比例，则电路中响应（电压或电流）也增大（或减 小）同样的比例。  </a:t>
            </a:r>
          </a:p>
        </p:txBody>
      </p:sp>
      <p:sp>
        <p:nvSpPr>
          <p:cNvPr id="8" name="Text Box 6">
            <a:extLst>
              <a:ext uri="{FF2B5EF4-FFF2-40B4-BE49-F238E27FC236}">
                <a16:creationId xmlns:a16="http://schemas.microsoft.com/office/drawing/2014/main" id="{C216A23C-8081-ACB7-14DF-74B6F7E86298}"/>
              </a:ext>
            </a:extLst>
          </p:cNvPr>
          <p:cNvSpPr txBox="1">
            <a:spLocks noChangeArrowheads="1"/>
          </p:cNvSpPr>
          <p:nvPr/>
        </p:nvSpPr>
        <p:spPr bwMode="auto">
          <a:xfrm>
            <a:off x="1297441" y="3076156"/>
            <a:ext cx="71461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当电路中只有一个激励时，则响应与激励成正比。  </a:t>
            </a:r>
          </a:p>
        </p:txBody>
      </p:sp>
      <p:sp>
        <p:nvSpPr>
          <p:cNvPr id="9" name="Text Box 3">
            <a:extLst>
              <a:ext uri="{FF2B5EF4-FFF2-40B4-BE49-F238E27FC236}">
                <a16:creationId xmlns:a16="http://schemas.microsoft.com/office/drawing/2014/main" id="{5A5D5D4C-AE51-AF98-883C-7AD746EE3EEB}"/>
              </a:ext>
            </a:extLst>
          </p:cNvPr>
          <p:cNvSpPr txBox="1">
            <a:spLocks noChangeArrowheads="1"/>
          </p:cNvSpPr>
          <p:nvPr/>
        </p:nvSpPr>
        <p:spPr bwMode="auto">
          <a:xfrm>
            <a:off x="779547" y="4096615"/>
            <a:ext cx="7543800" cy="143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indent="5715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571500" algn="just" defTabSz="914400" eaLnBrk="1" fontAlgn="auto" latinLnBrk="0" hangingPunct="1">
              <a:lnSpc>
                <a:spcPct val="125000"/>
              </a:lnSpc>
              <a:spcBef>
                <a:spcPct val="50000"/>
              </a:spcBef>
              <a:spcAft>
                <a:spcPts val="0"/>
              </a:spcAft>
              <a:buClr>
                <a:srgbClr val="FFCC00"/>
              </a:buClr>
              <a:buSzPct val="75000"/>
              <a:buFont typeface="Monotype Sort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在线性电路中，任一支路电流（或电压）都是电路 中各个独立电源单独作用时，在该支路产生的电流（或 电压）的代数和。  </a:t>
            </a:r>
          </a:p>
        </p:txBody>
      </p:sp>
      <p:sp>
        <p:nvSpPr>
          <p:cNvPr id="12" name="文本框 11">
            <a:extLst>
              <a:ext uri="{FF2B5EF4-FFF2-40B4-BE49-F238E27FC236}">
                <a16:creationId xmlns:a16="http://schemas.microsoft.com/office/drawing/2014/main" id="{BC44E95F-9595-600D-8136-5AB45A644DDA}"/>
              </a:ext>
            </a:extLst>
          </p:cNvPr>
          <p:cNvSpPr txBox="1"/>
          <p:nvPr/>
        </p:nvSpPr>
        <p:spPr>
          <a:xfrm>
            <a:off x="516860" y="3554652"/>
            <a:ext cx="7886700" cy="523220"/>
          </a:xfrm>
          <a:prstGeom prst="rect">
            <a:avLst/>
          </a:prstGeom>
          <a:noFill/>
        </p:spPr>
        <p:txBody>
          <a:bodyPr wrap="square">
            <a:spAutoFit/>
          </a:bodyPr>
          <a:lstStyle/>
          <a:p>
            <a:pPr marL="0" marR="0" lvl="0" indent="0" algn="l"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8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二、叠加定理</a:t>
            </a:r>
          </a:p>
        </p:txBody>
      </p:sp>
      <p:sp>
        <p:nvSpPr>
          <p:cNvPr id="13" name="Text Box 6">
            <a:extLst>
              <a:ext uri="{FF2B5EF4-FFF2-40B4-BE49-F238E27FC236}">
                <a16:creationId xmlns:a16="http://schemas.microsoft.com/office/drawing/2014/main" id="{EF5076B6-74F5-28AD-98EB-81FAD001DD2E}"/>
              </a:ext>
            </a:extLst>
          </p:cNvPr>
          <p:cNvSpPr txBox="1">
            <a:spLocks noChangeArrowheads="1"/>
          </p:cNvSpPr>
          <p:nvPr/>
        </p:nvSpPr>
        <p:spPr bwMode="auto">
          <a:xfrm>
            <a:off x="516860" y="5589002"/>
            <a:ext cx="5956759"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800" b="1" dirty="0">
                <a:solidFill>
                  <a:srgbClr val="CC0000"/>
                </a:solidFill>
                <a:latin typeface="Times New Roman" panose="02020603050405020304" pitchFamily="18" charset="0"/>
                <a:ea typeface="宋体" panose="02010600030101010101" pitchFamily="2" charset="-122"/>
              </a:rPr>
              <a:t>本质：线性方程组的齐次性和可加性</a:t>
            </a:r>
          </a:p>
        </p:txBody>
      </p:sp>
    </p:spTree>
    <p:extLst>
      <p:ext uri="{BB962C8B-B14F-4D97-AF65-F5344CB8AC3E}">
        <p14:creationId xmlns:p14="http://schemas.microsoft.com/office/powerpoint/2010/main" val="48335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sp>
        <p:nvSpPr>
          <p:cNvPr id="10" name="Text Box 2">
            <a:extLst>
              <a:ext uri="{FF2B5EF4-FFF2-40B4-BE49-F238E27FC236}">
                <a16:creationId xmlns:a16="http://schemas.microsoft.com/office/drawing/2014/main" id="{5015096E-91C4-78BA-FD82-678D6B7720DF}"/>
              </a:ext>
            </a:extLst>
          </p:cNvPr>
          <p:cNvSpPr txBox="1">
            <a:spLocks noChangeArrowheads="1"/>
          </p:cNvSpPr>
          <p:nvPr/>
        </p:nvSpPr>
        <p:spPr bwMode="auto">
          <a:xfrm>
            <a:off x="567609" y="1266445"/>
            <a:ext cx="80470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dirty="0">
                <a:solidFill>
                  <a:srgbClr val="FF3300"/>
                </a:solidFill>
                <a:latin typeface="Times New Roman" panose="02020603050405020304" pitchFamily="18" charset="0"/>
                <a:ea typeface="宋体" panose="02010600030101010101" pitchFamily="2" charset="-122"/>
              </a:rPr>
              <a:t>注意</a:t>
            </a:r>
          </a:p>
        </p:txBody>
      </p:sp>
      <p:sp>
        <p:nvSpPr>
          <p:cNvPr id="11" name="Text Box 3">
            <a:extLst>
              <a:ext uri="{FF2B5EF4-FFF2-40B4-BE49-F238E27FC236}">
                <a16:creationId xmlns:a16="http://schemas.microsoft.com/office/drawing/2014/main" id="{48681626-FE17-BABE-5565-C2323BC179EF}"/>
              </a:ext>
            </a:extLst>
          </p:cNvPr>
          <p:cNvSpPr txBox="1">
            <a:spLocks noChangeArrowheads="1"/>
          </p:cNvSpPr>
          <p:nvPr/>
        </p:nvSpPr>
        <p:spPr bwMode="auto">
          <a:xfrm>
            <a:off x="783431" y="1742817"/>
            <a:ext cx="6242093"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en-US" altLang="zh-CN" sz="2400" b="1" dirty="0">
                <a:solidFill>
                  <a:srgbClr val="FF3300"/>
                </a:solidFill>
                <a:latin typeface="Times New Roman" panose="02020603050405020304" pitchFamily="18" charset="0"/>
                <a:ea typeface="宋体" panose="02010600030101010101" pitchFamily="2" charset="-122"/>
              </a:rPr>
              <a:t>1.</a:t>
            </a:r>
            <a:r>
              <a:rPr lang="en-US" altLang="zh-CN" sz="3200" b="1" dirty="0">
                <a:solidFill>
                  <a:srgbClr val="FF66FF"/>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齐性定理、叠加定理只适用于线性电路。  </a:t>
            </a:r>
          </a:p>
        </p:txBody>
      </p:sp>
      <p:sp>
        <p:nvSpPr>
          <p:cNvPr id="14" name="Text Box 4">
            <a:extLst>
              <a:ext uri="{FF2B5EF4-FFF2-40B4-BE49-F238E27FC236}">
                <a16:creationId xmlns:a16="http://schemas.microsoft.com/office/drawing/2014/main" id="{E129A05E-A8D5-5008-1277-DE598410A0F3}"/>
              </a:ext>
            </a:extLst>
          </p:cNvPr>
          <p:cNvSpPr txBox="1">
            <a:spLocks noChangeArrowheads="1"/>
          </p:cNvSpPr>
          <p:nvPr/>
        </p:nvSpPr>
        <p:spPr bwMode="auto">
          <a:xfrm>
            <a:off x="864445" y="2356227"/>
            <a:ext cx="3924000"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eaLnBrk="1" hangingPunct="1">
              <a:spcBef>
                <a:spcPct val="50000"/>
              </a:spcBef>
              <a:buClr>
                <a:srgbClr val="FFCC00"/>
              </a:buClr>
              <a:buSzPct val="75000"/>
              <a:buFont typeface="Monotype Sorts" pitchFamily="2" charset="2"/>
              <a:buNone/>
            </a:pPr>
            <a:r>
              <a:rPr lang="en-US" altLang="zh-CN" sz="2400" b="1" dirty="0">
                <a:solidFill>
                  <a:srgbClr val="FF3300"/>
                </a:solidFill>
                <a:latin typeface="Times New Roman" panose="02020603050405020304" pitchFamily="18" charset="0"/>
                <a:ea typeface="宋体" panose="02010600030101010101" pitchFamily="2" charset="-122"/>
              </a:rPr>
              <a:t>2.</a:t>
            </a:r>
            <a:r>
              <a:rPr lang="en-US" altLang="zh-CN" sz="3200" b="1" dirty="0">
                <a:solidFill>
                  <a:srgbClr val="FF66FF"/>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叠加时要求一个电源作用，其余电源置零，具体而言</a:t>
            </a:r>
          </a:p>
        </p:txBody>
      </p:sp>
      <p:sp>
        <p:nvSpPr>
          <p:cNvPr id="15" name="Text Box 5">
            <a:extLst>
              <a:ext uri="{FF2B5EF4-FFF2-40B4-BE49-F238E27FC236}">
                <a16:creationId xmlns:a16="http://schemas.microsoft.com/office/drawing/2014/main" id="{31C5692E-1DF3-D25E-BF5C-3D0469B8733E}"/>
              </a:ext>
            </a:extLst>
          </p:cNvPr>
          <p:cNvSpPr txBox="1">
            <a:spLocks noChangeArrowheads="1"/>
          </p:cNvSpPr>
          <p:nvPr/>
        </p:nvSpPr>
        <p:spPr bwMode="auto">
          <a:xfrm>
            <a:off x="5313171" y="2319148"/>
            <a:ext cx="281327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电压源为零</a:t>
            </a:r>
            <a:r>
              <a:rPr lang="en-US" altLang="zh-CN" sz="2400" b="1" dirty="0">
                <a:solidFill>
                  <a:srgbClr val="0000FF"/>
                </a:solidFill>
                <a:latin typeface="Times New Roman" panose="02020603050405020304" pitchFamily="18" charset="0"/>
                <a:ea typeface="宋体" panose="02010600030101010101" pitchFamily="2" charset="-122"/>
              </a:rPr>
              <a:t>—</a:t>
            </a:r>
            <a:r>
              <a:rPr lang="zh-CN" altLang="en-US" sz="2400" b="1" dirty="0">
                <a:solidFill>
                  <a:srgbClr val="000000"/>
                </a:solidFill>
                <a:latin typeface="Times New Roman" panose="02020603050405020304" pitchFamily="18" charset="0"/>
                <a:ea typeface="宋体" panose="02010600030101010101" pitchFamily="2" charset="-122"/>
              </a:rPr>
              <a:t>短路 </a:t>
            </a:r>
          </a:p>
        </p:txBody>
      </p:sp>
      <p:sp>
        <p:nvSpPr>
          <p:cNvPr id="16" name="Text Box 6">
            <a:extLst>
              <a:ext uri="{FF2B5EF4-FFF2-40B4-BE49-F238E27FC236}">
                <a16:creationId xmlns:a16="http://schemas.microsoft.com/office/drawing/2014/main" id="{0DBDEF7E-CCA1-1B12-6240-F288B706792E}"/>
              </a:ext>
            </a:extLst>
          </p:cNvPr>
          <p:cNvSpPr txBox="1">
            <a:spLocks noChangeArrowheads="1"/>
          </p:cNvSpPr>
          <p:nvPr/>
        </p:nvSpPr>
        <p:spPr bwMode="auto">
          <a:xfrm>
            <a:off x="5313171" y="2912321"/>
            <a:ext cx="265938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电流源为零</a:t>
            </a:r>
            <a:r>
              <a:rPr lang="en-US" altLang="zh-CN" sz="2400" b="1" dirty="0">
                <a:solidFill>
                  <a:srgbClr val="0000FF"/>
                </a:solidFill>
                <a:latin typeface="Times New Roman" panose="02020603050405020304" pitchFamily="18" charset="0"/>
                <a:ea typeface="宋体" panose="02010600030101010101" pitchFamily="2" charset="-122"/>
              </a:rPr>
              <a:t>—</a:t>
            </a:r>
            <a:r>
              <a:rPr lang="zh-CN" altLang="en-US" sz="2400" b="1" dirty="0">
                <a:solidFill>
                  <a:srgbClr val="000000"/>
                </a:solidFill>
                <a:latin typeface="Times New Roman" panose="02020603050405020304" pitchFamily="18" charset="0"/>
                <a:ea typeface="宋体" panose="02010600030101010101" pitchFamily="2" charset="-122"/>
              </a:rPr>
              <a:t>开路</a:t>
            </a:r>
          </a:p>
        </p:txBody>
      </p:sp>
      <p:sp>
        <p:nvSpPr>
          <p:cNvPr id="17" name="AutoShape 7">
            <a:extLst>
              <a:ext uri="{FF2B5EF4-FFF2-40B4-BE49-F238E27FC236}">
                <a16:creationId xmlns:a16="http://schemas.microsoft.com/office/drawing/2014/main" id="{C41403EB-F6F4-341F-1F66-F5D1B2A756C6}"/>
              </a:ext>
            </a:extLst>
          </p:cNvPr>
          <p:cNvSpPr>
            <a:spLocks/>
          </p:cNvSpPr>
          <p:nvPr/>
        </p:nvSpPr>
        <p:spPr bwMode="auto">
          <a:xfrm>
            <a:off x="5137613" y="2407856"/>
            <a:ext cx="152400" cy="914400"/>
          </a:xfrm>
          <a:prstGeom prst="leftBrace">
            <a:avLst>
              <a:gd name="adj1" fmla="val 50000"/>
              <a:gd name="adj2" fmla="val 50000"/>
            </a:avLst>
          </a:prstGeom>
          <a:noFill/>
          <a:ln w="12700" cap="sq">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spcBef>
                <a:spcPct val="50000"/>
              </a:spcBef>
              <a:buClr>
                <a:srgbClr val="FFCC00"/>
              </a:buClr>
              <a:buSzPct val="75000"/>
              <a:buFont typeface="Monotype Sorts" pitchFamily="2" charset="2"/>
              <a:buNone/>
            </a:pPr>
            <a:endParaRPr lang="zh-CN" altLang="en-US" sz="2400" b="1">
              <a:solidFill>
                <a:srgbClr val="0000FF"/>
              </a:solidFill>
              <a:latin typeface="Times New Roman" panose="02020603050405020304" pitchFamily="18" charset="0"/>
              <a:ea typeface="楷体_GB2312" panose="02010609030101010101" pitchFamily="49" charset="-122"/>
            </a:endParaRPr>
          </a:p>
        </p:txBody>
      </p:sp>
      <p:sp>
        <p:nvSpPr>
          <p:cNvPr id="18" name="Text Box 8">
            <a:extLst>
              <a:ext uri="{FF2B5EF4-FFF2-40B4-BE49-F238E27FC236}">
                <a16:creationId xmlns:a16="http://schemas.microsoft.com/office/drawing/2014/main" id="{683B60E3-E39F-1ACB-FBE0-C0B0F9D91C1D}"/>
              </a:ext>
            </a:extLst>
          </p:cNvPr>
          <p:cNvSpPr txBox="1">
            <a:spLocks noChangeArrowheads="1"/>
          </p:cNvSpPr>
          <p:nvPr/>
        </p:nvSpPr>
        <p:spPr bwMode="auto">
          <a:xfrm>
            <a:off x="806793" y="3361767"/>
            <a:ext cx="7479612"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en-US" altLang="zh-CN" sz="2400" b="1" dirty="0">
                <a:solidFill>
                  <a:srgbClr val="FF3300"/>
                </a:solidFill>
                <a:latin typeface="Times New Roman" panose="02020603050405020304" pitchFamily="18" charset="0"/>
                <a:ea typeface="宋体" panose="02010600030101010101" pitchFamily="2" charset="-122"/>
              </a:rPr>
              <a:t>3.</a:t>
            </a:r>
            <a:r>
              <a:rPr lang="en-US" altLang="zh-CN" sz="3200" b="1" dirty="0">
                <a:solidFill>
                  <a:srgbClr val="FF66FF"/>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功率不能叠加（功率为电压或电流的二次函数）。  </a:t>
            </a:r>
          </a:p>
        </p:txBody>
      </p:sp>
      <p:sp>
        <p:nvSpPr>
          <p:cNvPr id="19" name="Text Box 9">
            <a:extLst>
              <a:ext uri="{FF2B5EF4-FFF2-40B4-BE49-F238E27FC236}">
                <a16:creationId xmlns:a16="http://schemas.microsoft.com/office/drawing/2014/main" id="{017F0BD0-B921-4611-0FA7-5FDE5931FF3C}"/>
              </a:ext>
            </a:extLst>
          </p:cNvPr>
          <p:cNvSpPr txBox="1">
            <a:spLocks noChangeArrowheads="1"/>
          </p:cNvSpPr>
          <p:nvPr/>
        </p:nvSpPr>
        <p:spPr bwMode="auto">
          <a:xfrm>
            <a:off x="811528" y="3929009"/>
            <a:ext cx="469519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en-US" altLang="zh-CN" sz="2400" b="1" dirty="0">
                <a:solidFill>
                  <a:srgbClr val="FF3300"/>
                </a:solidFill>
                <a:latin typeface="Times New Roman" panose="02020603050405020304" pitchFamily="18" charset="0"/>
                <a:ea typeface="宋体" panose="02010600030101010101" pitchFamily="2" charset="-122"/>
              </a:rPr>
              <a:t>4.</a:t>
            </a:r>
            <a:r>
              <a:rPr lang="en-US" altLang="zh-CN" sz="3200" b="1" dirty="0">
                <a:solidFill>
                  <a:srgbClr val="FF66FF"/>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叠加时要注意各分量的方向。  </a:t>
            </a:r>
          </a:p>
        </p:txBody>
      </p:sp>
      <p:sp>
        <p:nvSpPr>
          <p:cNvPr id="20" name="Text Box 10">
            <a:extLst>
              <a:ext uri="{FF2B5EF4-FFF2-40B4-BE49-F238E27FC236}">
                <a16:creationId xmlns:a16="http://schemas.microsoft.com/office/drawing/2014/main" id="{4AF88327-5978-7F01-183D-D8F03D7246F3}"/>
              </a:ext>
            </a:extLst>
          </p:cNvPr>
          <p:cNvSpPr txBox="1">
            <a:spLocks noChangeArrowheads="1"/>
          </p:cNvSpPr>
          <p:nvPr/>
        </p:nvSpPr>
        <p:spPr bwMode="auto">
          <a:xfrm>
            <a:off x="808831" y="4385103"/>
            <a:ext cx="7526337"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marL="442913" indent="-44291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803275"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982663"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42913" marR="0" lvl="0" indent="-442913" algn="just" defTabSz="914400" eaLnBrk="1" fontAlgn="auto" latinLnBrk="0" hangingPunct="1">
              <a:lnSpc>
                <a:spcPct val="12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rPr>
              <a:t>5.</a:t>
            </a:r>
            <a:r>
              <a:rPr kumimoji="0" lang="en-US" altLang="zh-CN" sz="3200" b="1" i="0" u="none" strike="noStrike" kern="0" cap="none" spc="0" normalizeH="0" baseline="0" noProof="0" dirty="0">
                <a:ln>
                  <a:noFill/>
                </a:ln>
                <a:solidFill>
                  <a:srgbClr val="FF66FF"/>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含受控源（线性）电路亦可用叠加，但叠加只针对独立源，受控源应始终保留。  </a:t>
            </a:r>
          </a:p>
        </p:txBody>
      </p:sp>
      <p:sp>
        <p:nvSpPr>
          <p:cNvPr id="13" name="文本框 12">
            <a:extLst>
              <a:ext uri="{FF2B5EF4-FFF2-40B4-BE49-F238E27FC236}">
                <a16:creationId xmlns:a16="http://schemas.microsoft.com/office/drawing/2014/main" id="{11F8AF88-AE03-BE8C-2B86-CC65F862EE20}"/>
              </a:ext>
            </a:extLst>
          </p:cNvPr>
          <p:cNvSpPr txBox="1"/>
          <p:nvPr/>
        </p:nvSpPr>
        <p:spPr>
          <a:xfrm>
            <a:off x="689611" y="5538470"/>
            <a:ext cx="7282941" cy="830997"/>
          </a:xfrm>
          <a:prstGeom prst="rect">
            <a:avLst/>
          </a:prstGeom>
          <a:noFill/>
        </p:spPr>
        <p:txBody>
          <a:bodyPr wrap="square">
            <a:spAutoFit/>
          </a:bodyPr>
          <a:lstStyle/>
          <a:p>
            <a:r>
              <a:rPr lang="zh-CN" altLang="en-US" sz="2400" b="1" u="sng" dirty="0">
                <a:solidFill>
                  <a:srgbClr val="FF0000"/>
                </a:solidFill>
                <a:latin typeface="宋体" panose="02010600030101010101" pitchFamily="2" charset="-122"/>
                <a:ea typeface="宋体" panose="02010600030101010101" pitchFamily="2" charset="-122"/>
              </a:rPr>
              <a:t>由齐性定理和叠加定理得，线性直流电路的任一响应是该电路中所有独立电源的线性组合。</a:t>
            </a:r>
          </a:p>
        </p:txBody>
      </p:sp>
    </p:spTree>
    <p:extLst>
      <p:ext uri="{BB962C8B-B14F-4D97-AF65-F5344CB8AC3E}">
        <p14:creationId xmlns:p14="http://schemas.microsoft.com/office/powerpoint/2010/main" val="1898633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sp>
        <p:nvSpPr>
          <p:cNvPr id="12" name="Text Box 8">
            <a:extLst>
              <a:ext uri="{FF2B5EF4-FFF2-40B4-BE49-F238E27FC236}">
                <a16:creationId xmlns:a16="http://schemas.microsoft.com/office/drawing/2014/main" id="{89E249E8-487B-282D-F822-96C35E45E000}"/>
              </a:ext>
            </a:extLst>
          </p:cNvPr>
          <p:cNvSpPr txBox="1">
            <a:spLocks noChangeArrowheads="1"/>
          </p:cNvSpPr>
          <p:nvPr/>
        </p:nvSpPr>
        <p:spPr bwMode="auto">
          <a:xfrm>
            <a:off x="132591" y="1203566"/>
            <a:ext cx="6492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dirty="0">
                <a:solidFill>
                  <a:srgbClr val="FF3300"/>
                </a:solidFill>
                <a:latin typeface="Times New Roman" panose="02020603050405020304" pitchFamily="18" charset="0"/>
                <a:ea typeface="宋体" panose="02010600030101010101" pitchFamily="2" charset="-122"/>
              </a:rPr>
              <a:t>例</a:t>
            </a:r>
            <a:r>
              <a:rPr lang="en-US" altLang="zh-CN" sz="2400" b="1" dirty="0">
                <a:solidFill>
                  <a:srgbClr val="FF3300"/>
                </a:solidFill>
                <a:latin typeface="Times New Roman" panose="02020603050405020304" pitchFamily="18" charset="0"/>
                <a:ea typeface="宋体" panose="02010600030101010101" pitchFamily="2" charset="-122"/>
              </a:rPr>
              <a:t>1</a:t>
            </a:r>
            <a:endParaRPr lang="zh-CN" altLang="en-US" sz="2400" b="1" dirty="0">
              <a:solidFill>
                <a:srgbClr val="FF3300"/>
              </a:solidFill>
              <a:latin typeface="Times New Roman" panose="02020603050405020304" pitchFamily="18" charset="0"/>
              <a:ea typeface="宋体" panose="02010600030101010101" pitchFamily="2" charset="-122"/>
            </a:endParaRPr>
          </a:p>
        </p:txBody>
      </p:sp>
      <p:sp>
        <p:nvSpPr>
          <p:cNvPr id="23" name="Text Box 153">
            <a:extLst>
              <a:ext uri="{FF2B5EF4-FFF2-40B4-BE49-F238E27FC236}">
                <a16:creationId xmlns:a16="http://schemas.microsoft.com/office/drawing/2014/main" id="{17998B44-3743-90D7-AB0D-1E8BC88DE395}"/>
              </a:ext>
            </a:extLst>
          </p:cNvPr>
          <p:cNvSpPr txBox="1">
            <a:spLocks noChangeArrowheads="1"/>
          </p:cNvSpPr>
          <p:nvPr/>
        </p:nvSpPr>
        <p:spPr bwMode="auto">
          <a:xfrm>
            <a:off x="125044" y="2854692"/>
            <a:ext cx="18162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1" hangingPunct="1">
              <a:spcBef>
                <a:spcPct val="50000"/>
              </a:spcBef>
              <a:buClr>
                <a:srgbClr val="FFCC00"/>
              </a:buClr>
              <a:buSzPct val="75000"/>
              <a:buFont typeface="Monotype Sorts" pitchFamily="2" charset="2"/>
              <a:buNone/>
            </a:pPr>
            <a:r>
              <a:rPr lang="zh-CN" altLang="en-US" sz="2400" b="1">
                <a:solidFill>
                  <a:srgbClr val="0000FF"/>
                </a:solidFill>
                <a:latin typeface="Times New Roman" panose="02020603050405020304" pitchFamily="18" charset="0"/>
                <a:ea typeface="宋体" panose="02010600030101010101" pitchFamily="2" charset="-122"/>
              </a:rPr>
              <a:t>求电流 </a:t>
            </a:r>
            <a:r>
              <a:rPr lang="en-US" altLang="zh-CN" sz="2400" b="1" i="1">
                <a:solidFill>
                  <a:srgbClr val="000000"/>
                </a:solidFill>
                <a:latin typeface="Times New Roman" panose="02020603050405020304" pitchFamily="18" charset="0"/>
                <a:ea typeface="宋体" panose="02010600030101010101" pitchFamily="2" charset="-122"/>
              </a:rPr>
              <a:t>i </a:t>
            </a:r>
            <a:r>
              <a:rPr lang="zh-CN" altLang="en-US" sz="2400" b="1">
                <a:solidFill>
                  <a:srgbClr val="000000"/>
                </a:solidFill>
                <a:latin typeface="Times New Roman" panose="02020603050405020304" pitchFamily="18" charset="0"/>
                <a:ea typeface="宋体" panose="02010600030101010101" pitchFamily="2" charset="-122"/>
              </a:rPr>
              <a:t>。  </a:t>
            </a:r>
          </a:p>
        </p:txBody>
      </p:sp>
      <p:sp>
        <p:nvSpPr>
          <p:cNvPr id="24" name="Text Box 154">
            <a:extLst>
              <a:ext uri="{FF2B5EF4-FFF2-40B4-BE49-F238E27FC236}">
                <a16:creationId xmlns:a16="http://schemas.microsoft.com/office/drawing/2014/main" id="{C15A40E3-BF2A-4CC4-6AB4-39D084E7E5BB}"/>
              </a:ext>
            </a:extLst>
          </p:cNvPr>
          <p:cNvSpPr txBox="1">
            <a:spLocks noChangeArrowheads="1"/>
          </p:cNvSpPr>
          <p:nvPr/>
        </p:nvSpPr>
        <p:spPr bwMode="auto">
          <a:xfrm>
            <a:off x="129173" y="1643238"/>
            <a:ext cx="2309812"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eaLnBrk="1" hangingPunct="1">
              <a:buClr>
                <a:srgbClr val="FFCC00"/>
              </a:buClr>
              <a:buSzPct val="75000"/>
              <a:buFont typeface="Monotype Sorts" pitchFamily="2" charset="2"/>
              <a:buNone/>
            </a:pPr>
            <a:r>
              <a:rPr lang="zh-CN" altLang="en-US" sz="2400" b="1" dirty="0">
                <a:solidFill>
                  <a:srgbClr val="000000"/>
                </a:solidFill>
                <a:latin typeface="Times New Roman" panose="02020603050405020304" pitchFamily="18" charset="0"/>
                <a:ea typeface="宋体" panose="02010600030101010101" pitchFamily="2" charset="-122"/>
              </a:rPr>
              <a:t>已知图中</a:t>
            </a:r>
          </a:p>
          <a:p>
            <a:pPr algn="ctr" eaLnBrk="1" hangingPunct="1">
              <a:buClr>
                <a:srgbClr val="FFCC00"/>
              </a:buClr>
              <a:buSzPct val="75000"/>
              <a:buFont typeface="Monotype Sorts" pitchFamily="2" charset="2"/>
              <a:buNone/>
            </a:pPr>
            <a:r>
              <a:rPr lang="en-US" altLang="zh-CN" sz="2400" b="1" i="1" dirty="0">
                <a:solidFill>
                  <a:srgbClr val="000000"/>
                </a:solidFill>
                <a:latin typeface="Times New Roman" panose="02020603050405020304" pitchFamily="18" charset="0"/>
                <a:ea typeface="宋体" panose="02010600030101010101" pitchFamily="2" charset="-122"/>
              </a:rPr>
              <a:t>R</a:t>
            </a:r>
            <a:r>
              <a:rPr lang="en-US" altLang="zh-CN" sz="2400" b="1" baseline="-25000" dirty="0">
                <a:solidFill>
                  <a:srgbClr val="000000"/>
                </a:solidFill>
                <a:latin typeface="Times New Roman" panose="02020603050405020304" pitchFamily="18" charset="0"/>
                <a:ea typeface="宋体" panose="02010600030101010101" pitchFamily="2" charset="-122"/>
              </a:rPr>
              <a:t>L</a:t>
            </a:r>
            <a:r>
              <a:rPr lang="en-US" altLang="zh-CN" sz="2400" b="1" dirty="0">
                <a:solidFill>
                  <a:srgbClr val="000000"/>
                </a:solidFill>
                <a:latin typeface="Times New Roman" panose="02020603050405020304" pitchFamily="18" charset="0"/>
                <a:ea typeface="宋体" panose="02010600030101010101" pitchFamily="2" charset="-122"/>
              </a:rPr>
              <a:t>=2</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b="1" baseline="-25000" dirty="0">
                <a:solidFill>
                  <a:srgbClr val="000000"/>
                </a:solidFill>
                <a:latin typeface="Times New Roman" panose="02020603050405020304" pitchFamily="18" charset="0"/>
                <a:ea typeface="宋体" panose="02010600030101010101" pitchFamily="2" charset="-122"/>
              </a:rPr>
              <a:t>1</a:t>
            </a:r>
            <a:r>
              <a:rPr lang="en-US" altLang="zh-CN" sz="2400" b="1" dirty="0">
                <a:solidFill>
                  <a:srgbClr val="000000"/>
                </a:solidFill>
                <a:latin typeface="Times New Roman" panose="02020603050405020304" pitchFamily="18" charset="0"/>
                <a:ea typeface="宋体" panose="02010600030101010101" pitchFamily="2" charset="-122"/>
              </a:rPr>
              <a:t>=1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p>
          <a:p>
            <a:pPr algn="ctr" eaLnBrk="1" hangingPunct="1">
              <a:buClr>
                <a:srgbClr val="FFCC00"/>
              </a:buClr>
              <a:buSzPct val="75000"/>
              <a:buFont typeface="Monotype Sorts" pitchFamily="2" charset="2"/>
              <a:buNone/>
            </a:pPr>
            <a:r>
              <a:rPr lang="en-US" altLang="zh-CN" sz="2400" b="1" i="1" dirty="0">
                <a:solidFill>
                  <a:srgbClr val="000000"/>
                </a:solidFill>
                <a:latin typeface="Times New Roman" panose="02020603050405020304" pitchFamily="18" charset="0"/>
                <a:ea typeface="宋体" panose="02010600030101010101" pitchFamily="2" charset="-122"/>
              </a:rPr>
              <a:t>R</a:t>
            </a:r>
            <a:r>
              <a:rPr lang="en-US" altLang="zh-CN" sz="2400" b="1" baseline="-25000" dirty="0">
                <a:solidFill>
                  <a:srgbClr val="000000"/>
                </a:solidFill>
                <a:latin typeface="Times New Roman" panose="02020603050405020304" pitchFamily="18" charset="0"/>
                <a:ea typeface="宋体" panose="02010600030101010101" pitchFamily="2" charset="-122"/>
              </a:rPr>
              <a:t>2</a:t>
            </a:r>
            <a:r>
              <a:rPr lang="en-US" altLang="zh-CN" sz="2400" b="1" dirty="0">
                <a:solidFill>
                  <a:srgbClr val="000000"/>
                </a:solidFill>
                <a:latin typeface="Times New Roman" panose="02020603050405020304" pitchFamily="18" charset="0"/>
                <a:ea typeface="宋体" panose="02010600030101010101" pitchFamily="2" charset="-122"/>
              </a:rPr>
              <a:t>=1</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solidFill>
                  <a:srgbClr val="000000"/>
                </a:solidFill>
                <a:latin typeface="Times New Roman" panose="02020603050405020304" pitchFamily="18" charset="0"/>
                <a:ea typeface="宋体" panose="02010600030101010101" pitchFamily="2" charset="-122"/>
              </a:rPr>
              <a:t>u</a:t>
            </a:r>
            <a:r>
              <a:rPr lang="en-US" altLang="zh-CN" sz="2400" b="1" baseline="-25000" dirty="0">
                <a:solidFill>
                  <a:srgbClr val="000000"/>
                </a:solidFill>
                <a:latin typeface="Times New Roman" panose="02020603050405020304" pitchFamily="18" charset="0"/>
                <a:ea typeface="宋体" panose="02010600030101010101" pitchFamily="2" charset="-122"/>
              </a:rPr>
              <a:t>s</a:t>
            </a:r>
            <a:r>
              <a:rPr lang="en-US" altLang="zh-CN" sz="2400" b="1" dirty="0">
                <a:solidFill>
                  <a:srgbClr val="000000"/>
                </a:solidFill>
                <a:latin typeface="Times New Roman" panose="02020603050405020304" pitchFamily="18" charset="0"/>
                <a:ea typeface="宋体" panose="02010600030101010101" pitchFamily="2" charset="-122"/>
              </a:rPr>
              <a:t>=51V  </a:t>
            </a:r>
            <a:endParaRPr lang="en-US" altLang="zh-CN" sz="2400" b="1" baseline="-25000" dirty="0">
              <a:solidFill>
                <a:srgbClr val="000000"/>
              </a:solidFill>
              <a:latin typeface="Times New Roman" panose="02020603050405020304" pitchFamily="18" charset="0"/>
              <a:ea typeface="宋体" panose="02010600030101010101" pitchFamily="2" charset="-122"/>
            </a:endParaRPr>
          </a:p>
        </p:txBody>
      </p:sp>
      <p:grpSp>
        <p:nvGrpSpPr>
          <p:cNvPr id="64" name="Group 195">
            <a:extLst>
              <a:ext uri="{FF2B5EF4-FFF2-40B4-BE49-F238E27FC236}">
                <a16:creationId xmlns:a16="http://schemas.microsoft.com/office/drawing/2014/main" id="{FAF4E78B-CB64-758F-A769-C683246175FD}"/>
              </a:ext>
            </a:extLst>
          </p:cNvPr>
          <p:cNvGrpSpPr>
            <a:grpSpLocks/>
          </p:cNvGrpSpPr>
          <p:nvPr/>
        </p:nvGrpSpPr>
        <p:grpSpPr bwMode="auto">
          <a:xfrm>
            <a:off x="2410410" y="1265823"/>
            <a:ext cx="6029324" cy="2076450"/>
            <a:chOff x="4316" y="2770"/>
            <a:chExt cx="3798" cy="1308"/>
          </a:xfrm>
        </p:grpSpPr>
        <p:sp>
          <p:nvSpPr>
            <p:cNvPr id="65" name="Text Box 49">
              <a:extLst>
                <a:ext uri="{FF2B5EF4-FFF2-40B4-BE49-F238E27FC236}">
                  <a16:creationId xmlns:a16="http://schemas.microsoft.com/office/drawing/2014/main" id="{21AE6075-B380-5455-6C05-DC23B6C65ACC}"/>
                </a:ext>
              </a:extLst>
            </p:cNvPr>
            <p:cNvSpPr txBox="1">
              <a:spLocks noChangeArrowheads="1"/>
            </p:cNvSpPr>
            <p:nvPr/>
          </p:nvSpPr>
          <p:spPr bwMode="auto">
            <a:xfrm>
              <a:off x="7447" y="2770"/>
              <a:ext cx="1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Rectangle 9">
              <a:extLst>
                <a:ext uri="{FF2B5EF4-FFF2-40B4-BE49-F238E27FC236}">
                  <a16:creationId xmlns:a16="http://schemas.microsoft.com/office/drawing/2014/main" id="{31EBB74C-ACC6-67F6-860F-4FCE8F650641}"/>
                </a:ext>
              </a:extLst>
            </p:cNvPr>
            <p:cNvSpPr>
              <a:spLocks noChangeArrowheads="1"/>
            </p:cNvSpPr>
            <p:nvPr/>
          </p:nvSpPr>
          <p:spPr bwMode="auto">
            <a:xfrm>
              <a:off x="4706" y="3118"/>
              <a:ext cx="3360" cy="960"/>
            </a:xfrm>
            <a:prstGeom prst="rect">
              <a:avLst/>
            </a:prstGeom>
            <a:noFill/>
            <a:ln w="19050" cap="sq">
              <a:solidFill>
                <a:srgbClr val="000000"/>
              </a:solidFill>
              <a:miter lim="800000"/>
              <a:headEnd type="none" w="sm" len="sm"/>
              <a:tailEnd type="none" w="sm" len="sm"/>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67" name="Line 13">
              <a:extLst>
                <a:ext uri="{FF2B5EF4-FFF2-40B4-BE49-F238E27FC236}">
                  <a16:creationId xmlns:a16="http://schemas.microsoft.com/office/drawing/2014/main" id="{E5107EFC-E488-47BD-702D-9E48ECE4B532}"/>
                </a:ext>
              </a:extLst>
            </p:cNvPr>
            <p:cNvSpPr>
              <a:spLocks noChangeShapeType="1"/>
            </p:cNvSpPr>
            <p:nvPr/>
          </p:nvSpPr>
          <p:spPr bwMode="auto">
            <a:xfrm>
              <a:off x="6434"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68" name="Line 14">
              <a:extLst>
                <a:ext uri="{FF2B5EF4-FFF2-40B4-BE49-F238E27FC236}">
                  <a16:creationId xmlns:a16="http://schemas.microsoft.com/office/drawing/2014/main" id="{300C1F59-CB7C-4DC0-3C69-8C70BF5D1ECC}"/>
                </a:ext>
              </a:extLst>
            </p:cNvPr>
            <p:cNvSpPr>
              <a:spLocks noChangeShapeType="1"/>
            </p:cNvSpPr>
            <p:nvPr/>
          </p:nvSpPr>
          <p:spPr bwMode="auto">
            <a:xfrm>
              <a:off x="7298"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69" name="Line 15">
              <a:extLst>
                <a:ext uri="{FF2B5EF4-FFF2-40B4-BE49-F238E27FC236}">
                  <a16:creationId xmlns:a16="http://schemas.microsoft.com/office/drawing/2014/main" id="{B772E069-7F1F-FC61-AE92-861289AF94F2}"/>
                </a:ext>
              </a:extLst>
            </p:cNvPr>
            <p:cNvSpPr>
              <a:spLocks noChangeShapeType="1"/>
            </p:cNvSpPr>
            <p:nvPr/>
          </p:nvSpPr>
          <p:spPr bwMode="auto">
            <a:xfrm>
              <a:off x="5522"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70" name="Text Box 34">
              <a:extLst>
                <a:ext uri="{FF2B5EF4-FFF2-40B4-BE49-F238E27FC236}">
                  <a16:creationId xmlns:a16="http://schemas.microsoft.com/office/drawing/2014/main" id="{2D6F9393-05FB-6B16-10A1-CCE4BBC28153}"/>
                </a:ext>
              </a:extLst>
            </p:cNvPr>
            <p:cNvSpPr txBox="1">
              <a:spLocks noChangeArrowheads="1"/>
            </p:cNvSpPr>
            <p:nvPr/>
          </p:nvSpPr>
          <p:spPr bwMode="auto">
            <a:xfrm>
              <a:off x="4898" y="2790"/>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1" name="Text Box 35">
              <a:extLst>
                <a:ext uri="{FF2B5EF4-FFF2-40B4-BE49-F238E27FC236}">
                  <a16:creationId xmlns:a16="http://schemas.microsoft.com/office/drawing/2014/main" id="{4DCE4D10-D0B0-1AD5-F52C-6011BEA4D3B1}"/>
                </a:ext>
              </a:extLst>
            </p:cNvPr>
            <p:cNvSpPr txBox="1">
              <a:spLocks noChangeArrowheads="1"/>
            </p:cNvSpPr>
            <p:nvPr/>
          </p:nvSpPr>
          <p:spPr bwMode="auto">
            <a:xfrm>
              <a:off x="5762" y="279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2" name="Text Box 36">
              <a:extLst>
                <a:ext uri="{FF2B5EF4-FFF2-40B4-BE49-F238E27FC236}">
                  <a16:creationId xmlns:a16="http://schemas.microsoft.com/office/drawing/2014/main" id="{B48CA285-ECB2-5AAF-A601-05689E82E063}"/>
                </a:ext>
              </a:extLst>
            </p:cNvPr>
            <p:cNvSpPr txBox="1">
              <a:spLocks noChangeArrowheads="1"/>
            </p:cNvSpPr>
            <p:nvPr/>
          </p:nvSpPr>
          <p:spPr bwMode="auto">
            <a:xfrm>
              <a:off x="6674" y="2800"/>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3" name="Text Box 37">
              <a:extLst>
                <a:ext uri="{FF2B5EF4-FFF2-40B4-BE49-F238E27FC236}">
                  <a16:creationId xmlns:a16="http://schemas.microsoft.com/office/drawing/2014/main" id="{D9407321-ECB7-C31B-BD86-816FA4A5CFCB}"/>
                </a:ext>
              </a:extLst>
            </p:cNvPr>
            <p:cNvSpPr txBox="1">
              <a:spLocks noChangeArrowheads="1"/>
            </p:cNvSpPr>
            <p:nvPr/>
          </p:nvSpPr>
          <p:spPr bwMode="auto">
            <a:xfrm>
              <a:off x="5138" y="3346"/>
              <a:ext cx="3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Rectangle 27">
              <a:extLst>
                <a:ext uri="{FF2B5EF4-FFF2-40B4-BE49-F238E27FC236}">
                  <a16:creationId xmlns:a16="http://schemas.microsoft.com/office/drawing/2014/main" id="{F219FCA3-060A-0184-879C-C6EA7A115B98}"/>
                </a:ext>
              </a:extLst>
            </p:cNvPr>
            <p:cNvSpPr>
              <a:spLocks noChangeArrowheads="1"/>
            </p:cNvSpPr>
            <p:nvPr/>
          </p:nvSpPr>
          <p:spPr bwMode="auto">
            <a:xfrm rot="16200000">
              <a:off x="7922"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75" name="Text Box 46">
              <a:extLst>
                <a:ext uri="{FF2B5EF4-FFF2-40B4-BE49-F238E27FC236}">
                  <a16:creationId xmlns:a16="http://schemas.microsoft.com/office/drawing/2014/main" id="{75970A12-E2D2-1842-7F6B-198CE28F5215}"/>
                </a:ext>
              </a:extLst>
            </p:cNvPr>
            <p:cNvSpPr txBox="1">
              <a:spLocks noChangeArrowheads="1"/>
            </p:cNvSpPr>
            <p:nvPr/>
          </p:nvSpPr>
          <p:spPr bwMode="auto">
            <a:xfrm>
              <a:off x="7682" y="3394"/>
              <a:ext cx="3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L</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Text Box 31">
              <a:extLst>
                <a:ext uri="{FF2B5EF4-FFF2-40B4-BE49-F238E27FC236}">
                  <a16:creationId xmlns:a16="http://schemas.microsoft.com/office/drawing/2014/main" id="{877CDA30-4740-D984-CF57-2D7EB046B51B}"/>
                </a:ext>
              </a:extLst>
            </p:cNvPr>
            <p:cNvSpPr txBox="1">
              <a:spLocks noChangeArrowheads="1"/>
            </p:cNvSpPr>
            <p:nvPr/>
          </p:nvSpPr>
          <p:spPr bwMode="auto">
            <a:xfrm>
              <a:off x="4464" y="3259"/>
              <a:ext cx="2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77" name="Text Box 32">
              <a:extLst>
                <a:ext uri="{FF2B5EF4-FFF2-40B4-BE49-F238E27FC236}">
                  <a16:creationId xmlns:a16="http://schemas.microsoft.com/office/drawing/2014/main" id="{1642A113-F3F9-FFD6-62AC-FC93958C2DFF}"/>
                </a:ext>
              </a:extLst>
            </p:cNvPr>
            <p:cNvSpPr txBox="1">
              <a:spLocks noChangeArrowheads="1"/>
            </p:cNvSpPr>
            <p:nvPr/>
          </p:nvSpPr>
          <p:spPr bwMode="auto">
            <a:xfrm>
              <a:off x="4513" y="369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pSp>
          <p:nvGrpSpPr>
            <p:cNvPr id="78" name="Group 12">
              <a:extLst>
                <a:ext uri="{FF2B5EF4-FFF2-40B4-BE49-F238E27FC236}">
                  <a16:creationId xmlns:a16="http://schemas.microsoft.com/office/drawing/2014/main" id="{0130A4F1-FB1C-6DCE-2D77-A6BEBDE9A8D7}"/>
                </a:ext>
              </a:extLst>
            </p:cNvPr>
            <p:cNvGrpSpPr>
              <a:grpSpLocks/>
            </p:cNvGrpSpPr>
            <p:nvPr/>
          </p:nvGrpSpPr>
          <p:grpSpPr bwMode="auto">
            <a:xfrm>
              <a:off x="4562" y="3502"/>
              <a:ext cx="288" cy="288"/>
              <a:chOff x="480" y="2544"/>
              <a:chExt cx="288" cy="288"/>
            </a:xfrm>
          </p:grpSpPr>
          <p:sp>
            <p:nvSpPr>
              <p:cNvPr id="89" name="Oval 10">
                <a:extLst>
                  <a:ext uri="{FF2B5EF4-FFF2-40B4-BE49-F238E27FC236}">
                    <a16:creationId xmlns:a16="http://schemas.microsoft.com/office/drawing/2014/main" id="{5EA4A647-2904-3E30-6CEA-0021F55A1915}"/>
                  </a:ext>
                </a:extLst>
              </p:cNvPr>
              <p:cNvSpPr>
                <a:spLocks noChangeArrowheads="1"/>
              </p:cNvSpPr>
              <p:nvPr/>
            </p:nvSpPr>
            <p:spPr bwMode="auto">
              <a:xfrm>
                <a:off x="480" y="2544"/>
                <a:ext cx="288" cy="288"/>
              </a:xfrm>
              <a:prstGeom prst="ellipse">
                <a:avLst/>
              </a:prstGeom>
              <a:solidFill>
                <a:srgbClr val="00FFFF"/>
              </a:solidFill>
              <a:ln w="3175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cxnSp>
            <p:nvCxnSpPr>
              <p:cNvPr id="90" name="AutoShape 11">
                <a:extLst>
                  <a:ext uri="{FF2B5EF4-FFF2-40B4-BE49-F238E27FC236}">
                    <a16:creationId xmlns:a16="http://schemas.microsoft.com/office/drawing/2014/main" id="{E584A2E8-6507-997B-F470-77C9D9C4076C}"/>
                  </a:ext>
                </a:extLst>
              </p:cNvPr>
              <p:cNvCxnSpPr>
                <a:cxnSpLocks noChangeShapeType="1"/>
                <a:stCxn id="89" idx="0"/>
                <a:endCxn id="89" idx="4"/>
              </p:cNvCxnSpPr>
              <p:nvPr/>
            </p:nvCxnSpPr>
            <p:spPr bwMode="auto">
              <a:xfrm>
                <a:off x="624" y="2544"/>
                <a:ext cx="0" cy="288"/>
              </a:xfrm>
              <a:prstGeom prst="straightConnector1">
                <a:avLst/>
              </a:prstGeom>
              <a:noFill/>
              <a:ln w="317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 name="Text Box 56">
              <a:extLst>
                <a:ext uri="{FF2B5EF4-FFF2-40B4-BE49-F238E27FC236}">
                  <a16:creationId xmlns:a16="http://schemas.microsoft.com/office/drawing/2014/main" id="{56A0B142-5744-47A6-54BC-F4117A14C13E}"/>
                </a:ext>
              </a:extLst>
            </p:cNvPr>
            <p:cNvSpPr txBox="1">
              <a:spLocks noChangeArrowheads="1"/>
            </p:cNvSpPr>
            <p:nvPr/>
          </p:nvSpPr>
          <p:spPr bwMode="auto">
            <a:xfrm>
              <a:off x="4316" y="3451"/>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Line 48">
              <a:extLst>
                <a:ext uri="{FF2B5EF4-FFF2-40B4-BE49-F238E27FC236}">
                  <a16:creationId xmlns:a16="http://schemas.microsoft.com/office/drawing/2014/main" id="{45EB8D7F-9F0B-D13E-2FB0-E6D06BC8DE44}"/>
                </a:ext>
              </a:extLst>
            </p:cNvPr>
            <p:cNvSpPr>
              <a:spLocks noChangeShapeType="1"/>
            </p:cNvSpPr>
            <p:nvPr/>
          </p:nvSpPr>
          <p:spPr bwMode="auto">
            <a:xfrm>
              <a:off x="7442" y="3022"/>
              <a:ext cx="240" cy="0"/>
            </a:xfrm>
            <a:prstGeom prst="line">
              <a:avLst/>
            </a:prstGeom>
            <a:noFill/>
            <a:ln w="19050" cap="sq">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1" name="Text Box 39">
              <a:extLst>
                <a:ext uri="{FF2B5EF4-FFF2-40B4-BE49-F238E27FC236}">
                  <a16:creationId xmlns:a16="http://schemas.microsoft.com/office/drawing/2014/main" id="{F868610F-B120-7039-7C79-79F01E535C53}"/>
                </a:ext>
              </a:extLst>
            </p:cNvPr>
            <p:cNvSpPr txBox="1">
              <a:spLocks noChangeArrowheads="1"/>
            </p:cNvSpPr>
            <p:nvPr/>
          </p:nvSpPr>
          <p:spPr bwMode="auto">
            <a:xfrm>
              <a:off x="6914" y="3442"/>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82" name="Rectangle 160">
              <a:extLst>
                <a:ext uri="{FF2B5EF4-FFF2-40B4-BE49-F238E27FC236}">
                  <a16:creationId xmlns:a16="http://schemas.microsoft.com/office/drawing/2014/main" id="{35050605-ECA2-D430-AF23-818F57CF39BD}"/>
                </a:ext>
              </a:extLst>
            </p:cNvPr>
            <p:cNvSpPr>
              <a:spLocks noChangeArrowheads="1"/>
            </p:cNvSpPr>
            <p:nvPr/>
          </p:nvSpPr>
          <p:spPr bwMode="auto">
            <a:xfrm rot="16200000">
              <a:off x="7154"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3" name="Rectangle 161">
              <a:extLst>
                <a:ext uri="{FF2B5EF4-FFF2-40B4-BE49-F238E27FC236}">
                  <a16:creationId xmlns:a16="http://schemas.microsoft.com/office/drawing/2014/main" id="{3AC8F9F1-A740-1A7C-6F57-7003AD9D4B61}"/>
                </a:ext>
              </a:extLst>
            </p:cNvPr>
            <p:cNvSpPr>
              <a:spLocks noChangeArrowheads="1"/>
            </p:cNvSpPr>
            <p:nvPr/>
          </p:nvSpPr>
          <p:spPr bwMode="auto">
            <a:xfrm rot="16200000">
              <a:off x="6290"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4" name="Rectangle 162">
              <a:extLst>
                <a:ext uri="{FF2B5EF4-FFF2-40B4-BE49-F238E27FC236}">
                  <a16:creationId xmlns:a16="http://schemas.microsoft.com/office/drawing/2014/main" id="{222C8E88-1B5B-D3E9-1F14-C47770476626}"/>
                </a:ext>
              </a:extLst>
            </p:cNvPr>
            <p:cNvSpPr>
              <a:spLocks noChangeArrowheads="1"/>
            </p:cNvSpPr>
            <p:nvPr/>
          </p:nvSpPr>
          <p:spPr bwMode="auto">
            <a:xfrm rot="16200000">
              <a:off x="5378"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5" name="Rectangle 163">
              <a:extLst>
                <a:ext uri="{FF2B5EF4-FFF2-40B4-BE49-F238E27FC236}">
                  <a16:creationId xmlns:a16="http://schemas.microsoft.com/office/drawing/2014/main" id="{A92896DF-2387-4615-C675-D570FD62FD41}"/>
                </a:ext>
              </a:extLst>
            </p:cNvPr>
            <p:cNvSpPr>
              <a:spLocks noChangeArrowheads="1"/>
            </p:cNvSpPr>
            <p:nvPr/>
          </p:nvSpPr>
          <p:spPr bwMode="auto">
            <a:xfrm>
              <a:off x="6722"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6" name="Rectangle 164">
              <a:extLst>
                <a:ext uri="{FF2B5EF4-FFF2-40B4-BE49-F238E27FC236}">
                  <a16:creationId xmlns:a16="http://schemas.microsoft.com/office/drawing/2014/main" id="{5BDA0DB1-D4B3-81D5-F1E3-7F1593EAEB8A}"/>
                </a:ext>
              </a:extLst>
            </p:cNvPr>
            <p:cNvSpPr>
              <a:spLocks noChangeArrowheads="1"/>
            </p:cNvSpPr>
            <p:nvPr/>
          </p:nvSpPr>
          <p:spPr bwMode="auto">
            <a:xfrm>
              <a:off x="5810"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7" name="Rectangle 165">
              <a:extLst>
                <a:ext uri="{FF2B5EF4-FFF2-40B4-BE49-F238E27FC236}">
                  <a16:creationId xmlns:a16="http://schemas.microsoft.com/office/drawing/2014/main" id="{35833F91-9258-CB69-39A2-D8800E5429BC}"/>
                </a:ext>
              </a:extLst>
            </p:cNvPr>
            <p:cNvSpPr>
              <a:spLocks noChangeArrowheads="1"/>
            </p:cNvSpPr>
            <p:nvPr/>
          </p:nvSpPr>
          <p:spPr bwMode="auto">
            <a:xfrm>
              <a:off x="4946"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endParaRPr>
            </a:p>
          </p:txBody>
        </p:sp>
        <p:sp>
          <p:nvSpPr>
            <p:cNvPr id="88" name="Text Box 171">
              <a:extLst>
                <a:ext uri="{FF2B5EF4-FFF2-40B4-BE49-F238E27FC236}">
                  <a16:creationId xmlns:a16="http://schemas.microsoft.com/office/drawing/2014/main" id="{216F7B04-D1DC-F560-FA86-64C9A50FE6A3}"/>
                </a:ext>
              </a:extLst>
            </p:cNvPr>
            <p:cNvSpPr txBox="1">
              <a:spLocks noChangeArrowheads="1"/>
            </p:cNvSpPr>
            <p:nvPr/>
          </p:nvSpPr>
          <p:spPr bwMode="auto">
            <a:xfrm>
              <a:off x="6050" y="3394"/>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grpSp>
    </p:spTree>
    <p:extLst>
      <p:ext uri="{BB962C8B-B14F-4D97-AF65-F5344CB8AC3E}">
        <p14:creationId xmlns:p14="http://schemas.microsoft.com/office/powerpoint/2010/main" val="27883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sp>
        <p:nvSpPr>
          <p:cNvPr id="12" name="Text Box 8">
            <a:extLst>
              <a:ext uri="{FF2B5EF4-FFF2-40B4-BE49-F238E27FC236}">
                <a16:creationId xmlns:a16="http://schemas.microsoft.com/office/drawing/2014/main" id="{89E249E8-487B-282D-F822-96C35E45E000}"/>
              </a:ext>
            </a:extLst>
          </p:cNvPr>
          <p:cNvSpPr txBox="1">
            <a:spLocks noChangeArrowheads="1"/>
          </p:cNvSpPr>
          <p:nvPr/>
        </p:nvSpPr>
        <p:spPr bwMode="auto">
          <a:xfrm>
            <a:off x="51421" y="1220408"/>
            <a:ext cx="6492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例</a:t>
            </a:r>
            <a:r>
              <a:rPr kumimoji="0"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1</a:t>
            </a:r>
            <a:endPar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13" name="Text Box 60">
            <a:extLst>
              <a:ext uri="{FF2B5EF4-FFF2-40B4-BE49-F238E27FC236}">
                <a16:creationId xmlns:a16="http://schemas.microsoft.com/office/drawing/2014/main" id="{45400E8B-CE5B-EAA5-6960-D262962597BF}"/>
              </a:ext>
            </a:extLst>
          </p:cNvPr>
          <p:cNvSpPr txBox="1">
            <a:spLocks noChangeArrowheads="1"/>
          </p:cNvSpPr>
          <p:nvPr/>
        </p:nvSpPr>
        <p:spPr bwMode="auto">
          <a:xfrm>
            <a:off x="83171" y="3444495"/>
            <a:ext cx="6492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  </a:t>
            </a:r>
          </a:p>
        </p:txBody>
      </p:sp>
      <p:sp>
        <p:nvSpPr>
          <p:cNvPr id="21" name="Text Box 65">
            <a:extLst>
              <a:ext uri="{FF2B5EF4-FFF2-40B4-BE49-F238E27FC236}">
                <a16:creationId xmlns:a16="http://schemas.microsoft.com/office/drawing/2014/main" id="{27AF2144-116F-D8E9-DF69-4FFDFA64477E}"/>
              </a:ext>
            </a:extLst>
          </p:cNvPr>
          <p:cNvSpPr txBox="1">
            <a:spLocks noChangeArrowheads="1"/>
          </p:cNvSpPr>
          <p:nvPr/>
        </p:nvSpPr>
        <p:spPr bwMode="auto">
          <a:xfrm>
            <a:off x="705435" y="3393484"/>
            <a:ext cx="7086599"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marL="0" marR="0" lvl="0" indent="0" algn="ctr"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思路：从电压源出发求电流比较麻烦，而从响应所在位置出发求电压源应该产生多少电压比较容易，且电路的结构、参数都不变，考虑利用齐性定理。采用倒推法：设 </a:t>
            </a:r>
            <a:r>
              <a:rPr kumimoji="0" lang="en-US" altLang="zh-CN" sz="2400" b="1" i="1" u="none" strike="noStrike" kern="1200" cap="none" spc="0" normalizeH="0" baseline="0" noProof="0" dirty="0" err="1">
                <a:ln>
                  <a:noFill/>
                </a:ln>
                <a:solidFill>
                  <a:srgbClr val="FF6600"/>
                </a:solidFill>
                <a:effectLst/>
                <a:uLnTx/>
                <a:uFillTx/>
                <a:latin typeface="Times New Roman" panose="02020603050405020304" pitchFamily="18" charset="0"/>
                <a:ea typeface="宋体" panose="02010600030101010101" pitchFamily="2" charset="-122"/>
                <a:cs typeface="+mn-cs"/>
              </a:rPr>
              <a:t>i</a:t>
            </a:r>
            <a:r>
              <a:rPr kumimoji="0" lang="en-US" altLang="zh-CN" sz="2400" b="1" i="1" u="none" strike="noStrike" kern="1200" cap="none" spc="0" normalizeH="0" baseline="0" noProof="0" dirty="0">
                <a:ln>
                  <a:noFill/>
                </a:ln>
                <a:solidFill>
                  <a:srgbClr val="FF66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6600"/>
                </a:solidFill>
                <a:effectLst/>
                <a:uLnTx/>
                <a:uFillTx/>
                <a:latin typeface="Times New Roman" panose="02020603050405020304" pitchFamily="18" charset="0"/>
                <a:ea typeface="宋体" panose="02010600030101010101" pitchFamily="2" charset="-122"/>
                <a:cs typeface="+mn-cs"/>
              </a:rPr>
              <a:t>=1A</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30000" noProof="0" dirty="0">
              <a:ln>
                <a:noFill/>
              </a:ln>
              <a:solidFill>
                <a:srgbClr val="FF6600"/>
              </a:solidFill>
              <a:effectLst/>
              <a:uLnTx/>
              <a:uFillTx/>
              <a:latin typeface="Times New Roman" panose="02020603050405020304" pitchFamily="18" charset="0"/>
              <a:ea typeface="宋体" panose="02010600030101010101" pitchFamily="2" charset="-122"/>
              <a:cs typeface="+mn-cs"/>
            </a:endParaRPr>
          </a:p>
        </p:txBody>
      </p:sp>
      <p:sp>
        <p:nvSpPr>
          <p:cNvPr id="22" name="Text Box 67">
            <a:extLst>
              <a:ext uri="{FF2B5EF4-FFF2-40B4-BE49-F238E27FC236}">
                <a16:creationId xmlns:a16="http://schemas.microsoft.com/office/drawing/2014/main" id="{FDB19BE6-3107-D8D5-0117-264E5EF1C6A8}"/>
              </a:ext>
            </a:extLst>
          </p:cNvPr>
          <p:cNvSpPr txBox="1">
            <a:spLocks noChangeArrowheads="1"/>
          </p:cNvSpPr>
          <p:nvPr/>
        </p:nvSpPr>
        <p:spPr bwMode="auto">
          <a:xfrm>
            <a:off x="71229" y="4875508"/>
            <a:ext cx="36147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marL="0" marR="0" lvl="0" indent="0" algn="ctr"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则由齐性定理得  </a:t>
            </a:r>
          </a:p>
        </p:txBody>
      </p:sp>
      <p:sp>
        <p:nvSpPr>
          <p:cNvPr id="23" name="Text Box 153">
            <a:extLst>
              <a:ext uri="{FF2B5EF4-FFF2-40B4-BE49-F238E27FC236}">
                <a16:creationId xmlns:a16="http://schemas.microsoft.com/office/drawing/2014/main" id="{17998B44-3743-90D7-AB0D-1E8BC88DE395}"/>
              </a:ext>
            </a:extLst>
          </p:cNvPr>
          <p:cNvSpPr txBox="1">
            <a:spLocks noChangeArrowheads="1"/>
          </p:cNvSpPr>
          <p:nvPr/>
        </p:nvSpPr>
        <p:spPr bwMode="auto">
          <a:xfrm>
            <a:off x="21965" y="2844420"/>
            <a:ext cx="181620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buClr>
                <a:srgbClr val="FFCC00"/>
              </a:buClr>
              <a:buSzPct val="75000"/>
              <a:buFont typeface="Monotype Sorts" pitchFamily="2" charset="2"/>
              <a:buNone/>
              <a:tabLst/>
              <a:defRPr/>
            </a:pP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求电流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24" name="Text Box 154">
            <a:extLst>
              <a:ext uri="{FF2B5EF4-FFF2-40B4-BE49-F238E27FC236}">
                <a16:creationId xmlns:a16="http://schemas.microsoft.com/office/drawing/2014/main" id="{C15A40E3-BF2A-4CC4-6AB4-39D084E7E5BB}"/>
              </a:ext>
            </a:extLst>
          </p:cNvPr>
          <p:cNvSpPr txBox="1">
            <a:spLocks noChangeArrowheads="1"/>
          </p:cNvSpPr>
          <p:nvPr/>
        </p:nvSpPr>
        <p:spPr bwMode="auto">
          <a:xfrm>
            <a:off x="129173" y="1643238"/>
            <a:ext cx="2309812"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l" defTabSz="914400" rtl="0" eaLnBrk="1" fontAlgn="base" latinLnBrk="0" hangingPunct="1">
              <a:lnSpc>
                <a:spcPct val="100000"/>
              </a:lnSpc>
              <a:spcBef>
                <a:spcPct val="0"/>
              </a:spcBef>
              <a:buClr>
                <a:srgbClr val="FFCC00"/>
              </a:buClr>
              <a:buSzPct val="75000"/>
              <a:buFont typeface="Monotype Sorts"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已知图中</a:t>
            </a:r>
          </a:p>
          <a:p>
            <a:pPr marL="0" marR="0" lvl="0" indent="0" algn="ctr" defTabSz="914400" rtl="0" eaLnBrk="1" fontAlgn="base" latinLnBrk="0" hangingPunct="1">
              <a:lnSpc>
                <a:spcPct val="100000"/>
              </a:lnSpc>
              <a:buClr>
                <a:srgbClr val="FFCC00"/>
              </a:buClr>
              <a:buSzPct val="75000"/>
              <a:buFont typeface="Monotype Sorts" pitchFamily="2" charset="2"/>
              <a:buNone/>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a:p>
            <a:pPr marL="0" marR="0" lvl="0" indent="0" algn="ctr" defTabSz="914400" rtl="0" eaLnBrk="1" fontAlgn="base" latinLnBrk="0" hangingPunct="1">
              <a:lnSpc>
                <a:spcPct val="100000"/>
              </a:lnSpc>
              <a:spcBef>
                <a:spcPct val="0"/>
              </a:spcBef>
              <a:spcAft>
                <a:spcPct val="0"/>
              </a:spcAft>
              <a:buClr>
                <a:srgbClr val="FFCC00"/>
              </a:buClr>
              <a:buSzPct val="75000"/>
              <a:buFont typeface="Monotype Sorts" pitchFamily="2" charset="2"/>
              <a:buNone/>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=51V  </a:t>
            </a:r>
            <a:endPar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5" name="Group 182">
            <a:extLst>
              <a:ext uri="{FF2B5EF4-FFF2-40B4-BE49-F238E27FC236}">
                <a16:creationId xmlns:a16="http://schemas.microsoft.com/office/drawing/2014/main" id="{1F0C11B4-E84B-F7F2-961D-3A5F6CF2BD72}"/>
              </a:ext>
            </a:extLst>
          </p:cNvPr>
          <p:cNvGrpSpPr>
            <a:grpSpLocks/>
          </p:cNvGrpSpPr>
          <p:nvPr/>
        </p:nvGrpSpPr>
        <p:grpSpPr bwMode="auto">
          <a:xfrm>
            <a:off x="8290510" y="1954798"/>
            <a:ext cx="831850" cy="1219200"/>
            <a:chOff x="5328" y="2928"/>
            <a:chExt cx="524" cy="768"/>
          </a:xfrm>
        </p:grpSpPr>
        <p:sp>
          <p:nvSpPr>
            <p:cNvPr id="26" name="Text Box 58">
              <a:extLst>
                <a:ext uri="{FF2B5EF4-FFF2-40B4-BE49-F238E27FC236}">
                  <a16:creationId xmlns:a16="http://schemas.microsoft.com/office/drawing/2014/main" id="{D8DD33BC-1253-3691-443B-8CD117AD282F}"/>
                </a:ext>
              </a:extLst>
            </p:cNvPr>
            <p:cNvSpPr txBox="1">
              <a:spLocks noChangeArrowheads="1"/>
            </p:cNvSpPr>
            <p:nvPr/>
          </p:nvSpPr>
          <p:spPr bwMode="auto">
            <a:xfrm>
              <a:off x="5376" y="2928"/>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27" name="Text Box 59">
              <a:extLst>
                <a:ext uri="{FF2B5EF4-FFF2-40B4-BE49-F238E27FC236}">
                  <a16:creationId xmlns:a16="http://schemas.microsoft.com/office/drawing/2014/main" id="{4AB8740F-ADEA-2690-D5C3-7E7314F553B5}"/>
                </a:ext>
              </a:extLst>
            </p:cNvPr>
            <p:cNvSpPr txBox="1">
              <a:spLocks noChangeArrowheads="1"/>
            </p:cNvSpPr>
            <p:nvPr/>
          </p:nvSpPr>
          <p:spPr bwMode="auto">
            <a:xfrm>
              <a:off x="5376" y="34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28" name="Text Box 93">
              <a:extLst>
                <a:ext uri="{FF2B5EF4-FFF2-40B4-BE49-F238E27FC236}">
                  <a16:creationId xmlns:a16="http://schemas.microsoft.com/office/drawing/2014/main" id="{CBDCE2F4-61C0-0134-FF7C-59F8A0247A49}"/>
                </a:ext>
              </a:extLst>
            </p:cNvPr>
            <p:cNvSpPr txBox="1">
              <a:spLocks noChangeArrowheads="1"/>
            </p:cNvSpPr>
            <p:nvPr/>
          </p:nvSpPr>
          <p:spPr bwMode="auto">
            <a:xfrm>
              <a:off x="5328" y="3168"/>
              <a:ext cx="5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2V</a:t>
              </a:r>
            </a:p>
          </p:txBody>
        </p:sp>
      </p:grpSp>
      <p:grpSp>
        <p:nvGrpSpPr>
          <p:cNvPr id="29" name="Group 183">
            <a:extLst>
              <a:ext uri="{FF2B5EF4-FFF2-40B4-BE49-F238E27FC236}">
                <a16:creationId xmlns:a16="http://schemas.microsoft.com/office/drawing/2014/main" id="{80C5AECC-659B-0312-3F8E-1F809CECE445}"/>
              </a:ext>
            </a:extLst>
          </p:cNvPr>
          <p:cNvGrpSpPr>
            <a:grpSpLocks/>
          </p:cNvGrpSpPr>
          <p:nvPr/>
        </p:nvGrpSpPr>
        <p:grpSpPr bwMode="auto">
          <a:xfrm>
            <a:off x="7269748" y="2411998"/>
            <a:ext cx="557212" cy="457200"/>
            <a:chOff x="4689" y="3312"/>
            <a:chExt cx="351" cy="288"/>
          </a:xfrm>
        </p:grpSpPr>
        <p:sp>
          <p:nvSpPr>
            <p:cNvPr id="30" name="Line 95">
              <a:extLst>
                <a:ext uri="{FF2B5EF4-FFF2-40B4-BE49-F238E27FC236}">
                  <a16:creationId xmlns:a16="http://schemas.microsoft.com/office/drawing/2014/main" id="{DA96861F-D94A-7774-8A04-84C6B824B843}"/>
                </a:ext>
              </a:extLst>
            </p:cNvPr>
            <p:cNvSpPr>
              <a:spLocks noChangeShapeType="1"/>
            </p:cNvSpPr>
            <p:nvPr/>
          </p:nvSpPr>
          <p:spPr bwMode="auto">
            <a:xfrm>
              <a:off x="4704" y="3312"/>
              <a:ext cx="0" cy="288"/>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31" name="Text Box 97">
              <a:extLst>
                <a:ext uri="{FF2B5EF4-FFF2-40B4-BE49-F238E27FC236}">
                  <a16:creationId xmlns:a16="http://schemas.microsoft.com/office/drawing/2014/main" id="{7D580801-99CF-3C31-1B36-36FE2372768F}"/>
                </a:ext>
              </a:extLst>
            </p:cNvPr>
            <p:cNvSpPr txBox="1">
              <a:spLocks noChangeArrowheads="1"/>
            </p:cNvSpPr>
            <p:nvPr/>
          </p:nvSpPr>
          <p:spPr bwMode="auto">
            <a:xfrm>
              <a:off x="4689" y="331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2A</a:t>
              </a:r>
            </a:p>
          </p:txBody>
        </p:sp>
      </p:grpSp>
      <p:grpSp>
        <p:nvGrpSpPr>
          <p:cNvPr id="32" name="Group 187">
            <a:extLst>
              <a:ext uri="{FF2B5EF4-FFF2-40B4-BE49-F238E27FC236}">
                <a16:creationId xmlns:a16="http://schemas.microsoft.com/office/drawing/2014/main" id="{5C0A1DAE-F60A-7593-E676-127EE96AC153}"/>
              </a:ext>
            </a:extLst>
          </p:cNvPr>
          <p:cNvGrpSpPr>
            <a:grpSpLocks/>
          </p:cNvGrpSpPr>
          <p:nvPr/>
        </p:nvGrpSpPr>
        <p:grpSpPr bwMode="auto">
          <a:xfrm>
            <a:off x="5845760" y="1802398"/>
            <a:ext cx="1150938" cy="533400"/>
            <a:chOff x="4224" y="3696"/>
            <a:chExt cx="725" cy="336"/>
          </a:xfrm>
        </p:grpSpPr>
        <p:sp>
          <p:nvSpPr>
            <p:cNvPr id="33" name="Text Box 117">
              <a:extLst>
                <a:ext uri="{FF2B5EF4-FFF2-40B4-BE49-F238E27FC236}">
                  <a16:creationId xmlns:a16="http://schemas.microsoft.com/office/drawing/2014/main" id="{0BA938E4-9E6A-6EC7-DD8D-7A97EC95E7E9}"/>
                </a:ext>
              </a:extLst>
            </p:cNvPr>
            <p:cNvSpPr txBox="1">
              <a:spLocks noChangeArrowheads="1"/>
            </p:cNvSpPr>
            <p:nvPr/>
          </p:nvSpPr>
          <p:spPr bwMode="auto">
            <a:xfrm>
              <a:off x="4224" y="3696"/>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34" name="Text Box 118">
              <a:extLst>
                <a:ext uri="{FF2B5EF4-FFF2-40B4-BE49-F238E27FC236}">
                  <a16:creationId xmlns:a16="http://schemas.microsoft.com/office/drawing/2014/main" id="{C81FA1BE-FB6F-66AE-239F-914E3B75C019}"/>
                </a:ext>
              </a:extLst>
            </p:cNvPr>
            <p:cNvSpPr txBox="1">
              <a:spLocks noChangeArrowheads="1"/>
            </p:cNvSpPr>
            <p:nvPr/>
          </p:nvSpPr>
          <p:spPr bwMode="auto">
            <a:xfrm>
              <a:off x="4737" y="36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35" name="Text Box 120">
              <a:extLst>
                <a:ext uri="{FF2B5EF4-FFF2-40B4-BE49-F238E27FC236}">
                  <a16:creationId xmlns:a16="http://schemas.microsoft.com/office/drawing/2014/main" id="{AE2943BB-DA5E-A492-CB10-0074FFA73397}"/>
                </a:ext>
              </a:extLst>
            </p:cNvPr>
            <p:cNvSpPr txBox="1">
              <a:spLocks noChangeArrowheads="1"/>
            </p:cNvSpPr>
            <p:nvPr/>
          </p:nvSpPr>
          <p:spPr bwMode="auto">
            <a:xfrm>
              <a:off x="4406" y="3744"/>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3V</a:t>
              </a:r>
            </a:p>
          </p:txBody>
        </p:sp>
      </p:grpSp>
      <p:grpSp>
        <p:nvGrpSpPr>
          <p:cNvPr id="36" name="Group 190">
            <a:extLst>
              <a:ext uri="{FF2B5EF4-FFF2-40B4-BE49-F238E27FC236}">
                <a16:creationId xmlns:a16="http://schemas.microsoft.com/office/drawing/2014/main" id="{865502CD-8D87-6DC0-74EC-C5210CB9C8D6}"/>
              </a:ext>
            </a:extLst>
          </p:cNvPr>
          <p:cNvGrpSpPr>
            <a:grpSpLocks/>
          </p:cNvGrpSpPr>
          <p:nvPr/>
        </p:nvGrpSpPr>
        <p:grpSpPr bwMode="auto">
          <a:xfrm>
            <a:off x="4474160" y="1726198"/>
            <a:ext cx="1085850" cy="609600"/>
            <a:chOff x="2928" y="2448"/>
            <a:chExt cx="684" cy="384"/>
          </a:xfrm>
        </p:grpSpPr>
        <p:sp>
          <p:nvSpPr>
            <p:cNvPr id="37" name="Text Box 123">
              <a:extLst>
                <a:ext uri="{FF2B5EF4-FFF2-40B4-BE49-F238E27FC236}">
                  <a16:creationId xmlns:a16="http://schemas.microsoft.com/office/drawing/2014/main" id="{EFCD5667-5445-4AF9-CEA5-C4E64A0E08AE}"/>
                </a:ext>
              </a:extLst>
            </p:cNvPr>
            <p:cNvSpPr txBox="1">
              <a:spLocks noChangeArrowheads="1"/>
            </p:cNvSpPr>
            <p:nvPr/>
          </p:nvSpPr>
          <p:spPr bwMode="auto">
            <a:xfrm>
              <a:off x="2928" y="2448"/>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38" name="Text Box 124">
              <a:extLst>
                <a:ext uri="{FF2B5EF4-FFF2-40B4-BE49-F238E27FC236}">
                  <a16:creationId xmlns:a16="http://schemas.microsoft.com/office/drawing/2014/main" id="{CC846B73-1AF2-1299-6D14-557F016B0A0E}"/>
                </a:ext>
              </a:extLst>
            </p:cNvPr>
            <p:cNvSpPr txBox="1">
              <a:spLocks noChangeArrowheads="1"/>
            </p:cNvSpPr>
            <p:nvPr/>
          </p:nvSpPr>
          <p:spPr bwMode="auto">
            <a:xfrm>
              <a:off x="3400" y="24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39" name="Text Box 125">
              <a:extLst>
                <a:ext uri="{FF2B5EF4-FFF2-40B4-BE49-F238E27FC236}">
                  <a16:creationId xmlns:a16="http://schemas.microsoft.com/office/drawing/2014/main" id="{865B0BDB-783B-E974-506A-3BFCF0578FBC}"/>
                </a:ext>
              </a:extLst>
            </p:cNvPr>
            <p:cNvSpPr txBox="1">
              <a:spLocks noChangeArrowheads="1"/>
            </p:cNvSpPr>
            <p:nvPr/>
          </p:nvSpPr>
          <p:spPr bwMode="auto">
            <a:xfrm>
              <a:off x="3105" y="2544"/>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8V</a:t>
              </a:r>
            </a:p>
          </p:txBody>
        </p:sp>
      </p:grpSp>
      <p:grpSp>
        <p:nvGrpSpPr>
          <p:cNvPr id="40" name="Group 192">
            <a:extLst>
              <a:ext uri="{FF2B5EF4-FFF2-40B4-BE49-F238E27FC236}">
                <a16:creationId xmlns:a16="http://schemas.microsoft.com/office/drawing/2014/main" id="{74F02D69-0369-5F7E-FF91-8809A89974CE}"/>
              </a:ext>
            </a:extLst>
          </p:cNvPr>
          <p:cNvGrpSpPr>
            <a:grpSpLocks/>
          </p:cNvGrpSpPr>
          <p:nvPr/>
        </p:nvGrpSpPr>
        <p:grpSpPr bwMode="auto">
          <a:xfrm>
            <a:off x="3102560" y="1649998"/>
            <a:ext cx="1098550" cy="762000"/>
            <a:chOff x="4464" y="3072"/>
            <a:chExt cx="692" cy="480"/>
          </a:xfrm>
        </p:grpSpPr>
        <p:sp>
          <p:nvSpPr>
            <p:cNvPr id="41" name="Text Box 127">
              <a:extLst>
                <a:ext uri="{FF2B5EF4-FFF2-40B4-BE49-F238E27FC236}">
                  <a16:creationId xmlns:a16="http://schemas.microsoft.com/office/drawing/2014/main" id="{39D6AB30-71F5-D1D0-C203-C71569BCD055}"/>
                </a:ext>
              </a:extLst>
            </p:cNvPr>
            <p:cNvSpPr txBox="1">
              <a:spLocks noChangeArrowheads="1"/>
            </p:cNvSpPr>
            <p:nvPr/>
          </p:nvSpPr>
          <p:spPr bwMode="auto">
            <a:xfrm>
              <a:off x="4464" y="3120"/>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42" name="Text Box 128">
              <a:extLst>
                <a:ext uri="{FF2B5EF4-FFF2-40B4-BE49-F238E27FC236}">
                  <a16:creationId xmlns:a16="http://schemas.microsoft.com/office/drawing/2014/main" id="{2CE1C6FE-B8D2-49C7-F0F7-5DB78B4933AF}"/>
                </a:ext>
              </a:extLst>
            </p:cNvPr>
            <p:cNvSpPr txBox="1">
              <a:spLocks noChangeArrowheads="1"/>
            </p:cNvSpPr>
            <p:nvPr/>
          </p:nvSpPr>
          <p:spPr bwMode="auto">
            <a:xfrm>
              <a:off x="4944" y="307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p>
          </p:txBody>
        </p:sp>
        <p:sp>
          <p:nvSpPr>
            <p:cNvPr id="43" name="Text Box 129">
              <a:extLst>
                <a:ext uri="{FF2B5EF4-FFF2-40B4-BE49-F238E27FC236}">
                  <a16:creationId xmlns:a16="http://schemas.microsoft.com/office/drawing/2014/main" id="{7DEE729A-ED82-0CCC-8944-DB70904F1B43}"/>
                </a:ext>
              </a:extLst>
            </p:cNvPr>
            <p:cNvSpPr txBox="1">
              <a:spLocks noChangeArrowheads="1"/>
            </p:cNvSpPr>
            <p:nvPr/>
          </p:nvSpPr>
          <p:spPr bwMode="auto">
            <a:xfrm>
              <a:off x="4608" y="3264"/>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21V</a:t>
              </a:r>
            </a:p>
          </p:txBody>
        </p:sp>
      </p:grpSp>
      <p:grpSp>
        <p:nvGrpSpPr>
          <p:cNvPr id="44" name="Group 194">
            <a:extLst>
              <a:ext uri="{FF2B5EF4-FFF2-40B4-BE49-F238E27FC236}">
                <a16:creationId xmlns:a16="http://schemas.microsoft.com/office/drawing/2014/main" id="{25C0BE59-F980-18BE-E899-69CBA061B1D7}"/>
              </a:ext>
            </a:extLst>
          </p:cNvPr>
          <p:cNvGrpSpPr>
            <a:grpSpLocks/>
          </p:cNvGrpSpPr>
          <p:nvPr/>
        </p:nvGrpSpPr>
        <p:grpSpPr bwMode="auto">
          <a:xfrm>
            <a:off x="3026360" y="2107198"/>
            <a:ext cx="1371600" cy="1066800"/>
            <a:chOff x="2016" y="2112"/>
            <a:chExt cx="864" cy="672"/>
          </a:xfrm>
        </p:grpSpPr>
        <p:grpSp>
          <p:nvGrpSpPr>
            <p:cNvPr id="45" name="Group 131">
              <a:extLst>
                <a:ext uri="{FF2B5EF4-FFF2-40B4-BE49-F238E27FC236}">
                  <a16:creationId xmlns:a16="http://schemas.microsoft.com/office/drawing/2014/main" id="{9670782A-6C7F-E8EE-C18C-765BABAE1041}"/>
                </a:ext>
              </a:extLst>
            </p:cNvPr>
            <p:cNvGrpSpPr>
              <a:grpSpLocks/>
            </p:cNvGrpSpPr>
            <p:nvPr/>
          </p:nvGrpSpPr>
          <p:grpSpPr bwMode="auto">
            <a:xfrm>
              <a:off x="2016" y="2112"/>
              <a:ext cx="236" cy="672"/>
              <a:chOff x="731" y="2352"/>
              <a:chExt cx="102" cy="672"/>
            </a:xfrm>
          </p:grpSpPr>
          <p:sp>
            <p:nvSpPr>
              <p:cNvPr id="47" name="Text Box 132">
                <a:extLst>
                  <a:ext uri="{FF2B5EF4-FFF2-40B4-BE49-F238E27FC236}">
                    <a16:creationId xmlns:a16="http://schemas.microsoft.com/office/drawing/2014/main" id="{CC7E5B6A-AFBE-09DA-C038-494D5CF4876D}"/>
                  </a:ext>
                </a:extLst>
              </p:cNvPr>
              <p:cNvSpPr txBox="1">
                <a:spLocks noChangeArrowheads="1"/>
              </p:cNvSpPr>
              <p:nvPr/>
            </p:nvSpPr>
            <p:spPr bwMode="auto">
              <a:xfrm>
                <a:off x="736" y="2352"/>
                <a:ext cx="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 name="Text Box 133">
                <a:extLst>
                  <a:ext uri="{FF2B5EF4-FFF2-40B4-BE49-F238E27FC236}">
                    <a16:creationId xmlns:a16="http://schemas.microsoft.com/office/drawing/2014/main" id="{3BFEC2F2-938E-B97B-53D4-9CF99C973FBC}"/>
                  </a:ext>
                </a:extLst>
              </p:cNvPr>
              <p:cNvSpPr txBox="1">
                <a:spLocks noChangeArrowheads="1"/>
              </p:cNvSpPr>
              <p:nvPr/>
            </p:nvSpPr>
            <p:spPr bwMode="auto">
              <a:xfrm>
                <a:off x="731" y="2736"/>
                <a:ext cx="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46" name="Text Box 134">
              <a:extLst>
                <a:ext uri="{FF2B5EF4-FFF2-40B4-BE49-F238E27FC236}">
                  <a16:creationId xmlns:a16="http://schemas.microsoft.com/office/drawing/2014/main" id="{0E6D9E6E-7E51-E6CC-6638-5E59F1462251}"/>
                </a:ext>
              </a:extLst>
            </p:cNvPr>
            <p:cNvSpPr txBox="1">
              <a:spLocks noChangeArrowheads="1"/>
            </p:cNvSpPr>
            <p:nvPr/>
          </p:nvSpPr>
          <p:spPr bwMode="auto">
            <a:xfrm>
              <a:off x="2061" y="2400"/>
              <a:ext cx="8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base" latinLnBrk="0" hangingPunct="1">
                <a:lnSpc>
                  <a:spcPct val="100000"/>
                </a:lnSpc>
                <a:spcBef>
                  <a:spcPct val="50000"/>
                </a:spcBef>
                <a:spcAft>
                  <a:spcPct val="0"/>
                </a:spcAft>
                <a:buClr>
                  <a:srgbClr val="FFCC00"/>
                </a:buClr>
                <a:buSzPct val="75000"/>
                <a:buFont typeface="Monotype Sorts" pitchFamily="2" charset="2"/>
                <a:buNone/>
                <a:tabLst/>
                <a:defRPr/>
              </a:pPr>
              <a:r>
                <a:rPr kumimoji="0" lang="en-US" altLang="zh-CN" sz="2400" b="1" i="1"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u</a:t>
              </a:r>
              <a:r>
                <a:rPr kumimoji="0" lang="en-US" altLang="zh-CN" sz="2400" b="1" i="0" u="none" strike="noStrike" kern="1200" cap="none" spc="0" normalizeH="0" baseline="-25000" noProof="0">
                  <a:ln>
                    <a:noFill/>
                  </a:ln>
                  <a:solidFill>
                    <a:srgbClr val="FF6600"/>
                  </a:solidFill>
                  <a:effectLst/>
                  <a:uLnTx/>
                  <a:uFillTx/>
                  <a:latin typeface="Times New Roman" panose="02020603050405020304" pitchFamily="18" charset="0"/>
                  <a:ea typeface="宋体" panose="02010600030101010101" pitchFamily="2" charset="-122"/>
                  <a:cs typeface="+mn-cs"/>
                </a:rPr>
                <a:t>S</a:t>
              </a: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=34V</a:t>
              </a:r>
            </a:p>
          </p:txBody>
        </p:sp>
      </p:grpSp>
      <p:grpSp>
        <p:nvGrpSpPr>
          <p:cNvPr id="49" name="Group 184">
            <a:extLst>
              <a:ext uri="{FF2B5EF4-FFF2-40B4-BE49-F238E27FC236}">
                <a16:creationId xmlns:a16="http://schemas.microsoft.com/office/drawing/2014/main" id="{D5673801-EE41-3911-AFEB-FF1A538E9DE3}"/>
              </a:ext>
            </a:extLst>
          </p:cNvPr>
          <p:cNvGrpSpPr>
            <a:grpSpLocks/>
          </p:cNvGrpSpPr>
          <p:nvPr/>
        </p:nvGrpSpPr>
        <p:grpSpPr bwMode="auto">
          <a:xfrm>
            <a:off x="6607760" y="1268998"/>
            <a:ext cx="557213" cy="457200"/>
            <a:chOff x="4309" y="1565"/>
            <a:chExt cx="351" cy="288"/>
          </a:xfrm>
        </p:grpSpPr>
        <p:sp>
          <p:nvSpPr>
            <p:cNvPr id="50" name="Text Box 112">
              <a:extLst>
                <a:ext uri="{FF2B5EF4-FFF2-40B4-BE49-F238E27FC236}">
                  <a16:creationId xmlns:a16="http://schemas.microsoft.com/office/drawing/2014/main" id="{B9CCE4D2-753C-B19B-E664-D195E5B200DD}"/>
                </a:ext>
              </a:extLst>
            </p:cNvPr>
            <p:cNvSpPr txBox="1">
              <a:spLocks noChangeArrowheads="1"/>
            </p:cNvSpPr>
            <p:nvPr/>
          </p:nvSpPr>
          <p:spPr bwMode="auto">
            <a:xfrm>
              <a:off x="4309" y="1565"/>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3A</a:t>
              </a:r>
            </a:p>
          </p:txBody>
        </p:sp>
        <p:sp>
          <p:nvSpPr>
            <p:cNvPr id="51" name="Line 166">
              <a:extLst>
                <a:ext uri="{FF2B5EF4-FFF2-40B4-BE49-F238E27FC236}">
                  <a16:creationId xmlns:a16="http://schemas.microsoft.com/office/drawing/2014/main" id="{5CAEEB6F-9130-E434-427D-E89E315C072D}"/>
                </a:ext>
              </a:extLst>
            </p:cNvPr>
            <p:cNvSpPr>
              <a:spLocks noChangeShapeType="1"/>
            </p:cNvSpPr>
            <p:nvPr/>
          </p:nvSpPr>
          <p:spPr bwMode="auto">
            <a:xfrm>
              <a:off x="4368" y="1834"/>
              <a:ext cx="240" cy="0"/>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grpSp>
      <p:grpSp>
        <p:nvGrpSpPr>
          <p:cNvPr id="52" name="Group 188">
            <a:extLst>
              <a:ext uri="{FF2B5EF4-FFF2-40B4-BE49-F238E27FC236}">
                <a16:creationId xmlns:a16="http://schemas.microsoft.com/office/drawing/2014/main" id="{F19AC846-1304-D506-A5B0-C4CD8DB29C7E}"/>
              </a:ext>
            </a:extLst>
          </p:cNvPr>
          <p:cNvGrpSpPr>
            <a:grpSpLocks/>
          </p:cNvGrpSpPr>
          <p:nvPr/>
        </p:nvGrpSpPr>
        <p:grpSpPr bwMode="auto">
          <a:xfrm>
            <a:off x="5236160" y="1345198"/>
            <a:ext cx="557213" cy="457200"/>
            <a:chOff x="3445" y="1565"/>
            <a:chExt cx="351" cy="288"/>
          </a:xfrm>
        </p:grpSpPr>
        <p:sp>
          <p:nvSpPr>
            <p:cNvPr id="53" name="Text Box 114">
              <a:extLst>
                <a:ext uri="{FF2B5EF4-FFF2-40B4-BE49-F238E27FC236}">
                  <a16:creationId xmlns:a16="http://schemas.microsoft.com/office/drawing/2014/main" id="{B82BDE6E-579E-5A77-0409-A7E20F2C4B2E}"/>
                </a:ext>
              </a:extLst>
            </p:cNvPr>
            <p:cNvSpPr txBox="1">
              <a:spLocks noChangeArrowheads="1"/>
            </p:cNvSpPr>
            <p:nvPr/>
          </p:nvSpPr>
          <p:spPr bwMode="auto">
            <a:xfrm>
              <a:off x="3445" y="1565"/>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8A</a:t>
              </a:r>
            </a:p>
          </p:txBody>
        </p:sp>
        <p:sp>
          <p:nvSpPr>
            <p:cNvPr id="54" name="Line 167">
              <a:extLst>
                <a:ext uri="{FF2B5EF4-FFF2-40B4-BE49-F238E27FC236}">
                  <a16:creationId xmlns:a16="http://schemas.microsoft.com/office/drawing/2014/main" id="{0D186A44-AFF8-B8BD-B770-EA92AB3E00A0}"/>
                </a:ext>
              </a:extLst>
            </p:cNvPr>
            <p:cNvSpPr>
              <a:spLocks noChangeShapeType="1"/>
            </p:cNvSpPr>
            <p:nvPr/>
          </p:nvSpPr>
          <p:spPr bwMode="auto">
            <a:xfrm>
              <a:off x="3504" y="1834"/>
              <a:ext cx="240" cy="0"/>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grpSp>
      <p:grpSp>
        <p:nvGrpSpPr>
          <p:cNvPr id="55" name="Group 191">
            <a:extLst>
              <a:ext uri="{FF2B5EF4-FFF2-40B4-BE49-F238E27FC236}">
                <a16:creationId xmlns:a16="http://schemas.microsoft.com/office/drawing/2014/main" id="{0AD5EFCE-D01D-DB6D-C810-C0B8F42286E8}"/>
              </a:ext>
            </a:extLst>
          </p:cNvPr>
          <p:cNvGrpSpPr>
            <a:grpSpLocks/>
          </p:cNvGrpSpPr>
          <p:nvPr/>
        </p:nvGrpSpPr>
        <p:grpSpPr bwMode="auto">
          <a:xfrm>
            <a:off x="3764548" y="1345198"/>
            <a:ext cx="709612" cy="457200"/>
            <a:chOff x="2509" y="1565"/>
            <a:chExt cx="447" cy="288"/>
          </a:xfrm>
        </p:grpSpPr>
        <p:sp>
          <p:nvSpPr>
            <p:cNvPr id="56" name="Text Box 116">
              <a:extLst>
                <a:ext uri="{FF2B5EF4-FFF2-40B4-BE49-F238E27FC236}">
                  <a16:creationId xmlns:a16="http://schemas.microsoft.com/office/drawing/2014/main" id="{54A6EDCA-ED1D-BF8F-13D0-1782C642D159}"/>
                </a:ext>
              </a:extLst>
            </p:cNvPr>
            <p:cNvSpPr txBox="1">
              <a:spLocks noChangeArrowheads="1"/>
            </p:cNvSpPr>
            <p:nvPr/>
          </p:nvSpPr>
          <p:spPr bwMode="auto">
            <a:xfrm>
              <a:off x="2509" y="1565"/>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21A</a:t>
              </a:r>
            </a:p>
          </p:txBody>
        </p:sp>
        <p:sp>
          <p:nvSpPr>
            <p:cNvPr id="57" name="Line 168">
              <a:extLst>
                <a:ext uri="{FF2B5EF4-FFF2-40B4-BE49-F238E27FC236}">
                  <a16:creationId xmlns:a16="http://schemas.microsoft.com/office/drawing/2014/main" id="{0781571E-1C41-BB0B-3F2C-3735772A1743}"/>
                </a:ext>
              </a:extLst>
            </p:cNvPr>
            <p:cNvSpPr>
              <a:spLocks noChangeShapeType="1"/>
            </p:cNvSpPr>
            <p:nvPr/>
          </p:nvSpPr>
          <p:spPr bwMode="auto">
            <a:xfrm>
              <a:off x="2592" y="1834"/>
              <a:ext cx="240" cy="0"/>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grpSp>
      <p:grpSp>
        <p:nvGrpSpPr>
          <p:cNvPr id="58" name="Group 185">
            <a:extLst>
              <a:ext uri="{FF2B5EF4-FFF2-40B4-BE49-F238E27FC236}">
                <a16:creationId xmlns:a16="http://schemas.microsoft.com/office/drawing/2014/main" id="{B0D91E9D-ADE2-B8B2-CF89-2CD5F83919C1}"/>
              </a:ext>
            </a:extLst>
          </p:cNvPr>
          <p:cNvGrpSpPr>
            <a:grpSpLocks/>
          </p:cNvGrpSpPr>
          <p:nvPr/>
        </p:nvGrpSpPr>
        <p:grpSpPr bwMode="auto">
          <a:xfrm>
            <a:off x="5898148" y="2411998"/>
            <a:ext cx="557212" cy="487363"/>
            <a:chOff x="3873" y="2247"/>
            <a:chExt cx="351" cy="307"/>
          </a:xfrm>
        </p:grpSpPr>
        <p:sp>
          <p:nvSpPr>
            <p:cNvPr id="59" name="Text Box 102">
              <a:extLst>
                <a:ext uri="{FF2B5EF4-FFF2-40B4-BE49-F238E27FC236}">
                  <a16:creationId xmlns:a16="http://schemas.microsoft.com/office/drawing/2014/main" id="{3AF2581D-8736-2F7B-E393-77E31C0F084E}"/>
                </a:ext>
              </a:extLst>
            </p:cNvPr>
            <p:cNvSpPr txBox="1">
              <a:spLocks noChangeArrowheads="1"/>
            </p:cNvSpPr>
            <p:nvPr/>
          </p:nvSpPr>
          <p:spPr bwMode="auto">
            <a:xfrm>
              <a:off x="3873" y="2247"/>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5A</a:t>
              </a:r>
            </a:p>
          </p:txBody>
        </p:sp>
        <p:sp>
          <p:nvSpPr>
            <p:cNvPr id="60" name="Line 169">
              <a:extLst>
                <a:ext uri="{FF2B5EF4-FFF2-40B4-BE49-F238E27FC236}">
                  <a16:creationId xmlns:a16="http://schemas.microsoft.com/office/drawing/2014/main" id="{8B2822E1-3A2C-ACC1-A31F-8500BB6A6874}"/>
                </a:ext>
              </a:extLst>
            </p:cNvPr>
            <p:cNvSpPr>
              <a:spLocks noChangeShapeType="1"/>
            </p:cNvSpPr>
            <p:nvPr/>
          </p:nvSpPr>
          <p:spPr bwMode="auto">
            <a:xfrm>
              <a:off x="3888" y="2266"/>
              <a:ext cx="0" cy="288"/>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grpSp>
      <p:grpSp>
        <p:nvGrpSpPr>
          <p:cNvPr id="61" name="Group 189">
            <a:extLst>
              <a:ext uri="{FF2B5EF4-FFF2-40B4-BE49-F238E27FC236}">
                <a16:creationId xmlns:a16="http://schemas.microsoft.com/office/drawing/2014/main" id="{44A31548-1C0E-DEC7-46F7-9BA65E2903C2}"/>
              </a:ext>
            </a:extLst>
          </p:cNvPr>
          <p:cNvGrpSpPr>
            <a:grpSpLocks/>
          </p:cNvGrpSpPr>
          <p:nvPr/>
        </p:nvGrpSpPr>
        <p:grpSpPr bwMode="auto">
          <a:xfrm>
            <a:off x="4450348" y="2458036"/>
            <a:ext cx="709612" cy="487362"/>
            <a:chOff x="2961" y="2247"/>
            <a:chExt cx="447" cy="307"/>
          </a:xfrm>
        </p:grpSpPr>
        <p:sp>
          <p:nvSpPr>
            <p:cNvPr id="62" name="Text Box 109">
              <a:extLst>
                <a:ext uri="{FF2B5EF4-FFF2-40B4-BE49-F238E27FC236}">
                  <a16:creationId xmlns:a16="http://schemas.microsoft.com/office/drawing/2014/main" id="{0380B080-294D-4839-AF1F-1258FCFAB6B0}"/>
                </a:ext>
              </a:extLst>
            </p:cNvPr>
            <p:cNvSpPr txBox="1">
              <a:spLocks noChangeArrowheads="1"/>
            </p:cNvSpPr>
            <p:nvPr/>
          </p:nvSpPr>
          <p:spPr bwMode="auto">
            <a:xfrm>
              <a:off x="2961" y="2247"/>
              <a:ext cx="4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13A</a:t>
              </a:r>
            </a:p>
          </p:txBody>
        </p:sp>
        <p:sp>
          <p:nvSpPr>
            <p:cNvPr id="63" name="Line 170">
              <a:extLst>
                <a:ext uri="{FF2B5EF4-FFF2-40B4-BE49-F238E27FC236}">
                  <a16:creationId xmlns:a16="http://schemas.microsoft.com/office/drawing/2014/main" id="{F7110B43-B6EC-0D79-051F-0F1CA15545F3}"/>
                </a:ext>
              </a:extLst>
            </p:cNvPr>
            <p:cNvSpPr>
              <a:spLocks noChangeShapeType="1"/>
            </p:cNvSpPr>
            <p:nvPr/>
          </p:nvSpPr>
          <p:spPr bwMode="auto">
            <a:xfrm>
              <a:off x="2976" y="2266"/>
              <a:ext cx="0" cy="288"/>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grpSp>
      <p:grpSp>
        <p:nvGrpSpPr>
          <p:cNvPr id="64" name="Group 195">
            <a:extLst>
              <a:ext uri="{FF2B5EF4-FFF2-40B4-BE49-F238E27FC236}">
                <a16:creationId xmlns:a16="http://schemas.microsoft.com/office/drawing/2014/main" id="{FAF4E78B-CB64-758F-A769-C683246175FD}"/>
              </a:ext>
            </a:extLst>
          </p:cNvPr>
          <p:cNvGrpSpPr>
            <a:grpSpLocks/>
          </p:cNvGrpSpPr>
          <p:nvPr/>
        </p:nvGrpSpPr>
        <p:grpSpPr bwMode="auto">
          <a:xfrm>
            <a:off x="2410410" y="1265823"/>
            <a:ext cx="6029324" cy="2076450"/>
            <a:chOff x="4316" y="2770"/>
            <a:chExt cx="3798" cy="1308"/>
          </a:xfrm>
        </p:grpSpPr>
        <p:sp>
          <p:nvSpPr>
            <p:cNvPr id="65" name="Text Box 49">
              <a:extLst>
                <a:ext uri="{FF2B5EF4-FFF2-40B4-BE49-F238E27FC236}">
                  <a16:creationId xmlns:a16="http://schemas.microsoft.com/office/drawing/2014/main" id="{21AE6075-B380-5455-6C05-DC23B6C65ACC}"/>
                </a:ext>
              </a:extLst>
            </p:cNvPr>
            <p:cNvSpPr txBox="1">
              <a:spLocks noChangeArrowheads="1"/>
            </p:cNvSpPr>
            <p:nvPr/>
          </p:nvSpPr>
          <p:spPr bwMode="auto">
            <a:xfrm>
              <a:off x="7447" y="2770"/>
              <a:ext cx="1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Rectangle 9">
              <a:extLst>
                <a:ext uri="{FF2B5EF4-FFF2-40B4-BE49-F238E27FC236}">
                  <a16:creationId xmlns:a16="http://schemas.microsoft.com/office/drawing/2014/main" id="{31EBB74C-ACC6-67F6-860F-4FCE8F650641}"/>
                </a:ext>
              </a:extLst>
            </p:cNvPr>
            <p:cNvSpPr>
              <a:spLocks noChangeArrowheads="1"/>
            </p:cNvSpPr>
            <p:nvPr/>
          </p:nvSpPr>
          <p:spPr bwMode="auto">
            <a:xfrm>
              <a:off x="4706" y="3118"/>
              <a:ext cx="3360" cy="960"/>
            </a:xfrm>
            <a:prstGeom prst="rect">
              <a:avLst/>
            </a:prstGeom>
            <a:noFill/>
            <a:ln w="19050" cap="sq">
              <a:solidFill>
                <a:srgbClr val="000000"/>
              </a:solidFill>
              <a:miter lim="800000"/>
              <a:headEnd type="none" w="sm" len="sm"/>
              <a:tailEnd type="none" w="sm" len="sm"/>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67" name="Line 13">
              <a:extLst>
                <a:ext uri="{FF2B5EF4-FFF2-40B4-BE49-F238E27FC236}">
                  <a16:creationId xmlns:a16="http://schemas.microsoft.com/office/drawing/2014/main" id="{E5107EFC-E488-47BD-702D-9E48ECE4B532}"/>
                </a:ext>
              </a:extLst>
            </p:cNvPr>
            <p:cNvSpPr>
              <a:spLocks noChangeShapeType="1"/>
            </p:cNvSpPr>
            <p:nvPr/>
          </p:nvSpPr>
          <p:spPr bwMode="auto">
            <a:xfrm>
              <a:off x="6434"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68" name="Line 14">
              <a:extLst>
                <a:ext uri="{FF2B5EF4-FFF2-40B4-BE49-F238E27FC236}">
                  <a16:creationId xmlns:a16="http://schemas.microsoft.com/office/drawing/2014/main" id="{300C1F59-CB7C-4DC0-3C69-8C70BF5D1ECC}"/>
                </a:ext>
              </a:extLst>
            </p:cNvPr>
            <p:cNvSpPr>
              <a:spLocks noChangeShapeType="1"/>
            </p:cNvSpPr>
            <p:nvPr/>
          </p:nvSpPr>
          <p:spPr bwMode="auto">
            <a:xfrm>
              <a:off x="7298"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69" name="Line 15">
              <a:extLst>
                <a:ext uri="{FF2B5EF4-FFF2-40B4-BE49-F238E27FC236}">
                  <a16:creationId xmlns:a16="http://schemas.microsoft.com/office/drawing/2014/main" id="{B772E069-7F1F-FC61-AE92-861289AF94F2}"/>
                </a:ext>
              </a:extLst>
            </p:cNvPr>
            <p:cNvSpPr>
              <a:spLocks noChangeShapeType="1"/>
            </p:cNvSpPr>
            <p:nvPr/>
          </p:nvSpPr>
          <p:spPr bwMode="auto">
            <a:xfrm>
              <a:off x="5522" y="3118"/>
              <a:ext cx="0" cy="960"/>
            </a:xfrm>
            <a:prstGeom prst="line">
              <a:avLst/>
            </a:prstGeom>
            <a:noFill/>
            <a:ln w="190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70" name="Text Box 34">
              <a:extLst>
                <a:ext uri="{FF2B5EF4-FFF2-40B4-BE49-F238E27FC236}">
                  <a16:creationId xmlns:a16="http://schemas.microsoft.com/office/drawing/2014/main" id="{2D6F9393-05FB-6B16-10A1-CCE4BBC28153}"/>
                </a:ext>
              </a:extLst>
            </p:cNvPr>
            <p:cNvSpPr txBox="1">
              <a:spLocks noChangeArrowheads="1"/>
            </p:cNvSpPr>
            <p:nvPr/>
          </p:nvSpPr>
          <p:spPr bwMode="auto">
            <a:xfrm>
              <a:off x="4898" y="2790"/>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71" name="Text Box 35">
              <a:extLst>
                <a:ext uri="{FF2B5EF4-FFF2-40B4-BE49-F238E27FC236}">
                  <a16:creationId xmlns:a16="http://schemas.microsoft.com/office/drawing/2014/main" id="{4DCE4D10-D0B0-1AD5-F52C-6011BEA4D3B1}"/>
                </a:ext>
              </a:extLst>
            </p:cNvPr>
            <p:cNvSpPr txBox="1">
              <a:spLocks noChangeArrowheads="1"/>
            </p:cNvSpPr>
            <p:nvPr/>
          </p:nvSpPr>
          <p:spPr bwMode="auto">
            <a:xfrm>
              <a:off x="5762" y="279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72" name="Text Box 36">
              <a:extLst>
                <a:ext uri="{FF2B5EF4-FFF2-40B4-BE49-F238E27FC236}">
                  <a16:creationId xmlns:a16="http://schemas.microsoft.com/office/drawing/2014/main" id="{B48CA285-ECB2-5AAF-A601-05689E82E063}"/>
                </a:ext>
              </a:extLst>
            </p:cNvPr>
            <p:cNvSpPr txBox="1">
              <a:spLocks noChangeArrowheads="1"/>
            </p:cNvSpPr>
            <p:nvPr/>
          </p:nvSpPr>
          <p:spPr bwMode="auto">
            <a:xfrm>
              <a:off x="6674" y="2800"/>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73" name="Text Box 37">
              <a:extLst>
                <a:ext uri="{FF2B5EF4-FFF2-40B4-BE49-F238E27FC236}">
                  <a16:creationId xmlns:a16="http://schemas.microsoft.com/office/drawing/2014/main" id="{D9407321-ECB7-C31B-BD86-816FA4A5CFCB}"/>
                </a:ext>
              </a:extLst>
            </p:cNvPr>
            <p:cNvSpPr txBox="1">
              <a:spLocks noChangeArrowheads="1"/>
            </p:cNvSpPr>
            <p:nvPr/>
          </p:nvSpPr>
          <p:spPr bwMode="auto">
            <a:xfrm>
              <a:off x="5138" y="3346"/>
              <a:ext cx="3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4" name="Rectangle 27">
              <a:extLst>
                <a:ext uri="{FF2B5EF4-FFF2-40B4-BE49-F238E27FC236}">
                  <a16:creationId xmlns:a16="http://schemas.microsoft.com/office/drawing/2014/main" id="{F219FCA3-060A-0184-879C-C6EA7A115B98}"/>
                </a:ext>
              </a:extLst>
            </p:cNvPr>
            <p:cNvSpPr>
              <a:spLocks noChangeArrowheads="1"/>
            </p:cNvSpPr>
            <p:nvPr/>
          </p:nvSpPr>
          <p:spPr bwMode="auto">
            <a:xfrm rot="16200000">
              <a:off x="7922"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75" name="Text Box 46">
              <a:extLst>
                <a:ext uri="{FF2B5EF4-FFF2-40B4-BE49-F238E27FC236}">
                  <a16:creationId xmlns:a16="http://schemas.microsoft.com/office/drawing/2014/main" id="{75970A12-E2D2-1842-7F6B-198CE28F5215}"/>
                </a:ext>
              </a:extLst>
            </p:cNvPr>
            <p:cNvSpPr txBox="1">
              <a:spLocks noChangeArrowheads="1"/>
            </p:cNvSpPr>
            <p:nvPr/>
          </p:nvSpPr>
          <p:spPr bwMode="auto">
            <a:xfrm>
              <a:off x="7682" y="3394"/>
              <a:ext cx="3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L</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Text Box 31">
              <a:extLst>
                <a:ext uri="{FF2B5EF4-FFF2-40B4-BE49-F238E27FC236}">
                  <a16:creationId xmlns:a16="http://schemas.microsoft.com/office/drawing/2014/main" id="{877CDA30-4740-D984-CF57-2D7EB046B51B}"/>
                </a:ext>
              </a:extLst>
            </p:cNvPr>
            <p:cNvSpPr txBox="1">
              <a:spLocks noChangeArrowheads="1"/>
            </p:cNvSpPr>
            <p:nvPr/>
          </p:nvSpPr>
          <p:spPr bwMode="auto">
            <a:xfrm>
              <a:off x="4464" y="3259"/>
              <a:ext cx="2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77" name="Text Box 32">
              <a:extLst>
                <a:ext uri="{FF2B5EF4-FFF2-40B4-BE49-F238E27FC236}">
                  <a16:creationId xmlns:a16="http://schemas.microsoft.com/office/drawing/2014/main" id="{1642A113-F3F9-FFD6-62AC-FC93958C2DFF}"/>
                </a:ext>
              </a:extLst>
            </p:cNvPr>
            <p:cNvSpPr txBox="1">
              <a:spLocks noChangeArrowheads="1"/>
            </p:cNvSpPr>
            <p:nvPr/>
          </p:nvSpPr>
          <p:spPr bwMode="auto">
            <a:xfrm>
              <a:off x="4513" y="3691"/>
              <a:ext cx="2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pSp>
          <p:nvGrpSpPr>
            <p:cNvPr id="78" name="Group 12">
              <a:extLst>
                <a:ext uri="{FF2B5EF4-FFF2-40B4-BE49-F238E27FC236}">
                  <a16:creationId xmlns:a16="http://schemas.microsoft.com/office/drawing/2014/main" id="{0130A4F1-FB1C-6DCE-2D77-A6BEBDE9A8D7}"/>
                </a:ext>
              </a:extLst>
            </p:cNvPr>
            <p:cNvGrpSpPr>
              <a:grpSpLocks/>
            </p:cNvGrpSpPr>
            <p:nvPr/>
          </p:nvGrpSpPr>
          <p:grpSpPr bwMode="auto">
            <a:xfrm>
              <a:off x="4562" y="3502"/>
              <a:ext cx="288" cy="288"/>
              <a:chOff x="480" y="2544"/>
              <a:chExt cx="288" cy="288"/>
            </a:xfrm>
          </p:grpSpPr>
          <p:sp>
            <p:nvSpPr>
              <p:cNvPr id="89" name="Oval 10">
                <a:extLst>
                  <a:ext uri="{FF2B5EF4-FFF2-40B4-BE49-F238E27FC236}">
                    <a16:creationId xmlns:a16="http://schemas.microsoft.com/office/drawing/2014/main" id="{5EA4A647-2904-3E30-6CEA-0021F55A1915}"/>
                  </a:ext>
                </a:extLst>
              </p:cNvPr>
              <p:cNvSpPr>
                <a:spLocks noChangeArrowheads="1"/>
              </p:cNvSpPr>
              <p:nvPr/>
            </p:nvSpPr>
            <p:spPr bwMode="auto">
              <a:xfrm>
                <a:off x="480" y="2544"/>
                <a:ext cx="288" cy="288"/>
              </a:xfrm>
              <a:prstGeom prst="ellipse">
                <a:avLst/>
              </a:prstGeom>
              <a:solidFill>
                <a:srgbClr val="00FFFF"/>
              </a:solidFill>
              <a:ln w="3175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cxnSp>
            <p:nvCxnSpPr>
              <p:cNvPr id="90" name="AutoShape 11">
                <a:extLst>
                  <a:ext uri="{FF2B5EF4-FFF2-40B4-BE49-F238E27FC236}">
                    <a16:creationId xmlns:a16="http://schemas.microsoft.com/office/drawing/2014/main" id="{E584A2E8-6507-997B-F470-77C9D9C4076C}"/>
                  </a:ext>
                </a:extLst>
              </p:cNvPr>
              <p:cNvCxnSpPr>
                <a:cxnSpLocks noChangeShapeType="1"/>
                <a:stCxn id="89" idx="0"/>
                <a:endCxn id="89" idx="4"/>
              </p:cNvCxnSpPr>
              <p:nvPr/>
            </p:nvCxnSpPr>
            <p:spPr bwMode="auto">
              <a:xfrm>
                <a:off x="624" y="2544"/>
                <a:ext cx="0" cy="288"/>
              </a:xfrm>
              <a:prstGeom prst="straightConnector1">
                <a:avLst/>
              </a:prstGeom>
              <a:noFill/>
              <a:ln w="3175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 name="Text Box 56">
              <a:extLst>
                <a:ext uri="{FF2B5EF4-FFF2-40B4-BE49-F238E27FC236}">
                  <a16:creationId xmlns:a16="http://schemas.microsoft.com/office/drawing/2014/main" id="{56A0B142-5744-47A6-54BC-F4117A14C13E}"/>
                </a:ext>
              </a:extLst>
            </p:cNvPr>
            <p:cNvSpPr txBox="1">
              <a:spLocks noChangeArrowheads="1"/>
            </p:cNvSpPr>
            <p:nvPr/>
          </p:nvSpPr>
          <p:spPr bwMode="auto">
            <a:xfrm>
              <a:off x="4316" y="3451"/>
              <a:ext cx="2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0" name="Line 48">
              <a:extLst>
                <a:ext uri="{FF2B5EF4-FFF2-40B4-BE49-F238E27FC236}">
                  <a16:creationId xmlns:a16="http://schemas.microsoft.com/office/drawing/2014/main" id="{45EB8D7F-9F0B-D13E-2FB0-E6D06BC8DE44}"/>
                </a:ext>
              </a:extLst>
            </p:cNvPr>
            <p:cNvSpPr>
              <a:spLocks noChangeShapeType="1"/>
            </p:cNvSpPr>
            <p:nvPr/>
          </p:nvSpPr>
          <p:spPr bwMode="auto">
            <a:xfrm>
              <a:off x="7442" y="3022"/>
              <a:ext cx="240" cy="0"/>
            </a:xfrm>
            <a:prstGeom prst="line">
              <a:avLst/>
            </a:prstGeom>
            <a:noFill/>
            <a:ln w="19050" cap="sq">
              <a:solidFill>
                <a:srgbClr val="0000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1" name="Text Box 39">
              <a:extLst>
                <a:ext uri="{FF2B5EF4-FFF2-40B4-BE49-F238E27FC236}">
                  <a16:creationId xmlns:a16="http://schemas.microsoft.com/office/drawing/2014/main" id="{F868610F-B120-7039-7C79-79F01E535C53}"/>
                </a:ext>
              </a:extLst>
            </p:cNvPr>
            <p:cNvSpPr txBox="1">
              <a:spLocks noChangeArrowheads="1"/>
            </p:cNvSpPr>
            <p:nvPr/>
          </p:nvSpPr>
          <p:spPr bwMode="auto">
            <a:xfrm>
              <a:off x="6914" y="3442"/>
              <a:ext cx="3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82" name="Rectangle 160">
              <a:extLst>
                <a:ext uri="{FF2B5EF4-FFF2-40B4-BE49-F238E27FC236}">
                  <a16:creationId xmlns:a16="http://schemas.microsoft.com/office/drawing/2014/main" id="{35050605-ECA2-D430-AF23-818F57CF39BD}"/>
                </a:ext>
              </a:extLst>
            </p:cNvPr>
            <p:cNvSpPr>
              <a:spLocks noChangeArrowheads="1"/>
            </p:cNvSpPr>
            <p:nvPr/>
          </p:nvSpPr>
          <p:spPr bwMode="auto">
            <a:xfrm rot="16200000">
              <a:off x="7154"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3" name="Rectangle 161">
              <a:extLst>
                <a:ext uri="{FF2B5EF4-FFF2-40B4-BE49-F238E27FC236}">
                  <a16:creationId xmlns:a16="http://schemas.microsoft.com/office/drawing/2014/main" id="{3AC8F9F1-A740-1A7C-6F57-7003AD9D4B61}"/>
                </a:ext>
              </a:extLst>
            </p:cNvPr>
            <p:cNvSpPr>
              <a:spLocks noChangeArrowheads="1"/>
            </p:cNvSpPr>
            <p:nvPr/>
          </p:nvSpPr>
          <p:spPr bwMode="auto">
            <a:xfrm rot="16200000">
              <a:off x="6290"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4" name="Rectangle 162">
              <a:extLst>
                <a:ext uri="{FF2B5EF4-FFF2-40B4-BE49-F238E27FC236}">
                  <a16:creationId xmlns:a16="http://schemas.microsoft.com/office/drawing/2014/main" id="{222C8E88-1B5B-D3E9-1F14-C47770476626}"/>
                </a:ext>
              </a:extLst>
            </p:cNvPr>
            <p:cNvSpPr>
              <a:spLocks noChangeArrowheads="1"/>
            </p:cNvSpPr>
            <p:nvPr/>
          </p:nvSpPr>
          <p:spPr bwMode="auto">
            <a:xfrm rot="16200000">
              <a:off x="5378" y="355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5" name="Rectangle 163">
              <a:extLst>
                <a:ext uri="{FF2B5EF4-FFF2-40B4-BE49-F238E27FC236}">
                  <a16:creationId xmlns:a16="http://schemas.microsoft.com/office/drawing/2014/main" id="{A92896DF-2387-4615-C675-D570FD62FD41}"/>
                </a:ext>
              </a:extLst>
            </p:cNvPr>
            <p:cNvSpPr>
              <a:spLocks noChangeArrowheads="1"/>
            </p:cNvSpPr>
            <p:nvPr/>
          </p:nvSpPr>
          <p:spPr bwMode="auto">
            <a:xfrm>
              <a:off x="6722"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6" name="Rectangle 164">
              <a:extLst>
                <a:ext uri="{FF2B5EF4-FFF2-40B4-BE49-F238E27FC236}">
                  <a16:creationId xmlns:a16="http://schemas.microsoft.com/office/drawing/2014/main" id="{5BDA0DB1-D4B3-81D5-F1E3-7F1593EAEB8A}"/>
                </a:ext>
              </a:extLst>
            </p:cNvPr>
            <p:cNvSpPr>
              <a:spLocks noChangeArrowheads="1"/>
            </p:cNvSpPr>
            <p:nvPr/>
          </p:nvSpPr>
          <p:spPr bwMode="auto">
            <a:xfrm>
              <a:off x="5810"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7" name="Rectangle 165">
              <a:extLst>
                <a:ext uri="{FF2B5EF4-FFF2-40B4-BE49-F238E27FC236}">
                  <a16:creationId xmlns:a16="http://schemas.microsoft.com/office/drawing/2014/main" id="{35833F91-9258-CB69-39A2-D8800E5429BC}"/>
                </a:ext>
              </a:extLst>
            </p:cNvPr>
            <p:cNvSpPr>
              <a:spLocks noChangeArrowheads="1"/>
            </p:cNvSpPr>
            <p:nvPr/>
          </p:nvSpPr>
          <p:spPr bwMode="auto">
            <a:xfrm>
              <a:off x="4946" y="3070"/>
              <a:ext cx="288" cy="96"/>
            </a:xfrm>
            <a:prstGeom prst="rect">
              <a:avLst/>
            </a:prstGeom>
            <a:solidFill>
              <a:srgbClr val="00FFFF"/>
            </a:solidFill>
            <a:ln w="3175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88" name="Text Box 171">
              <a:extLst>
                <a:ext uri="{FF2B5EF4-FFF2-40B4-BE49-F238E27FC236}">
                  <a16:creationId xmlns:a16="http://schemas.microsoft.com/office/drawing/2014/main" id="{216F7B04-D1DC-F560-FA86-64C9A50FE6A3}"/>
                </a:ext>
              </a:extLst>
            </p:cNvPr>
            <p:cNvSpPr txBox="1">
              <a:spLocks noChangeArrowheads="1"/>
            </p:cNvSpPr>
            <p:nvPr/>
          </p:nvSpPr>
          <p:spPr bwMode="auto">
            <a:xfrm>
              <a:off x="6050" y="3394"/>
              <a:ext cx="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grpSp>
      <p:grpSp>
        <p:nvGrpSpPr>
          <p:cNvPr id="91" name="Group 181">
            <a:extLst>
              <a:ext uri="{FF2B5EF4-FFF2-40B4-BE49-F238E27FC236}">
                <a16:creationId xmlns:a16="http://schemas.microsoft.com/office/drawing/2014/main" id="{3EDB38B2-E819-049D-A168-7FF242C577F1}"/>
              </a:ext>
            </a:extLst>
          </p:cNvPr>
          <p:cNvGrpSpPr>
            <a:grpSpLocks/>
          </p:cNvGrpSpPr>
          <p:nvPr/>
        </p:nvGrpSpPr>
        <p:grpSpPr bwMode="auto">
          <a:xfrm>
            <a:off x="7753935" y="1253123"/>
            <a:ext cx="966788" cy="473075"/>
            <a:chOff x="5076" y="1536"/>
            <a:chExt cx="609" cy="298"/>
          </a:xfrm>
        </p:grpSpPr>
        <p:sp>
          <p:nvSpPr>
            <p:cNvPr id="92" name="Line 172">
              <a:extLst>
                <a:ext uri="{FF2B5EF4-FFF2-40B4-BE49-F238E27FC236}">
                  <a16:creationId xmlns:a16="http://schemas.microsoft.com/office/drawing/2014/main" id="{77C333C3-5B5B-FF92-1735-E3CA1CB1EF72}"/>
                </a:ext>
              </a:extLst>
            </p:cNvPr>
            <p:cNvSpPr>
              <a:spLocks noChangeShapeType="1"/>
            </p:cNvSpPr>
            <p:nvPr/>
          </p:nvSpPr>
          <p:spPr bwMode="auto">
            <a:xfrm flipV="1">
              <a:off x="5184" y="1834"/>
              <a:ext cx="240" cy="0"/>
            </a:xfrm>
            <a:prstGeom prst="line">
              <a:avLst/>
            </a:prstGeom>
            <a:noFill/>
            <a:ln w="12700" cap="sq">
              <a:solidFill>
                <a:srgbClr val="FF6600"/>
              </a:solidFill>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endPar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endParaRPr>
            </a:p>
          </p:txBody>
        </p:sp>
        <p:sp>
          <p:nvSpPr>
            <p:cNvPr id="93" name="Text Box 173">
              <a:extLst>
                <a:ext uri="{FF2B5EF4-FFF2-40B4-BE49-F238E27FC236}">
                  <a16:creationId xmlns:a16="http://schemas.microsoft.com/office/drawing/2014/main" id="{B59534DE-F133-EEE5-D2C5-63362557F301}"/>
                </a:ext>
              </a:extLst>
            </p:cNvPr>
            <p:cNvSpPr txBox="1">
              <a:spLocks noChangeArrowheads="1"/>
            </p:cNvSpPr>
            <p:nvPr/>
          </p:nvSpPr>
          <p:spPr bwMode="auto">
            <a:xfrm>
              <a:off x="5076" y="1536"/>
              <a:ext cx="6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rtl="0" eaLnBrk="1" fontAlgn="auto" latinLnBrk="0" hangingPunct="1">
                <a:lnSpc>
                  <a:spcPct val="100000"/>
                </a:lnSpc>
                <a:spcBef>
                  <a:spcPct val="50000"/>
                </a:spcBef>
                <a:spcAft>
                  <a:spcPts val="0"/>
                </a:spcAft>
                <a:buClr>
                  <a:srgbClr val="FFCC00"/>
                </a:buClr>
                <a:buSzPct val="75000"/>
                <a:buFont typeface="Monotype Sorts" pitchFamily="2" charset="2"/>
                <a:buNone/>
                <a:tabLst/>
                <a:defRPr/>
              </a:pPr>
              <a:r>
                <a:rPr kumimoji="0" lang="en-US" altLang="zh-CN" sz="2400" b="1" i="1"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i </a:t>
              </a: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1"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1A</a:t>
              </a:r>
            </a:p>
          </p:txBody>
        </p:sp>
      </p:grpSp>
      <p:graphicFrame>
        <p:nvGraphicFramePr>
          <p:cNvPr id="94" name="Object 175">
            <a:extLst>
              <a:ext uri="{FF2B5EF4-FFF2-40B4-BE49-F238E27FC236}">
                <a16:creationId xmlns:a16="http://schemas.microsoft.com/office/drawing/2014/main" id="{4A2257D8-8BAE-C388-2B37-265F2A4F8F58}"/>
              </a:ext>
            </a:extLst>
          </p:cNvPr>
          <p:cNvGraphicFramePr>
            <a:graphicFrameLocks noChangeAspect="1"/>
          </p:cNvGraphicFramePr>
          <p:nvPr>
            <p:extLst>
              <p:ext uri="{D42A27DB-BD31-4B8C-83A1-F6EECF244321}">
                <p14:modId xmlns:p14="http://schemas.microsoft.com/office/powerpoint/2010/main" val="71830983"/>
              </p:ext>
            </p:extLst>
          </p:nvPr>
        </p:nvGraphicFramePr>
        <p:xfrm>
          <a:off x="2171037" y="5375769"/>
          <a:ext cx="5078412" cy="909638"/>
        </p:xfrm>
        <a:graphic>
          <a:graphicData uri="http://schemas.openxmlformats.org/presentationml/2006/ole">
            <mc:AlternateContent xmlns:mc="http://schemas.openxmlformats.org/markup-compatibility/2006">
              <mc:Choice xmlns:v="urn:schemas-microsoft-com:vml" Requires="v">
                <p:oleObj name="Equation" r:id="rId2" imgW="2400120" imgH="431640" progId="Equation.DSMT4">
                  <p:embed/>
                </p:oleObj>
              </mc:Choice>
              <mc:Fallback>
                <p:oleObj name="Equation" r:id="rId2" imgW="2400120" imgH="431640" progId="Equation.DSMT4">
                  <p:embed/>
                  <p:pic>
                    <p:nvPicPr>
                      <p:cNvPr id="94" name="Object 175">
                        <a:extLst>
                          <a:ext uri="{FF2B5EF4-FFF2-40B4-BE49-F238E27FC236}">
                            <a16:creationId xmlns:a16="http://schemas.microsoft.com/office/drawing/2014/main" id="{4A2257D8-8BAE-C388-2B37-265F2A4F8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037" y="5375769"/>
                        <a:ext cx="5078412"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792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dissolv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dissolv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dissolv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dissolve">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dissolve">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dissolv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2"/>
                                        </p:tgtEl>
                                        <p:attrNameLst>
                                          <p:attrName>style.visibility</p:attrName>
                                        </p:attrNameLst>
                                      </p:cBhvr>
                                      <p:to>
                                        <p:strVal val="visible"/>
                                      </p:to>
                                    </p:set>
                                  </p:childTnLst>
                                </p:cTn>
                              </p:par>
                            </p:childTnLst>
                          </p:cTn>
                        </p:par>
                        <p:par>
                          <p:cTn id="72" fill="hold">
                            <p:stCondLst>
                              <p:cond delay="500"/>
                            </p:stCondLst>
                            <p:childTnLst>
                              <p:par>
                                <p:cTn id="73" presetID="9" presetClass="entr" presetSubtype="0" fill="hold" nodeType="after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dissolve">
                                      <p:cBhvr>
                                        <p:cTn id="7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sp>
        <p:nvSpPr>
          <p:cNvPr id="35" name="文本框 34">
            <a:extLst>
              <a:ext uri="{FF2B5EF4-FFF2-40B4-BE49-F238E27FC236}">
                <a16:creationId xmlns:a16="http://schemas.microsoft.com/office/drawing/2014/main" id="{33E9C9F2-3A5F-CF4E-9E7A-DF4D3E84505F}"/>
              </a:ext>
            </a:extLst>
          </p:cNvPr>
          <p:cNvSpPr txBox="1"/>
          <p:nvPr/>
        </p:nvSpPr>
        <p:spPr>
          <a:xfrm>
            <a:off x="489982" y="1124047"/>
            <a:ext cx="8164036" cy="957250"/>
          </a:xfrm>
          <a:prstGeom prst="rect">
            <a:avLst/>
          </a:prstGeom>
          <a:noFill/>
        </p:spPr>
        <p:txBody>
          <a:bodyPr wrap="square">
            <a:spAutoFit/>
          </a:bodyPr>
          <a:lstStyle/>
          <a:p>
            <a:pPr eaLnBrk="1">
              <a:lnSpc>
                <a:spcPct val="150000"/>
              </a:lnSpc>
            </a:pPr>
            <a:r>
              <a:rPr lang="zh-CN" altLang="en-US"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图中，</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6V</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时</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 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1A</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2V</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 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时</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 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12</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时的</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3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658CDB34-9D04-972F-F605-6D94547423C1}"/>
              </a:ext>
            </a:extLst>
          </p:cNvPr>
          <p:cNvSpPr txBox="1"/>
          <p:nvPr/>
        </p:nvSpPr>
        <p:spPr>
          <a:xfrm>
            <a:off x="3930734" y="3583543"/>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pic>
        <p:nvPicPr>
          <p:cNvPr id="4" name="图片 3">
            <a:extLst>
              <a:ext uri="{FF2B5EF4-FFF2-40B4-BE49-F238E27FC236}">
                <a16:creationId xmlns:a16="http://schemas.microsoft.com/office/drawing/2014/main" id="{B79B353F-C25C-3B8B-FE5D-54AEA8310A13}"/>
              </a:ext>
            </a:extLst>
          </p:cNvPr>
          <p:cNvPicPr>
            <a:picLocks noChangeAspect="1"/>
          </p:cNvPicPr>
          <p:nvPr/>
        </p:nvPicPr>
        <p:blipFill>
          <a:blip r:embed="rId3"/>
          <a:stretch>
            <a:fillRect/>
          </a:stretch>
        </p:blipFill>
        <p:spPr>
          <a:xfrm>
            <a:off x="489982" y="2081297"/>
            <a:ext cx="3909399" cy="1562235"/>
          </a:xfrm>
          <a:prstGeom prst="rect">
            <a:avLst/>
          </a:prstGeom>
        </p:spPr>
      </p:pic>
      <p:sp>
        <p:nvSpPr>
          <p:cNvPr id="3" name="矩形 2">
            <a:extLst>
              <a:ext uri="{FF2B5EF4-FFF2-40B4-BE49-F238E27FC236}">
                <a16:creationId xmlns:a16="http://schemas.microsoft.com/office/drawing/2014/main" id="{58A4E3F8-9A97-4965-4C89-B364D2636A0E}"/>
              </a:ext>
            </a:extLst>
          </p:cNvPr>
          <p:cNvSpPr>
            <a:spLocks noChangeAspect="1"/>
          </p:cNvSpPr>
          <p:nvPr>
            <p:custDataLst>
              <p:tags r:id="rId1"/>
            </p:custDataLst>
          </p:nvPr>
        </p:nvSpPr>
        <p:spPr bwMode="auto">
          <a:xfrm>
            <a:off x="4454216" y="3983653"/>
            <a:ext cx="3936546" cy="2811819"/>
          </a:xfrm>
          <a:prstGeom prst="rect">
            <a:avLst/>
          </a:prstGeom>
          <a:blipFill>
            <a:blip r:embed="rId4"/>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3.2</a:t>
            </a: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2.mp4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411029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44F56B-3896-34E6-8C4B-51C0FC27E50A}"/>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F4C24B7B-8BEB-D84D-7AC5-A231D05FF46E}"/>
              </a:ext>
            </a:extLst>
          </p:cNvPr>
          <p:cNvSpPr>
            <a:spLocks noGrp="1"/>
          </p:cNvSpPr>
          <p:nvPr>
            <p:ph idx="1"/>
          </p:nvPr>
        </p:nvSpPr>
        <p:spPr>
          <a:xfrm>
            <a:off x="365313" y="1141012"/>
            <a:ext cx="8413373" cy="5259788"/>
          </a:xfrm>
        </p:spPr>
        <p:txBody>
          <a:bodyPr/>
          <a:lstStyle/>
          <a:p>
            <a:pPr marL="0" indent="457200">
              <a:lnSpc>
                <a:spcPct val="114000"/>
              </a:lnSpc>
              <a:buNone/>
            </a:pPr>
            <a:r>
              <a:rPr lang="zh-CN" altLang="en-US" sz="2400" dirty="0"/>
              <a:t>等效思想是贯穿电路学习始终的重要思想，它在充分反映被等效电路的特性、不影响外电路的前提下将电路简化，降低了分析难度。电路定理中涉及等效的部分和电阻网络等效本质上都是等效思想的体现，因此此处将其放到一起。其中，戴维南、诺顿等效的操作流程较为固定，在之后的正弦稳态电路分析、动态电路的暂态分析中很常用，需要大家运用熟练。</a:t>
            </a:r>
            <a:endParaRPr lang="en-US" altLang="zh-CN" sz="2400" dirty="0"/>
          </a:p>
          <a:p>
            <a:pPr marL="0" indent="457200">
              <a:lnSpc>
                <a:spcPct val="114000"/>
              </a:lnSpc>
              <a:buNone/>
            </a:pPr>
            <a:r>
              <a:rPr lang="zh-CN" altLang="en-US" sz="2400" dirty="0"/>
              <a:t>涉及其他电路定理（如齐性定理、叠加定理等）的题目比较灵活，题型多样，很难总结出一个普适的模型，需要大家多去积累、多去练习。课件中列举的习题有限，更多的综合型习题（含详解）放在补充材料里面。</a:t>
            </a:r>
          </a:p>
        </p:txBody>
      </p:sp>
    </p:spTree>
    <p:extLst>
      <p:ext uri="{BB962C8B-B14F-4D97-AF65-F5344CB8AC3E}">
        <p14:creationId xmlns:p14="http://schemas.microsoft.com/office/powerpoint/2010/main" val="186493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3.2 </a:t>
            </a:r>
            <a:r>
              <a:rPr lang="zh-CN" altLang="en-US" dirty="0"/>
              <a:t>齐性定理、叠加定理</a:t>
            </a:r>
          </a:p>
        </p:txBody>
      </p:sp>
      <p:pic>
        <p:nvPicPr>
          <p:cNvPr id="33" name="图片 32">
            <a:extLst>
              <a:ext uri="{FF2B5EF4-FFF2-40B4-BE49-F238E27FC236}">
                <a16:creationId xmlns:a16="http://schemas.microsoft.com/office/drawing/2014/main" id="{729F98FD-0463-EACE-451F-1097EDBB82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61"/>
          <a:stretch/>
        </p:blipFill>
        <p:spPr bwMode="auto">
          <a:xfrm>
            <a:off x="489982" y="1935845"/>
            <a:ext cx="2927400" cy="2398119"/>
          </a:xfrm>
          <a:prstGeom prst="rect">
            <a:avLst/>
          </a:prstGeom>
          <a:noFill/>
          <a:ln>
            <a:noFill/>
          </a:ln>
          <a:extLst>
            <a:ext uri="{53640926-AAD7-44D8-BBD7-CCE9431645EC}">
              <a14:shadowObscured xmlns:a14="http://schemas.microsoft.com/office/drawing/2010/main"/>
            </a:ext>
          </a:extLst>
        </p:spPr>
      </p:pic>
      <p:sp>
        <p:nvSpPr>
          <p:cNvPr id="35" name="文本框 34">
            <a:extLst>
              <a:ext uri="{FF2B5EF4-FFF2-40B4-BE49-F238E27FC236}">
                <a16:creationId xmlns:a16="http://schemas.microsoft.com/office/drawing/2014/main" id="{33E9C9F2-3A5F-CF4E-9E7A-DF4D3E84505F}"/>
              </a:ext>
            </a:extLst>
          </p:cNvPr>
          <p:cNvSpPr txBox="1"/>
          <p:nvPr/>
        </p:nvSpPr>
        <p:spPr>
          <a:xfrm>
            <a:off x="489982" y="1124047"/>
            <a:ext cx="8164036" cy="957250"/>
          </a:xfrm>
          <a:prstGeom prst="rect">
            <a:avLst/>
          </a:prstGeom>
          <a:noFill/>
        </p:spPr>
        <p:txBody>
          <a:bodyPr wrap="square">
            <a:spAutoFit/>
          </a:bodyPr>
          <a:lstStyle/>
          <a:p>
            <a:pPr eaLnBrk="1">
              <a:lnSpc>
                <a:spcPct val="150000"/>
              </a:lnSpc>
            </a:pPr>
            <a:r>
              <a:rPr lang="zh-CN" altLang="en-US"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例</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图中，</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16V</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S1</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的作用下有</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20V</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S1</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保持不变的情况下，若要使</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，则</a:t>
            </a:r>
            <a:r>
              <a:rPr lang="en-US" altLang="zh-CN" sz="2000" i="1" dirty="0">
                <a:effectLst/>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effectLst/>
                <a:latin typeface="Times New Roman" panose="02020603050405020304" pitchFamily="18" charset="0"/>
                <a:ea typeface="宋体" panose="02010600030101010101" pitchFamily="2" charset="-122"/>
                <a:cs typeface="Times New Roman" panose="02020603050405020304" pitchFamily="18" charset="0"/>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____________V</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a:extLst>
              <a:ext uri="{FF2B5EF4-FFF2-40B4-BE49-F238E27FC236}">
                <a16:creationId xmlns:a16="http://schemas.microsoft.com/office/drawing/2014/main" id="{658CDB34-9D04-972F-F605-6D94547423C1}"/>
              </a:ext>
            </a:extLst>
          </p:cNvPr>
          <p:cNvSpPr txBox="1"/>
          <p:nvPr/>
        </p:nvSpPr>
        <p:spPr>
          <a:xfrm>
            <a:off x="3930734" y="3583543"/>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sp>
        <p:nvSpPr>
          <p:cNvPr id="3" name="矩形 2">
            <a:extLst>
              <a:ext uri="{FF2B5EF4-FFF2-40B4-BE49-F238E27FC236}">
                <a16:creationId xmlns:a16="http://schemas.microsoft.com/office/drawing/2014/main" id="{8FDD0A83-DCC6-382D-42C4-EE2BB25C6A38}"/>
              </a:ext>
            </a:extLst>
          </p:cNvPr>
          <p:cNvSpPr>
            <a:spLocks noChangeAspect="1"/>
          </p:cNvSpPr>
          <p:nvPr>
            <p:custDataLst>
              <p:tags r:id="rId1"/>
            </p:custDataLst>
          </p:nvPr>
        </p:nvSpPr>
        <p:spPr bwMode="auto">
          <a:xfrm>
            <a:off x="4572000" y="4016587"/>
            <a:ext cx="3578319" cy="2555943"/>
          </a:xfrm>
          <a:prstGeom prst="rect">
            <a:avLst/>
          </a:prstGeom>
          <a:blipFill>
            <a:blip r:embed="rId4"/>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3.2</a:t>
            </a: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3.mp4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1058090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3.3 </a:t>
            </a:r>
            <a:r>
              <a:rPr lang="zh-CN" altLang="en-US" dirty="0"/>
              <a:t>特勒根定理、互易定理、对偶原理</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59667"/>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一、特勒根定理</a:t>
            </a:r>
          </a:p>
        </p:txBody>
      </p:sp>
      <p:graphicFrame>
        <p:nvGraphicFramePr>
          <p:cNvPr id="180" name="Object 8">
            <a:extLst>
              <a:ext uri="{FF2B5EF4-FFF2-40B4-BE49-F238E27FC236}">
                <a16:creationId xmlns:a16="http://schemas.microsoft.com/office/drawing/2014/main" id="{203EBB2E-DFEA-3F74-2E7C-B99CEE5F59F3}"/>
              </a:ext>
            </a:extLst>
          </p:cNvPr>
          <p:cNvGraphicFramePr>
            <a:graphicFrameLocks noChangeAspect="1"/>
          </p:cNvGraphicFramePr>
          <p:nvPr>
            <p:extLst>
              <p:ext uri="{D42A27DB-BD31-4B8C-83A1-F6EECF244321}">
                <p14:modId xmlns:p14="http://schemas.microsoft.com/office/powerpoint/2010/main" val="1237547290"/>
              </p:ext>
            </p:extLst>
          </p:nvPr>
        </p:nvGraphicFramePr>
        <p:xfrm>
          <a:off x="5399150" y="5752715"/>
          <a:ext cx="2736850" cy="835025"/>
        </p:xfrm>
        <a:graphic>
          <a:graphicData uri="http://schemas.openxmlformats.org/presentationml/2006/ole">
            <mc:AlternateContent xmlns:mc="http://schemas.openxmlformats.org/markup-compatibility/2006">
              <mc:Choice xmlns:v="urn:schemas-microsoft-com:vml" Requires="v">
                <p:oleObj name="公式" r:id="rId2" imgW="1206360" imgH="368280" progId="Equation.3">
                  <p:embed/>
                </p:oleObj>
              </mc:Choice>
              <mc:Fallback>
                <p:oleObj name="公式" r:id="rId2" imgW="1206360" imgH="368280" progId="Equation.3">
                  <p:embed/>
                  <p:pic>
                    <p:nvPicPr>
                      <p:cNvPr id="180" name="Object 8">
                        <a:extLst>
                          <a:ext uri="{FF2B5EF4-FFF2-40B4-BE49-F238E27FC236}">
                            <a16:creationId xmlns:a16="http://schemas.microsoft.com/office/drawing/2014/main" id="{203EBB2E-DFEA-3F74-2E7C-B99CEE5F5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150" y="5752715"/>
                        <a:ext cx="2736850" cy="835025"/>
                      </a:xfrm>
                      <a:prstGeom prst="rect">
                        <a:avLst/>
                      </a:prstGeom>
                      <a:solidFill>
                        <a:srgbClr val="00FFCC"/>
                      </a:solidFill>
                      <a:ln>
                        <a:noFill/>
                      </a:ln>
                      <a:effectLst>
                        <a:prstShdw prst="shdw17" dist="17961" dir="2700000">
                          <a:srgbClr val="00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 name="文本框 180">
            <a:extLst>
              <a:ext uri="{FF2B5EF4-FFF2-40B4-BE49-F238E27FC236}">
                <a16:creationId xmlns:a16="http://schemas.microsoft.com/office/drawing/2014/main" id="{0E6A6A8F-1FFC-21C7-27B8-CDCD85C00E03}"/>
              </a:ext>
            </a:extLst>
          </p:cNvPr>
          <p:cNvSpPr txBox="1"/>
          <p:nvPr/>
        </p:nvSpPr>
        <p:spPr>
          <a:xfrm>
            <a:off x="575993" y="5752715"/>
            <a:ext cx="4572000" cy="830997"/>
          </a:xfrm>
          <a:prstGeom prst="rect">
            <a:avLst/>
          </a:prstGeom>
          <a:noFill/>
        </p:spPr>
        <p:txBody>
          <a:bodyPr wrap="square">
            <a:spAutoFit/>
          </a:bodyPr>
          <a:lstStyle/>
          <a:p>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将特勒根定理应用于同一电路，则得功率守恒原理： </a:t>
            </a:r>
            <a:endParaRPr lang="zh-CN" altLang="en-US" dirty="0"/>
          </a:p>
        </p:txBody>
      </p:sp>
      <p:sp>
        <p:nvSpPr>
          <p:cNvPr id="182" name="文本框 181">
            <a:extLst>
              <a:ext uri="{FF2B5EF4-FFF2-40B4-BE49-F238E27FC236}">
                <a16:creationId xmlns:a16="http://schemas.microsoft.com/office/drawing/2014/main" id="{1D86FADC-1E53-27CF-FBEB-BFACC6192838}"/>
              </a:ext>
            </a:extLst>
          </p:cNvPr>
          <p:cNvSpPr txBox="1"/>
          <p:nvPr/>
        </p:nvSpPr>
        <p:spPr>
          <a:xfrm>
            <a:off x="551242" y="4032000"/>
            <a:ext cx="8217168" cy="1631216"/>
          </a:xfrm>
          <a:prstGeom prst="rect">
            <a:avLst/>
          </a:prstGeom>
          <a:noFill/>
        </p:spPr>
        <p:txBody>
          <a:bodyPr wrap="square">
            <a:spAutoFit/>
          </a:bodyPr>
          <a:lstStyle/>
          <a:p>
            <a:r>
              <a:rPr lang="zh-CN" altLang="en-US" sz="2000" b="1" dirty="0">
                <a:latin typeface="宋体" panose="02010600030101010101" pitchFamily="2" charset="-122"/>
                <a:ea typeface="宋体" panose="02010600030101010101" pitchFamily="2" charset="-122"/>
              </a:rPr>
              <a:t>注意：</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两个电路</a:t>
            </a:r>
            <a:r>
              <a:rPr lang="zh-CN" altLang="en-US" sz="2000" b="1" dirty="0">
                <a:latin typeface="宋体" panose="02010600030101010101" pitchFamily="2" charset="-122"/>
                <a:ea typeface="宋体" panose="02010600030101010101" pitchFamily="2" charset="-122"/>
              </a:rPr>
              <a:t>的对应电压和电流的参考方向取向要一致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例如，一个电路中是下正上负，另一个电路中也是下正上负</a:t>
            </a:r>
            <a:r>
              <a:rPr lang="en-US" altLang="zh-CN"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同一个电路</a:t>
            </a:r>
            <a:r>
              <a:rPr lang="zh-CN" altLang="en-US" sz="2000" b="1" dirty="0">
                <a:latin typeface="宋体" panose="02010600030101010101" pitchFamily="2" charset="-122"/>
                <a:ea typeface="宋体" panose="02010600030101010101" pitchFamily="2" charset="-122"/>
              </a:rPr>
              <a:t>各支路电压、电流参考方向的关系要一致 </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全关联或全非关联</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，进而两个电路中各支路电压、电流参考方向关系也就一致。</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（按以上两条列写方程不易出错）</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C4E5FBC-A9C9-D2D3-5A85-2FF005A07E81}"/>
                  </a:ext>
                </a:extLst>
              </p:cNvPr>
              <p:cNvSpPr txBox="1"/>
              <p:nvPr/>
            </p:nvSpPr>
            <p:spPr>
              <a:xfrm>
                <a:off x="451050" y="1782887"/>
                <a:ext cx="8440953" cy="1442703"/>
              </a:xfrm>
              <a:prstGeom prst="rect">
                <a:avLst/>
              </a:prstGeom>
              <a:noFill/>
            </p:spPr>
            <p:txBody>
              <a:bodyPr wrap="square">
                <a:spAutoFit/>
              </a:bodyPr>
              <a:lstStyle/>
              <a:p>
                <a:pPr eaLnBrk="1">
                  <a:lnSpc>
                    <a:spcPct val="125000"/>
                  </a:lnSpc>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两个结构相同</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（支路数和节点数都相同，而且对应支路 与节点的联接关系也相同）</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的电路</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 </a:t>
                </a:r>
                <a14:m>
                  <m:oMath xmlns:m="http://schemas.openxmlformats.org/officeDocument/2006/math">
                    <m:acc>
                      <m:accPr>
                        <m:chr m:val="̂"/>
                        <m:ctrlPr>
                          <a:rPr lang="zh-CN" altLang="en-US" sz="2400" i="1" smtClean="0">
                            <a:solidFill>
                              <a:srgbClr val="836967"/>
                            </a:solidFill>
                            <a:latin typeface="Cambria Math" panose="02040503050406030204" pitchFamily="18" charset="0"/>
                          </a:rPr>
                        </m:ctrlPr>
                      </m:accPr>
                      <m:e>
                        <m:r>
                          <a:rPr lang="zh-CN" altLang="en-US" sz="2400" i="1">
                            <a:latin typeface="Cambria Math" panose="02040503050406030204" pitchFamily="18" charset="0"/>
                          </a:rPr>
                          <m:t>𝑁</m:t>
                        </m:r>
                      </m:e>
                    </m:acc>
                  </m:oMath>
                </a14:m>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，电路</a:t>
                </a: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14:m>
                  <m:oMath xmlns:m="http://schemas.openxmlformats.org/officeDocument/2006/math">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𝑁</m:t>
                        </m:r>
                      </m:e>
                    </m:acc>
                  </m:oMath>
                </a14:m>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中各支路电压</a:t>
                </a:r>
                <a:r>
                  <a:rPr kumimoji="1" lang="en-US" altLang="zh-CN" sz="2400" b="1" i="1" kern="0" dirty="0" err="1">
                    <a:solidFill>
                      <a:srgbClr val="000000"/>
                    </a:solidFill>
                    <a:latin typeface="Times New Roman" panose="02020603050405020304" pitchFamily="18" charset="0"/>
                    <a:ea typeface="宋体" panose="02010600030101010101" pitchFamily="2" charset="-122"/>
                  </a:rPr>
                  <a:t>u</a:t>
                </a:r>
                <a:r>
                  <a:rPr kumimoji="1" lang="en-US" altLang="zh-CN" sz="2400" b="1" i="1" kern="0" baseline="-25000" dirty="0" err="1">
                    <a:solidFill>
                      <a:srgbClr val="000000"/>
                    </a:solidFill>
                    <a:latin typeface="Times New Roman" panose="02020603050405020304" pitchFamily="18" charset="0"/>
                    <a:ea typeface="宋体" panose="02010600030101010101" pitchFamily="2" charset="-122"/>
                  </a:rPr>
                  <a:t>k</a:t>
                </a:r>
                <a:r>
                  <a:rPr kumimoji="1" lang="en-US" altLang="zh-CN" sz="2400" b="1" i="1" kern="0" baseline="-25000" dirty="0">
                    <a:solidFill>
                      <a:srgbClr val="000000"/>
                    </a:solidFill>
                    <a:latin typeface="Times New Roman" panose="02020603050405020304" pitchFamily="18" charset="0"/>
                    <a:ea typeface="宋体" panose="02010600030101010101" pitchFamily="2" charset="-122"/>
                  </a:rPr>
                  <a:t>            </a:t>
                </a:r>
                <a:r>
                  <a:rPr kumimoji="1" lang="zh-CN" altLang="en-US" sz="2400" b="1" kern="0" dirty="0">
                    <a:solidFill>
                      <a:srgbClr val="000000"/>
                    </a:solidFill>
                    <a:latin typeface="Times New Roman" panose="02020603050405020304" pitchFamily="18" charset="0"/>
                    <a:ea typeface="宋体" panose="02010600030101010101" pitchFamily="2" charset="-122"/>
                  </a:rPr>
                  <a:t>和电路</a:t>
                </a:r>
                <a14:m>
                  <m:oMath xmlns:m="http://schemas.openxmlformats.org/officeDocument/2006/math">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𝑁</m:t>
                        </m:r>
                      </m:e>
                    </m:acc>
                  </m:oMath>
                </a14:m>
                <a:r>
                  <a:rPr kumimoji="1" lang="en-US" altLang="zh-CN" sz="2400" b="1" kern="0" dirty="0">
                    <a:solidFill>
                      <a:srgbClr val="000000"/>
                    </a:solidFill>
                    <a:latin typeface="Times New Roman" panose="02020603050405020304" pitchFamily="18" charset="0"/>
                    <a:ea typeface="宋体" panose="02010600030101010101" pitchFamily="2" charset="-122"/>
                  </a:rPr>
                  <a:t> (N)</a:t>
                </a:r>
                <a:r>
                  <a:rPr kumimoji="1" lang="zh-CN" altLang="en-US" sz="2400" b="1" kern="0" dirty="0">
                    <a:solidFill>
                      <a:srgbClr val="000000"/>
                    </a:solidFill>
                    <a:latin typeface="Times New Roman" panose="02020603050405020304" pitchFamily="18" charset="0"/>
                    <a:ea typeface="宋体" panose="02010600030101010101" pitchFamily="2" charset="-122"/>
                  </a:rPr>
                  <a:t>中对应支路电流        的乘积之和等于</a:t>
                </a:r>
                <a:r>
                  <a:rPr kumimoji="1" lang="en-US" altLang="zh-CN" sz="2400" b="1" kern="0" dirty="0">
                    <a:solidFill>
                      <a:srgbClr val="000000"/>
                    </a:solidFill>
                    <a:latin typeface="Times New Roman" panose="02020603050405020304" pitchFamily="18" charset="0"/>
                    <a:ea typeface="宋体" panose="02010600030101010101" pitchFamily="2" charset="-122"/>
                  </a:rPr>
                  <a:t>0</a:t>
                </a:r>
                <a:r>
                  <a:rPr kumimoji="1" lang="zh-CN" altLang="en-US" sz="2400" b="1" kern="0">
                    <a:solidFill>
                      <a:srgbClr val="000000"/>
                    </a:solidFill>
                    <a:latin typeface="Times New Roman" panose="02020603050405020304" pitchFamily="18" charset="0"/>
                    <a:ea typeface="宋体" panose="02010600030101010101" pitchFamily="2" charset="-122"/>
                  </a:rPr>
                  <a:t>，即</a:t>
                </a:r>
                <a:endParaRPr lang="zh-CN" altLang="en-US" dirty="0"/>
              </a:p>
            </p:txBody>
          </p:sp>
        </mc:Choice>
        <mc:Fallback xmlns="">
          <p:sp>
            <p:nvSpPr>
              <p:cNvPr id="9" name="文本框 8">
                <a:extLst>
                  <a:ext uri="{FF2B5EF4-FFF2-40B4-BE49-F238E27FC236}">
                    <a16:creationId xmlns:a16="http://schemas.microsoft.com/office/drawing/2014/main" id="{CC4E5FBC-A9C9-D2D3-5A85-2FF005A07E81}"/>
                  </a:ext>
                </a:extLst>
              </p:cNvPr>
              <p:cNvSpPr txBox="1">
                <a:spLocks noRot="1" noChangeAspect="1" noMove="1" noResize="1" noEditPoints="1" noAdjustHandles="1" noChangeArrowheads="1" noChangeShapeType="1" noTextEdit="1"/>
              </p:cNvSpPr>
              <p:nvPr/>
            </p:nvSpPr>
            <p:spPr>
              <a:xfrm>
                <a:off x="451050" y="1782887"/>
                <a:ext cx="8440953" cy="1442703"/>
              </a:xfrm>
              <a:prstGeom prst="rect">
                <a:avLst/>
              </a:prstGeom>
              <a:blipFill>
                <a:blip r:embed="rId4"/>
                <a:stretch>
                  <a:fillRect l="-1155" t="-1688" r="-433" b="-9705"/>
                </a:stretch>
              </a:blipFill>
            </p:spPr>
            <p:txBody>
              <a:bodyPr/>
              <a:lstStyle/>
              <a:p>
                <a:r>
                  <a:rPr lang="zh-CN" altLang="en-US">
                    <a:noFill/>
                  </a:rPr>
                  <a:t> </a:t>
                </a:r>
              </a:p>
            </p:txBody>
          </p:sp>
        </mc:Fallback>
      </mc:AlternateContent>
      <p:graphicFrame>
        <p:nvGraphicFramePr>
          <p:cNvPr id="16" name="对象 15">
            <a:extLst>
              <a:ext uri="{FF2B5EF4-FFF2-40B4-BE49-F238E27FC236}">
                <a16:creationId xmlns:a16="http://schemas.microsoft.com/office/drawing/2014/main" id="{69BBCA8B-A699-45AD-DB64-26908E421FA8}"/>
              </a:ext>
            </a:extLst>
          </p:cNvPr>
          <p:cNvGraphicFramePr>
            <a:graphicFrameLocks noChangeAspect="1"/>
          </p:cNvGraphicFramePr>
          <p:nvPr>
            <p:extLst>
              <p:ext uri="{D42A27DB-BD31-4B8C-83A1-F6EECF244321}">
                <p14:modId xmlns:p14="http://schemas.microsoft.com/office/powerpoint/2010/main" val="2004380392"/>
              </p:ext>
            </p:extLst>
          </p:nvPr>
        </p:nvGraphicFramePr>
        <p:xfrm>
          <a:off x="3690379" y="2772000"/>
          <a:ext cx="720000" cy="481263"/>
        </p:xfrm>
        <a:graphic>
          <a:graphicData uri="http://schemas.openxmlformats.org/presentationml/2006/ole">
            <mc:AlternateContent xmlns:mc="http://schemas.openxmlformats.org/markup-compatibility/2006">
              <mc:Choice xmlns:v="urn:schemas-microsoft-com:vml" Requires="v">
                <p:oleObj name="Equation" r:id="rId5" imgW="304560" imgH="203040" progId="Equation.DSMT4">
                  <p:embed/>
                </p:oleObj>
              </mc:Choice>
              <mc:Fallback>
                <p:oleObj name="Equation" r:id="rId5" imgW="304560" imgH="203040" progId="Equation.DSMT4">
                  <p:embed/>
                  <p:pic>
                    <p:nvPicPr>
                      <p:cNvPr id="16" name="对象 15">
                        <a:extLst>
                          <a:ext uri="{FF2B5EF4-FFF2-40B4-BE49-F238E27FC236}">
                            <a16:creationId xmlns:a16="http://schemas.microsoft.com/office/drawing/2014/main" id="{69BBCA8B-A699-45AD-DB64-26908E421FA8}"/>
                          </a:ext>
                        </a:extLst>
                      </p:cNvPr>
                      <p:cNvPicPr/>
                      <p:nvPr/>
                    </p:nvPicPr>
                    <p:blipFill>
                      <a:blip r:embed="rId6"/>
                      <a:stretch>
                        <a:fillRect/>
                      </a:stretch>
                    </p:blipFill>
                    <p:spPr>
                      <a:xfrm>
                        <a:off x="3690379" y="2772000"/>
                        <a:ext cx="720000" cy="4812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406AFA30-22BA-BF61-432A-A054773B7A93}"/>
              </a:ext>
            </a:extLst>
          </p:cNvPr>
          <p:cNvGraphicFramePr>
            <a:graphicFrameLocks noChangeAspect="1"/>
          </p:cNvGraphicFramePr>
          <p:nvPr>
            <p:extLst>
              <p:ext uri="{D42A27DB-BD31-4B8C-83A1-F6EECF244321}">
                <p14:modId xmlns:p14="http://schemas.microsoft.com/office/powerpoint/2010/main" val="2694970392"/>
              </p:ext>
            </p:extLst>
          </p:nvPr>
        </p:nvGraphicFramePr>
        <p:xfrm>
          <a:off x="1332000" y="3168000"/>
          <a:ext cx="6852414" cy="864000"/>
        </p:xfrm>
        <a:graphic>
          <a:graphicData uri="http://schemas.openxmlformats.org/presentationml/2006/ole">
            <mc:AlternateContent xmlns:mc="http://schemas.openxmlformats.org/markup-compatibility/2006">
              <mc:Choice xmlns:v="urn:schemas-microsoft-com:vml" Requires="v">
                <p:oleObj name="Equation" r:id="rId7" imgW="2920680" imgH="368280" progId="Equation.DSMT4">
                  <p:embed/>
                </p:oleObj>
              </mc:Choice>
              <mc:Fallback>
                <p:oleObj name="Equation" r:id="rId7" imgW="2920680" imgH="368280" progId="Equation.DSMT4">
                  <p:embed/>
                  <p:pic>
                    <p:nvPicPr>
                      <p:cNvPr id="3" name="对象 2">
                        <a:extLst>
                          <a:ext uri="{FF2B5EF4-FFF2-40B4-BE49-F238E27FC236}">
                            <a16:creationId xmlns:a16="http://schemas.microsoft.com/office/drawing/2014/main" id="{C3A23B07-B015-9E59-B0FC-F03850F4C3E6}"/>
                          </a:ext>
                        </a:extLst>
                      </p:cNvPr>
                      <p:cNvPicPr/>
                      <p:nvPr/>
                    </p:nvPicPr>
                    <p:blipFill>
                      <a:blip r:embed="rId8"/>
                      <a:stretch>
                        <a:fillRect/>
                      </a:stretch>
                    </p:blipFill>
                    <p:spPr>
                      <a:xfrm>
                        <a:off x="1332000" y="3168000"/>
                        <a:ext cx="6852414" cy="8640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D027922-B1C2-C824-6EB2-D42349B7F895}"/>
              </a:ext>
            </a:extLst>
          </p:cNvPr>
          <p:cNvGraphicFramePr>
            <a:graphicFrameLocks noChangeAspect="1"/>
          </p:cNvGraphicFramePr>
          <p:nvPr>
            <p:extLst>
              <p:ext uri="{D42A27DB-BD31-4B8C-83A1-F6EECF244321}">
                <p14:modId xmlns:p14="http://schemas.microsoft.com/office/powerpoint/2010/main" val="4075223682"/>
              </p:ext>
            </p:extLst>
          </p:nvPr>
        </p:nvGraphicFramePr>
        <p:xfrm>
          <a:off x="7452000" y="2257872"/>
          <a:ext cx="684000" cy="514080"/>
        </p:xfrm>
        <a:graphic>
          <a:graphicData uri="http://schemas.openxmlformats.org/presentationml/2006/ole">
            <mc:AlternateContent xmlns:mc="http://schemas.openxmlformats.org/markup-compatibility/2006">
              <mc:Choice xmlns:v="urn:schemas-microsoft-com:vml" Requires="v">
                <p:oleObj name="Equation" r:id="rId9" imgW="253800" imgH="190440" progId="Equation.DSMT4">
                  <p:embed/>
                </p:oleObj>
              </mc:Choice>
              <mc:Fallback>
                <p:oleObj name="Equation" r:id="rId9" imgW="253800" imgH="190440" progId="Equation.DSMT4">
                  <p:embed/>
                  <p:pic>
                    <p:nvPicPr>
                      <p:cNvPr id="16" name="对象 15">
                        <a:extLst>
                          <a:ext uri="{FF2B5EF4-FFF2-40B4-BE49-F238E27FC236}">
                            <a16:creationId xmlns:a16="http://schemas.microsoft.com/office/drawing/2014/main" id="{69BBCA8B-A699-45AD-DB64-26908E421FA8}"/>
                          </a:ext>
                        </a:extLst>
                      </p:cNvPr>
                      <p:cNvPicPr/>
                      <p:nvPr/>
                    </p:nvPicPr>
                    <p:blipFill>
                      <a:blip r:embed="rId10"/>
                      <a:stretch>
                        <a:fillRect/>
                      </a:stretch>
                    </p:blipFill>
                    <p:spPr>
                      <a:xfrm>
                        <a:off x="7452000" y="2257872"/>
                        <a:ext cx="684000" cy="514080"/>
                      </a:xfrm>
                      <a:prstGeom prst="rect">
                        <a:avLst/>
                      </a:prstGeom>
                    </p:spPr>
                  </p:pic>
                </p:oleObj>
              </mc:Fallback>
            </mc:AlternateContent>
          </a:graphicData>
        </a:graphic>
      </p:graphicFrame>
    </p:spTree>
    <p:extLst>
      <p:ext uri="{BB962C8B-B14F-4D97-AF65-F5344CB8AC3E}">
        <p14:creationId xmlns:p14="http://schemas.microsoft.com/office/powerpoint/2010/main" val="237096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3.3 </a:t>
            </a:r>
            <a:r>
              <a:rPr lang="zh-CN" altLang="en-US" dirty="0"/>
              <a:t>特勒根定理、互易定理、对偶原理</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59667"/>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特勒根定理的常见应用</a:t>
            </a:r>
          </a:p>
        </p:txBody>
      </p:sp>
      <p:pic>
        <p:nvPicPr>
          <p:cNvPr id="7" name="图片 6">
            <a:extLst>
              <a:ext uri="{FF2B5EF4-FFF2-40B4-BE49-F238E27FC236}">
                <a16:creationId xmlns:a16="http://schemas.microsoft.com/office/drawing/2014/main" id="{FC7A563D-03DB-5E72-4E43-09597A448CA6}"/>
              </a:ext>
            </a:extLst>
          </p:cNvPr>
          <p:cNvPicPr>
            <a:picLocks noChangeAspect="1"/>
          </p:cNvPicPr>
          <p:nvPr/>
        </p:nvPicPr>
        <p:blipFill rotWithShape="1">
          <a:blip r:embed="rId2">
            <a:extLst>
              <a:ext uri="{28A0092B-C50C-407E-A947-70E740481C1C}">
                <a14:useLocalDpi xmlns:a14="http://schemas.microsoft.com/office/drawing/2010/main" val="0"/>
              </a:ext>
            </a:extLst>
          </a:blip>
          <a:srcRect t="7505" b="1452"/>
          <a:stretch/>
        </p:blipFill>
        <p:spPr>
          <a:xfrm>
            <a:off x="665998" y="1770719"/>
            <a:ext cx="7812003" cy="1879738"/>
          </a:xfrm>
          <a:prstGeom prst="rect">
            <a:avLst/>
          </a:prstGeom>
        </p:spPr>
      </p:pic>
      <p:sp>
        <p:nvSpPr>
          <p:cNvPr id="6" name="文本框 5">
            <a:extLst>
              <a:ext uri="{FF2B5EF4-FFF2-40B4-BE49-F238E27FC236}">
                <a16:creationId xmlns:a16="http://schemas.microsoft.com/office/drawing/2014/main" id="{FA8639F7-6711-B0EF-25C0-DF21AE9D0178}"/>
              </a:ext>
            </a:extLst>
          </p:cNvPr>
          <p:cNvSpPr txBox="1"/>
          <p:nvPr/>
        </p:nvSpPr>
        <p:spPr>
          <a:xfrm>
            <a:off x="228599" y="3722339"/>
            <a:ext cx="8686800" cy="707886"/>
          </a:xfrm>
          <a:prstGeom prst="rect">
            <a:avLst/>
          </a:prstGeom>
          <a:noFill/>
        </p:spPr>
        <p:txBody>
          <a:bodyPr wrap="square">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设网络内共有</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条支路，各支路电压和电流均取</a:t>
            </a:r>
            <a:r>
              <a:rPr lang="zh-CN" altLang="en-US" sz="2000" b="1" u="sng" dirty="0">
                <a:latin typeface="Times New Roman" panose="02020603050405020304" pitchFamily="18" charset="0"/>
                <a:ea typeface="宋体" panose="02010600030101010101" pitchFamily="2" charset="-122"/>
                <a:cs typeface="Times New Roman" panose="02020603050405020304" pitchFamily="18" charset="0"/>
              </a:rPr>
              <a:t>关联</a:t>
            </a:r>
            <a:r>
              <a:rPr lang="en-US" altLang="zh-CN" sz="2000" b="1" u="sng"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u="sng" dirty="0">
                <a:latin typeface="Times New Roman" panose="02020603050405020304" pitchFamily="18" charset="0"/>
                <a:ea typeface="宋体" panose="02010600030101010101" pitchFamily="2" charset="-122"/>
                <a:cs typeface="Times New Roman" panose="02020603050405020304" pitchFamily="18" charset="0"/>
              </a:rPr>
              <a:t>非关联参考方向</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，且两条支路对应电压电流参考方向取向相同。由特勒根定理</a:t>
            </a:r>
          </a:p>
        </p:txBody>
      </p:sp>
      <p:pic>
        <p:nvPicPr>
          <p:cNvPr id="8" name="图片 7">
            <a:extLst>
              <a:ext uri="{FF2B5EF4-FFF2-40B4-BE49-F238E27FC236}">
                <a16:creationId xmlns:a16="http://schemas.microsoft.com/office/drawing/2014/main" id="{AFF27BC6-2B42-6658-2356-3A04E921A4FF}"/>
              </a:ext>
            </a:extLst>
          </p:cNvPr>
          <p:cNvPicPr>
            <a:picLocks noChangeAspect="1"/>
          </p:cNvPicPr>
          <p:nvPr/>
        </p:nvPicPr>
        <p:blipFill>
          <a:blip r:embed="rId3"/>
          <a:stretch>
            <a:fillRect/>
          </a:stretch>
        </p:blipFill>
        <p:spPr>
          <a:xfrm>
            <a:off x="510187" y="4418581"/>
            <a:ext cx="4061812" cy="2255715"/>
          </a:xfrm>
          <a:prstGeom prst="rect">
            <a:avLst/>
          </a:prstGeom>
        </p:spPr>
      </p:pic>
      <p:sp>
        <p:nvSpPr>
          <p:cNvPr id="10" name="文本框 9">
            <a:extLst>
              <a:ext uri="{FF2B5EF4-FFF2-40B4-BE49-F238E27FC236}">
                <a16:creationId xmlns:a16="http://schemas.microsoft.com/office/drawing/2014/main" id="{E391257E-B386-1714-6441-3C91A06C544C}"/>
              </a:ext>
            </a:extLst>
          </p:cNvPr>
          <p:cNvSpPr txBox="1"/>
          <p:nvPr/>
        </p:nvSpPr>
        <p:spPr>
          <a:xfrm>
            <a:off x="4853587" y="4780359"/>
            <a:ext cx="3833213" cy="1323439"/>
          </a:xfrm>
          <a:prstGeom prst="rect">
            <a:avLst/>
          </a:prstGeom>
          <a:noFill/>
        </p:spPr>
        <p:txBody>
          <a:bodyPr wrap="square">
            <a:spAutoFit/>
          </a:bodyPr>
          <a:lstStyle/>
          <a:p>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说明：</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此式不仅适用于线性电阻网络，也适用于一切</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互易性网络</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（事实上此式就是互易定理的原始式）</a:t>
            </a:r>
            <a:endParaRPr lang="zh-CN" altLang="en-US" dirty="0"/>
          </a:p>
        </p:txBody>
      </p:sp>
    </p:spTree>
    <p:extLst>
      <p:ext uri="{BB962C8B-B14F-4D97-AF65-F5344CB8AC3E}">
        <p14:creationId xmlns:p14="http://schemas.microsoft.com/office/powerpoint/2010/main" val="195514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zh-CN" altLang="en-US" dirty="0"/>
              <a:t>特勒根定理例</a:t>
            </a:r>
          </a:p>
        </p:txBody>
      </p:sp>
      <p:pic>
        <p:nvPicPr>
          <p:cNvPr id="6" name="图片 5">
            <a:extLst>
              <a:ext uri="{FF2B5EF4-FFF2-40B4-BE49-F238E27FC236}">
                <a16:creationId xmlns:a16="http://schemas.microsoft.com/office/drawing/2014/main" id="{40FD3DFF-9590-49F6-7682-EBF0B8A8F3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18" y="2080794"/>
            <a:ext cx="5794393" cy="2160002"/>
          </a:xfrm>
          <a:prstGeom prst="rect">
            <a:avLst/>
          </a:prstGeom>
          <a:noFill/>
          <a:ln>
            <a:noFill/>
          </a:ln>
        </p:spPr>
      </p:pic>
      <p:pic>
        <p:nvPicPr>
          <p:cNvPr id="4" name="图片 3">
            <a:extLst>
              <a:ext uri="{FF2B5EF4-FFF2-40B4-BE49-F238E27FC236}">
                <a16:creationId xmlns:a16="http://schemas.microsoft.com/office/drawing/2014/main" id="{2B27A11E-2998-FFD4-C0F5-40B22E09228B}"/>
              </a:ext>
            </a:extLst>
          </p:cNvPr>
          <p:cNvPicPr>
            <a:picLocks noChangeAspect="1"/>
          </p:cNvPicPr>
          <p:nvPr/>
        </p:nvPicPr>
        <p:blipFill rotWithShape="1">
          <a:blip r:embed="rId4"/>
          <a:srcRect r="13949"/>
          <a:stretch/>
        </p:blipFill>
        <p:spPr>
          <a:xfrm>
            <a:off x="166294" y="1268997"/>
            <a:ext cx="8640008" cy="811797"/>
          </a:xfrm>
          <a:prstGeom prst="rect">
            <a:avLst/>
          </a:prstGeom>
        </p:spPr>
      </p:pic>
      <p:sp>
        <p:nvSpPr>
          <p:cNvPr id="8" name="文本框 7">
            <a:extLst>
              <a:ext uri="{FF2B5EF4-FFF2-40B4-BE49-F238E27FC236}">
                <a16:creationId xmlns:a16="http://schemas.microsoft.com/office/drawing/2014/main" id="{985E773A-D296-D82F-5CD0-38108547BE87}"/>
              </a:ext>
            </a:extLst>
          </p:cNvPr>
          <p:cNvSpPr txBox="1"/>
          <p:nvPr/>
        </p:nvSpPr>
        <p:spPr>
          <a:xfrm>
            <a:off x="6510409" y="2889067"/>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sp>
        <p:nvSpPr>
          <p:cNvPr id="3" name="矩形 2">
            <a:extLst>
              <a:ext uri="{FF2B5EF4-FFF2-40B4-BE49-F238E27FC236}">
                <a16:creationId xmlns:a16="http://schemas.microsoft.com/office/drawing/2014/main" id="{B841C8F5-AE28-335C-8AD3-9B237AD103BB}"/>
              </a:ext>
            </a:extLst>
          </p:cNvPr>
          <p:cNvSpPr>
            <a:spLocks noChangeAspect="1"/>
          </p:cNvSpPr>
          <p:nvPr>
            <p:custDataLst>
              <p:tags r:id="rId1"/>
            </p:custDataLst>
          </p:nvPr>
        </p:nvSpPr>
        <p:spPr bwMode="auto">
          <a:xfrm>
            <a:off x="5593140" y="3969068"/>
            <a:ext cx="3024003" cy="2160002"/>
          </a:xfrm>
          <a:prstGeom prst="rect">
            <a:avLst/>
          </a:prstGeom>
          <a:blipFill>
            <a:blip r:embed="rId5"/>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视频名称：特勒根定理例</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108617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3.3 </a:t>
            </a:r>
            <a:r>
              <a:rPr lang="zh-CN" altLang="en-US" dirty="0"/>
              <a:t>特勒根定理、互易定理、对偶原理</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50372"/>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二、互易定理</a:t>
            </a:r>
          </a:p>
        </p:txBody>
      </p:sp>
      <p:pic>
        <p:nvPicPr>
          <p:cNvPr id="4" name="图片 3">
            <a:extLst>
              <a:ext uri="{FF2B5EF4-FFF2-40B4-BE49-F238E27FC236}">
                <a16:creationId xmlns:a16="http://schemas.microsoft.com/office/drawing/2014/main" id="{9BCEFE01-48DC-735D-8E1F-D720D7D694E6}"/>
              </a:ext>
            </a:extLst>
          </p:cNvPr>
          <p:cNvPicPr>
            <a:picLocks noChangeAspect="1"/>
          </p:cNvPicPr>
          <p:nvPr/>
        </p:nvPicPr>
        <p:blipFill>
          <a:blip r:embed="rId3"/>
          <a:stretch>
            <a:fillRect/>
          </a:stretch>
        </p:blipFill>
        <p:spPr>
          <a:xfrm>
            <a:off x="457200" y="2100810"/>
            <a:ext cx="4357672" cy="778623"/>
          </a:xfrm>
          <a:prstGeom prst="rect">
            <a:avLst/>
          </a:prstGeom>
        </p:spPr>
      </p:pic>
      <p:pic>
        <p:nvPicPr>
          <p:cNvPr id="50" name="图片 49">
            <a:extLst>
              <a:ext uri="{FF2B5EF4-FFF2-40B4-BE49-F238E27FC236}">
                <a16:creationId xmlns:a16="http://schemas.microsoft.com/office/drawing/2014/main" id="{F3071C6E-6FB0-A281-4009-F7B51AF259FF}"/>
              </a:ext>
            </a:extLst>
          </p:cNvPr>
          <p:cNvPicPr>
            <a:picLocks noChangeAspect="1"/>
          </p:cNvPicPr>
          <p:nvPr/>
        </p:nvPicPr>
        <p:blipFill>
          <a:blip r:embed="rId4"/>
          <a:stretch>
            <a:fillRect/>
          </a:stretch>
        </p:blipFill>
        <p:spPr>
          <a:xfrm>
            <a:off x="457200" y="3455900"/>
            <a:ext cx="3844425" cy="838672"/>
          </a:xfrm>
          <a:prstGeom prst="rect">
            <a:avLst/>
          </a:prstGeom>
        </p:spPr>
      </p:pic>
      <p:pic>
        <p:nvPicPr>
          <p:cNvPr id="52" name="图片 51">
            <a:extLst>
              <a:ext uri="{FF2B5EF4-FFF2-40B4-BE49-F238E27FC236}">
                <a16:creationId xmlns:a16="http://schemas.microsoft.com/office/drawing/2014/main" id="{89C117B2-5588-E8A5-4D0B-30A449F20C3A}"/>
              </a:ext>
            </a:extLst>
          </p:cNvPr>
          <p:cNvPicPr>
            <a:picLocks noChangeAspect="1"/>
          </p:cNvPicPr>
          <p:nvPr/>
        </p:nvPicPr>
        <p:blipFill>
          <a:blip r:embed="rId5"/>
          <a:stretch>
            <a:fillRect/>
          </a:stretch>
        </p:blipFill>
        <p:spPr>
          <a:xfrm>
            <a:off x="457200" y="4871040"/>
            <a:ext cx="4507166" cy="1156058"/>
          </a:xfrm>
          <a:prstGeom prst="rect">
            <a:avLst/>
          </a:prstGeom>
        </p:spPr>
      </p:pic>
      <p:sp>
        <p:nvSpPr>
          <p:cNvPr id="53" name="Text Box 12">
            <a:extLst>
              <a:ext uri="{FF2B5EF4-FFF2-40B4-BE49-F238E27FC236}">
                <a16:creationId xmlns:a16="http://schemas.microsoft.com/office/drawing/2014/main" id="{26471B3C-F175-EC46-8178-AA6907D721D2}"/>
              </a:ext>
            </a:extLst>
          </p:cNvPr>
          <p:cNvSpPr txBox="1">
            <a:spLocks noChangeArrowheads="1"/>
          </p:cNvSpPr>
          <p:nvPr/>
        </p:nvSpPr>
        <p:spPr bwMode="auto">
          <a:xfrm>
            <a:off x="457200" y="1685775"/>
            <a:ext cx="3905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000" b="1" dirty="0">
                <a:solidFill>
                  <a:srgbClr val="993366"/>
                </a:solidFill>
                <a:latin typeface="Times New Roman" panose="02020603050405020304" pitchFamily="18" charset="0"/>
                <a:ea typeface="宋体" panose="02010600030101010101" pitchFamily="2" charset="-122"/>
              </a:rPr>
              <a:t>(</a:t>
            </a:r>
            <a:r>
              <a:rPr kumimoji="1" lang="zh-CN" altLang="en-US" sz="2000" b="1" dirty="0">
                <a:solidFill>
                  <a:srgbClr val="993366"/>
                </a:solidFill>
                <a:latin typeface="Times New Roman" panose="02020603050405020304" pitchFamily="18" charset="0"/>
                <a:ea typeface="宋体" panose="02010600030101010101" pitchFamily="2" charset="-122"/>
              </a:rPr>
              <a:t>回忆三种形式的</a:t>
            </a:r>
            <a:r>
              <a:rPr kumimoji="1" lang="zh-CN" altLang="en-US" sz="2000" b="1" u="sng" dirty="0">
                <a:solidFill>
                  <a:srgbClr val="993366"/>
                </a:solidFill>
                <a:latin typeface="Times New Roman" panose="02020603050405020304" pitchFamily="18" charset="0"/>
                <a:ea typeface="宋体" panose="02010600030101010101" pitchFamily="2" charset="-122"/>
              </a:rPr>
              <a:t>条件与结论</a:t>
            </a:r>
            <a:r>
              <a:rPr kumimoji="1" lang="en-US" altLang="zh-CN" sz="2000" b="1" dirty="0">
                <a:solidFill>
                  <a:srgbClr val="993366"/>
                </a:solidFill>
                <a:latin typeface="Times New Roman" panose="02020603050405020304" pitchFamily="18" charset="0"/>
                <a:ea typeface="宋体" panose="02010600030101010101" pitchFamily="2" charset="-122"/>
              </a:rPr>
              <a:t>)</a:t>
            </a:r>
            <a:endParaRPr kumimoji="1" lang="zh-CN" altLang="en-US" sz="2000" b="1" dirty="0">
              <a:solidFill>
                <a:srgbClr val="993366"/>
              </a:solidFill>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E3534AFE-9254-1CEC-4476-F668B9DB5048}"/>
              </a:ext>
            </a:extLst>
          </p:cNvPr>
          <p:cNvPicPr>
            <a:picLocks noChangeAspect="1"/>
          </p:cNvPicPr>
          <p:nvPr/>
        </p:nvPicPr>
        <p:blipFill>
          <a:blip r:embed="rId6"/>
          <a:stretch>
            <a:fillRect/>
          </a:stretch>
        </p:blipFill>
        <p:spPr>
          <a:xfrm>
            <a:off x="5554187" y="2214583"/>
            <a:ext cx="937341" cy="480102"/>
          </a:xfrm>
          <a:prstGeom prst="rect">
            <a:avLst/>
          </a:prstGeom>
        </p:spPr>
      </p:pic>
      <p:pic>
        <p:nvPicPr>
          <p:cNvPr id="8" name="图片 7">
            <a:extLst>
              <a:ext uri="{FF2B5EF4-FFF2-40B4-BE49-F238E27FC236}">
                <a16:creationId xmlns:a16="http://schemas.microsoft.com/office/drawing/2014/main" id="{0014F800-F26E-9F14-000A-3BBD6FB9922E}"/>
              </a:ext>
            </a:extLst>
          </p:cNvPr>
          <p:cNvPicPr>
            <a:picLocks noChangeAspect="1"/>
          </p:cNvPicPr>
          <p:nvPr/>
        </p:nvPicPr>
        <p:blipFill>
          <a:blip r:embed="rId7"/>
          <a:stretch>
            <a:fillRect/>
          </a:stretch>
        </p:blipFill>
        <p:spPr>
          <a:xfrm>
            <a:off x="7011280" y="2085885"/>
            <a:ext cx="1057999" cy="825560"/>
          </a:xfrm>
          <a:prstGeom prst="rect">
            <a:avLst/>
          </a:prstGeom>
        </p:spPr>
      </p:pic>
      <p:pic>
        <p:nvPicPr>
          <p:cNvPr id="10" name="图片 9">
            <a:extLst>
              <a:ext uri="{FF2B5EF4-FFF2-40B4-BE49-F238E27FC236}">
                <a16:creationId xmlns:a16="http://schemas.microsoft.com/office/drawing/2014/main" id="{5ED909F0-00EC-E733-7480-06E3CBC126D6}"/>
              </a:ext>
            </a:extLst>
          </p:cNvPr>
          <p:cNvPicPr>
            <a:picLocks noChangeAspect="1"/>
          </p:cNvPicPr>
          <p:nvPr/>
        </p:nvPicPr>
        <p:blipFill>
          <a:blip r:embed="rId8"/>
          <a:stretch>
            <a:fillRect/>
          </a:stretch>
        </p:blipFill>
        <p:spPr>
          <a:xfrm>
            <a:off x="5554187" y="3619552"/>
            <a:ext cx="937341" cy="383744"/>
          </a:xfrm>
          <a:prstGeom prst="rect">
            <a:avLst/>
          </a:prstGeom>
        </p:spPr>
      </p:pic>
      <p:pic>
        <p:nvPicPr>
          <p:cNvPr id="12" name="图片 11">
            <a:extLst>
              <a:ext uri="{FF2B5EF4-FFF2-40B4-BE49-F238E27FC236}">
                <a16:creationId xmlns:a16="http://schemas.microsoft.com/office/drawing/2014/main" id="{C53CF596-35EC-D72E-9712-47C638CCD397}"/>
              </a:ext>
            </a:extLst>
          </p:cNvPr>
          <p:cNvPicPr>
            <a:picLocks noChangeAspect="1"/>
          </p:cNvPicPr>
          <p:nvPr/>
        </p:nvPicPr>
        <p:blipFill>
          <a:blip r:embed="rId9"/>
          <a:stretch>
            <a:fillRect/>
          </a:stretch>
        </p:blipFill>
        <p:spPr>
          <a:xfrm>
            <a:off x="7011280" y="3429000"/>
            <a:ext cx="1057999" cy="860745"/>
          </a:xfrm>
          <a:prstGeom prst="rect">
            <a:avLst/>
          </a:prstGeom>
        </p:spPr>
      </p:pic>
      <p:pic>
        <p:nvPicPr>
          <p:cNvPr id="14" name="图片 13">
            <a:extLst>
              <a:ext uri="{FF2B5EF4-FFF2-40B4-BE49-F238E27FC236}">
                <a16:creationId xmlns:a16="http://schemas.microsoft.com/office/drawing/2014/main" id="{748FA811-E602-D34C-B93C-B12DACC50D2A}"/>
              </a:ext>
            </a:extLst>
          </p:cNvPr>
          <p:cNvPicPr>
            <a:picLocks noChangeAspect="1"/>
          </p:cNvPicPr>
          <p:nvPr/>
        </p:nvPicPr>
        <p:blipFill>
          <a:blip r:embed="rId10"/>
          <a:stretch>
            <a:fillRect/>
          </a:stretch>
        </p:blipFill>
        <p:spPr>
          <a:xfrm>
            <a:off x="5554187" y="5225710"/>
            <a:ext cx="937341" cy="441501"/>
          </a:xfrm>
          <a:prstGeom prst="rect">
            <a:avLst/>
          </a:prstGeom>
        </p:spPr>
      </p:pic>
      <p:pic>
        <p:nvPicPr>
          <p:cNvPr id="16" name="图片 15">
            <a:extLst>
              <a:ext uri="{FF2B5EF4-FFF2-40B4-BE49-F238E27FC236}">
                <a16:creationId xmlns:a16="http://schemas.microsoft.com/office/drawing/2014/main" id="{D25A9E19-6969-7461-F1F2-BDEA5B1B3F46}"/>
              </a:ext>
            </a:extLst>
          </p:cNvPr>
          <p:cNvPicPr>
            <a:picLocks noChangeAspect="1"/>
          </p:cNvPicPr>
          <p:nvPr/>
        </p:nvPicPr>
        <p:blipFill>
          <a:blip r:embed="rId11"/>
          <a:stretch>
            <a:fillRect/>
          </a:stretch>
        </p:blipFill>
        <p:spPr>
          <a:xfrm>
            <a:off x="7011280" y="5007733"/>
            <a:ext cx="1057999" cy="811798"/>
          </a:xfrm>
          <a:prstGeom prst="rect">
            <a:avLst/>
          </a:prstGeom>
        </p:spPr>
      </p:pic>
    </p:spTree>
    <p:extLst>
      <p:ext uri="{BB962C8B-B14F-4D97-AF65-F5344CB8AC3E}">
        <p14:creationId xmlns:p14="http://schemas.microsoft.com/office/powerpoint/2010/main" val="3909023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3.3 </a:t>
            </a:r>
            <a:r>
              <a:rPr lang="zh-CN" altLang="en-US" dirty="0"/>
              <a:t>特勒根定理、互易定理、对偶原理</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50372"/>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二、互易定理</a:t>
            </a:r>
          </a:p>
        </p:txBody>
      </p:sp>
      <p:sp>
        <p:nvSpPr>
          <p:cNvPr id="43" name="Text Box 4">
            <a:extLst>
              <a:ext uri="{FF2B5EF4-FFF2-40B4-BE49-F238E27FC236}">
                <a16:creationId xmlns:a16="http://schemas.microsoft.com/office/drawing/2014/main" id="{77DF7673-1A69-8CEE-65DD-24ECA1825166}"/>
              </a:ext>
            </a:extLst>
          </p:cNvPr>
          <p:cNvSpPr txBox="1">
            <a:spLocks noChangeArrowheads="1"/>
          </p:cNvSpPr>
          <p:nvPr/>
        </p:nvSpPr>
        <p:spPr bwMode="auto">
          <a:xfrm>
            <a:off x="251996" y="2260149"/>
            <a:ext cx="8001000"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8038" indent="-8080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779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573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6688"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08038" marR="0" lvl="0" indent="-808038" algn="just" defTabSz="914400" eaLnBrk="1" fontAlgn="auto" latinLnBrk="0" hangingPunct="1">
              <a:lnSpc>
                <a:spcPct val="12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1</a:t>
            </a:r>
            <a:r>
              <a:rPr kumimoji="1" lang="zh-CN" altLang="en-US" sz="20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互易定理只适用于</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线性</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电路</a:t>
            </a:r>
            <a:r>
              <a:rPr kumimoji="1"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线性无源元件组成的网络为互易性网络，而含受控源、独立源网络</a:t>
            </a:r>
            <a:r>
              <a:rPr kumimoji="1" lang="zh-CN" altLang="en-US" sz="2000" b="1" i="0" u="none" strike="noStrike" kern="0" cap="none" spc="0" normalizeH="0" baseline="0" noProof="0" dirty="0">
                <a:ln>
                  <a:noFill/>
                </a:ln>
                <a:solidFill>
                  <a:srgbClr val="993366"/>
                </a:solidFill>
                <a:effectLst/>
                <a:uLnTx/>
                <a:uFillTx/>
                <a:latin typeface="Times New Roman" panose="02020603050405020304" pitchFamily="18" charset="0"/>
                <a:ea typeface="宋体" panose="02010600030101010101" pitchFamily="2" charset="-122"/>
              </a:rPr>
              <a:t>一般不是</a:t>
            </a: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互易性网络；</a:t>
            </a:r>
          </a:p>
        </p:txBody>
      </p:sp>
      <p:sp>
        <p:nvSpPr>
          <p:cNvPr id="44" name="Text Box 9">
            <a:extLst>
              <a:ext uri="{FF2B5EF4-FFF2-40B4-BE49-F238E27FC236}">
                <a16:creationId xmlns:a16="http://schemas.microsoft.com/office/drawing/2014/main" id="{3D95DB7B-56AA-6A7E-0B2E-3DB11D189F07}"/>
              </a:ext>
            </a:extLst>
          </p:cNvPr>
          <p:cNvSpPr txBox="1">
            <a:spLocks noChangeArrowheads="1"/>
          </p:cNvSpPr>
          <p:nvPr/>
        </p:nvSpPr>
        <p:spPr bwMode="auto">
          <a:xfrm>
            <a:off x="387519" y="3055816"/>
            <a:ext cx="8077200"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8038" indent="-8080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987425"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66813"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08038" marR="0" lvl="0" indent="-808038" defTabSz="914400" eaLnBrk="1" fontAlgn="auto" latinLnBrk="0" hangingPunct="1">
              <a:lnSpc>
                <a:spcPct val="120000"/>
              </a:lnSpc>
              <a:spcBef>
                <a:spcPts val="240"/>
              </a:spcBef>
              <a:spcAft>
                <a:spcPts val="0"/>
              </a:spcAft>
              <a:buClrTx/>
              <a:buSzTx/>
              <a:buFontTx/>
              <a:buNone/>
              <a:tabLst/>
              <a:defRPr/>
            </a:pPr>
            <a:r>
              <a:rPr kumimoji="1" lang="zh-CN" altLang="en-US" sz="20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a:t>
            </a:r>
            <a:r>
              <a:rPr lang="en-US" altLang="zh-CN" sz="2000" b="1" kern="0" dirty="0">
                <a:solidFill>
                  <a:srgbClr val="3333FF"/>
                </a:solidFill>
              </a:rPr>
              <a:t>2</a:t>
            </a:r>
            <a:r>
              <a:rPr kumimoji="1" lang="zh-CN" altLang="en-US" sz="20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a:t>
            </a:r>
            <a:r>
              <a:rPr kumimoji="1" lang="zh-CN" altLang="en-US"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应用互易定理时要注意参考方向，如果两个网络的端口电压和电流的参考方向不一致，则应在不一致的电流和电压前</a:t>
            </a:r>
            <a:r>
              <a:rPr kumimoji="1"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加负号</a:t>
            </a:r>
            <a:r>
              <a:rPr kumimoji="1" lang="zh-CN" altLang="en-US" sz="2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a:t>
            </a:r>
          </a:p>
        </p:txBody>
      </p:sp>
      <p:sp>
        <p:nvSpPr>
          <p:cNvPr id="45" name="Text Box 11">
            <a:extLst>
              <a:ext uri="{FF2B5EF4-FFF2-40B4-BE49-F238E27FC236}">
                <a16:creationId xmlns:a16="http://schemas.microsoft.com/office/drawing/2014/main" id="{D7FF58C3-C6E9-93B9-3355-DC1B5278F754}"/>
              </a:ext>
            </a:extLst>
          </p:cNvPr>
          <p:cNvSpPr txBox="1">
            <a:spLocks noChangeArrowheads="1"/>
          </p:cNvSpPr>
          <p:nvPr/>
        </p:nvSpPr>
        <p:spPr bwMode="auto">
          <a:xfrm>
            <a:off x="354598" y="3862582"/>
            <a:ext cx="84348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000" b="1" dirty="0">
                <a:solidFill>
                  <a:srgbClr val="3333FF"/>
                </a:solidFill>
                <a:latin typeface="Times New Roman" panose="02020603050405020304" pitchFamily="18" charset="0"/>
                <a:ea typeface="宋体" panose="02010600030101010101" pitchFamily="2" charset="-122"/>
              </a:rPr>
              <a:t>（</a:t>
            </a:r>
            <a:r>
              <a:rPr kumimoji="1" lang="en-US" altLang="zh-CN" sz="2000" b="1" dirty="0">
                <a:solidFill>
                  <a:srgbClr val="3333FF"/>
                </a:solidFill>
                <a:latin typeface="Times New Roman" panose="02020603050405020304" pitchFamily="18" charset="0"/>
                <a:ea typeface="宋体" panose="02010600030101010101" pitchFamily="2" charset="-122"/>
              </a:rPr>
              <a:t>3</a:t>
            </a:r>
            <a:r>
              <a:rPr kumimoji="1" lang="zh-CN" altLang="en-US" sz="2000" b="1" dirty="0">
                <a:solidFill>
                  <a:srgbClr val="3333FF"/>
                </a:solidFill>
                <a:latin typeface="Times New Roman" panose="02020603050405020304" pitchFamily="18" charset="0"/>
                <a:ea typeface="宋体" panose="02010600030101010101" pitchFamily="2" charset="-122"/>
              </a:rPr>
              <a:t>）</a:t>
            </a:r>
            <a:r>
              <a:rPr kumimoji="1" lang="zh-CN" altLang="en-US" sz="2000" b="1" dirty="0">
                <a:solidFill>
                  <a:srgbClr val="000000"/>
                </a:solidFill>
                <a:latin typeface="Times New Roman" panose="02020603050405020304" pitchFamily="18" charset="0"/>
                <a:ea typeface="宋体" panose="02010600030101010101" pitchFamily="2" charset="-122"/>
              </a:rPr>
              <a:t>在激励与响应互换位置时，电路其余结构不能发生变化。</a:t>
            </a:r>
          </a:p>
        </p:txBody>
      </p:sp>
      <p:sp>
        <p:nvSpPr>
          <p:cNvPr id="48" name="Text Box 11">
            <a:extLst>
              <a:ext uri="{FF2B5EF4-FFF2-40B4-BE49-F238E27FC236}">
                <a16:creationId xmlns:a16="http://schemas.microsoft.com/office/drawing/2014/main" id="{98F7106B-809E-DC6E-D50B-08CB3F4FB2D6}"/>
              </a:ext>
            </a:extLst>
          </p:cNvPr>
          <p:cNvSpPr txBox="1">
            <a:spLocks noChangeArrowheads="1"/>
          </p:cNvSpPr>
          <p:nvPr/>
        </p:nvSpPr>
        <p:spPr bwMode="auto">
          <a:xfrm>
            <a:off x="303297" y="4329857"/>
            <a:ext cx="8537406" cy="120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50000"/>
              </a:spcBef>
            </a:pPr>
            <a:r>
              <a:rPr kumimoji="1" lang="zh-CN" altLang="en-US" sz="2000" b="1" dirty="0">
                <a:solidFill>
                  <a:srgbClr val="993366"/>
                </a:solidFill>
                <a:latin typeface="Times New Roman" panose="02020603050405020304" pitchFamily="18" charset="0"/>
                <a:ea typeface="宋体" panose="02010600030101010101" pitchFamily="2" charset="-122"/>
              </a:rPr>
              <a:t>可通过特勒根定理证明与理解互易定理（见“特勒根定理的常见应用”）。互易定理的三种形式可视为特勒根定理的特殊形式。</a:t>
            </a:r>
            <a:r>
              <a:rPr kumimoji="1" lang="zh-CN" altLang="en-US" sz="2000" b="1" dirty="0">
                <a:solidFill>
                  <a:srgbClr val="FF0000"/>
                </a:solidFill>
                <a:latin typeface="Times New Roman" panose="02020603050405020304" pitchFamily="18" charset="0"/>
                <a:ea typeface="宋体" panose="02010600030101010101" pitchFamily="2" charset="-122"/>
              </a:rPr>
              <a:t>有些情况应用互易定理更简便 </a:t>
            </a:r>
            <a:r>
              <a:rPr kumimoji="1" lang="en-US" altLang="zh-CN" sz="2000" b="1" dirty="0">
                <a:solidFill>
                  <a:srgbClr val="FF0000"/>
                </a:solidFill>
                <a:latin typeface="Times New Roman" panose="02020603050405020304" pitchFamily="18" charset="0"/>
                <a:ea typeface="宋体" panose="02010600030101010101" pitchFamily="2" charset="-122"/>
              </a:rPr>
              <a:t>(</a:t>
            </a:r>
            <a:r>
              <a:rPr kumimoji="1" lang="zh-CN" altLang="en-US" sz="2000" b="1" dirty="0">
                <a:solidFill>
                  <a:srgbClr val="FF0000"/>
                </a:solidFill>
                <a:latin typeface="Times New Roman" panose="02020603050405020304" pitchFamily="18" charset="0"/>
                <a:ea typeface="宋体" panose="02010600030101010101" pitchFamily="2" charset="-122"/>
              </a:rPr>
              <a:t>如习题</a:t>
            </a:r>
            <a:r>
              <a:rPr kumimoji="1" lang="en-US" altLang="zh-CN" sz="2000" b="1" dirty="0">
                <a:solidFill>
                  <a:srgbClr val="FF0000"/>
                </a:solidFill>
                <a:latin typeface="Times New Roman" panose="02020603050405020304" pitchFamily="18" charset="0"/>
                <a:ea typeface="宋体" panose="02010600030101010101" pitchFamily="2" charset="-122"/>
              </a:rPr>
              <a:t>3.20</a:t>
            </a:r>
            <a:r>
              <a:rPr kumimoji="1" lang="zh-CN" altLang="en-US" sz="2000" b="1" dirty="0">
                <a:solidFill>
                  <a:srgbClr val="FF0000"/>
                </a:solidFill>
                <a:latin typeface="Times New Roman" panose="02020603050405020304" pitchFamily="18" charset="0"/>
                <a:ea typeface="宋体" panose="02010600030101010101" pitchFamily="2" charset="-122"/>
              </a:rPr>
              <a:t>、补充材料例</a:t>
            </a:r>
            <a:r>
              <a:rPr kumimoji="1" lang="en-US" altLang="zh-CN" sz="2000" b="1" dirty="0">
                <a:solidFill>
                  <a:srgbClr val="FF0000"/>
                </a:solidFill>
                <a:latin typeface="Times New Roman" panose="02020603050405020304" pitchFamily="18" charset="0"/>
                <a:ea typeface="宋体" panose="02010600030101010101" pitchFamily="2" charset="-122"/>
              </a:rPr>
              <a:t>9)</a:t>
            </a:r>
            <a:r>
              <a:rPr kumimoji="1" lang="zh-CN" altLang="en-US" sz="2000" b="1" dirty="0">
                <a:solidFill>
                  <a:srgbClr val="FF0000"/>
                </a:solidFill>
                <a:latin typeface="Times New Roman" panose="02020603050405020304" pitchFamily="18" charset="0"/>
                <a:ea typeface="宋体" panose="02010600030101010101" pitchFamily="2" charset="-122"/>
              </a:rPr>
              <a:t>。</a:t>
            </a:r>
          </a:p>
        </p:txBody>
      </p:sp>
      <p:sp>
        <p:nvSpPr>
          <p:cNvPr id="49" name="Text Box 12">
            <a:extLst>
              <a:ext uri="{FF2B5EF4-FFF2-40B4-BE49-F238E27FC236}">
                <a16:creationId xmlns:a16="http://schemas.microsoft.com/office/drawing/2014/main" id="{0EBC50C9-83D3-04FA-BD72-A75E3D79025D}"/>
              </a:ext>
            </a:extLst>
          </p:cNvPr>
          <p:cNvSpPr txBox="1">
            <a:spLocks noChangeArrowheads="1"/>
          </p:cNvSpPr>
          <p:nvPr/>
        </p:nvSpPr>
        <p:spPr bwMode="auto">
          <a:xfrm>
            <a:off x="251996" y="1773592"/>
            <a:ext cx="3905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000" b="1" dirty="0">
                <a:solidFill>
                  <a:srgbClr val="FF3300"/>
                </a:solidFill>
                <a:latin typeface="Times New Roman" panose="02020603050405020304" pitchFamily="18" charset="0"/>
                <a:ea typeface="宋体" panose="02010600030101010101" pitchFamily="2" charset="-122"/>
              </a:rPr>
              <a:t>应用互易定理时应注意：  </a:t>
            </a:r>
          </a:p>
        </p:txBody>
      </p:sp>
    </p:spTree>
    <p:extLst>
      <p:ext uri="{BB962C8B-B14F-4D97-AF65-F5344CB8AC3E}">
        <p14:creationId xmlns:p14="http://schemas.microsoft.com/office/powerpoint/2010/main" val="2328185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zh-CN" altLang="en-US" dirty="0"/>
              <a:t>互易定理例</a:t>
            </a:r>
          </a:p>
        </p:txBody>
      </p:sp>
      <p:pic>
        <p:nvPicPr>
          <p:cNvPr id="5" name="图片 4">
            <a:extLst>
              <a:ext uri="{FF2B5EF4-FFF2-40B4-BE49-F238E27FC236}">
                <a16:creationId xmlns:a16="http://schemas.microsoft.com/office/drawing/2014/main" id="{8C5CCF9E-8CF6-5955-AE62-9BEB9B6C7EE3}"/>
              </a:ext>
            </a:extLst>
          </p:cNvPr>
          <p:cNvPicPr>
            <a:picLocks noChangeAspect="1"/>
          </p:cNvPicPr>
          <p:nvPr/>
        </p:nvPicPr>
        <p:blipFill>
          <a:blip r:embed="rId3"/>
          <a:stretch>
            <a:fillRect/>
          </a:stretch>
        </p:blipFill>
        <p:spPr>
          <a:xfrm>
            <a:off x="457200" y="1763586"/>
            <a:ext cx="3581221" cy="2160002"/>
          </a:xfrm>
          <a:prstGeom prst="rect">
            <a:avLst/>
          </a:prstGeom>
        </p:spPr>
      </p:pic>
      <p:sp>
        <p:nvSpPr>
          <p:cNvPr id="7" name="文本框 6">
            <a:extLst>
              <a:ext uri="{FF2B5EF4-FFF2-40B4-BE49-F238E27FC236}">
                <a16:creationId xmlns:a16="http://schemas.microsoft.com/office/drawing/2014/main" id="{297B12B6-3356-C56B-D49C-2DEA8F1BBD37}"/>
              </a:ext>
            </a:extLst>
          </p:cNvPr>
          <p:cNvSpPr txBox="1"/>
          <p:nvPr/>
        </p:nvSpPr>
        <p:spPr>
          <a:xfrm>
            <a:off x="489982" y="1124047"/>
            <a:ext cx="8164036" cy="576248"/>
          </a:xfrm>
          <a:prstGeom prst="rect">
            <a:avLst/>
          </a:prstGeom>
          <a:noFill/>
        </p:spPr>
        <p:txBody>
          <a:bodyPr wrap="square">
            <a:spAutoFit/>
          </a:bodyPr>
          <a:lstStyle/>
          <a:p>
            <a:pPr eaLnBrk="1">
              <a:lnSpc>
                <a:spcPct val="150000"/>
              </a:lnSpc>
            </a:pPr>
            <a:r>
              <a:rPr lang="zh-CN" altLang="en-US"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例</a:t>
            </a:r>
            <a:r>
              <a:rPr lang="zh-CN" altLang="en-US"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【3.20】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用互易定理求</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示电压</a:t>
            </a:r>
            <a:r>
              <a:rPr lang="en-US" altLang="zh-CN" sz="2400" i="1" dirty="0">
                <a:effectLst/>
                <a:latin typeface="Times New Roman" panose="02020603050405020304" pitchFamily="18" charset="0"/>
                <a:ea typeface="宋体" panose="02010600030101010101" pitchFamily="2" charset="-122"/>
                <a:cs typeface="Times New Roman" panose="02020603050405020304" pitchFamily="18" charset="0"/>
              </a:rPr>
              <a:t>U</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FBD1B4D-4251-7162-05D9-37E49475C706}"/>
              </a:ext>
            </a:extLst>
          </p:cNvPr>
          <p:cNvSpPr txBox="1"/>
          <p:nvPr/>
        </p:nvSpPr>
        <p:spPr>
          <a:xfrm>
            <a:off x="5105581" y="2643532"/>
            <a:ext cx="2160002" cy="400110"/>
          </a:xfrm>
          <a:prstGeom prst="rect">
            <a:avLst/>
          </a:prstGeom>
          <a:noFill/>
        </p:spPr>
        <p:txBody>
          <a:bodyPr wrap="square">
            <a:spAutoFit/>
          </a:bodyPr>
          <a:lstStyle/>
          <a:p>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请看视频</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zh-CN" altLang="en-US" dirty="0"/>
          </a:p>
        </p:txBody>
      </p:sp>
      <p:sp>
        <p:nvSpPr>
          <p:cNvPr id="3" name="矩形 2">
            <a:extLst>
              <a:ext uri="{FF2B5EF4-FFF2-40B4-BE49-F238E27FC236}">
                <a16:creationId xmlns:a16="http://schemas.microsoft.com/office/drawing/2014/main" id="{297FBACE-E199-B519-AC58-A5217B89ABBC}"/>
              </a:ext>
            </a:extLst>
          </p:cNvPr>
          <p:cNvSpPr>
            <a:spLocks noChangeAspect="1"/>
          </p:cNvSpPr>
          <p:nvPr>
            <p:custDataLst>
              <p:tags r:id="rId1"/>
            </p:custDataLst>
          </p:nvPr>
        </p:nvSpPr>
        <p:spPr bwMode="auto">
          <a:xfrm>
            <a:off x="4572000" y="3408174"/>
            <a:ext cx="3924037" cy="2802884"/>
          </a:xfrm>
          <a:prstGeom prst="rect">
            <a:avLst/>
          </a:prstGeom>
          <a:blipFill>
            <a:blip r:embed="rId4"/>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视频名称：互易定理例</a:t>
            </a:r>
            <a:r>
              <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a:ln>
                  <a:noFill/>
                </a:ln>
                <a:solidFill>
                  <a:srgbClr val="C8C8C8"/>
                </a:solidFill>
                <a:effectLst/>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176455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3.3 </a:t>
            </a:r>
            <a:r>
              <a:rPr lang="zh-CN" altLang="en-US" dirty="0"/>
              <a:t>特勒根定理、互易定理、对偶原理</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1268998"/>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lang="zh-CN" altLang="en-US" sz="2800" b="1" dirty="0">
                <a:solidFill>
                  <a:srgbClr val="993366"/>
                </a:solidFill>
                <a:latin typeface="宋体" panose="02010600030101010101" pitchFamily="2" charset="-122"/>
                <a:ea typeface="宋体" panose="02010600030101010101" pitchFamily="2" charset="-122"/>
              </a:rPr>
              <a:t>三</a:t>
            </a: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、对偶原理</a:t>
            </a:r>
          </a:p>
        </p:txBody>
      </p:sp>
      <p:sp>
        <p:nvSpPr>
          <p:cNvPr id="12" name="Text Box 4">
            <a:extLst>
              <a:ext uri="{FF2B5EF4-FFF2-40B4-BE49-F238E27FC236}">
                <a16:creationId xmlns:a16="http://schemas.microsoft.com/office/drawing/2014/main" id="{E9B7537E-9A5F-BEA2-62EB-21728CD07DE8}"/>
              </a:ext>
            </a:extLst>
          </p:cNvPr>
          <p:cNvSpPr txBox="1">
            <a:spLocks noChangeArrowheads="1"/>
          </p:cNvSpPr>
          <p:nvPr/>
        </p:nvSpPr>
        <p:spPr bwMode="auto">
          <a:xfrm>
            <a:off x="457200" y="1914243"/>
            <a:ext cx="8001000" cy="26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8038" indent="-8080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779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573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6688"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808038" algn="just" defTabSz="914400" eaLnBrk="1" fontAlgn="auto" latinLnBrk="0" hangingPunct="1">
              <a:lnSpc>
                <a:spcPct val="120000"/>
              </a:lnSpc>
              <a:spcBef>
                <a:spcPct val="50000"/>
              </a:spcBef>
              <a:spcAft>
                <a:spcPts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如果电路中某一定理（或方程、关系式等）的表述是成立的，则将其中的概念（变量、参数、元件</a:t>
            </a:r>
            <a:r>
              <a:rPr lang="zh-CN" altLang="en-US" b="1" kern="0" dirty="0">
                <a:solidFill>
                  <a:srgbClr val="000000"/>
                </a:solidFill>
              </a:rPr>
              <a:t>、结构等</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）用其对偶因素置换后所得的对偶表述也一定是正确的。</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808038" algn="just" defTabSz="914400" eaLnBrk="1" fontAlgn="auto" latinLnBrk="0" hangingPunct="1">
              <a:lnSpc>
                <a:spcPct val="120000"/>
              </a:lnSpc>
              <a:spcBef>
                <a:spcPct val="50000"/>
              </a:spcBef>
              <a:spcAft>
                <a:spcPts val="0"/>
              </a:spcAft>
              <a:buClrTx/>
              <a:buSzTx/>
              <a:buFontTx/>
              <a:buNone/>
              <a:tabLst/>
              <a:defRPr/>
            </a:pPr>
            <a:r>
              <a:rPr lang="zh-CN" altLang="en-US" b="1" kern="0" dirty="0">
                <a:solidFill>
                  <a:srgbClr val="000000"/>
                </a:solidFill>
              </a:rPr>
              <a:t>常见对偶因素与对偶电路的画法请自行对照课本。</a:t>
            </a:r>
            <a:endParaRPr lang="en-US" altLang="zh-CN" b="1" kern="0" dirty="0">
              <a:solidFill>
                <a:srgbClr val="000000"/>
              </a:solidFill>
            </a:endParaRPr>
          </a:p>
          <a:p>
            <a:pPr marL="0" marR="0" lvl="0" indent="-808038" algn="just" defTabSz="914400" eaLnBrk="1" fontAlgn="auto" latinLnBrk="0" hangingPunct="1">
              <a:lnSpc>
                <a:spcPct val="120000"/>
              </a:lnSpc>
              <a:spcBef>
                <a:spcPct val="50000"/>
              </a:spcBef>
              <a:spcAft>
                <a:spcPts val="0"/>
              </a:spcAft>
              <a:buClrTx/>
              <a:buSzTx/>
              <a:buFontTx/>
              <a:buNone/>
              <a:tabLst/>
              <a:defRPr/>
            </a:pPr>
            <a:r>
              <a:rPr lang="zh-CN" altLang="en-US" b="1" kern="0" dirty="0">
                <a:solidFill>
                  <a:srgbClr val="000000"/>
                </a:solidFill>
              </a:rPr>
              <a:t>把握住元件或规律的对偶性，可以使学习事半功倍。</a:t>
            </a:r>
            <a:endPar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02866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5216A-DDD2-E3BD-F2C4-D412062BDD43}"/>
              </a:ext>
            </a:extLst>
          </p:cNvPr>
          <p:cNvSpPr>
            <a:spLocks noGrp="1"/>
          </p:cNvSpPr>
          <p:nvPr>
            <p:ph type="ctrTitle"/>
          </p:nvPr>
        </p:nvSpPr>
        <p:spPr/>
        <p:txBody>
          <a:bodyPr/>
          <a:lstStyle/>
          <a:p>
            <a:pPr algn="ctr"/>
            <a:r>
              <a:rPr lang="zh-CN" altLang="en-US" b="1" dirty="0"/>
              <a:t>本讲内容结束</a:t>
            </a:r>
            <a:br>
              <a:rPr lang="en-US" altLang="zh-CN" b="1" dirty="0"/>
            </a:br>
            <a:r>
              <a:rPr lang="zh-CN" altLang="en-US" b="1" dirty="0"/>
              <a:t>谢谢！</a:t>
            </a:r>
          </a:p>
        </p:txBody>
      </p:sp>
      <p:sp>
        <p:nvSpPr>
          <p:cNvPr id="3" name="副标题 2">
            <a:extLst>
              <a:ext uri="{FF2B5EF4-FFF2-40B4-BE49-F238E27FC236}">
                <a16:creationId xmlns:a16="http://schemas.microsoft.com/office/drawing/2014/main" id="{ED3235A8-0354-1D66-F38D-2ABAFD9E0D60}"/>
              </a:ext>
            </a:extLst>
          </p:cNvPr>
          <p:cNvSpPr>
            <a:spLocks noGrp="1"/>
          </p:cNvSpPr>
          <p:nvPr>
            <p:ph type="subTitle" idx="1"/>
          </p:nvPr>
        </p:nvSpPr>
        <p:spPr/>
        <p:txBody>
          <a:bodyPr/>
          <a:lstStyle/>
          <a:p>
            <a:pPr algn="r"/>
            <a:r>
              <a:rPr lang="en-US" altLang="zh-CN" dirty="0"/>
              <a:t>2022.7</a:t>
            </a:r>
            <a:endParaRPr lang="zh-CN" altLang="en-US" dirty="0"/>
          </a:p>
        </p:txBody>
      </p:sp>
    </p:spTree>
    <p:extLst>
      <p:ext uri="{BB962C8B-B14F-4D97-AF65-F5344CB8AC3E}">
        <p14:creationId xmlns:p14="http://schemas.microsoft.com/office/powerpoint/2010/main" val="16770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 </a:t>
            </a:r>
            <a:r>
              <a:rPr lang="zh-CN" altLang="en-US" dirty="0"/>
              <a:t>等效思想</a:t>
            </a:r>
          </a:p>
        </p:txBody>
      </p:sp>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4" name="Text Box 20">
            <a:extLst>
              <a:ext uri="{FF2B5EF4-FFF2-40B4-BE49-F238E27FC236}">
                <a16:creationId xmlns:a16="http://schemas.microsoft.com/office/drawing/2014/main" id="{09E652DC-E265-676A-31FF-6258C3CC4633}"/>
              </a:ext>
            </a:extLst>
          </p:cNvPr>
          <p:cNvSpPr txBox="1">
            <a:spLocks noChangeArrowheads="1"/>
          </p:cNvSpPr>
          <p:nvPr/>
        </p:nvSpPr>
        <p:spPr bwMode="auto">
          <a:xfrm>
            <a:off x="403566" y="2106527"/>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FF0000"/>
                </a:solidFill>
                <a:latin typeface="Times New Roman" panose="02020603050405020304" pitchFamily="18" charset="0"/>
                <a:ea typeface="宋体" panose="02010600030101010101" pitchFamily="2" charset="-122"/>
              </a:rPr>
              <a:t>解释  </a:t>
            </a:r>
            <a:endParaRPr kumimoji="1" lang="zh-CN" altLang="en-US" sz="2400" b="1" dirty="0">
              <a:solidFill>
                <a:srgbClr val="000000"/>
              </a:solidFill>
              <a:latin typeface="Times New Roman" panose="02020603050405020304" pitchFamily="18" charset="0"/>
              <a:ea typeface="宋体" panose="02010600030101010101" pitchFamily="2" charset="-122"/>
            </a:endParaRPr>
          </a:p>
        </p:txBody>
      </p:sp>
      <p:sp>
        <p:nvSpPr>
          <p:cNvPr id="15" name="Text Box 21">
            <a:extLst>
              <a:ext uri="{FF2B5EF4-FFF2-40B4-BE49-F238E27FC236}">
                <a16:creationId xmlns:a16="http://schemas.microsoft.com/office/drawing/2014/main" id="{DD825DF1-D8F9-3F36-0FB4-BC6945B2A446}"/>
              </a:ext>
            </a:extLst>
          </p:cNvPr>
          <p:cNvSpPr txBox="1">
            <a:spLocks noChangeArrowheads="1"/>
          </p:cNvSpPr>
          <p:nvPr/>
        </p:nvSpPr>
        <p:spPr bwMode="auto">
          <a:xfrm>
            <a:off x="898865" y="4285918"/>
            <a:ext cx="799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dirty="0">
                <a:solidFill>
                  <a:srgbClr val="000000"/>
                </a:solidFill>
                <a:latin typeface="Times New Roman" panose="02020603050405020304" pitchFamily="18" charset="0"/>
                <a:ea typeface="宋体" panose="02010600030101010101" pitchFamily="2" charset="-122"/>
              </a:rPr>
              <a:t>(2) </a:t>
            </a:r>
            <a:r>
              <a:rPr kumimoji="1" lang="zh-CN" altLang="en-US" sz="2400" b="1" dirty="0">
                <a:solidFill>
                  <a:srgbClr val="000000"/>
                </a:solidFill>
                <a:latin typeface="宋体" panose="02010600030101010101" pitchFamily="2" charset="-122"/>
                <a:ea typeface="宋体" panose="02010600030101010101" pitchFamily="2" charset="-122"/>
              </a:rPr>
              <a:t>等效是指对外部（端子以外）电路而言，对内不成立</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zh-CN" altLang="en-US" sz="2400" b="1" dirty="0">
                <a:solidFill>
                  <a:srgbClr val="000000"/>
                </a:solidFill>
                <a:latin typeface="Times New Roman" panose="02020603050405020304" pitchFamily="18" charset="0"/>
                <a:ea typeface="宋体" panose="02010600030101010101" pitchFamily="2" charset="-122"/>
              </a:rPr>
              <a:t>  </a:t>
            </a:r>
          </a:p>
        </p:txBody>
      </p:sp>
      <p:sp>
        <p:nvSpPr>
          <p:cNvPr id="20" name="Text Box 22">
            <a:extLst>
              <a:ext uri="{FF2B5EF4-FFF2-40B4-BE49-F238E27FC236}">
                <a16:creationId xmlns:a16="http://schemas.microsoft.com/office/drawing/2014/main" id="{3B1B1FC7-FBDD-CE22-F023-1B5BEDBDB0AB}"/>
              </a:ext>
            </a:extLst>
          </p:cNvPr>
          <p:cNvSpPr txBox="1">
            <a:spLocks noChangeArrowheads="1"/>
          </p:cNvSpPr>
          <p:nvPr/>
        </p:nvSpPr>
        <p:spPr bwMode="auto">
          <a:xfrm>
            <a:off x="898865" y="2647852"/>
            <a:ext cx="7560007"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Bef>
                <a:spcPct val="50000"/>
              </a:spcBef>
            </a:pPr>
            <a:r>
              <a:rPr kumimoji="1" lang="en-US" altLang="zh-CN" sz="2400" b="1" dirty="0">
                <a:solidFill>
                  <a:srgbClr val="000000"/>
                </a:solidFill>
                <a:latin typeface="Times New Roman" panose="02020603050405020304" pitchFamily="18" charset="0"/>
                <a:ea typeface="宋体" panose="02010600030101010101" pitchFamily="2" charset="-122"/>
              </a:rPr>
              <a:t>(1) </a:t>
            </a:r>
            <a:r>
              <a:rPr kumimoji="1" lang="zh-CN" altLang="en-US" sz="2400" b="1" dirty="0">
                <a:solidFill>
                  <a:srgbClr val="000000"/>
                </a:solidFill>
                <a:latin typeface="Times New Roman" panose="02020603050405020304" pitchFamily="18" charset="0"/>
                <a:ea typeface="宋体" panose="02010600030101010101" pitchFamily="2" charset="-122"/>
              </a:rPr>
              <a:t>等效的条件是，等效前后不会改变等效电路对外部电路的影响</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zh-CN" altLang="en-US" sz="2400" b="1" dirty="0">
                <a:solidFill>
                  <a:srgbClr val="000000"/>
                </a:solidFill>
                <a:latin typeface="Times New Roman" panose="02020603050405020304" pitchFamily="18" charset="0"/>
                <a:ea typeface="宋体" panose="02010600030101010101" pitchFamily="2" charset="-122"/>
              </a:rPr>
              <a:t>作用。等效电路与外部电路无关（它只反映被等效电路自身的性质）。  </a:t>
            </a:r>
          </a:p>
        </p:txBody>
      </p:sp>
    </p:spTree>
    <p:extLst>
      <p:ext uri="{BB962C8B-B14F-4D97-AF65-F5344CB8AC3E}">
        <p14:creationId xmlns:p14="http://schemas.microsoft.com/office/powerpoint/2010/main" val="108707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5" name="文本框 4">
            <a:extLst>
              <a:ext uri="{FF2B5EF4-FFF2-40B4-BE49-F238E27FC236}">
                <a16:creationId xmlns:a16="http://schemas.microsoft.com/office/drawing/2014/main" id="{7EE24D2E-524C-B176-626D-4FF3582B4E53}"/>
              </a:ext>
            </a:extLst>
          </p:cNvPr>
          <p:cNvSpPr txBox="1"/>
          <p:nvPr/>
        </p:nvSpPr>
        <p:spPr>
          <a:xfrm>
            <a:off x="457200" y="2051932"/>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串联等效</a:t>
            </a:r>
          </a:p>
        </p:txBody>
      </p:sp>
      <p:sp>
        <p:nvSpPr>
          <p:cNvPr id="7" name="Rectangle 221">
            <a:extLst>
              <a:ext uri="{FF2B5EF4-FFF2-40B4-BE49-F238E27FC236}">
                <a16:creationId xmlns:a16="http://schemas.microsoft.com/office/drawing/2014/main" id="{29EE4A13-99A3-2173-1CA8-409155B2224E}"/>
              </a:ext>
            </a:extLst>
          </p:cNvPr>
          <p:cNvSpPr>
            <a:spLocks noChangeArrowheads="1"/>
          </p:cNvSpPr>
          <p:nvPr/>
        </p:nvSpPr>
        <p:spPr bwMode="auto">
          <a:xfrm>
            <a:off x="2411998" y="2050433"/>
            <a:ext cx="4114800" cy="457200"/>
          </a:xfrm>
          <a:prstGeom prst="rect">
            <a:avLst/>
          </a:prstGeom>
          <a:gradFill rotWithShape="0">
            <a:gsLst>
              <a:gs pos="0">
                <a:srgbClr val="00CC99"/>
              </a:gs>
              <a:gs pos="50000">
                <a:srgbClr val="FFFFFF"/>
              </a:gs>
              <a:gs pos="100000">
                <a:srgbClr val="00CC99"/>
              </a:gs>
            </a:gsLst>
            <a:lin ang="2700000" scaled="1"/>
          </a:gra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eq</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1</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R</a:t>
            </a:r>
            <a:r>
              <a:rPr kumimoji="1"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2</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+…+R</a:t>
            </a:r>
            <a:r>
              <a:rPr kumimoji="1"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k</a:t>
            </a:r>
            <a:r>
              <a:rPr kumimoji="1"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  </a:t>
            </a:r>
            <a:endPar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8" name="Text Box 249">
            <a:extLst>
              <a:ext uri="{FF2B5EF4-FFF2-40B4-BE49-F238E27FC236}">
                <a16:creationId xmlns:a16="http://schemas.microsoft.com/office/drawing/2014/main" id="{F0F3A7C0-D313-7EFF-7188-A5D9779E7214}"/>
              </a:ext>
            </a:extLst>
          </p:cNvPr>
          <p:cNvSpPr txBox="1">
            <a:spLocks noChangeArrowheads="1"/>
          </p:cNvSpPr>
          <p:nvPr/>
        </p:nvSpPr>
        <p:spPr bwMode="auto">
          <a:xfrm>
            <a:off x="443995" y="2718288"/>
            <a:ext cx="365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dirty="0">
                <a:solidFill>
                  <a:srgbClr val="000000"/>
                </a:solidFill>
                <a:latin typeface="宋体" panose="02010600030101010101" pitchFamily="2" charset="-122"/>
                <a:ea typeface="宋体" panose="02010600030101010101" pitchFamily="2" charset="-122"/>
              </a:rPr>
              <a:t>串联电阻上的分压  </a:t>
            </a:r>
          </a:p>
        </p:txBody>
      </p:sp>
      <p:graphicFrame>
        <p:nvGraphicFramePr>
          <p:cNvPr id="9" name="Object 255">
            <a:extLst>
              <a:ext uri="{FF2B5EF4-FFF2-40B4-BE49-F238E27FC236}">
                <a16:creationId xmlns:a16="http://schemas.microsoft.com/office/drawing/2014/main" id="{FE0E04DD-B397-B4FE-3E43-67C980CC628B}"/>
              </a:ext>
            </a:extLst>
          </p:cNvPr>
          <p:cNvGraphicFramePr>
            <a:graphicFrameLocks noChangeAspect="1"/>
          </p:cNvGraphicFramePr>
          <p:nvPr>
            <p:extLst>
              <p:ext uri="{D42A27DB-BD31-4B8C-83A1-F6EECF244321}">
                <p14:modId xmlns:p14="http://schemas.microsoft.com/office/powerpoint/2010/main" val="1486877576"/>
              </p:ext>
            </p:extLst>
          </p:nvPr>
        </p:nvGraphicFramePr>
        <p:xfrm>
          <a:off x="4572000" y="2644170"/>
          <a:ext cx="1519237" cy="949325"/>
        </p:xfrm>
        <a:graphic>
          <a:graphicData uri="http://schemas.openxmlformats.org/presentationml/2006/ole">
            <mc:AlternateContent xmlns:mc="http://schemas.openxmlformats.org/markup-compatibility/2006">
              <mc:Choice xmlns:v="urn:schemas-microsoft-com:vml" Requires="v">
                <p:oleObj name="Equation" r:id="rId2" imgW="698400" imgH="431640" progId="Equation.3">
                  <p:embed/>
                </p:oleObj>
              </mc:Choice>
              <mc:Fallback>
                <p:oleObj name="Equation" r:id="rId2" imgW="698400" imgH="431640" progId="Equation.3">
                  <p:embed/>
                  <p:pic>
                    <p:nvPicPr>
                      <p:cNvPr id="9" name="Object 255">
                        <a:extLst>
                          <a:ext uri="{FF2B5EF4-FFF2-40B4-BE49-F238E27FC236}">
                            <a16:creationId xmlns:a16="http://schemas.microsoft.com/office/drawing/2014/main" id="{FE0E04DD-B397-B4FE-3E43-67C980CC6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44170"/>
                        <a:ext cx="1519237" cy="949325"/>
                      </a:xfrm>
                      <a:prstGeom prst="rect">
                        <a:avLst/>
                      </a:prstGeom>
                      <a:gradFill rotWithShape="0">
                        <a:gsLst>
                          <a:gs pos="0">
                            <a:srgbClr val="00CC99">
                              <a:gamma/>
                              <a:tint val="33333"/>
                              <a:invGamma/>
                            </a:srgbClr>
                          </a:gs>
                          <a:gs pos="100000">
                            <a:srgbClr val="00CC99"/>
                          </a:gs>
                        </a:gsLst>
                        <a:path path="shape">
                          <a:fillToRect l="50000" t="50000" r="50000" b="50000"/>
                        </a:path>
                      </a:gradFill>
                      <a:ln>
                        <a:noFill/>
                      </a:ln>
                      <a:effectLst>
                        <a:outerShdw dist="107763" dir="2700000" algn="ctr" rotWithShape="0">
                          <a:srgbClr val="808080"/>
                        </a:outerShdw>
                      </a:effectLst>
                    </p:spPr>
                  </p:pic>
                </p:oleObj>
              </mc:Fallback>
            </mc:AlternateContent>
          </a:graphicData>
        </a:graphic>
      </p:graphicFrame>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2" name="Text Box 13">
            <a:extLst>
              <a:ext uri="{FF2B5EF4-FFF2-40B4-BE49-F238E27FC236}">
                <a16:creationId xmlns:a16="http://schemas.microsoft.com/office/drawing/2014/main" id="{3D6D9387-4331-A7EE-10A5-160B1BBFA045}"/>
              </a:ext>
            </a:extLst>
          </p:cNvPr>
          <p:cNvSpPr txBox="1">
            <a:spLocks noChangeArrowheads="1"/>
          </p:cNvSpPr>
          <p:nvPr/>
        </p:nvSpPr>
        <p:spPr bwMode="auto">
          <a:xfrm>
            <a:off x="2411998" y="3871669"/>
            <a:ext cx="5940000" cy="457200"/>
          </a:xfrm>
          <a:prstGeom prst="rect">
            <a:avLst/>
          </a:prstGeom>
          <a:gradFill rotWithShape="0">
            <a:gsLst>
              <a:gs pos="0">
                <a:srgbClr val="00CC99"/>
              </a:gs>
              <a:gs pos="50000">
                <a:srgbClr val="FFFFFF"/>
              </a:gs>
              <a:gs pos="100000">
                <a:srgbClr val="00CC99"/>
              </a:gs>
            </a:gsLst>
            <a:lin ang="18900000" scaled="1"/>
          </a:gradFill>
          <a:ln>
            <a:noFill/>
          </a:ln>
          <a:effectLst>
            <a:outerShdw dist="107763" dir="13500000" algn="ctr" rotWithShape="0">
              <a:srgbClr val="808080"/>
            </a:outerShdw>
          </a:effectLst>
          <a:extLst>
            <a:ext uri="{91240B29-F687-4F45-9708-019B960494DF}">
              <a14:hiddenLine xmlns:a14="http://schemas.microsoft.com/office/drawing/2010/main" w="12700">
                <a:solidFill>
                  <a:schemeClr val="tx1"/>
                </a:solidFill>
                <a:miter lim="800000"/>
                <a:headEnd/>
                <a:tailEnd/>
              </a14:hiddenLine>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0"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eq</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1</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0"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2</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MT Extra" panose="05050102010205020202" pitchFamily="18" charset="2"/>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Math4" pitchFamily="2" charset="2"/>
              </a:rPr>
              <a:t> </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k</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MT Extra" panose="05050102010205020202" pitchFamily="18" charset="2"/>
              </a:rPr>
              <a:t></a:t>
            </a:r>
            <a:r>
              <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Math4" pitchFamily="2" charset="2"/>
              </a:rPr>
              <a:t> </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G</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rPr>
              <a:t>k</a:t>
            </a:r>
            <a:r>
              <a:rPr kumimoji="1"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 1</a:t>
            </a:r>
            <a:r>
              <a:rPr kumimoji="1"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i="1" u="none" strike="noStrike" kern="0" cap="none" spc="0" normalizeH="0" baseline="-25000" noProof="0" dirty="0" err="1">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k</a:t>
            </a:r>
            <a:endParaRPr kumimoji="1"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3" name="文本框 12">
            <a:extLst>
              <a:ext uri="{FF2B5EF4-FFF2-40B4-BE49-F238E27FC236}">
                <a16:creationId xmlns:a16="http://schemas.microsoft.com/office/drawing/2014/main" id="{239418A7-90EE-2F6C-4914-0BD77CF7DEDB}"/>
              </a:ext>
            </a:extLst>
          </p:cNvPr>
          <p:cNvSpPr txBox="1"/>
          <p:nvPr/>
        </p:nvSpPr>
        <p:spPr>
          <a:xfrm>
            <a:off x="457200" y="3838659"/>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b="1" i="0" u="none" strike="noStrike" kern="1200" cap="none" spc="0" normalizeH="0" baseline="0" noProof="0" dirty="0">
                <a:ln>
                  <a:noFill/>
                </a:ln>
                <a:solidFill>
                  <a:srgbClr val="993366"/>
                </a:solidFill>
                <a:effectLst/>
                <a:uLnTx/>
                <a:uFillTx/>
                <a:latin typeface="宋体" panose="02010600030101010101" pitchFamily="2" charset="-122"/>
                <a:ea typeface="宋体" panose="02010600030101010101" pitchFamily="2" charset="-122"/>
              </a:rPr>
              <a:t>并联等效</a:t>
            </a:r>
          </a:p>
        </p:txBody>
      </p:sp>
      <p:graphicFrame>
        <p:nvGraphicFramePr>
          <p:cNvPr id="16" name="Object 11">
            <a:extLst>
              <a:ext uri="{FF2B5EF4-FFF2-40B4-BE49-F238E27FC236}">
                <a16:creationId xmlns:a16="http://schemas.microsoft.com/office/drawing/2014/main" id="{166D0817-2A24-0CC0-C914-70C443DA7D07}"/>
              </a:ext>
            </a:extLst>
          </p:cNvPr>
          <p:cNvGraphicFramePr>
            <a:graphicFrameLocks noChangeAspect="1"/>
          </p:cNvGraphicFramePr>
          <p:nvPr>
            <p:extLst>
              <p:ext uri="{D42A27DB-BD31-4B8C-83A1-F6EECF244321}">
                <p14:modId xmlns:p14="http://schemas.microsoft.com/office/powerpoint/2010/main" val="3983384617"/>
              </p:ext>
            </p:extLst>
          </p:nvPr>
        </p:nvGraphicFramePr>
        <p:xfrm>
          <a:off x="4687865" y="4499448"/>
          <a:ext cx="1388266" cy="919163"/>
        </p:xfrm>
        <a:graphic>
          <a:graphicData uri="http://schemas.openxmlformats.org/presentationml/2006/ole">
            <mc:AlternateContent xmlns:mc="http://schemas.openxmlformats.org/markup-compatibility/2006">
              <mc:Choice xmlns:v="urn:schemas-microsoft-com:vml" Requires="v">
                <p:oleObj name="Equation" r:id="rId4" imgW="647640" imgH="444240" progId="Equation.3">
                  <p:embed/>
                </p:oleObj>
              </mc:Choice>
              <mc:Fallback>
                <p:oleObj name="Equation" r:id="rId4" imgW="647640" imgH="444240" progId="Equation.3">
                  <p:embed/>
                  <p:pic>
                    <p:nvPicPr>
                      <p:cNvPr id="16" name="Object 11">
                        <a:extLst>
                          <a:ext uri="{FF2B5EF4-FFF2-40B4-BE49-F238E27FC236}">
                            <a16:creationId xmlns:a16="http://schemas.microsoft.com/office/drawing/2014/main" id="{166D0817-2A24-0CC0-C914-70C443DA7D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865" y="4499448"/>
                        <a:ext cx="1388266" cy="919163"/>
                      </a:xfrm>
                      <a:prstGeom prst="rect">
                        <a:avLst/>
                      </a:prstGeom>
                      <a:gradFill rotWithShape="0">
                        <a:gsLst>
                          <a:gs pos="0">
                            <a:srgbClr val="FFFFFF"/>
                          </a:gs>
                          <a:gs pos="100000">
                            <a:srgbClr val="00CC99"/>
                          </a:gs>
                        </a:gsLst>
                        <a:path path="rect">
                          <a:fillToRect r="100000" b="100000"/>
                        </a:path>
                      </a:gra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249">
            <a:extLst>
              <a:ext uri="{FF2B5EF4-FFF2-40B4-BE49-F238E27FC236}">
                <a16:creationId xmlns:a16="http://schemas.microsoft.com/office/drawing/2014/main" id="{A098419E-37D7-3CF0-E0B6-481BB24A9C5D}"/>
              </a:ext>
            </a:extLst>
          </p:cNvPr>
          <p:cNvSpPr txBox="1">
            <a:spLocks noChangeArrowheads="1"/>
          </p:cNvSpPr>
          <p:nvPr/>
        </p:nvSpPr>
        <p:spPr bwMode="auto">
          <a:xfrm>
            <a:off x="457200" y="4697420"/>
            <a:ext cx="365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dirty="0">
                <a:solidFill>
                  <a:srgbClr val="000000"/>
                </a:solidFill>
                <a:latin typeface="宋体" panose="02010600030101010101" pitchFamily="2" charset="-122"/>
                <a:ea typeface="宋体" panose="02010600030101010101" pitchFamily="2" charset="-122"/>
              </a:rPr>
              <a:t>并联电阻上的分流  </a:t>
            </a:r>
          </a:p>
        </p:txBody>
      </p:sp>
      <p:graphicFrame>
        <p:nvGraphicFramePr>
          <p:cNvPr id="18" name="Object 255">
            <a:extLst>
              <a:ext uri="{FF2B5EF4-FFF2-40B4-BE49-F238E27FC236}">
                <a16:creationId xmlns:a16="http://schemas.microsoft.com/office/drawing/2014/main" id="{5E95674F-CE0E-55A6-BBC2-6D8BD5BACDDB}"/>
              </a:ext>
            </a:extLst>
          </p:cNvPr>
          <p:cNvGraphicFramePr>
            <a:graphicFrameLocks noChangeAspect="1"/>
          </p:cNvGraphicFramePr>
          <p:nvPr>
            <p:extLst>
              <p:ext uri="{D42A27DB-BD31-4B8C-83A1-F6EECF244321}">
                <p14:modId xmlns:p14="http://schemas.microsoft.com/office/powerpoint/2010/main" val="2505180225"/>
              </p:ext>
            </p:extLst>
          </p:nvPr>
        </p:nvGraphicFramePr>
        <p:xfrm>
          <a:off x="4676882" y="5700150"/>
          <a:ext cx="2514600" cy="836612"/>
        </p:xfrm>
        <a:graphic>
          <a:graphicData uri="http://schemas.openxmlformats.org/presentationml/2006/ole">
            <mc:AlternateContent xmlns:mc="http://schemas.openxmlformats.org/markup-compatibility/2006">
              <mc:Choice xmlns:v="urn:schemas-microsoft-com:vml" Requires="v">
                <p:oleObj name="Equation" r:id="rId6" imgW="1155600" imgH="380880" progId="Equation.DSMT4">
                  <p:embed/>
                </p:oleObj>
              </mc:Choice>
              <mc:Fallback>
                <p:oleObj name="Equation" r:id="rId6" imgW="1155600" imgH="380880" progId="Equation.DSMT4">
                  <p:embed/>
                  <p:pic>
                    <p:nvPicPr>
                      <p:cNvPr id="18" name="Object 255">
                        <a:extLst>
                          <a:ext uri="{FF2B5EF4-FFF2-40B4-BE49-F238E27FC236}">
                            <a16:creationId xmlns:a16="http://schemas.microsoft.com/office/drawing/2014/main" id="{5E95674F-CE0E-55A6-BBC2-6D8BD5BACDDB}"/>
                          </a:ext>
                        </a:extLst>
                      </p:cNvPr>
                      <p:cNvPicPr>
                        <a:picLocks noChangeAspect="1" noChangeArrowheads="1"/>
                      </p:cNvPicPr>
                      <p:nvPr/>
                    </p:nvPicPr>
                    <p:blipFill>
                      <a:blip r:embed="rId7"/>
                      <a:srcRect/>
                      <a:stretch>
                        <a:fillRect/>
                      </a:stretch>
                    </p:blipFill>
                    <p:spPr bwMode="auto">
                      <a:xfrm>
                        <a:off x="4676882" y="5700150"/>
                        <a:ext cx="2514600" cy="836612"/>
                      </a:xfrm>
                      <a:prstGeom prst="rect">
                        <a:avLst/>
                      </a:prstGeom>
                      <a:gradFill rotWithShape="0">
                        <a:gsLst>
                          <a:gs pos="0">
                            <a:srgbClr val="00CC99">
                              <a:gamma/>
                              <a:tint val="33333"/>
                              <a:invGamma/>
                            </a:srgbClr>
                          </a:gs>
                          <a:gs pos="100000">
                            <a:srgbClr val="00CC99"/>
                          </a:gs>
                        </a:gsLst>
                        <a:path path="shape">
                          <a:fillToRect l="50000" t="50000" r="50000" b="50000"/>
                        </a:path>
                      </a:gradFill>
                      <a:ln>
                        <a:noFill/>
                      </a:ln>
                      <a:effectLst>
                        <a:outerShdw dist="107763" dir="2700000" algn="ctr" rotWithShape="0">
                          <a:srgbClr val="808080"/>
                        </a:outerShdw>
                      </a:effectLst>
                    </p:spPr>
                  </p:pic>
                </p:oleObj>
              </mc:Fallback>
            </mc:AlternateContent>
          </a:graphicData>
        </a:graphic>
      </p:graphicFrame>
      <p:sp>
        <p:nvSpPr>
          <p:cNvPr id="19" name="文本框 18">
            <a:extLst>
              <a:ext uri="{FF2B5EF4-FFF2-40B4-BE49-F238E27FC236}">
                <a16:creationId xmlns:a16="http://schemas.microsoft.com/office/drawing/2014/main" id="{18DEC988-F8CF-3148-9D37-7597593807E6}"/>
              </a:ext>
            </a:extLst>
          </p:cNvPr>
          <p:cNvSpPr txBox="1"/>
          <p:nvPr/>
        </p:nvSpPr>
        <p:spPr>
          <a:xfrm>
            <a:off x="576000" y="5700150"/>
            <a:ext cx="4320004"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lang="en-US" altLang="zh-CN" sz="2800" dirty="0">
                <a:solidFill>
                  <a:srgbClr val="000000"/>
                </a:solidFill>
                <a:latin typeface="宋体" panose="02010600030101010101" pitchFamily="2" charset="-122"/>
                <a:ea typeface="宋体" panose="02010600030101010101" pitchFamily="2" charset="-122"/>
              </a:rPr>
              <a:t>*</a:t>
            </a:r>
            <a:r>
              <a:rPr lang="zh-CN" altLang="en-US" sz="2800" dirty="0">
                <a:solidFill>
                  <a:srgbClr val="000000"/>
                </a:solidFill>
                <a:latin typeface="宋体" panose="02010600030101010101" pitchFamily="2" charset="-122"/>
                <a:ea typeface="宋体" panose="02010600030101010101" pitchFamily="2" charset="-122"/>
              </a:rPr>
              <a:t>对于两个电阻</a:t>
            </a: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并联</a:t>
            </a:r>
          </a:p>
        </p:txBody>
      </p:sp>
    </p:spTree>
    <p:extLst>
      <p:ext uri="{BB962C8B-B14F-4D97-AF65-F5344CB8AC3E}">
        <p14:creationId xmlns:p14="http://schemas.microsoft.com/office/powerpoint/2010/main" val="167313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4" name="Text Box 12">
            <a:extLst>
              <a:ext uri="{FF2B5EF4-FFF2-40B4-BE49-F238E27FC236}">
                <a16:creationId xmlns:a16="http://schemas.microsoft.com/office/drawing/2014/main" id="{8DD370F0-FF17-947B-9A9A-3867C2477A00}"/>
              </a:ext>
            </a:extLst>
          </p:cNvPr>
          <p:cNvSpPr txBox="1">
            <a:spLocks noChangeArrowheads="1"/>
          </p:cNvSpPr>
          <p:nvPr/>
        </p:nvSpPr>
        <p:spPr bwMode="auto">
          <a:xfrm>
            <a:off x="409323" y="1982268"/>
            <a:ext cx="737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993366"/>
                </a:solidFill>
                <a:latin typeface="宋体" panose="02010600030101010101" pitchFamily="2" charset="-122"/>
                <a:ea typeface="宋体" panose="02010600030101010101" pitchFamily="2" charset="-122"/>
                <a:sym typeface="Wingdings 3" panose="05040102010807070707" pitchFamily="18" charset="2"/>
              </a:rPr>
              <a:t>星三角联结及其相互转换</a:t>
            </a:r>
          </a:p>
        </p:txBody>
      </p:sp>
      <p:grpSp>
        <p:nvGrpSpPr>
          <p:cNvPr id="15" name="Group 82">
            <a:extLst>
              <a:ext uri="{FF2B5EF4-FFF2-40B4-BE49-F238E27FC236}">
                <a16:creationId xmlns:a16="http://schemas.microsoft.com/office/drawing/2014/main" id="{D13FB9DD-D9CF-3215-3BCE-0E6DFED5F0F8}"/>
              </a:ext>
            </a:extLst>
          </p:cNvPr>
          <p:cNvGrpSpPr>
            <a:grpSpLocks/>
          </p:cNvGrpSpPr>
          <p:nvPr/>
        </p:nvGrpSpPr>
        <p:grpSpPr bwMode="auto">
          <a:xfrm>
            <a:off x="543177" y="2420418"/>
            <a:ext cx="4381500" cy="3624263"/>
            <a:chOff x="432" y="1512"/>
            <a:chExt cx="2760" cy="2283"/>
          </a:xfrm>
        </p:grpSpPr>
        <p:sp>
          <p:nvSpPr>
            <p:cNvPr id="20" name="Text Box 14">
              <a:extLst>
                <a:ext uri="{FF2B5EF4-FFF2-40B4-BE49-F238E27FC236}">
                  <a16:creationId xmlns:a16="http://schemas.microsoft.com/office/drawing/2014/main" id="{FF68BC0E-FA79-CDED-5C4E-6FD83D1D51AD}"/>
                </a:ext>
              </a:extLst>
            </p:cNvPr>
            <p:cNvSpPr txBox="1">
              <a:spLocks noChangeArrowheads="1"/>
            </p:cNvSpPr>
            <p:nvPr/>
          </p:nvSpPr>
          <p:spPr bwMode="auto">
            <a:xfrm>
              <a:off x="1164" y="3504"/>
              <a:ext cx="20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sym typeface="Wingdings 3" panose="05040102010807070707" pitchFamily="18" charset="2"/>
                </a:rPr>
                <a:t>形</a:t>
              </a:r>
              <a:r>
                <a:rPr kumimoji="1"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rPr>
                <a:t>联结</a:t>
              </a:r>
            </a:p>
          </p:txBody>
        </p:sp>
        <p:sp>
          <p:nvSpPr>
            <p:cNvPr id="21" name="Line 16">
              <a:extLst>
                <a:ext uri="{FF2B5EF4-FFF2-40B4-BE49-F238E27FC236}">
                  <a16:creationId xmlns:a16="http://schemas.microsoft.com/office/drawing/2014/main" id="{BB9FDD71-BA06-1608-90BF-244684A29D0B}"/>
                </a:ext>
              </a:extLst>
            </p:cNvPr>
            <p:cNvSpPr>
              <a:spLocks noChangeShapeType="1"/>
            </p:cNvSpPr>
            <p:nvPr/>
          </p:nvSpPr>
          <p:spPr bwMode="auto">
            <a:xfrm>
              <a:off x="1152" y="2893"/>
              <a:ext cx="1176" cy="0"/>
            </a:xfrm>
            <a:prstGeom prst="line">
              <a:avLst/>
            </a:prstGeom>
            <a:noFill/>
            <a:ln w="19050">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17">
              <a:extLst>
                <a:ext uri="{FF2B5EF4-FFF2-40B4-BE49-F238E27FC236}">
                  <a16:creationId xmlns:a16="http://schemas.microsoft.com/office/drawing/2014/main" id="{2C5F3DE0-5B6F-98F0-B18D-8FF0F4DBA936}"/>
                </a:ext>
              </a:extLst>
            </p:cNvPr>
            <p:cNvSpPr>
              <a:spLocks noChangeShapeType="1"/>
            </p:cNvSpPr>
            <p:nvPr/>
          </p:nvSpPr>
          <p:spPr bwMode="auto">
            <a:xfrm flipH="1" flipV="1">
              <a:off x="1713" y="2006"/>
              <a:ext cx="615" cy="887"/>
            </a:xfrm>
            <a:prstGeom prst="line">
              <a:avLst/>
            </a:prstGeom>
            <a:noFill/>
            <a:ln w="19050">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cxnSp>
          <p:nvCxnSpPr>
            <p:cNvPr id="23" name="AutoShape 18">
              <a:extLst>
                <a:ext uri="{FF2B5EF4-FFF2-40B4-BE49-F238E27FC236}">
                  <a16:creationId xmlns:a16="http://schemas.microsoft.com/office/drawing/2014/main" id="{E596499E-598D-9BC2-005A-E3F5AD6A81D7}"/>
                </a:ext>
              </a:extLst>
            </p:cNvPr>
            <p:cNvCxnSpPr>
              <a:cxnSpLocks noChangeShapeType="1"/>
              <a:stCxn id="22" idx="1"/>
              <a:endCxn id="21" idx="0"/>
            </p:cNvCxnSpPr>
            <p:nvPr/>
          </p:nvCxnSpPr>
          <p:spPr bwMode="auto">
            <a:xfrm flipH="1">
              <a:off x="1152" y="2001"/>
              <a:ext cx="562" cy="883"/>
            </a:xfrm>
            <a:prstGeom prst="straightConnector1">
              <a:avLst/>
            </a:prstGeom>
            <a:noFill/>
            <a:ln w="19050">
              <a:solidFill>
                <a:srgbClr val="000000"/>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19">
              <a:extLst>
                <a:ext uri="{FF2B5EF4-FFF2-40B4-BE49-F238E27FC236}">
                  <a16:creationId xmlns:a16="http://schemas.microsoft.com/office/drawing/2014/main" id="{B6BF21C0-F998-FD2E-BB15-592D0926F1A2}"/>
                </a:ext>
              </a:extLst>
            </p:cNvPr>
            <p:cNvSpPr>
              <a:spLocks noChangeShapeType="1"/>
            </p:cNvSpPr>
            <p:nvPr/>
          </p:nvSpPr>
          <p:spPr bwMode="auto">
            <a:xfrm>
              <a:off x="1584" y="1656"/>
              <a:ext cx="0" cy="33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cxnSp>
          <p:nvCxnSpPr>
            <p:cNvPr id="25" name="AutoShape 20">
              <a:extLst>
                <a:ext uri="{FF2B5EF4-FFF2-40B4-BE49-F238E27FC236}">
                  <a16:creationId xmlns:a16="http://schemas.microsoft.com/office/drawing/2014/main" id="{B189710E-C2B0-08FF-6A94-1EBE31B2ABAA}"/>
                </a:ext>
              </a:extLst>
            </p:cNvPr>
            <p:cNvCxnSpPr>
              <a:cxnSpLocks noChangeShapeType="1"/>
            </p:cNvCxnSpPr>
            <p:nvPr/>
          </p:nvCxnSpPr>
          <p:spPr bwMode="auto">
            <a:xfrm flipH="1">
              <a:off x="1152" y="2006"/>
              <a:ext cx="561" cy="887"/>
            </a:xfrm>
            <a:prstGeom prst="straightConnector1">
              <a:avLst/>
            </a:prstGeom>
            <a:noFill/>
            <a:ln w="19050">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21">
              <a:extLst>
                <a:ext uri="{FF2B5EF4-FFF2-40B4-BE49-F238E27FC236}">
                  <a16:creationId xmlns:a16="http://schemas.microsoft.com/office/drawing/2014/main" id="{943DCDE6-031B-CB1F-EA5C-82E01AC6B92A}"/>
                </a:ext>
              </a:extLst>
            </p:cNvPr>
            <p:cNvSpPr>
              <a:spLocks noChangeArrowheads="1"/>
            </p:cNvSpPr>
            <p:nvPr/>
          </p:nvSpPr>
          <p:spPr bwMode="auto">
            <a:xfrm rot="16200000">
              <a:off x="1666" y="2750"/>
              <a:ext cx="123"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Rectangle 22">
              <a:extLst>
                <a:ext uri="{FF2B5EF4-FFF2-40B4-BE49-F238E27FC236}">
                  <a16:creationId xmlns:a16="http://schemas.microsoft.com/office/drawing/2014/main" id="{5E4C3396-6F63-A932-62D8-37C64FF6FEF8}"/>
                </a:ext>
              </a:extLst>
            </p:cNvPr>
            <p:cNvSpPr>
              <a:spLocks noChangeArrowheads="1"/>
            </p:cNvSpPr>
            <p:nvPr/>
          </p:nvSpPr>
          <p:spPr bwMode="auto">
            <a:xfrm rot="19331354">
              <a:off x="1968" y="2302"/>
              <a:ext cx="120" cy="296"/>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Rectangle 23">
              <a:extLst>
                <a:ext uri="{FF2B5EF4-FFF2-40B4-BE49-F238E27FC236}">
                  <a16:creationId xmlns:a16="http://schemas.microsoft.com/office/drawing/2014/main" id="{7CEDB4B3-51E9-B895-1A9F-EF3BC1FDC305}"/>
                </a:ext>
              </a:extLst>
            </p:cNvPr>
            <p:cNvSpPr>
              <a:spLocks noChangeArrowheads="1"/>
            </p:cNvSpPr>
            <p:nvPr/>
          </p:nvSpPr>
          <p:spPr bwMode="auto">
            <a:xfrm rot="2115987">
              <a:off x="1380" y="2302"/>
              <a:ext cx="120" cy="296"/>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Text Box 24">
              <a:extLst>
                <a:ext uri="{FF2B5EF4-FFF2-40B4-BE49-F238E27FC236}">
                  <a16:creationId xmlns:a16="http://schemas.microsoft.com/office/drawing/2014/main" id="{0ABD0D20-CDDC-E1D1-A258-4467DE4E89DB}"/>
                </a:ext>
              </a:extLst>
            </p:cNvPr>
            <p:cNvSpPr txBox="1">
              <a:spLocks noChangeArrowheads="1"/>
            </p:cNvSpPr>
            <p:nvPr/>
          </p:nvSpPr>
          <p:spPr bwMode="auto">
            <a:xfrm>
              <a:off x="972" y="222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Text Box 25">
              <a:extLst>
                <a:ext uri="{FF2B5EF4-FFF2-40B4-BE49-F238E27FC236}">
                  <a16:creationId xmlns:a16="http://schemas.microsoft.com/office/drawing/2014/main" id="{DA411F09-A48C-14F5-9B89-40FC5127DD68}"/>
                </a:ext>
              </a:extLst>
            </p:cNvPr>
            <p:cNvSpPr txBox="1">
              <a:spLocks noChangeArrowheads="1"/>
            </p:cNvSpPr>
            <p:nvPr/>
          </p:nvSpPr>
          <p:spPr bwMode="auto">
            <a:xfrm>
              <a:off x="2064" y="2191"/>
              <a:ext cx="4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31</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Text Box 26">
              <a:extLst>
                <a:ext uri="{FF2B5EF4-FFF2-40B4-BE49-F238E27FC236}">
                  <a16:creationId xmlns:a16="http://schemas.microsoft.com/office/drawing/2014/main" id="{99055ED2-3266-8AE2-7968-6D127F97624B}"/>
                </a:ext>
              </a:extLst>
            </p:cNvPr>
            <p:cNvSpPr txBox="1">
              <a:spLocks noChangeArrowheads="1"/>
            </p:cNvSpPr>
            <p:nvPr/>
          </p:nvSpPr>
          <p:spPr bwMode="auto">
            <a:xfrm>
              <a:off x="1488" y="294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23</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Text Box 27">
              <a:extLst>
                <a:ext uri="{FF2B5EF4-FFF2-40B4-BE49-F238E27FC236}">
                  <a16:creationId xmlns:a16="http://schemas.microsoft.com/office/drawing/2014/main" id="{F399B4FD-B89F-B7FA-9636-B94D3E05647E}"/>
                </a:ext>
              </a:extLst>
            </p:cNvPr>
            <p:cNvSpPr txBox="1">
              <a:spLocks noChangeArrowheads="1"/>
            </p:cNvSpPr>
            <p:nvPr/>
          </p:nvSpPr>
          <p:spPr bwMode="auto">
            <a:xfrm>
              <a:off x="2496" y="2664"/>
              <a:ext cx="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3 </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3" name="Text Box 28">
              <a:extLst>
                <a:ext uri="{FF2B5EF4-FFF2-40B4-BE49-F238E27FC236}">
                  <a16:creationId xmlns:a16="http://schemas.microsoft.com/office/drawing/2014/main" id="{50581C9A-619C-104C-0399-35297EFE597F}"/>
                </a:ext>
              </a:extLst>
            </p:cNvPr>
            <p:cNvSpPr txBox="1">
              <a:spLocks noChangeArrowheads="1"/>
            </p:cNvSpPr>
            <p:nvPr/>
          </p:nvSpPr>
          <p:spPr bwMode="auto">
            <a:xfrm>
              <a:off x="624" y="261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 </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kern="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34" name="Text Box 29">
              <a:extLst>
                <a:ext uri="{FF2B5EF4-FFF2-40B4-BE49-F238E27FC236}">
                  <a16:creationId xmlns:a16="http://schemas.microsoft.com/office/drawing/2014/main" id="{48558EC2-40F1-16B4-34BE-9B8C73836ED1}"/>
                </a:ext>
              </a:extLst>
            </p:cNvPr>
            <p:cNvSpPr txBox="1">
              <a:spLocks noChangeArrowheads="1"/>
            </p:cNvSpPr>
            <p:nvPr/>
          </p:nvSpPr>
          <p:spPr bwMode="auto">
            <a:xfrm>
              <a:off x="1248" y="16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Line 30">
              <a:extLst>
                <a:ext uri="{FF2B5EF4-FFF2-40B4-BE49-F238E27FC236}">
                  <a16:creationId xmlns:a16="http://schemas.microsoft.com/office/drawing/2014/main" id="{189C7146-4E29-D58A-C6D3-2E6352F461EE}"/>
                </a:ext>
              </a:extLst>
            </p:cNvPr>
            <p:cNvSpPr>
              <a:spLocks noChangeShapeType="1"/>
            </p:cNvSpPr>
            <p:nvPr/>
          </p:nvSpPr>
          <p:spPr bwMode="auto">
            <a:xfrm>
              <a:off x="1680" y="1612"/>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31">
              <a:extLst>
                <a:ext uri="{FF2B5EF4-FFF2-40B4-BE49-F238E27FC236}">
                  <a16:creationId xmlns:a16="http://schemas.microsoft.com/office/drawing/2014/main" id="{24F625CE-C25F-2E8D-AA88-F14AB86AC9CA}"/>
                </a:ext>
              </a:extLst>
            </p:cNvPr>
            <p:cNvSpPr>
              <a:spLocks noChangeShapeType="1"/>
            </p:cNvSpPr>
            <p:nvPr/>
          </p:nvSpPr>
          <p:spPr bwMode="auto">
            <a:xfrm>
              <a:off x="1728" y="1710"/>
              <a:ext cx="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32">
              <a:extLst>
                <a:ext uri="{FF2B5EF4-FFF2-40B4-BE49-F238E27FC236}">
                  <a16:creationId xmlns:a16="http://schemas.microsoft.com/office/drawing/2014/main" id="{B3716AB8-2286-36C3-6F0A-8BEC612DDCD4}"/>
                </a:ext>
              </a:extLst>
            </p:cNvPr>
            <p:cNvSpPr>
              <a:spLocks noChangeShapeType="1"/>
            </p:cNvSpPr>
            <p:nvPr/>
          </p:nvSpPr>
          <p:spPr bwMode="auto">
            <a:xfrm flipV="1">
              <a:off x="1708" y="1612"/>
              <a:ext cx="0" cy="39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Freeform 33">
              <a:extLst>
                <a:ext uri="{FF2B5EF4-FFF2-40B4-BE49-F238E27FC236}">
                  <a16:creationId xmlns:a16="http://schemas.microsoft.com/office/drawing/2014/main" id="{A86BF3E7-375D-22FC-86AC-BB05191DAF40}"/>
                </a:ext>
              </a:extLst>
            </p:cNvPr>
            <p:cNvSpPr>
              <a:spLocks/>
            </p:cNvSpPr>
            <p:nvPr/>
          </p:nvSpPr>
          <p:spPr bwMode="auto">
            <a:xfrm>
              <a:off x="756" y="2893"/>
              <a:ext cx="396" cy="251"/>
            </a:xfrm>
            <a:custGeom>
              <a:avLst/>
              <a:gdLst>
                <a:gd name="T0" fmla="*/ 396 w 396"/>
                <a:gd name="T1" fmla="*/ 0 h 251"/>
                <a:gd name="T2" fmla="*/ 0 w 396"/>
                <a:gd name="T3" fmla="*/ 251 h 251"/>
              </a:gdLst>
              <a:ahLst/>
              <a:cxnLst>
                <a:cxn ang="0">
                  <a:pos x="T0" y="T1"/>
                </a:cxn>
                <a:cxn ang="0">
                  <a:pos x="T2" y="T3"/>
                </a:cxn>
              </a:cxnLst>
              <a:rect l="0" t="0" r="r" b="b"/>
              <a:pathLst>
                <a:path w="396" h="251">
                  <a:moveTo>
                    <a:pt x="396" y="0"/>
                  </a:moveTo>
                  <a:lnTo>
                    <a:pt x="0" y="251"/>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Freeform 34">
              <a:extLst>
                <a:ext uri="{FF2B5EF4-FFF2-40B4-BE49-F238E27FC236}">
                  <a16:creationId xmlns:a16="http://schemas.microsoft.com/office/drawing/2014/main" id="{80A1B188-D306-A59A-59E3-82BB9CD32EA5}"/>
                </a:ext>
              </a:extLst>
            </p:cNvPr>
            <p:cNvSpPr>
              <a:spLocks/>
            </p:cNvSpPr>
            <p:nvPr/>
          </p:nvSpPr>
          <p:spPr bwMode="auto">
            <a:xfrm>
              <a:off x="2304" y="2893"/>
              <a:ext cx="336" cy="245"/>
            </a:xfrm>
            <a:custGeom>
              <a:avLst/>
              <a:gdLst>
                <a:gd name="T0" fmla="*/ 0 w 336"/>
                <a:gd name="T1" fmla="*/ 0 h 245"/>
                <a:gd name="T2" fmla="*/ 336 w 336"/>
                <a:gd name="T3" fmla="*/ 245 h 245"/>
              </a:gdLst>
              <a:ahLst/>
              <a:cxnLst>
                <a:cxn ang="0">
                  <a:pos x="T0" y="T1"/>
                </a:cxn>
                <a:cxn ang="0">
                  <a:pos x="T2" y="T3"/>
                </a:cxn>
              </a:cxnLst>
              <a:rect l="0" t="0" r="r" b="b"/>
              <a:pathLst>
                <a:path w="336" h="245">
                  <a:moveTo>
                    <a:pt x="0" y="0"/>
                  </a:moveTo>
                  <a:lnTo>
                    <a:pt x="336" y="245"/>
                  </a:lnTo>
                </a:path>
              </a:pathLst>
            </a:custGeom>
            <a:noFill/>
            <a:ln w="19050" cmpd="sng">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Freeform 35">
              <a:extLst>
                <a:ext uri="{FF2B5EF4-FFF2-40B4-BE49-F238E27FC236}">
                  <a16:creationId xmlns:a16="http://schemas.microsoft.com/office/drawing/2014/main" id="{1F9CD5B7-98CA-501B-FD64-5A048A6D0A1C}"/>
                </a:ext>
              </a:extLst>
            </p:cNvPr>
            <p:cNvSpPr>
              <a:spLocks/>
            </p:cNvSpPr>
            <p:nvPr/>
          </p:nvSpPr>
          <p:spPr bwMode="auto">
            <a:xfrm>
              <a:off x="720" y="2856"/>
              <a:ext cx="303" cy="169"/>
            </a:xfrm>
            <a:custGeom>
              <a:avLst/>
              <a:gdLst>
                <a:gd name="T0" fmla="*/ 0 w 303"/>
                <a:gd name="T1" fmla="*/ 169 h 169"/>
                <a:gd name="T2" fmla="*/ 303 w 303"/>
                <a:gd name="T3" fmla="*/ 0 h 169"/>
              </a:gdLst>
              <a:ahLst/>
              <a:cxnLst>
                <a:cxn ang="0">
                  <a:pos x="T0" y="T1"/>
                </a:cxn>
                <a:cxn ang="0">
                  <a:pos x="T2" y="T3"/>
                </a:cxn>
              </a:cxnLst>
              <a:rect l="0" t="0" r="r" b="b"/>
              <a:pathLst>
                <a:path w="303" h="169">
                  <a:moveTo>
                    <a:pt x="0" y="169"/>
                  </a:moveTo>
                  <a:lnTo>
                    <a:pt x="303" y="0"/>
                  </a:lnTo>
                </a:path>
              </a:pathLst>
            </a:custGeom>
            <a:noFill/>
            <a:ln w="19050" cmpd="sng">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Freeform 36">
              <a:extLst>
                <a:ext uri="{FF2B5EF4-FFF2-40B4-BE49-F238E27FC236}">
                  <a16:creationId xmlns:a16="http://schemas.microsoft.com/office/drawing/2014/main" id="{A6C57D7A-6E33-B137-41B1-770DA98B8DB6}"/>
                </a:ext>
              </a:extLst>
            </p:cNvPr>
            <p:cNvSpPr>
              <a:spLocks/>
            </p:cNvSpPr>
            <p:nvPr/>
          </p:nvSpPr>
          <p:spPr bwMode="auto">
            <a:xfrm>
              <a:off x="2428" y="2859"/>
              <a:ext cx="296" cy="195"/>
            </a:xfrm>
            <a:custGeom>
              <a:avLst/>
              <a:gdLst>
                <a:gd name="T0" fmla="*/ 296 w 296"/>
                <a:gd name="T1" fmla="*/ 195 h 195"/>
                <a:gd name="T2" fmla="*/ 0 w 296"/>
                <a:gd name="T3" fmla="*/ 0 h 195"/>
              </a:gdLst>
              <a:ahLst/>
              <a:cxnLst>
                <a:cxn ang="0">
                  <a:pos x="T0" y="T1"/>
                </a:cxn>
                <a:cxn ang="0">
                  <a:pos x="T2" y="T3"/>
                </a:cxn>
              </a:cxnLst>
              <a:rect l="0" t="0" r="r" b="b"/>
              <a:pathLst>
                <a:path w="296" h="195">
                  <a:moveTo>
                    <a:pt x="296" y="195"/>
                  </a:moveTo>
                  <a:lnTo>
                    <a:pt x="0" y="0"/>
                  </a:lnTo>
                </a:path>
              </a:pathLst>
            </a:custGeom>
            <a:noFill/>
            <a:ln w="19050" cmpd="sng">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37">
              <a:extLst>
                <a:ext uri="{FF2B5EF4-FFF2-40B4-BE49-F238E27FC236}">
                  <a16:creationId xmlns:a16="http://schemas.microsoft.com/office/drawing/2014/main" id="{D43FA756-562A-CF39-E5FE-947CFE5F6547}"/>
                </a:ext>
              </a:extLst>
            </p:cNvPr>
            <p:cNvSpPr txBox="1">
              <a:spLocks noChangeArrowheads="1"/>
            </p:cNvSpPr>
            <p:nvPr/>
          </p:nvSpPr>
          <p:spPr bwMode="auto">
            <a:xfrm>
              <a:off x="1728" y="17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43" name="Text Box 38">
              <a:extLst>
                <a:ext uri="{FF2B5EF4-FFF2-40B4-BE49-F238E27FC236}">
                  <a16:creationId xmlns:a16="http://schemas.microsoft.com/office/drawing/2014/main" id="{DE8F5309-598F-FBF6-D34F-22890E2506B4}"/>
                </a:ext>
              </a:extLst>
            </p:cNvPr>
            <p:cNvSpPr txBox="1">
              <a:spLocks noChangeArrowheads="1"/>
            </p:cNvSpPr>
            <p:nvPr/>
          </p:nvSpPr>
          <p:spPr bwMode="auto">
            <a:xfrm>
              <a:off x="1008" y="2952"/>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44" name="Text Box 39">
              <a:extLst>
                <a:ext uri="{FF2B5EF4-FFF2-40B4-BE49-F238E27FC236}">
                  <a16:creationId xmlns:a16="http://schemas.microsoft.com/office/drawing/2014/main" id="{89D7F309-7226-033B-4174-7F247DD398DA}"/>
                </a:ext>
              </a:extLst>
            </p:cNvPr>
            <p:cNvSpPr txBox="1">
              <a:spLocks noChangeArrowheads="1"/>
            </p:cNvSpPr>
            <p:nvPr/>
          </p:nvSpPr>
          <p:spPr bwMode="auto">
            <a:xfrm>
              <a:off x="2160" y="29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45" name="Text Box 40">
              <a:extLst>
                <a:ext uri="{FF2B5EF4-FFF2-40B4-BE49-F238E27FC236}">
                  <a16:creationId xmlns:a16="http://schemas.microsoft.com/office/drawing/2014/main" id="{C8F0CE07-D97D-C8EB-454C-EE68118986DB}"/>
                </a:ext>
              </a:extLst>
            </p:cNvPr>
            <p:cNvSpPr txBox="1">
              <a:spLocks noChangeArrowheads="1"/>
            </p:cNvSpPr>
            <p:nvPr/>
          </p:nvSpPr>
          <p:spPr bwMode="auto">
            <a:xfrm>
              <a:off x="1200" y="15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Text Box 41">
              <a:extLst>
                <a:ext uri="{FF2B5EF4-FFF2-40B4-BE49-F238E27FC236}">
                  <a16:creationId xmlns:a16="http://schemas.microsoft.com/office/drawing/2014/main" id="{773B5B71-E4CC-04BA-CB74-B78FA8EC9F79}"/>
                </a:ext>
              </a:extLst>
            </p:cNvPr>
            <p:cNvSpPr txBox="1">
              <a:spLocks noChangeArrowheads="1"/>
            </p:cNvSpPr>
            <p:nvPr/>
          </p:nvSpPr>
          <p:spPr bwMode="auto">
            <a:xfrm>
              <a:off x="768" y="30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 name="Text Box 42">
              <a:extLst>
                <a:ext uri="{FF2B5EF4-FFF2-40B4-BE49-F238E27FC236}">
                  <a16:creationId xmlns:a16="http://schemas.microsoft.com/office/drawing/2014/main" id="{298533E1-E889-4EEB-FB53-F9F2DD9D66B0}"/>
                </a:ext>
              </a:extLst>
            </p:cNvPr>
            <p:cNvSpPr txBox="1">
              <a:spLocks noChangeArrowheads="1"/>
            </p:cNvSpPr>
            <p:nvPr/>
          </p:nvSpPr>
          <p:spPr bwMode="auto">
            <a:xfrm>
              <a:off x="2784" y="27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8" name="Text Box 43">
              <a:extLst>
                <a:ext uri="{FF2B5EF4-FFF2-40B4-BE49-F238E27FC236}">
                  <a16:creationId xmlns:a16="http://schemas.microsoft.com/office/drawing/2014/main" id="{C81A9F97-C0BE-C527-9C4B-D8C63933D017}"/>
                </a:ext>
              </a:extLst>
            </p:cNvPr>
            <p:cNvSpPr txBox="1">
              <a:spLocks noChangeArrowheads="1"/>
            </p:cNvSpPr>
            <p:nvPr/>
          </p:nvSpPr>
          <p:spPr bwMode="auto">
            <a:xfrm>
              <a:off x="1824" y="15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Text Box 44">
              <a:extLst>
                <a:ext uri="{FF2B5EF4-FFF2-40B4-BE49-F238E27FC236}">
                  <a16:creationId xmlns:a16="http://schemas.microsoft.com/office/drawing/2014/main" id="{FCD1F8DB-AADB-B801-8185-D53F0ACFA721}"/>
                </a:ext>
              </a:extLst>
            </p:cNvPr>
            <p:cNvSpPr txBox="1">
              <a:spLocks noChangeArrowheads="1"/>
            </p:cNvSpPr>
            <p:nvPr/>
          </p:nvSpPr>
          <p:spPr bwMode="auto">
            <a:xfrm>
              <a:off x="432" y="27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Text Box 45">
              <a:extLst>
                <a:ext uri="{FF2B5EF4-FFF2-40B4-BE49-F238E27FC236}">
                  <a16:creationId xmlns:a16="http://schemas.microsoft.com/office/drawing/2014/main" id="{8F9ACBC3-C994-E96C-967E-F58E400C3BD6}"/>
                </a:ext>
              </a:extLst>
            </p:cNvPr>
            <p:cNvSpPr txBox="1">
              <a:spLocks noChangeArrowheads="1"/>
            </p:cNvSpPr>
            <p:nvPr/>
          </p:nvSpPr>
          <p:spPr bwMode="auto">
            <a:xfrm>
              <a:off x="2352" y="30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1" name="Text Box 46">
              <a:extLst>
                <a:ext uri="{FF2B5EF4-FFF2-40B4-BE49-F238E27FC236}">
                  <a16:creationId xmlns:a16="http://schemas.microsoft.com/office/drawing/2014/main" id="{DAA736AD-5DB9-DD6F-C4CB-EBE4B969B4E8}"/>
                </a:ext>
              </a:extLst>
            </p:cNvPr>
            <p:cNvSpPr txBox="1">
              <a:spLocks noChangeArrowheads="1"/>
            </p:cNvSpPr>
            <p:nvPr/>
          </p:nvSpPr>
          <p:spPr bwMode="auto">
            <a:xfrm>
              <a:off x="576" y="20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12</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52" name="Text Box 47">
              <a:extLst>
                <a:ext uri="{FF2B5EF4-FFF2-40B4-BE49-F238E27FC236}">
                  <a16:creationId xmlns:a16="http://schemas.microsoft.com/office/drawing/2014/main" id="{64CFD65D-4F8B-B5DC-E88D-E9BDF4AC495B}"/>
                </a:ext>
              </a:extLst>
            </p:cNvPr>
            <p:cNvSpPr txBox="1">
              <a:spLocks noChangeArrowheads="1"/>
            </p:cNvSpPr>
            <p:nvPr/>
          </p:nvSpPr>
          <p:spPr bwMode="auto">
            <a:xfrm>
              <a:off x="1488" y="31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23</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53" name="Text Box 48">
              <a:extLst>
                <a:ext uri="{FF2B5EF4-FFF2-40B4-BE49-F238E27FC236}">
                  <a16:creationId xmlns:a16="http://schemas.microsoft.com/office/drawing/2014/main" id="{3B3F64D8-2412-04D4-EE6B-F2C2C69B1F43}"/>
                </a:ext>
              </a:extLst>
            </p:cNvPr>
            <p:cNvSpPr txBox="1">
              <a:spLocks noChangeArrowheads="1"/>
            </p:cNvSpPr>
            <p:nvPr/>
          </p:nvSpPr>
          <p:spPr bwMode="auto">
            <a:xfrm>
              <a:off x="2256" y="19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31</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grpSp>
      <p:grpSp>
        <p:nvGrpSpPr>
          <p:cNvPr id="54" name="Group 83">
            <a:extLst>
              <a:ext uri="{FF2B5EF4-FFF2-40B4-BE49-F238E27FC236}">
                <a16:creationId xmlns:a16="http://schemas.microsoft.com/office/drawing/2014/main" id="{70AD3B05-058D-BB52-758C-F3EA5673A827}"/>
              </a:ext>
            </a:extLst>
          </p:cNvPr>
          <p:cNvGrpSpPr>
            <a:grpSpLocks/>
          </p:cNvGrpSpPr>
          <p:nvPr/>
        </p:nvGrpSpPr>
        <p:grpSpPr bwMode="auto">
          <a:xfrm>
            <a:off x="4772277" y="2439468"/>
            <a:ext cx="3962400" cy="3338513"/>
            <a:chOff x="3072" y="1476"/>
            <a:chExt cx="2496" cy="2103"/>
          </a:xfrm>
        </p:grpSpPr>
        <p:sp>
          <p:nvSpPr>
            <p:cNvPr id="55" name="Text Box 13">
              <a:extLst>
                <a:ext uri="{FF2B5EF4-FFF2-40B4-BE49-F238E27FC236}">
                  <a16:creationId xmlns:a16="http://schemas.microsoft.com/office/drawing/2014/main" id="{A8D7E891-AF0D-301F-139F-C3DC63AF06E3}"/>
                </a:ext>
              </a:extLst>
            </p:cNvPr>
            <p:cNvSpPr txBox="1">
              <a:spLocks noChangeArrowheads="1"/>
            </p:cNvSpPr>
            <p:nvPr/>
          </p:nvSpPr>
          <p:spPr bwMode="auto">
            <a:xfrm>
              <a:off x="3554" y="3288"/>
              <a:ext cx="18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sym typeface="Wingdings 3" panose="05040102010807070707" pitchFamily="18" charset="2"/>
                </a:rPr>
                <a:t>Y</a:t>
              </a:r>
              <a:r>
                <a:rPr kumimoji="1"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sym typeface="Wingdings 3" panose="05040102010807070707" pitchFamily="18" charset="2"/>
                </a:rPr>
                <a:t>形</a:t>
              </a:r>
              <a:r>
                <a:rPr kumimoji="1" lang="zh-CN" altLang="en-US" sz="2400" b="1" i="0" u="none" strike="noStrike" kern="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rPr>
                <a:t>联结</a:t>
              </a:r>
            </a:p>
          </p:txBody>
        </p:sp>
        <p:sp>
          <p:nvSpPr>
            <p:cNvPr id="56" name="Line 50">
              <a:extLst>
                <a:ext uri="{FF2B5EF4-FFF2-40B4-BE49-F238E27FC236}">
                  <a16:creationId xmlns:a16="http://schemas.microsoft.com/office/drawing/2014/main" id="{1E2969B0-FDCE-B2EC-94FC-AA27E550D632}"/>
                </a:ext>
              </a:extLst>
            </p:cNvPr>
            <p:cNvSpPr>
              <a:spLocks noChangeShapeType="1"/>
            </p:cNvSpPr>
            <p:nvPr/>
          </p:nvSpPr>
          <p:spPr bwMode="auto">
            <a:xfrm>
              <a:off x="4272" y="1572"/>
              <a:ext cx="0" cy="864"/>
            </a:xfrm>
            <a:prstGeom prst="line">
              <a:avLst/>
            </a:prstGeom>
            <a:noFill/>
            <a:ln w="1905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7" name="Line 51">
              <a:extLst>
                <a:ext uri="{FF2B5EF4-FFF2-40B4-BE49-F238E27FC236}">
                  <a16:creationId xmlns:a16="http://schemas.microsoft.com/office/drawing/2014/main" id="{E6C3DA00-2335-9BCC-8885-1CAC3B30E9D5}"/>
                </a:ext>
              </a:extLst>
            </p:cNvPr>
            <p:cNvSpPr>
              <a:spLocks noChangeShapeType="1"/>
            </p:cNvSpPr>
            <p:nvPr/>
          </p:nvSpPr>
          <p:spPr bwMode="auto">
            <a:xfrm flipH="1">
              <a:off x="3456" y="2436"/>
              <a:ext cx="816" cy="6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 name="Line 52">
              <a:extLst>
                <a:ext uri="{FF2B5EF4-FFF2-40B4-BE49-F238E27FC236}">
                  <a16:creationId xmlns:a16="http://schemas.microsoft.com/office/drawing/2014/main" id="{435330DF-A229-0813-E322-E6765A5FC197}"/>
                </a:ext>
              </a:extLst>
            </p:cNvPr>
            <p:cNvSpPr>
              <a:spLocks noChangeShapeType="1"/>
            </p:cNvSpPr>
            <p:nvPr/>
          </p:nvSpPr>
          <p:spPr bwMode="auto">
            <a:xfrm>
              <a:off x="4272" y="2436"/>
              <a:ext cx="864" cy="5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 name="Rectangle 53">
              <a:extLst>
                <a:ext uri="{FF2B5EF4-FFF2-40B4-BE49-F238E27FC236}">
                  <a16:creationId xmlns:a16="http://schemas.microsoft.com/office/drawing/2014/main" id="{C9C8F4AA-8BEB-FBC9-DB23-98226BA8C2FD}"/>
                </a:ext>
              </a:extLst>
            </p:cNvPr>
            <p:cNvSpPr>
              <a:spLocks noChangeArrowheads="1"/>
            </p:cNvSpPr>
            <p:nvPr/>
          </p:nvSpPr>
          <p:spPr bwMode="auto">
            <a:xfrm rot="3373426">
              <a:off x="3876" y="2568"/>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 name="Rectangle 54">
              <a:extLst>
                <a:ext uri="{FF2B5EF4-FFF2-40B4-BE49-F238E27FC236}">
                  <a16:creationId xmlns:a16="http://schemas.microsoft.com/office/drawing/2014/main" id="{9D4BAFAA-298D-3ABB-7BCC-D05C2A741827}"/>
                </a:ext>
              </a:extLst>
            </p:cNvPr>
            <p:cNvSpPr>
              <a:spLocks noChangeArrowheads="1"/>
            </p:cNvSpPr>
            <p:nvPr/>
          </p:nvSpPr>
          <p:spPr bwMode="auto">
            <a:xfrm rot="18259338">
              <a:off x="4572" y="2532"/>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1" name="Rectangle 55">
              <a:extLst>
                <a:ext uri="{FF2B5EF4-FFF2-40B4-BE49-F238E27FC236}">
                  <a16:creationId xmlns:a16="http://schemas.microsoft.com/office/drawing/2014/main" id="{3202C978-D8FB-95F6-6201-4A051F6D0875}"/>
                </a:ext>
              </a:extLst>
            </p:cNvPr>
            <p:cNvSpPr>
              <a:spLocks noChangeArrowheads="1"/>
            </p:cNvSpPr>
            <p:nvPr/>
          </p:nvSpPr>
          <p:spPr bwMode="auto">
            <a:xfrm>
              <a:off x="4212" y="1956"/>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 name="Text Box 56">
              <a:extLst>
                <a:ext uri="{FF2B5EF4-FFF2-40B4-BE49-F238E27FC236}">
                  <a16:creationId xmlns:a16="http://schemas.microsoft.com/office/drawing/2014/main" id="{B9438796-E582-6F9A-DF4D-09228BB90AAA}"/>
                </a:ext>
              </a:extLst>
            </p:cNvPr>
            <p:cNvSpPr txBox="1">
              <a:spLocks noChangeArrowheads="1"/>
            </p:cNvSpPr>
            <p:nvPr/>
          </p:nvSpPr>
          <p:spPr bwMode="auto">
            <a:xfrm>
              <a:off x="4320" y="19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 name="Text Box 57">
              <a:extLst>
                <a:ext uri="{FF2B5EF4-FFF2-40B4-BE49-F238E27FC236}">
                  <a16:creationId xmlns:a16="http://schemas.microsoft.com/office/drawing/2014/main" id="{6328D7B0-CCFD-2871-725E-B2BACC7BB304}"/>
                </a:ext>
              </a:extLst>
            </p:cNvPr>
            <p:cNvSpPr txBox="1">
              <a:spLocks noChangeArrowheads="1"/>
            </p:cNvSpPr>
            <p:nvPr/>
          </p:nvSpPr>
          <p:spPr bwMode="auto">
            <a:xfrm>
              <a:off x="3648" y="23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 name="Text Box 58">
              <a:extLst>
                <a:ext uri="{FF2B5EF4-FFF2-40B4-BE49-F238E27FC236}">
                  <a16:creationId xmlns:a16="http://schemas.microsoft.com/office/drawing/2014/main" id="{141DBAD2-7810-7D39-643B-03B07657B259}"/>
                </a:ext>
              </a:extLst>
            </p:cNvPr>
            <p:cNvSpPr txBox="1">
              <a:spLocks noChangeArrowheads="1"/>
            </p:cNvSpPr>
            <p:nvPr/>
          </p:nvSpPr>
          <p:spPr bwMode="auto">
            <a:xfrm>
              <a:off x="4608" y="2388"/>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 name="Text Box 59">
              <a:extLst>
                <a:ext uri="{FF2B5EF4-FFF2-40B4-BE49-F238E27FC236}">
                  <a16:creationId xmlns:a16="http://schemas.microsoft.com/office/drawing/2014/main" id="{54F0BA06-B4DF-DEBB-D669-B25EA6D90B4B}"/>
                </a:ext>
              </a:extLst>
            </p:cNvPr>
            <p:cNvSpPr txBox="1">
              <a:spLocks noChangeArrowheads="1"/>
            </p:cNvSpPr>
            <p:nvPr/>
          </p:nvSpPr>
          <p:spPr bwMode="auto">
            <a:xfrm>
              <a:off x="3840" y="147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1Y</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 name="Text Box 60">
              <a:extLst>
                <a:ext uri="{FF2B5EF4-FFF2-40B4-BE49-F238E27FC236}">
                  <a16:creationId xmlns:a16="http://schemas.microsoft.com/office/drawing/2014/main" id="{8F854C71-8FE0-50C7-71A3-F6DF05E3A6BF}"/>
                </a:ext>
              </a:extLst>
            </p:cNvPr>
            <p:cNvSpPr txBox="1">
              <a:spLocks noChangeArrowheads="1"/>
            </p:cNvSpPr>
            <p:nvPr/>
          </p:nvSpPr>
          <p:spPr bwMode="auto">
            <a:xfrm>
              <a:off x="3264" y="253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2Y</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 name="Text Box 61">
              <a:extLst>
                <a:ext uri="{FF2B5EF4-FFF2-40B4-BE49-F238E27FC236}">
                  <a16:creationId xmlns:a16="http://schemas.microsoft.com/office/drawing/2014/main" id="{C2D3DF69-AF01-C204-E0CF-183937A238E9}"/>
                </a:ext>
              </a:extLst>
            </p:cNvPr>
            <p:cNvSpPr txBox="1">
              <a:spLocks noChangeArrowheads="1"/>
            </p:cNvSpPr>
            <p:nvPr/>
          </p:nvSpPr>
          <p:spPr bwMode="auto">
            <a:xfrm>
              <a:off x="5040" y="25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3Y</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Line 62">
              <a:extLst>
                <a:ext uri="{FF2B5EF4-FFF2-40B4-BE49-F238E27FC236}">
                  <a16:creationId xmlns:a16="http://schemas.microsoft.com/office/drawing/2014/main" id="{9AA6EA16-C240-FC21-0DD8-03117EDFDA2F}"/>
                </a:ext>
              </a:extLst>
            </p:cNvPr>
            <p:cNvSpPr>
              <a:spLocks noChangeShapeType="1"/>
            </p:cNvSpPr>
            <p:nvPr/>
          </p:nvSpPr>
          <p:spPr bwMode="auto">
            <a:xfrm>
              <a:off x="4176" y="1572"/>
              <a:ext cx="0" cy="33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Line 63">
              <a:extLst>
                <a:ext uri="{FF2B5EF4-FFF2-40B4-BE49-F238E27FC236}">
                  <a16:creationId xmlns:a16="http://schemas.microsoft.com/office/drawing/2014/main" id="{D0FFD1BB-ED78-6838-DE14-D4DA3FEA32A3}"/>
                </a:ext>
              </a:extLst>
            </p:cNvPr>
            <p:cNvSpPr>
              <a:spLocks noChangeShapeType="1"/>
            </p:cNvSpPr>
            <p:nvPr/>
          </p:nvSpPr>
          <p:spPr bwMode="auto">
            <a:xfrm rot="13848404">
              <a:off x="3527" y="2701"/>
              <a:ext cx="1" cy="33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Line 64">
              <a:extLst>
                <a:ext uri="{FF2B5EF4-FFF2-40B4-BE49-F238E27FC236}">
                  <a16:creationId xmlns:a16="http://schemas.microsoft.com/office/drawing/2014/main" id="{87EECA3A-0413-4B81-5C04-C88D4D64B41C}"/>
                </a:ext>
              </a:extLst>
            </p:cNvPr>
            <p:cNvSpPr>
              <a:spLocks noChangeShapeType="1"/>
            </p:cNvSpPr>
            <p:nvPr/>
          </p:nvSpPr>
          <p:spPr bwMode="auto">
            <a:xfrm rot="7359215">
              <a:off x="5015" y="2653"/>
              <a:ext cx="1" cy="336"/>
            </a:xfrm>
            <a:prstGeom prst="line">
              <a:avLst/>
            </a:prstGeom>
            <a:noFill/>
            <a:ln w="19050">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Oval 65">
              <a:extLst>
                <a:ext uri="{FF2B5EF4-FFF2-40B4-BE49-F238E27FC236}">
                  <a16:creationId xmlns:a16="http://schemas.microsoft.com/office/drawing/2014/main" id="{36BA2883-BFFF-7E5B-4887-B2BD43362972}"/>
                </a:ext>
              </a:extLst>
            </p:cNvPr>
            <p:cNvSpPr>
              <a:spLocks noChangeArrowheads="1"/>
            </p:cNvSpPr>
            <p:nvPr/>
          </p:nvSpPr>
          <p:spPr bwMode="auto">
            <a:xfrm>
              <a:off x="3552" y="2944"/>
              <a:ext cx="68" cy="68"/>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Oval 66">
              <a:extLst>
                <a:ext uri="{FF2B5EF4-FFF2-40B4-BE49-F238E27FC236}">
                  <a16:creationId xmlns:a16="http://schemas.microsoft.com/office/drawing/2014/main" id="{042BEABD-4188-6D92-02AC-7EA17A9363AB}"/>
                </a:ext>
              </a:extLst>
            </p:cNvPr>
            <p:cNvSpPr>
              <a:spLocks noChangeArrowheads="1"/>
            </p:cNvSpPr>
            <p:nvPr/>
          </p:nvSpPr>
          <p:spPr bwMode="auto">
            <a:xfrm>
              <a:off x="4238" y="1620"/>
              <a:ext cx="68" cy="68"/>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Oval 67">
              <a:extLst>
                <a:ext uri="{FF2B5EF4-FFF2-40B4-BE49-F238E27FC236}">
                  <a16:creationId xmlns:a16="http://schemas.microsoft.com/office/drawing/2014/main" id="{E326708A-5A8F-3257-7BC5-01CE70659A17}"/>
                </a:ext>
              </a:extLst>
            </p:cNvPr>
            <p:cNvSpPr>
              <a:spLocks noChangeArrowheads="1"/>
            </p:cNvSpPr>
            <p:nvPr/>
          </p:nvSpPr>
          <p:spPr bwMode="auto">
            <a:xfrm>
              <a:off x="4944" y="2868"/>
              <a:ext cx="68" cy="68"/>
            </a:xfrm>
            <a:prstGeom prst="ellipse">
              <a:avLst/>
            </a:prstGeom>
            <a:solidFill>
              <a:srgbClr val="0000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Text Box 68">
              <a:extLst>
                <a:ext uri="{FF2B5EF4-FFF2-40B4-BE49-F238E27FC236}">
                  <a16:creationId xmlns:a16="http://schemas.microsoft.com/office/drawing/2014/main" id="{75537B09-2FEE-9473-480D-0F86A139BA06}"/>
                </a:ext>
              </a:extLst>
            </p:cNvPr>
            <p:cNvSpPr txBox="1">
              <a:spLocks noChangeArrowheads="1"/>
            </p:cNvSpPr>
            <p:nvPr/>
          </p:nvSpPr>
          <p:spPr bwMode="auto">
            <a:xfrm>
              <a:off x="4320" y="152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75" name="Text Box 69">
              <a:extLst>
                <a:ext uri="{FF2B5EF4-FFF2-40B4-BE49-F238E27FC236}">
                  <a16:creationId xmlns:a16="http://schemas.microsoft.com/office/drawing/2014/main" id="{63CCE86C-96E4-D375-7570-D2C1471402F0}"/>
                </a:ext>
              </a:extLst>
            </p:cNvPr>
            <p:cNvSpPr txBox="1">
              <a:spLocks noChangeArrowheads="1"/>
            </p:cNvSpPr>
            <p:nvPr/>
          </p:nvSpPr>
          <p:spPr bwMode="auto">
            <a:xfrm>
              <a:off x="3648" y="28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76" name="Text Box 70">
              <a:extLst>
                <a:ext uri="{FF2B5EF4-FFF2-40B4-BE49-F238E27FC236}">
                  <a16:creationId xmlns:a16="http://schemas.microsoft.com/office/drawing/2014/main" id="{63B70F90-6A06-764D-7BE3-A502FC1604EF}"/>
                </a:ext>
              </a:extLst>
            </p:cNvPr>
            <p:cNvSpPr txBox="1">
              <a:spLocks noChangeArrowheads="1"/>
            </p:cNvSpPr>
            <p:nvPr/>
          </p:nvSpPr>
          <p:spPr bwMode="auto">
            <a:xfrm>
              <a:off x="4752" y="286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77" name="Text Box 71">
              <a:extLst>
                <a:ext uri="{FF2B5EF4-FFF2-40B4-BE49-F238E27FC236}">
                  <a16:creationId xmlns:a16="http://schemas.microsoft.com/office/drawing/2014/main" id="{6751AA91-1F4C-45C4-4946-70077ACDBF87}"/>
                </a:ext>
              </a:extLst>
            </p:cNvPr>
            <p:cNvSpPr txBox="1">
              <a:spLocks noChangeArrowheads="1"/>
            </p:cNvSpPr>
            <p:nvPr/>
          </p:nvSpPr>
          <p:spPr bwMode="auto">
            <a:xfrm>
              <a:off x="3696" y="15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Text Box 72">
              <a:extLst>
                <a:ext uri="{FF2B5EF4-FFF2-40B4-BE49-F238E27FC236}">
                  <a16:creationId xmlns:a16="http://schemas.microsoft.com/office/drawing/2014/main" id="{78BBFFBD-BA87-8787-4460-95387AF98A3B}"/>
                </a:ext>
              </a:extLst>
            </p:cNvPr>
            <p:cNvSpPr txBox="1">
              <a:spLocks noChangeArrowheads="1"/>
            </p:cNvSpPr>
            <p:nvPr/>
          </p:nvSpPr>
          <p:spPr bwMode="auto">
            <a:xfrm>
              <a:off x="3504" y="30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Text Box 73">
              <a:extLst>
                <a:ext uri="{FF2B5EF4-FFF2-40B4-BE49-F238E27FC236}">
                  <a16:creationId xmlns:a16="http://schemas.microsoft.com/office/drawing/2014/main" id="{9845FAE4-85CC-CD4C-0667-2CEB7DC425BF}"/>
                </a:ext>
              </a:extLst>
            </p:cNvPr>
            <p:cNvSpPr txBox="1">
              <a:spLocks noChangeArrowheads="1"/>
            </p:cNvSpPr>
            <p:nvPr/>
          </p:nvSpPr>
          <p:spPr bwMode="auto">
            <a:xfrm>
              <a:off x="5328" y="26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Text Box 74">
              <a:extLst>
                <a:ext uri="{FF2B5EF4-FFF2-40B4-BE49-F238E27FC236}">
                  <a16:creationId xmlns:a16="http://schemas.microsoft.com/office/drawing/2014/main" id="{77B65CCF-6E24-B27D-8BE2-E54BE0F6B11A}"/>
                </a:ext>
              </a:extLst>
            </p:cNvPr>
            <p:cNvSpPr txBox="1">
              <a:spLocks noChangeArrowheads="1"/>
            </p:cNvSpPr>
            <p:nvPr/>
          </p:nvSpPr>
          <p:spPr bwMode="auto">
            <a:xfrm>
              <a:off x="3072" y="26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Text Box 75">
              <a:extLst>
                <a:ext uri="{FF2B5EF4-FFF2-40B4-BE49-F238E27FC236}">
                  <a16:creationId xmlns:a16="http://schemas.microsoft.com/office/drawing/2014/main" id="{868A20EB-DB52-6128-BB94-7C3466977908}"/>
                </a:ext>
              </a:extLst>
            </p:cNvPr>
            <p:cNvSpPr txBox="1">
              <a:spLocks noChangeArrowheads="1"/>
            </p:cNvSpPr>
            <p:nvPr/>
          </p:nvSpPr>
          <p:spPr bwMode="auto">
            <a:xfrm>
              <a:off x="4896" y="29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 name="Text Box 76">
              <a:extLst>
                <a:ext uri="{FF2B5EF4-FFF2-40B4-BE49-F238E27FC236}">
                  <a16:creationId xmlns:a16="http://schemas.microsoft.com/office/drawing/2014/main" id="{4E80C31B-93A8-DE18-F6D4-A45311311C55}"/>
                </a:ext>
              </a:extLst>
            </p:cNvPr>
            <p:cNvSpPr txBox="1">
              <a:spLocks noChangeArrowheads="1"/>
            </p:cNvSpPr>
            <p:nvPr/>
          </p:nvSpPr>
          <p:spPr bwMode="auto">
            <a:xfrm>
              <a:off x="4464" y="15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Text Box 77">
              <a:extLst>
                <a:ext uri="{FF2B5EF4-FFF2-40B4-BE49-F238E27FC236}">
                  <a16:creationId xmlns:a16="http://schemas.microsoft.com/office/drawing/2014/main" id="{579C06DE-7AFA-A226-8717-4D0D365EA447}"/>
                </a:ext>
              </a:extLst>
            </p:cNvPr>
            <p:cNvSpPr txBox="1">
              <a:spLocks noChangeArrowheads="1"/>
            </p:cNvSpPr>
            <p:nvPr/>
          </p:nvSpPr>
          <p:spPr bwMode="auto">
            <a:xfrm>
              <a:off x="3216" y="20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12Y</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84" name="Text Box 78">
              <a:extLst>
                <a:ext uri="{FF2B5EF4-FFF2-40B4-BE49-F238E27FC236}">
                  <a16:creationId xmlns:a16="http://schemas.microsoft.com/office/drawing/2014/main" id="{F06E8D01-E1B7-EDEA-925E-A685E618D648}"/>
                </a:ext>
              </a:extLst>
            </p:cNvPr>
            <p:cNvSpPr txBox="1">
              <a:spLocks noChangeArrowheads="1"/>
            </p:cNvSpPr>
            <p:nvPr/>
          </p:nvSpPr>
          <p:spPr bwMode="auto">
            <a:xfrm>
              <a:off x="4128" y="30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23Y</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sp>
          <p:nvSpPr>
            <p:cNvPr id="85" name="Text Box 79">
              <a:extLst>
                <a:ext uri="{FF2B5EF4-FFF2-40B4-BE49-F238E27FC236}">
                  <a16:creationId xmlns:a16="http://schemas.microsoft.com/office/drawing/2014/main" id="{04C7C575-A663-D033-509E-59CB65E154E5}"/>
                </a:ext>
              </a:extLst>
            </p:cNvPr>
            <p:cNvSpPr txBox="1">
              <a:spLocks noChangeArrowheads="1"/>
            </p:cNvSpPr>
            <p:nvPr/>
          </p:nvSpPr>
          <p:spPr bwMode="auto">
            <a:xfrm>
              <a:off x="4848" y="210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u</a:t>
              </a:r>
              <a:r>
                <a:rPr kumimoji="1" lang="en-US" altLang="zh-CN" sz="24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31Y</a:t>
              </a:r>
              <a:endPar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endParaRPr>
            </a:p>
          </p:txBody>
        </p:sp>
      </p:grpSp>
      <p:sp>
        <p:nvSpPr>
          <p:cNvPr id="3" name="矩形 2">
            <a:extLst>
              <a:ext uri="{FF2B5EF4-FFF2-40B4-BE49-F238E27FC236}">
                <a16:creationId xmlns:a16="http://schemas.microsoft.com/office/drawing/2014/main" id="{AFD02371-A0F4-03C0-7D5E-DA614CE712BB}"/>
              </a:ext>
            </a:extLst>
          </p:cNvPr>
          <p:cNvSpPr>
            <a:spLocks noChangeAspect="1"/>
          </p:cNvSpPr>
          <p:nvPr>
            <p:custDataLst>
              <p:tags r:id="rId1"/>
            </p:custDataLst>
          </p:nvPr>
        </p:nvSpPr>
        <p:spPr bwMode="auto">
          <a:xfrm>
            <a:off x="5982808" y="3370"/>
            <a:ext cx="3161192" cy="2257994"/>
          </a:xfrm>
          <a:prstGeom prst="rect">
            <a:avLst/>
          </a:prstGeom>
          <a:blipFill>
            <a:blip r:embed="rId3"/>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视频名称：星三角</a:t>
            </a:r>
            <a:r>
              <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225694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86" name="Text Box 15">
            <a:extLst>
              <a:ext uri="{FF2B5EF4-FFF2-40B4-BE49-F238E27FC236}">
                <a16:creationId xmlns:a16="http://schemas.microsoft.com/office/drawing/2014/main" id="{E1C35765-94DD-4751-EF1E-B5496ECB1A7F}"/>
              </a:ext>
            </a:extLst>
          </p:cNvPr>
          <p:cNvSpPr txBox="1">
            <a:spLocks noChangeArrowheads="1"/>
          </p:cNvSpPr>
          <p:nvPr/>
        </p:nvSpPr>
        <p:spPr bwMode="auto">
          <a:xfrm>
            <a:off x="152400" y="2000926"/>
            <a:ext cx="441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    由</a:t>
            </a:r>
            <a:r>
              <a:rPr kumimoji="1" lang="en-US" altLang="zh-CN" sz="2400" b="1" dirty="0">
                <a:solidFill>
                  <a:srgbClr val="FF0000"/>
                </a:solidFill>
                <a:latin typeface="Times New Roman" panose="02020603050405020304" pitchFamily="18" charset="0"/>
                <a:ea typeface="宋体" panose="02010600030101010101" pitchFamily="2" charset="-122"/>
              </a:rPr>
              <a:t>Y</a:t>
            </a:r>
            <a:r>
              <a:rPr kumimoji="1" lang="zh-CN" altLang="en-US" sz="2400" b="1" dirty="0">
                <a:solidFill>
                  <a:srgbClr val="FF0000"/>
                </a:solidFill>
                <a:latin typeface="Times New Roman" panose="02020603050405020304" pitchFamily="18" charset="0"/>
                <a:ea typeface="宋体" panose="02010600030101010101" pitchFamily="2" charset="-122"/>
              </a:rPr>
              <a:t>接</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接 </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的变换结果   </a:t>
            </a:r>
            <a:endParaRPr kumimoji="1" lang="zh-CN" altLang="en-US" sz="2400" b="1" dirty="0">
              <a:solidFill>
                <a:srgbClr val="000000"/>
              </a:solidFill>
              <a:latin typeface="Times New Roman" panose="02020603050405020304" pitchFamily="18" charset="0"/>
              <a:ea typeface="宋体" panose="02010600030101010101" pitchFamily="2" charset="-122"/>
            </a:endParaRPr>
          </a:p>
        </p:txBody>
      </p:sp>
      <p:graphicFrame>
        <p:nvGraphicFramePr>
          <p:cNvPr id="87" name="Object 16">
            <a:extLst>
              <a:ext uri="{FF2B5EF4-FFF2-40B4-BE49-F238E27FC236}">
                <a16:creationId xmlns:a16="http://schemas.microsoft.com/office/drawing/2014/main" id="{58D2132A-5F02-83E1-9A2C-7E999EF77173}"/>
              </a:ext>
            </a:extLst>
          </p:cNvPr>
          <p:cNvGraphicFramePr>
            <a:graphicFrameLocks noChangeAspect="1"/>
          </p:cNvGraphicFramePr>
          <p:nvPr>
            <p:extLst>
              <p:ext uri="{D42A27DB-BD31-4B8C-83A1-F6EECF244321}">
                <p14:modId xmlns:p14="http://schemas.microsoft.com/office/powerpoint/2010/main" val="1851247962"/>
              </p:ext>
            </p:extLst>
          </p:nvPr>
        </p:nvGraphicFramePr>
        <p:xfrm>
          <a:off x="685835" y="2462591"/>
          <a:ext cx="1800944" cy="1733760"/>
        </p:xfrm>
        <a:graphic>
          <a:graphicData uri="http://schemas.openxmlformats.org/presentationml/2006/ole">
            <mc:AlternateContent xmlns:mc="http://schemas.openxmlformats.org/markup-compatibility/2006">
              <mc:Choice xmlns:v="urn:schemas-microsoft-com:vml" Requires="v">
                <p:oleObj name="公式" r:id="rId2" imgW="1384200" imgH="1333440" progId="Equation.3">
                  <p:embed/>
                </p:oleObj>
              </mc:Choice>
              <mc:Fallback>
                <p:oleObj name="公式" r:id="rId2" imgW="1384200" imgH="1333440" progId="Equation.3">
                  <p:embed/>
                  <p:pic>
                    <p:nvPicPr>
                      <p:cNvPr id="87" name="Object 16">
                        <a:extLst>
                          <a:ext uri="{FF2B5EF4-FFF2-40B4-BE49-F238E27FC236}">
                            <a16:creationId xmlns:a16="http://schemas.microsoft.com/office/drawing/2014/main" id="{58D2132A-5F02-83E1-9A2C-7E999EF77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35" y="2462591"/>
                        <a:ext cx="1800944" cy="1733760"/>
                      </a:xfrm>
                      <a:prstGeom prst="rect">
                        <a:avLst/>
                      </a:prstGeom>
                      <a:noFill/>
                      <a:ln>
                        <a:noFill/>
                      </a:ln>
                      <a:effectLst/>
                    </p:spPr>
                  </p:pic>
                </p:oleObj>
              </mc:Fallback>
            </mc:AlternateContent>
          </a:graphicData>
        </a:graphic>
      </p:graphicFrame>
      <p:graphicFrame>
        <p:nvGraphicFramePr>
          <p:cNvPr id="88" name="Object 17">
            <a:extLst>
              <a:ext uri="{FF2B5EF4-FFF2-40B4-BE49-F238E27FC236}">
                <a16:creationId xmlns:a16="http://schemas.microsoft.com/office/drawing/2014/main" id="{B1B74482-D7A3-C713-1AEC-C9C7968CA46A}"/>
              </a:ext>
            </a:extLst>
          </p:cNvPr>
          <p:cNvGraphicFramePr>
            <a:graphicFrameLocks noChangeAspect="1"/>
          </p:cNvGraphicFramePr>
          <p:nvPr>
            <p:extLst>
              <p:ext uri="{D42A27DB-BD31-4B8C-83A1-F6EECF244321}">
                <p14:modId xmlns:p14="http://schemas.microsoft.com/office/powerpoint/2010/main" val="649512420"/>
              </p:ext>
            </p:extLst>
          </p:nvPr>
        </p:nvGraphicFramePr>
        <p:xfrm>
          <a:off x="3185208" y="2462591"/>
          <a:ext cx="1869132" cy="1651534"/>
        </p:xfrm>
        <a:graphic>
          <a:graphicData uri="http://schemas.openxmlformats.org/presentationml/2006/ole">
            <mc:AlternateContent xmlns:mc="http://schemas.openxmlformats.org/markup-compatibility/2006">
              <mc:Choice xmlns:v="urn:schemas-microsoft-com:vml" Requires="v">
                <p:oleObj name="Equation" r:id="rId4" imgW="1206360" imgH="1333440" progId="Equation.3">
                  <p:embed/>
                </p:oleObj>
              </mc:Choice>
              <mc:Fallback>
                <p:oleObj name="Equation" r:id="rId4" imgW="1206360" imgH="1333440" progId="Equation.3">
                  <p:embed/>
                  <p:pic>
                    <p:nvPicPr>
                      <p:cNvPr id="88" name="Object 17">
                        <a:extLst>
                          <a:ext uri="{FF2B5EF4-FFF2-40B4-BE49-F238E27FC236}">
                            <a16:creationId xmlns:a16="http://schemas.microsoft.com/office/drawing/2014/main" id="{B1B74482-D7A3-C713-1AEC-C9C7968CA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5208" y="2462591"/>
                        <a:ext cx="1869132" cy="1651534"/>
                      </a:xfrm>
                      <a:prstGeom prst="rect">
                        <a:avLst/>
                      </a:prstGeom>
                      <a:noFill/>
                      <a:ln>
                        <a:noFill/>
                      </a:ln>
                      <a:effectLst/>
                    </p:spPr>
                  </p:pic>
                </p:oleObj>
              </mc:Fallback>
            </mc:AlternateContent>
          </a:graphicData>
        </a:graphic>
      </p:graphicFrame>
      <p:sp>
        <p:nvSpPr>
          <p:cNvPr id="89" name="AutoShape 18">
            <a:extLst>
              <a:ext uri="{FF2B5EF4-FFF2-40B4-BE49-F238E27FC236}">
                <a16:creationId xmlns:a16="http://schemas.microsoft.com/office/drawing/2014/main" id="{3616377C-50F1-520C-4923-3667BF2D26F6}"/>
              </a:ext>
            </a:extLst>
          </p:cNvPr>
          <p:cNvSpPr>
            <a:spLocks/>
          </p:cNvSpPr>
          <p:nvPr/>
        </p:nvSpPr>
        <p:spPr bwMode="auto">
          <a:xfrm>
            <a:off x="2526923" y="2632520"/>
            <a:ext cx="138537" cy="1347700"/>
          </a:xfrm>
          <a:prstGeom prst="rightBrace">
            <a:avLst>
              <a:gd name="adj1" fmla="val 77778"/>
              <a:gd name="adj2" fmla="val 5000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AutoShape 19">
            <a:extLst>
              <a:ext uri="{FF2B5EF4-FFF2-40B4-BE49-F238E27FC236}">
                <a16:creationId xmlns:a16="http://schemas.microsoft.com/office/drawing/2014/main" id="{7E3173F5-444A-7417-64E9-586B008B31AC}"/>
              </a:ext>
            </a:extLst>
          </p:cNvPr>
          <p:cNvSpPr>
            <a:spLocks/>
          </p:cNvSpPr>
          <p:nvPr/>
        </p:nvSpPr>
        <p:spPr bwMode="auto">
          <a:xfrm>
            <a:off x="5021092" y="2554064"/>
            <a:ext cx="138537" cy="1492097"/>
          </a:xfrm>
          <a:prstGeom prst="rightBrace">
            <a:avLst>
              <a:gd name="adj1" fmla="val 86111"/>
              <a:gd name="adj2" fmla="val 5000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Text Box 20">
            <a:extLst>
              <a:ext uri="{FF2B5EF4-FFF2-40B4-BE49-F238E27FC236}">
                <a16:creationId xmlns:a16="http://schemas.microsoft.com/office/drawing/2014/main" id="{391D11D7-817E-B667-68AE-7748DF084AB9}"/>
              </a:ext>
            </a:extLst>
          </p:cNvPr>
          <p:cNvSpPr txBox="1">
            <a:spLocks noChangeArrowheads="1"/>
          </p:cNvSpPr>
          <p:nvPr/>
        </p:nvSpPr>
        <p:spPr bwMode="auto">
          <a:xfrm>
            <a:off x="2686144" y="2963593"/>
            <a:ext cx="3299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000" b="1">
                <a:solidFill>
                  <a:srgbClr val="000000"/>
                </a:solidFill>
                <a:latin typeface="Times New Roman" panose="02020603050405020304" pitchFamily="18" charset="0"/>
                <a:ea typeface="宋体" panose="02010600030101010101" pitchFamily="2" charset="-122"/>
              </a:rPr>
              <a:t>或   </a:t>
            </a:r>
          </a:p>
        </p:txBody>
      </p:sp>
      <p:sp>
        <p:nvSpPr>
          <p:cNvPr id="100" name="Text Box 2">
            <a:extLst>
              <a:ext uri="{FF2B5EF4-FFF2-40B4-BE49-F238E27FC236}">
                <a16:creationId xmlns:a16="http://schemas.microsoft.com/office/drawing/2014/main" id="{73A13C4A-CD02-2CB4-2ACF-86E3D9F2D85E}"/>
              </a:ext>
            </a:extLst>
          </p:cNvPr>
          <p:cNvSpPr txBox="1">
            <a:spLocks noChangeArrowheads="1"/>
          </p:cNvSpPr>
          <p:nvPr/>
        </p:nvSpPr>
        <p:spPr bwMode="auto">
          <a:xfrm>
            <a:off x="450150" y="4264497"/>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由</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dirty="0">
                <a:solidFill>
                  <a:srgbClr val="FF0000"/>
                </a:solidFill>
                <a:latin typeface="Times New Roman" panose="02020603050405020304" pitchFamily="18" charset="0"/>
                <a:ea typeface="宋体" panose="02010600030101010101" pitchFamily="2" charset="-122"/>
              </a:rPr>
              <a:t>接</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solidFill>
                  <a:srgbClr val="FF0000"/>
                </a:solidFill>
                <a:latin typeface="Times New Roman" panose="02020603050405020304" pitchFamily="18" charset="0"/>
                <a:ea typeface="宋体" panose="02010600030101010101" pitchFamily="2" charset="-122"/>
              </a:rPr>
              <a:t>Y</a:t>
            </a:r>
            <a:r>
              <a:rPr kumimoji="1" lang="zh-CN" altLang="en-US" sz="24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接</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的变换结果   </a:t>
            </a:r>
          </a:p>
        </p:txBody>
      </p:sp>
      <p:graphicFrame>
        <p:nvGraphicFramePr>
          <p:cNvPr id="102" name="Object 4">
            <a:extLst>
              <a:ext uri="{FF2B5EF4-FFF2-40B4-BE49-F238E27FC236}">
                <a16:creationId xmlns:a16="http://schemas.microsoft.com/office/drawing/2014/main" id="{CBB58A47-EC02-AC04-4576-9CB6A3E0C627}"/>
              </a:ext>
            </a:extLst>
          </p:cNvPr>
          <p:cNvGraphicFramePr>
            <a:graphicFrameLocks noChangeAspect="1"/>
          </p:cNvGraphicFramePr>
          <p:nvPr>
            <p:extLst>
              <p:ext uri="{D42A27DB-BD31-4B8C-83A1-F6EECF244321}">
                <p14:modId xmlns:p14="http://schemas.microsoft.com/office/powerpoint/2010/main" val="3637408986"/>
              </p:ext>
            </p:extLst>
          </p:nvPr>
        </p:nvGraphicFramePr>
        <p:xfrm>
          <a:off x="471517" y="4833435"/>
          <a:ext cx="2052166" cy="1688452"/>
        </p:xfrm>
        <a:graphic>
          <a:graphicData uri="http://schemas.openxmlformats.org/presentationml/2006/ole">
            <mc:AlternateContent xmlns:mc="http://schemas.openxmlformats.org/markup-compatibility/2006">
              <mc:Choice xmlns:v="urn:schemas-microsoft-com:vml" Requires="v">
                <p:oleObj name="Equation" r:id="rId6" imgW="1295280" imgH="1333440" progId="Equation.3">
                  <p:embed/>
                </p:oleObj>
              </mc:Choice>
              <mc:Fallback>
                <p:oleObj name="Equation" r:id="rId6" imgW="1295280" imgH="1333440" progId="Equation.3">
                  <p:embed/>
                  <p:pic>
                    <p:nvPicPr>
                      <p:cNvPr id="102" name="Object 4">
                        <a:extLst>
                          <a:ext uri="{FF2B5EF4-FFF2-40B4-BE49-F238E27FC236}">
                            <a16:creationId xmlns:a16="http://schemas.microsoft.com/office/drawing/2014/main" id="{CBB58A47-EC02-AC04-4576-9CB6A3E0C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517" y="4833435"/>
                        <a:ext cx="2052166" cy="1688452"/>
                      </a:xfrm>
                      <a:prstGeom prst="rect">
                        <a:avLst/>
                      </a:prstGeom>
                      <a:noFill/>
                      <a:ln>
                        <a:noFill/>
                      </a:ln>
                      <a:effectLst/>
                    </p:spPr>
                  </p:pic>
                </p:oleObj>
              </mc:Fallback>
            </mc:AlternateContent>
          </a:graphicData>
        </a:graphic>
      </p:graphicFrame>
      <p:sp>
        <p:nvSpPr>
          <p:cNvPr id="104" name="AutoShape 6">
            <a:extLst>
              <a:ext uri="{FF2B5EF4-FFF2-40B4-BE49-F238E27FC236}">
                <a16:creationId xmlns:a16="http://schemas.microsoft.com/office/drawing/2014/main" id="{8CEDECB8-4E77-8B25-C6C3-E7100D5AE0E3}"/>
              </a:ext>
            </a:extLst>
          </p:cNvPr>
          <p:cNvSpPr>
            <a:spLocks/>
          </p:cNvSpPr>
          <p:nvPr/>
        </p:nvSpPr>
        <p:spPr bwMode="auto">
          <a:xfrm>
            <a:off x="2591346" y="4938271"/>
            <a:ext cx="214549" cy="1478779"/>
          </a:xfrm>
          <a:prstGeom prst="rightBrace">
            <a:avLst>
              <a:gd name="adj1" fmla="val 86111"/>
              <a:gd name="adj2" fmla="val 5000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106" name="Object 3">
            <a:extLst>
              <a:ext uri="{FF2B5EF4-FFF2-40B4-BE49-F238E27FC236}">
                <a16:creationId xmlns:a16="http://schemas.microsoft.com/office/drawing/2014/main" id="{D883EF19-E09F-434A-390E-4654B5CE4393}"/>
              </a:ext>
            </a:extLst>
          </p:cNvPr>
          <p:cNvGraphicFramePr>
            <a:graphicFrameLocks noChangeAspect="1"/>
          </p:cNvGraphicFramePr>
          <p:nvPr>
            <p:extLst>
              <p:ext uri="{D42A27DB-BD31-4B8C-83A1-F6EECF244321}">
                <p14:modId xmlns:p14="http://schemas.microsoft.com/office/powerpoint/2010/main" val="4179771068"/>
              </p:ext>
            </p:extLst>
          </p:nvPr>
        </p:nvGraphicFramePr>
        <p:xfrm>
          <a:off x="3518307" y="4833435"/>
          <a:ext cx="1988644" cy="1771440"/>
        </p:xfrm>
        <a:graphic>
          <a:graphicData uri="http://schemas.openxmlformats.org/presentationml/2006/ole">
            <mc:AlternateContent xmlns:mc="http://schemas.openxmlformats.org/markup-compatibility/2006">
              <mc:Choice xmlns:v="urn:schemas-microsoft-com:vml" Requires="v">
                <p:oleObj name="Equation" r:id="rId8" imgW="1498320" imgH="1333440" progId="Equation.3">
                  <p:embed/>
                </p:oleObj>
              </mc:Choice>
              <mc:Fallback>
                <p:oleObj name="Equation" r:id="rId8" imgW="1498320" imgH="1333440" progId="Equation.3">
                  <p:embed/>
                  <p:pic>
                    <p:nvPicPr>
                      <p:cNvPr id="106" name="Object 3">
                        <a:extLst>
                          <a:ext uri="{FF2B5EF4-FFF2-40B4-BE49-F238E27FC236}">
                            <a16:creationId xmlns:a16="http://schemas.microsoft.com/office/drawing/2014/main" id="{D883EF19-E09F-434A-390E-4654B5CE43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8307" y="4833435"/>
                        <a:ext cx="1988644" cy="1771440"/>
                      </a:xfrm>
                      <a:prstGeom prst="rect">
                        <a:avLst/>
                      </a:prstGeom>
                      <a:noFill/>
                      <a:ln>
                        <a:noFill/>
                      </a:ln>
                      <a:effectLst/>
                    </p:spPr>
                  </p:pic>
                </p:oleObj>
              </mc:Fallback>
            </mc:AlternateContent>
          </a:graphicData>
        </a:graphic>
      </p:graphicFrame>
      <p:sp>
        <p:nvSpPr>
          <p:cNvPr id="107" name="AutoShape 5">
            <a:extLst>
              <a:ext uri="{FF2B5EF4-FFF2-40B4-BE49-F238E27FC236}">
                <a16:creationId xmlns:a16="http://schemas.microsoft.com/office/drawing/2014/main" id="{5ACF20BF-82C5-EC1B-B1B6-244FF39151D1}"/>
              </a:ext>
            </a:extLst>
          </p:cNvPr>
          <p:cNvSpPr>
            <a:spLocks/>
          </p:cNvSpPr>
          <p:nvPr/>
        </p:nvSpPr>
        <p:spPr bwMode="auto">
          <a:xfrm>
            <a:off x="5593804" y="5022094"/>
            <a:ext cx="130575" cy="1376990"/>
          </a:xfrm>
          <a:prstGeom prst="rightBrace">
            <a:avLst>
              <a:gd name="adj1" fmla="val 77778"/>
              <a:gd name="adj2" fmla="val 50000"/>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Text Box 20">
            <a:extLst>
              <a:ext uri="{FF2B5EF4-FFF2-40B4-BE49-F238E27FC236}">
                <a16:creationId xmlns:a16="http://schemas.microsoft.com/office/drawing/2014/main" id="{4A238E90-D3D4-B573-1041-E1C937B3C408}"/>
              </a:ext>
            </a:extLst>
          </p:cNvPr>
          <p:cNvSpPr txBox="1">
            <a:spLocks noChangeArrowheads="1"/>
          </p:cNvSpPr>
          <p:nvPr/>
        </p:nvSpPr>
        <p:spPr bwMode="auto">
          <a:xfrm>
            <a:off x="2970890" y="5396590"/>
            <a:ext cx="3299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000" b="1">
                <a:solidFill>
                  <a:srgbClr val="000000"/>
                </a:solidFill>
                <a:latin typeface="Times New Roman" panose="02020603050405020304" pitchFamily="18" charset="0"/>
                <a:ea typeface="宋体" panose="02010600030101010101" pitchFamily="2" charset="-122"/>
              </a:rPr>
              <a:t>或   </a:t>
            </a:r>
          </a:p>
        </p:txBody>
      </p:sp>
      <p:sp>
        <p:nvSpPr>
          <p:cNvPr id="109" name="Text Box 15">
            <a:extLst>
              <a:ext uri="{FF2B5EF4-FFF2-40B4-BE49-F238E27FC236}">
                <a16:creationId xmlns:a16="http://schemas.microsoft.com/office/drawing/2014/main" id="{9B0939AA-115F-78D9-F2FE-FA5885B7CC5D}"/>
              </a:ext>
            </a:extLst>
          </p:cNvPr>
          <p:cNvSpPr txBox="1">
            <a:spLocks noChangeArrowheads="1"/>
          </p:cNvSpPr>
          <p:nvPr/>
        </p:nvSpPr>
        <p:spPr bwMode="auto">
          <a:xfrm>
            <a:off x="6425983" y="1459694"/>
            <a:ext cx="221437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000" b="1" dirty="0">
                <a:solidFill>
                  <a:srgbClr val="FF0000"/>
                </a:solidFill>
                <a:latin typeface="Times New Roman" panose="02020603050405020304" pitchFamily="18" charset="0"/>
                <a:ea typeface="宋体" panose="02010600030101010101" pitchFamily="2" charset="-122"/>
              </a:rPr>
              <a:t>推导过程是对“等效”思想的绝佳说明，可仔细体会。</a:t>
            </a:r>
            <a:endParaRPr kumimoji="1" lang="zh-CN" altLang="en-US" sz="2000" b="1" dirty="0">
              <a:solidFill>
                <a:srgbClr val="000000"/>
              </a:solidFill>
              <a:latin typeface="Times New Roman" panose="02020603050405020304" pitchFamily="18" charset="0"/>
              <a:ea typeface="宋体" panose="02010600030101010101" pitchFamily="2" charset="-122"/>
            </a:endParaRPr>
          </a:p>
        </p:txBody>
      </p:sp>
      <p:graphicFrame>
        <p:nvGraphicFramePr>
          <p:cNvPr id="17" name="Object 16">
            <a:extLst>
              <a:ext uri="{FF2B5EF4-FFF2-40B4-BE49-F238E27FC236}">
                <a16:creationId xmlns:a16="http://schemas.microsoft.com/office/drawing/2014/main" id="{D6224FD6-88B4-CD21-4098-BB0696EC3320}"/>
              </a:ext>
            </a:extLst>
          </p:cNvPr>
          <p:cNvGraphicFramePr>
            <a:graphicFrameLocks noChangeAspect="1"/>
          </p:cNvGraphicFramePr>
          <p:nvPr>
            <p:extLst>
              <p:ext uri="{D42A27DB-BD31-4B8C-83A1-F6EECF244321}">
                <p14:modId xmlns:p14="http://schemas.microsoft.com/office/powerpoint/2010/main" val="1299359738"/>
              </p:ext>
            </p:extLst>
          </p:nvPr>
        </p:nvGraphicFramePr>
        <p:xfrm>
          <a:off x="5363469" y="3007933"/>
          <a:ext cx="3673469" cy="560849"/>
        </p:xfrm>
        <a:graphic>
          <a:graphicData uri="http://schemas.openxmlformats.org/presentationml/2006/ole">
            <mc:AlternateContent xmlns:mc="http://schemas.openxmlformats.org/markup-compatibility/2006">
              <mc:Choice xmlns:v="urn:schemas-microsoft-com:vml" Requires="v">
                <p:oleObj name="Equation" r:id="rId10" imgW="2323800" imgH="355320" progId="Equation.DSMT4">
                  <p:embed/>
                </p:oleObj>
              </mc:Choice>
              <mc:Fallback>
                <p:oleObj name="Equation" r:id="rId10" imgW="2323800" imgH="355320" progId="Equation.DSMT4">
                  <p:embed/>
                  <p:pic>
                    <p:nvPicPr>
                      <p:cNvPr id="87" name="Object 16">
                        <a:extLst>
                          <a:ext uri="{FF2B5EF4-FFF2-40B4-BE49-F238E27FC236}">
                            <a16:creationId xmlns:a16="http://schemas.microsoft.com/office/drawing/2014/main" id="{58D2132A-5F02-83E1-9A2C-7E999EF77173}"/>
                          </a:ext>
                        </a:extLst>
                      </p:cNvPr>
                      <p:cNvPicPr>
                        <a:picLocks noChangeAspect="1" noChangeArrowheads="1"/>
                      </p:cNvPicPr>
                      <p:nvPr/>
                    </p:nvPicPr>
                    <p:blipFill>
                      <a:blip r:embed="rId11"/>
                      <a:srcRect/>
                      <a:stretch>
                        <a:fillRect/>
                      </a:stretch>
                    </p:blipFill>
                    <p:spPr bwMode="auto">
                      <a:xfrm>
                        <a:off x="5363469" y="3007933"/>
                        <a:ext cx="3673469" cy="560849"/>
                      </a:xfrm>
                      <a:prstGeom prst="rect">
                        <a:avLst/>
                      </a:prstGeom>
                      <a:noFill/>
                      <a:ln>
                        <a:noFill/>
                      </a:ln>
                      <a:effectLst/>
                    </p:spPr>
                  </p:pic>
                </p:oleObj>
              </mc:Fallback>
            </mc:AlternateContent>
          </a:graphicData>
        </a:graphic>
      </p:graphicFrame>
      <p:graphicFrame>
        <p:nvGraphicFramePr>
          <p:cNvPr id="18" name="Object 16">
            <a:extLst>
              <a:ext uri="{FF2B5EF4-FFF2-40B4-BE49-F238E27FC236}">
                <a16:creationId xmlns:a16="http://schemas.microsoft.com/office/drawing/2014/main" id="{B25BF5E8-5EBA-EE3A-DF2E-88B886DA8067}"/>
              </a:ext>
            </a:extLst>
          </p:cNvPr>
          <p:cNvGraphicFramePr>
            <a:graphicFrameLocks noChangeAspect="1"/>
          </p:cNvGraphicFramePr>
          <p:nvPr>
            <p:extLst>
              <p:ext uri="{D42A27DB-BD31-4B8C-83A1-F6EECF244321}">
                <p14:modId xmlns:p14="http://schemas.microsoft.com/office/powerpoint/2010/main" val="3085803847"/>
              </p:ext>
            </p:extLst>
          </p:nvPr>
        </p:nvGraphicFramePr>
        <p:xfrm>
          <a:off x="6004813" y="5438961"/>
          <a:ext cx="3032125" cy="560387"/>
        </p:xfrm>
        <a:graphic>
          <a:graphicData uri="http://schemas.openxmlformats.org/presentationml/2006/ole">
            <mc:AlternateContent xmlns:mc="http://schemas.openxmlformats.org/markup-compatibility/2006">
              <mc:Choice xmlns:v="urn:schemas-microsoft-com:vml" Requires="v">
                <p:oleObj name="Equation" r:id="rId12" imgW="1917360" imgH="355320" progId="Equation.DSMT4">
                  <p:embed/>
                </p:oleObj>
              </mc:Choice>
              <mc:Fallback>
                <p:oleObj name="Equation" r:id="rId12" imgW="1917360" imgH="355320" progId="Equation.DSMT4">
                  <p:embed/>
                  <p:pic>
                    <p:nvPicPr>
                      <p:cNvPr id="17" name="Object 16">
                        <a:extLst>
                          <a:ext uri="{FF2B5EF4-FFF2-40B4-BE49-F238E27FC236}">
                            <a16:creationId xmlns:a16="http://schemas.microsoft.com/office/drawing/2014/main" id="{D6224FD6-88B4-CD21-4098-BB0696EC3320}"/>
                          </a:ext>
                        </a:extLst>
                      </p:cNvPr>
                      <p:cNvPicPr>
                        <a:picLocks noChangeAspect="1" noChangeArrowheads="1"/>
                      </p:cNvPicPr>
                      <p:nvPr/>
                    </p:nvPicPr>
                    <p:blipFill>
                      <a:blip r:embed="rId13"/>
                      <a:srcRect/>
                      <a:stretch>
                        <a:fillRect/>
                      </a:stretch>
                    </p:blipFill>
                    <p:spPr bwMode="auto">
                      <a:xfrm>
                        <a:off x="6004813" y="5438961"/>
                        <a:ext cx="3032125" cy="5603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11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10" name="文本框 9">
            <a:extLst>
              <a:ext uri="{FF2B5EF4-FFF2-40B4-BE49-F238E27FC236}">
                <a16:creationId xmlns:a16="http://schemas.microsoft.com/office/drawing/2014/main" id="{00D955DB-F652-4803-39FA-1BC96077D86A}"/>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sp>
        <p:nvSpPr>
          <p:cNvPr id="17" name="Text Box 8">
            <a:extLst>
              <a:ext uri="{FF2B5EF4-FFF2-40B4-BE49-F238E27FC236}">
                <a16:creationId xmlns:a16="http://schemas.microsoft.com/office/drawing/2014/main" id="{BA01F484-C0B2-D5BE-9C98-D9DE1328F24F}"/>
              </a:ext>
            </a:extLst>
          </p:cNvPr>
          <p:cNvSpPr txBox="1">
            <a:spLocks noChangeArrowheads="1"/>
          </p:cNvSpPr>
          <p:nvPr/>
        </p:nvSpPr>
        <p:spPr bwMode="auto">
          <a:xfrm>
            <a:off x="381929" y="2127658"/>
            <a:ext cx="5486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FF0000"/>
                </a:solidFill>
                <a:latin typeface="宋体" panose="02010600030101010101" pitchFamily="2" charset="-122"/>
                <a:ea typeface="宋体" panose="02010600030101010101" pitchFamily="2" charset="-122"/>
              </a:rPr>
              <a:t>特例（常见）</a:t>
            </a:r>
            <a:endParaRPr kumimoji="1" lang="en-US" altLang="zh-CN" sz="2400" b="1" dirty="0">
              <a:solidFill>
                <a:srgbClr val="FF0000"/>
              </a:solidFill>
              <a:latin typeface="宋体" panose="02010600030101010101" pitchFamily="2" charset="-122"/>
              <a:ea typeface="宋体" panose="02010600030101010101" pitchFamily="2" charset="-122"/>
            </a:endParaRPr>
          </a:p>
          <a:p>
            <a:pPr eaLnBrk="1" hangingPunct="1">
              <a:spcBef>
                <a:spcPct val="50000"/>
              </a:spcBef>
            </a:pPr>
            <a:r>
              <a:rPr kumimoji="1" lang="zh-CN" altLang="en-US" sz="2400" b="1" dirty="0">
                <a:solidFill>
                  <a:srgbClr val="000000"/>
                </a:solidFill>
                <a:latin typeface="宋体" panose="02010600030101010101" pitchFamily="2" charset="-122"/>
                <a:ea typeface="宋体" panose="02010600030101010101" pitchFamily="2" charset="-122"/>
              </a:rPr>
              <a:t>若三个电阻相等</a:t>
            </a:r>
            <a:r>
              <a:rPr kumimoji="1" lang="en-US" altLang="zh-CN" sz="2400" b="1" dirty="0">
                <a:solidFill>
                  <a:srgbClr val="000000"/>
                </a:solidFill>
                <a:latin typeface="宋体" panose="02010600030101010101" pitchFamily="2" charset="-122"/>
                <a:ea typeface="宋体" panose="02010600030101010101" pitchFamily="2" charset="-122"/>
              </a:rPr>
              <a:t>(</a:t>
            </a:r>
            <a:r>
              <a:rPr kumimoji="1" lang="zh-CN" altLang="en-US" sz="2400" b="1" dirty="0">
                <a:solidFill>
                  <a:srgbClr val="000000"/>
                </a:solidFill>
                <a:latin typeface="宋体" panose="02010600030101010101" pitchFamily="2" charset="-122"/>
                <a:ea typeface="宋体" panose="02010600030101010101" pitchFamily="2" charset="-122"/>
              </a:rPr>
              <a:t>对称</a:t>
            </a:r>
            <a:r>
              <a:rPr kumimoji="1" lang="en-US" altLang="zh-CN" sz="2400" b="1" dirty="0">
                <a:solidFill>
                  <a:srgbClr val="000000"/>
                </a:solidFill>
                <a:latin typeface="宋体" panose="02010600030101010101" pitchFamily="2" charset="-122"/>
                <a:ea typeface="宋体" panose="02010600030101010101" pitchFamily="2" charset="-122"/>
              </a:rPr>
              <a:t>)</a:t>
            </a:r>
            <a:r>
              <a:rPr kumimoji="1" lang="zh-CN" altLang="en-US" sz="2400" b="1" dirty="0">
                <a:solidFill>
                  <a:srgbClr val="000000"/>
                </a:solidFill>
                <a:latin typeface="宋体" panose="02010600030101010101" pitchFamily="2" charset="-122"/>
                <a:ea typeface="宋体" panose="02010600030101010101" pitchFamily="2" charset="-122"/>
              </a:rPr>
              <a:t>，则有  </a:t>
            </a:r>
          </a:p>
        </p:txBody>
      </p:sp>
      <p:sp>
        <p:nvSpPr>
          <p:cNvPr id="18" name="Text Box 9">
            <a:extLst>
              <a:ext uri="{FF2B5EF4-FFF2-40B4-BE49-F238E27FC236}">
                <a16:creationId xmlns:a16="http://schemas.microsoft.com/office/drawing/2014/main" id="{4AAA1450-D21A-6406-1787-CA260FAC1945}"/>
              </a:ext>
            </a:extLst>
          </p:cNvPr>
          <p:cNvSpPr txBox="1">
            <a:spLocks noChangeArrowheads="1"/>
          </p:cNvSpPr>
          <p:nvPr/>
        </p:nvSpPr>
        <p:spPr bwMode="auto">
          <a:xfrm>
            <a:off x="4352267" y="2661059"/>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dirty="0">
                <a:solidFill>
                  <a:srgbClr val="000000"/>
                </a:solidFill>
                <a:latin typeface="Times New Roman" panose="02020603050405020304" pitchFamily="18" charset="0"/>
                <a:ea typeface="宋体" panose="02010600030101010101" pitchFamily="2" charset="-122"/>
              </a:rPr>
              <a:t>  </a:t>
            </a:r>
            <a:r>
              <a:rPr kumimoji="1" lang="en-US" altLang="zh-CN" sz="2400" b="1" i="1" dirty="0">
                <a:solidFill>
                  <a:srgbClr val="FF0066"/>
                </a:solidFill>
                <a:latin typeface="Times New Roman" panose="02020603050405020304" pitchFamily="18" charset="0"/>
                <a:ea typeface="宋体" panose="02010600030101010101" pitchFamily="2" charset="-122"/>
              </a:rPr>
              <a:t>R</a:t>
            </a:r>
            <a:r>
              <a:rPr kumimoji="1" lang="en-US" altLang="zh-CN" sz="2400" b="1" baseline="-25000" dirty="0">
                <a:solidFill>
                  <a:srgbClr val="FF00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baseline="-25000" dirty="0">
                <a:solidFill>
                  <a:srgbClr val="FF0066"/>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solidFill>
                  <a:srgbClr val="FF0066"/>
                </a:solidFill>
                <a:latin typeface="Times New Roman" panose="02020603050405020304" pitchFamily="18" charset="0"/>
                <a:ea typeface="宋体" panose="02010600030101010101" pitchFamily="2" charset="-122"/>
              </a:rPr>
              <a:t> = 3</a:t>
            </a:r>
            <a:r>
              <a:rPr kumimoji="1" lang="en-US" altLang="zh-CN" sz="2400" b="1" i="1" dirty="0">
                <a:solidFill>
                  <a:srgbClr val="FF0066"/>
                </a:solidFill>
                <a:latin typeface="Times New Roman" panose="02020603050405020304" pitchFamily="18" charset="0"/>
                <a:ea typeface="宋体" panose="02010600030101010101" pitchFamily="2" charset="-122"/>
              </a:rPr>
              <a:t>R</a:t>
            </a:r>
            <a:r>
              <a:rPr kumimoji="1" lang="en-US" altLang="zh-CN" sz="2400" b="1" i="1" baseline="-25000" dirty="0">
                <a:solidFill>
                  <a:srgbClr val="FF0066"/>
                </a:solidFill>
                <a:latin typeface="Times New Roman" panose="02020603050405020304" pitchFamily="18" charset="0"/>
                <a:ea typeface="宋体" panose="02010600030101010101" pitchFamily="2" charset="-122"/>
              </a:rPr>
              <a:t>Y  </a:t>
            </a:r>
            <a:endParaRPr kumimoji="1" lang="en-US" altLang="zh-CN" sz="2400" b="1" baseline="-25000" dirty="0">
              <a:solidFill>
                <a:srgbClr val="FF0066"/>
              </a:solidFill>
              <a:latin typeface="Times New Roman" panose="02020603050405020304" pitchFamily="18" charset="0"/>
              <a:ea typeface="宋体" panose="02010600030101010101" pitchFamily="2" charset="-122"/>
            </a:endParaRPr>
          </a:p>
        </p:txBody>
      </p:sp>
      <p:sp>
        <p:nvSpPr>
          <p:cNvPr id="19" name="Text Box 10">
            <a:extLst>
              <a:ext uri="{FF2B5EF4-FFF2-40B4-BE49-F238E27FC236}">
                <a16:creationId xmlns:a16="http://schemas.microsoft.com/office/drawing/2014/main" id="{462F8DE2-2FDC-BDA7-CB6A-248FA776D733}"/>
              </a:ext>
            </a:extLst>
          </p:cNvPr>
          <p:cNvSpPr txBox="1">
            <a:spLocks noChangeArrowheads="1"/>
          </p:cNvSpPr>
          <p:nvPr/>
        </p:nvSpPr>
        <p:spPr bwMode="auto">
          <a:xfrm>
            <a:off x="4333217" y="3232559"/>
            <a:ext cx="25844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3333FF"/>
                </a:solidFill>
                <a:latin typeface="Times New Roman" panose="02020603050405020304" pitchFamily="18" charset="0"/>
                <a:ea typeface="宋体" panose="02010600030101010101" pitchFamily="2" charset="-122"/>
              </a:rPr>
              <a:t>（外大内小）</a:t>
            </a:r>
            <a:endParaRPr kumimoji="1" lang="en-US" altLang="zh-CN" sz="2400" b="1" dirty="0">
              <a:solidFill>
                <a:srgbClr val="3333FF"/>
              </a:solidFill>
              <a:latin typeface="Times New Roman" panose="02020603050405020304" pitchFamily="18" charset="0"/>
              <a:ea typeface="宋体" panose="02010600030101010101" pitchFamily="2" charset="-122"/>
            </a:endParaRPr>
          </a:p>
          <a:p>
            <a:pPr eaLnBrk="1" hangingPunct="1">
              <a:spcBef>
                <a:spcPct val="50000"/>
              </a:spcBef>
            </a:pPr>
            <a:r>
              <a:rPr kumimoji="1" lang="zh-CN" altLang="en-US" sz="2400" b="1" strike="sngStrike" dirty="0">
                <a:solidFill>
                  <a:srgbClr val="FF0000"/>
                </a:solidFill>
                <a:latin typeface="Times New Roman" panose="02020603050405020304" pitchFamily="18" charset="0"/>
                <a:ea typeface="宋体" panose="02010600030101010101" pitchFamily="2" charset="-122"/>
              </a:rPr>
              <a:t>（</a:t>
            </a:r>
            <a:r>
              <a:rPr kumimoji="1" lang="en-US" altLang="zh-CN" sz="2400" b="1" strike="sngStrike" dirty="0">
                <a:solidFill>
                  <a:srgbClr val="FF0000"/>
                </a:solidFill>
                <a:latin typeface="Times New Roman" panose="02020603050405020304" pitchFamily="18" charset="0"/>
                <a:ea typeface="宋体" panose="02010600030101010101" pitchFamily="2" charset="-122"/>
              </a:rPr>
              <a:t>Y</a:t>
            </a:r>
            <a:r>
              <a:rPr kumimoji="1" lang="zh-CN" altLang="en-US" sz="2400" b="1" strike="sngStrike" dirty="0">
                <a:solidFill>
                  <a:srgbClr val="FF0000"/>
                </a:solidFill>
                <a:latin typeface="Times New Roman" panose="02020603050405020304" pitchFamily="18" charset="0"/>
                <a:ea typeface="宋体" panose="02010600030101010101" pitchFamily="2" charset="-122"/>
              </a:rPr>
              <a:t>大）</a:t>
            </a:r>
            <a:r>
              <a:rPr kumimoji="1" lang="zh-CN" altLang="en-US" sz="2400" b="1" dirty="0">
                <a:solidFill>
                  <a:srgbClr val="FF0000"/>
                </a:solidFill>
                <a:latin typeface="Times New Roman" panose="02020603050405020304" pitchFamily="18" charset="0"/>
                <a:ea typeface="宋体" panose="02010600030101010101" pitchFamily="2" charset="-122"/>
              </a:rPr>
              <a:t>  </a:t>
            </a:r>
            <a:r>
              <a:rPr kumimoji="1" lang="en-US" altLang="zh-CN" sz="2400" b="1" dirty="0">
                <a:solidFill>
                  <a:srgbClr val="FF0000"/>
                </a:solidFill>
                <a:latin typeface="Times New Roman" panose="02020603050405020304" pitchFamily="18" charset="0"/>
                <a:ea typeface="宋体" panose="02010600030101010101" pitchFamily="2" charset="-122"/>
              </a:rPr>
              <a:t>×</a:t>
            </a:r>
            <a:endParaRPr kumimoji="1" lang="zh-CN" altLang="en-US" sz="2400" b="1" dirty="0">
              <a:solidFill>
                <a:srgbClr val="FF0000"/>
              </a:solidFill>
              <a:latin typeface="Times New Roman" panose="02020603050405020304" pitchFamily="18" charset="0"/>
              <a:ea typeface="宋体" panose="02010600030101010101" pitchFamily="2" charset="-122"/>
            </a:endParaRPr>
          </a:p>
        </p:txBody>
      </p:sp>
      <p:grpSp>
        <p:nvGrpSpPr>
          <p:cNvPr id="32" name="Group 23">
            <a:extLst>
              <a:ext uri="{FF2B5EF4-FFF2-40B4-BE49-F238E27FC236}">
                <a16:creationId xmlns:a16="http://schemas.microsoft.com/office/drawing/2014/main" id="{827B912F-6395-EDA9-D7A5-7EEE55C3C209}"/>
              </a:ext>
            </a:extLst>
          </p:cNvPr>
          <p:cNvGrpSpPr>
            <a:grpSpLocks/>
          </p:cNvGrpSpPr>
          <p:nvPr/>
        </p:nvGrpSpPr>
        <p:grpSpPr bwMode="auto">
          <a:xfrm>
            <a:off x="6685630" y="2204000"/>
            <a:ext cx="2076450" cy="2095500"/>
            <a:chOff x="3971" y="1488"/>
            <a:chExt cx="1308" cy="1320"/>
          </a:xfrm>
        </p:grpSpPr>
        <p:sp>
          <p:nvSpPr>
            <p:cNvPr id="33" name="Line 24">
              <a:extLst>
                <a:ext uri="{FF2B5EF4-FFF2-40B4-BE49-F238E27FC236}">
                  <a16:creationId xmlns:a16="http://schemas.microsoft.com/office/drawing/2014/main" id="{A294FCBD-B553-0B51-73FA-24EAFAF078D8}"/>
                </a:ext>
              </a:extLst>
            </p:cNvPr>
            <p:cNvSpPr>
              <a:spLocks noChangeShapeType="1"/>
            </p:cNvSpPr>
            <p:nvPr/>
          </p:nvSpPr>
          <p:spPr bwMode="auto">
            <a:xfrm flipH="1">
              <a:off x="3971" y="1488"/>
              <a:ext cx="661" cy="10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Line 25">
              <a:extLst>
                <a:ext uri="{FF2B5EF4-FFF2-40B4-BE49-F238E27FC236}">
                  <a16:creationId xmlns:a16="http://schemas.microsoft.com/office/drawing/2014/main" id="{36CE0E68-ACB0-4DDE-4185-A17AAB61115B}"/>
                </a:ext>
              </a:extLst>
            </p:cNvPr>
            <p:cNvSpPr>
              <a:spLocks noChangeShapeType="1"/>
            </p:cNvSpPr>
            <p:nvPr/>
          </p:nvSpPr>
          <p:spPr bwMode="auto">
            <a:xfrm>
              <a:off x="3971" y="2535"/>
              <a:ext cx="12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Line 26">
              <a:extLst>
                <a:ext uri="{FF2B5EF4-FFF2-40B4-BE49-F238E27FC236}">
                  <a16:creationId xmlns:a16="http://schemas.microsoft.com/office/drawing/2014/main" id="{0A0F4E9E-108A-0962-84C1-64DA42D8135A}"/>
                </a:ext>
              </a:extLst>
            </p:cNvPr>
            <p:cNvSpPr>
              <a:spLocks noChangeShapeType="1"/>
            </p:cNvSpPr>
            <p:nvPr/>
          </p:nvSpPr>
          <p:spPr bwMode="auto">
            <a:xfrm>
              <a:off x="4632" y="1488"/>
              <a:ext cx="587" cy="10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Line 27">
              <a:extLst>
                <a:ext uri="{FF2B5EF4-FFF2-40B4-BE49-F238E27FC236}">
                  <a16:creationId xmlns:a16="http://schemas.microsoft.com/office/drawing/2014/main" id="{728491E1-F982-AC77-6E51-B3038EA08DFA}"/>
                </a:ext>
              </a:extLst>
            </p:cNvPr>
            <p:cNvSpPr>
              <a:spLocks noChangeShapeType="1"/>
            </p:cNvSpPr>
            <p:nvPr/>
          </p:nvSpPr>
          <p:spPr bwMode="auto">
            <a:xfrm>
              <a:off x="4632" y="1488"/>
              <a:ext cx="0" cy="6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Line 28">
              <a:extLst>
                <a:ext uri="{FF2B5EF4-FFF2-40B4-BE49-F238E27FC236}">
                  <a16:creationId xmlns:a16="http://schemas.microsoft.com/office/drawing/2014/main" id="{CA0C17B6-EF39-BA63-FC04-3836AA33963D}"/>
                </a:ext>
              </a:extLst>
            </p:cNvPr>
            <p:cNvSpPr>
              <a:spLocks noChangeShapeType="1"/>
            </p:cNvSpPr>
            <p:nvPr/>
          </p:nvSpPr>
          <p:spPr bwMode="auto">
            <a:xfrm flipH="1">
              <a:off x="3971" y="2161"/>
              <a:ext cx="661" cy="3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Line 29">
              <a:extLst>
                <a:ext uri="{FF2B5EF4-FFF2-40B4-BE49-F238E27FC236}">
                  <a16:creationId xmlns:a16="http://schemas.microsoft.com/office/drawing/2014/main" id="{05578BC1-5508-1968-CFFC-12154CBCFFA9}"/>
                </a:ext>
              </a:extLst>
            </p:cNvPr>
            <p:cNvSpPr>
              <a:spLocks noChangeShapeType="1"/>
            </p:cNvSpPr>
            <p:nvPr/>
          </p:nvSpPr>
          <p:spPr bwMode="auto">
            <a:xfrm>
              <a:off x="4632" y="2161"/>
              <a:ext cx="587" cy="3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30">
              <a:extLst>
                <a:ext uri="{FF2B5EF4-FFF2-40B4-BE49-F238E27FC236}">
                  <a16:creationId xmlns:a16="http://schemas.microsoft.com/office/drawing/2014/main" id="{980CE4F8-CABC-3AF5-DFF1-F363CDABCE46}"/>
                </a:ext>
              </a:extLst>
            </p:cNvPr>
            <p:cNvSpPr txBox="1">
              <a:spLocks noChangeArrowheads="1"/>
            </p:cNvSpPr>
            <p:nvPr/>
          </p:nvSpPr>
          <p:spPr bwMode="auto">
            <a:xfrm>
              <a:off x="4923" y="1788"/>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31</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Text Box 31">
              <a:extLst>
                <a:ext uri="{FF2B5EF4-FFF2-40B4-BE49-F238E27FC236}">
                  <a16:creationId xmlns:a16="http://schemas.microsoft.com/office/drawing/2014/main" id="{3E19C519-25EB-1614-0173-1986EE484209}"/>
                </a:ext>
              </a:extLst>
            </p:cNvPr>
            <p:cNvSpPr txBox="1">
              <a:spLocks noChangeArrowheads="1"/>
            </p:cNvSpPr>
            <p:nvPr/>
          </p:nvSpPr>
          <p:spPr bwMode="auto">
            <a:xfrm>
              <a:off x="4444" y="2520"/>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23</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Text Box 32">
              <a:extLst>
                <a:ext uri="{FF2B5EF4-FFF2-40B4-BE49-F238E27FC236}">
                  <a16:creationId xmlns:a16="http://schemas.microsoft.com/office/drawing/2014/main" id="{EBE73780-5522-BE92-EDA9-414BC80D38C9}"/>
                </a:ext>
              </a:extLst>
            </p:cNvPr>
            <p:cNvSpPr txBox="1">
              <a:spLocks noChangeArrowheads="1"/>
            </p:cNvSpPr>
            <p:nvPr/>
          </p:nvSpPr>
          <p:spPr bwMode="auto">
            <a:xfrm>
              <a:off x="3971" y="1749"/>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Text Box 33">
              <a:extLst>
                <a:ext uri="{FF2B5EF4-FFF2-40B4-BE49-F238E27FC236}">
                  <a16:creationId xmlns:a16="http://schemas.microsoft.com/office/drawing/2014/main" id="{69BD252D-2B63-5526-7E98-6F0200FB4986}"/>
                </a:ext>
              </a:extLst>
            </p:cNvPr>
            <p:cNvSpPr txBox="1">
              <a:spLocks noChangeArrowheads="1"/>
            </p:cNvSpPr>
            <p:nvPr/>
          </p:nvSpPr>
          <p:spPr bwMode="auto">
            <a:xfrm>
              <a:off x="4754" y="2037"/>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4">
              <a:extLst>
                <a:ext uri="{FF2B5EF4-FFF2-40B4-BE49-F238E27FC236}">
                  <a16:creationId xmlns:a16="http://schemas.microsoft.com/office/drawing/2014/main" id="{46A02D90-9395-4DDD-47EE-2CC4A69D6CC5}"/>
                </a:ext>
              </a:extLst>
            </p:cNvPr>
            <p:cNvSpPr txBox="1">
              <a:spLocks noChangeArrowheads="1"/>
            </p:cNvSpPr>
            <p:nvPr/>
          </p:nvSpPr>
          <p:spPr bwMode="auto">
            <a:xfrm>
              <a:off x="4339" y="2220"/>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Text Box 35">
              <a:extLst>
                <a:ext uri="{FF2B5EF4-FFF2-40B4-BE49-F238E27FC236}">
                  <a16:creationId xmlns:a16="http://schemas.microsoft.com/office/drawing/2014/main" id="{7C109A2D-867D-28FD-F89D-2E26E964CB6E}"/>
                </a:ext>
              </a:extLst>
            </p:cNvPr>
            <p:cNvSpPr txBox="1">
              <a:spLocks noChangeArrowheads="1"/>
            </p:cNvSpPr>
            <p:nvPr/>
          </p:nvSpPr>
          <p:spPr bwMode="auto">
            <a:xfrm>
              <a:off x="4380" y="1749"/>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7" name="Text Box 10">
            <a:extLst>
              <a:ext uri="{FF2B5EF4-FFF2-40B4-BE49-F238E27FC236}">
                <a16:creationId xmlns:a16="http://schemas.microsoft.com/office/drawing/2014/main" id="{33EEEFD8-1DE1-10C2-170F-EFE6D4AD91AA}"/>
              </a:ext>
            </a:extLst>
          </p:cNvPr>
          <p:cNvSpPr txBox="1">
            <a:spLocks noChangeArrowheads="1"/>
          </p:cNvSpPr>
          <p:nvPr/>
        </p:nvSpPr>
        <p:spPr bwMode="auto">
          <a:xfrm>
            <a:off x="6348268" y="4401761"/>
            <a:ext cx="2773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b="1" dirty="0">
                <a:solidFill>
                  <a:srgbClr val="3333FF"/>
                </a:solidFill>
                <a:latin typeface="Times New Roman" panose="02020603050405020304" pitchFamily="18" charset="0"/>
                <a:ea typeface="宋体" panose="02010600030101010101" pitchFamily="2" charset="-122"/>
              </a:rPr>
              <a:t>可画此三角形助记。</a:t>
            </a:r>
          </a:p>
        </p:txBody>
      </p:sp>
    </p:spTree>
    <p:extLst>
      <p:ext uri="{BB962C8B-B14F-4D97-AF65-F5344CB8AC3E}">
        <p14:creationId xmlns:p14="http://schemas.microsoft.com/office/powerpoint/2010/main" val="33119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6D803-376A-C783-09E7-F200F26471A4}"/>
              </a:ext>
            </a:extLst>
          </p:cNvPr>
          <p:cNvSpPr>
            <a:spLocks noGrp="1"/>
          </p:cNvSpPr>
          <p:nvPr>
            <p:ph type="title"/>
          </p:nvPr>
        </p:nvSpPr>
        <p:spPr>
          <a:xfrm>
            <a:off x="457200" y="457200"/>
            <a:ext cx="8229600" cy="811798"/>
          </a:xfrm>
        </p:spPr>
        <p:txBody>
          <a:bodyPr/>
          <a:lstStyle/>
          <a:p>
            <a:r>
              <a:rPr lang="en-US" altLang="zh-CN" dirty="0"/>
              <a:t>3.1.1 </a:t>
            </a:r>
            <a:r>
              <a:rPr lang="zh-CN" altLang="en-US" dirty="0"/>
              <a:t>电阻网络等效</a:t>
            </a:r>
          </a:p>
        </p:txBody>
      </p:sp>
      <p:sp>
        <p:nvSpPr>
          <p:cNvPr id="4" name="文本框 3">
            <a:extLst>
              <a:ext uri="{FF2B5EF4-FFF2-40B4-BE49-F238E27FC236}">
                <a16:creationId xmlns:a16="http://schemas.microsoft.com/office/drawing/2014/main" id="{AACE758F-4DE9-430D-980F-0616C7E79B60}"/>
              </a:ext>
            </a:extLst>
          </p:cNvPr>
          <p:cNvSpPr txBox="1"/>
          <p:nvPr/>
        </p:nvSpPr>
        <p:spPr>
          <a:xfrm>
            <a:off x="381920" y="1459694"/>
            <a:ext cx="7560007" cy="523220"/>
          </a:xfrm>
          <a:prstGeom prst="rect">
            <a:avLst/>
          </a:prstGeom>
          <a:noFill/>
        </p:spPr>
        <p:txBody>
          <a:bodyPr wrap="square">
            <a:spAutoFit/>
          </a:bodyPr>
          <a:lstStyle/>
          <a:p>
            <a:pPr marL="0" marR="0" lvl="0" indent="0" algn="just" defTabSz="914400" rtl="0" eaLnBrk="0" fontAlgn="base" latinLnBrk="0" hangingPunct="0">
              <a:lnSpc>
                <a:spcPct val="100000"/>
              </a:lnSpc>
              <a:spcBef>
                <a:spcPct val="50000"/>
              </a:spcBef>
              <a:buClrTx/>
              <a:buSzTx/>
              <a:buFontTx/>
              <a:buNone/>
              <a:tabLst/>
              <a:defRPr/>
            </a:pPr>
            <a:r>
              <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核心思想：</a:t>
            </a:r>
            <a:r>
              <a:rPr kumimoji="0" lang="zh-CN" altLang="en-US" sz="2800" i="0" u="sng"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对外等效，对内不等效</a:t>
            </a:r>
            <a:endParaRPr kumimoji="0" lang="zh-CN" altLang="en-US" sz="280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grpSp>
        <p:nvGrpSpPr>
          <p:cNvPr id="10" name="Group 2">
            <a:extLst>
              <a:ext uri="{FF2B5EF4-FFF2-40B4-BE49-F238E27FC236}">
                <a16:creationId xmlns:a16="http://schemas.microsoft.com/office/drawing/2014/main" id="{7F0C2EF4-E9D9-AB14-0D9C-21CEC1CDA49F}"/>
              </a:ext>
            </a:extLst>
          </p:cNvPr>
          <p:cNvGrpSpPr>
            <a:grpSpLocks/>
          </p:cNvGrpSpPr>
          <p:nvPr/>
        </p:nvGrpSpPr>
        <p:grpSpPr bwMode="auto">
          <a:xfrm>
            <a:off x="2485524" y="3505277"/>
            <a:ext cx="914400" cy="647700"/>
            <a:chOff x="1632" y="1968"/>
            <a:chExt cx="576" cy="408"/>
          </a:xfrm>
        </p:grpSpPr>
        <p:sp>
          <p:nvSpPr>
            <p:cNvPr id="11" name="AutoShape 3">
              <a:extLst>
                <a:ext uri="{FF2B5EF4-FFF2-40B4-BE49-F238E27FC236}">
                  <a16:creationId xmlns:a16="http://schemas.microsoft.com/office/drawing/2014/main" id="{9FE423D6-52FB-3042-FFB3-D3D50B2CC0F6}"/>
                </a:ext>
              </a:extLst>
            </p:cNvPr>
            <p:cNvSpPr>
              <a:spLocks noChangeArrowheads="1"/>
            </p:cNvSpPr>
            <p:nvPr/>
          </p:nvSpPr>
          <p:spPr bwMode="auto">
            <a:xfrm>
              <a:off x="1680" y="2184"/>
              <a:ext cx="528" cy="192"/>
            </a:xfrm>
            <a:prstGeom prst="rightArrow">
              <a:avLst>
                <a:gd name="adj1" fmla="val 50000"/>
                <a:gd name="adj2" fmla="val 68750"/>
              </a:avLst>
            </a:prstGeom>
            <a:solidFill>
              <a:srgbClr val="00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Text Box 4">
              <a:extLst>
                <a:ext uri="{FF2B5EF4-FFF2-40B4-BE49-F238E27FC236}">
                  <a16:creationId xmlns:a16="http://schemas.microsoft.com/office/drawing/2014/main" id="{27063EA7-1502-AC9B-83C8-BEF714EDD416}"/>
                </a:ext>
              </a:extLst>
            </p:cNvPr>
            <p:cNvSpPr txBox="1">
              <a:spLocks noChangeArrowheads="1"/>
            </p:cNvSpPr>
            <p:nvPr/>
          </p:nvSpPr>
          <p:spPr bwMode="auto">
            <a:xfrm>
              <a:off x="1632" y="196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等效  </a:t>
              </a:r>
            </a:p>
          </p:txBody>
        </p:sp>
      </p:grpSp>
      <p:sp>
        <p:nvSpPr>
          <p:cNvPr id="13" name="Text Box 5">
            <a:extLst>
              <a:ext uri="{FF2B5EF4-FFF2-40B4-BE49-F238E27FC236}">
                <a16:creationId xmlns:a16="http://schemas.microsoft.com/office/drawing/2014/main" id="{ED1218C6-78A5-EB9F-ED30-6D992B7A4098}"/>
              </a:ext>
            </a:extLst>
          </p:cNvPr>
          <p:cNvSpPr txBox="1">
            <a:spLocks noChangeArrowheads="1"/>
          </p:cNvSpPr>
          <p:nvPr/>
        </p:nvSpPr>
        <p:spPr bwMode="auto">
          <a:xfrm>
            <a:off x="5733549" y="3600527"/>
            <a:ext cx="1828800" cy="457200"/>
          </a:xfrm>
          <a:prstGeom prst="rect">
            <a:avLst/>
          </a:prstGeom>
          <a:gradFill rotWithShape="0">
            <a:gsLst>
              <a:gs pos="0">
                <a:srgbClr val="FFFFFF"/>
              </a:gs>
              <a:gs pos="100000">
                <a:srgbClr val="00CC99"/>
              </a:gs>
            </a:gsLst>
            <a:lin ang="0" scaled="1"/>
          </a:gradFill>
          <a:ln>
            <a:noFill/>
          </a:ln>
          <a:effectLst>
            <a:prstShdw prst="shdw13" dist="53882" dir="13500000">
              <a:srgbClr val="808080"/>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R</a:t>
            </a:r>
            <a:r>
              <a:rPr kumimoji="1" lang="zh-CN" altLang="zh-CN" sz="24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等效</a:t>
            </a: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U / I  </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 name="Text Box 6">
            <a:extLst>
              <a:ext uri="{FF2B5EF4-FFF2-40B4-BE49-F238E27FC236}">
                <a16:creationId xmlns:a16="http://schemas.microsoft.com/office/drawing/2014/main" id="{3254F240-6B92-5B20-E47A-9C47978ABA2A}"/>
              </a:ext>
            </a:extLst>
          </p:cNvPr>
          <p:cNvSpPr txBox="1">
            <a:spLocks noChangeArrowheads="1"/>
          </p:cNvSpPr>
          <p:nvPr/>
        </p:nvSpPr>
        <p:spPr bwMode="auto">
          <a:xfrm>
            <a:off x="236301" y="2138999"/>
            <a:ext cx="88201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dirty="0">
                <a:solidFill>
                  <a:srgbClr val="000000"/>
                </a:solidFill>
                <a:latin typeface="Times New Roman" panose="02020603050405020304" pitchFamily="18" charset="0"/>
                <a:ea typeface="宋体" panose="02010600030101010101" pitchFamily="2" charset="-122"/>
              </a:rPr>
              <a:t>一个不含独立源的二端电阻网络（一端口）可以用一个电阻等效</a:t>
            </a:r>
            <a:r>
              <a:rPr kumimoji="1" lang="zh-CN" altLang="zh-CN" sz="2400" b="1" dirty="0">
                <a:solidFill>
                  <a:srgbClr val="000000"/>
                </a:solidFill>
                <a:latin typeface="Times New Roman" panose="02020603050405020304" pitchFamily="18" charset="0"/>
                <a:ea typeface="宋体" panose="02010600030101010101" pitchFamily="2" charset="-122"/>
              </a:rPr>
              <a:t>。</a:t>
            </a:r>
            <a:r>
              <a:rPr kumimoji="1" lang="zh-CN" altLang="en-US" sz="2400" b="1" dirty="0">
                <a:solidFill>
                  <a:srgbClr val="000000"/>
                </a:solidFill>
                <a:latin typeface="Times New Roman" panose="02020603050405020304" pitchFamily="18" charset="0"/>
                <a:ea typeface="宋体" panose="02010600030101010101" pitchFamily="2" charset="-122"/>
              </a:rPr>
              <a:t>  </a:t>
            </a:r>
          </a:p>
        </p:txBody>
      </p:sp>
      <p:sp>
        <p:nvSpPr>
          <p:cNvPr id="15" name="Text Box 32">
            <a:extLst>
              <a:ext uri="{FF2B5EF4-FFF2-40B4-BE49-F238E27FC236}">
                <a16:creationId xmlns:a16="http://schemas.microsoft.com/office/drawing/2014/main" id="{EF896355-0083-4DDE-568D-9D836ED9349E}"/>
              </a:ext>
            </a:extLst>
          </p:cNvPr>
          <p:cNvSpPr txBox="1">
            <a:spLocks noChangeArrowheads="1"/>
          </p:cNvSpPr>
          <p:nvPr/>
        </p:nvSpPr>
        <p:spPr bwMode="auto">
          <a:xfrm>
            <a:off x="318587" y="2702002"/>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kumimoji="1" lang="zh-CN" altLang="en-US" sz="2400" b="1">
                <a:solidFill>
                  <a:srgbClr val="000000"/>
                </a:solidFill>
                <a:latin typeface="Times New Roman" panose="02020603050405020304" pitchFamily="18" charset="0"/>
                <a:ea typeface="宋体" panose="02010600030101010101" pitchFamily="2" charset="-122"/>
              </a:rPr>
              <a:t>一般情况下  </a:t>
            </a:r>
          </a:p>
        </p:txBody>
      </p:sp>
      <p:grpSp>
        <p:nvGrpSpPr>
          <p:cNvPr id="16" name="Group 53">
            <a:extLst>
              <a:ext uri="{FF2B5EF4-FFF2-40B4-BE49-F238E27FC236}">
                <a16:creationId xmlns:a16="http://schemas.microsoft.com/office/drawing/2014/main" id="{326539DB-A11E-F38C-A182-0016B0204C4C}"/>
              </a:ext>
            </a:extLst>
          </p:cNvPr>
          <p:cNvGrpSpPr>
            <a:grpSpLocks/>
          </p:cNvGrpSpPr>
          <p:nvPr/>
        </p:nvGrpSpPr>
        <p:grpSpPr bwMode="auto">
          <a:xfrm>
            <a:off x="3491999" y="2952827"/>
            <a:ext cx="2079625" cy="1543050"/>
            <a:chOff x="2592" y="1538"/>
            <a:chExt cx="1310" cy="972"/>
          </a:xfrm>
        </p:grpSpPr>
        <p:sp>
          <p:nvSpPr>
            <p:cNvPr id="17" name="Text Box 20">
              <a:extLst>
                <a:ext uri="{FF2B5EF4-FFF2-40B4-BE49-F238E27FC236}">
                  <a16:creationId xmlns:a16="http://schemas.microsoft.com/office/drawing/2014/main" id="{5703C2E8-8631-2199-77B7-77F68FAE56A6}"/>
                </a:ext>
              </a:extLst>
            </p:cNvPr>
            <p:cNvSpPr txBox="1">
              <a:spLocks noChangeArrowheads="1"/>
            </p:cNvSpPr>
            <p:nvPr/>
          </p:nvSpPr>
          <p:spPr bwMode="auto">
            <a:xfrm>
              <a:off x="3326" y="203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zh-CN"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等效</a:t>
              </a:r>
              <a:r>
                <a:rPr kumimoji="1" lang="zh-CN" altLang="en-US"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p>
          </p:txBody>
        </p:sp>
        <p:grpSp>
          <p:nvGrpSpPr>
            <p:cNvPr id="18" name="Group 52">
              <a:extLst>
                <a:ext uri="{FF2B5EF4-FFF2-40B4-BE49-F238E27FC236}">
                  <a16:creationId xmlns:a16="http://schemas.microsoft.com/office/drawing/2014/main" id="{ADE5B92F-174A-0C53-D575-099824E4865F}"/>
                </a:ext>
              </a:extLst>
            </p:cNvPr>
            <p:cNvGrpSpPr>
              <a:grpSpLocks/>
            </p:cNvGrpSpPr>
            <p:nvPr/>
          </p:nvGrpSpPr>
          <p:grpSpPr bwMode="auto">
            <a:xfrm>
              <a:off x="2592" y="1538"/>
              <a:ext cx="770" cy="972"/>
              <a:chOff x="2592" y="1538"/>
              <a:chExt cx="770" cy="972"/>
            </a:xfrm>
          </p:grpSpPr>
          <p:sp>
            <p:nvSpPr>
              <p:cNvPr id="19" name="Line 21">
                <a:extLst>
                  <a:ext uri="{FF2B5EF4-FFF2-40B4-BE49-F238E27FC236}">
                    <a16:creationId xmlns:a16="http://schemas.microsoft.com/office/drawing/2014/main" id="{AA733E46-B150-6393-F2BB-345EBF530C92}"/>
                  </a:ext>
                </a:extLst>
              </p:cNvPr>
              <p:cNvSpPr>
                <a:spLocks noChangeShapeType="1"/>
              </p:cNvSpPr>
              <p:nvPr/>
            </p:nvSpPr>
            <p:spPr bwMode="auto">
              <a:xfrm>
                <a:off x="2606" y="1838"/>
                <a:ext cx="6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Line 22">
                <a:extLst>
                  <a:ext uri="{FF2B5EF4-FFF2-40B4-BE49-F238E27FC236}">
                    <a16:creationId xmlns:a16="http://schemas.microsoft.com/office/drawing/2014/main" id="{EC6A9FCC-EA0F-EBA3-F7B7-98AB93AC653E}"/>
                  </a:ext>
                </a:extLst>
              </p:cNvPr>
              <p:cNvSpPr>
                <a:spLocks noChangeShapeType="1"/>
              </p:cNvSpPr>
              <p:nvPr/>
            </p:nvSpPr>
            <p:spPr bwMode="auto">
              <a:xfrm flipV="1">
                <a:off x="2630" y="2498"/>
                <a:ext cx="6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Line 23">
                <a:extLst>
                  <a:ext uri="{FF2B5EF4-FFF2-40B4-BE49-F238E27FC236}">
                    <a16:creationId xmlns:a16="http://schemas.microsoft.com/office/drawing/2014/main" id="{7B1BF8A4-5321-C258-5605-E2A0D03B075A}"/>
                  </a:ext>
                </a:extLst>
              </p:cNvPr>
              <p:cNvSpPr>
                <a:spLocks noChangeShapeType="1"/>
              </p:cNvSpPr>
              <p:nvPr/>
            </p:nvSpPr>
            <p:spPr bwMode="auto">
              <a:xfrm>
                <a:off x="3302" y="1838"/>
                <a:ext cx="0" cy="67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24">
                <a:extLst>
                  <a:ext uri="{FF2B5EF4-FFF2-40B4-BE49-F238E27FC236}">
                    <a16:creationId xmlns:a16="http://schemas.microsoft.com/office/drawing/2014/main" id="{52E9E1A3-ABD7-AC54-A373-16FAF4DF87E8}"/>
                  </a:ext>
                </a:extLst>
              </p:cNvPr>
              <p:cNvSpPr>
                <a:spLocks noChangeShapeType="1"/>
              </p:cNvSpPr>
              <p:nvPr/>
            </p:nvSpPr>
            <p:spPr bwMode="auto">
              <a:xfrm>
                <a:off x="2726" y="1790"/>
                <a:ext cx="288"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Text Box 25">
                <a:extLst>
                  <a:ext uri="{FF2B5EF4-FFF2-40B4-BE49-F238E27FC236}">
                    <a16:creationId xmlns:a16="http://schemas.microsoft.com/office/drawing/2014/main" id="{0B9F29BE-8995-575E-B5D0-5371596EE919}"/>
                  </a:ext>
                </a:extLst>
              </p:cNvPr>
              <p:cNvSpPr txBox="1">
                <a:spLocks noChangeArrowheads="1"/>
              </p:cNvSpPr>
              <p:nvPr/>
            </p:nvSpPr>
            <p:spPr bwMode="auto">
              <a:xfrm>
                <a:off x="2642" y="186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24" name="Text Box 26">
                <a:extLst>
                  <a:ext uri="{FF2B5EF4-FFF2-40B4-BE49-F238E27FC236}">
                    <a16:creationId xmlns:a16="http://schemas.microsoft.com/office/drawing/2014/main" id="{E8500802-FD68-873E-3470-2690E90F10F3}"/>
                  </a:ext>
                </a:extLst>
              </p:cNvPr>
              <p:cNvSpPr txBox="1">
                <a:spLocks noChangeArrowheads="1"/>
              </p:cNvSpPr>
              <p:nvPr/>
            </p:nvSpPr>
            <p:spPr bwMode="auto">
              <a:xfrm>
                <a:off x="2630" y="207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 name="Text Box 27">
                <a:extLst>
                  <a:ext uri="{FF2B5EF4-FFF2-40B4-BE49-F238E27FC236}">
                    <a16:creationId xmlns:a16="http://schemas.microsoft.com/office/drawing/2014/main" id="{35007B4F-B019-959A-E055-11F9A07651F6}"/>
                  </a:ext>
                </a:extLst>
              </p:cNvPr>
              <p:cNvSpPr txBox="1">
                <a:spLocks noChangeArrowheads="1"/>
              </p:cNvSpPr>
              <p:nvPr/>
            </p:nvSpPr>
            <p:spPr bwMode="auto">
              <a:xfrm>
                <a:off x="2654" y="2174"/>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p>
            </p:txBody>
          </p:sp>
          <p:sp>
            <p:nvSpPr>
              <p:cNvPr id="26" name="Text Box 28">
                <a:extLst>
                  <a:ext uri="{FF2B5EF4-FFF2-40B4-BE49-F238E27FC236}">
                    <a16:creationId xmlns:a16="http://schemas.microsoft.com/office/drawing/2014/main" id="{B3043D1E-F058-7F90-AC18-096321B54611}"/>
                  </a:ext>
                </a:extLst>
              </p:cNvPr>
              <p:cNvSpPr txBox="1">
                <a:spLocks noChangeArrowheads="1"/>
              </p:cNvSpPr>
              <p:nvPr/>
            </p:nvSpPr>
            <p:spPr bwMode="auto">
              <a:xfrm>
                <a:off x="2738" y="153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Rectangle 29">
                <a:extLst>
                  <a:ext uri="{FF2B5EF4-FFF2-40B4-BE49-F238E27FC236}">
                    <a16:creationId xmlns:a16="http://schemas.microsoft.com/office/drawing/2014/main" id="{4F069705-292B-AC0B-C663-DBD71E30DEE0}"/>
                  </a:ext>
                </a:extLst>
              </p:cNvPr>
              <p:cNvSpPr>
                <a:spLocks noChangeArrowheads="1"/>
              </p:cNvSpPr>
              <p:nvPr/>
            </p:nvSpPr>
            <p:spPr bwMode="auto">
              <a:xfrm>
                <a:off x="3242" y="2030"/>
                <a:ext cx="120" cy="288"/>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Text Box 30">
                <a:extLst>
                  <a:ext uri="{FF2B5EF4-FFF2-40B4-BE49-F238E27FC236}">
                    <a16:creationId xmlns:a16="http://schemas.microsoft.com/office/drawing/2014/main" id="{901E9351-0354-1868-6C94-C37078636A77}"/>
                  </a:ext>
                </a:extLst>
              </p:cNvPr>
              <p:cNvSpPr txBox="1">
                <a:spLocks noChangeArrowheads="1"/>
              </p:cNvSpPr>
              <p:nvPr/>
            </p:nvSpPr>
            <p:spPr bwMode="auto">
              <a:xfrm>
                <a:off x="2606" y="1742"/>
                <a:ext cx="11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29" name="Oval 39">
                <a:extLst>
                  <a:ext uri="{FF2B5EF4-FFF2-40B4-BE49-F238E27FC236}">
                    <a16:creationId xmlns:a16="http://schemas.microsoft.com/office/drawing/2014/main" id="{E6650AB6-6BC4-BC73-32D6-7BB140932495}"/>
                  </a:ext>
                </a:extLst>
              </p:cNvPr>
              <p:cNvSpPr>
                <a:spLocks noChangeArrowheads="1"/>
              </p:cNvSpPr>
              <p:nvPr/>
            </p:nvSpPr>
            <p:spPr bwMode="auto">
              <a:xfrm>
                <a:off x="2628" y="2452"/>
                <a:ext cx="56" cy="56"/>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Oval 40">
                <a:extLst>
                  <a:ext uri="{FF2B5EF4-FFF2-40B4-BE49-F238E27FC236}">
                    <a16:creationId xmlns:a16="http://schemas.microsoft.com/office/drawing/2014/main" id="{9F304F12-0C7A-7BD3-DB0A-DB314F87D168}"/>
                  </a:ext>
                </a:extLst>
              </p:cNvPr>
              <p:cNvSpPr>
                <a:spLocks noChangeArrowheads="1"/>
              </p:cNvSpPr>
              <p:nvPr/>
            </p:nvSpPr>
            <p:spPr bwMode="auto">
              <a:xfrm>
                <a:off x="2592" y="1828"/>
                <a:ext cx="56" cy="56"/>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31" name="Group 51">
            <a:extLst>
              <a:ext uri="{FF2B5EF4-FFF2-40B4-BE49-F238E27FC236}">
                <a16:creationId xmlns:a16="http://schemas.microsoft.com/office/drawing/2014/main" id="{03FC87B6-A88A-5E56-DA63-2EBBBDC45C9C}"/>
              </a:ext>
            </a:extLst>
          </p:cNvPr>
          <p:cNvGrpSpPr>
            <a:grpSpLocks/>
          </p:cNvGrpSpPr>
          <p:nvPr/>
        </p:nvGrpSpPr>
        <p:grpSpPr bwMode="auto">
          <a:xfrm>
            <a:off x="351924" y="3124277"/>
            <a:ext cx="1905000" cy="1371600"/>
            <a:chOff x="614" y="1574"/>
            <a:chExt cx="1200" cy="864"/>
          </a:xfrm>
        </p:grpSpPr>
        <p:sp>
          <p:nvSpPr>
            <p:cNvPr id="32" name="Rectangle 8">
              <a:extLst>
                <a:ext uri="{FF2B5EF4-FFF2-40B4-BE49-F238E27FC236}">
                  <a16:creationId xmlns:a16="http://schemas.microsoft.com/office/drawing/2014/main" id="{E6F503E6-E307-1CC7-A19F-5A6969D0E8A1}"/>
                </a:ext>
              </a:extLst>
            </p:cNvPr>
            <p:cNvSpPr>
              <a:spLocks noChangeArrowheads="1"/>
            </p:cNvSpPr>
            <p:nvPr/>
          </p:nvSpPr>
          <p:spPr bwMode="auto">
            <a:xfrm>
              <a:off x="1382" y="1814"/>
              <a:ext cx="432" cy="624"/>
            </a:xfrm>
            <a:prstGeom prst="rect">
              <a:avLst/>
            </a:prstGeom>
            <a:solidFill>
              <a:srgbClr val="00CC99"/>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无</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源</a:t>
              </a:r>
            </a:p>
          </p:txBody>
        </p:sp>
        <p:sp>
          <p:nvSpPr>
            <p:cNvPr id="33" name="Line 9">
              <a:extLst>
                <a:ext uri="{FF2B5EF4-FFF2-40B4-BE49-F238E27FC236}">
                  <a16:creationId xmlns:a16="http://schemas.microsoft.com/office/drawing/2014/main" id="{92457627-81C4-7D68-2F51-3CCC9B327CAF}"/>
                </a:ext>
              </a:extLst>
            </p:cNvPr>
            <p:cNvSpPr>
              <a:spLocks noChangeShapeType="1"/>
            </p:cNvSpPr>
            <p:nvPr/>
          </p:nvSpPr>
          <p:spPr bwMode="auto">
            <a:xfrm>
              <a:off x="950" y="1874"/>
              <a:ext cx="43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Line 10">
              <a:extLst>
                <a:ext uri="{FF2B5EF4-FFF2-40B4-BE49-F238E27FC236}">
                  <a16:creationId xmlns:a16="http://schemas.microsoft.com/office/drawing/2014/main" id="{291E7B50-6E7F-E031-726E-CD327DA9FEA6}"/>
                </a:ext>
              </a:extLst>
            </p:cNvPr>
            <p:cNvSpPr>
              <a:spLocks noChangeShapeType="1"/>
            </p:cNvSpPr>
            <p:nvPr/>
          </p:nvSpPr>
          <p:spPr bwMode="auto">
            <a:xfrm>
              <a:off x="950" y="2366"/>
              <a:ext cx="43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 name="Line 11">
              <a:extLst>
                <a:ext uri="{FF2B5EF4-FFF2-40B4-BE49-F238E27FC236}">
                  <a16:creationId xmlns:a16="http://schemas.microsoft.com/office/drawing/2014/main" id="{6106E56E-559A-E8E8-9A60-D5FC88B7DDD5}"/>
                </a:ext>
              </a:extLst>
            </p:cNvPr>
            <p:cNvSpPr>
              <a:spLocks noChangeShapeType="1"/>
            </p:cNvSpPr>
            <p:nvPr/>
          </p:nvSpPr>
          <p:spPr bwMode="auto">
            <a:xfrm>
              <a:off x="1058" y="1814"/>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Text Box 12">
              <a:extLst>
                <a:ext uri="{FF2B5EF4-FFF2-40B4-BE49-F238E27FC236}">
                  <a16:creationId xmlns:a16="http://schemas.microsoft.com/office/drawing/2014/main" id="{C78D772C-6BAF-BDF1-F3CC-B4AA27377143}"/>
                </a:ext>
              </a:extLst>
            </p:cNvPr>
            <p:cNvSpPr txBox="1">
              <a:spLocks noChangeArrowheads="1"/>
            </p:cNvSpPr>
            <p:nvPr/>
          </p:nvSpPr>
          <p:spPr bwMode="auto">
            <a:xfrm>
              <a:off x="818" y="183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37" name="Text Box 13">
              <a:extLst>
                <a:ext uri="{FF2B5EF4-FFF2-40B4-BE49-F238E27FC236}">
                  <a16:creationId xmlns:a16="http://schemas.microsoft.com/office/drawing/2014/main" id="{96DA24C1-AA83-B008-CE29-1DB4960E1A67}"/>
                </a:ext>
              </a:extLst>
            </p:cNvPr>
            <p:cNvSpPr txBox="1">
              <a:spLocks noChangeArrowheads="1"/>
            </p:cNvSpPr>
            <p:nvPr/>
          </p:nvSpPr>
          <p:spPr bwMode="auto">
            <a:xfrm>
              <a:off x="614" y="200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Text Box 14">
              <a:extLst>
                <a:ext uri="{FF2B5EF4-FFF2-40B4-BE49-F238E27FC236}">
                  <a16:creationId xmlns:a16="http://schemas.microsoft.com/office/drawing/2014/main" id="{A8422CC4-F883-BD5F-94B3-80AD2FD20401}"/>
                </a:ext>
              </a:extLst>
            </p:cNvPr>
            <p:cNvSpPr txBox="1">
              <a:spLocks noChangeArrowheads="1"/>
            </p:cNvSpPr>
            <p:nvPr/>
          </p:nvSpPr>
          <p:spPr bwMode="auto">
            <a:xfrm>
              <a:off x="806" y="206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_</a:t>
              </a:r>
            </a:p>
          </p:txBody>
        </p:sp>
        <p:sp>
          <p:nvSpPr>
            <p:cNvPr id="39" name="Text Box 15">
              <a:extLst>
                <a:ext uri="{FF2B5EF4-FFF2-40B4-BE49-F238E27FC236}">
                  <a16:creationId xmlns:a16="http://schemas.microsoft.com/office/drawing/2014/main" id="{7E649418-6DD5-A5E7-9043-718B62470BA4}"/>
                </a:ext>
              </a:extLst>
            </p:cNvPr>
            <p:cNvSpPr txBox="1">
              <a:spLocks noChangeArrowheads="1"/>
            </p:cNvSpPr>
            <p:nvPr/>
          </p:nvSpPr>
          <p:spPr bwMode="auto">
            <a:xfrm>
              <a:off x="962" y="157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Oval 45">
              <a:extLst>
                <a:ext uri="{FF2B5EF4-FFF2-40B4-BE49-F238E27FC236}">
                  <a16:creationId xmlns:a16="http://schemas.microsoft.com/office/drawing/2014/main" id="{DA5B6E9A-581D-252F-4ECB-44B0272353A1}"/>
                </a:ext>
              </a:extLst>
            </p:cNvPr>
            <p:cNvSpPr>
              <a:spLocks noChangeArrowheads="1"/>
            </p:cNvSpPr>
            <p:nvPr/>
          </p:nvSpPr>
          <p:spPr bwMode="auto">
            <a:xfrm>
              <a:off x="912" y="1840"/>
              <a:ext cx="56" cy="56"/>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Oval 46">
              <a:extLst>
                <a:ext uri="{FF2B5EF4-FFF2-40B4-BE49-F238E27FC236}">
                  <a16:creationId xmlns:a16="http://schemas.microsoft.com/office/drawing/2014/main" id="{AF2317E6-919D-77BA-D46A-322AC9B8D5BB}"/>
                </a:ext>
              </a:extLst>
            </p:cNvPr>
            <p:cNvSpPr>
              <a:spLocks noChangeArrowheads="1"/>
            </p:cNvSpPr>
            <p:nvPr/>
          </p:nvSpPr>
          <p:spPr bwMode="auto">
            <a:xfrm>
              <a:off x="924" y="2332"/>
              <a:ext cx="56" cy="56"/>
            </a:xfrm>
            <a:prstGeom prst="ellipse">
              <a:avLst/>
            </a:prstGeom>
            <a:solidFill>
              <a:srgbClr val="00CC99"/>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2" name="Group 57">
            <a:extLst>
              <a:ext uri="{FF2B5EF4-FFF2-40B4-BE49-F238E27FC236}">
                <a16:creationId xmlns:a16="http://schemas.microsoft.com/office/drawing/2014/main" id="{C2901C64-56E9-3BC0-60B9-DF4B6719CB11}"/>
              </a:ext>
            </a:extLst>
          </p:cNvPr>
          <p:cNvGrpSpPr>
            <a:grpSpLocks/>
          </p:cNvGrpSpPr>
          <p:nvPr/>
        </p:nvGrpSpPr>
        <p:grpSpPr bwMode="auto">
          <a:xfrm>
            <a:off x="301785" y="4749776"/>
            <a:ext cx="5867400" cy="1703388"/>
            <a:chOff x="375" y="2616"/>
            <a:chExt cx="3696" cy="1073"/>
          </a:xfrm>
        </p:grpSpPr>
        <p:sp>
          <p:nvSpPr>
            <p:cNvPr id="43" name="Text Box 35">
              <a:extLst>
                <a:ext uri="{FF2B5EF4-FFF2-40B4-BE49-F238E27FC236}">
                  <a16:creationId xmlns:a16="http://schemas.microsoft.com/office/drawing/2014/main" id="{CDCAA147-477C-276B-2B9E-BD96A6FA182E}"/>
                </a:ext>
              </a:extLst>
            </p:cNvPr>
            <p:cNvSpPr txBox="1">
              <a:spLocks noChangeArrowheads="1"/>
            </p:cNvSpPr>
            <p:nvPr/>
          </p:nvSpPr>
          <p:spPr bwMode="auto">
            <a:xfrm>
              <a:off x="375" y="2979"/>
              <a:ext cx="17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求等效电阻的方法  </a:t>
              </a:r>
            </a:p>
          </p:txBody>
        </p:sp>
        <p:sp>
          <p:nvSpPr>
            <p:cNvPr id="44" name="Text Box 36">
              <a:extLst>
                <a:ext uri="{FF2B5EF4-FFF2-40B4-BE49-F238E27FC236}">
                  <a16:creationId xmlns:a16="http://schemas.microsoft.com/office/drawing/2014/main" id="{67FA440C-38E5-8F64-B73F-E24D88E10AEB}"/>
                </a:ext>
              </a:extLst>
            </p:cNvPr>
            <p:cNvSpPr txBox="1">
              <a:spLocks noChangeArrowheads="1"/>
            </p:cNvSpPr>
            <p:nvPr/>
          </p:nvSpPr>
          <p:spPr bwMode="auto">
            <a:xfrm>
              <a:off x="2348" y="3016"/>
              <a:ext cx="1723" cy="288"/>
            </a:xfrm>
            <a:prstGeom prst="rect">
              <a:avLst/>
            </a:prstGeom>
            <a:solidFill>
              <a:srgbClr val="99FF99"/>
            </a:solidFill>
            <a:ln>
              <a:noFill/>
            </a:ln>
            <a:effectLst>
              <a:prstShdw prst="shdw13" dist="53882" dir="13500000">
                <a:srgbClr val="808080"/>
              </a:prst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加压求流法；</a:t>
              </a:r>
            </a:p>
          </p:txBody>
        </p:sp>
        <p:sp>
          <p:nvSpPr>
            <p:cNvPr id="45" name="Rectangle 37">
              <a:extLst>
                <a:ext uri="{FF2B5EF4-FFF2-40B4-BE49-F238E27FC236}">
                  <a16:creationId xmlns:a16="http://schemas.microsoft.com/office/drawing/2014/main" id="{BB301FBA-EF35-1164-12AE-851A3A57DFF5}"/>
                </a:ext>
              </a:extLst>
            </p:cNvPr>
            <p:cNvSpPr>
              <a:spLocks noChangeArrowheads="1"/>
            </p:cNvSpPr>
            <p:nvPr/>
          </p:nvSpPr>
          <p:spPr bwMode="auto">
            <a:xfrm>
              <a:off x="2335" y="3401"/>
              <a:ext cx="1727" cy="288"/>
            </a:xfrm>
            <a:prstGeom prst="rect">
              <a:avLst/>
            </a:prstGeom>
            <a:solidFill>
              <a:srgbClr val="99FF99"/>
            </a:solidFill>
            <a:ln>
              <a:noFill/>
            </a:ln>
            <a:effectLst>
              <a:prstShdw prst="shdw13" dist="53882" dir="13500000">
                <a:srgbClr val="808080"/>
              </a:prstShdw>
            </a:effectLst>
            <a:extLst>
              <a:ext uri="{91240B29-F687-4F45-9708-019B960494DF}">
                <a14:hiddenLine xmlns:a14="http://schemas.microsoft.com/office/drawing/2010/main" w="12700">
                  <a:solidFill>
                    <a:schemeClr val="tx1"/>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加流求压法。</a:t>
              </a:r>
            </a:p>
          </p:txBody>
        </p:sp>
        <p:sp>
          <p:nvSpPr>
            <p:cNvPr id="46" name="Text Box 38">
              <a:extLst>
                <a:ext uri="{FF2B5EF4-FFF2-40B4-BE49-F238E27FC236}">
                  <a16:creationId xmlns:a16="http://schemas.microsoft.com/office/drawing/2014/main" id="{16F4E8D6-C0D1-9BE3-745A-15D9051BFAB1}"/>
                </a:ext>
              </a:extLst>
            </p:cNvPr>
            <p:cNvSpPr txBox="1">
              <a:spLocks noChangeArrowheads="1"/>
            </p:cNvSpPr>
            <p:nvPr/>
          </p:nvSpPr>
          <p:spPr bwMode="auto">
            <a:xfrm>
              <a:off x="2344" y="2634"/>
              <a:ext cx="1725" cy="291"/>
            </a:xfrm>
            <a:prstGeom prst="rect">
              <a:avLst/>
            </a:prstGeom>
            <a:solidFill>
              <a:srgbClr val="99FF99"/>
            </a:solidFill>
            <a:ln>
              <a:noFill/>
            </a:ln>
            <a:effectLst>
              <a:prstShdw prst="shdw13" dist="53882" dir="13500000">
                <a:srgbClr val="808080"/>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a:t>
              </a: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串并联、星三角；</a:t>
              </a:r>
            </a:p>
          </p:txBody>
        </p:sp>
        <p:sp>
          <p:nvSpPr>
            <p:cNvPr id="47" name="AutoShape 56">
              <a:extLst>
                <a:ext uri="{FF2B5EF4-FFF2-40B4-BE49-F238E27FC236}">
                  <a16:creationId xmlns:a16="http://schemas.microsoft.com/office/drawing/2014/main" id="{FCD1992C-4EB6-A801-9F6C-2339EA57476E}"/>
                </a:ext>
              </a:extLst>
            </p:cNvPr>
            <p:cNvSpPr>
              <a:spLocks/>
            </p:cNvSpPr>
            <p:nvPr/>
          </p:nvSpPr>
          <p:spPr bwMode="auto">
            <a:xfrm>
              <a:off x="2138" y="2616"/>
              <a:ext cx="56" cy="1033"/>
            </a:xfrm>
            <a:prstGeom prst="leftBrace">
              <a:avLst>
                <a:gd name="adj1" fmla="val 153720"/>
                <a:gd name="adj2" fmla="val 50000"/>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8" name="文本框 47">
            <a:extLst>
              <a:ext uri="{FF2B5EF4-FFF2-40B4-BE49-F238E27FC236}">
                <a16:creationId xmlns:a16="http://schemas.microsoft.com/office/drawing/2014/main" id="{300746D2-F27F-3324-F47C-6E48284639F6}"/>
              </a:ext>
            </a:extLst>
          </p:cNvPr>
          <p:cNvSpPr txBox="1"/>
          <p:nvPr/>
        </p:nvSpPr>
        <p:spPr>
          <a:xfrm>
            <a:off x="6410486" y="4798141"/>
            <a:ext cx="2546659" cy="1200329"/>
          </a:xfrm>
          <a:prstGeom prst="rect">
            <a:avLst/>
          </a:prstGeom>
          <a:noFill/>
        </p:spPr>
        <p:txBody>
          <a:bodyPr wrap="square">
            <a:spAutoFit/>
          </a:bodyPr>
          <a:lstStyle/>
          <a:p>
            <a:pPr eaLnBrk="1"/>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当一端口内部含有受控源时，控制支路与受控源支路必须包含在被化简的同一部分电路中。 </a:t>
            </a:r>
            <a:endParaRPr lang="zh-CN" altLang="en-US" dirty="0"/>
          </a:p>
        </p:txBody>
      </p:sp>
      <p:sp>
        <p:nvSpPr>
          <p:cNvPr id="3" name="矩形 2">
            <a:extLst>
              <a:ext uri="{FF2B5EF4-FFF2-40B4-BE49-F238E27FC236}">
                <a16:creationId xmlns:a16="http://schemas.microsoft.com/office/drawing/2014/main" id="{E95183C0-928E-F7CC-AA83-CB473DD412D0}"/>
              </a:ext>
            </a:extLst>
          </p:cNvPr>
          <p:cNvSpPr>
            <a:spLocks noChangeAspect="1"/>
          </p:cNvSpPr>
          <p:nvPr>
            <p:custDataLst>
              <p:tags r:id="rId1"/>
            </p:custDataLst>
          </p:nvPr>
        </p:nvSpPr>
        <p:spPr bwMode="auto">
          <a:xfrm>
            <a:off x="6154897" y="142806"/>
            <a:ext cx="2802247" cy="2001605"/>
          </a:xfrm>
          <a:prstGeom prst="rect">
            <a:avLst/>
          </a:prstGeom>
          <a:blipFill>
            <a:blip r:embed="rId3"/>
            <a:stretch>
              <a:fillRect/>
            </a:stretch>
          </a:bli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5600" tIns="45720" rIns="355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a:p>
            <a:pPr marL="0" marR="0" indent="0" algn="just"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视频名称：纯电阻一端口等效</a:t>
            </a:r>
            <a:r>
              <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rPr>
              <a:t>.mp4</a:t>
            </a:r>
          </a:p>
          <a:p>
            <a:pPr marL="0" marR="0" indent="0" algn="just"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F8F8F8"/>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extLst>
      <p:ext uri="{BB962C8B-B14F-4D97-AF65-F5344CB8AC3E}">
        <p14:creationId xmlns:p14="http://schemas.microsoft.com/office/powerpoint/2010/main" val="11169850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OOCVIDEO" val="2000396068"/>
  <p:tag name="MOOCFILETYPE" val="1"/>
</p:tagLst>
</file>

<file path=ppt/tags/tag10.xml><?xml version="1.0" encoding="utf-8"?>
<p:tagLst xmlns:a="http://schemas.openxmlformats.org/drawingml/2006/main" xmlns:r="http://schemas.openxmlformats.org/officeDocument/2006/relationships" xmlns:p="http://schemas.openxmlformats.org/presentationml/2006/main">
  <p:tag name="MOOCVIDEO" val="2000396096"/>
  <p:tag name="MOOCFILETYPE" val="1"/>
</p:tagLst>
</file>

<file path=ppt/tags/tag2.xml><?xml version="1.0" encoding="utf-8"?>
<p:tagLst xmlns:a="http://schemas.openxmlformats.org/drawingml/2006/main" xmlns:r="http://schemas.openxmlformats.org/officeDocument/2006/relationships" xmlns:p="http://schemas.openxmlformats.org/presentationml/2006/main">
  <p:tag name="MOOCVIDEO" val="2000396092"/>
  <p:tag name="MOOCFILETYPE" val="1"/>
</p:tagLst>
</file>

<file path=ppt/tags/tag3.xml><?xml version="1.0" encoding="utf-8"?>
<p:tagLst xmlns:a="http://schemas.openxmlformats.org/drawingml/2006/main" xmlns:r="http://schemas.openxmlformats.org/officeDocument/2006/relationships" xmlns:p="http://schemas.openxmlformats.org/presentationml/2006/main">
  <p:tag name="MOOCVIDEO" val="2000396083"/>
  <p:tag name="MOOCFILETYPE" val="1"/>
</p:tagLst>
</file>

<file path=ppt/tags/tag4.xml><?xml version="1.0" encoding="utf-8"?>
<p:tagLst xmlns:a="http://schemas.openxmlformats.org/drawingml/2006/main" xmlns:r="http://schemas.openxmlformats.org/officeDocument/2006/relationships" xmlns:p="http://schemas.openxmlformats.org/presentationml/2006/main">
  <p:tag name="MOOCVIDEO" val="2000342329"/>
  <p:tag name="MOOCFILETYPE" val="1"/>
</p:tagLst>
</file>

<file path=ppt/tags/tag5.xml><?xml version="1.0" encoding="utf-8"?>
<p:tagLst xmlns:a="http://schemas.openxmlformats.org/drawingml/2006/main" xmlns:r="http://schemas.openxmlformats.org/officeDocument/2006/relationships" xmlns:p="http://schemas.openxmlformats.org/presentationml/2006/main">
  <p:tag name="MOOCVIDEO" val="2000396071"/>
  <p:tag name="MOOCFILETYPE" val="1"/>
</p:tagLst>
</file>

<file path=ppt/tags/tag6.xml><?xml version="1.0" encoding="utf-8"?>
<p:tagLst xmlns:a="http://schemas.openxmlformats.org/drawingml/2006/main" xmlns:r="http://schemas.openxmlformats.org/officeDocument/2006/relationships" xmlns:p="http://schemas.openxmlformats.org/presentationml/2006/main">
  <p:tag name="MOOCVIDEO" val="2000396072"/>
  <p:tag name="MOOCFILETYPE" val="1"/>
</p:tagLst>
</file>

<file path=ppt/tags/tag7.xml><?xml version="1.0" encoding="utf-8"?>
<p:tagLst xmlns:a="http://schemas.openxmlformats.org/drawingml/2006/main" xmlns:r="http://schemas.openxmlformats.org/officeDocument/2006/relationships" xmlns:p="http://schemas.openxmlformats.org/presentationml/2006/main">
  <p:tag name="MOOCVIDEO" val="2000396095"/>
  <p:tag name="MOOCFILETYPE" val="1"/>
</p:tagLst>
</file>

<file path=ppt/tags/tag8.xml><?xml version="1.0" encoding="utf-8"?>
<p:tagLst xmlns:a="http://schemas.openxmlformats.org/drawingml/2006/main" xmlns:r="http://schemas.openxmlformats.org/officeDocument/2006/relationships" xmlns:p="http://schemas.openxmlformats.org/presentationml/2006/main">
  <p:tag name="MOOCVIDEO" val="2000396094"/>
  <p:tag name="MOOCFILETYPE" val="1"/>
</p:tagLst>
</file>

<file path=ppt/tags/tag9.xml><?xml version="1.0" encoding="utf-8"?>
<p:tagLst xmlns:a="http://schemas.openxmlformats.org/drawingml/2006/main" xmlns:r="http://schemas.openxmlformats.org/officeDocument/2006/relationships" xmlns:p="http://schemas.openxmlformats.org/presentationml/2006/main">
  <p:tag name="MOOCVIDEO" val="2000396093"/>
  <p:tag name="MOOCFILETYPE" val="1"/>
</p:tagLst>
</file>

<file path=ppt/theme/theme1.xml><?xml version="1.0" encoding="utf-8"?>
<a:theme xmlns:a="http://schemas.openxmlformats.org/drawingml/2006/main" name="Office 主题​​">
  <a:themeElements>
    <a:clrScheme name="Office 主题​​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Office 主题​​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Office 主题​​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ffice 主题​​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Office 主题​​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Office 主题​​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Office 主题​​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Office 主题​​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Office 主题​​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Office 主题​​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Office 主题​​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1139</TotalTime>
  <Words>3674</Words>
  <Application>Microsoft Office PowerPoint</Application>
  <PresentationFormat>全屏显示(4:3)</PresentationFormat>
  <Paragraphs>522</Paragraphs>
  <Slides>38</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2" baseType="lpstr">
      <vt:lpstr>Monotype Sorts</vt:lpstr>
      <vt:lpstr>等线</vt:lpstr>
      <vt:lpstr>黑体</vt:lpstr>
      <vt:lpstr>宋体</vt:lpstr>
      <vt:lpstr>Microsoft Yahei</vt:lpstr>
      <vt:lpstr>Arial</vt:lpstr>
      <vt:lpstr>Arial Black</vt:lpstr>
      <vt:lpstr>Cambria Math</vt:lpstr>
      <vt:lpstr>Symbol</vt:lpstr>
      <vt:lpstr>Times New Roman</vt:lpstr>
      <vt:lpstr>Wingdings</vt:lpstr>
      <vt:lpstr>Office 主题​​</vt:lpstr>
      <vt:lpstr>Equation</vt:lpstr>
      <vt:lpstr>公式</vt:lpstr>
      <vt:lpstr>电路IA复习 (3) 等效方法和电路定理</vt:lpstr>
      <vt:lpstr>本讲主要内容</vt:lpstr>
      <vt:lpstr>前言</vt:lpstr>
      <vt:lpstr>3.1 等效思想</vt:lpstr>
      <vt:lpstr>3.1.1 电阻网络等效</vt:lpstr>
      <vt:lpstr>3.1.1 电阻网络等效</vt:lpstr>
      <vt:lpstr>3.1.1 电阻网络等效</vt:lpstr>
      <vt:lpstr>3.1.1 电阻网络等效</vt:lpstr>
      <vt:lpstr>3.1.1 电阻网络等效</vt:lpstr>
      <vt:lpstr>3.1.1 电阻网络等效</vt:lpstr>
      <vt:lpstr>3.1 例1</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3.1.2 含源支路和含源一端口等效</vt:lpstr>
      <vt:lpstr>3.1 例2</vt:lpstr>
      <vt:lpstr>3.1 例3</vt:lpstr>
      <vt:lpstr>3.1 例3</vt:lpstr>
      <vt:lpstr>3.2 齐性定理、叠加定理</vt:lpstr>
      <vt:lpstr>3.2 齐性定理、叠加定理</vt:lpstr>
      <vt:lpstr>3.2 齐性定理、叠加定理</vt:lpstr>
      <vt:lpstr>3.2 齐性定理、叠加定理</vt:lpstr>
      <vt:lpstr>3.2 齐性定理、叠加定理</vt:lpstr>
      <vt:lpstr>3.2 齐性定理、叠加定理</vt:lpstr>
      <vt:lpstr>3.3 特勒根定理、互易定理、对偶原理</vt:lpstr>
      <vt:lpstr>3.3 特勒根定理、互易定理、对偶原理</vt:lpstr>
      <vt:lpstr>特勒根定理例</vt:lpstr>
      <vt:lpstr>3.3 特勒根定理、互易定理、对偶原理</vt:lpstr>
      <vt:lpstr>3.3 特勒根定理、互易定理、对偶原理</vt:lpstr>
      <vt:lpstr>互易定理例</vt:lpstr>
      <vt:lpstr>3.3 特勒根定理、互易定理、对偶原理</vt:lpstr>
      <vt:lpstr>本讲内容结束 谢谢！</vt:lpstr>
    </vt:vector>
  </TitlesOfParts>
  <Company>HITSZ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Oliver Wu</dc:creator>
  <cp:lastModifiedBy>Oliver Wu</cp:lastModifiedBy>
  <cp:revision>107</cp:revision>
  <cp:lastPrinted>1601-01-01T00:00:00Z</cp:lastPrinted>
  <dcterms:created xsi:type="dcterms:W3CDTF">2022-06-02T16:44:40Z</dcterms:created>
  <dcterms:modified xsi:type="dcterms:W3CDTF">2022-07-24T06:14:26Z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