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</p:sldMasterIdLst>
  <p:notesMasterIdLst>
    <p:notesMasterId r:id="rId37"/>
  </p:notesMasterIdLst>
  <p:sldIdLst>
    <p:sldId id="256" r:id="rId3"/>
    <p:sldId id="343" r:id="rId4"/>
    <p:sldId id="304" r:id="rId5"/>
    <p:sldId id="340" r:id="rId6"/>
    <p:sldId id="341" r:id="rId7"/>
    <p:sldId id="342" r:id="rId8"/>
    <p:sldId id="344" r:id="rId9"/>
    <p:sldId id="334" r:id="rId10"/>
    <p:sldId id="345" r:id="rId11"/>
    <p:sldId id="381" r:id="rId12"/>
    <p:sldId id="352" r:id="rId13"/>
    <p:sldId id="292" r:id="rId14"/>
    <p:sldId id="353" r:id="rId15"/>
    <p:sldId id="335" r:id="rId16"/>
    <p:sldId id="350" r:id="rId17"/>
    <p:sldId id="351" r:id="rId18"/>
    <p:sldId id="354" r:id="rId19"/>
    <p:sldId id="336" r:id="rId20"/>
    <p:sldId id="388" r:id="rId21"/>
    <p:sldId id="290" r:id="rId22"/>
    <p:sldId id="378" r:id="rId23"/>
    <p:sldId id="382" r:id="rId24"/>
    <p:sldId id="369" r:id="rId25"/>
    <p:sldId id="297" r:id="rId26"/>
    <p:sldId id="387" r:id="rId27"/>
    <p:sldId id="298" r:id="rId28"/>
    <p:sldId id="380" r:id="rId29"/>
    <p:sldId id="386" r:id="rId30"/>
    <p:sldId id="376" r:id="rId31"/>
    <p:sldId id="385" r:id="rId32"/>
    <p:sldId id="365" r:id="rId33"/>
    <p:sldId id="383" r:id="rId34"/>
    <p:sldId id="384" r:id="rId35"/>
    <p:sldId id="27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66"/>
    <a:srgbClr val="CC0000"/>
    <a:srgbClr val="1E1E8C"/>
    <a:srgbClr val="DAD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869" autoAdjust="0"/>
  </p:normalViewPr>
  <p:slideViewPr>
    <p:cSldViewPr>
      <p:cViewPr varScale="1">
        <p:scale>
          <a:sx n="86" d="100"/>
          <a:sy n="86" d="100"/>
        </p:scale>
        <p:origin x="1373" y="62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0BA5632B-7A06-F828-B678-7B9D9BF0D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1A684-6FF4-8494-91E6-0BDE312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1D540-C87D-4BB9-0BB4-8D5FFD8C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3965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842C-F58A-7DE7-9923-0138CEBC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F43C5-EA38-F8D0-7A3B-B15C1365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140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A5F02-E79A-6091-3556-F4BBA6A6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A1611-109F-0A47-46AE-2F6150C5B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BFD97-15F8-89A1-03E9-44650C5C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5249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FBF1C-ECBB-714A-0655-81FF93BF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DFF96-9D1D-0AB8-FD7C-806793FC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BD2AE-DDCB-7F21-4A2D-382312FF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C3C959-6301-0640-4875-078346D46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33897-0E49-03BE-8612-A1973D1F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01686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DEA42-695B-3833-6434-C6C91E5C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364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591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FA409-8E49-31B3-BACE-4F3050AD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0AA05-9F86-960D-2DE9-C5DA6364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70FCE-F649-A809-EE49-FC274E04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58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A370-8405-AFB7-A1A8-2C850015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50C6D-FFE2-C194-5F1B-50C1FE5D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13FB1-82F8-CFBC-5368-E0E08E1C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0330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98DD6-39D5-79F2-4CF5-147337A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F64F0-ED86-BF92-FFD3-C7F67CF1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1897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9CA8B-BA1C-C082-1E37-84B4EC0B9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8973C-3044-EE14-B1D5-BA68D6682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9465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4073ED02-E19F-ACD2-CAAA-835DEA56C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19.wmf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0.jpeg"/><Relationship Id="rId5" Type="http://schemas.openxmlformats.org/officeDocument/2006/relationships/image" Target="../media/image44.wmf"/><Relationship Id="rId10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8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1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6.bin"/><Relationship Id="rId3" Type="http://schemas.openxmlformats.org/officeDocument/2006/relationships/image" Target="../media/image55.e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0.emf"/><Relationship Id="rId2" Type="http://schemas.openxmlformats.org/officeDocument/2006/relationships/oleObject" Target="../embeddings/oleObject51.bin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9.emf"/><Relationship Id="rId4" Type="http://schemas.openxmlformats.org/officeDocument/2006/relationships/image" Target="../media/image56.jpe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image" Target="../media/image55.emf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oleObject" Target="../embeddings/oleObject51.bin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8.w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6.jpe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4.e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4.emf"/><Relationship Id="rId3" Type="http://schemas.openxmlformats.org/officeDocument/2006/relationships/image" Target="../media/image85.w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e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image" Target="../media/image87.emf"/><Relationship Id="rId21" Type="http://schemas.openxmlformats.org/officeDocument/2006/relationships/image" Target="../media/image96.w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4.emf"/><Relationship Id="rId25" Type="http://schemas.openxmlformats.org/officeDocument/2006/relationships/image" Target="../media/image98.emf"/><Relationship Id="rId33" Type="http://schemas.openxmlformats.org/officeDocument/2006/relationships/image" Target="../media/image102.wmf"/><Relationship Id="rId2" Type="http://schemas.openxmlformats.org/officeDocument/2006/relationships/oleObject" Target="../embeddings/oleObject80.bin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100.e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1.emf"/><Relationship Id="rId24" Type="http://schemas.openxmlformats.org/officeDocument/2006/relationships/oleObject" Target="../embeddings/oleObject91.bin"/><Relationship Id="rId32" Type="http://schemas.openxmlformats.org/officeDocument/2006/relationships/oleObject" Target="../embeddings/oleObject95.bin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23" Type="http://schemas.openxmlformats.org/officeDocument/2006/relationships/image" Target="../media/image97.emf"/><Relationship Id="rId28" Type="http://schemas.openxmlformats.org/officeDocument/2006/relationships/oleObject" Target="../embeddings/oleObject93.bin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5.emf"/><Relationship Id="rId31" Type="http://schemas.openxmlformats.org/officeDocument/2006/relationships/image" Target="../media/image101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99.emf"/><Relationship Id="rId30" Type="http://schemas.openxmlformats.org/officeDocument/2006/relationships/oleObject" Target="../embeddings/oleObject94.bin"/><Relationship Id="rId8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image" Target="../media/image106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2.wmf"/><Relationship Id="rId2" Type="http://schemas.openxmlformats.org/officeDocument/2006/relationships/image" Target="../media/image107.emf"/><Relationship Id="rId16" Type="http://schemas.openxmlformats.org/officeDocument/2006/relationships/image" Target="../media/image1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11.w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jpeg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</a:t>
            </a:r>
            <a:r>
              <a:rPr lang="en-US" altLang="zh-CN" b="1" dirty="0"/>
              <a:t> (4-1)</a:t>
            </a:r>
            <a:br>
              <a:rPr lang="en-US" altLang="zh-CN" b="1" dirty="0"/>
            </a:br>
            <a:r>
              <a:rPr lang="zh-CN" altLang="en-US" sz="3400" b="1" dirty="0"/>
              <a:t>正弦稳态电路的相量分析</a:t>
            </a:r>
            <a:r>
              <a:rPr lang="en-US" altLang="zh-CN" sz="3400" b="1" dirty="0"/>
              <a:t>(</a:t>
            </a:r>
            <a:r>
              <a:rPr lang="zh-CN" altLang="en-US" sz="3400" b="1" dirty="0"/>
              <a:t>上</a:t>
            </a:r>
            <a:r>
              <a:rPr lang="en-US" altLang="zh-CN" sz="3400" b="1" dirty="0"/>
              <a:t>)</a:t>
            </a:r>
            <a:endParaRPr lang="zh-CN" altLang="en-US" sz="3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正弦量的相量表示法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1D51D4-4608-FC47-820D-0FBBAAB6A13E}"/>
              </a:ext>
            </a:extLst>
          </p:cNvPr>
          <p:cNvSpPr txBox="1"/>
          <p:nvPr/>
        </p:nvSpPr>
        <p:spPr>
          <a:xfrm>
            <a:off x="457200" y="1268998"/>
            <a:ext cx="1954798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简例：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Object 27">
            <a:extLst>
              <a:ext uri="{FF2B5EF4-FFF2-40B4-BE49-F238E27FC236}">
                <a16:creationId xmlns:a16="http://schemas.microsoft.com/office/drawing/2014/main" id="{16BFD7FD-0247-1226-B694-BABE9E520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81598"/>
              </p:ext>
            </p:extLst>
          </p:nvPr>
        </p:nvGraphicFramePr>
        <p:xfrm>
          <a:off x="1815306" y="1356310"/>
          <a:ext cx="32083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444240" progId="Equation.DSMT4">
                  <p:embed/>
                </p:oleObj>
              </mc:Choice>
              <mc:Fallback>
                <p:oleObj name="Equation" r:id="rId2" imgW="1549080" imgH="444240" progId="Equation.DSMT4">
                  <p:embed/>
                  <p:pic>
                    <p:nvPicPr>
                      <p:cNvPr id="70683" name="Object 27">
                        <a:extLst>
                          <a:ext uri="{FF2B5EF4-FFF2-40B4-BE49-F238E27FC236}">
                            <a16:creationId xmlns:a16="http://schemas.microsoft.com/office/drawing/2014/main" id="{B727C264-5F6E-A5BE-B86E-8223B9B34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306" y="1356310"/>
                        <a:ext cx="32083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>
            <a:extLst>
              <a:ext uri="{FF2B5EF4-FFF2-40B4-BE49-F238E27FC236}">
                <a16:creationId xmlns:a16="http://schemas.microsoft.com/office/drawing/2014/main" id="{A24954EE-B992-4D21-A29D-898E809B5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83765"/>
              </p:ext>
            </p:extLst>
          </p:nvPr>
        </p:nvGraphicFramePr>
        <p:xfrm>
          <a:off x="3159052" y="3038115"/>
          <a:ext cx="1793994" cy="88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419040" progId="Equation.DSMT4">
                  <p:embed/>
                </p:oleObj>
              </mc:Choice>
              <mc:Fallback>
                <p:oleObj name="Equation" r:id="rId4" imgW="850680" imgH="419040" progId="Equation.DSMT4">
                  <p:embed/>
                  <p:pic>
                    <p:nvPicPr>
                      <p:cNvPr id="70684" name="Object 28">
                        <a:extLst>
                          <a:ext uri="{FF2B5EF4-FFF2-40B4-BE49-F238E27FC236}">
                            <a16:creationId xmlns:a16="http://schemas.microsoft.com/office/drawing/2014/main" id="{2533B5B6-8592-A924-69CE-1303A6BEC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052" y="3038115"/>
                        <a:ext cx="1793994" cy="883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36CD9011-B5C0-80B4-3F3F-33E81154D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836707"/>
              </p:ext>
            </p:extLst>
          </p:nvPr>
        </p:nvGraphicFramePr>
        <p:xfrm>
          <a:off x="1146093" y="5507946"/>
          <a:ext cx="6474258" cy="512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215640" progId="Equation.DSMT4">
                  <p:embed/>
                </p:oleObj>
              </mc:Choice>
              <mc:Fallback>
                <p:oleObj name="Equation" r:id="rId6" imgW="2705040" imgH="215640" progId="Equation.DSMT4">
                  <p:embed/>
                  <p:pic>
                    <p:nvPicPr>
                      <p:cNvPr id="70685" name="Object 29">
                        <a:extLst>
                          <a:ext uri="{FF2B5EF4-FFF2-40B4-BE49-F238E27FC236}">
                            <a16:creationId xmlns:a16="http://schemas.microsoft.com/office/drawing/2014/main" id="{0CE158E1-2C85-B8F8-E919-A061BE026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093" y="5507946"/>
                        <a:ext cx="6474258" cy="512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C6280A66-0BBB-38A9-0EC1-F3C98057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8325"/>
              </p:ext>
            </p:extLst>
          </p:nvPr>
        </p:nvGraphicFramePr>
        <p:xfrm>
          <a:off x="1068742" y="4013427"/>
          <a:ext cx="3500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2040" imgH="203040" progId="Equation.DSMT4">
                  <p:embed/>
                </p:oleObj>
              </mc:Choice>
              <mc:Fallback>
                <p:oleObj name="Equation" r:id="rId8" imgW="1562040" imgH="203040" progId="Equation.DSMT4">
                  <p:embed/>
                  <p:pic>
                    <p:nvPicPr>
                      <p:cNvPr id="70688" name="Object 32">
                        <a:extLst>
                          <a:ext uri="{FF2B5EF4-FFF2-40B4-BE49-F238E27FC236}">
                            <a16:creationId xmlns:a16="http://schemas.microsoft.com/office/drawing/2014/main" id="{FB9B8D1A-2FDA-6A25-012D-0B95C8903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42" y="4013427"/>
                        <a:ext cx="3500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>
            <a:extLst>
              <a:ext uri="{FF2B5EF4-FFF2-40B4-BE49-F238E27FC236}">
                <a16:creationId xmlns:a16="http://schemas.microsoft.com/office/drawing/2014/main" id="{405C59A3-1018-5434-24BA-40990A680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13339"/>
              </p:ext>
            </p:extLst>
          </p:nvPr>
        </p:nvGraphicFramePr>
        <p:xfrm>
          <a:off x="4650572" y="4022005"/>
          <a:ext cx="2827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190440" progId="Equation.DSMT4">
                  <p:embed/>
                </p:oleObj>
              </mc:Choice>
              <mc:Fallback>
                <p:oleObj name="Equation" r:id="rId10" imgW="1143000" imgH="190440" progId="Equation.DSMT4">
                  <p:embed/>
                  <p:pic>
                    <p:nvPicPr>
                      <p:cNvPr id="70689" name="Object 33">
                        <a:extLst>
                          <a:ext uri="{FF2B5EF4-FFF2-40B4-BE49-F238E27FC236}">
                            <a16:creationId xmlns:a16="http://schemas.microsoft.com/office/drawing/2014/main" id="{E20E1CBD-D6BD-D02E-4482-F169A693E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572" y="4022005"/>
                        <a:ext cx="28279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4">
            <a:extLst>
              <a:ext uri="{FF2B5EF4-FFF2-40B4-BE49-F238E27FC236}">
                <a16:creationId xmlns:a16="http://schemas.microsoft.com/office/drawing/2014/main" id="{6ABDB18C-FC18-D266-AA8B-D4CE98DC4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25617"/>
              </p:ext>
            </p:extLst>
          </p:nvPr>
        </p:nvGraphicFramePr>
        <p:xfrm>
          <a:off x="2496606" y="4488730"/>
          <a:ext cx="1729799" cy="435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190440" progId="Equation.DSMT4">
                  <p:embed/>
                </p:oleObj>
              </mc:Choice>
              <mc:Fallback>
                <p:oleObj name="Equation" r:id="rId12" imgW="749160" imgH="190440" progId="Equation.DSMT4">
                  <p:embed/>
                  <p:pic>
                    <p:nvPicPr>
                      <p:cNvPr id="70690" name="Object 34">
                        <a:extLst>
                          <a:ext uri="{FF2B5EF4-FFF2-40B4-BE49-F238E27FC236}">
                            <a16:creationId xmlns:a16="http://schemas.microsoft.com/office/drawing/2014/main" id="{C61C8767-ECEE-BEB8-B6B5-17295043A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06" y="4488730"/>
                        <a:ext cx="1729799" cy="435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>
            <a:extLst>
              <a:ext uri="{FF2B5EF4-FFF2-40B4-BE49-F238E27FC236}">
                <a16:creationId xmlns:a16="http://schemas.microsoft.com/office/drawing/2014/main" id="{F7552A7A-52E9-D1F9-2346-E53B582FF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4471"/>
              </p:ext>
            </p:extLst>
          </p:nvPr>
        </p:nvGraphicFramePr>
        <p:xfrm>
          <a:off x="2495974" y="4960789"/>
          <a:ext cx="20526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177480" progId="Equation.DSMT4">
                  <p:embed/>
                </p:oleObj>
              </mc:Choice>
              <mc:Fallback>
                <p:oleObj name="Equation" r:id="rId14" imgW="876240" imgH="177480" progId="Equation.DSMT4">
                  <p:embed/>
                  <p:pic>
                    <p:nvPicPr>
                      <p:cNvPr id="70691" name="Object 35">
                        <a:extLst>
                          <a:ext uri="{FF2B5EF4-FFF2-40B4-BE49-F238E27FC236}">
                            <a16:creationId xmlns:a16="http://schemas.microsoft.com/office/drawing/2014/main" id="{E8603214-4DE9-E470-EF21-98F25CCDA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74" y="4960789"/>
                        <a:ext cx="20526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>
            <a:extLst>
              <a:ext uri="{FF2B5EF4-FFF2-40B4-BE49-F238E27FC236}">
                <a16:creationId xmlns:a16="http://schemas.microsoft.com/office/drawing/2014/main" id="{B8FD6A3B-B8D7-E68A-A4A4-1CB50876A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47315"/>
              </p:ext>
            </p:extLst>
          </p:nvPr>
        </p:nvGraphicFramePr>
        <p:xfrm>
          <a:off x="5156634" y="1548882"/>
          <a:ext cx="2311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160" imgH="190440" progId="Equation.DSMT4">
                  <p:embed/>
                </p:oleObj>
              </mc:Choice>
              <mc:Fallback>
                <p:oleObj name="Equation" r:id="rId16" imgW="965160" imgH="190440" progId="Equation.DSMT4">
                  <p:embed/>
                  <p:pic>
                    <p:nvPicPr>
                      <p:cNvPr id="9" name="Object 29">
                        <a:extLst>
                          <a:ext uri="{FF2B5EF4-FFF2-40B4-BE49-F238E27FC236}">
                            <a16:creationId xmlns:a16="http://schemas.microsoft.com/office/drawing/2014/main" id="{36CD9011-B5C0-80B4-3F3F-33E81154D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634" y="1548882"/>
                        <a:ext cx="2311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1FC7CBD-D57F-8E57-65C7-56EAC6D45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4253"/>
              </p:ext>
            </p:extLst>
          </p:nvPr>
        </p:nvGraphicFramePr>
        <p:xfrm>
          <a:off x="7601024" y="1556819"/>
          <a:ext cx="862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03040" progId="Equation.DSMT4">
                  <p:embed/>
                </p:oleObj>
              </mc:Choice>
              <mc:Fallback>
                <p:oleObj name="Equation" r:id="rId18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01024" y="1556819"/>
                        <a:ext cx="86201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3D47416-33BC-53B3-5AEB-95650D91DD56}"/>
              </a:ext>
            </a:extLst>
          </p:cNvPr>
          <p:cNvSpPr txBox="1"/>
          <p:nvPr/>
        </p:nvSpPr>
        <p:spPr>
          <a:xfrm>
            <a:off x="457200" y="2421823"/>
            <a:ext cx="1954798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2" name="Object 29">
            <a:extLst>
              <a:ext uri="{FF2B5EF4-FFF2-40B4-BE49-F238E27FC236}">
                <a16:creationId xmlns:a16="http://schemas.microsoft.com/office/drawing/2014/main" id="{D7842E82-4684-A1D7-86A7-414879A46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49676"/>
              </p:ext>
            </p:extLst>
          </p:nvPr>
        </p:nvGraphicFramePr>
        <p:xfrm>
          <a:off x="1331997" y="2502004"/>
          <a:ext cx="5535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11200" imgH="203040" progId="Equation.DSMT4">
                  <p:embed/>
                </p:oleObj>
              </mc:Choice>
              <mc:Fallback>
                <p:oleObj name="Equation" r:id="rId20" imgW="2311200" imgH="203040" progId="Equation.DSMT4">
                  <p:embed/>
                  <p:pic>
                    <p:nvPicPr>
                      <p:cNvPr id="16" name="Object 29">
                        <a:extLst>
                          <a:ext uri="{FF2B5EF4-FFF2-40B4-BE49-F238E27FC236}">
                            <a16:creationId xmlns:a16="http://schemas.microsoft.com/office/drawing/2014/main" id="{B8FD6A3B-B8D7-E68A-A4A4-1CB50876A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97" y="2502004"/>
                        <a:ext cx="55356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179F26DF-9E1D-0581-910B-F338E4281CB3}"/>
              </a:ext>
            </a:extLst>
          </p:cNvPr>
          <p:cNvSpPr txBox="1"/>
          <p:nvPr/>
        </p:nvSpPr>
        <p:spPr>
          <a:xfrm>
            <a:off x="5156633" y="3116531"/>
            <a:ext cx="2827911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有效值相量，不带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517FCB-D16F-B128-97B5-91CBE5EEFFE1}"/>
              </a:ext>
            </a:extLst>
          </p:cNvPr>
          <p:cNvSpPr txBox="1"/>
          <p:nvPr/>
        </p:nvSpPr>
        <p:spPr>
          <a:xfrm>
            <a:off x="966367" y="5952326"/>
            <a:ext cx="7973357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题目要求的是时域表达式，将相量表达式转换回时域表达式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811798"/>
          </a:xfrm>
        </p:spPr>
        <p:txBody>
          <a:bodyPr/>
          <a:lstStyle/>
          <a:p>
            <a:r>
              <a:rPr lang="en-US" altLang="zh-CN" sz="3200" dirty="0"/>
              <a:t>4.3 </a:t>
            </a:r>
            <a:r>
              <a:rPr lang="zh-CN" altLang="en-US" sz="3200" dirty="0"/>
              <a:t>基尔霍夫定律的相量形式和电路相量模型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98AD2FC-BA56-226E-D131-41EBD8E32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239838"/>
            <a:ext cx="489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一、基尔霍夫定律的相量形式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E3288C7-E8E7-1924-EDE6-3A2340E03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097079"/>
              </p:ext>
            </p:extLst>
          </p:nvPr>
        </p:nvGraphicFramePr>
        <p:xfrm>
          <a:off x="1875276" y="3283845"/>
          <a:ext cx="5774447" cy="10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444240" progId="Equation.DSMT4">
                  <p:embed/>
                </p:oleObj>
              </mc:Choice>
              <mc:Fallback>
                <p:oleObj name="Equation" r:id="rId2" imgW="2527200" imgH="444240" progId="Equation.DSMT4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1D808717-F327-9479-CAF7-C0733F99B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276" y="3283845"/>
                        <a:ext cx="5774447" cy="1014553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2517DC25-2C1E-B45E-12F9-CDF90F0E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571500" algn="just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同频率的正弦量加减可以用对应的相量形式来进行计算。因此，在正弦电流电路中，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可用相应的相量形式表示。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66BD371-2530-5FBC-B211-97AC83614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89475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666750" algn="l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上式表明：流入某一节点的所有电流用相量表示时仍满足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；而任一回路所有支路电压用相量表示时仍满足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067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3094" cy="811798"/>
          </a:xfrm>
        </p:spPr>
        <p:txBody>
          <a:bodyPr/>
          <a:lstStyle/>
          <a:p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4.3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基尔霍夫定律的相量形式和电路相量模型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12EA8D7-2D8D-BAB1-E764-3A36BF499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5076"/>
              </p:ext>
            </p:extLst>
          </p:nvPr>
        </p:nvGraphicFramePr>
        <p:xfrm>
          <a:off x="251996" y="1676353"/>
          <a:ext cx="8712000" cy="44343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360926642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113159128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30159344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4271974423"/>
                    </a:ext>
                  </a:extLst>
                </a:gridCol>
              </a:tblGrid>
              <a:tr h="4983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02579"/>
                  </a:ext>
                </a:extLst>
              </a:tr>
              <a:tr h="4983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电压电流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82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有效值关系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=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RI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=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CU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=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LI</a:t>
                      </a:r>
                      <a:r>
                        <a:rPr kumimoji="1" lang="en-US" altLang="zh-CN" sz="24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L</a:t>
                      </a:r>
                      <a:endPara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8084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电压电流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相位关系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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u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</a:t>
                      </a:r>
                      <a:r>
                        <a:rPr kumimoji="1" lang="en-US" altLang="zh-CN" sz="24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algn="ctr"/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（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u 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zh-CN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同相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）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</a:t>
                      </a:r>
                      <a:r>
                        <a:rPr kumimoji="1" lang="en-US" altLang="zh-CN" sz="24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= 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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u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+ 90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（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超前</a:t>
                      </a:r>
                      <a:r>
                        <a:rPr kumimoji="1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u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90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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u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= 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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+ 90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（</a:t>
                      </a: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u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超前</a:t>
                      </a:r>
                      <a:r>
                        <a:rPr kumimoji="1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90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517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阻抗关系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＝－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2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r>
                        <a:rPr kumimoji="1" lang="en-US" altLang="zh-CN" sz="24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L</a:t>
                      </a:r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38501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2092"/>
                  </a:ext>
                </a:extLst>
              </a:tr>
            </a:tbl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4FFAEAA1-B0FB-1D9D-8D04-1704C3F27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55305"/>
              </p:ext>
            </p:extLst>
          </p:nvPr>
        </p:nvGraphicFramePr>
        <p:xfrm>
          <a:off x="2411998" y="2215814"/>
          <a:ext cx="993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03040" progId="Equation.DSMT4">
                  <p:embed/>
                </p:oleObj>
              </mc:Choice>
              <mc:Fallback>
                <p:oleObj name="Equation" r:id="rId2" imgW="469800" imgH="203040" progId="Equation.DSMT4">
                  <p:embed/>
                  <p:pic>
                    <p:nvPicPr>
                      <p:cNvPr id="28680" name="Object 8">
                        <a:extLst>
                          <a:ext uri="{FF2B5EF4-FFF2-40B4-BE49-F238E27FC236}">
                            <a16:creationId xmlns:a16="http://schemas.microsoft.com/office/drawing/2014/main" id="{C2AEA8D8-2DB2-49B1-94E1-AB9F2D687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98" y="2215814"/>
                        <a:ext cx="9937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4">
            <a:extLst>
              <a:ext uri="{FF2B5EF4-FFF2-40B4-BE49-F238E27FC236}">
                <a16:creationId xmlns:a16="http://schemas.microsoft.com/office/drawing/2014/main" id="{DC939C39-D707-E329-5BC0-29D1B3821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04903"/>
              </p:ext>
            </p:extLst>
          </p:nvPr>
        </p:nvGraphicFramePr>
        <p:xfrm>
          <a:off x="4284000" y="2171355"/>
          <a:ext cx="22018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80880" progId="Equation.DSMT4">
                  <p:embed/>
                </p:oleObj>
              </mc:Choice>
              <mc:Fallback>
                <p:oleObj name="Equation" r:id="rId4" imgW="1104840" imgH="380880" progId="Equation.DSMT4">
                  <p:embed/>
                  <p:pic>
                    <p:nvPicPr>
                      <p:cNvPr id="85016" name="Object 24">
                        <a:extLst>
                          <a:ext uri="{FF2B5EF4-FFF2-40B4-BE49-F238E27FC236}">
                            <a16:creationId xmlns:a16="http://schemas.microsoft.com/office/drawing/2014/main" id="{15684A56-AFDA-AB3D-18EE-0280B1B4F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000" y="2171355"/>
                        <a:ext cx="22018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3">
            <a:extLst>
              <a:ext uri="{FF2B5EF4-FFF2-40B4-BE49-F238E27FC236}">
                <a16:creationId xmlns:a16="http://schemas.microsoft.com/office/drawing/2014/main" id="{F7D4CAFB-0D89-421E-4767-9C97416D2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09210"/>
              </p:ext>
            </p:extLst>
          </p:nvPr>
        </p:nvGraphicFramePr>
        <p:xfrm>
          <a:off x="6796381" y="2338042"/>
          <a:ext cx="2093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29789" name="Object 93">
                        <a:extLst>
                          <a:ext uri="{FF2B5EF4-FFF2-40B4-BE49-F238E27FC236}">
                            <a16:creationId xmlns:a16="http://schemas.microsoft.com/office/drawing/2014/main" id="{559CA8FE-38BA-D607-B1AF-25F914FE9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381" y="2338042"/>
                        <a:ext cx="20939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AC5DABA5-5540-DAAF-D531-923820A6E62C}"/>
              </a:ext>
            </a:extLst>
          </p:cNvPr>
          <p:cNvSpPr txBox="1"/>
          <p:nvPr/>
        </p:nvSpPr>
        <p:spPr>
          <a:xfrm>
            <a:off x="2946507" y="62922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上述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与电流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取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关联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参考方向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E0974E6-64F1-8733-DE9F-D3F5F4BA0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0000" y="4779290"/>
            <a:ext cx="1894406" cy="127609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C20D048-C983-74EA-3073-9A7D29271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366" y="4779289"/>
            <a:ext cx="1725959" cy="1278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3897023-4CE1-1BB8-C5E8-BD39E6B66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4000" y="4779290"/>
            <a:ext cx="1645015" cy="1278000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6ECB549B-4D6C-75EF-3280-4C98B027C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56154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二、电路的相量模型</a:t>
            </a:r>
          </a:p>
        </p:txBody>
      </p:sp>
    </p:spTree>
    <p:extLst>
      <p:ext uri="{BB962C8B-B14F-4D97-AF65-F5344CB8AC3E}">
        <p14:creationId xmlns:p14="http://schemas.microsoft.com/office/powerpoint/2010/main" val="86389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4804" cy="811798"/>
          </a:xfrm>
        </p:spPr>
        <p:txBody>
          <a:bodyPr/>
          <a:lstStyle/>
          <a:p>
            <a:r>
              <a:rPr lang="en-US" altLang="zh-CN" sz="3200" dirty="0"/>
              <a:t>4.3 </a:t>
            </a:r>
            <a:r>
              <a:rPr lang="zh-CN" altLang="en-US" sz="3200" dirty="0"/>
              <a:t>基尔霍夫定律的相量形式和电路相量模型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6F8A1807-5EA7-9235-F26A-7D0E01276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6142131"/>
            <a:ext cx="441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列微分方程  求非齐次方程特解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76D2ACFC-02AA-19C3-3868-16152D15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7" y="6142131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列、解代数方程</a:t>
            </a:r>
          </a:p>
        </p:txBody>
      </p:sp>
      <p:grpSp>
        <p:nvGrpSpPr>
          <p:cNvPr id="14" name="Group 141">
            <a:extLst>
              <a:ext uri="{FF2B5EF4-FFF2-40B4-BE49-F238E27FC236}">
                <a16:creationId xmlns:a16="http://schemas.microsoft.com/office/drawing/2014/main" id="{C61BF065-C55E-4303-F5C5-CC97C3CD925D}"/>
              </a:ext>
            </a:extLst>
          </p:cNvPr>
          <p:cNvGrpSpPr>
            <a:grpSpLocks/>
          </p:cNvGrpSpPr>
          <p:nvPr/>
        </p:nvGrpSpPr>
        <p:grpSpPr bwMode="auto">
          <a:xfrm>
            <a:off x="573087" y="1371600"/>
            <a:ext cx="3522663" cy="2057400"/>
            <a:chOff x="240" y="384"/>
            <a:chExt cx="2219" cy="1296"/>
          </a:xfrm>
        </p:grpSpPr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401E84D7-8205-A2AE-4ECD-C761A8CA8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4" y="1200"/>
              <a:ext cx="22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54F90BB2-BEA3-0B47-4705-9C2D6A8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" y="1293"/>
              <a:ext cx="221" cy="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FB3805DA-6A1B-6589-C61D-17D274749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768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DC85A26-1088-6CD6-7B68-F23B0CF62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92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CA3D54D6-CEE3-C4E2-4EC5-17195F0A3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768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84F6220-39BE-7785-54B3-5255530BA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768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89A35ACE-9BAD-7C7C-A29C-A5E93E9A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1104"/>
              <a:ext cx="102" cy="272"/>
            </a:xfrm>
            <a:prstGeom prst="rect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672D764-7056-66E4-292D-9422E55F3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" y="1680"/>
              <a:ext cx="1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778339D1-4680-E919-1C9F-0F8DF567C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768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947F5A8E-080D-A676-AF95-BD5901C87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4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4AC56202-B3DD-47E7-9E35-123DE8758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110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0F08AF28-9139-2E12-14EC-B2C67AB4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105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4EC9F81D-B977-7E88-C1FB-81CDD4FC2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056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3CF60E00-C597-82D3-12DE-2941C1467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" y="794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3F76E6A-D2A1-144B-DE34-8EA4AA37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864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Group 137">
              <a:extLst>
                <a:ext uri="{FF2B5EF4-FFF2-40B4-BE49-F238E27FC236}">
                  <a16:creationId xmlns:a16="http://schemas.microsoft.com/office/drawing/2014/main" id="{28424A94-AF51-2DA8-B116-0932F0A43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672"/>
              <a:ext cx="1344" cy="432"/>
              <a:chOff x="823" y="672"/>
              <a:chExt cx="1344" cy="432"/>
            </a:xfrm>
          </p:grpSpPr>
          <p:sp>
            <p:nvSpPr>
              <p:cNvPr id="41" name="Line 27">
                <a:extLst>
                  <a:ext uri="{FF2B5EF4-FFF2-40B4-BE49-F238E27FC236}">
                    <a16:creationId xmlns:a16="http://schemas.microsoft.com/office/drawing/2014/main" id="{17F36048-F0FF-C389-A1A5-E14D729BB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" y="8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29">
                <a:extLst>
                  <a:ext uri="{FF2B5EF4-FFF2-40B4-BE49-F238E27FC236}">
                    <a16:creationId xmlns:a16="http://schemas.microsoft.com/office/drawing/2014/main" id="{36B83431-722C-26EE-0701-FCD13179C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86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F3438DFC-3598-4701-ACE7-504471BC8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" y="6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CA254E2B-F3B0-6E8D-5B16-92E52CD29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" y="384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2" name="Group 83">
              <a:extLst>
                <a:ext uri="{FF2B5EF4-FFF2-40B4-BE49-F238E27FC236}">
                  <a16:creationId xmlns:a16="http://schemas.microsoft.com/office/drawing/2014/main" id="{3EE933BF-794A-51EF-245A-92590586C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711"/>
              <a:ext cx="384" cy="57"/>
              <a:chOff x="576" y="711"/>
              <a:chExt cx="384" cy="57"/>
            </a:xfrm>
          </p:grpSpPr>
          <p:sp>
            <p:nvSpPr>
              <p:cNvPr id="37" name="Freeform 75">
                <a:extLst>
                  <a:ext uri="{FF2B5EF4-FFF2-40B4-BE49-F238E27FC236}">
                    <a16:creationId xmlns:a16="http://schemas.microsoft.com/office/drawing/2014/main" id="{DA7AB8BC-4731-05BE-AA22-D57F10B8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711"/>
                <a:ext cx="98" cy="57"/>
              </a:xfrm>
              <a:custGeom>
                <a:avLst/>
                <a:gdLst>
                  <a:gd name="T0" fmla="*/ 0 w 98"/>
                  <a:gd name="T1" fmla="*/ 57 h 57"/>
                  <a:gd name="T2" fmla="*/ 18 w 98"/>
                  <a:gd name="T3" fmla="*/ 14 h 57"/>
                  <a:gd name="T4" fmla="*/ 47 w 98"/>
                  <a:gd name="T5" fmla="*/ 0 h 57"/>
                  <a:gd name="T6" fmla="*/ 80 w 98"/>
                  <a:gd name="T7" fmla="*/ 14 h 57"/>
                  <a:gd name="T8" fmla="*/ 98 w 98"/>
                  <a:gd name="T9" fmla="*/ 4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317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76">
                <a:extLst>
                  <a:ext uri="{FF2B5EF4-FFF2-40B4-BE49-F238E27FC236}">
                    <a16:creationId xmlns:a16="http://schemas.microsoft.com/office/drawing/2014/main" id="{8C7E3F7B-DF59-24DE-FC25-8516F28ED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" y="711"/>
                <a:ext cx="95" cy="51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317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77">
                <a:extLst>
                  <a:ext uri="{FF2B5EF4-FFF2-40B4-BE49-F238E27FC236}">
                    <a16:creationId xmlns:a16="http://schemas.microsoft.com/office/drawing/2014/main" id="{668C1130-5C59-66BE-F771-F52EC1138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711"/>
                <a:ext cx="94" cy="48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317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9BEA0BF7-EE7C-C7CB-8C29-25F7C9424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" y="711"/>
                <a:ext cx="97" cy="54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317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" name="Oval 84">
              <a:extLst>
                <a:ext uri="{FF2B5EF4-FFF2-40B4-BE49-F238E27FC236}">
                  <a16:creationId xmlns:a16="http://schemas.microsoft.com/office/drawing/2014/main" id="{F19900C8-1C75-8349-0684-F592546A6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1104"/>
              <a:ext cx="272" cy="272"/>
            </a:xfrm>
            <a:prstGeom prst="ellipse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85">
              <a:extLst>
                <a:ext uri="{FF2B5EF4-FFF2-40B4-BE49-F238E27FC236}">
                  <a16:creationId xmlns:a16="http://schemas.microsoft.com/office/drawing/2014/main" id="{22F2C8F7-96B8-12D8-277B-79F77DAD4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768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86">
              <a:extLst>
                <a:ext uri="{FF2B5EF4-FFF2-40B4-BE49-F238E27FC236}">
                  <a16:creationId xmlns:a16="http://schemas.microsoft.com/office/drawing/2014/main" id="{BE27126A-3448-34CB-C0D5-92C52BB2E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86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6" name="Text Box 87">
              <a:extLst>
                <a:ext uri="{FF2B5EF4-FFF2-40B4-BE49-F238E27FC236}">
                  <a16:creationId xmlns:a16="http://schemas.microsoft.com/office/drawing/2014/main" id="{1952AAEB-CD83-26C8-98EF-27D72EF8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13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</p:grpSp>
      <p:grpSp>
        <p:nvGrpSpPr>
          <p:cNvPr id="44" name="Group 140">
            <a:extLst>
              <a:ext uri="{FF2B5EF4-FFF2-40B4-BE49-F238E27FC236}">
                <a16:creationId xmlns:a16="http://schemas.microsoft.com/office/drawing/2014/main" id="{B68D75F1-A164-EDB1-6BCB-4049741B3B91}"/>
              </a:ext>
            </a:extLst>
          </p:cNvPr>
          <p:cNvGrpSpPr>
            <a:grpSpLocks/>
          </p:cNvGrpSpPr>
          <p:nvPr/>
        </p:nvGrpSpPr>
        <p:grpSpPr bwMode="auto">
          <a:xfrm>
            <a:off x="4962909" y="1371600"/>
            <a:ext cx="3398837" cy="2057400"/>
            <a:chOff x="2759" y="384"/>
            <a:chExt cx="2141" cy="1296"/>
          </a:xfrm>
        </p:grpSpPr>
        <p:grpSp>
          <p:nvGrpSpPr>
            <p:cNvPr id="45" name="Group 138">
              <a:extLst>
                <a:ext uri="{FF2B5EF4-FFF2-40B4-BE49-F238E27FC236}">
                  <a16:creationId xmlns:a16="http://schemas.microsoft.com/office/drawing/2014/main" id="{4B395235-B3C8-8B61-C335-94E085DCD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672"/>
              <a:ext cx="1344" cy="432"/>
              <a:chOff x="3264" y="672"/>
              <a:chExt cx="1344" cy="432"/>
            </a:xfrm>
          </p:grpSpPr>
          <p:sp>
            <p:nvSpPr>
              <p:cNvPr id="72" name="Line 103">
                <a:extLst>
                  <a:ext uri="{FF2B5EF4-FFF2-40B4-BE49-F238E27FC236}">
                    <a16:creationId xmlns:a16="http://schemas.microsoft.com/office/drawing/2014/main" id="{2176FF03-9257-6786-7721-252A5AFB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8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Line 105">
                <a:extLst>
                  <a:ext uri="{FF2B5EF4-FFF2-40B4-BE49-F238E27FC236}">
                    <a16:creationId xmlns:a16="http://schemas.microsoft.com/office/drawing/2014/main" id="{A09B29FF-2513-1740-A7D3-72A2D1324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86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107">
                <a:extLst>
                  <a:ext uri="{FF2B5EF4-FFF2-40B4-BE49-F238E27FC236}">
                    <a16:creationId xmlns:a16="http://schemas.microsoft.com/office/drawing/2014/main" id="{0E334845-5D85-31EA-DDE0-A9EC8D8F8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6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6" name="Group 139">
              <a:extLst>
                <a:ext uri="{FF2B5EF4-FFF2-40B4-BE49-F238E27FC236}">
                  <a16:creationId xmlns:a16="http://schemas.microsoft.com/office/drawing/2014/main" id="{33472968-53B9-0ED4-B5FF-AD611587A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9" y="384"/>
              <a:ext cx="2141" cy="1296"/>
              <a:chOff x="2759" y="384"/>
              <a:chExt cx="2141" cy="1296"/>
            </a:xfrm>
          </p:grpSpPr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753393A5-889A-94DA-D6C1-73ECCE52E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84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</a:rPr>
                  <a:t>w 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48" name="Text Box 50">
                <a:extLst>
                  <a:ext uri="{FF2B5EF4-FFF2-40B4-BE49-F238E27FC236}">
                    <a16:creationId xmlns:a16="http://schemas.microsoft.com/office/drawing/2014/main" id="{C9A52310-6BC7-0AF5-CE78-2A4CE35A4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104"/>
                <a:ext cx="6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</a:rPr>
                  <a:t>w 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graphicFrame>
            <p:nvGraphicFramePr>
              <p:cNvPr id="49" name="Object 60">
                <a:extLst>
                  <a:ext uri="{FF2B5EF4-FFF2-40B4-BE49-F238E27FC236}">
                    <a16:creationId xmlns:a16="http://schemas.microsoft.com/office/drawing/2014/main" id="{AB469BDF-C816-B3A2-05E2-9B4AA74146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59" y="1104"/>
              <a:ext cx="212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15640" imgH="241200" progId="Equation.3">
                      <p:embed/>
                    </p:oleObj>
                  </mc:Choice>
                  <mc:Fallback>
                    <p:oleObj name="Equation" r:id="rId2" imgW="215640" imgH="241200" progId="Equation.3">
                      <p:embed/>
                      <p:pic>
                        <p:nvPicPr>
                          <p:cNvPr id="34876" name="Object 60">
                            <a:extLst>
                              <a:ext uri="{FF2B5EF4-FFF2-40B4-BE49-F238E27FC236}">
                                <a16:creationId xmlns:a16="http://schemas.microsoft.com/office/drawing/2014/main" id="{7BC72852-FC2B-FDE3-C0BA-0CA55F1F70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9" y="1104"/>
                            <a:ext cx="212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61">
                <a:extLst>
                  <a:ext uri="{FF2B5EF4-FFF2-40B4-BE49-F238E27FC236}">
                    <a16:creationId xmlns:a16="http://schemas.microsoft.com/office/drawing/2014/main" id="{EE9A19E2-40F5-0D7A-59E5-39BAB70127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0" y="864"/>
              <a:ext cx="234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90440" imgH="228600" progId="Equation.3">
                      <p:embed/>
                    </p:oleObj>
                  </mc:Choice>
                  <mc:Fallback>
                    <p:oleObj name="Equation" r:id="rId4" imgW="190440" imgH="228600" progId="Equation.3">
                      <p:embed/>
                      <p:pic>
                        <p:nvPicPr>
                          <p:cNvPr id="34877" name="Object 61">
                            <a:extLst>
                              <a:ext uri="{FF2B5EF4-FFF2-40B4-BE49-F238E27FC236}">
                                <a16:creationId xmlns:a16="http://schemas.microsoft.com/office/drawing/2014/main" id="{F0245688-01A4-C9ED-822E-E56258BFB9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864"/>
                            <a:ext cx="234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62">
                <a:extLst>
                  <a:ext uri="{FF2B5EF4-FFF2-40B4-BE49-F238E27FC236}">
                    <a16:creationId xmlns:a16="http://schemas.microsoft.com/office/drawing/2014/main" id="{D331E910-A52E-B49E-3579-B905B896CC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26" y="912"/>
              <a:ext cx="20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241200" progId="Equation.3">
                      <p:embed/>
                    </p:oleObj>
                  </mc:Choice>
                  <mc:Fallback>
                    <p:oleObj name="Equation" r:id="rId6" imgW="203040" imgH="241200" progId="Equation.3">
                      <p:embed/>
                      <p:pic>
                        <p:nvPicPr>
                          <p:cNvPr id="34878" name="Object 62">
                            <a:extLst>
                              <a:ext uri="{FF2B5EF4-FFF2-40B4-BE49-F238E27FC236}">
                                <a16:creationId xmlns:a16="http://schemas.microsoft.com/office/drawing/2014/main" id="{8163D607-22AD-AC24-CD15-2372C707B8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6" y="912"/>
                            <a:ext cx="20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63">
                <a:extLst>
                  <a:ext uri="{FF2B5EF4-FFF2-40B4-BE49-F238E27FC236}">
                    <a16:creationId xmlns:a16="http://schemas.microsoft.com/office/drawing/2014/main" id="{7872D62C-BB99-8DF1-69E7-3331A5A373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384"/>
              <a:ext cx="248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3040" imgH="228600" progId="Equation.3">
                      <p:embed/>
                    </p:oleObj>
                  </mc:Choice>
                  <mc:Fallback>
                    <p:oleObj name="Equation" r:id="rId8" imgW="203040" imgH="228600" progId="Equation.3">
                      <p:embed/>
                      <p:pic>
                        <p:nvPicPr>
                          <p:cNvPr id="34879" name="Object 63">
                            <a:extLst>
                              <a:ext uri="{FF2B5EF4-FFF2-40B4-BE49-F238E27FC236}">
                                <a16:creationId xmlns:a16="http://schemas.microsoft.com/office/drawing/2014/main" id="{B545DE76-750A-1CB0-3B90-1F8F81FCAF3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84"/>
                            <a:ext cx="248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Line 90">
                <a:extLst>
                  <a:ext uri="{FF2B5EF4-FFF2-40B4-BE49-F238E27FC236}">
                    <a16:creationId xmlns:a16="http://schemas.microsoft.com/office/drawing/2014/main" id="{C77C240A-A239-9E15-1061-0437F7986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5" y="1200"/>
                <a:ext cx="221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91">
                <a:extLst>
                  <a:ext uri="{FF2B5EF4-FFF2-40B4-BE49-F238E27FC236}">
                    <a16:creationId xmlns:a16="http://schemas.microsoft.com/office/drawing/2014/main" id="{03768E6C-D9D5-D070-3972-CE3D94999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5" y="1293"/>
                <a:ext cx="221" cy="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92">
                <a:extLst>
                  <a:ext uri="{FF2B5EF4-FFF2-40B4-BE49-F238E27FC236}">
                    <a16:creationId xmlns:a16="http://schemas.microsoft.com/office/drawing/2014/main" id="{19A6BE47-EB3F-14DF-B437-A74B18266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76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93">
                <a:extLst>
                  <a:ext uri="{FF2B5EF4-FFF2-40B4-BE49-F238E27FC236}">
                    <a16:creationId xmlns:a16="http://schemas.microsoft.com/office/drawing/2014/main" id="{6AC99B6C-542B-CB4F-11C0-8619080CE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1292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94">
                <a:extLst>
                  <a:ext uri="{FF2B5EF4-FFF2-40B4-BE49-F238E27FC236}">
                    <a16:creationId xmlns:a16="http://schemas.microsoft.com/office/drawing/2014/main" id="{D80B12FF-92CB-C4C6-9712-46EBE2345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768"/>
                <a:ext cx="9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95">
                <a:extLst>
                  <a:ext uri="{FF2B5EF4-FFF2-40B4-BE49-F238E27FC236}">
                    <a16:creationId xmlns:a16="http://schemas.microsoft.com/office/drawing/2014/main" id="{0D5B7416-81EB-6105-D2B8-2DC72CD1C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768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96">
                <a:extLst>
                  <a:ext uri="{FF2B5EF4-FFF2-40B4-BE49-F238E27FC236}">
                    <a16:creationId xmlns:a16="http://schemas.microsoft.com/office/drawing/2014/main" id="{49431D62-CBF7-8E93-E0C3-98D04E89C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4" y="1104"/>
                <a:ext cx="102" cy="272"/>
              </a:xfrm>
              <a:prstGeom prst="rect">
                <a:avLst/>
              </a:prstGeom>
              <a:solidFill>
                <a:srgbClr val="00CC99"/>
              </a:solidFill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97">
                <a:extLst>
                  <a:ext uri="{FF2B5EF4-FFF2-40B4-BE49-F238E27FC236}">
                    <a16:creationId xmlns:a16="http://schemas.microsoft.com/office/drawing/2014/main" id="{E9DBE0C0-E8E0-5B60-2973-5847291BE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1680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Line 98">
                <a:extLst>
                  <a:ext uri="{FF2B5EF4-FFF2-40B4-BE49-F238E27FC236}">
                    <a16:creationId xmlns:a16="http://schemas.microsoft.com/office/drawing/2014/main" id="{CCBD1506-88CB-B8C7-E2BF-5F3AE296B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Text Box 101">
                <a:extLst>
                  <a:ext uri="{FF2B5EF4-FFF2-40B4-BE49-F238E27FC236}">
                    <a16:creationId xmlns:a16="http://schemas.microsoft.com/office/drawing/2014/main" id="{EB2AADAA-53B0-46EB-90DA-A412E38D5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5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grpSp>
            <p:nvGrpSpPr>
              <p:cNvPr id="63" name="Group 109">
                <a:extLst>
                  <a:ext uri="{FF2B5EF4-FFF2-40B4-BE49-F238E27FC236}">
                    <a16:creationId xmlns:a16="http://schemas.microsoft.com/office/drawing/2014/main" id="{91C94B54-F841-9950-2E0C-6E72D53FD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711"/>
                <a:ext cx="384" cy="57"/>
                <a:chOff x="576" y="711"/>
                <a:chExt cx="384" cy="57"/>
              </a:xfrm>
            </p:grpSpPr>
            <p:sp>
              <p:nvSpPr>
                <p:cNvPr id="68" name="Freeform 110">
                  <a:extLst>
                    <a:ext uri="{FF2B5EF4-FFF2-40B4-BE49-F238E27FC236}">
                      <a16:creationId xmlns:a16="http://schemas.microsoft.com/office/drawing/2014/main" id="{77A5DF3A-E3D0-CC96-8720-E419E3C07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711"/>
                  <a:ext cx="98" cy="57"/>
                </a:xfrm>
                <a:custGeom>
                  <a:avLst/>
                  <a:gdLst>
                    <a:gd name="T0" fmla="*/ 0 w 98"/>
                    <a:gd name="T1" fmla="*/ 57 h 57"/>
                    <a:gd name="T2" fmla="*/ 18 w 98"/>
                    <a:gd name="T3" fmla="*/ 14 h 57"/>
                    <a:gd name="T4" fmla="*/ 47 w 98"/>
                    <a:gd name="T5" fmla="*/ 0 h 57"/>
                    <a:gd name="T6" fmla="*/ 80 w 98"/>
                    <a:gd name="T7" fmla="*/ 14 h 57"/>
                    <a:gd name="T8" fmla="*/ 98 w 98"/>
                    <a:gd name="T9" fmla="*/ 4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7">
                      <a:moveTo>
                        <a:pt x="0" y="57"/>
                      </a:moveTo>
                      <a:cubicBezTo>
                        <a:pt x="3" y="50"/>
                        <a:pt x="10" y="23"/>
                        <a:pt x="18" y="14"/>
                      </a:cubicBezTo>
                      <a:cubicBezTo>
                        <a:pt x="26" y="5"/>
                        <a:pt x="37" y="0"/>
                        <a:pt x="47" y="0"/>
                      </a:cubicBezTo>
                      <a:cubicBezTo>
                        <a:pt x="57" y="0"/>
                        <a:pt x="71" y="6"/>
                        <a:pt x="80" y="14"/>
                      </a:cubicBezTo>
                      <a:cubicBezTo>
                        <a:pt x="89" y="22"/>
                        <a:pt x="94" y="42"/>
                        <a:pt x="98" y="48"/>
                      </a:cubicBezTo>
                    </a:path>
                  </a:pathLst>
                </a:custGeom>
                <a:noFill/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Freeform 111">
                  <a:extLst>
                    <a:ext uri="{FF2B5EF4-FFF2-40B4-BE49-F238E27FC236}">
                      <a16:creationId xmlns:a16="http://schemas.microsoft.com/office/drawing/2014/main" id="{B11E32ED-5BE2-102E-602E-F834E34982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711"/>
                  <a:ext cx="95" cy="51"/>
                </a:xfrm>
                <a:custGeom>
                  <a:avLst/>
                  <a:gdLst>
                    <a:gd name="T0" fmla="*/ 0 w 121"/>
                    <a:gd name="T1" fmla="*/ 54 h 54"/>
                    <a:gd name="T2" fmla="*/ 24 w 121"/>
                    <a:gd name="T3" fmla="*/ 15 h 54"/>
                    <a:gd name="T4" fmla="*/ 66 w 121"/>
                    <a:gd name="T5" fmla="*/ 0 h 54"/>
                    <a:gd name="T6" fmla="*/ 103 w 121"/>
                    <a:gd name="T7" fmla="*/ 15 h 54"/>
                    <a:gd name="T8" fmla="*/ 121 w 121"/>
                    <a:gd name="T9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54">
                      <a:moveTo>
                        <a:pt x="0" y="54"/>
                      </a:moveTo>
                      <a:cubicBezTo>
                        <a:pt x="4" y="47"/>
                        <a:pt x="13" y="24"/>
                        <a:pt x="24" y="15"/>
                      </a:cubicBezTo>
                      <a:cubicBezTo>
                        <a:pt x="35" y="6"/>
                        <a:pt x="53" y="0"/>
                        <a:pt x="66" y="0"/>
                      </a:cubicBezTo>
                      <a:cubicBezTo>
                        <a:pt x="79" y="0"/>
                        <a:pt x="94" y="7"/>
                        <a:pt x="103" y="15"/>
                      </a:cubicBezTo>
                      <a:cubicBezTo>
                        <a:pt x="112" y="23"/>
                        <a:pt x="117" y="44"/>
                        <a:pt x="121" y="51"/>
                      </a:cubicBezTo>
                    </a:path>
                  </a:pathLst>
                </a:custGeom>
                <a:noFill/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Freeform 112">
                  <a:extLst>
                    <a:ext uri="{FF2B5EF4-FFF2-40B4-BE49-F238E27FC236}">
                      <a16:creationId xmlns:a16="http://schemas.microsoft.com/office/drawing/2014/main" id="{6850E33C-C83B-5041-DE14-E4BCC33EC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711"/>
                  <a:ext cx="94" cy="48"/>
                </a:xfrm>
                <a:custGeom>
                  <a:avLst/>
                  <a:gdLst>
                    <a:gd name="T0" fmla="*/ 0 w 119"/>
                    <a:gd name="T1" fmla="*/ 51 h 51"/>
                    <a:gd name="T2" fmla="*/ 17 w 119"/>
                    <a:gd name="T3" fmla="*/ 15 h 51"/>
                    <a:gd name="T4" fmla="*/ 59 w 119"/>
                    <a:gd name="T5" fmla="*/ 0 h 51"/>
                    <a:gd name="T6" fmla="*/ 96 w 119"/>
                    <a:gd name="T7" fmla="*/ 15 h 51"/>
                    <a:gd name="T8" fmla="*/ 119 w 119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51">
                      <a:moveTo>
                        <a:pt x="0" y="51"/>
                      </a:moveTo>
                      <a:cubicBezTo>
                        <a:pt x="3" y="45"/>
                        <a:pt x="7" y="24"/>
                        <a:pt x="17" y="15"/>
                      </a:cubicBezTo>
                      <a:cubicBezTo>
                        <a:pt x="27" y="6"/>
                        <a:pt x="46" y="0"/>
                        <a:pt x="59" y="0"/>
                      </a:cubicBezTo>
                      <a:cubicBezTo>
                        <a:pt x="72" y="0"/>
                        <a:pt x="86" y="7"/>
                        <a:pt x="96" y="15"/>
                      </a:cubicBezTo>
                      <a:cubicBezTo>
                        <a:pt x="106" y="23"/>
                        <a:pt x="114" y="44"/>
                        <a:pt x="119" y="51"/>
                      </a:cubicBezTo>
                    </a:path>
                  </a:pathLst>
                </a:custGeom>
                <a:noFill/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Freeform 113">
                  <a:extLst>
                    <a:ext uri="{FF2B5EF4-FFF2-40B4-BE49-F238E27FC236}">
                      <a16:creationId xmlns:a16="http://schemas.microsoft.com/office/drawing/2014/main" id="{FDF2EEA3-1D25-0B42-3191-C63C2B2CC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" y="711"/>
                  <a:ext cx="97" cy="54"/>
                </a:xfrm>
                <a:custGeom>
                  <a:avLst/>
                  <a:gdLst>
                    <a:gd name="T0" fmla="*/ 0 w 123"/>
                    <a:gd name="T1" fmla="*/ 51 h 57"/>
                    <a:gd name="T2" fmla="*/ 23 w 123"/>
                    <a:gd name="T3" fmla="*/ 15 h 57"/>
                    <a:gd name="T4" fmla="*/ 65 w 123"/>
                    <a:gd name="T5" fmla="*/ 0 h 57"/>
                    <a:gd name="T6" fmla="*/ 102 w 123"/>
                    <a:gd name="T7" fmla="*/ 15 h 57"/>
                    <a:gd name="T8" fmla="*/ 123 w 123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57">
                      <a:moveTo>
                        <a:pt x="0" y="51"/>
                      </a:moveTo>
                      <a:cubicBezTo>
                        <a:pt x="3" y="45"/>
                        <a:pt x="12" y="24"/>
                        <a:pt x="23" y="15"/>
                      </a:cubicBezTo>
                      <a:cubicBezTo>
                        <a:pt x="34" y="6"/>
                        <a:pt x="52" y="0"/>
                        <a:pt x="65" y="0"/>
                      </a:cubicBezTo>
                      <a:cubicBezTo>
                        <a:pt x="78" y="0"/>
                        <a:pt x="92" y="6"/>
                        <a:pt x="102" y="15"/>
                      </a:cubicBezTo>
                      <a:cubicBezTo>
                        <a:pt x="112" y="24"/>
                        <a:pt x="119" y="48"/>
                        <a:pt x="123" y="57"/>
                      </a:cubicBezTo>
                    </a:path>
                  </a:pathLst>
                </a:custGeom>
                <a:noFill/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4" name="Oval 114">
                <a:extLst>
                  <a:ext uri="{FF2B5EF4-FFF2-40B4-BE49-F238E27FC236}">
                    <a16:creationId xmlns:a16="http://schemas.microsoft.com/office/drawing/2014/main" id="{E7E3BF76-315C-077E-D54A-19854EC6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272" cy="272"/>
              </a:xfrm>
              <a:prstGeom prst="ellipse">
                <a:avLst/>
              </a:prstGeom>
              <a:solidFill>
                <a:srgbClr val="00CC99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115">
                <a:extLst>
                  <a:ext uri="{FF2B5EF4-FFF2-40B4-BE49-F238E27FC236}">
                    <a16:creationId xmlns:a16="http://schemas.microsoft.com/office/drawing/2014/main" id="{5B847C67-C5BA-223E-4D99-9073649E0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 Box 116">
                <a:extLst>
                  <a:ext uri="{FF2B5EF4-FFF2-40B4-BE49-F238E27FC236}">
                    <a16:creationId xmlns:a16="http://schemas.microsoft.com/office/drawing/2014/main" id="{E36F2F7A-3C07-FB4F-E725-2CF0B7864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86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67" name="Text Box 117">
                <a:extLst>
                  <a:ext uri="{FF2B5EF4-FFF2-40B4-BE49-F238E27FC236}">
                    <a16:creationId xmlns:a16="http://schemas.microsoft.com/office/drawing/2014/main" id="{1227E9CB-B83A-8DF8-3633-9618B0729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</a:p>
            </p:txBody>
          </p:sp>
        </p:grpSp>
      </p:grpSp>
      <p:sp>
        <p:nvSpPr>
          <p:cNvPr id="75" name="Text Box 119">
            <a:extLst>
              <a:ext uri="{FF2B5EF4-FFF2-40B4-BE49-F238E27FC236}">
                <a16:creationId xmlns:a16="http://schemas.microsoft.com/office/drawing/2014/main" id="{456902B1-6CB4-B86C-FC9C-A2BE37B1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7" y="3530600"/>
            <a:ext cx="156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时域模型</a:t>
            </a:r>
          </a:p>
        </p:txBody>
      </p:sp>
      <p:sp>
        <p:nvSpPr>
          <p:cNvPr id="76" name="Text Box 120">
            <a:extLst>
              <a:ext uri="{FF2B5EF4-FFF2-40B4-BE49-F238E27FC236}">
                <a16:creationId xmlns:a16="http://schemas.microsoft.com/office/drawing/2014/main" id="{BC23FEF9-1FC7-57F2-B99D-7F11E5C0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7" y="3581400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相量模型</a:t>
            </a:r>
          </a:p>
        </p:txBody>
      </p:sp>
      <p:grpSp>
        <p:nvGrpSpPr>
          <p:cNvPr id="77" name="Group 126">
            <a:extLst>
              <a:ext uri="{FF2B5EF4-FFF2-40B4-BE49-F238E27FC236}">
                <a16:creationId xmlns:a16="http://schemas.microsoft.com/office/drawing/2014/main" id="{E9D025BF-140B-E975-972D-35C70B658E6B}"/>
              </a:ext>
            </a:extLst>
          </p:cNvPr>
          <p:cNvGrpSpPr>
            <a:grpSpLocks/>
          </p:cNvGrpSpPr>
          <p:nvPr/>
        </p:nvGrpSpPr>
        <p:grpSpPr bwMode="auto">
          <a:xfrm>
            <a:off x="1106487" y="4079875"/>
            <a:ext cx="2895600" cy="1997075"/>
            <a:chOff x="576" y="2112"/>
            <a:chExt cx="1824" cy="1258"/>
          </a:xfrm>
        </p:grpSpPr>
        <p:graphicFrame>
          <p:nvGraphicFramePr>
            <p:cNvPr id="78" name="Object 121">
              <a:extLst>
                <a:ext uri="{FF2B5EF4-FFF2-40B4-BE49-F238E27FC236}">
                  <a16:creationId xmlns:a16="http://schemas.microsoft.com/office/drawing/2014/main" id="{5ED53FBE-0BDC-A6EA-B5A2-FA31E64DC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2" y="2112"/>
            <a:ext cx="1688" cy="1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0" imgH="1041120" progId="Equation.3">
                    <p:embed/>
                  </p:oleObj>
                </mc:Choice>
                <mc:Fallback>
                  <p:oleObj name="Equation" r:id="rId10" imgW="1396800" imgH="1041120" progId="Equation.3">
                    <p:embed/>
                    <p:pic>
                      <p:nvPicPr>
                        <p:cNvPr id="34937" name="Object 121">
                          <a:extLst>
                            <a:ext uri="{FF2B5EF4-FFF2-40B4-BE49-F238E27FC236}">
                              <a16:creationId xmlns:a16="http://schemas.microsoft.com/office/drawing/2014/main" id="{F4BFE6D5-ED19-0CC4-1E26-2CC746DE7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112"/>
                          <a:ext cx="1688" cy="1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AutoShape 123">
              <a:extLst>
                <a:ext uri="{FF2B5EF4-FFF2-40B4-BE49-F238E27FC236}">
                  <a16:creationId xmlns:a16="http://schemas.microsoft.com/office/drawing/2014/main" id="{7B86E8FC-E1AC-3662-AE6A-FE98A82C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60"/>
              <a:ext cx="96" cy="1056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Group 129">
            <a:extLst>
              <a:ext uri="{FF2B5EF4-FFF2-40B4-BE49-F238E27FC236}">
                <a16:creationId xmlns:a16="http://schemas.microsoft.com/office/drawing/2014/main" id="{47D1E2A3-86A4-C293-2558-4604FC902B71}"/>
              </a:ext>
            </a:extLst>
          </p:cNvPr>
          <p:cNvGrpSpPr>
            <a:grpSpLocks/>
          </p:cNvGrpSpPr>
          <p:nvPr/>
        </p:nvGrpSpPr>
        <p:grpSpPr bwMode="auto">
          <a:xfrm>
            <a:off x="4992687" y="4119563"/>
            <a:ext cx="2932113" cy="1997075"/>
            <a:chOff x="3024" y="2155"/>
            <a:chExt cx="1847" cy="1258"/>
          </a:xfrm>
        </p:grpSpPr>
        <p:graphicFrame>
          <p:nvGraphicFramePr>
            <p:cNvPr id="81" name="Object 122">
              <a:extLst>
                <a:ext uri="{FF2B5EF4-FFF2-40B4-BE49-F238E27FC236}">
                  <a16:creationId xmlns:a16="http://schemas.microsoft.com/office/drawing/2014/main" id="{A6D1407C-078E-310E-A07A-1E2537C9C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3" y="2155"/>
            <a:ext cx="1588" cy="1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09400" imgH="1117440" progId="Equation.3">
                    <p:embed/>
                  </p:oleObj>
                </mc:Choice>
                <mc:Fallback>
                  <p:oleObj name="Equation" r:id="rId12" imgW="1409400" imgH="1117440" progId="Equation.3">
                    <p:embed/>
                    <p:pic>
                      <p:nvPicPr>
                        <p:cNvPr id="34938" name="Object 122">
                          <a:extLst>
                            <a:ext uri="{FF2B5EF4-FFF2-40B4-BE49-F238E27FC236}">
                              <a16:creationId xmlns:a16="http://schemas.microsoft.com/office/drawing/2014/main" id="{07955BFE-2EEE-A312-F822-5BD2BDC214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2155"/>
                          <a:ext cx="1588" cy="1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AutoShape 124">
              <a:extLst>
                <a:ext uri="{FF2B5EF4-FFF2-40B4-BE49-F238E27FC236}">
                  <a16:creationId xmlns:a16="http://schemas.microsoft.com/office/drawing/2014/main" id="{745B2B70-E253-ABF9-9870-6B2A4BFDC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AutoShape 127">
            <a:extLst>
              <a:ext uri="{FF2B5EF4-FFF2-40B4-BE49-F238E27FC236}">
                <a16:creationId xmlns:a16="http://schemas.microsoft.com/office/drawing/2014/main" id="{953CEE24-5CCF-46C4-BDDF-22FEAF884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7" y="4953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AutoShape 127">
            <a:extLst>
              <a:ext uri="{FF2B5EF4-FFF2-40B4-BE49-F238E27FC236}">
                <a16:creationId xmlns:a16="http://schemas.microsoft.com/office/drawing/2014/main" id="{34F19DC3-F9C9-8A8E-0F45-BB3AAF3E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7" y="24653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8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6" grpId="0"/>
      <p:bldP spid="83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阻抗与导纳</a:t>
            </a:r>
          </a:p>
        </p:txBody>
      </p:sp>
      <p:sp>
        <p:nvSpPr>
          <p:cNvPr id="3" name="Text Box 132">
            <a:extLst>
              <a:ext uri="{FF2B5EF4-FFF2-40B4-BE49-F238E27FC236}">
                <a16:creationId xmlns:a16="http://schemas.microsoft.com/office/drawing/2014/main" id="{A91FF9DD-6D5E-E485-4A04-F82CD9CDD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18" y="3084222"/>
            <a:ext cx="83205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回忆：一个不含独立源的二端电阻网络（一端口）可以用一个电阻等效</a:t>
            </a:r>
            <a:r>
              <a:rPr kumimoji="1"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正弦激励下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，对于无源线性网络，可定义输入端等效复阻抗：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（无源线性网络可以用一个阻抗来等效）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133">
            <a:extLst>
              <a:ext uri="{FF2B5EF4-FFF2-40B4-BE49-F238E27FC236}">
                <a16:creationId xmlns:a16="http://schemas.microsoft.com/office/drawing/2014/main" id="{C9F6BC15-325B-970E-2BDF-9BBB9FAC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926" y="2172641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134">
            <a:extLst>
              <a:ext uri="{FF2B5EF4-FFF2-40B4-BE49-F238E27FC236}">
                <a16:creationId xmlns:a16="http://schemas.microsoft.com/office/drawing/2014/main" id="{39AC1E6D-675E-66AA-07D4-FF20BC5F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276" y="423925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纯电阻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35">
            <a:extLst>
              <a:ext uri="{FF2B5EF4-FFF2-40B4-BE49-F238E27FC236}">
                <a16:creationId xmlns:a16="http://schemas.microsoft.com/office/drawing/2014/main" id="{738A0F7A-BF58-CCFD-3C9B-6318C0FF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276" y="4725025"/>
            <a:ext cx="280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纯电感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=j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=j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6">
            <a:extLst>
              <a:ext uri="{FF2B5EF4-FFF2-40B4-BE49-F238E27FC236}">
                <a16:creationId xmlns:a16="http://schemas.microsoft.com/office/drawing/2014/main" id="{5B9AD57D-742C-829F-9B0A-A45D63E6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276" y="5182225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纯电容 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=1/j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=j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AutoShape 137">
            <a:extLst>
              <a:ext uri="{FF2B5EF4-FFF2-40B4-BE49-F238E27FC236}">
                <a16:creationId xmlns:a16="http://schemas.microsoft.com/office/drawing/2014/main" id="{DC364A7C-B875-D5B6-812B-7DB56622DC0F}"/>
              </a:ext>
            </a:extLst>
          </p:cNvPr>
          <p:cNvSpPr>
            <a:spLocks/>
          </p:cNvSpPr>
          <p:nvPr/>
        </p:nvSpPr>
        <p:spPr bwMode="auto">
          <a:xfrm>
            <a:off x="4905876" y="4350375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138">
            <a:extLst>
              <a:ext uri="{FF2B5EF4-FFF2-40B4-BE49-F238E27FC236}">
                <a16:creationId xmlns:a16="http://schemas.microsoft.com/office/drawing/2014/main" id="{B2262C24-8B18-FA86-855C-6C79E31D4177}"/>
              </a:ext>
            </a:extLst>
          </p:cNvPr>
          <p:cNvGrpSpPr>
            <a:grpSpLocks/>
          </p:cNvGrpSpPr>
          <p:nvPr/>
        </p:nvGrpSpPr>
        <p:grpSpPr bwMode="auto">
          <a:xfrm>
            <a:off x="5652001" y="1099491"/>
            <a:ext cx="1590675" cy="1874838"/>
            <a:chOff x="2944" y="1359"/>
            <a:chExt cx="1002" cy="1181"/>
          </a:xfrm>
        </p:grpSpPr>
        <p:sp>
          <p:nvSpPr>
            <p:cNvPr id="10" name="Line 139">
              <a:extLst>
                <a:ext uri="{FF2B5EF4-FFF2-40B4-BE49-F238E27FC236}">
                  <a16:creationId xmlns:a16="http://schemas.microsoft.com/office/drawing/2014/main" id="{44317FD7-89B2-0DAD-1633-8C197B1D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5" y="1752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40">
              <a:extLst>
                <a:ext uri="{FF2B5EF4-FFF2-40B4-BE49-F238E27FC236}">
                  <a16:creationId xmlns:a16="http://schemas.microsoft.com/office/drawing/2014/main" id="{E5014579-E764-0E97-060C-E37601B2F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766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41">
              <a:extLst>
                <a:ext uri="{FF2B5EF4-FFF2-40B4-BE49-F238E27FC236}">
                  <a16:creationId xmlns:a16="http://schemas.microsoft.com/office/drawing/2014/main" id="{5D9B702C-64B4-0086-DABE-580F668D6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250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42">
              <a:extLst>
                <a:ext uri="{FF2B5EF4-FFF2-40B4-BE49-F238E27FC236}">
                  <a16:creationId xmlns:a16="http://schemas.microsoft.com/office/drawing/2014/main" id="{E0A20073-695D-6728-CB5E-4503E68F2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992"/>
              <a:ext cx="120" cy="288"/>
            </a:xfrm>
            <a:prstGeom prst="rect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43">
              <a:extLst>
                <a:ext uri="{FF2B5EF4-FFF2-40B4-BE49-F238E27FC236}">
                  <a16:creationId xmlns:a16="http://schemas.microsoft.com/office/drawing/2014/main" id="{107A0E67-3804-FFBA-8FEF-3D1E237DE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Object 144">
              <a:extLst>
                <a:ext uri="{FF2B5EF4-FFF2-40B4-BE49-F238E27FC236}">
                  <a16:creationId xmlns:a16="http://schemas.microsoft.com/office/drawing/2014/main" id="{49833485-C326-3A33-33B7-231BD1C652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6" y="1359"/>
            <a:ext cx="1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90440" progId="Equation.3">
                    <p:embed/>
                  </p:oleObj>
                </mc:Choice>
                <mc:Fallback>
                  <p:oleObj name="Equation" r:id="rId2" imgW="126720" imgH="190440" progId="Equation.3">
                    <p:embed/>
                    <p:pic>
                      <p:nvPicPr>
                        <p:cNvPr id="86160" name="Object 144">
                          <a:extLst>
                            <a:ext uri="{FF2B5EF4-FFF2-40B4-BE49-F238E27FC236}">
                              <a16:creationId xmlns:a16="http://schemas.microsoft.com/office/drawing/2014/main" id="{4A4A559B-0812-73F0-8F91-D8CA77F62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1359"/>
                          <a:ext cx="1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45">
              <a:extLst>
                <a:ext uri="{FF2B5EF4-FFF2-40B4-BE49-F238E27FC236}">
                  <a16:creationId xmlns:a16="http://schemas.microsoft.com/office/drawing/2014/main" id="{E7CC4C79-4874-D5C4-9F56-173FAF726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19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  <p:graphicFrame>
          <p:nvGraphicFramePr>
            <p:cNvPr id="17" name="Object 146">
              <a:extLst>
                <a:ext uri="{FF2B5EF4-FFF2-40B4-BE49-F238E27FC236}">
                  <a16:creationId xmlns:a16="http://schemas.microsoft.com/office/drawing/2014/main" id="{B68C5CD4-3DF2-9E8B-C243-53655065E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4" y="2040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03040" progId="Equation.3">
                    <p:embed/>
                  </p:oleObj>
                </mc:Choice>
                <mc:Fallback>
                  <p:oleObj name="Equation" r:id="rId4" imgW="164880" imgH="203040" progId="Equation.3">
                    <p:embed/>
                    <p:pic>
                      <p:nvPicPr>
                        <p:cNvPr id="86162" name="Object 146">
                          <a:extLst>
                            <a:ext uri="{FF2B5EF4-FFF2-40B4-BE49-F238E27FC236}">
                              <a16:creationId xmlns:a16="http://schemas.microsoft.com/office/drawing/2014/main" id="{F0F17F2B-47C3-D0C3-521D-7458FE135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2040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47">
              <a:extLst>
                <a:ext uri="{FF2B5EF4-FFF2-40B4-BE49-F238E27FC236}">
                  <a16:creationId xmlns:a16="http://schemas.microsoft.com/office/drawing/2014/main" id="{60CCC853-C82B-C383-33BC-E92711D2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175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" name="Text Box 148">
              <a:extLst>
                <a:ext uri="{FF2B5EF4-FFF2-40B4-BE49-F238E27FC236}">
                  <a16:creationId xmlns:a16="http://schemas.microsoft.com/office/drawing/2014/main" id="{D780B08C-3B59-096A-99A1-1638B620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2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20" name="Oval 149">
              <a:extLst>
                <a:ext uri="{FF2B5EF4-FFF2-40B4-BE49-F238E27FC236}">
                  <a16:creationId xmlns:a16="http://schemas.microsoft.com/office/drawing/2014/main" id="{CD59C36C-99C8-4848-C73D-427FC5E8E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32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150">
              <a:extLst>
                <a:ext uri="{FF2B5EF4-FFF2-40B4-BE49-F238E27FC236}">
                  <a16:creationId xmlns:a16="http://schemas.microsoft.com/office/drawing/2014/main" id="{507AE4CE-2DA3-4067-7200-3B4918C24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72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151">
            <a:extLst>
              <a:ext uri="{FF2B5EF4-FFF2-40B4-BE49-F238E27FC236}">
                <a16:creationId xmlns:a16="http://schemas.microsoft.com/office/drawing/2014/main" id="{28E7D85C-F527-5194-B734-D9984832DB20}"/>
              </a:ext>
            </a:extLst>
          </p:cNvPr>
          <p:cNvGrpSpPr>
            <a:grpSpLocks/>
          </p:cNvGrpSpPr>
          <p:nvPr/>
        </p:nvGrpSpPr>
        <p:grpSpPr bwMode="auto">
          <a:xfrm>
            <a:off x="1948364" y="1304279"/>
            <a:ext cx="2090737" cy="1592262"/>
            <a:chOff x="651" y="1469"/>
            <a:chExt cx="1317" cy="1003"/>
          </a:xfrm>
        </p:grpSpPr>
        <p:sp>
          <p:nvSpPr>
            <p:cNvPr id="23" name="Rectangle 152">
              <a:extLst>
                <a:ext uri="{FF2B5EF4-FFF2-40B4-BE49-F238E27FC236}">
                  <a16:creationId xmlns:a16="http://schemas.microsoft.com/office/drawing/2014/main" id="{2A927985-5F47-6767-44D0-F91E465B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04"/>
              <a:ext cx="528" cy="76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无源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线性</a:t>
              </a:r>
            </a:p>
          </p:txBody>
        </p:sp>
        <p:sp>
          <p:nvSpPr>
            <p:cNvPr id="24" name="Line 153">
              <a:extLst>
                <a:ext uri="{FF2B5EF4-FFF2-40B4-BE49-F238E27FC236}">
                  <a16:creationId xmlns:a16="http://schemas.microsoft.com/office/drawing/2014/main" id="{A4D2D6CF-3637-D37A-2F57-0DDC717B3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2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54">
              <a:extLst>
                <a:ext uri="{FF2B5EF4-FFF2-40B4-BE49-F238E27FC236}">
                  <a16:creationId xmlns:a16="http://schemas.microsoft.com/office/drawing/2014/main" id="{1F047A71-D76F-21D1-FA5A-F4E27DE08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2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55">
              <a:extLst>
                <a:ext uri="{FF2B5EF4-FFF2-40B4-BE49-F238E27FC236}">
                  <a16:creationId xmlns:a16="http://schemas.microsoft.com/office/drawing/2014/main" id="{ED273620-C08A-4A98-6899-C5E16111B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00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" name="Object 156">
              <a:extLst>
                <a:ext uri="{FF2B5EF4-FFF2-40B4-BE49-F238E27FC236}">
                  <a16:creationId xmlns:a16="http://schemas.microsoft.com/office/drawing/2014/main" id="{B54F88C5-AB71-ADF5-7305-C3200E3C8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1469"/>
            <a:ext cx="22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90440" progId="Equation.3">
                    <p:embed/>
                  </p:oleObj>
                </mc:Choice>
                <mc:Fallback>
                  <p:oleObj name="Equation" r:id="rId6" imgW="126720" imgH="190440" progId="Equation.3">
                    <p:embed/>
                    <p:pic>
                      <p:nvPicPr>
                        <p:cNvPr id="86172" name="Object 156">
                          <a:extLst>
                            <a:ext uri="{FF2B5EF4-FFF2-40B4-BE49-F238E27FC236}">
                              <a16:creationId xmlns:a16="http://schemas.microsoft.com/office/drawing/2014/main" id="{BF074EC6-B91D-BBE6-681B-63526AC289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469"/>
                          <a:ext cx="221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Oval 157">
              <a:extLst>
                <a:ext uri="{FF2B5EF4-FFF2-40B4-BE49-F238E27FC236}">
                  <a16:creationId xmlns:a16="http://schemas.microsoft.com/office/drawing/2014/main" id="{C55C7463-885E-F4C2-D364-77464D2C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28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158">
              <a:extLst>
                <a:ext uri="{FF2B5EF4-FFF2-40B4-BE49-F238E27FC236}">
                  <a16:creationId xmlns:a16="http://schemas.microsoft.com/office/drawing/2014/main" id="{7F70E107-EA75-1CD0-C16E-960B05B5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80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" name="Object 159">
              <a:extLst>
                <a:ext uri="{FF2B5EF4-FFF2-40B4-BE49-F238E27FC236}">
                  <a16:creationId xmlns:a16="http://schemas.microsoft.com/office/drawing/2014/main" id="{09A7538B-11B1-C8A6-1C3B-A4F2989CA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" y="1944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03040" progId="Equation.3">
                    <p:embed/>
                  </p:oleObj>
                </mc:Choice>
                <mc:Fallback>
                  <p:oleObj name="Equation" r:id="rId8" imgW="164880" imgH="203040" progId="Equation.3">
                    <p:embed/>
                    <p:pic>
                      <p:nvPicPr>
                        <p:cNvPr id="86175" name="Object 159">
                          <a:extLst>
                            <a:ext uri="{FF2B5EF4-FFF2-40B4-BE49-F238E27FC236}">
                              <a16:creationId xmlns:a16="http://schemas.microsoft.com/office/drawing/2014/main" id="{BBE7B0F1-D496-42EE-105E-51DE17D8D4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1944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160">
              <a:extLst>
                <a:ext uri="{FF2B5EF4-FFF2-40B4-BE49-F238E27FC236}">
                  <a16:creationId xmlns:a16="http://schemas.microsoft.com/office/drawing/2014/main" id="{2618E3FE-2CA0-89F4-68A0-348FDBB84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170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2" name="Text Box 161">
              <a:extLst>
                <a:ext uri="{FF2B5EF4-FFF2-40B4-BE49-F238E27FC236}">
                  <a16:creationId xmlns:a16="http://schemas.microsoft.com/office/drawing/2014/main" id="{9B4A3B36-34E5-7313-FCA0-EFA874812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1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</p:grpSp>
      <p:graphicFrame>
        <p:nvGraphicFramePr>
          <p:cNvPr id="33" name="Object 162">
            <a:extLst>
              <a:ext uri="{FF2B5EF4-FFF2-40B4-BE49-F238E27FC236}">
                <a16:creationId xmlns:a16="http://schemas.microsoft.com/office/drawing/2014/main" id="{14FE5DF2-643E-FF64-EA1C-3C2A2ED70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07855"/>
              </p:ext>
            </p:extLst>
          </p:nvPr>
        </p:nvGraphicFramePr>
        <p:xfrm>
          <a:off x="923949" y="4260210"/>
          <a:ext cx="35337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52480" imgH="647640" progId="Equation.DSMT4">
                  <p:embed/>
                </p:oleObj>
              </mc:Choice>
              <mc:Fallback>
                <p:oleObj name="Equation" r:id="rId9" imgW="1752480" imgH="647640" progId="Equation.DSMT4">
                  <p:embed/>
                  <p:pic>
                    <p:nvPicPr>
                      <p:cNvPr id="86178" name="Object 162">
                        <a:extLst>
                          <a:ext uri="{FF2B5EF4-FFF2-40B4-BE49-F238E27FC236}">
                            <a16:creationId xmlns:a16="http://schemas.microsoft.com/office/drawing/2014/main" id="{006FDCD8-4C36-2F68-DA0E-54BA0854A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49" y="4260210"/>
                        <a:ext cx="3533775" cy="1304925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9BCBF4EE-6883-E856-28F7-E724F94EA71F}"/>
              </a:ext>
            </a:extLst>
          </p:cNvPr>
          <p:cNvSpPr txBox="1"/>
          <p:nvPr/>
        </p:nvSpPr>
        <p:spPr>
          <a:xfrm>
            <a:off x="510843" y="5792390"/>
            <a:ext cx="7612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（含正弦激励的线性网络，可以用一个正弦电源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阻抗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导纳来进行戴维南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诺顿等效）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1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阻抗与导纳</a:t>
            </a: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5FE36159-483D-4DE1-AF86-B53C4AAA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43" y="1268998"/>
            <a:ext cx="65710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阻抗的实部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电抗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阻抗的虚部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复阻抗的模；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阻抗角。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58">
            <a:extLst>
              <a:ext uri="{FF2B5EF4-FFF2-40B4-BE49-F238E27FC236}">
                <a16:creationId xmlns:a16="http://schemas.microsoft.com/office/drawing/2014/main" id="{AE3EAF48-0C10-364E-342A-7A5FA9AC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93" y="2822615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6" name="Object 59">
            <a:extLst>
              <a:ext uri="{FF2B5EF4-FFF2-40B4-BE49-F238E27FC236}">
                <a16:creationId xmlns:a16="http://schemas.microsoft.com/office/drawing/2014/main" id="{A2E95C12-BE8F-7462-04FA-441CCD2F0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71640"/>
              </p:ext>
            </p:extLst>
          </p:nvPr>
        </p:nvGraphicFramePr>
        <p:xfrm>
          <a:off x="1431856" y="2441615"/>
          <a:ext cx="27590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698400" progId="Equation.DSMT4">
                  <p:embed/>
                </p:oleObj>
              </mc:Choice>
              <mc:Fallback>
                <p:oleObj name="Equation" r:id="rId2" imgW="1384200" imgH="698400" progId="Equation.DSMT4">
                  <p:embed/>
                  <p:pic>
                    <p:nvPicPr>
                      <p:cNvPr id="87099" name="Object 59">
                        <a:extLst>
                          <a:ext uri="{FF2B5EF4-FFF2-40B4-BE49-F238E27FC236}">
                            <a16:creationId xmlns:a16="http://schemas.microsoft.com/office/drawing/2014/main" id="{8F993C47-4EE7-380E-CD62-7F31178E6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856" y="2441615"/>
                        <a:ext cx="275907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60">
            <a:extLst>
              <a:ext uri="{FF2B5EF4-FFF2-40B4-BE49-F238E27FC236}">
                <a16:creationId xmlns:a16="http://schemas.microsoft.com/office/drawing/2014/main" id="{09FB82B4-3FCF-4EEA-B922-8C7EEE75B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849" y="2773125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</a:p>
        </p:txBody>
      </p:sp>
      <p:grpSp>
        <p:nvGrpSpPr>
          <p:cNvPr id="38" name="Group 61">
            <a:extLst>
              <a:ext uri="{FF2B5EF4-FFF2-40B4-BE49-F238E27FC236}">
                <a16:creationId xmlns:a16="http://schemas.microsoft.com/office/drawing/2014/main" id="{006AB885-4D46-C610-B5C5-7451B6C23AFA}"/>
              </a:ext>
            </a:extLst>
          </p:cNvPr>
          <p:cNvGrpSpPr>
            <a:grpSpLocks/>
          </p:cNvGrpSpPr>
          <p:nvPr/>
        </p:nvGrpSpPr>
        <p:grpSpPr bwMode="auto">
          <a:xfrm>
            <a:off x="4506843" y="2594015"/>
            <a:ext cx="1752600" cy="1004887"/>
            <a:chOff x="2832" y="1519"/>
            <a:chExt cx="1104" cy="633"/>
          </a:xfrm>
        </p:grpSpPr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01D296B9-E613-1D22-C331-8BA7E1FA5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19"/>
              <a:ext cx="10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|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|cos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|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|sin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AutoShape 63">
              <a:extLst>
                <a:ext uri="{FF2B5EF4-FFF2-40B4-BE49-F238E27FC236}">
                  <a16:creationId xmlns:a16="http://schemas.microsoft.com/office/drawing/2014/main" id="{52B4E320-B571-42F5-92F2-946B19FDA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567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Text Box 64">
            <a:extLst>
              <a:ext uri="{FF2B5EF4-FFF2-40B4-BE49-F238E27FC236}">
                <a16:creationId xmlns:a16="http://schemas.microsoft.com/office/drawing/2014/main" id="{03B5D93E-54E0-9F09-2502-1AFC0830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568" y="2613065"/>
            <a:ext cx="152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kumimoji="1" lang="en-US" altLang="zh-CN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2" name="Group 67">
            <a:extLst>
              <a:ext uri="{FF2B5EF4-FFF2-40B4-BE49-F238E27FC236}">
                <a16:creationId xmlns:a16="http://schemas.microsoft.com/office/drawing/2014/main" id="{0337E8F6-8A1B-4B41-B8DC-8ED6237F6693}"/>
              </a:ext>
            </a:extLst>
          </p:cNvPr>
          <p:cNvGrpSpPr>
            <a:grpSpLocks/>
          </p:cNvGrpSpPr>
          <p:nvPr/>
        </p:nvGrpSpPr>
        <p:grpSpPr bwMode="auto">
          <a:xfrm>
            <a:off x="4953071" y="3832265"/>
            <a:ext cx="1987550" cy="2106612"/>
            <a:chOff x="3231" y="2273"/>
            <a:chExt cx="1252" cy="1327"/>
          </a:xfrm>
        </p:grpSpPr>
        <p:sp>
          <p:nvSpPr>
            <p:cNvPr id="43" name="Line 68">
              <a:extLst>
                <a:ext uri="{FF2B5EF4-FFF2-40B4-BE49-F238E27FC236}">
                  <a16:creationId xmlns:a16="http://schemas.microsoft.com/office/drawing/2014/main" id="{46985052-36AE-7678-17C4-5F99E5A64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1" y="2560"/>
              <a:ext cx="966" cy="7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69">
              <a:extLst>
                <a:ext uri="{FF2B5EF4-FFF2-40B4-BE49-F238E27FC236}">
                  <a16:creationId xmlns:a16="http://schemas.microsoft.com/office/drawing/2014/main" id="{7959FED1-ABF2-6EBB-AECB-BE633FBB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7" y="2559"/>
              <a:ext cx="0" cy="7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70">
              <a:extLst>
                <a:ext uri="{FF2B5EF4-FFF2-40B4-BE49-F238E27FC236}">
                  <a16:creationId xmlns:a16="http://schemas.microsoft.com/office/drawing/2014/main" id="{C4ABEE6B-B899-4295-C79E-E5109B5EE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2560"/>
              <a:ext cx="97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71">
              <a:extLst>
                <a:ext uri="{FF2B5EF4-FFF2-40B4-BE49-F238E27FC236}">
                  <a16:creationId xmlns:a16="http://schemas.microsoft.com/office/drawing/2014/main" id="{A0E94BD3-F9F9-5C03-B976-BBAC4744C45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52" y="2561"/>
              <a:ext cx="82" cy="157"/>
            </a:xfrm>
            <a:custGeom>
              <a:avLst/>
              <a:gdLst>
                <a:gd name="T0" fmla="*/ 0 w 82"/>
                <a:gd name="T1" fmla="*/ 0 h 157"/>
                <a:gd name="T2" fmla="*/ 81 w 8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157">
                  <a:moveTo>
                    <a:pt x="0" y="0"/>
                  </a:moveTo>
                  <a:cubicBezTo>
                    <a:pt x="82" y="26"/>
                    <a:pt x="81" y="71"/>
                    <a:pt x="81" y="157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stealth" w="sm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72">
              <a:extLst>
                <a:ext uri="{FF2B5EF4-FFF2-40B4-BE49-F238E27FC236}">
                  <a16:creationId xmlns:a16="http://schemas.microsoft.com/office/drawing/2014/main" id="{87C6F3BB-9ADC-4C0D-5C18-9341CFAD3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2496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73">
              <a:extLst>
                <a:ext uri="{FF2B5EF4-FFF2-40B4-BE49-F238E27FC236}">
                  <a16:creationId xmlns:a16="http://schemas.microsoft.com/office/drawing/2014/main" id="{89524AE4-DA55-6518-A33A-1C064EF5C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893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49" name="Text Box 74">
              <a:extLst>
                <a:ext uri="{FF2B5EF4-FFF2-40B4-BE49-F238E27FC236}">
                  <a16:creationId xmlns:a16="http://schemas.microsoft.com/office/drawing/2014/main" id="{7C86F763-B727-CB6B-28C8-8B4721110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227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BDD45765-11B8-11B0-28EC-0F16BDBE2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75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" name="Freeform 76">
              <a:extLst>
                <a:ext uri="{FF2B5EF4-FFF2-40B4-BE49-F238E27FC236}">
                  <a16:creationId xmlns:a16="http://schemas.microsoft.com/office/drawing/2014/main" id="{34056068-BC79-B014-1A95-BB8EC9CCFDE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90" y="2559"/>
              <a:ext cx="114" cy="120"/>
            </a:xfrm>
            <a:custGeom>
              <a:avLst/>
              <a:gdLst>
                <a:gd name="T0" fmla="*/ 0 w 144"/>
                <a:gd name="T1" fmla="*/ 126 h 126"/>
                <a:gd name="T2" fmla="*/ 0 w 144"/>
                <a:gd name="T3" fmla="*/ 0 h 126"/>
                <a:gd name="T4" fmla="*/ 144 w 144"/>
                <a:gd name="T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26">
                  <a:moveTo>
                    <a:pt x="0" y="12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77">
              <a:extLst>
                <a:ext uri="{FF2B5EF4-FFF2-40B4-BE49-F238E27FC236}">
                  <a16:creationId xmlns:a16="http://schemas.microsoft.com/office/drawing/2014/main" id="{776169D6-E7D7-B3C7-CF02-724944FE5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3312"/>
              <a:ext cx="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Group 78">
            <a:extLst>
              <a:ext uri="{FF2B5EF4-FFF2-40B4-BE49-F238E27FC236}">
                <a16:creationId xmlns:a16="http://schemas.microsoft.com/office/drawing/2014/main" id="{05F371A5-2124-36BC-46A2-9F6F23C68FC8}"/>
              </a:ext>
            </a:extLst>
          </p:cNvPr>
          <p:cNvGrpSpPr>
            <a:grpSpLocks/>
          </p:cNvGrpSpPr>
          <p:nvPr/>
        </p:nvGrpSpPr>
        <p:grpSpPr bwMode="auto">
          <a:xfrm>
            <a:off x="2208283" y="4021177"/>
            <a:ext cx="1987550" cy="1993900"/>
            <a:chOff x="1502" y="2392"/>
            <a:chExt cx="1252" cy="1256"/>
          </a:xfrm>
        </p:grpSpPr>
        <p:sp>
          <p:nvSpPr>
            <p:cNvPr id="54" name="Line 79">
              <a:extLst>
                <a:ext uri="{FF2B5EF4-FFF2-40B4-BE49-F238E27FC236}">
                  <a16:creationId xmlns:a16="http://schemas.microsoft.com/office/drawing/2014/main" id="{B600634B-CA1F-FEEB-0F8D-82F8A3B73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2" y="2392"/>
              <a:ext cx="966" cy="7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80">
              <a:extLst>
                <a:ext uri="{FF2B5EF4-FFF2-40B4-BE49-F238E27FC236}">
                  <a16:creationId xmlns:a16="http://schemas.microsoft.com/office/drawing/2014/main" id="{70D0B3C3-0188-A811-3AF5-C3AE3E30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392"/>
              <a:ext cx="0" cy="7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81">
              <a:extLst>
                <a:ext uri="{FF2B5EF4-FFF2-40B4-BE49-F238E27FC236}">
                  <a16:creationId xmlns:a16="http://schemas.microsoft.com/office/drawing/2014/main" id="{65209533-462D-2D3D-C2EC-500852D79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3141"/>
              <a:ext cx="97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82">
              <a:extLst>
                <a:ext uri="{FF2B5EF4-FFF2-40B4-BE49-F238E27FC236}">
                  <a16:creationId xmlns:a16="http://schemas.microsoft.com/office/drawing/2014/main" id="{F938A510-B2B0-40F6-3554-C46CCBCDF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983"/>
              <a:ext cx="82" cy="157"/>
            </a:xfrm>
            <a:custGeom>
              <a:avLst/>
              <a:gdLst>
                <a:gd name="T0" fmla="*/ 0 w 82"/>
                <a:gd name="T1" fmla="*/ 0 h 157"/>
                <a:gd name="T2" fmla="*/ 81 w 8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157">
                  <a:moveTo>
                    <a:pt x="0" y="0"/>
                  </a:moveTo>
                  <a:cubicBezTo>
                    <a:pt x="82" y="26"/>
                    <a:pt x="81" y="71"/>
                    <a:pt x="81" y="157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stealth" w="sm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83">
              <a:extLst>
                <a:ext uri="{FF2B5EF4-FFF2-40B4-BE49-F238E27FC236}">
                  <a16:creationId xmlns:a16="http://schemas.microsoft.com/office/drawing/2014/main" id="{97DEE98E-774B-95ED-F7C4-E6BEC221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" y="2791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 Box 84">
              <a:extLst>
                <a:ext uri="{FF2B5EF4-FFF2-40B4-BE49-F238E27FC236}">
                  <a16:creationId xmlns:a16="http://schemas.microsoft.com/office/drawing/2014/main" id="{117D13E9-7CED-6919-432E-C08DDB5A3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252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18788EC1-ED39-1C68-EF66-A9554437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314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1" name="Text Box 86">
              <a:extLst>
                <a:ext uri="{FF2B5EF4-FFF2-40B4-BE49-F238E27FC236}">
                  <a16:creationId xmlns:a16="http://schemas.microsoft.com/office/drawing/2014/main" id="{AB081C67-7AFC-B63F-8F33-3850C5111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26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2" name="Freeform 87">
              <a:extLst>
                <a:ext uri="{FF2B5EF4-FFF2-40B4-BE49-F238E27FC236}">
                  <a16:creationId xmlns:a16="http://schemas.microsoft.com/office/drawing/2014/main" id="{9FD20820-885C-74E5-4A84-7F02DAC7C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3022"/>
              <a:ext cx="114" cy="120"/>
            </a:xfrm>
            <a:custGeom>
              <a:avLst/>
              <a:gdLst>
                <a:gd name="T0" fmla="*/ 0 w 144"/>
                <a:gd name="T1" fmla="*/ 126 h 126"/>
                <a:gd name="T2" fmla="*/ 0 w 144"/>
                <a:gd name="T3" fmla="*/ 0 h 126"/>
                <a:gd name="T4" fmla="*/ 144 w 144"/>
                <a:gd name="T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26">
                  <a:moveTo>
                    <a:pt x="0" y="12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D43B153A-C3F3-166A-94CC-EA627A8E3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" y="3360"/>
              <a:ext cx="5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 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 Box 89">
            <a:extLst>
              <a:ext uri="{FF2B5EF4-FFF2-40B4-BE49-F238E27FC236}">
                <a16:creationId xmlns:a16="http://schemas.microsoft.com/office/drawing/2014/main" id="{FCB4B691-8996-EFEA-6127-1855476F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1" y="4407733"/>
            <a:ext cx="18724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阻抗三角形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3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1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阻抗与导纳</a:t>
            </a:r>
          </a:p>
        </p:txBody>
      </p:sp>
      <p:graphicFrame>
        <p:nvGraphicFramePr>
          <p:cNvPr id="66" name="Object 128">
            <a:extLst>
              <a:ext uri="{FF2B5EF4-FFF2-40B4-BE49-F238E27FC236}">
                <a16:creationId xmlns:a16="http://schemas.microsoft.com/office/drawing/2014/main" id="{9E36A7E1-4CF2-7EF9-9876-3CF791949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63749"/>
              </p:ext>
            </p:extLst>
          </p:nvPr>
        </p:nvGraphicFramePr>
        <p:xfrm>
          <a:off x="331358" y="1965679"/>
          <a:ext cx="53800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380880" progId="Equation.3">
                  <p:embed/>
                </p:oleObj>
              </mc:Choice>
              <mc:Fallback>
                <p:oleObj name="Equation" r:id="rId2" imgW="2806560" imgH="380880" progId="Equation.3">
                  <p:embed/>
                  <p:pic>
                    <p:nvPicPr>
                      <p:cNvPr id="89216" name="Object 128">
                        <a:extLst>
                          <a:ext uri="{FF2B5EF4-FFF2-40B4-BE49-F238E27FC236}">
                            <a16:creationId xmlns:a16="http://schemas.microsoft.com/office/drawing/2014/main" id="{F22D3D27-2667-548C-A144-5973779CD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8" y="1965679"/>
                        <a:ext cx="5380037" cy="73025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129">
            <a:extLst>
              <a:ext uri="{FF2B5EF4-FFF2-40B4-BE49-F238E27FC236}">
                <a16:creationId xmlns:a16="http://schemas.microsoft.com/office/drawing/2014/main" id="{C8B4A9CC-C7EB-454A-4844-B1D3192D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43" y="1268998"/>
            <a:ext cx="784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对于上述的无源线性网络，同样可定义入端等效复导纳：</a:t>
            </a:r>
          </a:p>
        </p:txBody>
      </p:sp>
      <p:graphicFrame>
        <p:nvGraphicFramePr>
          <p:cNvPr id="68" name="Object 130">
            <a:extLst>
              <a:ext uri="{FF2B5EF4-FFF2-40B4-BE49-F238E27FC236}">
                <a16:creationId xmlns:a16="http://schemas.microsoft.com/office/drawing/2014/main" id="{1A1CC74B-0D24-5FA2-F3AB-25003A142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398762"/>
              </p:ext>
            </p:extLst>
          </p:nvPr>
        </p:nvGraphicFramePr>
        <p:xfrm>
          <a:off x="6100072" y="1847405"/>
          <a:ext cx="2774296" cy="126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77680" imgH="812520" progId="Equation.3">
                  <p:embed/>
                </p:oleObj>
              </mc:Choice>
              <mc:Fallback>
                <p:oleObj name="公式" r:id="rId5" imgW="1777680" imgH="812520" progId="Equation.3">
                  <p:embed/>
                  <p:pic>
                    <p:nvPicPr>
                      <p:cNvPr id="89218" name="Object 130">
                        <a:extLst>
                          <a:ext uri="{FF2B5EF4-FFF2-40B4-BE49-F238E27FC236}">
                            <a16:creationId xmlns:a16="http://schemas.microsoft.com/office/drawing/2014/main" id="{5E3DBBA8-F011-FF2B-0D3C-BF82B1DDA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072" y="1847405"/>
                        <a:ext cx="2774296" cy="126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133">
            <a:extLst>
              <a:ext uri="{FF2B5EF4-FFF2-40B4-BE49-F238E27FC236}">
                <a16:creationId xmlns:a16="http://schemas.microsoft.com/office/drawing/2014/main" id="{6358703D-32A9-4341-C6A7-8D7FBC02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1" y="3132983"/>
            <a:ext cx="8747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复导纳；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电导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复导纳的实部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复导纳的虚部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复导纳的模；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导纳角。</a:t>
            </a:r>
          </a:p>
        </p:txBody>
      </p:sp>
      <p:sp>
        <p:nvSpPr>
          <p:cNvPr id="70" name="AutoShape 137">
            <a:extLst>
              <a:ext uri="{FF2B5EF4-FFF2-40B4-BE49-F238E27FC236}">
                <a16:creationId xmlns:a16="http://schemas.microsoft.com/office/drawing/2014/main" id="{D47095F5-831D-10AA-11B2-F319C538EB0F}"/>
              </a:ext>
            </a:extLst>
          </p:cNvPr>
          <p:cNvSpPr>
            <a:spLocks/>
          </p:cNvSpPr>
          <p:nvPr/>
        </p:nvSpPr>
        <p:spPr bwMode="auto">
          <a:xfrm>
            <a:off x="6023872" y="1918694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Text Box 1083">
            <a:extLst>
              <a:ext uri="{FF2B5EF4-FFF2-40B4-BE49-F238E27FC236}">
                <a16:creationId xmlns:a16="http://schemas.microsoft.com/office/drawing/2014/main" id="{027E9211-CD78-AE3E-BB7A-0814E4E56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59" y="403784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72" name="Object 1084">
            <a:extLst>
              <a:ext uri="{FF2B5EF4-FFF2-40B4-BE49-F238E27FC236}">
                <a16:creationId xmlns:a16="http://schemas.microsoft.com/office/drawing/2014/main" id="{94B38492-329C-4107-9E3B-EF377CA13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62915"/>
              </p:ext>
            </p:extLst>
          </p:nvPr>
        </p:nvGraphicFramePr>
        <p:xfrm>
          <a:off x="1117063" y="4041888"/>
          <a:ext cx="27384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711000" progId="Equation.DSMT4">
                  <p:embed/>
                </p:oleObj>
              </mc:Choice>
              <mc:Fallback>
                <p:oleObj name="Equation" r:id="rId7" imgW="1371600" imgH="711000" progId="Equation.DSMT4">
                  <p:embed/>
                  <p:pic>
                    <p:nvPicPr>
                      <p:cNvPr id="90172" name="Object 1084">
                        <a:extLst>
                          <a:ext uri="{FF2B5EF4-FFF2-40B4-BE49-F238E27FC236}">
                            <a16:creationId xmlns:a16="http://schemas.microsoft.com/office/drawing/2014/main" id="{A4C1CC91-47B9-D422-BF7E-5A9A5D048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063" y="4041888"/>
                        <a:ext cx="27384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1085">
            <a:extLst>
              <a:ext uri="{FF2B5EF4-FFF2-40B4-BE49-F238E27FC236}">
                <a16:creationId xmlns:a16="http://schemas.microsoft.com/office/drawing/2014/main" id="{C32BE6BA-A21D-A2C2-0587-9E211AE4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463" y="4359388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</a:p>
        </p:txBody>
      </p:sp>
      <p:grpSp>
        <p:nvGrpSpPr>
          <p:cNvPr id="74" name="Group 1086">
            <a:extLst>
              <a:ext uri="{FF2B5EF4-FFF2-40B4-BE49-F238E27FC236}">
                <a16:creationId xmlns:a16="http://schemas.microsoft.com/office/drawing/2014/main" id="{36007641-4A30-C842-0D3E-5E37A7E7A596}"/>
              </a:ext>
            </a:extLst>
          </p:cNvPr>
          <p:cNvGrpSpPr>
            <a:grpSpLocks/>
          </p:cNvGrpSpPr>
          <p:nvPr/>
        </p:nvGrpSpPr>
        <p:grpSpPr bwMode="auto">
          <a:xfrm>
            <a:off x="4215863" y="4116500"/>
            <a:ext cx="2438400" cy="1004888"/>
            <a:chOff x="2832" y="1920"/>
            <a:chExt cx="1536" cy="633"/>
          </a:xfrm>
        </p:grpSpPr>
        <p:sp>
          <p:nvSpPr>
            <p:cNvPr id="75" name="Text Box 1087">
              <a:extLst>
                <a:ext uri="{FF2B5EF4-FFF2-40B4-BE49-F238E27FC236}">
                  <a16:creationId xmlns:a16="http://schemas.microsoft.com/office/drawing/2014/main" id="{2CF22E98-36D9-5F70-F8D0-8D7B130DA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20"/>
              <a:ext cx="148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|cos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'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|sin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'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AutoShape 1088">
              <a:extLst>
                <a:ext uri="{FF2B5EF4-FFF2-40B4-BE49-F238E27FC236}">
                  <a16:creationId xmlns:a16="http://schemas.microsoft.com/office/drawing/2014/main" id="{5AAE0B1A-C52D-036B-8121-16AD64AB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968"/>
              <a:ext cx="135" cy="528"/>
            </a:xfrm>
            <a:prstGeom prst="leftBrace">
              <a:avLst>
                <a:gd name="adj1" fmla="val 3259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" name="Text Box 1089">
            <a:extLst>
              <a:ext uri="{FF2B5EF4-FFF2-40B4-BE49-F238E27FC236}">
                <a16:creationId xmlns:a16="http://schemas.microsoft.com/office/drawing/2014/main" id="{40404514-980F-23BC-E58C-37382490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913" y="4116500"/>
            <a:ext cx="2025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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</a:p>
        </p:txBody>
      </p:sp>
      <p:sp>
        <p:nvSpPr>
          <p:cNvPr id="78" name="AutoShape 1090">
            <a:extLst>
              <a:ext uri="{FF2B5EF4-FFF2-40B4-BE49-F238E27FC236}">
                <a16:creationId xmlns:a16="http://schemas.microsoft.com/office/drawing/2014/main" id="{CFBDB529-C1F9-C2F0-4003-724DB88BAB14}"/>
              </a:ext>
            </a:extLst>
          </p:cNvPr>
          <p:cNvSpPr>
            <a:spLocks/>
          </p:cNvSpPr>
          <p:nvPr/>
        </p:nvSpPr>
        <p:spPr bwMode="auto">
          <a:xfrm>
            <a:off x="6482813" y="42689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1093">
            <a:extLst>
              <a:ext uri="{FF2B5EF4-FFF2-40B4-BE49-F238E27FC236}">
                <a16:creationId xmlns:a16="http://schemas.microsoft.com/office/drawing/2014/main" id="{7C59DA59-4626-8F68-4E1F-A2BF45D1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094" y="5616860"/>
            <a:ext cx="18891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导纳三角形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" name="Group 1094">
            <a:extLst>
              <a:ext uri="{FF2B5EF4-FFF2-40B4-BE49-F238E27FC236}">
                <a16:creationId xmlns:a16="http://schemas.microsoft.com/office/drawing/2014/main" id="{DA94E6F3-C8C7-03F1-1F37-61A2A4DFCF35}"/>
              </a:ext>
            </a:extLst>
          </p:cNvPr>
          <p:cNvGrpSpPr>
            <a:grpSpLocks/>
          </p:cNvGrpSpPr>
          <p:nvPr/>
        </p:nvGrpSpPr>
        <p:grpSpPr bwMode="auto">
          <a:xfrm>
            <a:off x="2362672" y="5299189"/>
            <a:ext cx="2974975" cy="1644650"/>
            <a:chOff x="1502" y="2440"/>
            <a:chExt cx="1874" cy="1036"/>
          </a:xfrm>
        </p:grpSpPr>
        <p:sp>
          <p:nvSpPr>
            <p:cNvPr id="81" name="Line 1095">
              <a:extLst>
                <a:ext uri="{FF2B5EF4-FFF2-40B4-BE49-F238E27FC236}">
                  <a16:creationId xmlns:a16="http://schemas.microsoft.com/office/drawing/2014/main" id="{DDFDE8F1-BB56-6FD7-83C8-D714C8F7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2" y="2440"/>
              <a:ext cx="966" cy="7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1096">
              <a:extLst>
                <a:ext uri="{FF2B5EF4-FFF2-40B4-BE49-F238E27FC236}">
                  <a16:creationId xmlns:a16="http://schemas.microsoft.com/office/drawing/2014/main" id="{59BEE9A6-C405-13F3-856A-AB9A7F0D3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440"/>
              <a:ext cx="0" cy="7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1097">
              <a:extLst>
                <a:ext uri="{FF2B5EF4-FFF2-40B4-BE49-F238E27FC236}">
                  <a16:creationId xmlns:a16="http://schemas.microsoft.com/office/drawing/2014/main" id="{933D2F45-5BF9-2047-A4B1-0E4E4EA7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3189"/>
              <a:ext cx="97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Freeform 1098">
              <a:extLst>
                <a:ext uri="{FF2B5EF4-FFF2-40B4-BE49-F238E27FC236}">
                  <a16:creationId xmlns:a16="http://schemas.microsoft.com/office/drawing/2014/main" id="{E126C1D3-0A48-80F6-57EF-AB07A8738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3031"/>
              <a:ext cx="82" cy="157"/>
            </a:xfrm>
            <a:custGeom>
              <a:avLst/>
              <a:gdLst>
                <a:gd name="T0" fmla="*/ 0 w 82"/>
                <a:gd name="T1" fmla="*/ 0 h 157"/>
                <a:gd name="T2" fmla="*/ 81 w 8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157">
                  <a:moveTo>
                    <a:pt x="0" y="0"/>
                  </a:moveTo>
                  <a:cubicBezTo>
                    <a:pt x="82" y="26"/>
                    <a:pt x="81" y="71"/>
                    <a:pt x="81" y="157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stealth" w="sm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1099">
              <a:extLst>
                <a:ext uri="{FF2B5EF4-FFF2-40B4-BE49-F238E27FC236}">
                  <a16:creationId xmlns:a16="http://schemas.microsoft.com/office/drawing/2014/main" id="{B8995270-2C86-0F22-D7A2-471CEAC24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256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86" name="Text Box 1100">
              <a:extLst>
                <a:ext uri="{FF2B5EF4-FFF2-40B4-BE49-F238E27FC236}">
                  <a16:creationId xmlns:a16="http://schemas.microsoft.com/office/drawing/2014/main" id="{E2CC4070-5412-34D2-0426-F02214215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87" name="Text Box 1101">
              <a:extLst>
                <a:ext uri="{FF2B5EF4-FFF2-40B4-BE49-F238E27FC236}">
                  <a16:creationId xmlns:a16="http://schemas.microsoft.com/office/drawing/2014/main" id="{C1F88E1E-D45A-263F-8CAE-FF3F04951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270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8" name="Freeform 1102">
              <a:extLst>
                <a:ext uri="{FF2B5EF4-FFF2-40B4-BE49-F238E27FC236}">
                  <a16:creationId xmlns:a16="http://schemas.microsoft.com/office/drawing/2014/main" id="{CDB7BBDE-8BB6-5DD1-D00F-CB6105B27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3070"/>
              <a:ext cx="114" cy="120"/>
            </a:xfrm>
            <a:custGeom>
              <a:avLst/>
              <a:gdLst>
                <a:gd name="T0" fmla="*/ 0 w 144"/>
                <a:gd name="T1" fmla="*/ 126 h 126"/>
                <a:gd name="T2" fmla="*/ 0 w 144"/>
                <a:gd name="T3" fmla="*/ 0 h 126"/>
                <a:gd name="T4" fmla="*/ 144 w 144"/>
                <a:gd name="T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26">
                  <a:moveTo>
                    <a:pt x="0" y="12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Text Box 1103">
              <a:extLst>
                <a:ext uri="{FF2B5EF4-FFF2-40B4-BE49-F238E27FC236}">
                  <a16:creationId xmlns:a16="http://schemas.microsoft.com/office/drawing/2014/main" id="{ABA5F5D3-B97F-5D6B-D7C7-69B8321DD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2739"/>
              <a:ext cx="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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&gt;0)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0" name="Object 1104">
              <a:extLst>
                <a:ext uri="{FF2B5EF4-FFF2-40B4-BE49-F238E27FC236}">
                  <a16:creationId xmlns:a16="http://schemas.microsoft.com/office/drawing/2014/main" id="{8DCA3382-3434-4EE5-1BE1-46B1F8B8ED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9" y="2890"/>
            <a:ext cx="24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480" imgH="203040" progId="Equation.3">
                    <p:embed/>
                  </p:oleObj>
                </mc:Choice>
                <mc:Fallback>
                  <p:oleObj name="Equation" r:id="rId9" imgW="177480" imgH="203040" progId="Equation.3">
                    <p:embed/>
                    <p:pic>
                      <p:nvPicPr>
                        <p:cNvPr id="90192" name="Object 1104">
                          <a:extLst>
                            <a:ext uri="{FF2B5EF4-FFF2-40B4-BE49-F238E27FC236}">
                              <a16:creationId xmlns:a16="http://schemas.microsoft.com/office/drawing/2014/main" id="{6A4F5082-4E22-656F-5F13-1DBC5A3DAC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2890"/>
                          <a:ext cx="24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1105">
            <a:extLst>
              <a:ext uri="{FF2B5EF4-FFF2-40B4-BE49-F238E27FC236}">
                <a16:creationId xmlns:a16="http://schemas.microsoft.com/office/drawing/2014/main" id="{73D97236-990C-1152-520A-54D8D928DE46}"/>
              </a:ext>
            </a:extLst>
          </p:cNvPr>
          <p:cNvGrpSpPr>
            <a:grpSpLocks/>
          </p:cNvGrpSpPr>
          <p:nvPr/>
        </p:nvGrpSpPr>
        <p:grpSpPr bwMode="auto">
          <a:xfrm>
            <a:off x="5389091" y="5121389"/>
            <a:ext cx="3297238" cy="1644650"/>
            <a:chOff x="3231" y="2321"/>
            <a:chExt cx="2077" cy="1036"/>
          </a:xfrm>
        </p:grpSpPr>
        <p:sp>
          <p:nvSpPr>
            <p:cNvPr id="92" name="Line 1106">
              <a:extLst>
                <a:ext uri="{FF2B5EF4-FFF2-40B4-BE49-F238E27FC236}">
                  <a16:creationId xmlns:a16="http://schemas.microsoft.com/office/drawing/2014/main" id="{4FFF0A16-5B3C-A070-1E16-DA7A464CE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1" y="2608"/>
              <a:ext cx="966" cy="7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07">
              <a:extLst>
                <a:ext uri="{FF2B5EF4-FFF2-40B4-BE49-F238E27FC236}">
                  <a16:creationId xmlns:a16="http://schemas.microsoft.com/office/drawing/2014/main" id="{7154DFD1-26B9-8928-B43A-CC43B5E45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7" y="2607"/>
              <a:ext cx="0" cy="7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1108">
              <a:extLst>
                <a:ext uri="{FF2B5EF4-FFF2-40B4-BE49-F238E27FC236}">
                  <a16:creationId xmlns:a16="http://schemas.microsoft.com/office/drawing/2014/main" id="{E35B4DB3-44D6-3D7F-2BB9-73045E4C3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2608"/>
              <a:ext cx="97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Freeform 1109">
              <a:extLst>
                <a:ext uri="{FF2B5EF4-FFF2-40B4-BE49-F238E27FC236}">
                  <a16:creationId xmlns:a16="http://schemas.microsoft.com/office/drawing/2014/main" id="{DA50D31F-60BE-89B8-4C64-8C1FD4AB17B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52" y="2609"/>
              <a:ext cx="82" cy="157"/>
            </a:xfrm>
            <a:custGeom>
              <a:avLst/>
              <a:gdLst>
                <a:gd name="T0" fmla="*/ 0 w 82"/>
                <a:gd name="T1" fmla="*/ 0 h 157"/>
                <a:gd name="T2" fmla="*/ 81 w 82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157">
                  <a:moveTo>
                    <a:pt x="0" y="0"/>
                  </a:moveTo>
                  <a:cubicBezTo>
                    <a:pt x="82" y="26"/>
                    <a:pt x="81" y="71"/>
                    <a:pt x="81" y="157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stealth" w="sm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Text Box 1110">
              <a:extLst>
                <a:ext uri="{FF2B5EF4-FFF2-40B4-BE49-F238E27FC236}">
                  <a16:creationId xmlns:a16="http://schemas.microsoft.com/office/drawing/2014/main" id="{8BEA6BF0-AF73-4A85-5A36-9349C00FD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94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97" name="Text Box 1111">
              <a:extLst>
                <a:ext uri="{FF2B5EF4-FFF2-40B4-BE49-F238E27FC236}">
                  <a16:creationId xmlns:a16="http://schemas.microsoft.com/office/drawing/2014/main" id="{DF444717-59E5-446F-BCF8-742B7985A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232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98" name="Text Box 1112">
              <a:extLst>
                <a:ext uri="{FF2B5EF4-FFF2-40B4-BE49-F238E27FC236}">
                  <a16:creationId xmlns:a16="http://schemas.microsoft.com/office/drawing/2014/main" id="{C884990A-1808-2B6B-8CB8-4A23C041B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80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9" name="Freeform 1113">
              <a:extLst>
                <a:ext uri="{FF2B5EF4-FFF2-40B4-BE49-F238E27FC236}">
                  <a16:creationId xmlns:a16="http://schemas.microsoft.com/office/drawing/2014/main" id="{8987430C-0B39-03B6-4FB2-839B3F8BAA3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90" y="2607"/>
              <a:ext cx="114" cy="120"/>
            </a:xfrm>
            <a:custGeom>
              <a:avLst/>
              <a:gdLst>
                <a:gd name="T0" fmla="*/ 0 w 144"/>
                <a:gd name="T1" fmla="*/ 126 h 126"/>
                <a:gd name="T2" fmla="*/ 0 w 144"/>
                <a:gd name="T3" fmla="*/ 0 h 126"/>
                <a:gd name="T4" fmla="*/ 144 w 144"/>
                <a:gd name="T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26">
                  <a:moveTo>
                    <a:pt x="0" y="12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" name="Text Box 1114">
              <a:extLst>
                <a:ext uri="{FF2B5EF4-FFF2-40B4-BE49-F238E27FC236}">
                  <a16:creationId xmlns:a16="http://schemas.microsoft.com/office/drawing/2014/main" id="{A79B52F0-65C0-7CF0-B48E-A1686D492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" y="2775"/>
              <a:ext cx="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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&lt;0)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1" name="Object 1115">
              <a:extLst>
                <a:ext uri="{FF2B5EF4-FFF2-40B4-BE49-F238E27FC236}">
                  <a16:creationId xmlns:a16="http://schemas.microsoft.com/office/drawing/2014/main" id="{DFEBC1BD-1C07-37A2-F0AC-4C5BE4B6DF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4" y="2575"/>
            <a:ext cx="2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203040" progId="Equation.3">
                    <p:embed/>
                  </p:oleObj>
                </mc:Choice>
                <mc:Fallback>
                  <p:oleObj name="Equation" r:id="rId11" imgW="177480" imgH="203040" progId="Equation.3">
                    <p:embed/>
                    <p:pic>
                      <p:nvPicPr>
                        <p:cNvPr id="90203" name="Object 1115">
                          <a:extLst>
                            <a:ext uri="{FF2B5EF4-FFF2-40B4-BE49-F238E27FC236}">
                              <a16:creationId xmlns:a16="http://schemas.microsoft.com/office/drawing/2014/main" id="{9AEE8412-3352-D297-F4A5-EE3477F46A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2575"/>
                          <a:ext cx="26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6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77" grpId="0"/>
      <p:bldP spid="78" grpId="0" animBg="1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阻抗与导纳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52BDED2F-40FF-AD57-8874-6C76F1D0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7" y="1131625"/>
            <a:ext cx="502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复阻抗和复导纳等效关系</a:t>
            </a:r>
          </a:p>
        </p:txBody>
      </p:sp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3F83BE70-99E0-7AE4-62C8-F5301049D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18594"/>
              </p:ext>
            </p:extLst>
          </p:nvPr>
        </p:nvGraphicFramePr>
        <p:xfrm>
          <a:off x="717134" y="3267660"/>
          <a:ext cx="69294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583920" progId="Equation.3">
                  <p:embed/>
                </p:oleObj>
              </mc:Choice>
              <mc:Fallback>
                <p:oleObj name="Equation" r:id="rId2" imgW="3403440" imgH="58392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F79B3EC4-B3F1-05B2-E513-778DAEDF2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34" y="3267660"/>
                        <a:ext cx="69294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">
            <a:extLst>
              <a:ext uri="{FF2B5EF4-FFF2-40B4-BE49-F238E27FC236}">
                <a16:creationId xmlns:a16="http://schemas.microsoft.com/office/drawing/2014/main" id="{658FB484-4AD8-A83C-F3CE-76FAE658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167" y="4484760"/>
            <a:ext cx="3617127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一般情况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/R    B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/X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kumimoji="1"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AutoShape 32">
            <a:extLst>
              <a:ext uri="{FF2B5EF4-FFF2-40B4-BE49-F238E27FC236}">
                <a16:creationId xmlns:a16="http://schemas.microsoft.com/office/drawing/2014/main" id="{148DA4BA-D9E9-7FA7-CB3D-CACDE399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471" y="223896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00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" name="Group 46">
            <a:extLst>
              <a:ext uri="{FF2B5EF4-FFF2-40B4-BE49-F238E27FC236}">
                <a16:creationId xmlns:a16="http://schemas.microsoft.com/office/drawing/2014/main" id="{0625D4F5-A013-836C-716A-091CC89C3CB3}"/>
              </a:ext>
            </a:extLst>
          </p:cNvPr>
          <p:cNvGrpSpPr>
            <a:grpSpLocks/>
          </p:cNvGrpSpPr>
          <p:nvPr/>
        </p:nvGrpSpPr>
        <p:grpSpPr bwMode="auto">
          <a:xfrm>
            <a:off x="1167984" y="1686510"/>
            <a:ext cx="2487612" cy="1339850"/>
            <a:chOff x="903" y="516"/>
            <a:chExt cx="1567" cy="844"/>
          </a:xfrm>
        </p:grpSpPr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C13E8362-05BB-2A87-70B5-7013A24A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16"/>
              <a:ext cx="0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29B6E498-C752-26A1-D7FB-E1F7CB481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38"/>
              <a:ext cx="10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0E5A0FD1-1CE7-940F-4A27-836DE625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828"/>
              <a:ext cx="120" cy="288"/>
            </a:xfrm>
            <a:prstGeom prst="rect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F8212F64-63E1-734E-10D2-D5E267172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28" y="432"/>
              <a:ext cx="120" cy="288"/>
            </a:xfrm>
            <a:prstGeom prst="rect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AutoShape 13">
              <a:extLst>
                <a:ext uri="{FF2B5EF4-FFF2-40B4-BE49-F238E27FC236}">
                  <a16:creationId xmlns:a16="http://schemas.microsoft.com/office/drawing/2014/main" id="{957EE78A-FE70-17CB-FC9F-63808F06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936"/>
              <a:ext cx="216" cy="144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340EA691-7504-3479-69DF-F92A46BD0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71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4ACCB4B1-E6BB-EDCD-9D91-1753816F7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60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688C27CC-05F3-9A6F-365E-44EB1F3C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8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2" name="Oval 34">
              <a:extLst>
                <a:ext uri="{FF2B5EF4-FFF2-40B4-BE49-F238E27FC236}">
                  <a16:creationId xmlns:a16="http://schemas.microsoft.com/office/drawing/2014/main" id="{53351874-99B0-D4A1-B492-62B50297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540"/>
              <a:ext cx="68" cy="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Oval 35">
              <a:extLst>
                <a:ext uri="{FF2B5EF4-FFF2-40B4-BE49-F238E27FC236}">
                  <a16:creationId xmlns:a16="http://schemas.microsoft.com/office/drawing/2014/main" id="{62E1F5B4-1865-13EF-5841-F18B5AF9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1292"/>
              <a:ext cx="68" cy="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5D31E0E5-2BE3-550E-9426-EE037AF6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" y="57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ABD4C0DB-FAAB-B8CC-DF7E-B5F142129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57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7D2FEE3C-84CE-8954-779B-649D75CF8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Group 47">
            <a:extLst>
              <a:ext uri="{FF2B5EF4-FFF2-40B4-BE49-F238E27FC236}">
                <a16:creationId xmlns:a16="http://schemas.microsoft.com/office/drawing/2014/main" id="{BCFE76A5-B5B2-D0BE-6AC6-12CD2AC6E514}"/>
              </a:ext>
            </a:extLst>
          </p:cNvPr>
          <p:cNvGrpSpPr>
            <a:grpSpLocks/>
          </p:cNvGrpSpPr>
          <p:nvPr/>
        </p:nvGrpSpPr>
        <p:grpSpPr bwMode="auto">
          <a:xfrm>
            <a:off x="4722396" y="1724610"/>
            <a:ext cx="2819400" cy="1238250"/>
            <a:chOff x="3142" y="540"/>
            <a:chExt cx="1776" cy="780"/>
          </a:xfrm>
        </p:grpSpPr>
        <p:sp>
          <p:nvSpPr>
            <p:cNvPr id="58" name="Line 19">
              <a:extLst>
                <a:ext uri="{FF2B5EF4-FFF2-40B4-BE49-F238E27FC236}">
                  <a16:creationId xmlns:a16="http://schemas.microsoft.com/office/drawing/2014/main" id="{46E54CBB-CF26-0EF2-DE75-D626AC6B2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576"/>
              <a:ext cx="1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20">
              <a:extLst>
                <a:ext uri="{FF2B5EF4-FFF2-40B4-BE49-F238E27FC236}">
                  <a16:creationId xmlns:a16="http://schemas.microsoft.com/office/drawing/2014/main" id="{51BBE58F-DE55-B2BF-E401-DD1661001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" y="1296"/>
              <a:ext cx="1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21">
              <a:extLst>
                <a:ext uri="{FF2B5EF4-FFF2-40B4-BE49-F238E27FC236}">
                  <a16:creationId xmlns:a16="http://schemas.microsoft.com/office/drawing/2014/main" id="{5463AE00-25F4-3852-29E2-CBED1E8CF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576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4E6AFBEB-DD54-3145-3C17-054F2385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792"/>
              <a:ext cx="120" cy="288"/>
            </a:xfrm>
            <a:prstGeom prst="rect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22">
              <a:extLst>
                <a:ext uri="{FF2B5EF4-FFF2-40B4-BE49-F238E27FC236}">
                  <a16:creationId xmlns:a16="http://schemas.microsoft.com/office/drawing/2014/main" id="{EB1A2343-7CA0-5F68-4516-D3BCB43EE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1056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0CF92BDB-DFF6-ED46-D16B-F90FC8A1C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768"/>
              <a:ext cx="120" cy="288"/>
            </a:xfrm>
            <a:prstGeom prst="rect">
              <a:avLst/>
            </a:prstGeom>
            <a:solidFill>
              <a:srgbClr val="00CC99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25">
              <a:extLst>
                <a:ext uri="{FF2B5EF4-FFF2-40B4-BE49-F238E27FC236}">
                  <a16:creationId xmlns:a16="http://schemas.microsoft.com/office/drawing/2014/main" id="{B32EBDD6-C12D-F587-75E7-0F4B2070D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B18D9870-7476-9B07-F438-5D7E92008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8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2" name="AutoShape 27">
              <a:extLst>
                <a:ext uri="{FF2B5EF4-FFF2-40B4-BE49-F238E27FC236}">
                  <a16:creationId xmlns:a16="http://schemas.microsoft.com/office/drawing/2014/main" id="{20DDCAED-EE5F-81A4-EDB6-E608352B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936"/>
              <a:ext cx="236" cy="1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441D6ADE-0004-002D-B7AE-4BB9072CE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71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610C7FE9-780D-3B3F-DF66-17B2D1CD7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57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Line 40">
              <a:extLst>
                <a:ext uri="{FF2B5EF4-FFF2-40B4-BE49-F238E27FC236}">
                  <a16:creationId xmlns:a16="http://schemas.microsoft.com/office/drawing/2014/main" id="{AAEF1B6F-3D1D-E0B7-B8D2-32EF0A064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" y="1080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Oval 41">
              <a:extLst>
                <a:ext uri="{FF2B5EF4-FFF2-40B4-BE49-F238E27FC236}">
                  <a16:creationId xmlns:a16="http://schemas.microsoft.com/office/drawing/2014/main" id="{8C49D227-9199-7C26-92FC-E6C9FD30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540"/>
              <a:ext cx="68" cy="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id="{83BFDF86-6214-90EC-753E-6D49777B9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252"/>
              <a:ext cx="68" cy="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8" name="Object 45">
            <a:extLst>
              <a:ext uri="{FF2B5EF4-FFF2-40B4-BE49-F238E27FC236}">
                <a16:creationId xmlns:a16="http://schemas.microsoft.com/office/drawing/2014/main" id="{6CC36300-A1BB-0DE8-0F9A-9D64C3EFE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09965"/>
              </p:ext>
            </p:extLst>
          </p:nvPr>
        </p:nvGraphicFramePr>
        <p:xfrm>
          <a:off x="572671" y="4474160"/>
          <a:ext cx="40846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736560" progId="Equation.3">
                  <p:embed/>
                </p:oleObj>
              </mc:Choice>
              <mc:Fallback>
                <p:oleObj name="Equation" r:id="rId4" imgW="2006280" imgH="736560" progId="Equation.3">
                  <p:embed/>
                  <p:pic>
                    <p:nvPicPr>
                      <p:cNvPr id="42029" name="Object 45">
                        <a:extLst>
                          <a:ext uri="{FF2B5EF4-FFF2-40B4-BE49-F238E27FC236}">
                            <a16:creationId xmlns:a16="http://schemas.microsoft.com/office/drawing/2014/main" id="{5FB36551-BD6A-B721-25E4-B225D42518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1" y="4474160"/>
                        <a:ext cx="40846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AutoShape 32">
            <a:extLst>
              <a:ext uri="{FF2B5EF4-FFF2-40B4-BE49-F238E27FC236}">
                <a16:creationId xmlns:a16="http://schemas.microsoft.com/office/drawing/2014/main" id="{7ABCC9F7-70B4-D082-F766-0AC1DD57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396" y="464561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1E1E8C"/>
          </a:solidFill>
          <a:ln w="9525">
            <a:solidFill>
              <a:srgbClr val="1E1E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0417D87-5402-8884-6C95-78C0AE41518B}"/>
              </a:ext>
            </a:extLst>
          </p:cNvPr>
          <p:cNvSpPr txBox="1"/>
          <p:nvPr/>
        </p:nvSpPr>
        <p:spPr>
          <a:xfrm>
            <a:off x="480757" y="6006713"/>
            <a:ext cx="517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若由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，类似处理，此处略去。</a:t>
            </a:r>
            <a:endParaRPr lang="zh-CN" altLang="en-US" dirty="0"/>
          </a:p>
        </p:txBody>
      </p:sp>
      <p:sp>
        <p:nvSpPr>
          <p:cNvPr id="66" name="Text Box 5">
            <a:extLst>
              <a:ext uri="{FF2B5EF4-FFF2-40B4-BE49-F238E27FC236}">
                <a16:creationId xmlns:a16="http://schemas.microsoft.com/office/drawing/2014/main" id="{8A17D2C7-8EC7-2C65-FE32-460F595CC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21" y="5289052"/>
            <a:ext cx="3617127" cy="79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注：阻抗和导纳是复数，但不是相量！</a:t>
            </a:r>
            <a:endParaRPr kumimoji="1"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00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正弦稳态电路的相量分析法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F74B3-8518-01AD-E2FE-2A50425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" y="1156175"/>
            <a:ext cx="8229600" cy="5512827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/>
              <a:t>一般过程：</a:t>
            </a:r>
          </a:p>
          <a:p>
            <a:pPr marL="514350" indent="-51435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000" dirty="0"/>
              <a:t>将电阻推广为</a:t>
            </a:r>
            <a:r>
              <a:rPr lang="zh-CN" altLang="en-US" sz="2000" dirty="0">
                <a:solidFill>
                  <a:srgbClr val="FF0000"/>
                </a:solidFill>
              </a:rPr>
              <a:t>阻抗</a:t>
            </a:r>
            <a:r>
              <a:rPr lang="zh-CN" altLang="en-US" sz="2000" dirty="0"/>
              <a:t>，将电导推广为</a:t>
            </a:r>
            <a:r>
              <a:rPr lang="zh-CN" altLang="en-US" sz="2000" dirty="0">
                <a:solidFill>
                  <a:srgbClr val="FF0000"/>
                </a:solidFill>
              </a:rPr>
              <a:t>导纳</a:t>
            </a:r>
            <a:r>
              <a:rPr lang="zh-CN" altLang="en-US" sz="2000" dirty="0"/>
              <a:t>；</a:t>
            </a:r>
          </a:p>
          <a:p>
            <a:pPr marL="514350" indent="-51435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000" dirty="0"/>
              <a:t>将激励</a:t>
            </a:r>
            <a:r>
              <a:rPr lang="zh-CN" altLang="en-US" sz="2000" dirty="0">
                <a:solidFill>
                  <a:srgbClr val="FF0000"/>
                </a:solidFill>
              </a:rPr>
              <a:t>用相量形式表示</a:t>
            </a:r>
            <a:r>
              <a:rPr lang="zh-CN" altLang="en-US" sz="2000" dirty="0"/>
              <a:t>，时域下的电压、电流推广为电压、电流的</a:t>
            </a:r>
            <a:r>
              <a:rPr lang="zh-CN" altLang="en-US" sz="2000" dirty="0">
                <a:solidFill>
                  <a:srgbClr val="FF0000"/>
                </a:solidFill>
              </a:rPr>
              <a:t>相量</a:t>
            </a:r>
            <a:r>
              <a:rPr lang="zh-CN" altLang="en-US" sz="2000" dirty="0"/>
              <a:t>；</a:t>
            </a:r>
          </a:p>
          <a:p>
            <a:pPr marL="514350" indent="-51435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线性直流电路分析方法</a:t>
            </a:r>
            <a:r>
              <a:rPr lang="zh-CN" altLang="en-US" sz="2000" dirty="0"/>
              <a:t>（如回路电流法、节点电压法、戴维南定理等）计算相量模型电路，必要时借助</a:t>
            </a:r>
            <a:r>
              <a:rPr lang="zh-CN" altLang="en-US" sz="2000" dirty="0">
                <a:solidFill>
                  <a:srgbClr val="FF0000"/>
                </a:solidFill>
              </a:rPr>
              <a:t>相量图</a:t>
            </a:r>
            <a:r>
              <a:rPr lang="zh-CN" altLang="en-US" sz="2000" dirty="0"/>
              <a:t>分析；</a:t>
            </a:r>
          </a:p>
          <a:p>
            <a:pPr marL="514350" indent="-51435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000" dirty="0"/>
              <a:t>将电压、电流相量计算结果变换成正弦表达式。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也即：除了将时域表达式与相量表达式的互换外，正弦稳态电路分析和线性直流电路分析相比，</a:t>
            </a:r>
            <a:r>
              <a:rPr lang="zh-CN" altLang="en-US" sz="2000" u="sng" dirty="0">
                <a:solidFill>
                  <a:srgbClr val="FF0000"/>
                </a:solidFill>
              </a:rPr>
              <a:t>没有新的内容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本章最大难点在于：①新概念、公式多，需要反复练习、消化错题；②计算难度和计算量大；③之前线性直流电路分析方法掌握不扎实、运用不熟练（雪上加霜）。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请大家将作业题认真重做一遍，并对照答案仔细订正！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4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94E670A5-717B-1319-76A2-C346A4A52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341438"/>
          <a:ext cx="27987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200" imgH="507960" progId="Equation.3">
                  <p:embed/>
                </p:oleObj>
              </mc:Choice>
              <mc:Fallback>
                <p:oleObj name="公式" r:id="rId2" imgW="1168200" imgH="507960" progId="Equation.3">
                  <p:embed/>
                  <p:pic>
                    <p:nvPicPr>
                      <p:cNvPr id="39945" name="Object 9">
                        <a:extLst>
                          <a:ext uri="{FF2B5EF4-FFF2-40B4-BE49-F238E27FC236}">
                            <a16:creationId xmlns:a16="http://schemas.microsoft.com/office/drawing/2014/main" id="{94E670A5-717B-1319-76A2-C346A4A52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41438"/>
                        <a:ext cx="279876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Text Box 2">
            <a:extLst>
              <a:ext uri="{FF2B5EF4-FFF2-40B4-BE49-F238E27FC236}">
                <a16:creationId xmlns:a16="http://schemas.microsoft.com/office/drawing/2014/main" id="{7421C7D4-DA4D-29B8-1114-EF1B76E9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1018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A4300228-0C89-CABD-258B-5C3964700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9275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试判断下列表达式的正、误。</a:t>
            </a:r>
          </a:p>
        </p:txBody>
      </p:sp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DC6E5FA5-4928-DF83-CC91-633CC2AF0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557338"/>
          <a:ext cx="19589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12520" imgH="190440" progId="Equation.3">
                  <p:embed/>
                </p:oleObj>
              </mc:Choice>
              <mc:Fallback>
                <p:oleObj name="公式" r:id="rId5" imgW="812520" imgH="190440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DC6E5FA5-4928-DF83-CC91-633CC2AF0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19589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3390F6EB-BC4F-5AA2-E319-E89831D27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05038"/>
          <a:ext cx="3816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12800" imgH="215640" progId="Equation.3">
                  <p:embed/>
                </p:oleObj>
              </mc:Choice>
              <mc:Fallback>
                <p:oleObj name="公式" r:id="rId7" imgW="1612800" imgH="215640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3390F6EB-BC4F-5AA2-E319-E89831D27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3816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B7B5BA05-FB7E-778A-C098-0571B46C4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182938"/>
          <a:ext cx="27384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43000" imgH="266400" progId="Equation.3">
                  <p:embed/>
                </p:oleObj>
              </mc:Choice>
              <mc:Fallback>
                <p:oleObj name="公式" r:id="rId9" imgW="1143000" imgH="266400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B7B5BA05-FB7E-778A-C098-0571B46C4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82938"/>
                        <a:ext cx="27384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0F039B0C-BD25-AE19-E0D0-D3B4AB571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05263"/>
          <a:ext cx="21986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63280" imgH="507960" progId="Equation.3">
                  <p:embed/>
                </p:oleObj>
              </mc:Choice>
              <mc:Fallback>
                <p:oleObj name="公式" r:id="rId11" imgW="863280" imgH="507960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0F039B0C-BD25-AE19-E0D0-D3B4AB571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2198687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3787A07E-6B93-E75F-8CA6-29E4858B5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092450"/>
          <a:ext cx="28082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91880" imgH="266400" progId="Equation.3">
                  <p:embed/>
                </p:oleObj>
              </mc:Choice>
              <mc:Fallback>
                <p:oleObj name="公式" r:id="rId13" imgW="1091880" imgH="26640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3787A07E-6B93-E75F-8CA6-29E4858B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92450"/>
                        <a:ext cx="28082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DFF5609D-81D4-DC83-505B-B4D9CD41E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087813"/>
          <a:ext cx="2016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825480" imgH="457200" progId="Equation.3">
                  <p:embed/>
                </p:oleObj>
              </mc:Choice>
              <mc:Fallback>
                <p:oleObj name="公式" r:id="rId15" imgW="825480" imgH="457200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DFF5609D-81D4-DC83-505B-B4D9CD41E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87813"/>
                        <a:ext cx="20161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60651"/>
              </p:ext>
            </p:extLst>
          </p:nvPr>
        </p:nvGraphicFramePr>
        <p:xfrm>
          <a:off x="859770" y="1351001"/>
          <a:ext cx="6952233" cy="397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5051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正弦稳态电路的相量分析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7393370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正弦量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8774498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4.2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正弦量的相量表示法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06776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基尔霍夫定律的相量形式和电路相量模型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4.3-4.4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369962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4.4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阻抗与导纳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4.5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48306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4.5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正弦稳态电路的相量分析法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4.6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5555827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4.6 </a:t>
                      </a:r>
                      <a:r>
                        <a:rPr lang="zh-CN" alt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正弦电流电路的功率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4.7-4.8</a:t>
                      </a:r>
                      <a:endParaRPr lang="zh-CN" altLang="en-US" sz="180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6860074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 </a:t>
                      </a:r>
                      <a:r>
                        <a:rPr lang="zh-CN" alt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耦合电感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4.9-4.10</a:t>
                      </a:r>
                      <a:endParaRPr lang="zh-CN" altLang="en-US" sz="180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371556"/>
                  </a:ext>
                </a:extLst>
              </a:tr>
              <a:tr h="385550"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4.8 </a:t>
                      </a:r>
                      <a:r>
                        <a:rPr lang="zh-CN" alt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理想变压器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4.11</a:t>
                      </a:r>
                      <a:endParaRPr lang="zh-CN" altLang="en-US" sz="180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1842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D971459-340F-9C68-09E7-42EDCB94CC74}"/>
              </a:ext>
            </a:extLst>
          </p:cNvPr>
          <p:cNvSpPr txBox="1"/>
          <p:nvPr/>
        </p:nvSpPr>
        <p:spPr>
          <a:xfrm>
            <a:off x="859769" y="5501835"/>
            <a:ext cx="7827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请结合课本认真理解每页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ppt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在观看每一部分的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ppt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前，可以先回忆一下相应的知识点。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对于例题的解答，有动画的可以适时暂停，想一下下一步可能是什么。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1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94E670A5-717B-1319-76A2-C346A4A52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341438"/>
          <a:ext cx="27987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200" imgH="507960" progId="Equation.3">
                  <p:embed/>
                </p:oleObj>
              </mc:Choice>
              <mc:Fallback>
                <p:oleObj name="公式" r:id="rId2" imgW="1168200" imgH="507960" progId="Equation.3">
                  <p:embed/>
                  <p:pic>
                    <p:nvPicPr>
                      <p:cNvPr id="39945" name="Object 9">
                        <a:extLst>
                          <a:ext uri="{FF2B5EF4-FFF2-40B4-BE49-F238E27FC236}">
                            <a16:creationId xmlns:a16="http://schemas.microsoft.com/office/drawing/2014/main" id="{94E670A5-717B-1319-76A2-C346A4A52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41438"/>
                        <a:ext cx="279876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>
            <a:extLst>
              <a:ext uri="{FF2B5EF4-FFF2-40B4-BE49-F238E27FC236}">
                <a16:creationId xmlns:a16="http://schemas.microsoft.com/office/drawing/2014/main" id="{A4300228-0C89-CABD-258B-5C3964700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9275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试判断下列表达式的正、误。</a:t>
            </a:r>
          </a:p>
        </p:txBody>
      </p:sp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DC6E5FA5-4928-DF83-CC91-633CC2AF0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557338"/>
          <a:ext cx="19589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12520" imgH="190440" progId="Equation.3">
                  <p:embed/>
                </p:oleObj>
              </mc:Choice>
              <mc:Fallback>
                <p:oleObj name="公式" r:id="rId5" imgW="812520" imgH="190440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DC6E5FA5-4928-DF83-CC91-633CC2AF0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19589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3390F6EB-BC4F-5AA2-E319-E89831D27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05038"/>
          <a:ext cx="3816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12800" imgH="215640" progId="Equation.3">
                  <p:embed/>
                </p:oleObj>
              </mc:Choice>
              <mc:Fallback>
                <p:oleObj name="公式" r:id="rId7" imgW="1612800" imgH="215640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3390F6EB-BC4F-5AA2-E319-E89831D27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3816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B7B5BA05-FB7E-778A-C098-0571B46C4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182938"/>
          <a:ext cx="27384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43000" imgH="266400" progId="Equation.3">
                  <p:embed/>
                </p:oleObj>
              </mc:Choice>
              <mc:Fallback>
                <p:oleObj name="公式" r:id="rId9" imgW="1143000" imgH="266400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B7B5BA05-FB7E-778A-C098-0571B46C4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82938"/>
                        <a:ext cx="27384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0F039B0C-BD25-AE19-E0D0-D3B4AB571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05263"/>
          <a:ext cx="21986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63280" imgH="507960" progId="Equation.3">
                  <p:embed/>
                </p:oleObj>
              </mc:Choice>
              <mc:Fallback>
                <p:oleObj name="公式" r:id="rId11" imgW="863280" imgH="507960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0F039B0C-BD25-AE19-E0D0-D3B4AB571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2198687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3787A07E-6B93-E75F-8CA6-29E4858B5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092450"/>
          <a:ext cx="28082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91880" imgH="266400" progId="Equation.3">
                  <p:embed/>
                </p:oleObj>
              </mc:Choice>
              <mc:Fallback>
                <p:oleObj name="公式" r:id="rId13" imgW="1091880" imgH="26640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3787A07E-6B93-E75F-8CA6-29E4858B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92450"/>
                        <a:ext cx="28082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DFF5609D-81D4-DC83-505B-B4D9CD41E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087813"/>
          <a:ext cx="2016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825480" imgH="457200" progId="Equation.3">
                  <p:embed/>
                </p:oleObj>
              </mc:Choice>
              <mc:Fallback>
                <p:oleObj name="公式" r:id="rId15" imgW="825480" imgH="457200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DFF5609D-81D4-DC83-505B-B4D9CD41E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87813"/>
                        <a:ext cx="20161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1" name="Group 15">
            <a:extLst>
              <a:ext uri="{FF2B5EF4-FFF2-40B4-BE49-F238E27FC236}">
                <a16:creationId xmlns:a16="http://schemas.microsoft.com/office/drawing/2014/main" id="{8922507D-575A-6B3B-CE53-9FB55B7EEB39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484313"/>
            <a:ext cx="720725" cy="647700"/>
            <a:chOff x="2245" y="3249"/>
            <a:chExt cx="454" cy="408"/>
          </a:xfrm>
        </p:grpSpPr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33DA8E17-88F0-F7A6-EC7A-EDBC3BC4A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3BAC7C4A-DEC0-387F-C495-4E4014FE8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9996" name="Group 60">
            <a:extLst>
              <a:ext uri="{FF2B5EF4-FFF2-40B4-BE49-F238E27FC236}">
                <a16:creationId xmlns:a16="http://schemas.microsoft.com/office/drawing/2014/main" id="{4B5D3BE2-65A7-F6C2-1138-A739311DF09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535113"/>
            <a:ext cx="1631950" cy="469900"/>
            <a:chOff x="703" y="967"/>
            <a:chExt cx="1028" cy="296"/>
          </a:xfrm>
        </p:grpSpPr>
        <p:graphicFrame>
          <p:nvGraphicFramePr>
            <p:cNvPr id="39954" name="Object 18">
              <a:extLst>
                <a:ext uri="{FF2B5EF4-FFF2-40B4-BE49-F238E27FC236}">
                  <a16:creationId xmlns:a16="http://schemas.microsoft.com/office/drawing/2014/main" id="{FC58681E-B2FD-57C4-881E-8703351215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006"/>
            <a:ext cx="23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77480" imgH="190440" progId="Equation.3">
                    <p:embed/>
                  </p:oleObj>
                </mc:Choice>
                <mc:Fallback>
                  <p:oleObj name="公式" r:id="rId17" imgW="177480" imgH="190440" progId="Equation.3">
                    <p:embed/>
                    <p:pic>
                      <p:nvPicPr>
                        <p:cNvPr id="39954" name="Object 18">
                          <a:extLst>
                            <a:ext uri="{FF2B5EF4-FFF2-40B4-BE49-F238E27FC236}">
                              <a16:creationId xmlns:a16="http://schemas.microsoft.com/office/drawing/2014/main" id="{FC58681E-B2FD-57C4-881E-8703351215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06"/>
                          <a:ext cx="238" cy="255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19">
              <a:extLst>
                <a:ext uri="{FF2B5EF4-FFF2-40B4-BE49-F238E27FC236}">
                  <a16:creationId xmlns:a16="http://schemas.microsoft.com/office/drawing/2014/main" id="{70319F90-A0AC-8B60-B47E-1EE4AD4B1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967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26720" imgH="177480" progId="Equation.3">
                    <p:embed/>
                  </p:oleObj>
                </mc:Choice>
                <mc:Fallback>
                  <p:oleObj name="公式" r:id="rId19" imgW="126720" imgH="177480" progId="Equation.3">
                    <p:embed/>
                    <p:pic>
                      <p:nvPicPr>
                        <p:cNvPr id="39955" name="Object 19">
                          <a:extLst>
                            <a:ext uri="{FF2B5EF4-FFF2-40B4-BE49-F238E27FC236}">
                              <a16:creationId xmlns:a16="http://schemas.microsoft.com/office/drawing/2014/main" id="{70319F90-A0AC-8B60-B47E-1EE4AD4B1D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967"/>
                          <a:ext cx="212" cy="296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7" name="Line 21">
            <a:extLst>
              <a:ext uri="{FF2B5EF4-FFF2-40B4-BE49-F238E27FC236}">
                <a16:creationId xmlns:a16="http://schemas.microsoft.com/office/drawing/2014/main" id="{A243DAF2-9AA0-780C-DCD6-EA1251CB77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2276475"/>
            <a:ext cx="287337" cy="5048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grpSp>
        <p:nvGrpSpPr>
          <p:cNvPr id="39958" name="Group 22">
            <a:extLst>
              <a:ext uri="{FF2B5EF4-FFF2-40B4-BE49-F238E27FC236}">
                <a16:creationId xmlns:a16="http://schemas.microsoft.com/office/drawing/2014/main" id="{817BAFA3-9072-6211-09AC-3F2E0325351D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213100"/>
            <a:ext cx="720725" cy="647700"/>
            <a:chOff x="2245" y="3249"/>
            <a:chExt cx="454" cy="408"/>
          </a:xfrm>
        </p:grpSpPr>
        <p:sp>
          <p:nvSpPr>
            <p:cNvPr id="39959" name="Line 23">
              <a:extLst>
                <a:ext uri="{FF2B5EF4-FFF2-40B4-BE49-F238E27FC236}">
                  <a16:creationId xmlns:a16="http://schemas.microsoft.com/office/drawing/2014/main" id="{369A0915-D8A7-A779-1BD0-3DB8CAC5D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9960" name="Line 24">
              <a:extLst>
                <a:ext uri="{FF2B5EF4-FFF2-40B4-BE49-F238E27FC236}">
                  <a16:creationId xmlns:a16="http://schemas.microsoft.com/office/drawing/2014/main" id="{49131FCA-DFFA-5B28-B4CF-5BE5F5A84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aphicFrame>
        <p:nvGraphicFramePr>
          <p:cNvPr id="39961" name="Object 25">
            <a:extLst>
              <a:ext uri="{FF2B5EF4-FFF2-40B4-BE49-F238E27FC236}">
                <a16:creationId xmlns:a16="http://schemas.microsoft.com/office/drawing/2014/main" id="{480D302C-1F51-C34F-AAB7-C1C3C71EE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213100"/>
          <a:ext cx="592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41200" imgH="266400" progId="Equation.3">
                  <p:embed/>
                </p:oleObj>
              </mc:Choice>
              <mc:Fallback>
                <p:oleObj name="公式" r:id="rId21" imgW="241200" imgH="266400" progId="Equation.3">
                  <p:embed/>
                  <p:pic>
                    <p:nvPicPr>
                      <p:cNvPr id="39961" name="Object 25">
                        <a:extLst>
                          <a:ext uri="{FF2B5EF4-FFF2-40B4-BE49-F238E27FC236}">
                            <a16:creationId xmlns:a16="http://schemas.microsoft.com/office/drawing/2014/main" id="{480D302C-1F51-C34F-AAB7-C1C3C71EE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13100"/>
                        <a:ext cx="592138" cy="65405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4" name="Group 28">
            <a:extLst>
              <a:ext uri="{FF2B5EF4-FFF2-40B4-BE49-F238E27FC236}">
                <a16:creationId xmlns:a16="http://schemas.microsoft.com/office/drawing/2014/main" id="{1980004A-DE4A-6344-B978-6F0BCC99BB8C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365625"/>
            <a:ext cx="720725" cy="647700"/>
            <a:chOff x="2245" y="3249"/>
            <a:chExt cx="454" cy="408"/>
          </a:xfrm>
        </p:grpSpPr>
        <p:sp>
          <p:nvSpPr>
            <p:cNvPr id="39965" name="Line 29">
              <a:extLst>
                <a:ext uri="{FF2B5EF4-FFF2-40B4-BE49-F238E27FC236}">
                  <a16:creationId xmlns:a16="http://schemas.microsoft.com/office/drawing/2014/main" id="{484B17EE-5D93-871B-1813-1F782666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9966" name="Line 30">
              <a:extLst>
                <a:ext uri="{FF2B5EF4-FFF2-40B4-BE49-F238E27FC236}">
                  <a16:creationId xmlns:a16="http://schemas.microsoft.com/office/drawing/2014/main" id="{21588EC7-292D-36E0-B5CC-570278759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9969" name="Group 33">
            <a:extLst>
              <a:ext uri="{FF2B5EF4-FFF2-40B4-BE49-F238E27FC236}">
                <a16:creationId xmlns:a16="http://schemas.microsoft.com/office/drawing/2014/main" id="{7BA1547E-24EC-39CD-57F5-4D710637F40A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005263"/>
            <a:ext cx="1611313" cy="1277937"/>
            <a:chOff x="1261" y="2573"/>
            <a:chExt cx="1015" cy="805"/>
          </a:xfrm>
        </p:grpSpPr>
        <p:sp>
          <p:nvSpPr>
            <p:cNvPr id="39967" name="Rectangle 31">
              <a:extLst>
                <a:ext uri="{FF2B5EF4-FFF2-40B4-BE49-F238E27FC236}">
                  <a16:creationId xmlns:a16="http://schemas.microsoft.com/office/drawing/2014/main" id="{927E4613-D0D4-727F-7579-69A7FF342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545" cy="7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39968" name="Object 32">
              <a:extLst>
                <a:ext uri="{FF2B5EF4-FFF2-40B4-BE49-F238E27FC236}">
                  <a16:creationId xmlns:a16="http://schemas.microsoft.com/office/drawing/2014/main" id="{197CA25E-4290-83A8-0C71-832A4A3D7A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1" y="2573"/>
            <a:ext cx="1015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622080" imgH="495000" progId="Equation.3">
                    <p:embed/>
                  </p:oleObj>
                </mc:Choice>
                <mc:Fallback>
                  <p:oleObj name="公式" r:id="rId23" imgW="622080" imgH="495000" progId="Equation.3">
                    <p:embed/>
                    <p:pic>
                      <p:nvPicPr>
                        <p:cNvPr id="39968" name="Object 32">
                          <a:extLst>
                            <a:ext uri="{FF2B5EF4-FFF2-40B4-BE49-F238E27FC236}">
                              <a16:creationId xmlns:a16="http://schemas.microsoft.com/office/drawing/2014/main" id="{197CA25E-4290-83A8-0C71-832A4A3D7A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573"/>
                          <a:ext cx="1015" cy="805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0" name="Group 34">
            <a:extLst>
              <a:ext uri="{FF2B5EF4-FFF2-40B4-BE49-F238E27FC236}">
                <a16:creationId xmlns:a16="http://schemas.microsoft.com/office/drawing/2014/main" id="{70D430C0-5C4B-8056-457F-966B7A646FF0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1700213"/>
            <a:ext cx="720725" cy="647700"/>
            <a:chOff x="2245" y="3249"/>
            <a:chExt cx="454" cy="408"/>
          </a:xfrm>
        </p:grpSpPr>
        <p:sp>
          <p:nvSpPr>
            <p:cNvPr id="39971" name="Line 35">
              <a:extLst>
                <a:ext uri="{FF2B5EF4-FFF2-40B4-BE49-F238E27FC236}">
                  <a16:creationId xmlns:a16="http://schemas.microsoft.com/office/drawing/2014/main" id="{3B3FF6B0-4093-0066-0DA4-9826D2390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9972" name="Line 36">
              <a:extLst>
                <a:ext uri="{FF2B5EF4-FFF2-40B4-BE49-F238E27FC236}">
                  <a16:creationId xmlns:a16="http://schemas.microsoft.com/office/drawing/2014/main" id="{B8340463-5045-CBC0-14B8-CED08ADF9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aphicFrame>
        <p:nvGraphicFramePr>
          <p:cNvPr id="39973" name="Object 37">
            <a:extLst>
              <a:ext uri="{FF2B5EF4-FFF2-40B4-BE49-F238E27FC236}">
                <a16:creationId xmlns:a16="http://schemas.microsoft.com/office/drawing/2014/main" id="{75C1D0C4-BE1F-EEC1-4D3C-2ED471150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8888" y="1273175"/>
          <a:ext cx="10525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93480" imgH="482400" progId="Equation.3">
                  <p:embed/>
                </p:oleObj>
              </mc:Choice>
              <mc:Fallback>
                <p:oleObj name="公式" r:id="rId25" imgW="393480" imgH="482400" progId="Equation.3">
                  <p:embed/>
                  <p:pic>
                    <p:nvPicPr>
                      <p:cNvPr id="39973" name="Object 37">
                        <a:extLst>
                          <a:ext uri="{FF2B5EF4-FFF2-40B4-BE49-F238E27FC236}">
                            <a16:creationId xmlns:a16="http://schemas.microsoft.com/office/drawing/2014/main" id="{75C1D0C4-BE1F-EEC1-4D3C-2ED471150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1273175"/>
                        <a:ext cx="1052512" cy="128905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8" name="Group 42">
            <a:extLst>
              <a:ext uri="{FF2B5EF4-FFF2-40B4-BE49-F238E27FC236}">
                <a16:creationId xmlns:a16="http://schemas.microsoft.com/office/drawing/2014/main" id="{238A9CC0-AB34-C225-3A8E-07A102123F2F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3357563"/>
            <a:ext cx="863600" cy="649287"/>
            <a:chOff x="3334" y="3475"/>
            <a:chExt cx="544" cy="409"/>
          </a:xfrm>
        </p:grpSpPr>
        <p:sp>
          <p:nvSpPr>
            <p:cNvPr id="39976" name="Line 40">
              <a:extLst>
                <a:ext uri="{FF2B5EF4-FFF2-40B4-BE49-F238E27FC236}">
                  <a16:creationId xmlns:a16="http://schemas.microsoft.com/office/drawing/2014/main" id="{A051F3F4-2635-D7D0-C517-A8EFAC199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748"/>
              <a:ext cx="13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9977" name="Line 41">
              <a:extLst>
                <a:ext uri="{FF2B5EF4-FFF2-40B4-BE49-F238E27FC236}">
                  <a16:creationId xmlns:a16="http://schemas.microsoft.com/office/drawing/2014/main" id="{95303895-110C-441B-B341-BA9DA285B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3475"/>
              <a:ext cx="408" cy="4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9979" name="Group 43">
            <a:extLst>
              <a:ext uri="{FF2B5EF4-FFF2-40B4-BE49-F238E27FC236}">
                <a16:creationId xmlns:a16="http://schemas.microsoft.com/office/drawing/2014/main" id="{585A5A2F-262C-461A-2438-EA5EA7160F49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4365625"/>
            <a:ext cx="720725" cy="647700"/>
            <a:chOff x="2245" y="3249"/>
            <a:chExt cx="454" cy="408"/>
          </a:xfrm>
        </p:grpSpPr>
        <p:sp>
          <p:nvSpPr>
            <p:cNvPr id="39980" name="Line 44">
              <a:extLst>
                <a:ext uri="{FF2B5EF4-FFF2-40B4-BE49-F238E27FC236}">
                  <a16:creationId xmlns:a16="http://schemas.microsoft.com/office/drawing/2014/main" id="{2ACCA3D4-E925-B9E6-6A2A-5AF430D6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9981" name="Line 45">
              <a:extLst>
                <a:ext uri="{FF2B5EF4-FFF2-40B4-BE49-F238E27FC236}">
                  <a16:creationId xmlns:a16="http://schemas.microsoft.com/office/drawing/2014/main" id="{A91F1E0A-FE03-1CB5-AA99-C611E460C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sp>
        <p:nvSpPr>
          <p:cNvPr id="39982" name="Rectangle 46">
            <a:extLst>
              <a:ext uri="{FF2B5EF4-FFF2-40B4-BE49-F238E27FC236}">
                <a16:creationId xmlns:a16="http://schemas.microsoft.com/office/drawing/2014/main" id="{E3F89D4C-E785-AE5F-7ABB-B09AAA861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365625"/>
            <a:ext cx="360363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L</a:t>
            </a: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3E10E4F5-07EB-2302-1F72-E97176321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1018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A0230B7-1CB1-7546-E911-78C606145444}"/>
              </a:ext>
            </a:extLst>
          </p:cNvPr>
          <p:cNvSpPr txBox="1"/>
          <p:nvPr/>
        </p:nvSpPr>
        <p:spPr>
          <a:xfrm>
            <a:off x="4238239" y="2638981"/>
            <a:ext cx="432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FFFF"/>
                </a:solidFill>
              </a:rPr>
              <a:t>相量仅代表正弦量，不是等于正弦量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0" name="Object 8">
            <a:extLst>
              <a:ext uri="{FF2B5EF4-FFF2-40B4-BE49-F238E27FC236}">
                <a16:creationId xmlns:a16="http://schemas.microsoft.com/office/drawing/2014/main" id="{633CBBD4-F38A-83F4-6B0D-5E8431567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02607"/>
              </p:ext>
            </p:extLst>
          </p:nvPr>
        </p:nvGraphicFramePr>
        <p:xfrm>
          <a:off x="1970088" y="5364162"/>
          <a:ext cx="1809750" cy="127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58720" imgH="393480" progId="Equation.DSMT4">
                  <p:embed/>
                </p:oleObj>
              </mc:Choice>
              <mc:Fallback>
                <p:oleObj name="Equation" r:id="rId27" imgW="558720" imgH="393480" progId="Equation.DSMT4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0F039B0C-BD25-AE19-E0D0-D3B4AB571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364162"/>
                        <a:ext cx="1809750" cy="127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7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2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C429C1-7E18-B593-269C-B82FAB92B4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"/>
          <a:stretch/>
        </p:blipFill>
        <p:spPr bwMode="auto">
          <a:xfrm>
            <a:off x="5724257" y="1915548"/>
            <a:ext cx="3167747" cy="18822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D35905-87A8-6C54-33F0-0CFF2866E239}"/>
              </a:ext>
            </a:extLst>
          </p:cNvPr>
          <p:cNvSpPr txBox="1"/>
          <p:nvPr/>
        </p:nvSpPr>
        <p:spPr>
          <a:xfrm>
            <a:off x="457200" y="1092951"/>
            <a:ext cx="8434804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如图所示电路，已知</a:t>
            </a:r>
            <a:r>
              <a:rPr lang="en-US" altLang="zh-CN" sz="20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                   (mA)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，调节电容，使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。电流表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均为理想电流表，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的示数为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50mA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的示数为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C8A344-3A90-6B59-F44B-A63304EE4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53669"/>
              </p:ext>
            </p:extLst>
          </p:nvPr>
        </p:nvGraphicFramePr>
        <p:xfrm>
          <a:off x="3744000" y="1116000"/>
          <a:ext cx="146434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215806" progId="Equation.DSMT4">
                  <p:embed/>
                </p:oleObj>
              </mc:Choice>
              <mc:Fallback>
                <p:oleObj name="Equation" r:id="rId3" imgW="812447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000" y="1116000"/>
                        <a:ext cx="1464342" cy="39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61A631B-3847-277F-19BA-6E1A63B5F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50912"/>
              </p:ext>
            </p:extLst>
          </p:nvPr>
        </p:nvGraphicFramePr>
        <p:xfrm>
          <a:off x="7524000" y="1152000"/>
          <a:ext cx="106559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000" y="1152000"/>
                        <a:ext cx="1065597" cy="3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F44DFB-382D-6D77-4C08-7F84F2D9AF02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9898B3-8476-6D68-CE44-E75339A7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B5D44C-4DE7-4E3D-4D69-5FA8FBD22067}"/>
              </a:ext>
            </a:extLst>
          </p:cNvPr>
          <p:cNvSpPr txBox="1"/>
          <p:nvPr/>
        </p:nvSpPr>
        <p:spPr>
          <a:xfrm>
            <a:off x="6732002" y="4509001"/>
            <a:ext cx="2160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巧妙利用相量图</a:t>
            </a:r>
            <a:endParaRPr lang="zh-CN" altLang="en-US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7" name="Group 97">
            <a:extLst>
              <a:ext uri="{FF2B5EF4-FFF2-40B4-BE49-F238E27FC236}">
                <a16:creationId xmlns:a16="http://schemas.microsoft.com/office/drawing/2014/main" id="{1F07C02C-4FA5-EE0C-35C5-24261F7C67CD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705565"/>
            <a:ext cx="3851275" cy="1727200"/>
            <a:chOff x="476" y="2251"/>
            <a:chExt cx="2426" cy="1088"/>
          </a:xfrm>
        </p:grpSpPr>
        <p:sp>
          <p:nvSpPr>
            <p:cNvPr id="8" name="Oval 98">
              <a:extLst>
                <a:ext uri="{FF2B5EF4-FFF2-40B4-BE49-F238E27FC236}">
                  <a16:creationId xmlns:a16="http://schemas.microsoft.com/office/drawing/2014/main" id="{EE2040E9-1CDA-D17A-F81C-5ADFD99E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10" name="Object 99">
              <a:extLst>
                <a:ext uri="{FF2B5EF4-FFF2-40B4-BE49-F238E27FC236}">
                  <a16:creationId xmlns:a16="http://schemas.microsoft.com/office/drawing/2014/main" id="{CB581CE1-E4DA-BC48-186C-5C33CD07B4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5702159"/>
                </p:ext>
              </p:extLst>
            </p:nvPr>
          </p:nvGraphicFramePr>
          <p:xfrm>
            <a:off x="898" y="2780"/>
            <a:ext cx="18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77480" progId="Equation.DSMT4">
                    <p:embed/>
                  </p:oleObj>
                </mc:Choice>
                <mc:Fallback>
                  <p:oleObj name="Equation" r:id="rId2" imgW="152280" imgH="177480" progId="Equation.DSMT4">
                    <p:embed/>
                    <p:pic>
                      <p:nvPicPr>
                        <p:cNvPr id="53347" name="Object 99">
                          <a:extLst>
                            <a:ext uri="{FF2B5EF4-FFF2-40B4-BE49-F238E27FC236}">
                              <a16:creationId xmlns:a16="http://schemas.microsoft.com/office/drawing/2014/main" id="{90F1415F-F7FA-8B61-CC29-058E3BAD4B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2780"/>
                          <a:ext cx="18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00">
              <a:extLst>
                <a:ext uri="{FF2B5EF4-FFF2-40B4-BE49-F238E27FC236}">
                  <a16:creationId xmlns:a16="http://schemas.microsoft.com/office/drawing/2014/main" id="{8129E546-7D73-178B-25B4-124C1B05A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4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aphicFrame>
          <p:nvGraphicFramePr>
            <p:cNvPr id="12" name="Object 101">
              <a:extLst>
                <a:ext uri="{FF2B5EF4-FFF2-40B4-BE49-F238E27FC236}">
                  <a16:creationId xmlns:a16="http://schemas.microsoft.com/office/drawing/2014/main" id="{62F1E4BB-7B64-7797-FD43-7DF58E07C6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375661"/>
                </p:ext>
              </p:extLst>
            </p:nvPr>
          </p:nvGraphicFramePr>
          <p:xfrm>
            <a:off x="1534" y="3015"/>
            <a:ext cx="18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203040" progId="Equation.DSMT4">
                    <p:embed/>
                  </p:oleObj>
                </mc:Choice>
                <mc:Fallback>
                  <p:oleObj name="Equation" r:id="rId4" imgW="126720" imgH="203040" progId="Equation.DSMT4">
                    <p:embed/>
                    <p:pic>
                      <p:nvPicPr>
                        <p:cNvPr id="53349" name="Object 101">
                          <a:extLst>
                            <a:ext uri="{FF2B5EF4-FFF2-40B4-BE49-F238E27FC236}">
                              <a16:creationId xmlns:a16="http://schemas.microsoft.com/office/drawing/2014/main" id="{8750D601-609B-865C-D4F6-9BD820B934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3015"/>
                          <a:ext cx="18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2">
              <a:extLst>
                <a:ext uri="{FF2B5EF4-FFF2-40B4-BE49-F238E27FC236}">
                  <a16:creationId xmlns:a16="http://schemas.microsoft.com/office/drawing/2014/main" id="{9E42E54F-6B38-257A-50B2-8CD0BA1C22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199923"/>
                </p:ext>
              </p:extLst>
            </p:nvPr>
          </p:nvGraphicFramePr>
          <p:xfrm>
            <a:off x="2064" y="2955"/>
            <a:ext cx="21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203040" progId="Equation.DSMT4">
                    <p:embed/>
                  </p:oleObj>
                </mc:Choice>
                <mc:Fallback>
                  <p:oleObj name="Equation" r:id="rId6" imgW="139680" imgH="203040" progId="Equation.DSMT4">
                    <p:embed/>
                    <p:pic>
                      <p:nvPicPr>
                        <p:cNvPr id="53350" name="Object 102">
                          <a:extLst>
                            <a:ext uri="{FF2B5EF4-FFF2-40B4-BE49-F238E27FC236}">
                              <a16:creationId xmlns:a16="http://schemas.microsoft.com/office/drawing/2014/main" id="{C5562793-B9A4-1E4E-9B34-C9B69F2DB2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55"/>
                          <a:ext cx="21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03">
              <a:extLst>
                <a:ext uri="{FF2B5EF4-FFF2-40B4-BE49-F238E27FC236}">
                  <a16:creationId xmlns:a16="http://schemas.microsoft.com/office/drawing/2014/main" id="{DDE6A7AF-D5E0-95F3-2502-E8EFF454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5" name="Text Box 104">
              <a:extLst>
                <a:ext uri="{FF2B5EF4-FFF2-40B4-BE49-F238E27FC236}">
                  <a16:creationId xmlns:a16="http://schemas.microsoft.com/office/drawing/2014/main" id="{3BA31D26-8C3B-9B72-EA3C-C749BD286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6" name="Line 105">
              <a:extLst>
                <a:ext uri="{FF2B5EF4-FFF2-40B4-BE49-F238E27FC236}">
                  <a16:creationId xmlns:a16="http://schemas.microsoft.com/office/drawing/2014/main" id="{5E5FD837-0B47-E879-7A5D-3BD635798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33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17" name="Line 106">
              <a:extLst>
                <a:ext uri="{FF2B5EF4-FFF2-40B4-BE49-F238E27FC236}">
                  <a16:creationId xmlns:a16="http://schemas.microsoft.com/office/drawing/2014/main" id="{F1E00225-98DD-9C45-E2D8-A77E14F88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18" name="Text Box 107">
              <a:extLst>
                <a:ext uri="{FF2B5EF4-FFF2-40B4-BE49-F238E27FC236}">
                  <a16:creationId xmlns:a16="http://schemas.microsoft.com/office/drawing/2014/main" id="{E0135582-3650-815E-DB7B-0B539120B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5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9" name="Line 108">
              <a:extLst>
                <a:ext uri="{FF2B5EF4-FFF2-40B4-BE49-F238E27FC236}">
                  <a16:creationId xmlns:a16="http://schemas.microsoft.com/office/drawing/2014/main" id="{8B7516DB-4701-2F34-7EC2-052C25A8A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32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0" name="Line 109">
              <a:extLst>
                <a:ext uri="{FF2B5EF4-FFF2-40B4-BE49-F238E27FC236}">
                  <a16:creationId xmlns:a16="http://schemas.microsoft.com/office/drawing/2014/main" id="{9DCEB76E-D472-CA6F-FEEF-91CCF6965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1" name="Line 110">
              <a:extLst>
                <a:ext uri="{FF2B5EF4-FFF2-40B4-BE49-F238E27FC236}">
                  <a16:creationId xmlns:a16="http://schemas.microsoft.com/office/drawing/2014/main" id="{31565D20-B75E-3C05-1681-C506FCA14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34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2" name="Line 111">
              <a:extLst>
                <a:ext uri="{FF2B5EF4-FFF2-40B4-BE49-F238E27FC236}">
                  <a16:creationId xmlns:a16="http://schemas.microsoft.com/office/drawing/2014/main" id="{A71CD8BE-18E9-4C19-F7CA-935FC9FC8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88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23" name="Object 112">
              <a:extLst>
                <a:ext uri="{FF2B5EF4-FFF2-40B4-BE49-F238E27FC236}">
                  <a16:creationId xmlns:a16="http://schemas.microsoft.com/office/drawing/2014/main" id="{78BAC600-FF90-BC21-26F4-38948EA0EB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737623"/>
                </p:ext>
              </p:extLst>
            </p:nvPr>
          </p:nvGraphicFramePr>
          <p:xfrm>
            <a:off x="938" y="2464"/>
            <a:ext cx="14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64880" progId="Equation.DSMT4">
                    <p:embed/>
                  </p:oleObj>
                </mc:Choice>
                <mc:Fallback>
                  <p:oleObj name="Equation" r:id="rId8" imgW="114120" imgH="164880" progId="Equation.DSMT4">
                    <p:embed/>
                    <p:pic>
                      <p:nvPicPr>
                        <p:cNvPr id="53360" name="Object 112">
                          <a:extLst>
                            <a:ext uri="{FF2B5EF4-FFF2-40B4-BE49-F238E27FC236}">
                              <a16:creationId xmlns:a16="http://schemas.microsoft.com/office/drawing/2014/main" id="{EC147E77-56F6-5012-F86C-B3AD249A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464"/>
                          <a:ext cx="14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13">
              <a:extLst>
                <a:ext uri="{FF2B5EF4-FFF2-40B4-BE49-F238E27FC236}">
                  <a16:creationId xmlns:a16="http://schemas.microsoft.com/office/drawing/2014/main" id="{63B01657-C45B-7D09-F58B-61EB60B98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67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5" name="Line 114">
              <a:extLst>
                <a:ext uri="{FF2B5EF4-FFF2-40B4-BE49-F238E27FC236}">
                  <a16:creationId xmlns:a16="http://schemas.microsoft.com/office/drawing/2014/main" id="{6E6B6A00-4270-C049-DAA8-8C905760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022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6" name="Line 115">
              <a:extLst>
                <a:ext uri="{FF2B5EF4-FFF2-40B4-BE49-F238E27FC236}">
                  <a16:creationId xmlns:a16="http://schemas.microsoft.com/office/drawing/2014/main" id="{3B01C1A1-AF5E-488E-89FB-0CC48BC8C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7" name="Line 116">
              <a:extLst>
                <a:ext uri="{FF2B5EF4-FFF2-40B4-BE49-F238E27FC236}">
                  <a16:creationId xmlns:a16="http://schemas.microsoft.com/office/drawing/2014/main" id="{5A42C591-5A66-2BDB-3F97-2CA5648F4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34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sp>
          <p:nvSpPr>
            <p:cNvPr id="28" name="Text Box 117">
              <a:extLst>
                <a:ext uri="{FF2B5EF4-FFF2-40B4-BE49-F238E27FC236}">
                  <a16:creationId xmlns:a16="http://schemas.microsoft.com/office/drawing/2014/main" id="{8D7A34ED-BA13-A35A-7762-0FE216D0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29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9" name="Text Box 118">
              <a:extLst>
                <a:ext uri="{FF2B5EF4-FFF2-40B4-BE49-F238E27FC236}">
                  <a16:creationId xmlns:a16="http://schemas.microsoft.com/office/drawing/2014/main" id="{634E8CAC-D677-5DD8-FDB9-E4849B33C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70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0" name="Text Box 119">
              <a:extLst>
                <a:ext uri="{FF2B5EF4-FFF2-40B4-BE49-F238E27FC236}">
                  <a16:creationId xmlns:a16="http://schemas.microsoft.com/office/drawing/2014/main" id="{679479E6-6DAC-AD80-9652-EF4CDD16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3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1" name="Text Box 120">
              <a:extLst>
                <a:ext uri="{FF2B5EF4-FFF2-40B4-BE49-F238E27FC236}">
                  <a16:creationId xmlns:a16="http://schemas.microsoft.com/office/drawing/2014/main" id="{8DA9F4B8-C540-A573-65C5-8E94A326C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2" name="Group 121">
              <a:extLst>
                <a:ext uri="{FF2B5EF4-FFF2-40B4-BE49-F238E27FC236}">
                  <a16:creationId xmlns:a16="http://schemas.microsoft.com/office/drawing/2014/main" id="{39D34E63-4BA1-2A1B-31D6-26159B6B1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795"/>
              <a:ext cx="240" cy="93"/>
              <a:chOff x="3787" y="2478"/>
              <a:chExt cx="240" cy="93"/>
            </a:xfrm>
          </p:grpSpPr>
          <p:sp>
            <p:nvSpPr>
              <p:cNvPr id="38" name="Line 122">
                <a:extLst>
                  <a:ext uri="{FF2B5EF4-FFF2-40B4-BE49-F238E27FC236}">
                    <a16:creationId xmlns:a16="http://schemas.microsoft.com/office/drawing/2014/main" id="{848C5306-BA34-9279-B1FE-1C4C4856F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楷体_GB2312" panose="02010609030101010101" pitchFamily="49" charset="-122"/>
                </a:endParaRPr>
              </a:p>
            </p:txBody>
          </p:sp>
          <p:sp>
            <p:nvSpPr>
              <p:cNvPr id="39" name="Line 123">
                <a:extLst>
                  <a:ext uri="{FF2B5EF4-FFF2-40B4-BE49-F238E27FC236}">
                    <a16:creationId xmlns:a16="http://schemas.microsoft.com/office/drawing/2014/main" id="{36A6C415-A5F7-5AA3-F6A1-CBF095E82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33" name="Rectangle 124">
              <a:extLst>
                <a:ext uri="{FF2B5EF4-FFF2-40B4-BE49-F238E27FC236}">
                  <a16:creationId xmlns:a16="http://schemas.microsoft.com/office/drawing/2014/main" id="{B84AE7CB-6CB7-27AF-7F79-E30BD6FC1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楷体_GB2312" panose="02010609030101010101" pitchFamily="49" charset="-122"/>
              </a:endParaRPr>
            </a:p>
          </p:txBody>
        </p:sp>
        <p:grpSp>
          <p:nvGrpSpPr>
            <p:cNvPr id="34" name="Group 125">
              <a:extLst>
                <a:ext uri="{FF2B5EF4-FFF2-40B4-BE49-F238E27FC236}">
                  <a16:creationId xmlns:a16="http://schemas.microsoft.com/office/drawing/2014/main" id="{6182F07E-6EDF-7404-FA01-5E19617AA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51"/>
              <a:ext cx="499" cy="590"/>
              <a:chOff x="476" y="663"/>
              <a:chExt cx="771" cy="862"/>
            </a:xfrm>
          </p:grpSpPr>
          <p:sp>
            <p:nvSpPr>
              <p:cNvPr id="35" name="AutoShape 126">
                <a:extLst>
                  <a:ext uri="{FF2B5EF4-FFF2-40B4-BE49-F238E27FC236}">
                    <a16:creationId xmlns:a16="http://schemas.microsoft.com/office/drawing/2014/main" id="{E7F62FB1-5EFF-BA15-85D6-4936E14B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" name="AutoShape 127">
                <a:extLst>
                  <a:ext uri="{FF2B5EF4-FFF2-40B4-BE49-F238E27FC236}">
                    <a16:creationId xmlns:a16="http://schemas.microsoft.com/office/drawing/2014/main" id="{73EB44A0-E859-2E4D-15F6-1FF6B696B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楷体_GB2312" panose="02010609030101010101" pitchFamily="49" charset="-122"/>
                </a:endParaRPr>
              </a:p>
            </p:txBody>
          </p:sp>
          <p:sp>
            <p:nvSpPr>
              <p:cNvPr id="37" name="AutoShape 128">
                <a:extLst>
                  <a:ext uri="{FF2B5EF4-FFF2-40B4-BE49-F238E27FC236}">
                    <a16:creationId xmlns:a16="http://schemas.microsoft.com/office/drawing/2014/main" id="{5AF387DF-7DFA-758D-5D78-99D55D89B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77FB799-A77A-9774-3EB5-F6DF8C0DE1B7}"/>
              </a:ext>
            </a:extLst>
          </p:cNvPr>
          <p:cNvSpPr txBox="1"/>
          <p:nvPr/>
        </p:nvSpPr>
        <p:spPr>
          <a:xfrm>
            <a:off x="422729" y="1068212"/>
            <a:ext cx="8264069" cy="107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图示电路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=5A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总电压与总电流同相位，求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E3D466-5B2E-1475-1752-D1AF5533D0F3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86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>
            <a:extLst>
              <a:ext uri="{FF2B5EF4-FFF2-40B4-BE49-F238E27FC236}">
                <a16:creationId xmlns:a16="http://schemas.microsoft.com/office/drawing/2014/main" id="{577E7C0A-AB96-E9E5-D9DC-C0C9E3CE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404813"/>
            <a:ext cx="8424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解   图示电路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=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=5A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50V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anose="02010609030101010101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总电压与总电流同相位，求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I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R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C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L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。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89E1524F-C536-AAD6-CBAB-535FFC2E8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557338"/>
          <a:ext cx="25923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680" imgH="266400" progId="Equation.3">
                  <p:embed/>
                </p:oleObj>
              </mc:Choice>
              <mc:Fallback>
                <p:oleObj name="公式" r:id="rId2" imgW="1282680" imgH="26640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89E1524F-C536-AAD6-CBAB-535FFC2E8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25923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1" name="Text Box 73">
            <a:extLst>
              <a:ext uri="{FF2B5EF4-FFF2-40B4-BE49-F238E27FC236}">
                <a16:creationId xmlns:a16="http://schemas.microsoft.com/office/drawing/2014/main" id="{E94C2C97-58B7-05E3-9A98-1C67D2DA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115252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3322" name="Line 74">
            <a:extLst>
              <a:ext uri="{FF2B5EF4-FFF2-40B4-BE49-F238E27FC236}">
                <a16:creationId xmlns:a16="http://schemas.microsoft.com/office/drawing/2014/main" id="{CCB7C9DA-5E54-FC44-BB2B-4E71B2A7F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2420938"/>
            <a:ext cx="576263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graphicFrame>
        <p:nvGraphicFramePr>
          <p:cNvPr id="53323" name="Object 75">
            <a:extLst>
              <a:ext uri="{FF2B5EF4-FFF2-40B4-BE49-F238E27FC236}">
                <a16:creationId xmlns:a16="http://schemas.microsoft.com/office/drawing/2014/main" id="{8F50BE8F-EC61-09A6-2F0C-D5F71B3A6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133600"/>
          <a:ext cx="3311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71600" imgH="266400" progId="Equation.3">
                  <p:embed/>
                </p:oleObj>
              </mc:Choice>
              <mc:Fallback>
                <p:oleObj name="公式" r:id="rId4" imgW="1371600" imgH="266400" progId="Equation.3">
                  <p:embed/>
                  <p:pic>
                    <p:nvPicPr>
                      <p:cNvPr id="53323" name="Object 75">
                        <a:extLst>
                          <a:ext uri="{FF2B5EF4-FFF2-40B4-BE49-F238E27FC236}">
                            <a16:creationId xmlns:a16="http://schemas.microsoft.com/office/drawing/2014/main" id="{8F50BE8F-EC61-09A6-2F0C-D5F71B3A6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33115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4" name="Object 76">
            <a:extLst>
              <a:ext uri="{FF2B5EF4-FFF2-40B4-BE49-F238E27FC236}">
                <a16:creationId xmlns:a16="http://schemas.microsoft.com/office/drawing/2014/main" id="{B943BF41-B2DF-F285-A4AB-094492C6F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60072"/>
              </p:ext>
            </p:extLst>
          </p:nvPr>
        </p:nvGraphicFramePr>
        <p:xfrm>
          <a:off x="677862" y="4241313"/>
          <a:ext cx="31892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3880" imgH="279360" progId="Equation.3">
                  <p:embed/>
                </p:oleObj>
              </mc:Choice>
              <mc:Fallback>
                <p:oleObj name="公式" r:id="rId6" imgW="1523880" imgH="279360" progId="Equation.3">
                  <p:embed/>
                  <p:pic>
                    <p:nvPicPr>
                      <p:cNvPr id="53324" name="Object 76">
                        <a:extLst>
                          <a:ext uri="{FF2B5EF4-FFF2-40B4-BE49-F238E27FC236}">
                            <a16:creationId xmlns:a16="http://schemas.microsoft.com/office/drawing/2014/main" id="{B943BF41-B2DF-F285-A4AB-094492C6F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" y="4241313"/>
                        <a:ext cx="31892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5" name="Object 77">
            <a:extLst>
              <a:ext uri="{FF2B5EF4-FFF2-40B4-BE49-F238E27FC236}">
                <a16:creationId xmlns:a16="http://schemas.microsoft.com/office/drawing/2014/main" id="{4BBFFD97-D7A3-0B62-C5DD-A4A21B396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7598"/>
              </p:ext>
            </p:extLst>
          </p:nvPr>
        </p:nvGraphicFramePr>
        <p:xfrm>
          <a:off x="658195" y="4749800"/>
          <a:ext cx="6723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13000" imgH="469800" progId="Equation.3">
                  <p:embed/>
                </p:oleObj>
              </mc:Choice>
              <mc:Fallback>
                <p:oleObj name="公式" r:id="rId8" imgW="3213000" imgH="469800" progId="Equation.3">
                  <p:embed/>
                  <p:pic>
                    <p:nvPicPr>
                      <p:cNvPr id="53325" name="Object 77">
                        <a:extLst>
                          <a:ext uri="{FF2B5EF4-FFF2-40B4-BE49-F238E27FC236}">
                            <a16:creationId xmlns:a16="http://schemas.microsoft.com/office/drawing/2014/main" id="{4BBFFD97-D7A3-0B62-C5DD-A4A21B396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95" y="4749800"/>
                        <a:ext cx="6723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45" name="Group 97">
            <a:extLst>
              <a:ext uri="{FF2B5EF4-FFF2-40B4-BE49-F238E27FC236}">
                <a16:creationId xmlns:a16="http://schemas.microsoft.com/office/drawing/2014/main" id="{F91DF3CE-9943-B317-3861-4C8E1C470EA4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557338"/>
            <a:ext cx="3851275" cy="1733550"/>
            <a:chOff x="476" y="2251"/>
            <a:chExt cx="2426" cy="1092"/>
          </a:xfrm>
        </p:grpSpPr>
        <p:sp>
          <p:nvSpPr>
            <p:cNvPr id="53346" name="Oval 98">
              <a:extLst>
                <a:ext uri="{FF2B5EF4-FFF2-40B4-BE49-F238E27FC236}">
                  <a16:creationId xmlns:a16="http://schemas.microsoft.com/office/drawing/2014/main" id="{94676172-10C1-37C7-3FF6-28877C4E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3347" name="Object 99">
              <a:extLst>
                <a:ext uri="{FF2B5EF4-FFF2-40B4-BE49-F238E27FC236}">
                  <a16:creationId xmlns:a16="http://schemas.microsoft.com/office/drawing/2014/main" id="{AACD8F21-F236-C027-65EC-E463505BE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750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28600" progId="Equation.3">
                    <p:embed/>
                  </p:oleObj>
                </mc:Choice>
                <mc:Fallback>
                  <p:oleObj name="公式" r:id="rId10" imgW="177480" imgH="228600" progId="Equation.3">
                    <p:embed/>
                    <p:pic>
                      <p:nvPicPr>
                        <p:cNvPr id="53347" name="Object 99">
                          <a:extLst>
                            <a:ext uri="{FF2B5EF4-FFF2-40B4-BE49-F238E27FC236}">
                              <a16:creationId xmlns:a16="http://schemas.microsoft.com/office/drawing/2014/main" id="{AACD8F21-F236-C027-65EC-E463505BE3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750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48" name="Text Box 100">
              <a:extLst>
                <a:ext uri="{FF2B5EF4-FFF2-40B4-BE49-F238E27FC236}">
                  <a16:creationId xmlns:a16="http://schemas.microsoft.com/office/drawing/2014/main" id="{C42D272E-FA44-BD18-E952-E0769E63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4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graphicFrame>
          <p:nvGraphicFramePr>
            <p:cNvPr id="53349" name="Object 101">
              <a:extLst>
                <a:ext uri="{FF2B5EF4-FFF2-40B4-BE49-F238E27FC236}">
                  <a16:creationId xmlns:a16="http://schemas.microsoft.com/office/drawing/2014/main" id="{1C9EA19D-6924-1C0B-77B1-DB7CCBE461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976"/>
            <a:ext cx="18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80" imgH="266400" progId="Equation.3">
                    <p:embed/>
                  </p:oleObj>
                </mc:Choice>
                <mc:Fallback>
                  <p:oleObj name="公式" r:id="rId12" imgW="152280" imgH="266400" progId="Equation.3">
                    <p:embed/>
                    <p:pic>
                      <p:nvPicPr>
                        <p:cNvPr id="53349" name="Object 101">
                          <a:extLst>
                            <a:ext uri="{FF2B5EF4-FFF2-40B4-BE49-F238E27FC236}">
                              <a16:creationId xmlns:a16="http://schemas.microsoft.com/office/drawing/2014/main" id="{1C9EA19D-6924-1C0B-77B1-DB7CCBE461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976"/>
                          <a:ext cx="18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0" name="Object 102">
              <a:extLst>
                <a:ext uri="{FF2B5EF4-FFF2-40B4-BE49-F238E27FC236}">
                  <a16:creationId xmlns:a16="http://schemas.microsoft.com/office/drawing/2014/main" id="{832923CD-374B-1795-D993-C3FF13C586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7" y="2998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0" imgH="266400" progId="Equation.3">
                    <p:embed/>
                  </p:oleObj>
                </mc:Choice>
                <mc:Fallback>
                  <p:oleObj name="公式" r:id="rId14" imgW="164880" imgH="266400" progId="Equation.3">
                    <p:embed/>
                    <p:pic>
                      <p:nvPicPr>
                        <p:cNvPr id="53350" name="Object 102">
                          <a:extLst>
                            <a:ext uri="{FF2B5EF4-FFF2-40B4-BE49-F238E27FC236}">
                              <a16:creationId xmlns:a16="http://schemas.microsoft.com/office/drawing/2014/main" id="{832923CD-374B-1795-D993-C3FF13C586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2998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1" name="Text Box 103">
              <a:extLst>
                <a:ext uri="{FF2B5EF4-FFF2-40B4-BE49-F238E27FC236}">
                  <a16:creationId xmlns:a16="http://schemas.microsoft.com/office/drawing/2014/main" id="{2B8B7D0D-2D78-F5CB-AAF6-46906373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352" name="Text Box 104">
              <a:extLst>
                <a:ext uri="{FF2B5EF4-FFF2-40B4-BE49-F238E27FC236}">
                  <a16:creationId xmlns:a16="http://schemas.microsoft.com/office/drawing/2014/main" id="{671E8E47-7792-DB4B-E1DA-15A2F3389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353" name="Line 105">
              <a:extLst>
                <a:ext uri="{FF2B5EF4-FFF2-40B4-BE49-F238E27FC236}">
                  <a16:creationId xmlns:a16="http://schemas.microsoft.com/office/drawing/2014/main" id="{087A0259-4790-2E32-3423-1273516E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33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4" name="Line 106">
              <a:extLst>
                <a:ext uri="{FF2B5EF4-FFF2-40B4-BE49-F238E27FC236}">
                  <a16:creationId xmlns:a16="http://schemas.microsoft.com/office/drawing/2014/main" id="{722D7E0C-FD62-644A-4ECF-A1E85D5B9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5" name="Text Box 107">
              <a:extLst>
                <a:ext uri="{FF2B5EF4-FFF2-40B4-BE49-F238E27FC236}">
                  <a16:creationId xmlns:a16="http://schemas.microsoft.com/office/drawing/2014/main" id="{12CC4748-82DA-6698-FF36-B72FE7234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5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53356" name="Line 108">
              <a:extLst>
                <a:ext uri="{FF2B5EF4-FFF2-40B4-BE49-F238E27FC236}">
                  <a16:creationId xmlns:a16="http://schemas.microsoft.com/office/drawing/2014/main" id="{46EAFA66-3C88-2644-2838-E741A7D13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32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7" name="Line 109">
              <a:extLst>
                <a:ext uri="{FF2B5EF4-FFF2-40B4-BE49-F238E27FC236}">
                  <a16:creationId xmlns:a16="http://schemas.microsoft.com/office/drawing/2014/main" id="{37517972-D9A2-F688-1D6B-1107314DA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8" name="Line 110">
              <a:extLst>
                <a:ext uri="{FF2B5EF4-FFF2-40B4-BE49-F238E27FC236}">
                  <a16:creationId xmlns:a16="http://schemas.microsoft.com/office/drawing/2014/main" id="{AA9BD3C9-D09E-F01D-088E-46B01418E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34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9" name="Line 111">
              <a:extLst>
                <a:ext uri="{FF2B5EF4-FFF2-40B4-BE49-F238E27FC236}">
                  <a16:creationId xmlns:a16="http://schemas.microsoft.com/office/drawing/2014/main" id="{7BEBE1E8-10D8-EE48-DC73-DC21B4C49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88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3360" name="Object 112">
              <a:extLst>
                <a:ext uri="{FF2B5EF4-FFF2-40B4-BE49-F238E27FC236}">
                  <a16:creationId xmlns:a16="http://schemas.microsoft.com/office/drawing/2014/main" id="{72FD5D6A-C953-B246-F348-61FB02EC0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432"/>
            <a:ext cx="1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26720" imgH="215640" progId="Equation.3">
                    <p:embed/>
                  </p:oleObj>
                </mc:Choice>
                <mc:Fallback>
                  <p:oleObj name="公式" r:id="rId16" imgW="126720" imgH="215640" progId="Equation.3">
                    <p:embed/>
                    <p:pic>
                      <p:nvPicPr>
                        <p:cNvPr id="53360" name="Object 112">
                          <a:extLst>
                            <a:ext uri="{FF2B5EF4-FFF2-40B4-BE49-F238E27FC236}">
                              <a16:creationId xmlns:a16="http://schemas.microsoft.com/office/drawing/2014/main" id="{72FD5D6A-C953-B246-F348-61FB02EC09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32"/>
                          <a:ext cx="1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61" name="Line 113">
              <a:extLst>
                <a:ext uri="{FF2B5EF4-FFF2-40B4-BE49-F238E27FC236}">
                  <a16:creationId xmlns:a16="http://schemas.microsoft.com/office/drawing/2014/main" id="{B2E79E58-A6E2-94BF-6726-7634BE405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67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2" name="Line 114">
              <a:extLst>
                <a:ext uri="{FF2B5EF4-FFF2-40B4-BE49-F238E27FC236}">
                  <a16:creationId xmlns:a16="http://schemas.microsoft.com/office/drawing/2014/main" id="{0FADF524-472B-3119-FB56-F812A94D5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022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3" name="Line 115">
              <a:extLst>
                <a:ext uri="{FF2B5EF4-FFF2-40B4-BE49-F238E27FC236}">
                  <a16:creationId xmlns:a16="http://schemas.microsoft.com/office/drawing/2014/main" id="{5F2F8B80-54FB-E0B2-A6DF-7F77B7B0C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4" name="Line 116">
              <a:extLst>
                <a:ext uri="{FF2B5EF4-FFF2-40B4-BE49-F238E27FC236}">
                  <a16:creationId xmlns:a16="http://schemas.microsoft.com/office/drawing/2014/main" id="{2C0EE066-A848-BDB8-5E43-6BEB43965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34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5" name="Text Box 117">
              <a:extLst>
                <a:ext uri="{FF2B5EF4-FFF2-40B4-BE49-F238E27FC236}">
                  <a16:creationId xmlns:a16="http://schemas.microsoft.com/office/drawing/2014/main" id="{D086168C-DBE1-3314-3423-192D14178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29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53366" name="Text Box 118">
              <a:extLst>
                <a:ext uri="{FF2B5EF4-FFF2-40B4-BE49-F238E27FC236}">
                  <a16:creationId xmlns:a16="http://schemas.microsoft.com/office/drawing/2014/main" id="{C9F8084B-2564-7767-F7D6-4E10103F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70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3367" name="Text Box 119">
              <a:extLst>
                <a:ext uri="{FF2B5EF4-FFF2-40B4-BE49-F238E27FC236}">
                  <a16:creationId xmlns:a16="http://schemas.microsoft.com/office/drawing/2014/main" id="{303C3935-F2CB-97ED-F30C-6135DCF0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3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3368" name="Text Box 120">
              <a:extLst>
                <a:ext uri="{FF2B5EF4-FFF2-40B4-BE49-F238E27FC236}">
                  <a16:creationId xmlns:a16="http://schemas.microsoft.com/office/drawing/2014/main" id="{5970C17E-2622-26BA-FF5B-F19814186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369" name="Group 121">
              <a:extLst>
                <a:ext uri="{FF2B5EF4-FFF2-40B4-BE49-F238E27FC236}">
                  <a16:creationId xmlns:a16="http://schemas.microsoft.com/office/drawing/2014/main" id="{BF515BCE-308F-F806-C6E2-288A520CA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795"/>
              <a:ext cx="240" cy="93"/>
              <a:chOff x="3787" y="2478"/>
              <a:chExt cx="240" cy="93"/>
            </a:xfrm>
          </p:grpSpPr>
          <p:sp>
            <p:nvSpPr>
              <p:cNvPr id="53370" name="Line 122">
                <a:extLst>
                  <a:ext uri="{FF2B5EF4-FFF2-40B4-BE49-F238E27FC236}">
                    <a16:creationId xmlns:a16="http://schemas.microsoft.com/office/drawing/2014/main" id="{78FEE99C-D345-F2E3-92F0-5BD15789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3371" name="Line 123">
                <a:extLst>
                  <a:ext uri="{FF2B5EF4-FFF2-40B4-BE49-F238E27FC236}">
                    <a16:creationId xmlns:a16="http://schemas.microsoft.com/office/drawing/2014/main" id="{3A7DAD48-9BF1-3BEA-1BD6-97C412FAA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sp>
          <p:nvSpPr>
            <p:cNvPr id="53372" name="Rectangle 124">
              <a:extLst>
                <a:ext uri="{FF2B5EF4-FFF2-40B4-BE49-F238E27FC236}">
                  <a16:creationId xmlns:a16="http://schemas.microsoft.com/office/drawing/2014/main" id="{709F1C7A-D1D1-D972-2636-3C94A15DA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pSp>
          <p:nvGrpSpPr>
            <p:cNvPr id="53373" name="Group 125">
              <a:extLst>
                <a:ext uri="{FF2B5EF4-FFF2-40B4-BE49-F238E27FC236}">
                  <a16:creationId xmlns:a16="http://schemas.microsoft.com/office/drawing/2014/main" id="{1BC857CC-A0BB-8B3A-BAFB-CF1D231DF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51"/>
              <a:ext cx="499" cy="590"/>
              <a:chOff x="476" y="663"/>
              <a:chExt cx="771" cy="862"/>
            </a:xfrm>
          </p:grpSpPr>
          <p:sp>
            <p:nvSpPr>
              <p:cNvPr id="53374" name="AutoShape 126">
                <a:extLst>
                  <a:ext uri="{FF2B5EF4-FFF2-40B4-BE49-F238E27FC236}">
                    <a16:creationId xmlns:a16="http://schemas.microsoft.com/office/drawing/2014/main" id="{B3AD9A37-7857-3DF5-314E-A6E9627EB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3375" name="AutoShape 127">
                <a:extLst>
                  <a:ext uri="{FF2B5EF4-FFF2-40B4-BE49-F238E27FC236}">
                    <a16:creationId xmlns:a16="http://schemas.microsoft.com/office/drawing/2014/main" id="{A2CAC0DA-943E-7D8F-5C70-F70BCB94E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3376" name="AutoShape 128">
                <a:extLst>
                  <a:ext uri="{FF2B5EF4-FFF2-40B4-BE49-F238E27FC236}">
                    <a16:creationId xmlns:a16="http://schemas.microsoft.com/office/drawing/2014/main" id="{CC7F5633-5D0A-15A4-A33D-76FFF53E6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</p:grpSp>
      <p:sp>
        <p:nvSpPr>
          <p:cNvPr id="55" name="Text Box 75">
            <a:extLst>
              <a:ext uri="{FF2B5EF4-FFF2-40B4-BE49-F238E27FC236}">
                <a16:creationId xmlns:a16="http://schemas.microsoft.com/office/drawing/2014/main" id="{41AAFE07-6ED6-8200-3D9D-470D95C5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41" y="2686991"/>
            <a:ext cx="4406222" cy="153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楷体_GB2312" panose="02010609030101010101" pitchFamily="49" charset="-122"/>
              </a:rPr>
              <a:t>【</a:t>
            </a:r>
            <a:r>
              <a:rPr lang="zh-CN" altLang="en-US" sz="2000" b="1" dirty="0">
                <a:solidFill>
                  <a:srgbClr val="FFFFFF"/>
                </a:solidFill>
                <a:ea typeface="楷体_GB2312" panose="02010609030101010101" pitchFamily="49" charset="-122"/>
              </a:rPr>
              <a:t>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anose="02010609030101010101" pitchFamily="49" charset="-122"/>
              </a:rPr>
              <a:t>确定角度：电阻上电压</a:t>
            </a:r>
            <a:r>
              <a:rPr lang="zh-CN" altLang="en-US" sz="2000" b="1" noProof="0" dirty="0">
                <a:solidFill>
                  <a:srgbClr val="FFFFFF"/>
                </a:solidFill>
                <a:ea typeface="楷体_GB2312" panose="02010609030101010101" pitchFamily="49" charset="-122"/>
              </a:rPr>
              <a:t>等于电容上电压，并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anose="02010609030101010101" pitchFamily="49" charset="-122"/>
              </a:rPr>
              <a:t>和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anose="02010609030101010101" pitchFamily="49" charset="-122"/>
              </a:rPr>
              <a:t>I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anose="02010609030101010101" pitchFamily="49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anose="02010609030101010101" pitchFamily="49" charset="-122"/>
              </a:rPr>
              <a:t>同相位；</a:t>
            </a:r>
            <a:r>
              <a:rPr lang="zh-CN" altLang="en-US" sz="2000" b="1" dirty="0">
                <a:solidFill>
                  <a:srgbClr val="FFFFFF"/>
                </a:solidFill>
                <a:ea typeface="楷体_GB2312" panose="02010609030101010101" pitchFamily="49" charset="-122"/>
              </a:rPr>
              <a:t>电容上电流超前电压</a:t>
            </a:r>
            <a:r>
              <a:rPr lang="en-US" altLang="zh-CN" sz="2000" b="1" dirty="0">
                <a:solidFill>
                  <a:srgbClr val="FFFFFF"/>
                </a:solidFill>
                <a:ea typeface="楷体_GB2312" panose="02010609030101010101" pitchFamily="49" charset="-122"/>
              </a:rPr>
              <a:t>90°</a:t>
            </a:r>
            <a:r>
              <a:rPr lang="zh-CN" altLang="en-US" sz="2000" b="1" dirty="0">
                <a:solidFill>
                  <a:srgbClr val="FFFFFF"/>
                </a:solidFill>
                <a:ea typeface="楷体_GB2312" panose="02010609030101010101" pitchFamily="49" charset="-122"/>
              </a:rPr>
              <a:t>；</a:t>
            </a:r>
            <a:endParaRPr lang="en-US" altLang="zh-CN" sz="2000" b="1" dirty="0">
              <a:solidFill>
                <a:srgbClr val="FFFFFF"/>
              </a:solidFill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FFFF"/>
                </a:solidFill>
                <a:ea typeface="楷体_GB2312" panose="02010609030101010101" pitchFamily="49" charset="-122"/>
              </a:rPr>
              <a:t>②确定模：题干中已经给出</a:t>
            </a:r>
            <a:r>
              <a:rPr lang="en-US" altLang="zh-CN" sz="2000" i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1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</a:t>
            </a:r>
            <a:r>
              <a:rPr lang="en-US" altLang="zh-CN" sz="2000" i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2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=5A】</a:t>
            </a:r>
            <a:endParaRPr lang="en-US" altLang="zh-CN" sz="2000" b="1" dirty="0">
              <a:solidFill>
                <a:srgbClr val="FFFFFF"/>
              </a:solidFill>
              <a:ea typeface="楷体_GB2312" panose="02010609030101010101" pitchFamily="49" charset="-122"/>
            </a:endParaRPr>
          </a:p>
        </p:txBody>
      </p:sp>
      <p:sp>
        <p:nvSpPr>
          <p:cNvPr id="56" name="Text Box 75">
            <a:extLst>
              <a:ext uri="{FF2B5EF4-FFF2-40B4-BE49-F238E27FC236}">
                <a16:creationId xmlns:a16="http://schemas.microsoft.com/office/drawing/2014/main" id="{2F054353-8A8B-2FA8-B3CA-434B5CFD5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338" y="4307321"/>
            <a:ext cx="1130400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FFFF"/>
                </a:solidFill>
                <a:ea typeface="楷体_GB2312" panose="02010609030101010101" pitchFamily="49" charset="-122"/>
              </a:rPr>
              <a:t>(KCL)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2727D0DF-324B-BC00-F883-5C5FB34F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4997724"/>
            <a:ext cx="1130400" cy="4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FFFF"/>
                </a:solidFill>
                <a:ea typeface="楷体_GB2312" panose="02010609030101010101" pitchFamily="49" charset="-122"/>
              </a:rPr>
              <a:t>(KVL)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21" grpId="0" animBg="1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>
            <a:extLst>
              <a:ext uri="{FF2B5EF4-FFF2-40B4-BE49-F238E27FC236}">
                <a16:creationId xmlns:a16="http://schemas.microsoft.com/office/drawing/2014/main" id="{577E7C0A-AB96-E9E5-D9DC-C0C9E3CE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404813"/>
            <a:ext cx="8424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解   图示电路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=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=5A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50V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anose="02010609030101010101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总电压与总电流同相位，求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I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R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C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L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cs"/>
              </a:rPr>
              <a:t>。</a:t>
            </a:r>
          </a:p>
        </p:txBody>
      </p:sp>
      <p:sp>
        <p:nvSpPr>
          <p:cNvPr id="53321" name="Text Box 73">
            <a:extLst>
              <a:ext uri="{FF2B5EF4-FFF2-40B4-BE49-F238E27FC236}">
                <a16:creationId xmlns:a16="http://schemas.microsoft.com/office/drawing/2014/main" id="{E94C2C97-58B7-05E3-9A98-1C67D2DA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115252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3326" name="AutoShape 78">
            <a:extLst>
              <a:ext uri="{FF2B5EF4-FFF2-40B4-BE49-F238E27FC236}">
                <a16:creationId xmlns:a16="http://schemas.microsoft.com/office/drawing/2014/main" id="{6DDA4937-473B-7834-0914-B615F9256F80}"/>
              </a:ext>
            </a:extLst>
          </p:cNvPr>
          <p:cNvSpPr>
            <a:spLocks/>
          </p:cNvSpPr>
          <p:nvPr/>
        </p:nvSpPr>
        <p:spPr bwMode="auto">
          <a:xfrm>
            <a:off x="596855" y="3590925"/>
            <a:ext cx="73025" cy="1439862"/>
          </a:xfrm>
          <a:prstGeom prst="leftBrace">
            <a:avLst>
              <a:gd name="adj1" fmla="val 164312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graphicFrame>
        <p:nvGraphicFramePr>
          <p:cNvPr id="53327" name="Object 79">
            <a:extLst>
              <a:ext uri="{FF2B5EF4-FFF2-40B4-BE49-F238E27FC236}">
                <a16:creationId xmlns:a16="http://schemas.microsoft.com/office/drawing/2014/main" id="{C424A33D-2776-0ABD-EF43-FD41B1450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0918"/>
              </p:ext>
            </p:extLst>
          </p:nvPr>
        </p:nvGraphicFramePr>
        <p:xfrm>
          <a:off x="749779" y="3504397"/>
          <a:ext cx="4303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15640" progId="Equation.DSMT4">
                  <p:embed/>
                </p:oleObj>
              </mc:Choice>
              <mc:Fallback>
                <p:oleObj name="Equation" r:id="rId2" imgW="1536480" imgH="215640" progId="Equation.DSMT4">
                  <p:embed/>
                  <p:pic>
                    <p:nvPicPr>
                      <p:cNvPr id="53327" name="Object 79">
                        <a:extLst>
                          <a:ext uri="{FF2B5EF4-FFF2-40B4-BE49-F238E27FC236}">
                            <a16:creationId xmlns:a16="http://schemas.microsoft.com/office/drawing/2014/main" id="{C424A33D-2776-0ABD-EF43-FD41B1450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9" y="3504397"/>
                        <a:ext cx="4303304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8" name="Object 80">
            <a:extLst>
              <a:ext uri="{FF2B5EF4-FFF2-40B4-BE49-F238E27FC236}">
                <a16:creationId xmlns:a16="http://schemas.microsoft.com/office/drawing/2014/main" id="{A191D929-4005-B666-F34D-9EC1A0A72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99820"/>
              </p:ext>
            </p:extLst>
          </p:nvPr>
        </p:nvGraphicFramePr>
        <p:xfrm>
          <a:off x="703217" y="4167187"/>
          <a:ext cx="7146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16040" imgH="469800" progId="Equation.3">
                  <p:embed/>
                </p:oleObj>
              </mc:Choice>
              <mc:Fallback>
                <p:oleObj name="公式" r:id="rId4" imgW="3416040" imgH="469800" progId="Equation.3">
                  <p:embed/>
                  <p:pic>
                    <p:nvPicPr>
                      <p:cNvPr id="53328" name="Object 80">
                        <a:extLst>
                          <a:ext uri="{FF2B5EF4-FFF2-40B4-BE49-F238E27FC236}">
                            <a16:creationId xmlns:a16="http://schemas.microsoft.com/office/drawing/2014/main" id="{A191D929-4005-B666-F34D-9EC1A0A72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7" y="4167187"/>
                        <a:ext cx="7146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31" name="Text Box 83">
            <a:extLst>
              <a:ext uri="{FF2B5EF4-FFF2-40B4-BE49-F238E27FC236}">
                <a16:creationId xmlns:a16="http://schemas.microsoft.com/office/drawing/2014/main" id="{CA911374-A563-5CFB-7663-867AA889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8" y="2256622"/>
            <a:ext cx="42211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令等式两边实部等于实部，虚部等于虚部</a:t>
            </a:r>
          </a:p>
        </p:txBody>
      </p:sp>
      <p:grpSp>
        <p:nvGrpSpPr>
          <p:cNvPr id="53345" name="Group 97">
            <a:extLst>
              <a:ext uri="{FF2B5EF4-FFF2-40B4-BE49-F238E27FC236}">
                <a16:creationId xmlns:a16="http://schemas.microsoft.com/office/drawing/2014/main" id="{F91DF3CE-9943-B317-3861-4C8E1C470EA4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557338"/>
            <a:ext cx="3851275" cy="1733550"/>
            <a:chOff x="476" y="2251"/>
            <a:chExt cx="2426" cy="1092"/>
          </a:xfrm>
        </p:grpSpPr>
        <p:sp>
          <p:nvSpPr>
            <p:cNvPr id="53346" name="Oval 98">
              <a:extLst>
                <a:ext uri="{FF2B5EF4-FFF2-40B4-BE49-F238E27FC236}">
                  <a16:creationId xmlns:a16="http://schemas.microsoft.com/office/drawing/2014/main" id="{94676172-10C1-37C7-3FF6-28877C4E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3347" name="Object 99">
              <a:extLst>
                <a:ext uri="{FF2B5EF4-FFF2-40B4-BE49-F238E27FC236}">
                  <a16:creationId xmlns:a16="http://schemas.microsoft.com/office/drawing/2014/main" id="{AACD8F21-F236-C027-65EC-E463505BE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750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480" imgH="228600" progId="Equation.3">
                    <p:embed/>
                  </p:oleObj>
                </mc:Choice>
                <mc:Fallback>
                  <p:oleObj name="公式" r:id="rId6" imgW="177480" imgH="228600" progId="Equation.3">
                    <p:embed/>
                    <p:pic>
                      <p:nvPicPr>
                        <p:cNvPr id="53347" name="Object 99">
                          <a:extLst>
                            <a:ext uri="{FF2B5EF4-FFF2-40B4-BE49-F238E27FC236}">
                              <a16:creationId xmlns:a16="http://schemas.microsoft.com/office/drawing/2014/main" id="{AACD8F21-F236-C027-65EC-E463505BE3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750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48" name="Text Box 100">
              <a:extLst>
                <a:ext uri="{FF2B5EF4-FFF2-40B4-BE49-F238E27FC236}">
                  <a16:creationId xmlns:a16="http://schemas.microsoft.com/office/drawing/2014/main" id="{C42D272E-FA44-BD18-E952-E0769E63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4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graphicFrame>
          <p:nvGraphicFramePr>
            <p:cNvPr id="53349" name="Object 101">
              <a:extLst>
                <a:ext uri="{FF2B5EF4-FFF2-40B4-BE49-F238E27FC236}">
                  <a16:creationId xmlns:a16="http://schemas.microsoft.com/office/drawing/2014/main" id="{1C9EA19D-6924-1C0B-77B1-DB7CCBE461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976"/>
            <a:ext cx="18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266400" progId="Equation.3">
                    <p:embed/>
                  </p:oleObj>
                </mc:Choice>
                <mc:Fallback>
                  <p:oleObj name="公式" r:id="rId8" imgW="152280" imgH="266400" progId="Equation.3">
                    <p:embed/>
                    <p:pic>
                      <p:nvPicPr>
                        <p:cNvPr id="53349" name="Object 101">
                          <a:extLst>
                            <a:ext uri="{FF2B5EF4-FFF2-40B4-BE49-F238E27FC236}">
                              <a16:creationId xmlns:a16="http://schemas.microsoft.com/office/drawing/2014/main" id="{1C9EA19D-6924-1C0B-77B1-DB7CCBE461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976"/>
                          <a:ext cx="18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0" name="Object 102">
              <a:extLst>
                <a:ext uri="{FF2B5EF4-FFF2-40B4-BE49-F238E27FC236}">
                  <a16:creationId xmlns:a16="http://schemas.microsoft.com/office/drawing/2014/main" id="{832923CD-374B-1795-D993-C3FF13C586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7" y="2998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64880" imgH="266400" progId="Equation.3">
                    <p:embed/>
                  </p:oleObj>
                </mc:Choice>
                <mc:Fallback>
                  <p:oleObj name="公式" r:id="rId10" imgW="164880" imgH="266400" progId="Equation.3">
                    <p:embed/>
                    <p:pic>
                      <p:nvPicPr>
                        <p:cNvPr id="53350" name="Object 102">
                          <a:extLst>
                            <a:ext uri="{FF2B5EF4-FFF2-40B4-BE49-F238E27FC236}">
                              <a16:creationId xmlns:a16="http://schemas.microsoft.com/office/drawing/2014/main" id="{832923CD-374B-1795-D993-C3FF13C586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2998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1" name="Text Box 103">
              <a:extLst>
                <a:ext uri="{FF2B5EF4-FFF2-40B4-BE49-F238E27FC236}">
                  <a16:creationId xmlns:a16="http://schemas.microsoft.com/office/drawing/2014/main" id="{2B8B7D0D-2D78-F5CB-AAF6-46906373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352" name="Text Box 104">
              <a:extLst>
                <a:ext uri="{FF2B5EF4-FFF2-40B4-BE49-F238E27FC236}">
                  <a16:creationId xmlns:a16="http://schemas.microsoft.com/office/drawing/2014/main" id="{671E8E47-7792-DB4B-E1DA-15A2F3389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353" name="Line 105">
              <a:extLst>
                <a:ext uri="{FF2B5EF4-FFF2-40B4-BE49-F238E27FC236}">
                  <a16:creationId xmlns:a16="http://schemas.microsoft.com/office/drawing/2014/main" id="{087A0259-4790-2E32-3423-1273516E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33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4" name="Line 106">
              <a:extLst>
                <a:ext uri="{FF2B5EF4-FFF2-40B4-BE49-F238E27FC236}">
                  <a16:creationId xmlns:a16="http://schemas.microsoft.com/office/drawing/2014/main" id="{722D7E0C-FD62-644A-4ECF-A1E85D5B9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5" name="Text Box 107">
              <a:extLst>
                <a:ext uri="{FF2B5EF4-FFF2-40B4-BE49-F238E27FC236}">
                  <a16:creationId xmlns:a16="http://schemas.microsoft.com/office/drawing/2014/main" id="{12CC4748-82DA-6698-FF36-B72FE7234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5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53356" name="Line 108">
              <a:extLst>
                <a:ext uri="{FF2B5EF4-FFF2-40B4-BE49-F238E27FC236}">
                  <a16:creationId xmlns:a16="http://schemas.microsoft.com/office/drawing/2014/main" id="{46EAFA66-3C88-2644-2838-E741A7D13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32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7" name="Line 109">
              <a:extLst>
                <a:ext uri="{FF2B5EF4-FFF2-40B4-BE49-F238E27FC236}">
                  <a16:creationId xmlns:a16="http://schemas.microsoft.com/office/drawing/2014/main" id="{37517972-D9A2-F688-1D6B-1107314DA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8" name="Line 110">
              <a:extLst>
                <a:ext uri="{FF2B5EF4-FFF2-40B4-BE49-F238E27FC236}">
                  <a16:creationId xmlns:a16="http://schemas.microsoft.com/office/drawing/2014/main" id="{AA9BD3C9-D09E-F01D-088E-46B01418E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34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59" name="Line 111">
              <a:extLst>
                <a:ext uri="{FF2B5EF4-FFF2-40B4-BE49-F238E27FC236}">
                  <a16:creationId xmlns:a16="http://schemas.microsoft.com/office/drawing/2014/main" id="{7BEBE1E8-10D8-EE48-DC73-DC21B4C49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88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3360" name="Object 112">
              <a:extLst>
                <a:ext uri="{FF2B5EF4-FFF2-40B4-BE49-F238E27FC236}">
                  <a16:creationId xmlns:a16="http://schemas.microsoft.com/office/drawing/2014/main" id="{72FD5D6A-C953-B246-F348-61FB02EC0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432"/>
            <a:ext cx="1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215640" progId="Equation.3">
                    <p:embed/>
                  </p:oleObj>
                </mc:Choice>
                <mc:Fallback>
                  <p:oleObj name="公式" r:id="rId12" imgW="126720" imgH="215640" progId="Equation.3">
                    <p:embed/>
                    <p:pic>
                      <p:nvPicPr>
                        <p:cNvPr id="53360" name="Object 112">
                          <a:extLst>
                            <a:ext uri="{FF2B5EF4-FFF2-40B4-BE49-F238E27FC236}">
                              <a16:creationId xmlns:a16="http://schemas.microsoft.com/office/drawing/2014/main" id="{72FD5D6A-C953-B246-F348-61FB02EC09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32"/>
                          <a:ext cx="1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61" name="Line 113">
              <a:extLst>
                <a:ext uri="{FF2B5EF4-FFF2-40B4-BE49-F238E27FC236}">
                  <a16:creationId xmlns:a16="http://schemas.microsoft.com/office/drawing/2014/main" id="{B2E79E58-A6E2-94BF-6726-7634BE405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67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2" name="Line 114">
              <a:extLst>
                <a:ext uri="{FF2B5EF4-FFF2-40B4-BE49-F238E27FC236}">
                  <a16:creationId xmlns:a16="http://schemas.microsoft.com/office/drawing/2014/main" id="{0FADF524-472B-3119-FB56-F812A94D5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022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3" name="Line 115">
              <a:extLst>
                <a:ext uri="{FF2B5EF4-FFF2-40B4-BE49-F238E27FC236}">
                  <a16:creationId xmlns:a16="http://schemas.microsoft.com/office/drawing/2014/main" id="{5F2F8B80-54FB-E0B2-A6DF-7F77B7B0C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4" name="Line 116">
              <a:extLst>
                <a:ext uri="{FF2B5EF4-FFF2-40B4-BE49-F238E27FC236}">
                  <a16:creationId xmlns:a16="http://schemas.microsoft.com/office/drawing/2014/main" id="{2C0EE066-A848-BDB8-5E43-6BEB43965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34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3365" name="Text Box 117">
              <a:extLst>
                <a:ext uri="{FF2B5EF4-FFF2-40B4-BE49-F238E27FC236}">
                  <a16:creationId xmlns:a16="http://schemas.microsoft.com/office/drawing/2014/main" id="{D086168C-DBE1-3314-3423-192D14178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29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53366" name="Text Box 118">
              <a:extLst>
                <a:ext uri="{FF2B5EF4-FFF2-40B4-BE49-F238E27FC236}">
                  <a16:creationId xmlns:a16="http://schemas.microsoft.com/office/drawing/2014/main" id="{C9F8084B-2564-7767-F7D6-4E10103F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70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3367" name="Text Box 119">
              <a:extLst>
                <a:ext uri="{FF2B5EF4-FFF2-40B4-BE49-F238E27FC236}">
                  <a16:creationId xmlns:a16="http://schemas.microsoft.com/office/drawing/2014/main" id="{303C3935-F2CB-97ED-F30C-6135DCF0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3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3368" name="Text Box 120">
              <a:extLst>
                <a:ext uri="{FF2B5EF4-FFF2-40B4-BE49-F238E27FC236}">
                  <a16:creationId xmlns:a16="http://schemas.microsoft.com/office/drawing/2014/main" id="{5970C17E-2622-26BA-FF5B-F19814186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369" name="Group 121">
              <a:extLst>
                <a:ext uri="{FF2B5EF4-FFF2-40B4-BE49-F238E27FC236}">
                  <a16:creationId xmlns:a16="http://schemas.microsoft.com/office/drawing/2014/main" id="{BF515BCE-308F-F806-C6E2-288A520CA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795"/>
              <a:ext cx="240" cy="93"/>
              <a:chOff x="3787" y="2478"/>
              <a:chExt cx="240" cy="93"/>
            </a:xfrm>
          </p:grpSpPr>
          <p:sp>
            <p:nvSpPr>
              <p:cNvPr id="53370" name="Line 122">
                <a:extLst>
                  <a:ext uri="{FF2B5EF4-FFF2-40B4-BE49-F238E27FC236}">
                    <a16:creationId xmlns:a16="http://schemas.microsoft.com/office/drawing/2014/main" id="{78FEE99C-D345-F2E3-92F0-5BD15789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3371" name="Line 123">
                <a:extLst>
                  <a:ext uri="{FF2B5EF4-FFF2-40B4-BE49-F238E27FC236}">
                    <a16:creationId xmlns:a16="http://schemas.microsoft.com/office/drawing/2014/main" id="{3A7DAD48-9BF1-3BEA-1BD6-97C412FAA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sp>
          <p:nvSpPr>
            <p:cNvPr id="53372" name="Rectangle 124">
              <a:extLst>
                <a:ext uri="{FF2B5EF4-FFF2-40B4-BE49-F238E27FC236}">
                  <a16:creationId xmlns:a16="http://schemas.microsoft.com/office/drawing/2014/main" id="{709F1C7A-D1D1-D972-2636-3C94A15DA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pSp>
          <p:nvGrpSpPr>
            <p:cNvPr id="53373" name="Group 125">
              <a:extLst>
                <a:ext uri="{FF2B5EF4-FFF2-40B4-BE49-F238E27FC236}">
                  <a16:creationId xmlns:a16="http://schemas.microsoft.com/office/drawing/2014/main" id="{1BC857CC-A0BB-8B3A-BAFB-CF1D231DF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51"/>
              <a:ext cx="499" cy="590"/>
              <a:chOff x="476" y="663"/>
              <a:chExt cx="771" cy="862"/>
            </a:xfrm>
          </p:grpSpPr>
          <p:sp>
            <p:nvSpPr>
              <p:cNvPr id="53374" name="AutoShape 126">
                <a:extLst>
                  <a:ext uri="{FF2B5EF4-FFF2-40B4-BE49-F238E27FC236}">
                    <a16:creationId xmlns:a16="http://schemas.microsoft.com/office/drawing/2014/main" id="{B3AD9A37-7857-3DF5-314E-A6E9627EB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3375" name="AutoShape 127">
                <a:extLst>
                  <a:ext uri="{FF2B5EF4-FFF2-40B4-BE49-F238E27FC236}">
                    <a16:creationId xmlns:a16="http://schemas.microsoft.com/office/drawing/2014/main" id="{A2CAC0DA-943E-7D8F-5C70-F70BCB94E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3376" name="AutoShape 128">
                <a:extLst>
                  <a:ext uri="{FF2B5EF4-FFF2-40B4-BE49-F238E27FC236}">
                    <a16:creationId xmlns:a16="http://schemas.microsoft.com/office/drawing/2014/main" id="{CC7F5633-5D0A-15A4-A33D-76FFF53E6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68" name="Object 44">
            <a:extLst>
              <a:ext uri="{FF2B5EF4-FFF2-40B4-BE49-F238E27FC236}">
                <a16:creationId xmlns:a16="http://schemas.microsoft.com/office/drawing/2014/main" id="{EE03D1CA-566B-97E9-2FA1-AB7C59B93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1601788"/>
          <a:ext cx="35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480" imgH="228600" progId="Equation.3">
                  <p:embed/>
                </p:oleObj>
              </mc:Choice>
              <mc:Fallback>
                <p:oleObj name="公式" r:id="rId2" imgW="177480" imgH="228600" progId="Equation.3">
                  <p:embed/>
                  <p:pic>
                    <p:nvPicPr>
                      <p:cNvPr id="52268" name="Object 44">
                        <a:extLst>
                          <a:ext uri="{FF2B5EF4-FFF2-40B4-BE49-F238E27FC236}">
                            <a16:creationId xmlns:a16="http://schemas.microsoft.com/office/drawing/2014/main" id="{EE03D1CA-566B-97E9-2FA1-AB7C59B93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601788"/>
                        <a:ext cx="35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79" name="Group 55">
            <a:extLst>
              <a:ext uri="{FF2B5EF4-FFF2-40B4-BE49-F238E27FC236}">
                <a16:creationId xmlns:a16="http://schemas.microsoft.com/office/drawing/2014/main" id="{9328B943-9788-F39B-07D9-E5D25073E64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51075"/>
            <a:ext cx="1584325" cy="1465263"/>
            <a:chOff x="1111" y="2689"/>
            <a:chExt cx="998" cy="923"/>
          </a:xfrm>
        </p:grpSpPr>
        <p:graphicFrame>
          <p:nvGraphicFramePr>
            <p:cNvPr id="52262" name="Object 38">
              <a:extLst>
                <a:ext uri="{FF2B5EF4-FFF2-40B4-BE49-F238E27FC236}">
                  <a16:creationId xmlns:a16="http://schemas.microsoft.com/office/drawing/2014/main" id="{45F67EF1-95F6-7F72-2081-454CB50469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2689"/>
            <a:ext cx="7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09480" imgH="241200" progId="Equation.3">
                    <p:embed/>
                  </p:oleObj>
                </mc:Choice>
                <mc:Fallback>
                  <p:oleObj name="公式" r:id="rId4" imgW="609480" imgH="241200" progId="Equation.3">
                    <p:embed/>
                    <p:pic>
                      <p:nvPicPr>
                        <p:cNvPr id="52262" name="Object 38">
                          <a:extLst>
                            <a:ext uri="{FF2B5EF4-FFF2-40B4-BE49-F238E27FC236}">
                              <a16:creationId xmlns:a16="http://schemas.microsoft.com/office/drawing/2014/main" id="{45F67EF1-95F6-7F72-2081-454CB50469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689"/>
                          <a:ext cx="74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0" name="Line 46">
              <a:extLst>
                <a:ext uri="{FF2B5EF4-FFF2-40B4-BE49-F238E27FC236}">
                  <a16:creationId xmlns:a16="http://schemas.microsoft.com/office/drawing/2014/main" id="{F73E9239-5ACF-3E12-016B-642374088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704"/>
              <a:ext cx="998" cy="9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52277" name="Group 53">
            <a:extLst>
              <a:ext uri="{FF2B5EF4-FFF2-40B4-BE49-F238E27FC236}">
                <a16:creationId xmlns:a16="http://schemas.microsoft.com/office/drawing/2014/main" id="{5554522B-E2D5-9BD2-66E6-5CB4C02059E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689350"/>
            <a:ext cx="3930650" cy="590550"/>
            <a:chOff x="1111" y="3595"/>
            <a:chExt cx="2476" cy="372"/>
          </a:xfrm>
        </p:grpSpPr>
        <p:sp>
          <p:nvSpPr>
            <p:cNvPr id="52275" name="Line 51">
              <a:extLst>
                <a:ext uri="{FF2B5EF4-FFF2-40B4-BE49-F238E27FC236}">
                  <a16:creationId xmlns:a16="http://schemas.microsoft.com/office/drawing/2014/main" id="{4C3203BA-5F27-3B5F-5273-1CCCC2562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612"/>
              <a:ext cx="20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271" name="Object 47">
              <a:extLst>
                <a:ext uri="{FF2B5EF4-FFF2-40B4-BE49-F238E27FC236}">
                  <a16:creationId xmlns:a16="http://schemas.microsoft.com/office/drawing/2014/main" id="{3A964093-536E-1FA1-16EE-B71F91ED4E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8" y="3595"/>
            <a:ext cx="86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22080" imgH="266400" progId="Equation.3">
                    <p:embed/>
                  </p:oleObj>
                </mc:Choice>
                <mc:Fallback>
                  <p:oleObj name="公式" r:id="rId6" imgW="622080" imgH="266400" progId="Equation.3">
                    <p:embed/>
                    <p:pic>
                      <p:nvPicPr>
                        <p:cNvPr id="52271" name="Object 47">
                          <a:extLst>
                            <a:ext uri="{FF2B5EF4-FFF2-40B4-BE49-F238E27FC236}">
                              <a16:creationId xmlns:a16="http://schemas.microsoft.com/office/drawing/2014/main" id="{3A964093-536E-1FA1-16EE-B71F91ED4E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3595"/>
                          <a:ext cx="86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78" name="Group 54">
            <a:extLst>
              <a:ext uri="{FF2B5EF4-FFF2-40B4-BE49-F238E27FC236}">
                <a16:creationId xmlns:a16="http://schemas.microsoft.com/office/drawing/2014/main" id="{E996548E-2AB8-EADC-ABE2-F8DAA8D1626A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1746250"/>
            <a:ext cx="449263" cy="1970088"/>
            <a:chOff x="828" y="2371"/>
            <a:chExt cx="283" cy="1241"/>
          </a:xfrm>
        </p:grpSpPr>
        <p:sp>
          <p:nvSpPr>
            <p:cNvPr id="52261" name="Line 37">
              <a:extLst>
                <a:ext uri="{FF2B5EF4-FFF2-40B4-BE49-F238E27FC236}">
                  <a16:creationId xmlns:a16="http://schemas.microsoft.com/office/drawing/2014/main" id="{6E5B9D71-0885-BAC9-CD00-82AD855BB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568"/>
              <a:ext cx="0" cy="1044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273" name="Object 49">
              <a:extLst>
                <a:ext uri="{FF2B5EF4-FFF2-40B4-BE49-F238E27FC236}">
                  <a16:creationId xmlns:a16="http://schemas.microsoft.com/office/drawing/2014/main" id="{4475629E-EF79-9F23-27B9-2B0B72331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" y="2371"/>
            <a:ext cx="21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266400" progId="Equation.3">
                    <p:embed/>
                  </p:oleObj>
                </mc:Choice>
                <mc:Fallback>
                  <p:oleObj name="公式" r:id="rId8" imgW="164880" imgH="266400" progId="Equation.3">
                    <p:embed/>
                    <p:pic>
                      <p:nvPicPr>
                        <p:cNvPr id="52273" name="Object 49">
                          <a:extLst>
                            <a:ext uri="{FF2B5EF4-FFF2-40B4-BE49-F238E27FC236}">
                              <a16:creationId xmlns:a16="http://schemas.microsoft.com/office/drawing/2014/main" id="{4475629E-EF79-9F23-27B9-2B0B72331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371"/>
                          <a:ext cx="21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76" name="Group 52">
            <a:extLst>
              <a:ext uri="{FF2B5EF4-FFF2-40B4-BE49-F238E27FC236}">
                <a16:creationId xmlns:a16="http://schemas.microsoft.com/office/drawing/2014/main" id="{855D3967-0960-F37A-8D4A-5AA0DF222EE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716338"/>
            <a:ext cx="1831975" cy="568325"/>
            <a:chOff x="1111" y="3612"/>
            <a:chExt cx="1154" cy="358"/>
          </a:xfrm>
        </p:grpSpPr>
        <p:sp>
          <p:nvSpPr>
            <p:cNvPr id="52259" name="Line 35">
              <a:extLst>
                <a:ext uri="{FF2B5EF4-FFF2-40B4-BE49-F238E27FC236}">
                  <a16:creationId xmlns:a16="http://schemas.microsoft.com/office/drawing/2014/main" id="{DEB9CB5F-7A76-E116-0442-67736A23B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612"/>
              <a:ext cx="108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265" name="Object 41">
              <a:extLst>
                <a:ext uri="{FF2B5EF4-FFF2-40B4-BE49-F238E27FC236}">
                  <a16:creationId xmlns:a16="http://schemas.microsoft.com/office/drawing/2014/main" id="{16AF4E54-98DA-FA82-9D5F-92F53850D2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2" y="3633"/>
            <a:ext cx="19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266400" progId="Equation.3">
                    <p:embed/>
                  </p:oleObj>
                </mc:Choice>
                <mc:Fallback>
                  <p:oleObj name="公式" r:id="rId10" imgW="152280" imgH="266400" progId="Equation.3">
                    <p:embed/>
                    <p:pic>
                      <p:nvPicPr>
                        <p:cNvPr id="52265" name="Object 41">
                          <a:extLst>
                            <a:ext uri="{FF2B5EF4-FFF2-40B4-BE49-F238E27FC236}">
                              <a16:creationId xmlns:a16="http://schemas.microsoft.com/office/drawing/2014/main" id="{16AF4E54-98DA-FA82-9D5F-92F53850D2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3633"/>
                          <a:ext cx="19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80" name="Line 56">
            <a:extLst>
              <a:ext uri="{FF2B5EF4-FFF2-40B4-BE49-F238E27FC236}">
                <a16:creationId xmlns:a16="http://schemas.microsoft.com/office/drawing/2014/main" id="{DD5DA24E-CEF8-9BD8-13E2-8C9189CBD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2058988"/>
            <a:ext cx="1800225" cy="165735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9030101010101" pitchFamily="49" charset="-122"/>
              <a:cs typeface="+mn-cs"/>
            </a:endParaRPr>
          </a:p>
        </p:txBody>
      </p:sp>
      <p:grpSp>
        <p:nvGrpSpPr>
          <p:cNvPr id="52288" name="Group 64">
            <a:extLst>
              <a:ext uri="{FF2B5EF4-FFF2-40B4-BE49-F238E27FC236}">
                <a16:creationId xmlns:a16="http://schemas.microsoft.com/office/drawing/2014/main" id="{DBEF31C3-1A46-2520-947F-50CC5140359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198813"/>
            <a:ext cx="741362" cy="517525"/>
            <a:chOff x="1428" y="3014"/>
            <a:chExt cx="467" cy="326"/>
          </a:xfrm>
        </p:grpSpPr>
        <p:sp>
          <p:nvSpPr>
            <p:cNvPr id="52281" name="Freeform 57">
              <a:extLst>
                <a:ext uri="{FF2B5EF4-FFF2-40B4-BE49-F238E27FC236}">
                  <a16:creationId xmlns:a16="http://schemas.microsoft.com/office/drawing/2014/main" id="{DA51BC81-F789-E436-E486-E7B8A3A8C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" y="3113"/>
              <a:ext cx="91" cy="227"/>
            </a:xfrm>
            <a:custGeom>
              <a:avLst/>
              <a:gdLst>
                <a:gd name="T0" fmla="*/ 0 w 106"/>
                <a:gd name="T1" fmla="*/ 0 h 181"/>
                <a:gd name="T2" fmla="*/ 91 w 106"/>
                <a:gd name="T3" fmla="*/ 45 h 181"/>
                <a:gd name="T4" fmla="*/ 91 w 10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181">
                  <a:moveTo>
                    <a:pt x="0" y="0"/>
                  </a:moveTo>
                  <a:cubicBezTo>
                    <a:pt x="38" y="7"/>
                    <a:pt x="76" y="15"/>
                    <a:pt x="91" y="45"/>
                  </a:cubicBezTo>
                  <a:cubicBezTo>
                    <a:pt x="106" y="75"/>
                    <a:pt x="91" y="151"/>
                    <a:pt x="91" y="181"/>
                  </a:cubicBez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282" name="Object 58">
              <a:extLst>
                <a:ext uri="{FF2B5EF4-FFF2-40B4-BE49-F238E27FC236}">
                  <a16:creationId xmlns:a16="http://schemas.microsoft.com/office/drawing/2014/main" id="{D3DA398E-B40C-B13C-FD8F-E3BA2BBF9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6" y="3014"/>
            <a:ext cx="33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66400" imgH="215640" progId="Equation.3">
                    <p:embed/>
                  </p:oleObj>
                </mc:Choice>
                <mc:Fallback>
                  <p:oleObj name="公式" r:id="rId12" imgW="266400" imgH="215640" progId="Equation.3">
                    <p:embed/>
                    <p:pic>
                      <p:nvPicPr>
                        <p:cNvPr id="52282" name="Object 58">
                          <a:extLst>
                            <a:ext uri="{FF2B5EF4-FFF2-40B4-BE49-F238E27FC236}">
                              <a16:creationId xmlns:a16="http://schemas.microsoft.com/office/drawing/2014/main" id="{D3DA398E-B40C-B13C-FD8F-E3BA2BBF91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3014"/>
                          <a:ext cx="33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84" name="Group 60">
            <a:extLst>
              <a:ext uri="{FF2B5EF4-FFF2-40B4-BE49-F238E27FC236}">
                <a16:creationId xmlns:a16="http://schemas.microsoft.com/office/drawing/2014/main" id="{457E67A9-4AB4-7E42-FA14-7E28F6124AA5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060575"/>
            <a:ext cx="1439862" cy="1584325"/>
            <a:chOff x="2245" y="2614"/>
            <a:chExt cx="907" cy="998"/>
          </a:xfrm>
        </p:grpSpPr>
        <p:sp>
          <p:nvSpPr>
            <p:cNvPr id="52272" name="Line 48">
              <a:extLst>
                <a:ext uri="{FF2B5EF4-FFF2-40B4-BE49-F238E27FC236}">
                  <a16:creationId xmlns:a16="http://schemas.microsoft.com/office/drawing/2014/main" id="{187B2DDB-BB7C-E9AC-89DC-2CF75F5DA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614"/>
              <a:ext cx="907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283" name="Object 59">
              <a:extLst>
                <a:ext uri="{FF2B5EF4-FFF2-40B4-BE49-F238E27FC236}">
                  <a16:creationId xmlns:a16="http://schemas.microsoft.com/office/drawing/2014/main" id="{09DD46D2-711E-AA3E-9D46-E0D865FB5E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9" y="2800"/>
            <a:ext cx="2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28600" imgH="266400" progId="Equation.3">
                    <p:embed/>
                  </p:oleObj>
                </mc:Choice>
                <mc:Fallback>
                  <p:oleObj name="公式" r:id="rId14" imgW="228600" imgH="266400" progId="Equation.3">
                    <p:embed/>
                    <p:pic>
                      <p:nvPicPr>
                        <p:cNvPr id="52283" name="Object 59">
                          <a:extLst>
                            <a:ext uri="{FF2B5EF4-FFF2-40B4-BE49-F238E27FC236}">
                              <a16:creationId xmlns:a16="http://schemas.microsoft.com/office/drawing/2014/main" id="{09DD46D2-711E-AA3E-9D46-E0D865FB5E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800"/>
                          <a:ext cx="29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85" name="Object 61">
            <a:extLst>
              <a:ext uri="{FF2B5EF4-FFF2-40B4-BE49-F238E27FC236}">
                <a16:creationId xmlns:a16="http://schemas.microsoft.com/office/drawing/2014/main" id="{4250B6D4-A86C-9C55-6EB1-2F8F652DE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05783"/>
              </p:ext>
            </p:extLst>
          </p:nvPr>
        </p:nvGraphicFramePr>
        <p:xfrm>
          <a:off x="5951538" y="3873900"/>
          <a:ext cx="2076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28520" imgH="241200" progId="Equation.3">
                  <p:embed/>
                </p:oleObj>
              </mc:Choice>
              <mc:Fallback>
                <p:oleObj name="公式" r:id="rId16" imgW="1028520" imgH="241200" progId="Equation.3">
                  <p:embed/>
                  <p:pic>
                    <p:nvPicPr>
                      <p:cNvPr id="52285" name="Object 61">
                        <a:extLst>
                          <a:ext uri="{FF2B5EF4-FFF2-40B4-BE49-F238E27FC236}">
                            <a16:creationId xmlns:a16="http://schemas.microsoft.com/office/drawing/2014/main" id="{4250B6D4-A86C-9C55-6EB1-2F8F652DE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873900"/>
                        <a:ext cx="2076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6" name="Object 62">
            <a:extLst>
              <a:ext uri="{FF2B5EF4-FFF2-40B4-BE49-F238E27FC236}">
                <a16:creationId xmlns:a16="http://schemas.microsoft.com/office/drawing/2014/main" id="{BAC1F935-5861-EBA4-25B9-031E619E2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54706"/>
              </p:ext>
            </p:extLst>
          </p:nvPr>
        </p:nvGraphicFramePr>
        <p:xfrm>
          <a:off x="5807076" y="4521600"/>
          <a:ext cx="27701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371600" imgH="469800" progId="Equation.3">
                  <p:embed/>
                </p:oleObj>
              </mc:Choice>
              <mc:Fallback>
                <p:oleObj name="公式" r:id="rId18" imgW="1371600" imgH="469800" progId="Equation.3">
                  <p:embed/>
                  <p:pic>
                    <p:nvPicPr>
                      <p:cNvPr id="52286" name="Object 62">
                        <a:extLst>
                          <a:ext uri="{FF2B5EF4-FFF2-40B4-BE49-F238E27FC236}">
                            <a16:creationId xmlns:a16="http://schemas.microsoft.com/office/drawing/2014/main" id="{BAC1F935-5861-EBA4-25B9-031E619E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6" y="4521600"/>
                        <a:ext cx="27701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7" name="Object 63">
            <a:extLst>
              <a:ext uri="{FF2B5EF4-FFF2-40B4-BE49-F238E27FC236}">
                <a16:creationId xmlns:a16="http://schemas.microsoft.com/office/drawing/2014/main" id="{A5D6775C-2891-6E15-2601-E3A622981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93472"/>
              </p:ext>
            </p:extLst>
          </p:nvPr>
        </p:nvGraphicFramePr>
        <p:xfrm>
          <a:off x="5684839" y="5511572"/>
          <a:ext cx="3226216" cy="86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380880" progId="Equation.DSMT4">
                  <p:embed/>
                </p:oleObj>
              </mc:Choice>
              <mc:Fallback>
                <p:oleObj name="Equation" r:id="rId20" imgW="1409400" imgH="380880" progId="Equation.DSMT4">
                  <p:embed/>
                  <p:pic>
                    <p:nvPicPr>
                      <p:cNvPr id="52287" name="Object 63">
                        <a:extLst>
                          <a:ext uri="{FF2B5EF4-FFF2-40B4-BE49-F238E27FC236}">
                            <a16:creationId xmlns:a16="http://schemas.microsoft.com/office/drawing/2014/main" id="{A5D6775C-2891-6E15-2601-E3A622981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9" y="5511572"/>
                        <a:ext cx="3226216" cy="86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9" name="Text Box 75">
            <a:extLst>
              <a:ext uri="{FF2B5EF4-FFF2-40B4-BE49-F238E27FC236}">
                <a16:creationId xmlns:a16="http://schemas.microsoft.com/office/drawing/2014/main" id="{0CEAB7AF-CD64-43F0-877C-47F5F6549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rPr>
              <a:t>画相量图计算</a:t>
            </a:r>
          </a:p>
        </p:txBody>
      </p:sp>
      <p:grpSp>
        <p:nvGrpSpPr>
          <p:cNvPr id="52300" name="Group 76">
            <a:extLst>
              <a:ext uri="{FF2B5EF4-FFF2-40B4-BE49-F238E27FC236}">
                <a16:creationId xmlns:a16="http://schemas.microsoft.com/office/drawing/2014/main" id="{73007818-456A-C1C7-6C26-40D4DC98F1F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692150"/>
            <a:ext cx="3851275" cy="1733550"/>
            <a:chOff x="476" y="2251"/>
            <a:chExt cx="2426" cy="1092"/>
          </a:xfrm>
        </p:grpSpPr>
        <p:sp>
          <p:nvSpPr>
            <p:cNvPr id="52301" name="Oval 77">
              <a:extLst>
                <a:ext uri="{FF2B5EF4-FFF2-40B4-BE49-F238E27FC236}">
                  <a16:creationId xmlns:a16="http://schemas.microsoft.com/office/drawing/2014/main" id="{CD8A1D30-0F5B-F375-FF51-6DCD0538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302" name="Object 78">
              <a:extLst>
                <a:ext uri="{FF2B5EF4-FFF2-40B4-BE49-F238E27FC236}">
                  <a16:creationId xmlns:a16="http://schemas.microsoft.com/office/drawing/2014/main" id="{1F4D1201-CA33-7256-BD3D-9EBC8A5AB1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750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77480" imgH="228600" progId="Equation.3">
                    <p:embed/>
                  </p:oleObj>
                </mc:Choice>
                <mc:Fallback>
                  <p:oleObj name="公式" r:id="rId22" imgW="177480" imgH="228600" progId="Equation.3">
                    <p:embed/>
                    <p:pic>
                      <p:nvPicPr>
                        <p:cNvPr id="52302" name="Object 78">
                          <a:extLst>
                            <a:ext uri="{FF2B5EF4-FFF2-40B4-BE49-F238E27FC236}">
                              <a16:creationId xmlns:a16="http://schemas.microsoft.com/office/drawing/2014/main" id="{1F4D1201-CA33-7256-BD3D-9EBC8A5AB1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750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03" name="Text Box 79">
              <a:extLst>
                <a:ext uri="{FF2B5EF4-FFF2-40B4-BE49-F238E27FC236}">
                  <a16:creationId xmlns:a16="http://schemas.microsoft.com/office/drawing/2014/main" id="{CE71E809-922D-DBB8-EFEF-2BD04B8C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24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graphicFrame>
          <p:nvGraphicFramePr>
            <p:cNvPr id="52304" name="Object 80">
              <a:extLst>
                <a:ext uri="{FF2B5EF4-FFF2-40B4-BE49-F238E27FC236}">
                  <a16:creationId xmlns:a16="http://schemas.microsoft.com/office/drawing/2014/main" id="{97E944B1-B253-FB88-654A-1E489B9C9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976"/>
            <a:ext cx="18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2280" imgH="266400" progId="Equation.3">
                    <p:embed/>
                  </p:oleObj>
                </mc:Choice>
                <mc:Fallback>
                  <p:oleObj name="公式" r:id="rId24" imgW="152280" imgH="266400" progId="Equation.3">
                    <p:embed/>
                    <p:pic>
                      <p:nvPicPr>
                        <p:cNvPr id="52304" name="Object 80">
                          <a:extLst>
                            <a:ext uri="{FF2B5EF4-FFF2-40B4-BE49-F238E27FC236}">
                              <a16:creationId xmlns:a16="http://schemas.microsoft.com/office/drawing/2014/main" id="{97E944B1-B253-FB88-654A-1E489B9C92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976"/>
                          <a:ext cx="18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05" name="Object 81">
              <a:extLst>
                <a:ext uri="{FF2B5EF4-FFF2-40B4-BE49-F238E27FC236}">
                  <a16:creationId xmlns:a16="http://schemas.microsoft.com/office/drawing/2014/main" id="{142B7813-C468-6067-30F8-A5A9DB396F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7" y="2998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64880" imgH="266400" progId="Equation.3">
                    <p:embed/>
                  </p:oleObj>
                </mc:Choice>
                <mc:Fallback>
                  <p:oleObj name="公式" r:id="rId26" imgW="164880" imgH="266400" progId="Equation.3">
                    <p:embed/>
                    <p:pic>
                      <p:nvPicPr>
                        <p:cNvPr id="52305" name="Object 81">
                          <a:extLst>
                            <a:ext uri="{FF2B5EF4-FFF2-40B4-BE49-F238E27FC236}">
                              <a16:creationId xmlns:a16="http://schemas.microsoft.com/office/drawing/2014/main" id="{142B7813-C468-6067-30F8-A5A9DB396F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2998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06" name="Text Box 82">
              <a:extLst>
                <a:ext uri="{FF2B5EF4-FFF2-40B4-BE49-F238E27FC236}">
                  <a16:creationId xmlns:a16="http://schemas.microsoft.com/office/drawing/2014/main" id="{CEB20895-9632-1899-A954-AEDDEC3B1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307" name="Text Box 83">
              <a:extLst>
                <a:ext uri="{FF2B5EF4-FFF2-40B4-BE49-F238E27FC236}">
                  <a16:creationId xmlns:a16="http://schemas.microsoft.com/office/drawing/2014/main" id="{13C1A68C-D067-6EDB-7560-6783E2FA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2308" name="Line 84">
              <a:extLst>
                <a:ext uri="{FF2B5EF4-FFF2-40B4-BE49-F238E27FC236}">
                  <a16:creationId xmlns:a16="http://schemas.microsoft.com/office/drawing/2014/main" id="{6ACB271E-B5D8-030C-BA29-5B9A60BEC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33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09" name="Line 85">
              <a:extLst>
                <a:ext uri="{FF2B5EF4-FFF2-40B4-BE49-F238E27FC236}">
                  <a16:creationId xmlns:a16="http://schemas.microsoft.com/office/drawing/2014/main" id="{CEFF3245-443C-D686-C564-F86E366CB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0" name="Text Box 86">
              <a:extLst>
                <a:ext uri="{FF2B5EF4-FFF2-40B4-BE49-F238E27FC236}">
                  <a16:creationId xmlns:a16="http://schemas.microsoft.com/office/drawing/2014/main" id="{AE128FB4-418A-2187-4B73-FAB142169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65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52311" name="Line 87">
              <a:extLst>
                <a:ext uri="{FF2B5EF4-FFF2-40B4-BE49-F238E27FC236}">
                  <a16:creationId xmlns:a16="http://schemas.microsoft.com/office/drawing/2014/main" id="{4E60F703-02EC-97BF-8F0A-AA3192025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32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2" name="Line 88">
              <a:extLst>
                <a:ext uri="{FF2B5EF4-FFF2-40B4-BE49-F238E27FC236}">
                  <a16:creationId xmlns:a16="http://schemas.microsoft.com/office/drawing/2014/main" id="{4BE8055E-CFFC-BD5D-495E-6E0A5F8F0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34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3" name="Line 89">
              <a:extLst>
                <a:ext uri="{FF2B5EF4-FFF2-40B4-BE49-F238E27FC236}">
                  <a16:creationId xmlns:a16="http://schemas.microsoft.com/office/drawing/2014/main" id="{46110AB7-EC8A-EB7B-C9DA-BE1189DA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34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4" name="Line 90">
              <a:extLst>
                <a:ext uri="{FF2B5EF4-FFF2-40B4-BE49-F238E27FC236}">
                  <a16:creationId xmlns:a16="http://schemas.microsoft.com/office/drawing/2014/main" id="{550DBDDF-2EBB-9F0A-5978-7B492F981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88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aphicFrame>
          <p:nvGraphicFramePr>
            <p:cNvPr id="52315" name="Object 91">
              <a:extLst>
                <a:ext uri="{FF2B5EF4-FFF2-40B4-BE49-F238E27FC236}">
                  <a16:creationId xmlns:a16="http://schemas.microsoft.com/office/drawing/2014/main" id="{ACE5043C-7D9B-8AD8-8AB5-F28AD6B2BA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432"/>
            <a:ext cx="1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26720" imgH="215640" progId="Equation.3">
                    <p:embed/>
                  </p:oleObj>
                </mc:Choice>
                <mc:Fallback>
                  <p:oleObj name="公式" r:id="rId28" imgW="126720" imgH="215640" progId="Equation.3">
                    <p:embed/>
                    <p:pic>
                      <p:nvPicPr>
                        <p:cNvPr id="52315" name="Object 91">
                          <a:extLst>
                            <a:ext uri="{FF2B5EF4-FFF2-40B4-BE49-F238E27FC236}">
                              <a16:creationId xmlns:a16="http://schemas.microsoft.com/office/drawing/2014/main" id="{ACE5043C-7D9B-8AD8-8AB5-F28AD6B2BA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32"/>
                          <a:ext cx="1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16" name="Line 92">
              <a:extLst>
                <a:ext uri="{FF2B5EF4-FFF2-40B4-BE49-F238E27FC236}">
                  <a16:creationId xmlns:a16="http://schemas.microsoft.com/office/drawing/2014/main" id="{4EF36CF7-43B5-C4C0-E038-5291BE691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67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7" name="Line 93">
              <a:extLst>
                <a:ext uri="{FF2B5EF4-FFF2-40B4-BE49-F238E27FC236}">
                  <a16:creationId xmlns:a16="http://schemas.microsoft.com/office/drawing/2014/main" id="{0748734C-A732-9DE0-D0BB-41A15EFB5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022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8" name="Line 94">
              <a:extLst>
                <a:ext uri="{FF2B5EF4-FFF2-40B4-BE49-F238E27FC236}">
                  <a16:creationId xmlns:a16="http://schemas.microsoft.com/office/drawing/2014/main" id="{4354AC5D-B697-FF8A-074D-00D7FD60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341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19" name="Line 95">
              <a:extLst>
                <a:ext uri="{FF2B5EF4-FFF2-40B4-BE49-F238E27FC236}">
                  <a16:creationId xmlns:a16="http://schemas.microsoft.com/office/drawing/2014/main" id="{0A215EF8-1ACC-01A0-18BC-D212A966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34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52320" name="Text Box 96">
              <a:extLst>
                <a:ext uri="{FF2B5EF4-FFF2-40B4-BE49-F238E27FC236}">
                  <a16:creationId xmlns:a16="http://schemas.microsoft.com/office/drawing/2014/main" id="{19CF8A44-83D2-9691-4E41-2A8CE453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29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52321" name="Text Box 97">
              <a:extLst>
                <a:ext uri="{FF2B5EF4-FFF2-40B4-BE49-F238E27FC236}">
                  <a16:creationId xmlns:a16="http://schemas.microsoft.com/office/drawing/2014/main" id="{3760A0CC-CB79-94A1-7CEC-7A13ED054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70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2322" name="Text Box 98">
              <a:extLst>
                <a:ext uri="{FF2B5EF4-FFF2-40B4-BE49-F238E27FC236}">
                  <a16:creationId xmlns:a16="http://schemas.microsoft.com/office/drawing/2014/main" id="{E7A405D0-B856-C15E-5843-F43A25FF8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3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2323" name="Text Box 99">
              <a:extLst>
                <a:ext uri="{FF2B5EF4-FFF2-40B4-BE49-F238E27FC236}">
                  <a16:creationId xmlns:a16="http://schemas.microsoft.com/office/drawing/2014/main" id="{F73E6CA0-4E97-6D28-195F-4F9EAB6BB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324" name="Group 100">
              <a:extLst>
                <a:ext uri="{FF2B5EF4-FFF2-40B4-BE49-F238E27FC236}">
                  <a16:creationId xmlns:a16="http://schemas.microsoft.com/office/drawing/2014/main" id="{576E48D9-CAF0-6227-02A8-016A99BEB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795"/>
              <a:ext cx="240" cy="93"/>
              <a:chOff x="3787" y="2478"/>
              <a:chExt cx="240" cy="93"/>
            </a:xfrm>
          </p:grpSpPr>
          <p:sp>
            <p:nvSpPr>
              <p:cNvPr id="52325" name="Line 101">
                <a:extLst>
                  <a:ext uri="{FF2B5EF4-FFF2-40B4-BE49-F238E27FC236}">
                    <a16:creationId xmlns:a16="http://schemas.microsoft.com/office/drawing/2014/main" id="{07D36237-BB37-F24D-9BCF-CE72CD23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2326" name="Line 102">
                <a:extLst>
                  <a:ext uri="{FF2B5EF4-FFF2-40B4-BE49-F238E27FC236}">
                    <a16:creationId xmlns:a16="http://schemas.microsoft.com/office/drawing/2014/main" id="{C1EE71AC-F14D-B7F4-9DB6-545D3D4B6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  <p:sp>
          <p:nvSpPr>
            <p:cNvPr id="52327" name="Rectangle 103">
              <a:extLst>
                <a:ext uri="{FF2B5EF4-FFF2-40B4-BE49-F238E27FC236}">
                  <a16:creationId xmlns:a16="http://schemas.microsoft.com/office/drawing/2014/main" id="{98DDFC22-F2FA-1D18-6200-7669A29C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9030101010101" pitchFamily="49" charset="-122"/>
                <a:cs typeface="+mn-cs"/>
              </a:endParaRPr>
            </a:p>
          </p:txBody>
        </p:sp>
        <p:grpSp>
          <p:nvGrpSpPr>
            <p:cNvPr id="52328" name="Group 104">
              <a:extLst>
                <a:ext uri="{FF2B5EF4-FFF2-40B4-BE49-F238E27FC236}">
                  <a16:creationId xmlns:a16="http://schemas.microsoft.com/office/drawing/2014/main" id="{B9D1E310-5462-AD92-DF0D-7E6E41C14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51"/>
              <a:ext cx="499" cy="590"/>
              <a:chOff x="476" y="663"/>
              <a:chExt cx="771" cy="862"/>
            </a:xfrm>
          </p:grpSpPr>
          <p:sp>
            <p:nvSpPr>
              <p:cNvPr id="52329" name="AutoShape 105">
                <a:extLst>
                  <a:ext uri="{FF2B5EF4-FFF2-40B4-BE49-F238E27FC236}">
                    <a16:creationId xmlns:a16="http://schemas.microsoft.com/office/drawing/2014/main" id="{2B1E8851-FABE-8402-8578-BEEF209FE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2330" name="AutoShape 106">
                <a:extLst>
                  <a:ext uri="{FF2B5EF4-FFF2-40B4-BE49-F238E27FC236}">
                    <a16:creationId xmlns:a16="http://schemas.microsoft.com/office/drawing/2014/main" id="{6610147F-9A59-7695-B8D7-EBCDEEE0C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52331" name="AutoShape 107">
                <a:extLst>
                  <a:ext uri="{FF2B5EF4-FFF2-40B4-BE49-F238E27FC236}">
                    <a16:creationId xmlns:a16="http://schemas.microsoft.com/office/drawing/2014/main" id="{8DC6F547-5D07-B8CE-CEC1-74341AAD5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9030101010101" pitchFamily="49" charset="-122"/>
                  <a:cs typeface="+mn-cs"/>
                </a:endParaRPr>
              </a:p>
            </p:txBody>
          </p:sp>
        </p:grpSp>
      </p:grpSp>
      <p:sp>
        <p:nvSpPr>
          <p:cNvPr id="52332" name="Text Box 108">
            <a:extLst>
              <a:ext uri="{FF2B5EF4-FFF2-40B4-BE49-F238E27FC236}">
                <a16:creationId xmlns:a16="http://schemas.microsoft.com/office/drawing/2014/main" id="{A84052AF-33AD-447F-C994-1D2A7BA6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115252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8" name="Text Box 75">
            <a:extLst>
              <a:ext uri="{FF2B5EF4-FFF2-40B4-BE49-F238E27FC236}">
                <a16:creationId xmlns:a16="http://schemas.microsoft.com/office/drawing/2014/main" id="{7FF0EFB3-D4AE-6DD2-7B92-99592267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301532"/>
            <a:ext cx="3095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电阻上电压</a:t>
            </a:r>
            <a:r>
              <a:rPr lang="zh-CN" altLang="en-US" sz="2000" b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等于电容上电压，并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和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I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同相位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楷体_GB2312" panose="02010609030101010101" pitchFamily="49" charset="-122"/>
            </a:endParaRPr>
          </a:p>
        </p:txBody>
      </p:sp>
      <p:sp>
        <p:nvSpPr>
          <p:cNvPr id="69" name="Text Box 75">
            <a:extLst>
              <a:ext uri="{FF2B5EF4-FFF2-40B4-BE49-F238E27FC236}">
                <a16:creationId xmlns:a16="http://schemas.microsoft.com/office/drawing/2014/main" id="{C4774D90-98A8-1A53-00F5-DEDE6B132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1" y="1122502"/>
            <a:ext cx="18532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(</a:t>
            </a:r>
            <a:r>
              <a:rPr lang="zh-CN" altLang="en-US" sz="2000" b="1" dirty="0">
                <a:solidFill>
                  <a:srgbClr val="FFFF00"/>
                </a:solidFill>
                <a:ea typeface="楷体_GB2312" panose="02010609030101010101" pitchFamily="49" charset="-122"/>
              </a:rPr>
              <a:t>电容上电流超前电压</a:t>
            </a:r>
            <a:r>
              <a:rPr lang="en-US" altLang="zh-CN" sz="2000" b="1" dirty="0">
                <a:solidFill>
                  <a:srgbClr val="FFFF00"/>
                </a:solidFill>
                <a:ea typeface="楷体_GB2312" panose="02010609030101010101" pitchFamily="49" charset="-122"/>
              </a:rPr>
              <a:t>90°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楷体_GB2312" panose="02010609030101010101" pitchFamily="49" charset="-122"/>
            </a:endParaRPr>
          </a:p>
        </p:txBody>
      </p:sp>
      <p:graphicFrame>
        <p:nvGraphicFramePr>
          <p:cNvPr id="70" name="Object 76">
            <a:extLst>
              <a:ext uri="{FF2B5EF4-FFF2-40B4-BE49-F238E27FC236}">
                <a16:creationId xmlns:a16="http://schemas.microsoft.com/office/drawing/2014/main" id="{972CF45C-2872-33C9-634D-15852EED3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198957"/>
              </p:ext>
            </p:extLst>
          </p:nvPr>
        </p:nvGraphicFramePr>
        <p:xfrm>
          <a:off x="6148975" y="2722541"/>
          <a:ext cx="1292217" cy="48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45760" imgH="203040" progId="Equation.DSMT4">
                  <p:embed/>
                </p:oleObj>
              </mc:Choice>
              <mc:Fallback>
                <p:oleObj name="Equation" r:id="rId30" imgW="545760" imgH="203040" progId="Equation.DSMT4">
                  <p:embed/>
                  <p:pic>
                    <p:nvPicPr>
                      <p:cNvPr id="53324" name="Object 76">
                        <a:extLst>
                          <a:ext uri="{FF2B5EF4-FFF2-40B4-BE49-F238E27FC236}">
                            <a16:creationId xmlns:a16="http://schemas.microsoft.com/office/drawing/2014/main" id="{B943BF41-B2DF-F285-A4AB-094492C6F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975" y="2722541"/>
                        <a:ext cx="1292217" cy="48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75">
            <a:extLst>
              <a:ext uri="{FF2B5EF4-FFF2-40B4-BE49-F238E27FC236}">
                <a16:creationId xmlns:a16="http://schemas.microsoft.com/office/drawing/2014/main" id="{51CC0959-F8E6-3C60-A513-EA20FC405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194" y="1327984"/>
            <a:ext cx="18532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题目条件：</a:t>
            </a:r>
            <a:r>
              <a:rPr lang="en-US" altLang="zh-CN" sz="2000" b="1" i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U</a:t>
            </a:r>
            <a:r>
              <a:rPr lang="zh-CN" altLang="en-US" sz="2000" b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与</a:t>
            </a:r>
            <a:r>
              <a:rPr lang="en-US" altLang="zh-CN" sz="2000" b="1" i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I</a:t>
            </a:r>
            <a:r>
              <a:rPr lang="zh-CN" altLang="en-US" sz="2000" b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同相位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楷体_GB2312" panose="02010609030101010101" pitchFamily="49" charset="-122"/>
            </a:endParaRPr>
          </a:p>
        </p:txBody>
      </p:sp>
      <p:graphicFrame>
        <p:nvGraphicFramePr>
          <p:cNvPr id="75" name="Object 77">
            <a:extLst>
              <a:ext uri="{FF2B5EF4-FFF2-40B4-BE49-F238E27FC236}">
                <a16:creationId xmlns:a16="http://schemas.microsoft.com/office/drawing/2014/main" id="{8C030390-BE7B-FEFC-BB4D-39FFEA04B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27744"/>
              </p:ext>
            </p:extLst>
          </p:nvPr>
        </p:nvGraphicFramePr>
        <p:xfrm>
          <a:off x="6078331" y="3263791"/>
          <a:ext cx="1520824" cy="45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85800" imgH="203040" progId="Equation.DSMT4">
                  <p:embed/>
                </p:oleObj>
              </mc:Choice>
              <mc:Fallback>
                <p:oleObj name="Equation" r:id="rId32" imgW="685800" imgH="203040" progId="Equation.DSMT4">
                  <p:embed/>
                  <p:pic>
                    <p:nvPicPr>
                      <p:cNvPr id="53325" name="Object 77">
                        <a:extLst>
                          <a:ext uri="{FF2B5EF4-FFF2-40B4-BE49-F238E27FC236}">
                            <a16:creationId xmlns:a16="http://schemas.microsoft.com/office/drawing/2014/main" id="{4BBFFD97-D7A3-0B62-C5DD-A4A21B396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331" y="3263791"/>
                        <a:ext cx="1520824" cy="45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5">
            <a:extLst>
              <a:ext uri="{FF2B5EF4-FFF2-40B4-BE49-F238E27FC236}">
                <a16:creationId xmlns:a16="http://schemas.microsoft.com/office/drawing/2014/main" id="{86A5C34D-06C5-2A8A-D776-E547C544B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118" y="2563812"/>
            <a:ext cx="21202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电感上电压超前电感电流</a:t>
            </a:r>
            <a:r>
              <a:rPr lang="en-US" altLang="zh-CN" sz="2000" b="1" i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I </a:t>
            </a:r>
            <a:r>
              <a:rPr lang="en-US" altLang="zh-CN" sz="2000" b="1" noProof="0" dirty="0">
                <a:solidFill>
                  <a:srgbClr val="FFFF00"/>
                </a:solidFill>
                <a:ea typeface="楷体_GB2312" panose="02010609030101010101" pitchFamily="49" charset="-122"/>
              </a:rPr>
              <a:t>90°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anose="02010609030101010101" pitchFamily="49" charset="-122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9" grpId="0"/>
      <p:bldP spid="52332" grpId="0" animBg="1"/>
      <p:bldP spid="68" grpId="0"/>
      <p:bldP spid="69" grpId="0"/>
      <p:bldP spid="71" grpId="0"/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DDCD3-2899-491A-5C19-4EEF97B96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26"/>
          <a:stretch/>
        </p:blipFill>
        <p:spPr>
          <a:xfrm>
            <a:off x="1331997" y="959652"/>
            <a:ext cx="6274802" cy="57419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ECB545C-C4A7-D358-A0E1-9037BEC12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96" y="1463334"/>
          <a:ext cx="3240003" cy="2125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83621" imgH="1209302" progId="Visio.Drawing.11">
                  <p:embed/>
                </p:oleObj>
              </mc:Choice>
              <mc:Fallback>
                <p:oleObj name="Visio" r:id="rId3" imgW="1683621" imgH="1209302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ECB545C-C4A7-D358-A0E1-9037BEC12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800"/>
                      <a:stretch>
                        <a:fillRect/>
                      </a:stretch>
                    </p:blipFill>
                    <p:spPr bwMode="auto">
                      <a:xfrm>
                        <a:off x="251996" y="1463334"/>
                        <a:ext cx="3240003" cy="2125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5A5E81B-CDBA-7F4A-C9F1-E37126547CDF}"/>
              </a:ext>
            </a:extLst>
          </p:cNvPr>
          <p:cNvSpPr txBox="1"/>
          <p:nvPr/>
        </p:nvSpPr>
        <p:spPr>
          <a:xfrm>
            <a:off x="328820" y="1042301"/>
            <a:ext cx="108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[4.10]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72C48-7A82-3F8C-632A-9E4D8A0886E4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64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DDCD3-2899-491A-5C19-4EEF97B96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26"/>
          <a:stretch/>
        </p:blipFill>
        <p:spPr>
          <a:xfrm>
            <a:off x="1331997" y="959652"/>
            <a:ext cx="6274802" cy="57419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ECB545C-C4A7-D358-A0E1-9037BEC12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28850"/>
              </p:ext>
            </p:extLst>
          </p:nvPr>
        </p:nvGraphicFramePr>
        <p:xfrm>
          <a:off x="252413" y="1463675"/>
          <a:ext cx="3240087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83621" imgH="1209302" progId="Visio.Drawing.11">
                  <p:embed/>
                </p:oleObj>
              </mc:Choice>
              <mc:Fallback>
                <p:oleObj name="Visio" r:id="rId3" imgW="1683621" imgH="1209302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ECB545C-C4A7-D358-A0E1-9037BEC12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800"/>
                      <a:stretch>
                        <a:fillRect/>
                      </a:stretch>
                    </p:blipFill>
                    <p:spPr bwMode="auto">
                      <a:xfrm>
                        <a:off x="252413" y="1463675"/>
                        <a:ext cx="3240087" cy="212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5A5E81B-CDBA-7F4A-C9F1-E37126547CDF}"/>
              </a:ext>
            </a:extLst>
          </p:cNvPr>
          <p:cNvSpPr txBox="1"/>
          <p:nvPr/>
        </p:nvSpPr>
        <p:spPr>
          <a:xfrm>
            <a:off x="328820" y="1042301"/>
            <a:ext cx="108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[4.10]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015D84-AE79-9D93-0223-C21FFCEA9F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681"/>
          <a:stretch/>
        </p:blipFill>
        <p:spPr>
          <a:xfrm>
            <a:off x="3624284" y="1493052"/>
            <a:ext cx="5519716" cy="403518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22C088A-40CC-4697-571B-1A6805069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9343"/>
              </p:ext>
            </p:extLst>
          </p:nvPr>
        </p:nvGraphicFramePr>
        <p:xfrm>
          <a:off x="233310" y="3429000"/>
          <a:ext cx="3240087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83772" imgH="1209412" progId="Visio.Drawing.11">
                  <p:embed/>
                </p:oleObj>
              </mc:Choice>
              <mc:Fallback>
                <p:oleObj name="Visio" r:id="rId6" imgW="1683772" imgH="1209412" progId="Visio.Drawing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ECB545C-C4A7-D358-A0E1-9037BEC12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b="8800"/>
                      <a:stretch>
                        <a:fillRect/>
                      </a:stretch>
                    </p:blipFill>
                    <p:spPr bwMode="auto">
                      <a:xfrm>
                        <a:off x="233310" y="3429000"/>
                        <a:ext cx="3240087" cy="212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93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9DAA1B-553B-D11F-1D6B-ABD1F22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0" y="990600"/>
            <a:ext cx="8894530" cy="53340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B6E952-BC6C-D618-717E-98611BB87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90348"/>
              </p:ext>
            </p:extLst>
          </p:nvPr>
        </p:nvGraphicFramePr>
        <p:xfrm>
          <a:off x="251996" y="1451730"/>
          <a:ext cx="3513546" cy="197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33424" imgH="1090634" progId="Visio.Drawing.11">
                  <p:embed/>
                </p:oleObj>
              </mc:Choice>
              <mc:Fallback>
                <p:oleObj name="Visio" r:id="rId3" imgW="1933424" imgH="10906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451730"/>
                        <a:ext cx="3513546" cy="1977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9EB4D98-91BF-7502-C588-3452801AE7FE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3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正弦量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EE7F5B2-4591-7789-31E7-465638DB7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00" y="2356779"/>
            <a:ext cx="4762725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, 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y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正弦量的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三要素</a:t>
            </a:r>
          </a:p>
        </p:txBody>
      </p:sp>
      <p:sp>
        <p:nvSpPr>
          <p:cNvPr id="36" name="Text Box 80">
            <a:extLst>
              <a:ext uri="{FF2B5EF4-FFF2-40B4-BE49-F238E27FC236}">
                <a16:creationId xmlns:a16="http://schemas.microsoft.com/office/drawing/2014/main" id="{E6932901-54AB-AD89-2F39-16E217FA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5" y="1231353"/>
            <a:ext cx="473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瞬时值表达式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9160A2BF-9079-7D45-7365-27BDFB1D0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50581"/>
              </p:ext>
            </p:extLst>
          </p:nvPr>
        </p:nvGraphicFramePr>
        <p:xfrm>
          <a:off x="563563" y="1781175"/>
          <a:ext cx="3349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480" imgH="685800" progId="Equation.DSMT4">
                  <p:embed/>
                </p:oleObj>
              </mc:Choice>
              <mc:Fallback>
                <p:oleObj name="Equation" r:id="rId2" imgW="4254480" imgH="685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D394178-A1B6-4AA1-9B37-E95A0E52A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563" y="1781175"/>
                        <a:ext cx="33496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">
            <a:extLst>
              <a:ext uri="{FF2B5EF4-FFF2-40B4-BE49-F238E27FC236}">
                <a16:creationId xmlns:a16="http://schemas.microsoft.com/office/drawing/2014/main" id="{5B46C78F-161A-8735-75A1-E7D82ED67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1" y="3073510"/>
            <a:ext cx="86743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3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41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幅值</a:t>
            </a:r>
            <a:r>
              <a:rPr lang="en-US" altLang="zh-CN" b="1" i="1" kern="0" dirty="0" err="1">
                <a:solidFill>
                  <a:srgbClr val="FF0000"/>
                </a:solidFill>
              </a:rPr>
              <a:t>I</a:t>
            </a:r>
            <a:r>
              <a:rPr lang="en-US" altLang="zh-CN" b="1" kern="0" baseline="-25000" dirty="0" err="1">
                <a:solidFill>
                  <a:srgbClr val="FF0000"/>
                </a:solidFill>
              </a:rPr>
              <a:t>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（振幅、最大值）：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反映正弦量变化幅度的大小。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9763F93E-5750-C678-74D8-20028B49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5" y="3574670"/>
            <a:ext cx="8439702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角频率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：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反映正弦量变化的快慢，为相角随时间变化的速度。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相关量：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频率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D0CA77EE-581E-1D78-449A-7F42C88F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793" y="4685454"/>
            <a:ext cx="5243743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物理量       符号         单位名称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角频率  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rad/s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弧度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  <a:r>
              <a:rPr kumimoji="1" lang="zh-CN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频率      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1/s  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Hz)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秒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      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，秒</a:t>
            </a:r>
          </a:p>
        </p:txBody>
      </p:sp>
      <p:graphicFrame>
        <p:nvGraphicFramePr>
          <p:cNvPr id="60" name="Object 20">
            <a:extLst>
              <a:ext uri="{FF2B5EF4-FFF2-40B4-BE49-F238E27FC236}">
                <a16:creationId xmlns:a16="http://schemas.microsoft.com/office/drawing/2014/main" id="{0E923544-C0EA-5240-7FA5-EF8E0EABC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75065"/>
              </p:ext>
            </p:extLst>
          </p:nvPr>
        </p:nvGraphicFramePr>
        <p:xfrm>
          <a:off x="332370" y="4644319"/>
          <a:ext cx="2943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06080" progId="Equation.DSMT4">
                  <p:embed/>
                </p:oleObj>
              </mc:Choice>
              <mc:Fallback>
                <p:oleObj name="Equation" r:id="rId4" imgW="1473120" imgH="406080" progId="Equation.DSMT4">
                  <p:embed/>
                  <p:pic>
                    <p:nvPicPr>
                      <p:cNvPr id="70676" name="Object 20">
                        <a:extLst>
                          <a:ext uri="{FF2B5EF4-FFF2-40B4-BE49-F238E27FC236}">
                            <a16:creationId xmlns:a16="http://schemas.microsoft.com/office/drawing/2014/main" id="{7BF859B8-FF71-6A18-1518-D5335A91A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70" y="4644319"/>
                        <a:ext cx="2943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80">
            <a:extLst>
              <a:ext uri="{FF2B5EF4-FFF2-40B4-BE49-F238E27FC236}">
                <a16:creationId xmlns:a16="http://schemas.microsoft.com/office/drawing/2014/main" id="{9A70C181-F52C-F999-F013-EF888F2D9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998" y="638358"/>
            <a:ext cx="473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以正弦电流为例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7B6C12-9CED-AC09-603E-343CFD739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29" y="879606"/>
            <a:ext cx="3464452" cy="20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3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9DAA1B-553B-D11F-1D6B-ABD1F22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0" y="990600"/>
            <a:ext cx="8894530" cy="53340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B6E952-BC6C-D618-717E-98611BB87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96" y="1451730"/>
          <a:ext cx="3513546" cy="197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33424" imgH="1090634" progId="Visio.Drawing.11">
                  <p:embed/>
                </p:oleObj>
              </mc:Choice>
              <mc:Fallback>
                <p:oleObj name="Visio" r:id="rId3" imgW="1933424" imgH="1090634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0B6E952-BC6C-D618-717E-98611BB87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451730"/>
                        <a:ext cx="3513546" cy="1977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58B2ECB-E5FA-7908-AC30-1CB6A3925B59}"/>
              </a:ext>
            </a:extLst>
          </p:cNvPr>
          <p:cNvSpPr txBox="1"/>
          <p:nvPr/>
        </p:nvSpPr>
        <p:spPr>
          <a:xfrm>
            <a:off x="3695180" y="13577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电压源和电流源的相量分别为</a:t>
            </a:r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099B787-0A89-DB4A-8917-74EF2D70D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6475"/>
              </p:ext>
            </p:extLst>
          </p:nvPr>
        </p:nvGraphicFramePr>
        <p:xfrm>
          <a:off x="4000606" y="1891526"/>
          <a:ext cx="30559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66600" imgH="241200" progId="Equation.DSMT4">
                  <p:embed/>
                </p:oleObj>
              </mc:Choice>
              <mc:Fallback>
                <p:oleObj name="Equation" r:id="rId5" imgW="186660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606" y="1891526"/>
                        <a:ext cx="3055937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85B2400-EC85-007E-BF69-E8DFEBD8239E}"/>
              </a:ext>
            </a:extLst>
          </p:cNvPr>
          <p:cNvSpPr txBox="1"/>
          <p:nvPr/>
        </p:nvSpPr>
        <p:spPr>
          <a:xfrm>
            <a:off x="4136687" y="24076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对节点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列相量形式节点电压方程</a:t>
            </a:r>
            <a:endParaRPr lang="zh-CN" altLang="en-US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75A11B3-72AC-B103-8532-8CC7CFE48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29145"/>
              </p:ext>
            </p:extLst>
          </p:nvPr>
        </p:nvGraphicFramePr>
        <p:xfrm>
          <a:off x="4205452" y="2852038"/>
          <a:ext cx="4700735" cy="106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35300" imgH="685800" progId="Equation.DSMT4">
                  <p:embed/>
                </p:oleObj>
              </mc:Choice>
              <mc:Fallback>
                <p:oleObj name="Equation" r:id="rId7" imgW="30353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452" y="2852038"/>
                        <a:ext cx="4700735" cy="106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D96E7DD9-BE48-AA10-AD5C-3F753D70826E}"/>
              </a:ext>
            </a:extLst>
          </p:cNvPr>
          <p:cNvSpPr txBox="1"/>
          <p:nvPr/>
        </p:nvSpPr>
        <p:spPr>
          <a:xfrm>
            <a:off x="4193846" y="4106949"/>
            <a:ext cx="3182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由图可知受控源控制量</a:t>
            </a:r>
            <a:endParaRPr lang="zh-CN" altLang="en-US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A57B968-41B0-E18A-800D-1B9DD8B1A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04382"/>
              </p:ext>
            </p:extLst>
          </p:nvPr>
        </p:nvGraphicFramePr>
        <p:xfrm>
          <a:off x="6749682" y="4064853"/>
          <a:ext cx="966440" cy="4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71320" imgH="241200" progId="Equation.DSMT4">
                  <p:embed/>
                </p:oleObj>
              </mc:Choice>
              <mc:Fallback>
                <p:oleObj name="Equation" r:id="rId9" imgW="571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682" y="4064853"/>
                        <a:ext cx="966440" cy="410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FCE62006-CF41-1094-480B-A9BEAA88B939}"/>
              </a:ext>
            </a:extLst>
          </p:cNvPr>
          <p:cNvSpPr txBox="1"/>
          <p:nvPr/>
        </p:nvSpPr>
        <p:spPr>
          <a:xfrm>
            <a:off x="4253275" y="4666567"/>
            <a:ext cx="2990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解得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18609A8-E4B4-6335-C2E4-92004F81E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22768"/>
              </p:ext>
            </p:extLst>
          </p:nvPr>
        </p:nvGraphicFramePr>
        <p:xfrm>
          <a:off x="4998892" y="4666567"/>
          <a:ext cx="271722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400" imgH="241300" progId="Equation.DSMT4">
                  <p:embed/>
                </p:oleObj>
              </mc:Choice>
              <mc:Fallback>
                <p:oleObj name="Equation" r:id="rId11" imgW="1803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892" y="4666567"/>
                        <a:ext cx="271722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9710FF7-4192-88F1-3E1B-59D25DA62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86300"/>
              </p:ext>
            </p:extLst>
          </p:nvPr>
        </p:nvGraphicFramePr>
        <p:xfrm>
          <a:off x="4212052" y="5165489"/>
          <a:ext cx="4243408" cy="35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11480" imgH="253800" progId="Equation.DSMT4">
                  <p:embed/>
                </p:oleObj>
              </mc:Choice>
              <mc:Fallback>
                <p:oleObj name="Equation" r:id="rId13" imgW="31114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052" y="5165489"/>
                        <a:ext cx="4243408" cy="353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E7C679AE-4294-B1B5-467A-11E3AC97B8B5}"/>
              </a:ext>
            </a:extLst>
          </p:cNvPr>
          <p:cNvSpPr txBox="1"/>
          <p:nvPr/>
        </p:nvSpPr>
        <p:spPr>
          <a:xfrm>
            <a:off x="4193846" y="5622897"/>
            <a:ext cx="295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受控电流源的电压为</a:t>
            </a:r>
            <a:endParaRPr lang="zh-CN" altLang="en-US" dirty="0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25F01339-AB4D-A2C0-B0AB-E0B93212C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61837"/>
              </p:ext>
            </p:extLst>
          </p:nvPr>
        </p:nvGraphicFramePr>
        <p:xfrm>
          <a:off x="4562475" y="6122988"/>
          <a:ext cx="35036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45960" imgH="266400" progId="Equation.DSMT4">
                  <p:embed/>
                </p:oleObj>
              </mc:Choice>
              <mc:Fallback>
                <p:oleObj name="Equation" r:id="rId15" imgW="2145960" imgH="26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6122988"/>
                        <a:ext cx="35036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F3D3D309-B3AF-7A2D-8FAC-105C6168A172}"/>
              </a:ext>
            </a:extLst>
          </p:cNvPr>
          <p:cNvSpPr txBox="1"/>
          <p:nvPr/>
        </p:nvSpPr>
        <p:spPr>
          <a:xfrm>
            <a:off x="1541327" y="3531903"/>
            <a:ext cx="2861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为电导单位西门子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B27EC2-7FB9-7266-057D-10D35A2A473B}"/>
              </a:ext>
            </a:extLst>
          </p:cNvPr>
          <p:cNvSpPr txBox="1"/>
          <p:nvPr/>
        </p:nvSpPr>
        <p:spPr>
          <a:xfrm>
            <a:off x="655583" y="4483853"/>
            <a:ext cx="2861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大家对照自救群中的答案和此处的答案，是否能发现什么区别？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6030957-F55C-87A8-1FF5-2AF568F63237}"/>
              </a:ext>
            </a:extLst>
          </p:cNvPr>
          <p:cNvSpPr txBox="1"/>
          <p:nvPr/>
        </p:nvSpPr>
        <p:spPr>
          <a:xfrm>
            <a:off x="7400089" y="1643460"/>
            <a:ext cx="1331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9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rgbClr val="99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将时域表达式变化为相量表达式</a:t>
            </a:r>
            <a:r>
              <a:rPr lang="en-US" altLang="zh-CN" sz="1200" dirty="0">
                <a:solidFill>
                  <a:srgbClr val="99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200" dirty="0">
              <a:solidFill>
                <a:srgbClr val="993366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851FAA-2D38-BDDD-16F4-D32ED9A92ABE}"/>
              </a:ext>
            </a:extLst>
          </p:cNvPr>
          <p:cNvSpPr txBox="1"/>
          <p:nvPr/>
        </p:nvSpPr>
        <p:spPr>
          <a:xfrm>
            <a:off x="7789461" y="4124866"/>
            <a:ext cx="13319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9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rgbClr val="99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补充方程</a:t>
            </a:r>
            <a:r>
              <a:rPr lang="en-US" altLang="zh-CN" sz="1200" dirty="0">
                <a:solidFill>
                  <a:srgbClr val="99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200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8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30" grpId="0"/>
      <p:bldP spid="36" grpId="0"/>
      <p:bldP spid="39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5AAAA-BE52-9479-5676-404AA27656B3}"/>
              </a:ext>
            </a:extLst>
          </p:cNvPr>
          <p:cNvSpPr txBox="1"/>
          <p:nvPr/>
        </p:nvSpPr>
        <p:spPr>
          <a:xfrm>
            <a:off x="457200" y="1022341"/>
            <a:ext cx="7354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/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图示电路，已知</a:t>
            </a:r>
            <a:r>
              <a:rPr lang="en-US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，用戴维南定理求电流相量</a:t>
            </a:r>
            <a:r>
              <a:rPr lang="en-US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2ACB031-3826-B4A2-5B89-D9549DB16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56655"/>
              </p:ext>
            </p:extLst>
          </p:nvPr>
        </p:nvGraphicFramePr>
        <p:xfrm>
          <a:off x="2402490" y="1041451"/>
          <a:ext cx="1277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03040" progId="Equation.DSMT4">
                  <p:embed/>
                </p:oleObj>
              </mc:Choice>
              <mc:Fallback>
                <p:oleObj name="Equation" r:id="rId2" imgW="6602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490" y="1041451"/>
                        <a:ext cx="1277937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B3DBDFB-F673-09D8-C47C-9E492E0E1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24727"/>
              </p:ext>
            </p:extLst>
          </p:nvPr>
        </p:nvGraphicFramePr>
        <p:xfrm>
          <a:off x="6732002" y="1048538"/>
          <a:ext cx="219215" cy="37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64880" progId="Equation.DSMT4">
                  <p:embed/>
                </p:oleObj>
              </mc:Choice>
              <mc:Fallback>
                <p:oleObj name="Equation" r:id="rId4" imgW="11412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2ACB031-3826-B4A2-5B89-D9549DB16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002" y="1048538"/>
                        <a:ext cx="219215" cy="375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5B867CA-90F1-5FC9-6F02-2D60DA47DA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85" y="1448648"/>
            <a:ext cx="3754908" cy="18853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FD9736-81A1-03AC-72B4-3E0C38F0CB07}"/>
              </a:ext>
            </a:extLst>
          </p:cNvPr>
          <p:cNvSpPr txBox="1"/>
          <p:nvPr/>
        </p:nvSpPr>
        <p:spPr>
          <a:xfrm>
            <a:off x="2037362" y="4001325"/>
            <a:ext cx="5274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请先独立完成后，再翻到次页查看答案！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53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9395927-09F6-A114-8F24-E0E01D21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0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DD97FF-EB73-9305-0258-475AAE98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本讲内容结束</a:t>
            </a:r>
            <a:br>
              <a:rPr lang="en-US" altLang="zh-CN" b="1" dirty="0"/>
            </a:br>
            <a:r>
              <a:rPr lang="zh-CN" altLang="en-US" b="1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正弦量</a:t>
            </a:r>
          </a:p>
        </p:txBody>
      </p:sp>
      <p:sp>
        <p:nvSpPr>
          <p:cNvPr id="36" name="Text Box 80">
            <a:extLst>
              <a:ext uri="{FF2B5EF4-FFF2-40B4-BE49-F238E27FC236}">
                <a16:creationId xmlns:a16="http://schemas.microsoft.com/office/drawing/2014/main" id="{E6932901-54AB-AD89-2F39-16E217FA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5" y="1231353"/>
            <a:ext cx="473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瞬时值表达式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9160A2BF-9079-7D45-7365-27BDFB1D0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63206"/>
              </p:ext>
            </p:extLst>
          </p:nvPr>
        </p:nvGraphicFramePr>
        <p:xfrm>
          <a:off x="563563" y="1781175"/>
          <a:ext cx="3349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480" imgH="685800" progId="Equation.DSMT4">
                  <p:embed/>
                </p:oleObj>
              </mc:Choice>
              <mc:Fallback>
                <p:oleObj name="Equation" r:id="rId2" imgW="4254480" imgH="685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9160A2BF-9079-7D45-7365-27BDFB1D0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563" y="1781175"/>
                        <a:ext cx="33496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80">
            <a:extLst>
              <a:ext uri="{FF2B5EF4-FFF2-40B4-BE49-F238E27FC236}">
                <a16:creationId xmlns:a16="http://schemas.microsoft.com/office/drawing/2014/main" id="{9A70C181-F52C-F999-F013-EF888F2D9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998" y="638358"/>
            <a:ext cx="473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以正弦电流为例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3074">
            <a:extLst>
              <a:ext uri="{FF2B5EF4-FFF2-40B4-BE49-F238E27FC236}">
                <a16:creationId xmlns:a16="http://schemas.microsoft.com/office/drawing/2014/main" id="{BF375907-83F7-716F-3F4A-19AEA61F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6" y="3116986"/>
            <a:ext cx="6809262" cy="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333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790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47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705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16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初相位</a:t>
            </a:r>
            <a:r>
              <a:rPr kumimoji="1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：反映了正弦量的计时起点。 </a:t>
            </a:r>
          </a:p>
        </p:txBody>
      </p:sp>
      <p:sp>
        <p:nvSpPr>
          <p:cNvPr id="42" name="Rectangle 3075">
            <a:extLst>
              <a:ext uri="{FF2B5EF4-FFF2-40B4-BE49-F238E27FC236}">
                <a16:creationId xmlns:a16="http://schemas.microsoft.com/office/drawing/2014/main" id="{5B7AB83C-9925-D9B1-939F-9EDD7A3E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02" y="3564331"/>
            <a:ext cx="3419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（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相位角。</a:t>
            </a: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3105">
            <a:extLst>
              <a:ext uri="{FF2B5EF4-FFF2-40B4-BE49-F238E27FC236}">
                <a16:creationId xmlns:a16="http://schemas.microsoft.com/office/drawing/2014/main" id="{9247C364-C2B7-28E3-B032-63EEA937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97" y="5038176"/>
            <a:ext cx="285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一般规定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|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4" name="Rectangle 3111">
            <a:extLst>
              <a:ext uri="{FF2B5EF4-FFF2-40B4-BE49-F238E27FC236}">
                <a16:creationId xmlns:a16="http://schemas.microsoft.com/office/drawing/2014/main" id="{7AE4991B-4807-3AD9-178F-F4226601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02" y="4029469"/>
            <a:ext cx="69913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  —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初相位角，简称初相位。</a:t>
            </a:r>
          </a:p>
        </p:txBody>
      </p:sp>
      <p:sp>
        <p:nvSpPr>
          <p:cNvPr id="45" name="Rectangle 3112">
            <a:extLst>
              <a:ext uri="{FF2B5EF4-FFF2-40B4-BE49-F238E27FC236}">
                <a16:creationId xmlns:a16="http://schemas.microsoft.com/office/drawing/2014/main" id="{8FF97C33-4B92-C6CE-A408-73C1BBAA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97" y="4537468"/>
            <a:ext cx="63277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同一个正弦量，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计时起点不同，初相位不同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5DC7A888-B6FB-B1D5-915E-D75B93B0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5" y="5589002"/>
            <a:ext cx="8229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初相为零的正弦量称为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参考正弦量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。一旦把某一正弦量选作参考正弦量，其它同频率的正弦量的初相也就相应被确定。</a:t>
            </a:r>
            <a:endParaRPr kumimoji="1" lang="en-US" altLang="zh-CN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4B06604F-4D21-2EAA-1392-446A7CA63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00" y="2356779"/>
            <a:ext cx="4762725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, 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y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正弦量的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三要素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1700DE51-CAD6-AE80-BE2D-047CA1C36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29" y="879606"/>
            <a:ext cx="3464452" cy="20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正弦量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63F9295E-0A44-E80B-9DF5-202F5BB5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0" y="1268998"/>
            <a:ext cx="898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相位差：两个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同频率</a:t>
            </a:r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正弦量相位角之差。</a:t>
            </a:r>
            <a:r>
              <a:rPr kumimoji="1" lang="zh-CN" altLang="en-US" sz="1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（不同频率正弦量间讨论相位差无意义）</a:t>
            </a:r>
            <a:endParaRPr kumimoji="1" lang="zh-CN" altLang="en-US" sz="2400" b="1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20">
            <a:extLst>
              <a:ext uri="{FF2B5EF4-FFF2-40B4-BE49-F238E27FC236}">
                <a16:creationId xmlns:a16="http://schemas.microsoft.com/office/drawing/2014/main" id="{5C1A5DAB-6657-E2AE-7639-4557AF14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995" y="1726198"/>
            <a:ext cx="6603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设电压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0" name="Text Box 21">
            <a:extLst>
              <a:ext uri="{FF2B5EF4-FFF2-40B4-BE49-F238E27FC236}">
                <a16:creationId xmlns:a16="http://schemas.microsoft.com/office/drawing/2014/main" id="{1AF15351-519B-5A02-B9BB-185B94D1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95" y="2227352"/>
            <a:ext cx="822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则电压、电流间的相位差为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Rectangle 152">
            <a:extLst>
              <a:ext uri="{FF2B5EF4-FFF2-40B4-BE49-F238E27FC236}">
                <a16:creationId xmlns:a16="http://schemas.microsoft.com/office/drawing/2014/main" id="{B626F253-1DF9-2328-7ACF-D56234AA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29237"/>
            <a:ext cx="8839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0" dirty="0">
                <a:solidFill>
                  <a:srgbClr val="FF3300"/>
                </a:solidFill>
                <a:latin typeface="Symbol" panose="05050102010706020507" pitchFamily="18" charset="2"/>
              </a:rPr>
              <a:t>若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领先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（超前）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电流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角，或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电流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落后</a:t>
            </a:r>
            <a:r>
              <a:rPr lang="en-US" altLang="zh-CN" b="1" kern="0" dirty="0">
                <a:solidFill>
                  <a:srgbClr val="000000"/>
                </a:solidFill>
              </a:rPr>
              <a:t>(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滞后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  <a:r>
              <a:rPr kumimoji="1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角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比 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先到达最大值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）；反之则电压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滞后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电流</a:t>
            </a:r>
            <a:r>
              <a:rPr lang="en-US" altLang="zh-CN" b="1" i="1" kern="0" dirty="0">
                <a:solidFill>
                  <a:srgbClr val="000000"/>
                </a:solidFill>
                <a:latin typeface="Symbol" panose="05050102010706020507" pitchFamily="18" charset="2"/>
              </a:rPr>
              <a:t>j </a:t>
            </a:r>
            <a:r>
              <a:rPr lang="zh-CN" altLang="zh-CN" b="1" kern="0" dirty="0">
                <a:solidFill>
                  <a:srgbClr val="000000"/>
                </a:solidFill>
              </a:rPr>
              <a:t>角</a:t>
            </a:r>
            <a:r>
              <a:rPr lang="zh-CN" altLang="en-US" b="1" kern="0" dirty="0">
                <a:solidFill>
                  <a:srgbClr val="000000"/>
                </a:solidFill>
              </a:rPr>
              <a:t>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Text Box 2">
            <a:extLst>
              <a:ext uri="{FF2B5EF4-FFF2-40B4-BE49-F238E27FC236}">
                <a16:creationId xmlns:a16="http://schemas.microsoft.com/office/drawing/2014/main" id="{8B9EB52E-1B92-2456-CC5A-C628BFA1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704" y="4229411"/>
            <a:ext cx="1781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同相</a:t>
            </a:r>
            <a:endParaRPr kumimoji="1" lang="zh-CN" altLang="en-US" sz="2400" b="1" dirty="0">
              <a:solidFill>
                <a:srgbClr val="000000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4FADDAAD-94D8-BB9B-64C7-877E42E6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6" y="4712129"/>
            <a:ext cx="179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 Box 19">
            <a:extLst>
              <a:ext uri="{FF2B5EF4-FFF2-40B4-BE49-F238E27FC236}">
                <a16:creationId xmlns:a16="http://schemas.microsoft.com/office/drawing/2014/main" id="{7594844F-C2E7-7FF2-6482-CD8A7D89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904" y="3752087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特例：</a:t>
            </a:r>
          </a:p>
        </p:txBody>
      </p:sp>
      <p:sp>
        <p:nvSpPr>
          <p:cNvPr id="87" name="Text Box 4">
            <a:extLst>
              <a:ext uri="{FF2B5EF4-FFF2-40B4-BE49-F238E27FC236}">
                <a16:creationId xmlns:a16="http://schemas.microsoft.com/office/drawing/2014/main" id="{29B8DCE1-9006-5876-C205-2FCBFA3D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36" y="5201534"/>
            <a:ext cx="23727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p/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，正交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D2526773-D5A2-C826-0FC8-3DA5791E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987" y="5787955"/>
            <a:ext cx="2371725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规定：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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6A9B2-EFEC-532F-1B6D-6C29EF37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5" y="3697612"/>
            <a:ext cx="3425502" cy="2188342"/>
          </a:xfrm>
          <a:prstGeom prst="rect">
            <a:avLst/>
          </a:prstGeom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29F232D3-E5F1-B9EB-9173-2D075808C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96" y="5859380"/>
            <a:ext cx="49859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思考：①这里为什么是</a:t>
            </a:r>
            <a:r>
              <a:rPr kumimoji="1" lang="en-US" altLang="zh-CN" sz="2000" b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kumimoji="1" lang="en-US" altLang="zh-CN" sz="20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②图中是电压超前电流还是电流超前电压？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EF7A98-32FB-7749-547B-B134C2B82EF3}"/>
              </a:ext>
            </a:extLst>
          </p:cNvPr>
          <p:cNvCxnSpPr/>
          <p:nvPr/>
        </p:nvCxnSpPr>
        <p:spPr bwMode="auto">
          <a:xfrm flipH="1" flipV="1">
            <a:off x="1013995" y="5256000"/>
            <a:ext cx="324000" cy="61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77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正弦量</a:t>
            </a:r>
          </a:p>
        </p:txBody>
      </p:sp>
      <p:sp>
        <p:nvSpPr>
          <p:cNvPr id="39" name="Text Box 1032">
            <a:extLst>
              <a:ext uri="{FF2B5EF4-FFF2-40B4-BE49-F238E27FC236}">
                <a16:creationId xmlns:a16="http://schemas.microsoft.com/office/drawing/2014/main" id="{BD96BD46-78B9-0187-10EB-95C619E54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76" y="1726198"/>
            <a:ext cx="8676000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731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电流有效值：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周期性电流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流过电阻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在一周期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内消耗的电能，等于一直流电流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流过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在时间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内消耗的电能，则称电流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为周期性电流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的有效值。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能量角度定义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,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为功率能量计算提供方便</a:t>
            </a:r>
            <a:r>
              <a:rPr lang="en-US" altLang="zh-CN" b="1" kern="0" dirty="0">
                <a:solidFill>
                  <a:srgbClr val="FF0000"/>
                </a:solidFill>
              </a:rPr>
              <a:t>)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034">
            <a:extLst>
              <a:ext uri="{FF2B5EF4-FFF2-40B4-BE49-F238E27FC236}">
                <a16:creationId xmlns:a16="http://schemas.microsoft.com/office/drawing/2014/main" id="{5FED3CFF-4E07-035B-839E-452DDFEDF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77" y="1268998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520F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有效值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348490-2EA6-F0C1-4FCA-2EF176AC8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44520"/>
              </p:ext>
            </p:extLst>
          </p:nvPr>
        </p:nvGraphicFramePr>
        <p:xfrm>
          <a:off x="3132713" y="2996113"/>
          <a:ext cx="2391843" cy="9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380880" progId="Equation.DSMT4">
                  <p:embed/>
                </p:oleObj>
              </mc:Choice>
              <mc:Fallback>
                <p:oleObj name="Equation" r:id="rId2" imgW="927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2713" y="2996113"/>
                        <a:ext cx="2391843" cy="98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D14D686E-FF10-4226-BB1F-78C5862C07E3}"/>
              </a:ext>
            </a:extLst>
          </p:cNvPr>
          <p:cNvSpPr txBox="1"/>
          <p:nvPr/>
        </p:nvSpPr>
        <p:spPr>
          <a:xfrm>
            <a:off x="5991764" y="3251000"/>
            <a:ext cx="2480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方均根值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0C83A906-81E5-AD80-21CC-B77319339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4009894"/>
            <a:ext cx="41148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同样，可定义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电压有效值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62FB537-1C39-93CF-90F6-D8B259B9B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82729"/>
              </p:ext>
            </p:extLst>
          </p:nvPr>
        </p:nvGraphicFramePr>
        <p:xfrm>
          <a:off x="4474631" y="3906640"/>
          <a:ext cx="2460243" cy="94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380880" progId="Equation.DSMT4">
                  <p:embed/>
                </p:oleObj>
              </mc:Choice>
              <mc:Fallback>
                <p:oleObj name="Equation" r:id="rId4" imgW="990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4631" y="3906640"/>
                        <a:ext cx="2460243" cy="94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">
            <a:extLst>
              <a:ext uri="{FF2B5EF4-FFF2-40B4-BE49-F238E27FC236}">
                <a16:creationId xmlns:a16="http://schemas.microsoft.com/office/drawing/2014/main" id="{D827D790-8285-1706-50E3-7225E10AD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93" y="4921012"/>
            <a:ext cx="490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正弦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电流、电压的有效值</a:t>
            </a:r>
          </a:p>
        </p:txBody>
      </p:sp>
      <p:graphicFrame>
        <p:nvGraphicFramePr>
          <p:cNvPr id="52" name="Object 9">
            <a:extLst>
              <a:ext uri="{FF2B5EF4-FFF2-40B4-BE49-F238E27FC236}">
                <a16:creationId xmlns:a16="http://schemas.microsoft.com/office/drawing/2014/main" id="{11BD08F0-A67F-4BBA-5803-6ACD97398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760325"/>
              </p:ext>
            </p:extLst>
          </p:nvPr>
        </p:nvGraphicFramePr>
        <p:xfrm>
          <a:off x="4057904" y="4852887"/>
          <a:ext cx="20907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68280" progId="Equation.DSMT4">
                  <p:embed/>
                </p:oleObj>
              </mc:Choice>
              <mc:Fallback>
                <p:oleObj name="Equation" r:id="rId6" imgW="1130040" imgH="368280" progId="Equation.DSMT4">
                  <p:embed/>
                  <p:pic>
                    <p:nvPicPr>
                      <p:cNvPr id="74761" name="Object 9">
                        <a:extLst>
                          <a:ext uri="{FF2B5EF4-FFF2-40B4-BE49-F238E27FC236}">
                            <a16:creationId xmlns:a16="http://schemas.microsoft.com/office/drawing/2014/main" id="{6BDEA085-EAC6-0E19-B962-B780CF2AB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904" y="4852887"/>
                        <a:ext cx="20907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>
            <a:extLst>
              <a:ext uri="{FF2B5EF4-FFF2-40B4-BE49-F238E27FC236}">
                <a16:creationId xmlns:a16="http://schemas.microsoft.com/office/drawing/2014/main" id="{45176AF7-2944-2FF8-6090-2AE57F6FE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62369"/>
              </p:ext>
            </p:extLst>
          </p:nvPr>
        </p:nvGraphicFramePr>
        <p:xfrm>
          <a:off x="6483711" y="4859125"/>
          <a:ext cx="2460243" cy="61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368280" progId="Equation.DSMT4">
                  <p:embed/>
                </p:oleObj>
              </mc:Choice>
              <mc:Fallback>
                <p:oleObj name="Equation" r:id="rId8" imgW="1460160" imgH="368280" progId="Equation.DSMT4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8242ACAB-AF23-A0D3-ACFB-19D4E6066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711" y="4859125"/>
                        <a:ext cx="2460243" cy="617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AAF39B42-FBC1-200C-4044-AB2A955EC658}"/>
              </a:ext>
            </a:extLst>
          </p:cNvPr>
          <p:cNvSpPr txBox="1"/>
          <p:nvPr/>
        </p:nvSpPr>
        <p:spPr>
          <a:xfrm>
            <a:off x="270376" y="5537682"/>
            <a:ext cx="8795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E1E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区分</a:t>
            </a:r>
            <a:r>
              <a:rPr kumimoji="1" lang="zh-CN" altLang="en-US" b="1" i="0" u="sng" strike="noStrike" kern="1200" cap="none" spc="0" normalizeH="0" baseline="0" noProof="0" dirty="0">
                <a:ln>
                  <a:noFill/>
                </a:ln>
                <a:solidFill>
                  <a:srgbClr val="1E1E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正弦</a:t>
            </a:r>
            <a:r>
              <a:rPr kumimoji="1" lang="en-US" altLang="zh-CN" b="1" i="0" u="sng" strike="noStrike" kern="1200" cap="none" spc="0" normalizeH="0" baseline="0" noProof="0" dirty="0">
                <a:ln>
                  <a:noFill/>
                </a:ln>
                <a:solidFill>
                  <a:srgbClr val="1E1E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b="1" i="0" u="sng" strike="noStrike" kern="1200" cap="none" spc="0" normalizeH="0" baseline="0" noProof="0" dirty="0">
                <a:ln>
                  <a:noFill/>
                </a:ln>
                <a:solidFill>
                  <a:srgbClr val="1E1E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周期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E1E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电压、电流的瞬时值、最大值、有效值、幅值相量、有效值相量的符号</a:t>
            </a:r>
            <a:r>
              <a:rPr kumimoji="1" lang="zh-CN" altLang="en-US" b="1" dirty="0">
                <a:solidFill>
                  <a:srgbClr val="1E1E8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kumimoji="1" lang="en-US" altLang="zh-CN" b="1" dirty="0">
              <a:solidFill>
                <a:srgbClr val="1E1E8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1" lang="zh-CN" altLang="en-US" b="1" dirty="0">
                <a:solidFill>
                  <a:srgbClr val="1E1E8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E1E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小写？大写？带下标？带点？）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1E1E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>
                <a:solidFill>
                  <a:srgbClr val="1E1E8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（直流不区分，因为是一样的）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E1E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5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正弦量的相量表示法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2DE11F-A082-4BF6-428F-794ABA0D98D7}"/>
              </a:ext>
            </a:extLst>
          </p:cNvPr>
          <p:cNvGrpSpPr/>
          <p:nvPr/>
        </p:nvGrpSpPr>
        <p:grpSpPr>
          <a:xfrm>
            <a:off x="457199" y="2183946"/>
            <a:ext cx="5566959" cy="427542"/>
            <a:chOff x="457200" y="4077994"/>
            <a:chExt cx="5566959" cy="42754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2C182FE-40B7-442F-9DC5-3827F4A0DC15}"/>
                </a:ext>
              </a:extLst>
            </p:cNvPr>
            <p:cNvSpPr txBox="1"/>
            <p:nvPr/>
          </p:nvSpPr>
          <p:spPr>
            <a:xfrm>
              <a:off x="457200" y="4077994"/>
              <a:ext cx="45841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正弦量一般表达式为：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7F6C7CD1-E355-D1E1-031F-14EE97014D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475232"/>
                </p:ext>
              </p:extLst>
            </p:nvPr>
          </p:nvGraphicFramePr>
          <p:xfrm>
            <a:off x="3491999" y="4088147"/>
            <a:ext cx="2532160" cy="417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55600" imgH="190440" progId="Equation.DSMT4">
                    <p:embed/>
                  </p:oleObj>
                </mc:Choice>
                <mc:Fallback>
                  <p:oleObj name="Equation" r:id="rId2" imgW="1155600" imgH="19044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7F6C7CD1-E355-D1E1-031F-14EE97014D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91999" y="4088147"/>
                          <a:ext cx="2532160" cy="417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154886-7E58-BFCE-FDB9-9DE20FBE09D6}"/>
              </a:ext>
            </a:extLst>
          </p:cNvPr>
          <p:cNvGrpSpPr/>
          <p:nvPr/>
        </p:nvGrpSpPr>
        <p:grpSpPr>
          <a:xfrm>
            <a:off x="457198" y="2655764"/>
            <a:ext cx="7881659" cy="456162"/>
            <a:chOff x="457199" y="4077994"/>
            <a:chExt cx="7881659" cy="45616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4213FC6-DCDD-A334-ADBF-0B47FA376162}"/>
                </a:ext>
              </a:extLst>
            </p:cNvPr>
            <p:cNvSpPr txBox="1"/>
            <p:nvPr/>
          </p:nvSpPr>
          <p:spPr>
            <a:xfrm>
              <a:off x="457199" y="4077994"/>
              <a:ext cx="51948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根据欧拉公式建立其与复数的关系：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25E19917-1642-B1D8-3BF4-8ACA6CDFA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228114"/>
                </p:ext>
              </p:extLst>
            </p:nvPr>
          </p:nvGraphicFramePr>
          <p:xfrm>
            <a:off x="4674600" y="4091710"/>
            <a:ext cx="3664258" cy="442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90640" imgH="215640" progId="Equation.DSMT4">
                    <p:embed/>
                  </p:oleObj>
                </mc:Choice>
                <mc:Fallback>
                  <p:oleObj name="Equation" r:id="rId4" imgW="1790640" imgH="2156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25E19917-1642-B1D8-3BF4-8ACA6CDFAD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74600" y="4091710"/>
                          <a:ext cx="3664258" cy="4424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3CED0D-879A-1844-50FC-B750D495ED7B}"/>
              </a:ext>
            </a:extLst>
          </p:cNvPr>
          <p:cNvGrpSpPr/>
          <p:nvPr/>
        </p:nvGrpSpPr>
        <p:grpSpPr>
          <a:xfrm>
            <a:off x="457197" y="2989106"/>
            <a:ext cx="4970550" cy="523875"/>
            <a:chOff x="662403" y="3989089"/>
            <a:chExt cx="4970550" cy="52387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EFC2E37-0510-0659-25C1-2A9F90294184}"/>
                </a:ext>
              </a:extLst>
            </p:cNvPr>
            <p:cNvSpPr txBox="1"/>
            <p:nvPr/>
          </p:nvSpPr>
          <p:spPr>
            <a:xfrm>
              <a:off x="662403" y="4063611"/>
              <a:ext cx="4970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其中                       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幅值相量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AFE680C5-51AA-2E7A-685F-2A1E788A80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137210"/>
                </p:ext>
              </p:extLst>
            </p:nvPr>
          </p:nvGraphicFramePr>
          <p:xfrm>
            <a:off x="1537203" y="3989089"/>
            <a:ext cx="270827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440" imgH="215640" progId="Equation.DSMT4">
                    <p:embed/>
                  </p:oleObj>
                </mc:Choice>
                <mc:Fallback>
                  <p:oleObj name="Equation" r:id="rId6" imgW="1117440" imgH="2156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25E19917-1642-B1D8-3BF4-8ACA6CDFAD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37203" y="3989089"/>
                          <a:ext cx="2708275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AE816-6192-095F-AD11-E1884545C55A}"/>
              </a:ext>
            </a:extLst>
          </p:cNvPr>
          <p:cNvSpPr txBox="1"/>
          <p:nvPr/>
        </p:nvSpPr>
        <p:spPr>
          <a:xfrm>
            <a:off x="457197" y="3587503"/>
            <a:ext cx="27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则：①一个正弦量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7EE874B-2DC2-B416-9013-B0400A5A2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339"/>
              </p:ext>
            </p:extLst>
          </p:nvPr>
        </p:nvGraphicFramePr>
        <p:xfrm>
          <a:off x="2680819" y="3594423"/>
          <a:ext cx="2597401" cy="42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190440" progId="Equation.DSMT4">
                  <p:embed/>
                </p:oleObj>
              </mc:Choice>
              <mc:Fallback>
                <p:oleObj name="Equation" r:id="rId8" imgW="1155600" imgH="1904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F6C7CD1-E355-D1E1-031F-14EE97014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0819" y="3594423"/>
                        <a:ext cx="2597401" cy="428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6D95EA4-99EC-5C04-A710-3E150B3207C8}"/>
              </a:ext>
            </a:extLst>
          </p:cNvPr>
          <p:cNvSpPr txBox="1"/>
          <p:nvPr/>
        </p:nvSpPr>
        <p:spPr>
          <a:xfrm>
            <a:off x="457196" y="4070849"/>
            <a:ext cx="3815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能唯一地确定其对应的幅值相量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38891F-B7F1-818F-C5EE-C6474BC574D0}"/>
              </a:ext>
            </a:extLst>
          </p:cNvPr>
          <p:cNvSpPr txBox="1"/>
          <p:nvPr/>
        </p:nvSpPr>
        <p:spPr>
          <a:xfrm>
            <a:off x="459276" y="4599725"/>
            <a:ext cx="68204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②反之，若已知   和角频率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，也能唯一地确定  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所代表的正弦量。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E48D752-AC08-B2BF-FFFF-72E7554CC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36649"/>
              </p:ext>
            </p:extLst>
          </p:nvPr>
        </p:nvGraphicFramePr>
        <p:xfrm>
          <a:off x="2380689" y="4578525"/>
          <a:ext cx="363324" cy="44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15640" progId="Equation.DSMT4">
                  <p:embed/>
                </p:oleObj>
              </mc:Choice>
              <mc:Fallback>
                <p:oleObj name="Equation" r:id="rId9" imgW="177480" imgH="215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49FDDE4-1532-17D4-E75A-434815FC1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0689" y="4578525"/>
                        <a:ext cx="363324" cy="440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C4CB3C4-9245-1765-2A90-AA1F0A82D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51661"/>
              </p:ext>
            </p:extLst>
          </p:nvPr>
        </p:nvGraphicFramePr>
        <p:xfrm>
          <a:off x="5972347" y="4516057"/>
          <a:ext cx="431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15640" progId="Equation.DSMT4">
                  <p:embed/>
                </p:oleObj>
              </mc:Choice>
              <mc:Fallback>
                <p:oleObj name="Equation" r:id="rId11" imgW="177480" imgH="215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49FDDE4-1532-17D4-E75A-434815FC1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72347" y="4516057"/>
                        <a:ext cx="431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6E5FD076-6854-4069-19C4-DD514CA483D7}"/>
              </a:ext>
            </a:extLst>
          </p:cNvPr>
          <p:cNvSpPr/>
          <p:nvPr/>
        </p:nvSpPr>
        <p:spPr bwMode="auto">
          <a:xfrm>
            <a:off x="6977551" y="3794332"/>
            <a:ext cx="159776" cy="10800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FF0D5D9-4AEA-8445-C214-9E07B5A9C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48845"/>
              </p:ext>
            </p:extLst>
          </p:nvPr>
        </p:nvGraphicFramePr>
        <p:xfrm>
          <a:off x="7412454" y="4069019"/>
          <a:ext cx="1479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480" imgH="215640" progId="Equation.DSMT4">
                  <p:embed/>
                </p:oleObj>
              </mc:Choice>
              <mc:Fallback>
                <p:oleObj name="Equation" r:id="rId12" imgW="609480" imgH="215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49FDDE4-1532-17D4-E75A-434815FC1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12454" y="4069019"/>
                        <a:ext cx="14795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4893773E-D782-1AD2-08FC-C3C59FFEE3ED}"/>
              </a:ext>
            </a:extLst>
          </p:cNvPr>
          <p:cNvSpPr txBox="1"/>
          <p:nvPr/>
        </p:nvSpPr>
        <p:spPr>
          <a:xfrm>
            <a:off x="457196" y="5365242"/>
            <a:ext cx="8434808" cy="115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还有有效值相量   ，类似可知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（在正弦电路中，有效值相量和幅值相量相差仅仅是前面的系数，之所以要引入有效值相量是为了方便计算功率。）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8C164AA-B707-8068-33D8-0C7B2B947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76339"/>
              </p:ext>
            </p:extLst>
          </p:nvPr>
        </p:nvGraphicFramePr>
        <p:xfrm>
          <a:off x="2342681" y="5333552"/>
          <a:ext cx="33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77480" progId="Equation.DSMT4">
                  <p:embed/>
                </p:oleObj>
              </mc:Choice>
              <mc:Fallback>
                <p:oleObj name="Equation" r:id="rId14" imgW="139680" imgH="177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49FDDE4-1532-17D4-E75A-434815FC1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42681" y="5333552"/>
                        <a:ext cx="33813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9A1FC2-9316-3666-BE4F-7E38DBB7B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29890"/>
              </p:ext>
            </p:extLst>
          </p:nvPr>
        </p:nvGraphicFramePr>
        <p:xfrm>
          <a:off x="4040272" y="5303359"/>
          <a:ext cx="1387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1320" imgH="215640" progId="Equation.DSMT4">
                  <p:embed/>
                </p:oleObj>
              </mc:Choice>
              <mc:Fallback>
                <p:oleObj name="Equation" r:id="rId16" imgW="571320" imgH="215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FF0D5D9-4AEA-8445-C214-9E07B5A9C9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40272" y="5303359"/>
                        <a:ext cx="13874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FB939C0-28AB-5E5E-EF67-B4A7D13B2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339060"/>
              </p:ext>
            </p:extLst>
          </p:nvPr>
        </p:nvGraphicFramePr>
        <p:xfrm>
          <a:off x="4273016" y="4015767"/>
          <a:ext cx="2708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17440" imgH="215640" progId="Equation.DSMT4">
                  <p:embed/>
                </p:oleObj>
              </mc:Choice>
              <mc:Fallback>
                <p:oleObj name="Equation" r:id="rId18" imgW="1117440" imgH="215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FE680C5-51AA-2E7A-685F-2A1E788A8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3016" y="4015767"/>
                        <a:ext cx="27082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2A7CD175-AA65-98D0-E3E5-F43AE0FFEB72}"/>
              </a:ext>
            </a:extLst>
          </p:cNvPr>
          <p:cNvSpPr txBox="1"/>
          <p:nvPr/>
        </p:nvSpPr>
        <p:spPr>
          <a:xfrm>
            <a:off x="457199" y="1244893"/>
            <a:ext cx="8434805" cy="86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正弦函数微积分或几个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同频率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正弦函数相加减的结果仍是同频率正弦量；三角函数运算繁琐。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→引入相量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3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正弦量的相量表示法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F578608-135F-60A3-27A9-91A0E271C1BD}"/>
              </a:ext>
            </a:extLst>
          </p:cNvPr>
          <p:cNvSpPr txBox="1"/>
          <p:nvPr/>
        </p:nvSpPr>
        <p:spPr>
          <a:xfrm>
            <a:off x="251996" y="1268998"/>
            <a:ext cx="8686800" cy="400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>
              <a:lnSpc>
                <a:spcPct val="13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P88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正弦量运算与相量运算的对应关系，理解引入相量表示法的原因和意义：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>
              <a:lnSpc>
                <a:spcPct val="13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若激励是同频率正弦量，则电路各处响应都是同频率正弦量，对于同频率正弦量，取出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幅值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有效值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初相位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两个信息，即可表示它们，而相量正体现了这两个信息，且与正弦量可做到一一对应（唯一性）。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>
              <a:lnSpc>
                <a:spcPct val="13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微分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积分运算→乘除运算，和差化积、积化和差→加减运算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>
              <a:lnSpc>
                <a:spcPct val="135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（线性性质、微分规则）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82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798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正弦量的相量表示法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1D51D4-4608-FC47-820D-0FBBAAB6A13E}"/>
              </a:ext>
            </a:extLst>
          </p:cNvPr>
          <p:cNvSpPr txBox="1"/>
          <p:nvPr/>
        </p:nvSpPr>
        <p:spPr>
          <a:xfrm>
            <a:off x="457200" y="1268998"/>
            <a:ext cx="8434804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注意：相量是复值常量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（复数）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，而正弦量是时间的余弦函数，相量只是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正弦量（反映了正弦量的幅值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有效值和初相位信息），而不是等于正弦量。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按着一定的振幅和相位关系画出若干相量的图形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相量图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74D5135-C2CE-82C6-97A5-49536904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82631"/>
            <a:ext cx="4114800" cy="252622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666A647-2E9A-1308-0FA2-92DC21E201DD}"/>
              </a:ext>
            </a:extLst>
          </p:cNvPr>
          <p:cNvSpPr txBox="1"/>
          <p:nvPr/>
        </p:nvSpPr>
        <p:spPr>
          <a:xfrm>
            <a:off x="4849253" y="3582631"/>
            <a:ext cx="38826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在之后的学习和分析中，常把电压相量和电流相量（或多个电压相量、多个电流相量）画在一张图中。此时需要规定参考相量（从参考正弦量而来），其他相量根据与参考相量的超前或落后关系呈现在图中。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062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1548</TotalTime>
  <Words>2273</Words>
  <Application>Microsoft Office PowerPoint</Application>
  <PresentationFormat>全屏显示(4:3)</PresentationFormat>
  <Paragraphs>294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等线</vt:lpstr>
      <vt:lpstr>黑体</vt:lpstr>
      <vt:lpstr>宋体</vt:lpstr>
      <vt:lpstr>Arial</vt:lpstr>
      <vt:lpstr>Arial Black</vt:lpstr>
      <vt:lpstr>Symbol</vt:lpstr>
      <vt:lpstr>Times New Roman</vt:lpstr>
      <vt:lpstr>Wingdings</vt:lpstr>
      <vt:lpstr>Office 主题​​</vt:lpstr>
      <vt:lpstr>默认设计模板</vt:lpstr>
      <vt:lpstr>Equation</vt:lpstr>
      <vt:lpstr>公式</vt:lpstr>
      <vt:lpstr>Visio</vt:lpstr>
      <vt:lpstr>电路IA复习 (4-1) 正弦稳态电路的相量分析(上)</vt:lpstr>
      <vt:lpstr>本讲主要内容</vt:lpstr>
      <vt:lpstr>4.1 正弦量</vt:lpstr>
      <vt:lpstr>4.1 正弦量</vt:lpstr>
      <vt:lpstr>4.1 正弦量</vt:lpstr>
      <vt:lpstr>4.1 正弦量</vt:lpstr>
      <vt:lpstr>4.2 正弦量的相量表示法</vt:lpstr>
      <vt:lpstr>4.2 正弦量的相量表示法</vt:lpstr>
      <vt:lpstr>4.2 正弦量的相量表示法</vt:lpstr>
      <vt:lpstr>4.2 正弦量的相量表示法</vt:lpstr>
      <vt:lpstr>4.3 基尔霍夫定律的相量形式和电路相量模型</vt:lpstr>
      <vt:lpstr>4.3 基尔霍夫定律的相量形式和电路相量模型</vt:lpstr>
      <vt:lpstr>4.3 基尔霍夫定律的相量形式和电路相量模型</vt:lpstr>
      <vt:lpstr>4.4 阻抗与导纳</vt:lpstr>
      <vt:lpstr>4.4 阻抗与导纳</vt:lpstr>
      <vt:lpstr>4.4 阻抗与导纳</vt:lpstr>
      <vt:lpstr>4.4 阻抗与导纳</vt:lpstr>
      <vt:lpstr>4.5 正弦稳态电路的相量分析法</vt:lpstr>
      <vt:lpstr>PowerPoint 演示文稿</vt:lpstr>
      <vt:lpstr>PowerPoint 演示文稿</vt:lpstr>
      <vt:lpstr>例1</vt:lpstr>
      <vt:lpstr>PowerPoint 演示文稿</vt:lpstr>
      <vt:lpstr>例2</vt:lpstr>
      <vt:lpstr>PowerPoint 演示文稿</vt:lpstr>
      <vt:lpstr>PowerPoint 演示文稿</vt:lpstr>
      <vt:lpstr>PowerPoint 演示文稿</vt:lpstr>
      <vt:lpstr>例3</vt:lpstr>
      <vt:lpstr>例3</vt:lpstr>
      <vt:lpstr>例4</vt:lpstr>
      <vt:lpstr>例4</vt:lpstr>
      <vt:lpstr>例5</vt:lpstr>
      <vt:lpstr>PowerPoint 演示文稿</vt:lpstr>
      <vt:lpstr>PowerPoint 演示文稿</vt:lpstr>
      <vt:lpstr>本讲内容结束 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115</cp:revision>
  <cp:lastPrinted>1601-01-01T00:00:00Z</cp:lastPrinted>
  <dcterms:created xsi:type="dcterms:W3CDTF">2022-06-02T16:44:40Z</dcterms:created>
  <dcterms:modified xsi:type="dcterms:W3CDTF">2022-07-31T16:38:01Z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