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2" r:id="rId3"/>
    <p:sldId id="572" r:id="rId5"/>
    <p:sldId id="573" r:id="rId6"/>
    <p:sldId id="568" r:id="rId7"/>
    <p:sldId id="706" r:id="rId8"/>
    <p:sldId id="694" r:id="rId9"/>
    <p:sldId id="576" r:id="rId10"/>
    <p:sldId id="575" r:id="rId11"/>
    <p:sldId id="722" r:id="rId12"/>
    <p:sldId id="733" r:id="rId13"/>
    <p:sldId id="732" r:id="rId14"/>
    <p:sldId id="734" r:id="rId15"/>
    <p:sldId id="67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BD"/>
    <a:srgbClr val="0070C0"/>
    <a:srgbClr val="0099CC"/>
    <a:srgbClr val="01458E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88835" autoAdjust="0"/>
  </p:normalViewPr>
  <p:slideViewPr>
    <p:cSldViewPr snapToGrid="0">
      <p:cViewPr varScale="1">
        <p:scale>
          <a:sx n="100" d="100"/>
          <a:sy n="100" d="100"/>
        </p:scale>
        <p:origin x="10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79CFD-303B-46F2-AB19-F7C835D8BC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694B8-E8AC-4EC8-8E59-E941B255A5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9694B8-E8AC-4EC8-8E59-E941B255A5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A70-DD89-4656-A5AF-70E2A49D49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B53-51A7-4219-ABA6-6BC9330DF0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A70-DD89-4656-A5AF-70E2A49D49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B53-51A7-4219-ABA6-6BC9330DF0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A70-DD89-4656-A5AF-70E2A49D49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B53-51A7-4219-ABA6-6BC9330DF0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A70-DD89-4656-A5AF-70E2A49D49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B53-51A7-4219-ABA6-6BC9330DF0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A70-DD89-4656-A5AF-70E2A49D49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B53-51A7-4219-ABA6-6BC9330DF0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A70-DD89-4656-A5AF-70E2A49D49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B53-51A7-4219-ABA6-6BC9330DF0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A70-DD89-4656-A5AF-70E2A49D49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B53-51A7-4219-ABA6-6BC9330DF0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A70-DD89-4656-A5AF-70E2A49D49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B53-51A7-4219-ABA6-6BC9330DF0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A70-DD89-4656-A5AF-70E2A49D49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B53-51A7-4219-ABA6-6BC9330DF0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A70-DD89-4656-A5AF-70E2A49D49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B53-51A7-4219-ABA6-6BC9330DF0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CA70-DD89-4656-A5AF-70E2A49D49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5B53-51A7-4219-ABA6-6BC9330DF0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DCA70-DD89-4656-A5AF-70E2A49D49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5B53-51A7-4219-ABA6-6BC9330DF0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352" y="6067383"/>
            <a:ext cx="2321293" cy="394620"/>
          </a:xfrm>
          <a:prstGeom prst="rect">
            <a:avLst/>
          </a:prstGeom>
        </p:spPr>
      </p:pic>
      <p:sp>
        <p:nvSpPr>
          <p:cNvPr id="4" name="矩形 54"/>
          <p:cNvSpPr>
            <a:spLocks noChangeArrowheads="1"/>
          </p:cNvSpPr>
          <p:nvPr/>
        </p:nvSpPr>
        <p:spPr bwMode="auto">
          <a:xfrm flipH="1">
            <a:off x="-1" y="1562100"/>
            <a:ext cx="12192000" cy="17794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专业</a:t>
            </a:r>
            <a:r>
              <a:rPr lang="en-US" altLang="zh-CN" sz="5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zh-CN" altLang="en-US" sz="5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第几组 </a:t>
            </a:r>
            <a:endParaRPr lang="en-US" altLang="zh-CN" sz="5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格斗机器人设计与</a:t>
            </a:r>
            <a:r>
              <a:rPr lang="zh-CN" altLang="en-US" sz="54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制作</a:t>
            </a:r>
            <a:endParaRPr lang="zh-CN" altLang="en-US" sz="54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6" name="表格 4"/>
          <p:cNvGraphicFramePr>
            <a:graphicFrameLocks noGrp="1"/>
          </p:cNvGraphicFramePr>
          <p:nvPr/>
        </p:nvGraphicFramePr>
        <p:xfrm>
          <a:off x="4333873" y="3613882"/>
          <a:ext cx="3524250" cy="18288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762125"/>
                <a:gridCol w="1762125"/>
              </a:tblGrid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团队成员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负责工作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21300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6574" y="296770"/>
            <a:ext cx="449762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产品创新点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8818" y="331495"/>
            <a:ext cx="659754" cy="4671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  <a:cs typeface="阿里巴巴普惠体 Heavy" panose="00020600040101010101" pitchFamily="18" charset="-122"/>
              </a:rPr>
              <a:t>4</a:t>
            </a:r>
            <a:endParaRPr lang="zh-CN" altLang="en-US" sz="2800" dirty="0">
              <a:latin typeface="Segoe UI Black" panose="020B0A02040204020203" pitchFamily="34" charset="0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802" y="6344330"/>
            <a:ext cx="1742559" cy="2962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8818" y="1322352"/>
            <a:ext cx="10494910" cy="2491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运用专利三性分析</a:t>
            </a:r>
            <a:r>
              <a:rPr lang="zh-CN" altLang="en-US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本产品有哪些亮点</a:t>
            </a:r>
            <a:r>
              <a:rPr lang="zh-CN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sz="2000" kern="1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+mn-ea"/>
              </a:rPr>
              <a:t>1.</a:t>
            </a:r>
            <a:r>
              <a:rPr lang="zh-CN" altLang="en-US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+mn-ea"/>
              </a:rPr>
              <a:t>实用性：</a:t>
            </a:r>
            <a:endParaRPr lang="zh-CN" altLang="en-US" sz="2000" kern="1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+mn-ea"/>
              </a:rPr>
              <a:t>2.</a:t>
            </a:r>
            <a:r>
              <a:rPr lang="zh-CN" altLang="en-US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+mn-ea"/>
              </a:rPr>
              <a:t>新颖性：</a:t>
            </a:r>
            <a:endParaRPr lang="zh-CN" altLang="en-US" sz="2000" kern="1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+mn-ea"/>
              </a:rPr>
              <a:t>3.</a:t>
            </a:r>
            <a:r>
              <a:rPr lang="zh-CN" altLang="en-US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+mn-ea"/>
              </a:rPr>
              <a:t>创造性：</a:t>
            </a:r>
            <a:endParaRPr sz="2000" kern="1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sz="2400" kern="1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5303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20" y="5829258"/>
            <a:ext cx="2321293" cy="3946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438234" y="2352861"/>
            <a:ext cx="6446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总结体会</a:t>
            </a:r>
            <a:endParaRPr lang="en-US" altLang="zh-CN" sz="4000" b="1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3277735" y="2260119"/>
            <a:ext cx="125867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 dirty="0">
                <a:solidFill>
                  <a:schemeClr val="bg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[5]</a:t>
            </a:r>
            <a:endParaRPr lang="en-US" altLang="zh-CN" sz="6000" b="1" dirty="0">
              <a:solidFill>
                <a:schemeClr val="bg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6574" y="296770"/>
            <a:ext cx="4497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总结体会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8818" y="331495"/>
            <a:ext cx="659754" cy="4671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  <a:cs typeface="阿里巴巴普惠体 Heavy" panose="00020600040101010101" pitchFamily="18" charset="-122"/>
              </a:rPr>
              <a:t>5</a:t>
            </a:r>
            <a:endParaRPr lang="zh-CN" altLang="en-US" sz="2800" dirty="0">
              <a:latin typeface="Segoe UI Black" panose="020B0A02040204020203" pitchFamily="34" charset="0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802" y="6344330"/>
            <a:ext cx="1742559" cy="2962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40641" y="1174218"/>
            <a:ext cx="1096772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）对格斗机器人</a:t>
            </a:r>
            <a:r>
              <a:rPr lang="zh-CN" altLang="en-US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项目制作</a:t>
            </a:r>
            <a:r>
              <a:rPr lang="zh-CN" altLang="en-US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的总结体会</a:t>
            </a:r>
            <a:endParaRPr lang="zh-CN" altLang="en-US" sz="2000" kern="1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对</a:t>
            </a:r>
            <a:r>
              <a:rPr lang="zh-CN" altLang="en-US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《金工实习》课程的总结体会</a:t>
            </a:r>
            <a:r>
              <a:rPr lang="zh-CN" altLang="en-US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000" kern="1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+mn-ea"/>
              </a:rPr>
              <a:t>）对本</a:t>
            </a:r>
            <a:r>
              <a:rPr lang="zh-CN" altLang="en-US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  <a:sym typeface="+mn-ea"/>
              </a:rPr>
              <a:t>课程的建议。</a:t>
            </a:r>
            <a:endParaRPr lang="zh-CN" altLang="en-US" sz="2000" kern="1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29315" y="2702843"/>
            <a:ext cx="769711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你的点滴收获，我的动力源泉！</a:t>
            </a:r>
            <a:endParaRPr lang="en-US" altLang="zh-CN" sz="44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20" y="5829258"/>
            <a:ext cx="2321293" cy="3946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698" y="6026028"/>
            <a:ext cx="2321293" cy="394620"/>
          </a:xfrm>
          <a:prstGeom prst="rect">
            <a:avLst/>
          </a:prstGeom>
        </p:spPr>
      </p:pic>
      <p:sp>
        <p:nvSpPr>
          <p:cNvPr id="13" name="TextBox 21"/>
          <p:cNvSpPr txBox="1"/>
          <p:nvPr/>
        </p:nvSpPr>
        <p:spPr>
          <a:xfrm rot="5400000">
            <a:off x="1006842" y="1681355"/>
            <a:ext cx="1143262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35" dirty="0">
                <a:solidFill>
                  <a:srgbClr val="0145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735" dirty="0">
              <a:solidFill>
                <a:srgbClr val="0145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22"/>
          <p:cNvSpPr txBox="1"/>
          <p:nvPr/>
        </p:nvSpPr>
        <p:spPr>
          <a:xfrm rot="5400000">
            <a:off x="145167" y="3850657"/>
            <a:ext cx="2866619" cy="667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7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73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919766" y="0"/>
            <a:ext cx="0" cy="6858662"/>
          </a:xfrm>
          <a:prstGeom prst="line">
            <a:avLst/>
          </a:prstGeom>
          <a:ln w="22225">
            <a:solidFill>
              <a:srgbClr val="0145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2627761" y="858937"/>
            <a:ext cx="576120" cy="576120"/>
          </a:xfrm>
          <a:prstGeom prst="ellipse">
            <a:avLst/>
          </a:prstGeom>
          <a:solidFill>
            <a:srgbClr val="014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627761" y="2012272"/>
            <a:ext cx="576120" cy="575945"/>
          </a:xfrm>
          <a:prstGeom prst="ellipse">
            <a:avLst/>
          </a:prstGeom>
          <a:solidFill>
            <a:srgbClr val="014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627761" y="3165432"/>
            <a:ext cx="576120" cy="575945"/>
          </a:xfrm>
          <a:prstGeom prst="ellipse">
            <a:avLst/>
          </a:prstGeom>
          <a:solidFill>
            <a:srgbClr val="014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627761" y="4318592"/>
            <a:ext cx="576120" cy="575945"/>
          </a:xfrm>
          <a:prstGeom prst="ellipse">
            <a:avLst/>
          </a:prstGeom>
          <a:solidFill>
            <a:srgbClr val="014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8"/>
          <p:cNvSpPr txBox="1"/>
          <p:nvPr/>
        </p:nvSpPr>
        <p:spPr>
          <a:xfrm>
            <a:off x="3514640" y="718944"/>
            <a:ext cx="474499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时光机设计方案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9"/>
          <p:cNvSpPr txBox="1"/>
          <p:nvPr/>
        </p:nvSpPr>
        <p:spPr>
          <a:xfrm>
            <a:off x="3514640" y="2005454"/>
            <a:ext cx="474499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加工方法与成本分析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TextBox 33"/>
          <p:cNvSpPr txBox="1"/>
          <p:nvPr/>
        </p:nvSpPr>
        <p:spPr>
          <a:xfrm>
            <a:off x="3514725" y="4147820"/>
            <a:ext cx="63563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产品创新点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33"/>
          <p:cNvSpPr txBox="1"/>
          <p:nvPr/>
        </p:nvSpPr>
        <p:spPr>
          <a:xfrm>
            <a:off x="3514640" y="3201159"/>
            <a:ext cx="474499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问题与改进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628396" y="5471752"/>
            <a:ext cx="576120" cy="575945"/>
          </a:xfrm>
          <a:prstGeom prst="ellipse">
            <a:avLst/>
          </a:prstGeom>
          <a:solidFill>
            <a:srgbClr val="0145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33"/>
          <p:cNvSpPr txBox="1"/>
          <p:nvPr/>
        </p:nvSpPr>
        <p:spPr>
          <a:xfrm>
            <a:off x="3515275" y="5359524"/>
            <a:ext cx="4744993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总结体会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5303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20" y="5829258"/>
            <a:ext cx="2321293" cy="3946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615655" y="2372112"/>
            <a:ext cx="575810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时光机设计方案</a:t>
            </a:r>
            <a:endParaRPr lang="zh-CN" altLang="en-US" sz="5400" b="1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2490026" y="2279779"/>
            <a:ext cx="11256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 dirty="0">
                <a:solidFill>
                  <a:schemeClr val="bg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[1]</a:t>
            </a:r>
            <a:endParaRPr lang="en-US" altLang="zh-CN" sz="6000" b="1" dirty="0">
              <a:solidFill>
                <a:schemeClr val="bg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6573" y="296770"/>
            <a:ext cx="35312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时光机设计方案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8818" y="331495"/>
            <a:ext cx="659754" cy="4671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  <a:cs typeface="阿里巴巴普惠体 Heavy" panose="00020600040101010101" pitchFamily="18" charset="-122"/>
              </a:rPr>
              <a:t>1</a:t>
            </a:r>
            <a:endParaRPr lang="zh-CN" altLang="en-US" sz="2800" dirty="0">
              <a:latin typeface="Segoe UI Black" panose="020B0A02040204020203" pitchFamily="34" charset="0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802" y="6344330"/>
            <a:ext cx="1742559" cy="29623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860093" y="1305146"/>
            <a:ext cx="10646138" cy="2368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机器人实物照片（或</a:t>
            </a:r>
            <a:r>
              <a:rPr lang="en-US" altLang="zh-CN" sz="20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3D</a:t>
            </a:r>
            <a:r>
              <a:rPr lang="zh-CN" altLang="en-US" sz="20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模型）</a:t>
            </a:r>
            <a:endParaRPr lang="zh-CN" altLang="en-US" sz="20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简单介绍总体方案，包含武器方案、传动方案、护甲与外观设计等（可以附图）</a:t>
            </a:r>
            <a:endParaRPr lang="en-US" altLang="zh-CN" sz="20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endParaRPr lang="en-US" altLang="zh-CN" sz="1400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阿里巴巴普惠体 Light" panose="00020600040101010101" pitchFamily="18" charset="-122"/>
                <a:ea typeface="阿里巴巴普惠体 Light" panose="00020600040101010101" pitchFamily="18" charset="-122"/>
                <a:cs typeface="阿里巴巴普惠体 Light" panose="00020600040101010101" pitchFamily="18" charset="-122"/>
              </a:rPr>
              <a:t>  </a:t>
            </a:r>
            <a:endParaRPr lang="zh-CN" altLang="en-US" sz="2000" b="1" kern="100" dirty="0">
              <a:latin typeface="阿里巴巴普惠体 Light" panose="00020600040101010101" pitchFamily="18" charset="-122"/>
              <a:ea typeface="阿里巴巴普惠体 Light" panose="00020600040101010101" pitchFamily="18" charset="-122"/>
              <a:cs typeface="阿里巴巴普惠体 Light" panose="00020600040101010101" pitchFamily="18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355" y="3575685"/>
            <a:ext cx="2931795" cy="1974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5303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20" y="5829258"/>
            <a:ext cx="2321293" cy="3946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438234" y="2352861"/>
            <a:ext cx="6446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加工方法与成本分析</a:t>
            </a:r>
            <a:endParaRPr lang="zh-CN" altLang="en-US" sz="5400" b="1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2390337" y="2260528"/>
            <a:ext cx="111760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 dirty="0">
                <a:solidFill>
                  <a:schemeClr val="bg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[2]</a:t>
            </a:r>
            <a:endParaRPr lang="en-US" altLang="zh-CN" sz="6000" b="1" dirty="0">
              <a:solidFill>
                <a:schemeClr val="bg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6574" y="296770"/>
            <a:ext cx="4497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加工方法与成本分析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8818" y="331495"/>
            <a:ext cx="659754" cy="4671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  <a:cs typeface="阿里巴巴普惠体 Heavy" panose="00020600040101010101" pitchFamily="18" charset="-122"/>
              </a:rPr>
              <a:t>3</a:t>
            </a:r>
            <a:endParaRPr lang="zh-CN" altLang="en-US" sz="2800" dirty="0">
              <a:latin typeface="Segoe UI Black" panose="020B0A02040204020203" pitchFamily="34" charset="0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802" y="6344330"/>
            <a:ext cx="1742559" cy="2962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818" y="1307772"/>
            <a:ext cx="7043248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简单介绍格斗机器人的制作成本（补充表格）</a:t>
            </a:r>
            <a:endParaRPr lang="zh-CN" altLang="en-US" sz="2000" kern="1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476885" y="1919605"/>
          <a:ext cx="11231245" cy="2954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340"/>
                <a:gridCol w="2647315"/>
                <a:gridCol w="5845175"/>
                <a:gridCol w="1796415"/>
              </a:tblGrid>
              <a:tr h="3892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价格依据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总价</a:t>
                      </a:r>
                      <a:endParaRPr lang="zh-CN" altLang="en-US"/>
                    </a:p>
                  </a:txBody>
                  <a:tcPr/>
                </a:tc>
              </a:tr>
              <a:tr h="10083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材料成本（不含电气元器件）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钣金切割用料</a:t>
                      </a:r>
                      <a:r>
                        <a:rPr lang="en-US" altLang="zh-CN" u="sng"/>
                        <a:t>       </a:t>
                      </a:r>
                      <a:r>
                        <a:rPr lang="zh-CN" altLang="en-US"/>
                        <a:t>，预估价格</a:t>
                      </a:r>
                      <a:r>
                        <a:rPr lang="en-US" altLang="zh-CN" u="sng"/>
                        <a:t>         </a:t>
                      </a:r>
                      <a:r>
                        <a:rPr lang="zh-CN" altLang="en-US"/>
                        <a:t>；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2.3D</a:t>
                      </a:r>
                      <a:r>
                        <a:rPr lang="zh-CN" altLang="en-US"/>
                        <a:t>打印用料</a:t>
                      </a:r>
                      <a:r>
                        <a:rPr lang="en-US" altLang="zh-CN" sz="1800" u="sng">
                          <a:sym typeface="+mn-ea"/>
                        </a:rPr>
                        <a:t>       </a:t>
                      </a:r>
                      <a:r>
                        <a:rPr lang="zh-CN" altLang="en-US"/>
                        <a:t>，预计价格</a:t>
                      </a:r>
                      <a:r>
                        <a:rPr lang="zh-CN" altLang="en-US" u="sng"/>
                        <a:t>       </a:t>
                      </a:r>
                      <a:r>
                        <a:rPr lang="zh-CN" altLang="en-US"/>
                        <a:t>；</a:t>
                      </a:r>
                      <a:r>
                        <a:rPr lang="en-US" altLang="zh-CN" sz="1800" u="sng">
                          <a:sym typeface="+mn-ea"/>
                        </a:rPr>
                        <a:t>    </a:t>
                      </a:r>
                      <a:endParaRPr lang="en-US" altLang="zh-CN" sz="1800" u="sng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3.  </a:t>
                      </a:r>
                      <a:r>
                        <a:rPr lang="en-US" altLang="zh-CN" sz="1800" u="sng">
                          <a:sym typeface="+mn-ea"/>
                        </a:rPr>
                        <a:t>       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/>
                </a:tc>
              </a:tr>
              <a:tr h="389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人工成本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设计工时</a:t>
                      </a:r>
                      <a:r>
                        <a:rPr lang="en-US" altLang="zh-CN" sz="1800" u="sng">
                          <a:sym typeface="+mn-ea"/>
                        </a:rPr>
                        <a:t>      </a:t>
                      </a:r>
                      <a:r>
                        <a:rPr lang="zh-CN" altLang="en-US"/>
                        <a:t>，预估成本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 u="sng">
                          <a:sym typeface="+mn-ea"/>
                        </a:rPr>
                        <a:t>    ；</a:t>
                      </a:r>
                      <a:endParaRPr lang="zh-CN" altLang="en-US" sz="1800" u="sng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u="sng">
                          <a:sym typeface="+mn-ea"/>
                        </a:rPr>
                        <a:t>2.</a:t>
                      </a:r>
                      <a:r>
                        <a:rPr lang="zh-CN" altLang="en-US" sz="1800" u="sng">
                          <a:sym typeface="+mn-ea"/>
                        </a:rPr>
                        <a:t>加工</a:t>
                      </a:r>
                      <a:r>
                        <a:rPr lang="zh-CN" altLang="en-US" sz="1800">
                          <a:sym typeface="+mn-ea"/>
                        </a:rPr>
                        <a:t>工时</a:t>
                      </a:r>
                      <a:r>
                        <a:rPr lang="en-US" altLang="zh-CN" sz="1800" u="sng">
                          <a:sym typeface="+mn-ea"/>
                        </a:rPr>
                        <a:t>      </a:t>
                      </a:r>
                      <a:r>
                        <a:rPr lang="zh-CN" altLang="en-US" sz="1800">
                          <a:sym typeface="+mn-ea"/>
                        </a:rPr>
                        <a:t>，预估成本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 u="sng">
                          <a:sym typeface="+mn-ea"/>
                        </a:rPr>
                        <a:t>    ；</a:t>
                      </a:r>
                      <a:r>
                        <a:rPr lang="en-US" altLang="zh-CN" sz="1800">
                          <a:sym typeface="+mn-ea"/>
                        </a:rPr>
                        <a:t>    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/>
                </a:tc>
              </a:tr>
              <a:tr h="388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设备折旧成本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1.3D</a:t>
                      </a:r>
                      <a:r>
                        <a:rPr lang="zh-CN" altLang="en-US"/>
                        <a:t>打印</a:t>
                      </a:r>
                      <a:r>
                        <a:rPr lang="zh-CN" altLang="en-US" sz="1800" u="sng">
                          <a:sym typeface="+mn-ea"/>
                        </a:rPr>
                        <a:t>加工</a:t>
                      </a:r>
                      <a:r>
                        <a:rPr lang="zh-CN" altLang="en-US" sz="1800">
                          <a:sym typeface="+mn-ea"/>
                        </a:rPr>
                        <a:t>工时</a:t>
                      </a:r>
                      <a:r>
                        <a:rPr lang="en-US" altLang="zh-CN" sz="1800" u="sng">
                          <a:sym typeface="+mn-ea"/>
                        </a:rPr>
                        <a:t>      </a:t>
                      </a:r>
                      <a:r>
                        <a:rPr lang="zh-CN" altLang="en-US" sz="1800">
                          <a:sym typeface="+mn-ea"/>
                        </a:rPr>
                        <a:t>，预估成本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 u="sng">
                          <a:sym typeface="+mn-ea"/>
                        </a:rPr>
                        <a:t>    ；</a:t>
                      </a:r>
                      <a:endParaRPr lang="zh-CN" altLang="en-US" sz="1800" u="sng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钣金切割</a:t>
                      </a:r>
                      <a:r>
                        <a:rPr lang="zh-CN" altLang="en-US" sz="1800" u="sng">
                          <a:sym typeface="+mn-ea"/>
                        </a:rPr>
                        <a:t>加工</a:t>
                      </a:r>
                      <a:r>
                        <a:rPr lang="zh-CN" altLang="en-US" sz="1800">
                          <a:sym typeface="+mn-ea"/>
                        </a:rPr>
                        <a:t>工时</a:t>
                      </a:r>
                      <a:r>
                        <a:rPr lang="en-US" altLang="zh-CN" sz="1800" u="sng">
                          <a:sym typeface="+mn-ea"/>
                        </a:rPr>
                        <a:t>      </a:t>
                      </a:r>
                      <a:r>
                        <a:rPr lang="zh-CN" altLang="en-US" sz="1800">
                          <a:sym typeface="+mn-ea"/>
                        </a:rPr>
                        <a:t>，预估成本</a:t>
                      </a: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 u="sng">
                          <a:sym typeface="+mn-ea"/>
                        </a:rPr>
                        <a:t>    ；</a:t>
                      </a:r>
                      <a:endParaRPr lang="zh-CN" altLang="en-US" sz="1800" u="sng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/>
                </a:tc>
              </a:tr>
              <a:tr h="3892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其他成本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XXX</a:t>
                      </a:r>
                      <a:endParaRPr lang="en-US" altLang="zh-CN"/>
                    </a:p>
                  </a:txBody>
                  <a:tcPr/>
                </a:tc>
              </a:tr>
              <a:tr h="389255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合计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XXXX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5303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20" y="5829258"/>
            <a:ext cx="2321293" cy="3946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728020" y="2372112"/>
            <a:ext cx="4377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问题与改进</a:t>
            </a:r>
            <a:endParaRPr lang="zh-CN" altLang="en-US" sz="5400" b="1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3738845" y="2279779"/>
            <a:ext cx="111760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 dirty="0">
                <a:solidFill>
                  <a:schemeClr val="bg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[3]</a:t>
            </a:r>
            <a:endParaRPr lang="en-US" altLang="zh-CN" sz="6000" b="1" dirty="0">
              <a:solidFill>
                <a:schemeClr val="bg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66574" y="296770"/>
            <a:ext cx="3527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问题与改进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8818" y="331495"/>
            <a:ext cx="659754" cy="46715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Segoe UI Black" panose="020B0A02040204020203" pitchFamily="34" charset="0"/>
                <a:ea typeface="Segoe UI Black" panose="020B0A02040204020203" pitchFamily="34" charset="0"/>
                <a:cs typeface="阿里巴巴普惠体 Heavy" panose="00020600040101010101" pitchFamily="18" charset="-122"/>
              </a:rPr>
              <a:t>2</a:t>
            </a:r>
            <a:endParaRPr lang="zh-CN" altLang="en-US" sz="2800" dirty="0">
              <a:latin typeface="Segoe UI Black" panose="020B0A02040204020203" pitchFamily="34" charset="0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802" y="6344330"/>
            <a:ext cx="1742559" cy="29623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0" y="6759615"/>
            <a:ext cx="12192000" cy="983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8817" y="1152710"/>
            <a:ext cx="7233219" cy="2399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阐述小组在设计、加工、装配的过程中</a:t>
            </a:r>
            <a:endParaRPr lang="en-US" altLang="zh-CN" sz="2000" b="1" kern="1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遇到的问题；</a:t>
            </a:r>
            <a:endParaRPr lang="en-US" altLang="zh-CN" sz="2000" b="1" kern="1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解决的方式方法；</a:t>
            </a:r>
            <a:endParaRPr lang="en-US" altLang="zh-CN" sz="2000" b="1" kern="1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b="1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运用了金工实习的哪些所学知识</a:t>
            </a:r>
            <a:r>
              <a:rPr lang="en-US" altLang="zh-CN" sz="2000" b="1" kern="1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.</a:t>
            </a:r>
            <a:endParaRPr lang="en-US" altLang="zh-CN" sz="2000" b="1" kern="100" dirty="0">
              <a:solidFill>
                <a:srgbClr val="0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zh-CN" sz="2000" b="1" kern="100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0"/>
            <a:ext cx="12192000" cy="53035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020" y="5829258"/>
            <a:ext cx="2321293" cy="3946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438234" y="2352861"/>
            <a:ext cx="6446911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产品创新点</a:t>
            </a:r>
            <a:endParaRPr lang="zh-CN" altLang="en-US" sz="5400" b="1" dirty="0">
              <a:solidFill>
                <a:schemeClr val="bg1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3277735" y="2260119"/>
            <a:ext cx="112562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 dirty="0">
                <a:solidFill>
                  <a:schemeClr val="bg1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[4]</a:t>
            </a:r>
            <a:endParaRPr lang="en-US" altLang="zh-CN" sz="6000" b="1" dirty="0">
              <a:solidFill>
                <a:schemeClr val="bg1"/>
              </a:solidFill>
              <a:latin typeface="阿里巴巴普惠体 Medium" panose="00020600040101010101" pitchFamily="18" charset="-122"/>
              <a:ea typeface="阿里巴巴普惠体 Medium" panose="00020600040101010101" pitchFamily="18" charset="-122"/>
              <a:cs typeface="阿里巴巴普惠体 Medium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614</Words>
  <Application>WPS 演示</Application>
  <PresentationFormat>宽屏</PresentationFormat>
  <Paragraphs>156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黑体</vt:lpstr>
      <vt:lpstr>阿里巴巴普惠体 Heavy</vt:lpstr>
      <vt:lpstr>Calibri</vt:lpstr>
      <vt:lpstr>阿里巴巴普惠体 Medium</vt:lpstr>
      <vt:lpstr>Segoe UI Black</vt:lpstr>
      <vt:lpstr>阿里巴巴普惠体 Light</vt:lpstr>
      <vt:lpstr>微软雅黑 Light</vt:lpstr>
      <vt:lpstr>Times New Roman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轩jeff</cp:lastModifiedBy>
  <cp:revision>815</cp:revision>
  <dcterms:created xsi:type="dcterms:W3CDTF">2018-06-03T04:41:00Z</dcterms:created>
  <dcterms:modified xsi:type="dcterms:W3CDTF">2024-06-19T04:39:57Z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