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4" r:id="rId2"/>
    <p:sldId id="260" r:id="rId3"/>
    <p:sldId id="323" r:id="rId4"/>
    <p:sldId id="312" r:id="rId5"/>
    <p:sldId id="313" r:id="rId6"/>
    <p:sldId id="314" r:id="rId7"/>
    <p:sldId id="289" r:id="rId8"/>
    <p:sldId id="290" r:id="rId9"/>
    <p:sldId id="291" r:id="rId10"/>
    <p:sldId id="292" r:id="rId11"/>
    <p:sldId id="293" r:id="rId12"/>
    <p:sldId id="317" r:id="rId13"/>
    <p:sldId id="316" r:id="rId14"/>
    <p:sldId id="315" r:id="rId15"/>
    <p:sldId id="320" r:id="rId16"/>
    <p:sldId id="318" r:id="rId17"/>
    <p:sldId id="319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22" r:id="rId27"/>
    <p:sldId id="304" r:id="rId28"/>
    <p:sldId id="305" r:id="rId29"/>
    <p:sldId id="306" r:id="rId30"/>
    <p:sldId id="307" r:id="rId31"/>
    <p:sldId id="308" r:id="rId32"/>
    <p:sldId id="321" r:id="rId33"/>
    <p:sldId id="309" r:id="rId34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F3"/>
    <a:srgbClr val="0000FF"/>
    <a:srgbClr val="008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9" autoAdjust="0"/>
  </p:normalViewPr>
  <p:slideViewPr>
    <p:cSldViewPr>
      <p:cViewPr varScale="1">
        <p:scale>
          <a:sx n="103" d="100"/>
          <a:sy n="103" d="100"/>
        </p:scale>
        <p:origin x="34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2" Type="http://schemas.openxmlformats.org/officeDocument/2006/relationships/image" Target="../media/image115.emf"/><Relationship Id="rId1" Type="http://schemas.openxmlformats.org/officeDocument/2006/relationships/image" Target="../media/image114.w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wmf"/><Relationship Id="rId15" Type="http://schemas.openxmlformats.org/officeDocument/2006/relationships/image" Target="../media/image13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Relationship Id="rId14" Type="http://schemas.openxmlformats.org/officeDocument/2006/relationships/image" Target="../media/image13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" Type="http://schemas.openxmlformats.org/officeDocument/2006/relationships/image" Target="../media/image149.w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0" Type="http://schemas.openxmlformats.org/officeDocument/2006/relationships/image" Target="../media/image158.emf"/><Relationship Id="rId4" Type="http://schemas.openxmlformats.org/officeDocument/2006/relationships/image" Target="../media/image152.wmf"/><Relationship Id="rId9" Type="http://schemas.openxmlformats.org/officeDocument/2006/relationships/image" Target="../media/image15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173.emf"/><Relationship Id="rId3" Type="http://schemas.openxmlformats.org/officeDocument/2006/relationships/image" Target="../media/image163.emf"/><Relationship Id="rId7" Type="http://schemas.openxmlformats.org/officeDocument/2006/relationships/image" Target="../media/image167.emf"/><Relationship Id="rId12" Type="http://schemas.openxmlformats.org/officeDocument/2006/relationships/image" Target="../media/image172.emf"/><Relationship Id="rId2" Type="http://schemas.openxmlformats.org/officeDocument/2006/relationships/image" Target="../media/image162.emf"/><Relationship Id="rId1" Type="http://schemas.openxmlformats.org/officeDocument/2006/relationships/image" Target="../media/image149.w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5" Type="http://schemas.openxmlformats.org/officeDocument/2006/relationships/image" Target="../media/image165.emf"/><Relationship Id="rId10" Type="http://schemas.openxmlformats.org/officeDocument/2006/relationships/image" Target="../media/image17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Relationship Id="rId14" Type="http://schemas.openxmlformats.org/officeDocument/2006/relationships/image" Target="../media/image17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86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85.emf"/><Relationship Id="rId2" Type="http://schemas.openxmlformats.org/officeDocument/2006/relationships/image" Target="../media/image176.emf"/><Relationship Id="rId16" Type="http://schemas.openxmlformats.org/officeDocument/2006/relationships/image" Target="../media/image189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84.emf"/><Relationship Id="rId5" Type="http://schemas.openxmlformats.org/officeDocument/2006/relationships/image" Target="../media/image179.emf"/><Relationship Id="rId15" Type="http://schemas.openxmlformats.org/officeDocument/2006/relationships/image" Target="../media/image188.emf"/><Relationship Id="rId10" Type="http://schemas.openxmlformats.org/officeDocument/2006/relationships/image" Target="../media/image149.w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Relationship Id="rId14" Type="http://schemas.openxmlformats.org/officeDocument/2006/relationships/image" Target="../media/image18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6" Type="http://schemas.openxmlformats.org/officeDocument/2006/relationships/image" Target="../media/image196.w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4266D-4B9E-4130-8772-352D9EA33158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DEFF-7AF7-4FFB-AB0C-5F73A9764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60F6FBF-060A-476F-8288-6BE182AAE529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AF99428-374B-4891-B2A4-AA2956A2C8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D93A286-5B8F-4497-A8B0-FA3E03F33ADD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99428-374B-4891-B2A4-AA2956A2C8B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8" y="1773238"/>
            <a:ext cx="9067532" cy="2418934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233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2349500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5" y="1866298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6" y="2809592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32731" y="179929"/>
            <a:ext cx="76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 常微分方程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32731" y="179929"/>
            <a:ext cx="76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一、微分方程的基本概念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32731" y="179929"/>
            <a:ext cx="76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二、可分离变量的微分方程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9144000" cy="7877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832731" y="179929"/>
            <a:ext cx="769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schemeClr val="bg1">
                    <a:lumMod val="65000"/>
                  </a:scheme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image" Target="../media/image51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3.emf"/><Relationship Id="rId32" Type="http://schemas.openxmlformats.org/officeDocument/2006/relationships/image" Target="../media/image47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5.e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6.emf"/><Relationship Id="rId8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0.w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2.wmf"/><Relationship Id="rId10" Type="http://schemas.openxmlformats.org/officeDocument/2006/relationships/image" Target="../media/image54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2.wmf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61.wmf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9.e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73.em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8.emf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72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7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4.bin"/><Relationship Id="rId3" Type="http://schemas.openxmlformats.org/officeDocument/2006/relationships/image" Target="../media/image83.e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9.w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9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91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8.emf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8.e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3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1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18.emf"/><Relationship Id="rId18" Type="http://schemas.openxmlformats.org/officeDocument/2006/relationships/oleObject" Target="../embeddings/oleObject112.bin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122.emf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20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emf"/><Relationship Id="rId11" Type="http://schemas.openxmlformats.org/officeDocument/2006/relationships/image" Target="../media/image125.png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19.emf"/><Relationship Id="rId10" Type="http://schemas.openxmlformats.org/officeDocument/2006/relationships/image" Target="../media/image117.emf"/><Relationship Id="rId19" Type="http://schemas.openxmlformats.org/officeDocument/2006/relationships/image" Target="../media/image121.e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3.emf"/><Relationship Id="rId32" Type="http://schemas.openxmlformats.org/officeDocument/2006/relationships/image" Target="../media/image137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35.emf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3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5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36.bin"/><Relationship Id="rId25" Type="http://schemas.openxmlformats.org/officeDocument/2006/relationships/image" Target="../media/image157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image" Target="../media/image171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9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61.e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8.emf"/><Relationship Id="rId26" Type="http://schemas.openxmlformats.org/officeDocument/2006/relationships/image" Target="../media/image172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5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7.emf"/><Relationship Id="rId20" Type="http://schemas.openxmlformats.org/officeDocument/2006/relationships/image" Target="../media/image169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71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73.emf"/><Relationship Id="rId10" Type="http://schemas.openxmlformats.org/officeDocument/2006/relationships/image" Target="../media/image164.e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6.emf"/><Relationship Id="rId22" Type="http://schemas.openxmlformats.org/officeDocument/2006/relationships/image" Target="../media/image170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74.e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82.emf"/><Relationship Id="rId26" Type="http://schemas.openxmlformats.org/officeDocument/2006/relationships/image" Target="../media/image185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34" Type="http://schemas.openxmlformats.org/officeDocument/2006/relationships/image" Target="../media/image189.emf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oleObject" Target="../embeddings/oleObject18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84.emf"/><Relationship Id="rId32" Type="http://schemas.openxmlformats.org/officeDocument/2006/relationships/image" Target="../media/image188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86.emf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80.e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187.emf"/><Relationship Id="rId8" Type="http://schemas.openxmlformats.org/officeDocument/2006/relationships/image" Target="../media/image17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9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5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94.emf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9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195736" y="2529334"/>
            <a:ext cx="5472608" cy="6836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schemeClr val="bg1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第七章 常微分方程</a:t>
            </a:r>
            <a:endParaRPr lang="zh-CN" altLang="en-US" sz="3600" b="1" kern="10" dirty="0">
              <a:ln w="25400">
                <a:solidFill>
                  <a:schemeClr val="bg1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438400" y="170021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常微分方程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38400" y="24003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偏微分方程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06152" y="1052736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含未知函数及其导数的方程叫做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02704" y="2981325"/>
            <a:ext cx="830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方程中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所含未知函数导数的最高阶数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叫做微分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343400" y="170021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本章内容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835696" y="4566841"/>
          <a:ext cx="36182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3" imgW="4381500" imgH="673100" progId="Equation.3">
                  <p:embed/>
                </p:oleObj>
              </mc:Choice>
              <mc:Fallback>
                <p:oleObj name="Equation" r:id="rId3" imgW="4381500" imgH="673100" progId="Equation.3">
                  <p:embed/>
                  <p:pic>
                    <p:nvPicPr>
                      <p:cNvPr id="0" name="图片 5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66841"/>
                        <a:ext cx="361823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497831" y="5286921"/>
          <a:ext cx="3933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5" imgW="5245100" imgH="673100" progId="Equation.3">
                  <p:embed/>
                </p:oleObj>
              </mc:Choice>
              <mc:Fallback>
                <p:oleObj name="Equation" r:id="rId5" imgW="5245100" imgH="673100" progId="Equation.3">
                  <p:embed/>
                  <p:pic>
                    <p:nvPicPr>
                      <p:cNvPr id="0" name="图片 5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831" y="5286921"/>
                        <a:ext cx="3933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460231" y="5301209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显式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877416" y="4005064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一般地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阶常微分方程的形式是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72076" y="3529013"/>
            <a:ext cx="13516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9" name="AutoShape 13"/>
          <p:cNvSpPr/>
          <p:nvPr/>
        </p:nvSpPr>
        <p:spPr bwMode="auto">
          <a:xfrm>
            <a:off x="2286000" y="19145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355725" y="20351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98377" y="5301209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456545" y="4581129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隐式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50197" y="5854287"/>
          <a:ext cx="6498267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7" imgW="66141600" imgH="5791200" progId="Equation.DSMT4">
                  <p:embed/>
                </p:oleObj>
              </mc:Choice>
              <mc:Fallback>
                <p:oleObj name="Equation" r:id="rId7" imgW="66141600" imgH="5791200" progId="Equation.DSMT4">
                  <p:embed/>
                  <p:pic>
                    <p:nvPicPr>
                      <p:cNvPr id="0" name="图片 5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0197" y="5854287"/>
                        <a:ext cx="6498267" cy="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39552" y="5877272"/>
            <a:ext cx="33123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线性方程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2" grpId="0" build="p" autoUpdateAnimBg="0"/>
      <p:bldP spid="9225" grpId="0" autoUpdateAnimBg="0"/>
      <p:bldP spid="9227" grpId="0" autoUpdateAnimBg="0"/>
      <p:bldP spid="9228" grpId="0" build="p" autoUpdateAnimBg="0" advAuto="0"/>
      <p:bldP spid="9229" grpId="0" animBg="1"/>
      <p:bldP spid="9230" grpId="0" build="p" autoUpdateAnimBg="0"/>
      <p:bldP spid="9231" grpId="0" autoUpdateAnimBg="0"/>
      <p:bldP spid="15" grpId="0" autoUpdateAnimBg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3733800" y="4516834"/>
            <a:ext cx="4849813" cy="1377950"/>
            <a:chOff x="2352" y="2588"/>
            <a:chExt cx="3055" cy="868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3216" y="3112"/>
            <a:ext cx="9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8" name="Equation" r:id="rId3" imgW="1930400" imgH="622300" progId="Equation.3">
                    <p:embed/>
                  </p:oleObj>
                </mc:Choice>
                <mc:Fallback>
                  <p:oleObj name="Equation" r:id="rId3" imgW="1930400" imgH="622300" progId="Equation.3">
                    <p:embed/>
                    <p:pic>
                      <p:nvPicPr>
                        <p:cNvPr id="0" name="图片 6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112"/>
                          <a:ext cx="9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4320" y="3056"/>
            <a:ext cx="1087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9" name="Equation" r:id="rId5" imgW="2298700" imgH="850900" progId="Equation.3">
                    <p:embed/>
                  </p:oleObj>
                </mc:Choice>
                <mc:Fallback>
                  <p:oleObj name="Equation" r:id="rId5" imgW="2298700" imgH="850900" progId="Equation.3">
                    <p:embed/>
                    <p:pic>
                      <p:nvPicPr>
                        <p:cNvPr id="0" name="图片 6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056"/>
                          <a:ext cx="1087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352" y="2889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引例</a:t>
              </a: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46" name="AutoShape 6"/>
            <p:cNvSpPr/>
            <p:nvPr/>
          </p:nvSpPr>
          <p:spPr bwMode="auto">
            <a:xfrm>
              <a:off x="3059" y="2736"/>
              <a:ext cx="109" cy="623"/>
            </a:xfrm>
            <a:prstGeom prst="leftBrace">
              <a:avLst>
                <a:gd name="adj1" fmla="val 47630"/>
                <a:gd name="adj2" fmla="val 50065"/>
              </a:avLst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3216" y="2588"/>
            <a:ext cx="99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0" name="Equation" r:id="rId7" imgW="2095500" imgH="1104900" progId="Equation.3">
                    <p:embed/>
                  </p:oleObj>
                </mc:Choice>
                <mc:Fallback>
                  <p:oleObj name="Equation" r:id="rId7" imgW="2095500" imgH="1104900" progId="Equation.3">
                    <p:embed/>
                    <p:pic>
                      <p:nvPicPr>
                        <p:cNvPr id="0" name="图片 6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88"/>
                          <a:ext cx="99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895600" y="879872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使方程成为恒等式的函数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835968" y="1413272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674168" y="1413272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解中所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</a:t>
            </a:r>
            <a:r>
              <a:rPr kumimoji="1"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相互独立的</a:t>
            </a:r>
            <a:r>
              <a:rPr kumimoji="1"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任意常数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的个数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287463" y="3913584"/>
          <a:ext cx="6942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" name="Equation" r:id="rId9" imgW="9258300" imgH="711200" progId="Equation.3">
                  <p:embed/>
                </p:oleObj>
              </mc:Choice>
              <mc:Fallback>
                <p:oleObj name="Equation" r:id="rId9" imgW="9258300" imgH="711200" progId="Equation.3">
                  <p:embed/>
                  <p:pic>
                    <p:nvPicPr>
                      <p:cNvPr id="0" name="图片 6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3913584"/>
                        <a:ext cx="6942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133600" y="2937272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确定通解中任意常数的条件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11560" y="3456384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阶方程的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或初值条件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123728" y="1856184"/>
            <a:ext cx="6192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方程的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阶数相同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图形为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积分曲线族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35968" y="232767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特解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457200" y="4523184"/>
            <a:ext cx="80010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257" name="Group 17"/>
          <p:cNvGrpSpPr/>
          <p:nvPr/>
        </p:nvGrpSpPr>
        <p:grpSpPr bwMode="auto">
          <a:xfrm>
            <a:off x="611188" y="4599384"/>
            <a:ext cx="2665412" cy="1204913"/>
            <a:chOff x="336" y="2680"/>
            <a:chExt cx="1679" cy="759"/>
          </a:xfrm>
        </p:grpSpPr>
        <p:graphicFrame>
          <p:nvGraphicFramePr>
            <p:cNvPr id="10258" name="Object 18"/>
            <p:cNvGraphicFramePr>
              <a:graphicFrameLocks noChangeAspect="1"/>
            </p:cNvGraphicFramePr>
            <p:nvPr/>
          </p:nvGraphicFramePr>
          <p:xfrm>
            <a:off x="1200" y="2680"/>
            <a:ext cx="69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2" name="Equation" r:id="rId11" imgW="1473200" imgH="876300" progId="Equation.3">
                    <p:embed/>
                  </p:oleObj>
                </mc:Choice>
                <mc:Fallback>
                  <p:oleObj name="Equation" r:id="rId11" imgW="1473200" imgH="876300" progId="Equation.3">
                    <p:embed/>
                    <p:pic>
                      <p:nvPicPr>
                        <p:cNvPr id="0" name="图片 68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80"/>
                          <a:ext cx="69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19"/>
            <p:cNvGraphicFramePr>
              <a:graphicFrameLocks noChangeAspect="1"/>
            </p:cNvGraphicFramePr>
            <p:nvPr/>
          </p:nvGraphicFramePr>
          <p:xfrm>
            <a:off x="1215" y="3143"/>
            <a:ext cx="8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3" name="Equation" r:id="rId13" imgW="1689100" imgH="622300" progId="Equation.3">
                    <p:embed/>
                  </p:oleObj>
                </mc:Choice>
                <mc:Fallback>
                  <p:oleObj name="Equation" r:id="rId13" imgW="1689100" imgH="622300" progId="Equation.3">
                    <p:embed/>
                    <p:pic>
                      <p:nvPicPr>
                        <p:cNvPr id="0" name="图片 6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3143"/>
                          <a:ext cx="8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AutoShape 20"/>
            <p:cNvSpPr/>
            <p:nvPr/>
          </p:nvSpPr>
          <p:spPr bwMode="auto">
            <a:xfrm>
              <a:off x="1043" y="2734"/>
              <a:ext cx="109" cy="624"/>
            </a:xfrm>
            <a:prstGeom prst="leftBrace">
              <a:avLst>
                <a:gd name="adj1" fmla="val 47706"/>
                <a:gd name="adj2" fmla="val 50065"/>
              </a:avLst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336" y="2878"/>
              <a:ext cx="7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引例</a:t>
              </a: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</a:p>
          </p:txBody>
        </p:sp>
      </p:grp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1993900" y="5831284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" name="Equation" r:id="rId15" imgW="2120900" imgH="673100" progId="Equation.3">
                  <p:embed/>
                </p:oleObj>
              </mc:Choice>
              <mc:Fallback>
                <p:oleObj name="Equation" r:id="rId15" imgW="2120900" imgH="673100" progId="Equation.3">
                  <p:embed/>
                  <p:pic>
                    <p:nvPicPr>
                      <p:cNvPr id="0" name="图片 6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831284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5219700" y="5818584"/>
          <a:ext cx="3086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5" name="Equation" r:id="rId17" imgW="4114800" imgH="698500" progId="Equation.3">
                  <p:embed/>
                </p:oleObj>
              </mc:Choice>
              <mc:Fallback>
                <p:oleObj name="Equation" r:id="rId17" imgW="4114800" imgH="698500" progId="Equation.3">
                  <p:embed/>
                  <p:pic>
                    <p:nvPicPr>
                      <p:cNvPr id="0" name="图片 6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818584"/>
                        <a:ext cx="3086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09600" y="583287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5181600" y="6366272"/>
          <a:ext cx="2436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6" name="Equation" r:id="rId19" imgW="3251200" imgH="673100" progId="Equation.3">
                  <p:embed/>
                </p:oleObj>
              </mc:Choice>
              <mc:Fallback>
                <p:oleObj name="Equation" r:id="rId19" imgW="3251200" imgH="673100" progId="Equation.3">
                  <p:embed/>
                  <p:pic>
                    <p:nvPicPr>
                      <p:cNvPr id="0" name="图片 6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366272"/>
                        <a:ext cx="2436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1981200" y="6366272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" name="Equation" r:id="rId21" imgW="1930400" imgH="673100" progId="Equation.3">
                  <p:embed/>
                </p:oleObj>
              </mc:Choice>
              <mc:Fallback>
                <p:oleObj name="Equation" r:id="rId21" imgW="1930400" imgH="673100" progId="Equation.3">
                  <p:embed/>
                  <p:pic>
                    <p:nvPicPr>
                      <p:cNvPr id="0" name="图片 6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366272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09600" y="636627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特解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09600" y="879872"/>
            <a:ext cx="250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1674168" y="2380059"/>
            <a:ext cx="3743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1"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不含任意常数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93725" y="2959497"/>
            <a:ext cx="1726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定解条件 </a:t>
            </a:r>
          </a:p>
        </p:txBody>
      </p:sp>
      <p:sp>
        <p:nvSpPr>
          <p:cNvPr id="10271" name="AutoShape 31"/>
          <p:cNvSpPr/>
          <p:nvPr/>
        </p:nvSpPr>
        <p:spPr bwMode="auto">
          <a:xfrm>
            <a:off x="683568" y="1551384"/>
            <a:ext cx="193675" cy="1219200"/>
          </a:xfrm>
          <a:prstGeom prst="leftBrace">
            <a:avLst>
              <a:gd name="adj1" fmla="val 5245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114281" y="2348309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其图形称为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积分曲线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>
            <a:off x="2057400" y="5818584"/>
            <a:ext cx="1219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5181600" y="5818584"/>
            <a:ext cx="3276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123728" y="6381328"/>
            <a:ext cx="1219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247928" y="6381328"/>
            <a:ext cx="3276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209800" y="6813376"/>
            <a:ext cx="1219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334000" y="6813376"/>
            <a:ext cx="3276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 autoUpdateAnimBg="0"/>
      <p:bldP spid="10249" grpId="0" build="p" autoUpdateAnimBg="0" advAuto="0"/>
      <p:bldP spid="10250" grpId="0" build="p" autoUpdateAnimBg="0"/>
      <p:bldP spid="10252" grpId="0" build="p" autoUpdateAnimBg="0" advAuto="0"/>
      <p:bldP spid="10253" grpId="0" build="p" autoUpdateAnimBg="0"/>
      <p:bldP spid="10254" grpId="0" build="p" autoUpdateAnimBg="0" advAuto="0"/>
      <p:bldP spid="10255" grpId="0" build="p" autoUpdateAnimBg="0"/>
      <p:bldP spid="10264" grpId="0" build="p" autoUpdateAnimBg="0"/>
      <p:bldP spid="10267" grpId="0" build="p" autoUpdateAnimBg="0"/>
      <p:bldP spid="10268" grpId="0" build="p" autoUpdateAnimBg="0"/>
      <p:bldP spid="10269" grpId="0" build="p" autoUpdateAnimBg="0"/>
      <p:bldP spid="10270" grpId="0" build="p" autoUpdateAnimBg="0"/>
      <p:bldP spid="10271" grpId="0" animBg="1"/>
      <p:bldP spid="10272" grpId="0" build="p" autoUpdateAnimBg="0"/>
      <p:bldP spid="10279" grpId="0" animBg="1"/>
      <p:bldP spid="10280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8856" y="825500"/>
            <a:ext cx="2667000" cy="6048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验证函数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560" y="1558305"/>
            <a:ext cx="341037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915816" y="890860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8" name="Equation" r:id="rId3" imgW="4787900" imgH="596900" progId="Equation.3">
                  <p:embed/>
                </p:oleObj>
              </mc:Choice>
              <mc:Fallback>
                <p:oleObj name="Equation" r:id="rId3" imgW="4787900" imgH="596900" progId="Equation.3">
                  <p:embed/>
                  <p:pic>
                    <p:nvPicPr>
                      <p:cNvPr id="0" name="图片 31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890860"/>
                        <a:ext cx="359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576419" y="1351930"/>
          <a:ext cx="636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" name="Equation" r:id="rId5" imgW="901700" imgH="1409700" progId="Equation.3">
                  <p:embed/>
                </p:oleObj>
              </mc:Choice>
              <mc:Fallback>
                <p:oleObj name="Equation" r:id="rId5" imgW="901700" imgH="1409700" progId="Equation.3">
                  <p:embed/>
                  <p:pic>
                    <p:nvPicPr>
                      <p:cNvPr id="0" name="图片 31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419" y="1351930"/>
                        <a:ext cx="636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633819" y="1544018"/>
            <a:ext cx="11430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985064" y="2415798"/>
          <a:ext cx="158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" name="Equation" r:id="rId7" imgW="2120900" imgH="762000" progId="Equation.3">
                  <p:embed/>
                </p:oleObj>
              </mc:Choice>
              <mc:Fallback>
                <p:oleObj name="Equation" r:id="rId7" imgW="2120900" imgH="762000" progId="Equation.3">
                  <p:embed/>
                  <p:pic>
                    <p:nvPicPr>
                      <p:cNvPr id="0" name="图片 31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064" y="2415798"/>
                        <a:ext cx="158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644002" y="2293560"/>
          <a:ext cx="174466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" name="Equation" r:id="rId9" imgW="2451100" imgH="1231900" progId="Equation.3">
                  <p:embed/>
                </p:oleObj>
              </mc:Choice>
              <mc:Fallback>
                <p:oleObj name="Equation" r:id="rId9" imgW="2451100" imgH="1231900" progId="Equation.3">
                  <p:embed/>
                  <p:pic>
                    <p:nvPicPr>
                      <p:cNvPr id="0" name="图片 31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002" y="2293560"/>
                        <a:ext cx="174466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388664" y="2405831"/>
            <a:ext cx="3485243" cy="5191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的特解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85800" y="3240360"/>
            <a:ext cx="1066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524000" y="3011760"/>
          <a:ext cx="609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2" name="Equation" r:id="rId11" imgW="812800" imgH="1409700" progId="Equation.3">
                  <p:embed/>
                </p:oleObj>
              </mc:Choice>
              <mc:Fallback>
                <p:oleObj name="Equation" r:id="rId11" imgW="812800" imgH="1409700" progId="Equation.3">
                  <p:embed/>
                  <p:pic>
                    <p:nvPicPr>
                      <p:cNvPr id="0" name="图片 31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11760"/>
                        <a:ext cx="609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495800" y="3240360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3" name="Equation" r:id="rId13" imgW="2540000" imgH="698500" progId="Equation.3">
                  <p:embed/>
                </p:oleObj>
              </mc:Choice>
              <mc:Fallback>
                <p:oleObj name="Equation" r:id="rId13" imgW="2540000" imgH="698500" progId="Equation.3">
                  <p:embed/>
                  <p:pic>
                    <p:nvPicPr>
                      <p:cNvPr id="0" name="图片 31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40360"/>
                        <a:ext cx="190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247900" y="3913460"/>
          <a:ext cx="407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4" name="Equation" r:id="rId15" imgW="5435600" imgH="698500" progId="Equation.3">
                  <p:embed/>
                </p:oleObj>
              </mc:Choice>
              <mc:Fallback>
                <p:oleObj name="Equation" r:id="rId15" imgW="5435600" imgH="698500" progId="Equation.3">
                  <p:embed/>
                  <p:pic>
                    <p:nvPicPr>
                      <p:cNvPr id="0" name="图片 31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913460"/>
                        <a:ext cx="407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6400800" y="391346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5" name="Equation" r:id="rId17" imgW="1460500" imgH="571500" progId="Equation.3">
                  <p:embed/>
                </p:oleObj>
              </mc:Choice>
              <mc:Fallback>
                <p:oleObj name="Equation" r:id="rId17" imgW="1460500" imgH="571500" progId="Equation.3">
                  <p:embed/>
                  <p:pic>
                    <p:nvPicPr>
                      <p:cNvPr id="0" name="图片 31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1346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09600" y="4446860"/>
            <a:ext cx="17526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这说明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828800" y="4548460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6" name="Equation" r:id="rId19" imgW="4635500" imgH="596900" progId="Equation.3">
                  <p:embed/>
                </p:oleObj>
              </mc:Choice>
              <mc:Fallback>
                <p:oleObj name="Equation" r:id="rId19" imgW="4635500" imgH="596900" progId="Equation.3">
                  <p:embed/>
                  <p:pic>
                    <p:nvPicPr>
                      <p:cNvPr id="0" name="图片 31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48460"/>
                        <a:ext cx="347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334000" y="4461147"/>
            <a:ext cx="2514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是方程的解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652588" y="5013488"/>
            <a:ext cx="3986212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是两个独立的任意常数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727075" y="5085035"/>
          <a:ext cx="949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7" name="Equation" r:id="rId21" imgW="1270000" imgH="596900" progId="Equation.3">
                  <p:embed/>
                </p:oleObj>
              </mc:Choice>
              <mc:Fallback>
                <p:oleObj name="Equation" r:id="rId21" imgW="1270000" imgH="596900" progId="Equation.3">
                  <p:embed/>
                  <p:pic>
                    <p:nvPicPr>
                      <p:cNvPr id="0" name="图片 31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085035"/>
                        <a:ext cx="949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209800" y="3253060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8" name="Equation" r:id="rId23" imgW="2844800" imgH="698500" progId="Equation.3">
                  <p:embed/>
                </p:oleObj>
              </mc:Choice>
              <mc:Fallback>
                <p:oleObj name="Equation" r:id="rId23" imgW="2844800" imgH="698500" progId="Equation.3">
                  <p:embed/>
                  <p:pic>
                    <p:nvPicPr>
                      <p:cNvPr id="0" name="图片 31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53060"/>
                        <a:ext cx="213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4262219" y="1569418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9" name="Equation" r:id="rId25" imgW="1879600" imgH="571500" progId="Equation.3">
                  <p:embed/>
                </p:oleObj>
              </mc:Choice>
              <mc:Fallback>
                <p:oleObj name="Equation" r:id="rId25" imgW="1879600" imgH="571500" progId="Equation.3">
                  <p:embed/>
                  <p:pic>
                    <p:nvPicPr>
                      <p:cNvPr id="0" name="图片 31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219" y="1569418"/>
                        <a:ext cx="140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17538" y="5616847"/>
            <a:ext cx="3421062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利用初始条件易得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3797300" y="569146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0" name="Equation" r:id="rId27" imgW="1524000" imgH="596900" progId="Equation.3">
                  <p:embed/>
                </p:oleObj>
              </mc:Choice>
              <mc:Fallback>
                <p:oleObj name="Equation" r:id="rId27" imgW="1524000" imgH="596900" progId="Equation.3">
                  <p:embed/>
                  <p:pic>
                    <p:nvPicPr>
                      <p:cNvPr id="0" name="图片 31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691460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096000" y="5602560"/>
            <a:ext cx="2590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故所求特解为</a:t>
            </a:r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3814812" y="6262960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" name="Equation" r:id="rId29" imgW="2349500" imgH="546100" progId="Equation.3">
                  <p:embed/>
                </p:oleObj>
              </mc:Choice>
              <mc:Fallback>
                <p:oleObj name="Equation" r:id="rId29" imgW="2349500" imgH="546100" progId="Equation.3">
                  <p:embed/>
                  <p:pic>
                    <p:nvPicPr>
                      <p:cNvPr id="0" name="图片 31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812" y="6262960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4953000" y="569146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2" name="Equation" r:id="rId31" imgW="1536700" imgH="596900" progId="Equation.3">
                  <p:embed/>
                </p:oleObj>
              </mc:Choice>
              <mc:Fallback>
                <p:oleObj name="Equation" r:id="rId31" imgW="1536700" imgH="596900" progId="Equation.3">
                  <p:embed/>
                  <p:pic>
                    <p:nvPicPr>
                      <p:cNvPr id="0" name="图片 3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69146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562600" y="5007247"/>
            <a:ext cx="31305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故它是方程的通解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en-US" altLang="zh-CN" sz="3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660232" y="1534493"/>
            <a:ext cx="198002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并求满足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35008" y="764704"/>
                <a:ext cx="22180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任意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008" y="764704"/>
                <a:ext cx="2218043" cy="523220"/>
              </a:xfrm>
              <a:prstGeom prst="rect">
                <a:avLst/>
              </a:prstGeom>
              <a:blipFill rotWithShape="1">
                <a:blip r:embed="rId33"/>
                <a:stretch>
                  <a:fillRect l="-25" t="-31" r="2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11560" y="240583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始条件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9" grpId="0" autoUpdateAnimBg="0"/>
      <p:bldP spid="11281" grpId="0" autoUpdateAnimBg="0"/>
      <p:bldP spid="11282" grpId="0" build="p" autoUpdateAnimBg="0" advAuto="0"/>
      <p:bldP spid="11287" grpId="0" build="p" autoUpdateAnimBg="0"/>
      <p:bldP spid="11289" grpId="0" build="p" autoUpdateAnimBg="0"/>
      <p:bldP spid="1129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7380312" y="1124744"/>
            <a:ext cx="2160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  <a:r>
              <a:rPr kumimoji="0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0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7"/>
              <p:cNvSpPr>
                <a:spLocks noChangeArrowheads="1"/>
              </p:cNvSpPr>
              <p:nvPr/>
            </p:nvSpPr>
            <p:spPr bwMode="auto">
              <a:xfrm>
                <a:off x="395536" y="1124744"/>
                <a:ext cx="48294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/>
                      </a:rPr>
                      <m:t>cos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/>
                      </a:rPr>
                      <m:t>sin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方程</a:t>
                </a: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124744"/>
                <a:ext cx="4829464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" t="-30" r="5" b="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5211284" y="882322"/>
          <a:ext cx="22399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6" name="Equation" r:id="rId5" imgW="22250400" imgH="10058400" progId="Equation.DSMT4">
                  <p:embed/>
                </p:oleObj>
              </mc:Choice>
              <mc:Fallback>
                <p:oleObj name="Equation" r:id="rId5" imgW="22250400" imgH="10058400" progId="Equation.DSMT4">
                  <p:embed/>
                  <p:pic>
                    <p:nvPicPr>
                      <p:cNvPr id="0" name="图片 299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284" y="882322"/>
                        <a:ext cx="22399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/>
        </p:nvGraphicFramePr>
        <p:xfrm>
          <a:off x="1435100" y="2060575"/>
          <a:ext cx="36226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Equation" r:id="rId7" imgW="34442400" imgH="5486400" progId="Equation.DSMT4">
                  <p:embed/>
                </p:oleObj>
              </mc:Choice>
              <mc:Fallback>
                <p:oleObj name="Equation" r:id="rId7" imgW="34442400" imgH="5486400" progId="Equation.DSMT4">
                  <p:embed/>
                  <p:pic>
                    <p:nvPicPr>
                      <p:cNvPr id="0" name="图片 299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060575"/>
                        <a:ext cx="36226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1420813" y="2779713"/>
          <a:ext cx="3311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8" name="Equation" r:id="rId9" imgW="28651200" imgH="5791200" progId="Equation.DSMT4">
                  <p:embed/>
                </p:oleObj>
              </mc:Choice>
              <mc:Fallback>
                <p:oleObj name="Equation" r:id="rId9" imgW="28651200" imgH="5791200" progId="Equation.DSMT4">
                  <p:embed/>
                  <p:pic>
                    <p:nvPicPr>
                      <p:cNvPr id="0" name="图片 29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779713"/>
                        <a:ext cx="33115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1403648" y="3549376"/>
          <a:ext cx="2900675" cy="6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Equation" r:id="rId11" imgW="23774400" imgH="5791200" progId="Equation.DSMT4">
                  <p:embed/>
                </p:oleObj>
              </mc:Choice>
              <mc:Fallback>
                <p:oleObj name="Equation" r:id="rId11" imgW="23774400" imgH="5791200" progId="Equation.DSMT4">
                  <p:embed/>
                  <p:pic>
                    <p:nvPicPr>
                      <p:cNvPr id="0" name="图片 29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49376"/>
                        <a:ext cx="2900675" cy="6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5292080" y="2909789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是解不是通解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1547664" y="4365104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是解否？是</a:t>
            </a:r>
            <a:r>
              <a:rPr kumimoji="0"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通解吗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en-US" altLang="zh-CN" sz="2800" b="1" dirty="0">
              <a:solidFill>
                <a:srgbClr val="008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1916832"/>
            <a:ext cx="3943770" cy="2304256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/>
          <p:cNvSpPr>
            <a:spLocks noChangeArrowheads="1"/>
          </p:cNvSpPr>
          <p:nvPr/>
        </p:nvSpPr>
        <p:spPr bwMode="auto">
          <a:xfrm>
            <a:off x="683568" y="947376"/>
            <a:ext cx="741682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阶微分方程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kumimoji="0" lang="zh-CN" sz="1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62634" y="2276872"/>
          <a:ext cx="3745707" cy="610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4" imgW="1397000" imgH="228600" progId="Equation.DSMT4">
                  <p:embed/>
                </p:oleObj>
              </mc:Choice>
              <mc:Fallback>
                <p:oleObj name="Equation" r:id="rId4" imgW="1397000" imgH="228600" progId="Equation.DSMT4">
                  <p:embed/>
                  <p:pic>
                    <p:nvPicPr>
                      <p:cNvPr id="0" name="Object 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634" y="2276872"/>
                        <a:ext cx="3745707" cy="610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35424" y="777434"/>
          <a:ext cx="3352800" cy="90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6" imgW="1333500" imgH="368300" progId="Equation.DSMT4">
                  <p:embed/>
                </p:oleObj>
              </mc:Choice>
              <mc:Fallback>
                <p:oleObj name="Equation" r:id="rId6" imgW="1333500" imgH="368300" progId="Equation.DSMT4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424" y="777434"/>
                        <a:ext cx="3352800" cy="909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569204" y="961663"/>
            <a:ext cx="1890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的包含 </a:t>
            </a: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kumimoji="0" lang="zh-CN" altLang="zh-CN" sz="1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621548" y="1682388"/>
                <a:ext cx="465287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任意常数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,⋯,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endParaRPr lang="zh-CN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548" y="1682388"/>
                <a:ext cx="4652877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1" t="-52" r="2" b="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16861" y="2852936"/>
            <a:ext cx="7635424" cy="5232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t" anchorCtr="0" compatLnSpc="1">
            <a:spAutoFit/>
          </a:bodyPr>
          <a:lstStyle>
            <a:defPPr>
              <a:defRPr lang="zh-CN"/>
            </a:defPPr>
            <a:lvl1pPr lvl="0" fontAlgn="base">
              <a:spcBef>
                <a:spcPct val="0"/>
              </a:spcBef>
              <a:spcAft>
                <a:spcPct val="0"/>
              </a:spcAft>
              <a:defRPr kumimoji="0" sz="280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如果有</a:t>
            </a:r>
            <a:r>
              <a:rPr lang="zh-CN" altLang="en-US" b="1" dirty="0" smtClean="0">
                <a:solidFill>
                  <a:srgbClr val="FF0000"/>
                </a:solidFill>
              </a:rPr>
              <a:t>雅可比行列式</a:t>
            </a:r>
            <a:r>
              <a:rPr lang="zh-CN" altLang="en-US" b="1" dirty="0" smtClean="0">
                <a:solidFill>
                  <a:srgbClr val="0000FF"/>
                </a:solidFill>
              </a:rPr>
              <a:t>不恒等于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，则该解为</a:t>
            </a:r>
            <a:r>
              <a:rPr lang="zh-CN" altLang="en-US" b="1" dirty="0" smtClean="0">
                <a:solidFill>
                  <a:srgbClr val="FF0000"/>
                </a:solidFill>
              </a:rPr>
              <a:t>通解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918034" y="3284984"/>
          <a:ext cx="5390270" cy="343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9" imgW="60350400" imgH="38404800" progId="Equation.DSMT4">
                  <p:embed/>
                </p:oleObj>
              </mc:Choice>
              <mc:Fallback>
                <p:oleObj name="Equation" r:id="rId9" imgW="60350400" imgH="38404800" progId="Equation.DSMT4">
                  <p:embed/>
                  <p:pic>
                    <p:nvPicPr>
                      <p:cNvPr id="0" name="图片 288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8034" y="3284984"/>
                        <a:ext cx="5390270" cy="3430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43"/>
          <p:cNvGrpSpPr/>
          <p:nvPr/>
        </p:nvGrpSpPr>
        <p:grpSpPr bwMode="auto">
          <a:xfrm>
            <a:off x="349250" y="798215"/>
            <a:ext cx="8686800" cy="831850"/>
            <a:chOff x="240" y="1996"/>
            <a:chExt cx="5280" cy="524"/>
          </a:xfrm>
        </p:grpSpPr>
        <p:sp>
          <p:nvSpPr>
            <p:cNvPr id="3" name="Text Box 1133"/>
            <p:cNvSpPr txBox="1">
              <a:spLocks noChangeArrowheads="1"/>
            </p:cNvSpPr>
            <p:nvPr/>
          </p:nvSpPr>
          <p:spPr bwMode="auto">
            <a:xfrm>
              <a:off x="240" y="2064"/>
              <a:ext cx="523" cy="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</a:p>
          </p:txBody>
        </p:sp>
        <p:sp>
          <p:nvSpPr>
            <p:cNvPr id="4" name="Rectangle 1134"/>
            <p:cNvSpPr>
              <a:spLocks noChangeArrowheads="1"/>
            </p:cNvSpPr>
            <p:nvPr/>
          </p:nvSpPr>
          <p:spPr bwMode="auto">
            <a:xfrm>
              <a:off x="768" y="2064"/>
              <a:ext cx="47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                        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是</a:t>
              </a:r>
              <a:r>
                <a:rPr kumimoji="0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方程                    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的</a:t>
              </a:r>
              <a:r>
                <a:rPr kumimoji="0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endParaRPr kumimoji="0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1135"/>
            <p:cNvGraphicFramePr>
              <a:graphicFrameLocks noChangeAspect="1"/>
            </p:cNvGraphicFramePr>
            <p:nvPr/>
          </p:nvGraphicFramePr>
          <p:xfrm>
            <a:off x="1226" y="2099"/>
            <a:ext cx="153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2" name="Equation" r:id="rId3" imgW="1078865" imgH="203200" progId="Equation.DSMT4">
                    <p:embed/>
                  </p:oleObj>
                </mc:Choice>
                <mc:Fallback>
                  <p:oleObj name="Equation" r:id="rId3" imgW="1078865" imgH="203200" progId="Equation.DSMT4">
                    <p:embed/>
                    <p:pic>
                      <p:nvPicPr>
                        <p:cNvPr id="0" name="图片 32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2099"/>
                          <a:ext cx="153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137"/>
            <p:cNvGraphicFramePr>
              <a:graphicFrameLocks noChangeAspect="1"/>
            </p:cNvGraphicFramePr>
            <p:nvPr/>
          </p:nvGraphicFramePr>
          <p:xfrm>
            <a:off x="3419" y="1996"/>
            <a:ext cx="1162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3" name="Equation" r:id="rId5" imgW="862965" imgH="393700" progId="Equation.DSMT4">
                    <p:embed/>
                  </p:oleObj>
                </mc:Choice>
                <mc:Fallback>
                  <p:oleObj name="Equation" r:id="rId5" imgW="862965" imgH="393700" progId="Equation.DSMT4">
                    <p:embed/>
                    <p:pic>
                      <p:nvPicPr>
                        <p:cNvPr id="0" name="图片 329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1996"/>
                          <a:ext cx="1162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139"/>
          <p:cNvSpPr>
            <a:spLocks noChangeArrowheads="1"/>
          </p:cNvSpPr>
          <p:nvPr/>
        </p:nvSpPr>
        <p:spPr bwMode="auto">
          <a:xfrm>
            <a:off x="1127579" y="1553957"/>
            <a:ext cx="5549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</a:t>
            </a:r>
            <a:r>
              <a:rPr kumimoji="0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</a:t>
            </a:r>
            <a:r>
              <a:rPr kumimoji="0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其积分曲线的分布情况 </a:t>
            </a:r>
          </a:p>
        </p:txBody>
      </p:sp>
      <p:sp>
        <p:nvSpPr>
          <p:cNvPr id="8" name="Text Box 1144"/>
          <p:cNvSpPr txBox="1">
            <a:spLocks noChangeArrowheads="1"/>
          </p:cNvSpPr>
          <p:nvPr/>
        </p:nvSpPr>
        <p:spPr bwMode="auto">
          <a:xfrm>
            <a:off x="417513" y="2049164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</a:p>
        </p:txBody>
      </p:sp>
      <p:sp>
        <p:nvSpPr>
          <p:cNvPr id="9" name="Rectangle 1145"/>
          <p:cNvSpPr>
            <a:spLocks noChangeArrowheads="1"/>
          </p:cNvSpPr>
          <p:nvPr/>
        </p:nvSpPr>
        <p:spPr bwMode="auto">
          <a:xfrm>
            <a:off x="3409950" y="2077739"/>
            <a:ext cx="5626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是方程的解，其中 </a:t>
            </a:r>
            <a:r>
              <a:rPr kumimoji="0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为任意常数．</a:t>
            </a:r>
          </a:p>
        </p:txBody>
      </p:sp>
      <p:graphicFrame>
        <p:nvGraphicFramePr>
          <p:cNvPr id="10" name="Object 1146"/>
          <p:cNvGraphicFramePr>
            <a:graphicFrameLocks noChangeAspect="1"/>
          </p:cNvGraphicFramePr>
          <p:nvPr/>
        </p:nvGraphicFramePr>
        <p:xfrm>
          <a:off x="971600" y="2111474"/>
          <a:ext cx="2584450" cy="480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Equation" r:id="rId7" imgW="1078865" imgH="203200" progId="Equation.DSMT4">
                  <p:embed/>
                </p:oleObj>
              </mc:Choice>
              <mc:Fallback>
                <p:oleObj name="Equation" r:id="rId7" imgW="1078865" imgH="203200" progId="Equation.DSMT4">
                  <p:embed/>
                  <p:pic>
                    <p:nvPicPr>
                      <p:cNvPr id="0" name="图片 32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11474"/>
                        <a:ext cx="2584450" cy="480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169"/>
          <p:cNvGrpSpPr/>
          <p:nvPr/>
        </p:nvGrpSpPr>
        <p:grpSpPr bwMode="auto">
          <a:xfrm>
            <a:off x="323850" y="2781002"/>
            <a:ext cx="8458200" cy="531812"/>
            <a:chOff x="204" y="1525"/>
            <a:chExt cx="5328" cy="335"/>
          </a:xfrm>
        </p:grpSpPr>
        <p:sp>
          <p:nvSpPr>
            <p:cNvPr id="12" name="Rectangle 1150"/>
            <p:cNvSpPr>
              <a:spLocks noChangeArrowheads="1"/>
            </p:cNvSpPr>
            <p:nvPr/>
          </p:nvSpPr>
          <p:spPr bwMode="auto">
            <a:xfrm>
              <a:off x="204" y="1525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直接可以验证 </a:t>
              </a:r>
              <a:r>
                <a:rPr kumimoji="0" lang="zh-CN" altLang="en-US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kumimoji="0" lang="zh-CN" altLang="en-US" sz="28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kumimoji="0" lang="zh-CN" altLang="en-US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也是该方程的解</a:t>
              </a:r>
              <a:r>
                <a:rPr kumimoji="0" lang="en-US" altLang="zh-CN" sz="28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3" name="Object 1151"/>
            <p:cNvGraphicFramePr>
              <a:graphicFrameLocks noChangeAspect="1"/>
            </p:cNvGraphicFramePr>
            <p:nvPr/>
          </p:nvGraphicFramePr>
          <p:xfrm>
            <a:off x="1655" y="1571"/>
            <a:ext cx="48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5" name="Equation" r:id="rId9" imgW="330200" imgH="203200" progId="Equation.DSMT4">
                    <p:embed/>
                  </p:oleObj>
                </mc:Choice>
                <mc:Fallback>
                  <p:oleObj name="Equation" r:id="rId9" imgW="330200" imgH="203200" progId="Equation.DSMT4">
                    <p:embed/>
                    <p:pic>
                      <p:nvPicPr>
                        <p:cNvPr id="0" name="图片 32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571"/>
                          <a:ext cx="48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53"/>
            <p:cNvGraphicFramePr>
              <a:graphicFrameLocks noChangeAspect="1"/>
            </p:cNvGraphicFramePr>
            <p:nvPr/>
          </p:nvGraphicFramePr>
          <p:xfrm>
            <a:off x="2381" y="1571"/>
            <a:ext cx="62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6" name="Equation" r:id="rId11" imgW="431800" imgH="203200" progId="Equation.DSMT4">
                    <p:embed/>
                  </p:oleObj>
                </mc:Choice>
                <mc:Fallback>
                  <p:oleObj name="Equation" r:id="rId11" imgW="431800" imgH="203200" progId="Equation.DSMT4">
                    <p:embed/>
                    <p:pic>
                      <p:nvPicPr>
                        <p:cNvPr id="0" name="图片 32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571"/>
                          <a:ext cx="62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156"/>
          <p:cNvSpPr>
            <a:spLocks noChangeArrowheads="1"/>
          </p:cNvSpPr>
          <p:nvPr/>
        </p:nvSpPr>
        <p:spPr bwMode="auto">
          <a:xfrm>
            <a:off x="303213" y="3501727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不能通过取 </a:t>
            </a:r>
            <a:r>
              <a:rPr kumimoji="0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的值得到．</a:t>
            </a:r>
          </a:p>
        </p:txBody>
      </p:sp>
      <p:sp>
        <p:nvSpPr>
          <p:cNvPr id="16" name="Rectangle 1166"/>
          <p:cNvSpPr>
            <a:spLocks noChangeArrowheads="1"/>
          </p:cNvSpPr>
          <p:nvPr/>
        </p:nvSpPr>
        <p:spPr bwMode="auto">
          <a:xfrm>
            <a:off x="7524750" y="2752427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这个解</a:t>
            </a:r>
          </a:p>
        </p:txBody>
      </p:sp>
      <p:pic>
        <p:nvPicPr>
          <p:cNvPr id="17" name="Picture 116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93839"/>
            <a:ext cx="4176713" cy="2703513"/>
          </a:xfrm>
          <a:prstGeom prst="roundRect">
            <a:avLst>
              <a:gd name="adj" fmla="val 1950"/>
            </a:avLst>
          </a:prstGeom>
          <a:solidFill>
            <a:srgbClr val="002060"/>
          </a:solidFill>
          <a:ln>
            <a:noFill/>
          </a:ln>
          <a:effectLst/>
        </p:spPr>
      </p:pic>
      <p:sp>
        <p:nvSpPr>
          <p:cNvPr id="18" name="Rectangle 1168"/>
          <p:cNvSpPr>
            <a:spLocks noChangeArrowheads="1"/>
          </p:cNvSpPr>
          <p:nvPr/>
        </p:nvSpPr>
        <p:spPr bwMode="auto">
          <a:xfrm>
            <a:off x="395288" y="4711402"/>
            <a:ext cx="3889375" cy="1382712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5000">
                <a:srgbClr val="FF0000"/>
              </a:gs>
              <a:gs pos="17500">
                <a:srgbClr val="BA0066"/>
              </a:gs>
              <a:gs pos="35001">
                <a:srgbClr val="66008F"/>
              </a:gs>
              <a:gs pos="50000">
                <a:srgbClr val="000082"/>
              </a:gs>
              <a:gs pos="64999">
                <a:srgbClr val="66008F"/>
              </a:gs>
              <a:gs pos="82500">
                <a:srgbClr val="BA0066"/>
              </a:gs>
              <a:gs pos="95000">
                <a:srgbClr val="FF0000"/>
              </a:gs>
              <a:gs pos="100000">
                <a:srgbClr val="FF8200"/>
              </a:gs>
            </a:gsLst>
            <a:lin ang="2700000" scaled="1"/>
          </a:gradFill>
          <a:ln w="9525" algn="ctr">
            <a:solidFill>
              <a:srgbClr val="FFFF00"/>
            </a:solidFill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表明，有些初值问题的解可能不止一个，即解不是惟一的．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468313" y="1037580"/>
            <a:ext cx="5903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11760" y="1021969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写出通解为如下函数的一个微分方程：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85661" y="1628800"/>
          <a:ext cx="3342323" cy="76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2" name="Equation" r:id="rId4" imgW="1002665" imgH="228600" progId="Equation.DSMT4">
                  <p:embed/>
                </p:oleObj>
              </mc:Choice>
              <mc:Fallback>
                <p:oleObj name="Equation" r:id="rId4" imgW="1002665" imgH="228600" progId="Equation.DSMT4">
                  <p:embed/>
                  <p:pic>
                    <p:nvPicPr>
                      <p:cNvPr id="0" name="图片 31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61" y="1628800"/>
                        <a:ext cx="3342323" cy="760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067041" y="2358904"/>
          <a:ext cx="4441063" cy="80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6" imgW="1333500" imgH="241300" progId="Equation.DSMT4">
                  <p:embed/>
                </p:oleObj>
              </mc:Choice>
              <mc:Fallback>
                <p:oleObj name="Equation" r:id="rId6" imgW="1333500" imgH="241300" progId="Equation.DSMT4">
                  <p:embed/>
                  <p:pic>
                    <p:nvPicPr>
                      <p:cNvPr id="0" name="图片 31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041" y="2358904"/>
                        <a:ext cx="4441063" cy="80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971600" y="3150992"/>
                <a:ext cx="399923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𝐶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为任意常数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150992"/>
                <a:ext cx="3999236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" t="-23" r="1" b="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620713" y="3933056"/>
            <a:ext cx="5903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</a:t>
            </a:r>
            <a:r>
              <a:rPr kumimoji="0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kumimoji="0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91184" y="3704381"/>
          <a:ext cx="2336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9" imgW="21640800" imgH="9448800" progId="Equation.DSMT4">
                  <p:embed/>
                </p:oleObj>
              </mc:Choice>
              <mc:Fallback>
                <p:oleObj name="Equation" r:id="rId9" imgW="21640800" imgH="9448800" progId="Equation.DSMT4">
                  <p:embed/>
                  <p:pic>
                    <p:nvPicPr>
                      <p:cNvPr id="0" name="图片 318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1184" y="3704381"/>
                        <a:ext cx="23368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71688" y="4869160"/>
          <a:ext cx="34004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11" imgW="28651200" imgH="4876800" progId="Equation.DSMT4">
                  <p:embed/>
                </p:oleObj>
              </mc:Choice>
              <mc:Fallback>
                <p:oleObj name="Equation" r:id="rId11" imgW="28651200" imgH="4876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869160"/>
                        <a:ext cx="34004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576064" y="1642889"/>
            <a:ext cx="42242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线段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PQ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轴平分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23320" y="1628800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求所满足的微分方程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064" y="950913"/>
            <a:ext cx="860444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已知曲线上点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处的法线与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轴交点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292" name="Group 4"/>
          <p:cNvGrpSpPr/>
          <p:nvPr/>
        </p:nvGrpSpPr>
        <p:grpSpPr bwMode="auto">
          <a:xfrm>
            <a:off x="6477000" y="3510880"/>
            <a:ext cx="2336800" cy="2438400"/>
            <a:chOff x="4080" y="1152"/>
            <a:chExt cx="1472" cy="1536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 flipH="1">
              <a:off x="4272" y="1680"/>
              <a:ext cx="9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4080" y="220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4752" y="120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6" name="Arc 8"/>
            <p:cNvSpPr/>
            <p:nvPr/>
          </p:nvSpPr>
          <p:spPr bwMode="auto">
            <a:xfrm>
              <a:off x="4876" y="1488"/>
              <a:ext cx="404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4992" y="1392"/>
              <a:ext cx="384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5184" y="1440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4" name="公式" r:id="rId4" imgW="203200" imgH="215900" progId="Equation.3">
                    <p:embed/>
                  </p:oleObj>
                </mc:Choice>
                <mc:Fallback>
                  <p:oleObj name="公式" r:id="rId4" imgW="203200" imgH="215900" progId="Equation.3">
                    <p:embed/>
                    <p:pic>
                      <p:nvPicPr>
                        <p:cNvPr id="0" name="图片 34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40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11"/>
            <p:cNvGraphicFramePr>
              <a:graphicFrameLocks noChangeAspect="1"/>
            </p:cNvGraphicFramePr>
            <p:nvPr/>
          </p:nvGraphicFramePr>
          <p:xfrm>
            <a:off x="4224" y="2174"/>
            <a:ext cx="269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5" name="公式" r:id="rId6" imgW="203200" imgH="266700" progId="Equation.3">
                    <p:embed/>
                  </p:oleObj>
                </mc:Choice>
                <mc:Fallback>
                  <p:oleObj name="公式" r:id="rId6" imgW="203200" imgH="266700" progId="Equation.3">
                    <p:embed/>
                    <p:pic>
                      <p:nvPicPr>
                        <p:cNvPr id="0" name="图片 34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74"/>
                          <a:ext cx="269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5328" y="2208"/>
            <a:ext cx="22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6" name="公式" r:id="rId8" imgW="165100" imgH="190500" progId="Equation.3">
                    <p:embed/>
                  </p:oleObj>
                </mc:Choice>
                <mc:Fallback>
                  <p:oleObj name="公式" r:id="rId8" imgW="165100" imgH="190500" progId="Equation.3">
                    <p:embed/>
                    <p:pic>
                      <p:nvPicPr>
                        <p:cNvPr id="0" name="图片 34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08"/>
                          <a:ext cx="22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4464" y="1152"/>
            <a:ext cx="25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7" name="公式" r:id="rId10" imgW="190500" imgH="215900" progId="Equation.3">
                    <p:embed/>
                  </p:oleObj>
                </mc:Choice>
                <mc:Fallback>
                  <p:oleObj name="公式" r:id="rId10" imgW="190500" imgH="215900" progId="Equation.3">
                    <p:embed/>
                    <p:pic>
                      <p:nvPicPr>
                        <p:cNvPr id="0" name="图片 34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152"/>
                          <a:ext cx="25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4"/>
            <p:cNvGraphicFramePr>
              <a:graphicFrameLocks noChangeAspect="1"/>
            </p:cNvGraphicFramePr>
            <p:nvPr/>
          </p:nvGraphicFramePr>
          <p:xfrm>
            <a:off x="4576" y="2199"/>
            <a:ext cx="22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8" name="公式" r:id="rId12" imgW="165100" imgH="190500" progId="Equation.3">
                    <p:embed/>
                  </p:oleObj>
                </mc:Choice>
                <mc:Fallback>
                  <p:oleObj name="公式" r:id="rId12" imgW="165100" imgH="190500" progId="Equation.3">
                    <p:embed/>
                    <p:pic>
                      <p:nvPicPr>
                        <p:cNvPr id="0" name="图片 34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6" y="2199"/>
                          <a:ext cx="22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Group 15"/>
          <p:cNvGrpSpPr/>
          <p:nvPr/>
        </p:nvGrpSpPr>
        <p:grpSpPr bwMode="auto">
          <a:xfrm>
            <a:off x="8026400" y="4349080"/>
            <a:ext cx="342900" cy="1219200"/>
            <a:chOff x="5056" y="1680"/>
            <a:chExt cx="216" cy="768"/>
          </a:xfrm>
        </p:grpSpPr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5184" y="1680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5056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9" name="公式" r:id="rId14" imgW="165100" imgH="190500" progId="Equation.3">
                    <p:embed/>
                  </p:oleObj>
                </mc:Choice>
                <mc:Fallback>
                  <p:oleObj name="公式" r:id="rId14" imgW="165100" imgH="190500" progId="Equation.3">
                    <p:embed/>
                    <p:pic>
                      <p:nvPicPr>
                        <p:cNvPr id="0" name="图片 34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79450" y="2364705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如图所示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566863" y="318068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0" name="Equation" r:id="rId16" imgW="1460500" imgH="520700" progId="Equation.3">
                  <p:embed/>
                </p:oleObj>
              </mc:Choice>
              <mc:Fallback>
                <p:oleObj name="Equation" r:id="rId16" imgW="1460500" imgH="520700" progId="Equation.3">
                  <p:embed/>
                  <p:pic>
                    <p:nvPicPr>
                      <p:cNvPr id="0" name="图片 34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180680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819400" y="2886992"/>
          <a:ext cx="62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1" name="Equation" r:id="rId18" imgW="825500" imgH="1231900" progId="Equation.3">
                  <p:embed/>
                </p:oleObj>
              </mc:Choice>
              <mc:Fallback>
                <p:oleObj name="Equation" r:id="rId18" imgW="825500" imgH="1231900" progId="Equation.3">
                  <p:embed/>
                  <p:pic>
                    <p:nvPicPr>
                      <p:cNvPr id="0" name="图片 34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86992"/>
                        <a:ext cx="62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505200" y="3114005"/>
          <a:ext cx="113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2" name="Equation" r:id="rId20" imgW="1511300" imgH="546100" progId="Equation.3">
                  <p:embed/>
                </p:oleObj>
              </mc:Choice>
              <mc:Fallback>
                <p:oleObj name="Equation" r:id="rId20" imgW="1511300" imgH="546100" progId="Equation.3">
                  <p:embed/>
                  <p:pic>
                    <p:nvPicPr>
                      <p:cNvPr id="0" name="图片 34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14005"/>
                        <a:ext cx="113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09600" y="3801392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 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点的横坐标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209800" y="4487192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3" name="Equation" r:id="rId22" imgW="2336800" imgH="558800" progId="Equation.3">
                  <p:embed/>
                </p:oleObj>
              </mc:Choice>
              <mc:Fallback>
                <p:oleObj name="Equation" r:id="rId22" imgW="2336800" imgH="558800" progId="Equation.3">
                  <p:embed/>
                  <p:pic>
                    <p:nvPicPr>
                      <p:cNvPr id="0" name="图片 34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87192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736600" y="5006305"/>
          <a:ext cx="25257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4" name="Equation" r:id="rId24" imgW="3365500" imgH="558800" progId="Equation.3">
                  <p:embed/>
                </p:oleObj>
              </mc:Choice>
              <mc:Fallback>
                <p:oleObj name="Equation" r:id="rId24" imgW="3365500" imgH="558800" progId="Equation.3">
                  <p:embed/>
                  <p:pic>
                    <p:nvPicPr>
                      <p:cNvPr id="0" name="图片 34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006305"/>
                        <a:ext cx="25257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429000" y="495868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3917421" y="4976587"/>
          <a:ext cx="2166747" cy="5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5" name="Equation" r:id="rId26" imgW="2387600" imgH="558800" progId="Equation.3">
                  <p:embed/>
                </p:oleObj>
              </mc:Choice>
              <mc:Fallback>
                <p:oleObj name="Equation" r:id="rId26" imgW="2387600" imgH="558800" progId="Equation.3">
                  <p:embed/>
                  <p:pic>
                    <p:nvPicPr>
                      <p:cNvPr id="0" name="图片 34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421" y="4976587"/>
                        <a:ext cx="2166747" cy="5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5" name="Group 27"/>
          <p:cNvGrpSpPr/>
          <p:nvPr/>
        </p:nvGrpSpPr>
        <p:grpSpPr bwMode="auto">
          <a:xfrm>
            <a:off x="7086600" y="4806280"/>
            <a:ext cx="304800" cy="228600"/>
            <a:chOff x="4464" y="1968"/>
            <a:chExt cx="192" cy="144"/>
          </a:xfrm>
        </p:grpSpPr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18" name="Group 30"/>
          <p:cNvGrpSpPr/>
          <p:nvPr/>
        </p:nvGrpSpPr>
        <p:grpSpPr bwMode="auto">
          <a:xfrm>
            <a:off x="7696200" y="4487192"/>
            <a:ext cx="304800" cy="228600"/>
            <a:chOff x="4464" y="1968"/>
            <a:chExt cx="192" cy="144"/>
          </a:xfrm>
        </p:grpSpPr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4512" y="1968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4464" y="2016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7162800" y="5111080"/>
            <a:ext cx="152400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7772400" y="5111080"/>
            <a:ext cx="1524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2021904" y="2176289"/>
            <a:ext cx="2514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2895600" y="2353592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处的法线方程为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11960" y="55700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如何解？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23928" y="5517232"/>
            <a:ext cx="21062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6" grpId="0" autoUpdateAnimBg="0"/>
      <p:bldP spid="12310" grpId="0" autoUpdateAnimBg="0"/>
      <p:bldP spid="12313" grpId="0" autoUpdateAnimBg="0"/>
      <p:bldP spid="12321" grpId="0" animBg="1"/>
      <p:bldP spid="12322" grpId="0" animBg="1"/>
      <p:bldP spid="12323" grpId="0" animBg="1"/>
      <p:bldP spid="12324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87327" y="4983420"/>
            <a:ext cx="1008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转化 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547664" y="5780683"/>
            <a:ext cx="2787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解分离变量方程 </a:t>
            </a: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88" y="5818773"/>
            <a:ext cx="2933700" cy="44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278372" y="2689756"/>
            <a:ext cx="3733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可分离变量方程 </a:t>
            </a: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43" y="3235920"/>
            <a:ext cx="24765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89" name="Group 17"/>
          <p:cNvGrpSpPr/>
          <p:nvPr/>
        </p:nvGrpSpPr>
        <p:grpSpPr bwMode="auto">
          <a:xfrm>
            <a:off x="2248743" y="4226520"/>
            <a:ext cx="5635625" cy="454025"/>
            <a:chOff x="578" y="3480"/>
            <a:chExt cx="3550" cy="286"/>
          </a:xfrm>
        </p:grpSpPr>
        <p:graphicFrame>
          <p:nvGraphicFramePr>
            <p:cNvPr id="3090" name="Object 18"/>
            <p:cNvGraphicFramePr>
              <a:graphicFrameLocks noChangeAspect="1"/>
            </p:cNvGraphicFramePr>
            <p:nvPr/>
          </p:nvGraphicFramePr>
          <p:xfrm>
            <a:off x="578" y="3480"/>
            <a:ext cx="355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8" name="Equation" r:id="rId5" imgW="7518400" imgH="596900" progId="Equation.3">
                    <p:embed/>
                  </p:oleObj>
                </mc:Choice>
                <mc:Fallback>
                  <p:oleObj name="Equation" r:id="rId5" imgW="7518400" imgH="596900" progId="Equation.3">
                    <p:embed/>
                    <p:pic>
                      <p:nvPicPr>
                        <p:cNvPr id="0" name="图片 9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3480"/>
                          <a:ext cx="355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19"/>
            <p:cNvGraphicFramePr>
              <a:graphicFrameLocks noChangeAspect="1"/>
            </p:cNvGraphicFramePr>
            <p:nvPr/>
          </p:nvGraphicFramePr>
          <p:xfrm>
            <a:off x="1163" y="3486"/>
            <a:ext cx="262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9" name="Equation" r:id="rId7" imgW="5575300" imgH="596900" progId="Equation.DSMT4">
                    <p:embed/>
                  </p:oleObj>
                </mc:Choice>
                <mc:Fallback>
                  <p:oleObj name="Equation" r:id="rId7" imgW="5575300" imgH="596900" progId="Equation.DSMT4">
                    <p:embed/>
                    <p:pic>
                      <p:nvPicPr>
                        <p:cNvPr id="0" name="图片 9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3486"/>
                          <a:ext cx="262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934543" y="4836120"/>
            <a:ext cx="0" cy="838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defRPr kumimoji="1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</a:rPr>
              <a:t>一阶微分方程：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452813" y="836613"/>
            <a:ext cx="4638675" cy="1020762"/>
            <a:chOff x="3692776" y="836613"/>
            <a:chExt cx="4638675" cy="102076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3692776" y="836613"/>
            <a:ext cx="2139950" cy="1020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0" name="Equation" r:id="rId9" imgW="19812000" imgH="9448800" progId="Equation.DSMT4">
                    <p:embed/>
                  </p:oleObj>
                </mc:Choice>
                <mc:Fallback>
                  <p:oleObj name="Equation" r:id="rId9" imgW="19812000" imgH="9448800" progId="Equation.DSMT4">
                    <p:embed/>
                    <p:pic>
                      <p:nvPicPr>
                        <p:cNvPr id="0" name="图片 96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92776" y="836613"/>
                          <a:ext cx="2139950" cy="1020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6388351" y="1091764"/>
            <a:ext cx="19431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" name="Equation" r:id="rId11" imgW="17983200" imgH="4876800" progId="Equation.DSMT4">
                    <p:embed/>
                  </p:oleObj>
                </mc:Choice>
                <mc:Fallback>
                  <p:oleObj name="Equation" r:id="rId11" imgW="17983200" imgH="48768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8351" y="1091764"/>
                          <a:ext cx="19431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5824973" y="1084114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9552" y="1953794"/>
            <a:ext cx="8168589" cy="539102"/>
            <a:chOff x="539552" y="1825660"/>
            <a:chExt cx="8168589" cy="539102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539552" y="1885626"/>
            <a:ext cx="4133273" cy="47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2" name="Equation" r:id="rId13" imgW="42062400" imgH="4876800" progId="Equation.DSMT4">
                    <p:embed/>
                  </p:oleObj>
                </mc:Choice>
                <mc:Fallback>
                  <p:oleObj name="Equation" r:id="rId13" imgW="42062400" imgH="48768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1885626"/>
                          <a:ext cx="4133273" cy="479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082868" y="1868632"/>
            <a:ext cx="3625273" cy="47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3" name="Equation" r:id="rId15" imgW="36880800" imgH="4876800" progId="Equation.DSMT4">
                    <p:embed/>
                  </p:oleObj>
                </mc:Choice>
                <mc:Fallback>
                  <p:oleObj name="Equation" r:id="rId15" imgW="36880800" imgH="487680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2868" y="1868632"/>
                          <a:ext cx="3625273" cy="479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4603685" y="182566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72159" y="1052736"/>
            <a:ext cx="2693747" cy="2924033"/>
            <a:chOff x="2972159" y="1052736"/>
            <a:chExt cx="2693747" cy="2924033"/>
          </a:xfrm>
        </p:grpSpPr>
        <p:cxnSp>
          <p:nvCxnSpPr>
            <p:cNvPr id="15" name="肘形连接符 14"/>
            <p:cNvCxnSpPr/>
            <p:nvPr/>
          </p:nvCxnSpPr>
          <p:spPr>
            <a:xfrm rot="5400000">
              <a:off x="3890266" y="2442312"/>
              <a:ext cx="2092136" cy="422181"/>
            </a:xfrm>
            <a:prstGeom prst="bentConnector2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395554" y="1052736"/>
              <a:ext cx="1270352" cy="55459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72159" y="3422171"/>
              <a:ext cx="1753084" cy="55459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9076" y="1953794"/>
            <a:ext cx="6419103" cy="2777349"/>
            <a:chOff x="499076" y="1953794"/>
            <a:chExt cx="6419103" cy="2777349"/>
          </a:xfrm>
        </p:grpSpPr>
        <p:sp>
          <p:nvSpPr>
            <p:cNvPr id="28" name="矩形 27"/>
            <p:cNvSpPr/>
            <p:nvPr/>
          </p:nvSpPr>
          <p:spPr>
            <a:xfrm>
              <a:off x="499076" y="1953794"/>
              <a:ext cx="1270352" cy="55459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476543" y="1969560"/>
              <a:ext cx="1127821" cy="55459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>
              <a:stCxn id="28" idx="2"/>
              <a:endCxn id="3090" idx="1"/>
            </p:cNvCxnSpPr>
            <p:nvPr/>
          </p:nvCxnSpPr>
          <p:spPr>
            <a:xfrm rot="16200000" flipH="1">
              <a:off x="721308" y="2921335"/>
              <a:ext cx="1940378" cy="1114491"/>
            </a:xfrm>
            <a:prstGeom prst="bentConnector2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248743" y="4725144"/>
              <a:ext cx="1981845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936334" y="4731143"/>
              <a:ext cx="1981845" cy="0"/>
            </a:xfrm>
            <a:prstGeom prst="line">
              <a:avLst/>
            </a:prstGeom>
            <a:ln w="2857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  <p:bldP spid="3085" grpId="0" build="p" autoUpdateAnimBg="0" advAuto="0"/>
      <p:bldP spid="3087" grpId="0" build="p" autoUpdateAnimBg="0"/>
      <p:bldP spid="309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697088" y="980728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" name="Equation" r:id="rId4" imgW="3556000" imgH="546100" progId="Equation.3">
                  <p:embed/>
                </p:oleObj>
              </mc:Choice>
              <mc:Fallback>
                <p:oleObj name="Equation" r:id="rId4" imgW="3556000" imgH="546100" progId="Equation.3">
                  <p:embed/>
                  <p:pic>
                    <p:nvPicPr>
                      <p:cNvPr id="0" name="图片 10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088" y="980728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5800" y="1541736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zh-CN" altLang="en-US" sz="2800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是方程①的解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017923" y="2109862"/>
          <a:ext cx="4282269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" name="Equation" r:id="rId6" imgW="39624000" imgH="4876800" progId="Equation.DSMT4">
                  <p:embed/>
                </p:oleObj>
              </mc:Choice>
              <mc:Fallback>
                <p:oleObj name="Equation" r:id="rId6" imgW="39624000" imgH="4876800" progId="Equation.DSMT4">
                  <p:embed/>
                  <p:pic>
                    <p:nvPicPr>
                      <p:cNvPr id="0" name="图片 10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923" y="2109862"/>
                        <a:ext cx="4282269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04800" y="27305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 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908300" y="2717800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" name="Equation" r:id="rId8" imgW="1828800" imgH="774700" progId="Equation.3">
                  <p:embed/>
                </p:oleObj>
              </mc:Choice>
              <mc:Fallback>
                <p:oleObj name="Equation" r:id="rId8" imgW="1828800" imgH="774700" progId="Equation.3">
                  <p:embed/>
                  <p:pic>
                    <p:nvPicPr>
                      <p:cNvPr id="0" name="图片 10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2717800"/>
                        <a:ext cx="1371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343400" y="2714625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" name="Equation" r:id="rId10" imgW="2197100" imgH="762000" progId="Equation.3">
                  <p:embed/>
                </p:oleObj>
              </mc:Choice>
              <mc:Fallback>
                <p:oleObj name="Equation" r:id="rId10" imgW="2197100" imgH="762000" progId="Equation.3">
                  <p:embed/>
                  <p:pic>
                    <p:nvPicPr>
                      <p:cNvPr id="0" name="图片 10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14625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324600" y="90872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886075" y="3895712"/>
          <a:ext cx="272415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" name="Equation" r:id="rId12" imgW="3302000" imgH="546100" progId="Equation.3">
                  <p:embed/>
                </p:oleObj>
              </mc:Choice>
              <mc:Fallback>
                <p:oleObj name="Equation" r:id="rId12" imgW="3302000" imgH="546100" progId="Equation.3">
                  <p:embed/>
                  <p:pic>
                    <p:nvPicPr>
                      <p:cNvPr id="0" name="图片 10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895712"/>
                        <a:ext cx="272415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800600" y="154173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则有恒等式 </a:t>
            </a:r>
          </a:p>
        </p:txBody>
      </p:sp>
      <p:sp>
        <p:nvSpPr>
          <p:cNvPr id="4108" name="AutoShape 12"/>
          <p:cNvSpPr/>
          <p:nvPr/>
        </p:nvSpPr>
        <p:spPr bwMode="auto">
          <a:xfrm rot="5390284">
            <a:off x="3528219" y="2690019"/>
            <a:ext cx="179388" cy="1295400"/>
          </a:xfrm>
          <a:prstGeom prst="rightBrace">
            <a:avLst>
              <a:gd name="adj1" fmla="val 6017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09" name="AutoShape 13"/>
          <p:cNvSpPr/>
          <p:nvPr/>
        </p:nvSpPr>
        <p:spPr bwMode="auto">
          <a:xfrm rot="5390284">
            <a:off x="5204619" y="2690019"/>
            <a:ext cx="179388" cy="1295400"/>
          </a:xfrm>
          <a:prstGeom prst="rightBrace">
            <a:avLst>
              <a:gd name="adj1" fmla="val 60177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3237634" y="3424616"/>
          <a:ext cx="824056" cy="43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1" name="Equation" r:id="rId14" imgW="1028700" imgH="546100" progId="Equation.3">
                  <p:embed/>
                </p:oleObj>
              </mc:Choice>
              <mc:Fallback>
                <p:oleObj name="Equation" r:id="rId14" imgW="1028700" imgH="546100" progId="Equation.3">
                  <p:embed/>
                  <p:pic>
                    <p:nvPicPr>
                      <p:cNvPr id="0" name="图片 10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634" y="3424616"/>
                        <a:ext cx="824056" cy="43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852111" y="3424616"/>
          <a:ext cx="811378" cy="43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" name="Equation" r:id="rId16" imgW="1016000" imgH="546100" progId="Equation.3">
                  <p:embed/>
                </p:oleObj>
              </mc:Choice>
              <mc:Fallback>
                <p:oleObj name="Equation" r:id="rId16" imgW="1016000" imgH="546100" progId="Equation.3">
                  <p:embed/>
                  <p:pic>
                    <p:nvPicPr>
                      <p:cNvPr id="0" name="图片 10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111" y="3424616"/>
                        <a:ext cx="811378" cy="43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324600" y="37814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04800" y="4391025"/>
            <a:ext cx="6338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可微且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G’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)≠0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04800" y="4924425"/>
            <a:ext cx="69685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说明由②确定的隐函数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是①的解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304800" y="3810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251520" y="6005513"/>
            <a:ext cx="580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称②为方程①的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隐式通解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通积分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869113" y="4924425"/>
            <a:ext cx="2090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F’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04800" y="5464175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)≠0 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508750" y="4391025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上述过程可逆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371725" y="5457825"/>
            <a:ext cx="64764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由②确定的隐函数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是①的解</a:t>
            </a:r>
            <a:r>
              <a:rPr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2" grpId="0" autoUpdateAnimBg="0"/>
      <p:bldP spid="4105" grpId="0" build="p" autoUpdateAnimBg="0" advAuto="0"/>
      <p:bldP spid="4107" grpId="0" autoUpdateAnimBg="0"/>
      <p:bldP spid="4108" grpId="0" animBg="1"/>
      <p:bldP spid="4109" grpId="0" animBg="1"/>
      <p:bldP spid="4112" grpId="0" build="p" autoUpdateAnimBg="0" advAuto="0"/>
      <p:bldP spid="4113" grpId="0" build="p" autoUpdateAnimBg="0"/>
      <p:bldP spid="4114" grpId="0" build="p" autoUpdateAnimBg="0"/>
      <p:bldP spid="4115" grpId="0" build="p" autoUpdateAnimBg="0"/>
      <p:bldP spid="4116" grpId="0" build="p" autoUpdateAnimBg="0"/>
      <p:bldP spid="4117" grpId="0" build="p" autoUpdateAnimBg="0"/>
      <p:bldP spid="4118" grpId="0" build="p" autoUpdateAnimBg="0" advAuto="0"/>
      <p:bldP spid="4119" grpId="0" build="p" autoUpdateAnimBg="0"/>
      <p:bldP spid="412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972472" y="1916832"/>
            <a:ext cx="25138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积分问题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143672" y="2632794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FF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93122" y="4156794"/>
            <a:ext cx="3334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微分方程问题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96072" y="2708994"/>
            <a:ext cx="1127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推广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47664" y="1916832"/>
                <a:ext cx="55446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</a:rPr>
                      <m:t>𝑦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16832"/>
                <a:ext cx="554461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" t="-77" r="11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90565" y="3501008"/>
                <a:ext cx="6581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已知含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及其若干阶导数的方程，求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/>
                      </a:rPr>
                      <m:t>𝑦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65" y="3501008"/>
                <a:ext cx="6581835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8" t="-48" r="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  <p:bldP spid="7" grpId="0" build="p" autoUpdateAnimBg="0"/>
      <p:bldP spid="8" grpId="0" build="p" autoUpdateAnimBg="0"/>
      <p:bldP spid="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9904" y="984250"/>
            <a:ext cx="3048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求微分方程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327400" y="825326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2" name="Equation" r:id="rId3" imgW="2070100" imgH="1231900" progId="Equation.3">
                  <p:embed/>
                </p:oleObj>
              </mc:Choice>
              <mc:Fallback>
                <p:oleObj name="Equation" r:id="rId3" imgW="2070100" imgH="1231900" progId="Equation.3">
                  <p:embed/>
                  <p:pic>
                    <p:nvPicPr>
                      <p:cNvPr id="0" name="图片 11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825326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00600" y="102932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85800" y="1798463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分离变量得</a:t>
            </a: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352800" y="1695276"/>
          <a:ext cx="1778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3" name="Equation" r:id="rId5" imgW="2374900" imgH="1231900" progId="Equation.3">
                  <p:embed/>
                </p:oleObj>
              </mc:Choice>
              <mc:Fallback>
                <p:oleObj name="Equation" r:id="rId5" imgW="2374900" imgH="1231900" progId="Equation.3">
                  <p:embed/>
                  <p:pic>
                    <p:nvPicPr>
                      <p:cNvPr id="0" name="图片 11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95276"/>
                        <a:ext cx="1778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600" y="274302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两边积分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273300" y="2609676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4" name="Equation" r:id="rId7" imgW="2959100" imgH="1231900" progId="Equation.3">
                  <p:embed/>
                </p:oleObj>
              </mc:Choice>
              <mc:Fallback>
                <p:oleObj name="Equation" r:id="rId7" imgW="2959100" imgH="1231900" progId="Equation.3">
                  <p:embed/>
                  <p:pic>
                    <p:nvPicPr>
                      <p:cNvPr id="0" name="图片 11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609676"/>
                        <a:ext cx="222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9600" y="362726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612900" y="3612976"/>
          <a:ext cx="219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5" name="Equation" r:id="rId9" imgW="2933700" imgH="711200" progId="Equation.3">
                  <p:embed/>
                </p:oleObj>
              </mc:Choice>
              <mc:Fallback>
                <p:oleObj name="Equation" r:id="rId9" imgW="2933700" imgH="711200" progId="Equation.3">
                  <p:embed/>
                  <p:pic>
                    <p:nvPicPr>
                      <p:cNvPr id="0" name="图片 11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612976"/>
                        <a:ext cx="2197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638800" y="4451176"/>
            <a:ext cx="30480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791200" y="4603576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6" name="Equation" r:id="rId11" imgW="3556000" imgH="711200" progId="Equation.3">
                  <p:embed/>
                </p:oleObj>
              </mc:Choice>
              <mc:Fallback>
                <p:oleObj name="Equation" r:id="rId11" imgW="3556000" imgH="711200" progId="Equation.3">
                  <p:embed/>
                  <p:pic>
                    <p:nvPicPr>
                      <p:cNvPr id="0" name="图片 11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03576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609600" y="4389263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1771650" y="4249563"/>
          <a:ext cx="182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7" name="Equation" r:id="rId13" imgW="2438400" imgH="800100" progId="Equation.3">
                  <p:embed/>
                </p:oleObj>
              </mc:Choice>
              <mc:Fallback>
                <p:oleObj name="Equation" r:id="rId13" imgW="2438400" imgH="800100" progId="Equation.3">
                  <p:embed/>
                  <p:pic>
                    <p:nvPicPr>
                      <p:cNvPr id="0" name="图片 11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49563"/>
                        <a:ext cx="1828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3657600" y="4236863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8" name="Equation" r:id="rId15" imgW="2070100" imgH="800100" progId="Equation.3">
                  <p:embed/>
                </p:oleObj>
              </mc:Choice>
              <mc:Fallback>
                <p:oleObj name="Equation" r:id="rId15" imgW="2070100" imgH="800100" progId="Equation.3">
                  <p:embed/>
                  <p:pic>
                    <p:nvPicPr>
                      <p:cNvPr id="0" name="图片 11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36863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828800" y="5594176"/>
          <a:ext cx="142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9" name="Equation" r:id="rId17" imgW="1892300" imgH="800100" progId="Equation.3">
                  <p:embed/>
                </p:oleObj>
              </mc:Choice>
              <mc:Fallback>
                <p:oleObj name="Equation" r:id="rId17" imgW="1892300" imgH="800100" progId="Equation.3">
                  <p:embed/>
                  <p:pic>
                    <p:nvPicPr>
                      <p:cNvPr id="0" name="图片 11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94176"/>
                        <a:ext cx="1422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2597874" y="4881365"/>
          <a:ext cx="1614086" cy="62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" name="Equation" r:id="rId19" imgW="14935200" imgH="5791200" progId="Equation.DSMT4">
                  <p:embed/>
                </p:oleObj>
              </mc:Choice>
              <mc:Fallback>
                <p:oleObj name="Equation" r:id="rId19" imgW="14935200" imgH="5791200" progId="Equation.DSMT4">
                  <p:embed/>
                  <p:pic>
                    <p:nvPicPr>
                      <p:cNvPr id="0" name="图片 11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874" y="4881365"/>
                        <a:ext cx="1614086" cy="62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4648200" y="5670376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 rot="-3591964">
            <a:off x="4627563" y="2857326"/>
            <a:ext cx="179387" cy="1995487"/>
          </a:xfrm>
          <a:prstGeom prst="downArrow">
            <a:avLst>
              <a:gd name="adj1" fmla="val 50000"/>
              <a:gd name="adj2" fmla="val 278098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 rot="4093804">
            <a:off x="4383881" y="4358307"/>
            <a:ext cx="179388" cy="2197100"/>
          </a:xfrm>
          <a:prstGeom prst="downArrow">
            <a:avLst>
              <a:gd name="adj1" fmla="val 50000"/>
              <a:gd name="adj2" fmla="val 306194"/>
            </a:avLst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648200" y="3384376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5943600" y="1029320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6172200" y="2241376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3276600" y="2219151"/>
            <a:ext cx="533400" cy="457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5257800" y="1784176"/>
            <a:ext cx="3505200" cy="1828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5334000" y="1784176"/>
            <a:ext cx="3505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在求解过程中每一步不一定是同解变形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6324600" y="2722388"/>
            <a:ext cx="2438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因此可能增、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5375275" y="3155776"/>
            <a:ext cx="2286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2209800" y="4908376"/>
            <a:ext cx="0" cy="762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609600" y="6093296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此式含分离变量时丢失的解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267744" y="4927751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  <p:bldP spid="5127" grpId="0" autoUpdateAnimBg="0"/>
      <p:bldP spid="5129" grpId="0" autoUpdateAnimBg="0"/>
      <p:bldP spid="5131" grpId="0" animBg="1"/>
      <p:bldP spid="5133" grpId="0" autoUpdateAnimBg="0"/>
      <p:bldP spid="5138" grpId="0" autoUpdateAnimBg="0"/>
      <p:bldP spid="5139" grpId="0" animBg="1"/>
      <p:bldP spid="5140" grpId="0" animBg="1"/>
      <p:bldP spid="5141" grpId="0" build="p" autoUpdateAnimBg="0"/>
      <p:bldP spid="5144" grpId="0" animBg="1"/>
      <p:bldP spid="5145" grpId="0" animBg="1"/>
      <p:bldP spid="5146" grpId="0" autoUpdateAnimBg="0"/>
      <p:bldP spid="5147" grpId="0" autoUpdateAnimBg="0"/>
      <p:bldP spid="5148" grpId="0" autoUpdateAnimBg="0"/>
      <p:bldP spid="5149" grpId="0" animBg="1"/>
      <p:bldP spid="5150" grpId="0" build="p" autoUpdateAnimBg="0"/>
      <p:bldP spid="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18803" y="1239838"/>
            <a:ext cx="29051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解初值问题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027165" y="848320"/>
          <a:ext cx="3276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" name="Equation" r:id="rId3" imgW="4368800" imgH="673100" progId="Equation.3">
                  <p:embed/>
                </p:oleObj>
              </mc:Choice>
              <mc:Fallback>
                <p:oleObj name="Equation" r:id="rId3" imgW="4368800" imgH="673100" progId="Equation.3">
                  <p:embed/>
                  <p:pic>
                    <p:nvPicPr>
                      <p:cNvPr id="0" name="图片 12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165" y="848320"/>
                        <a:ext cx="3276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55365" y="224214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分离变量得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3823965" y="211832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" name="Equation" r:id="rId5" imgW="3111500" imgH="1231900" progId="Equation.3">
                  <p:embed/>
                </p:oleObj>
              </mc:Choice>
              <mc:Fallback>
                <p:oleObj name="Equation" r:id="rId5" imgW="3111500" imgH="1231900" progId="Equation.3">
                  <p:embed/>
                  <p:pic>
                    <p:nvPicPr>
                      <p:cNvPr id="0" name="图片 12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965" y="211832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79165" y="334704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两边积分得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100065" y="3185120"/>
          <a:ext cx="374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0" name="Equation" r:id="rId7" imgW="4991100" imgH="1231900" progId="Equation.3">
                  <p:embed/>
                </p:oleObj>
              </mc:Choice>
              <mc:Fallback>
                <p:oleObj name="Equation" r:id="rId7" imgW="4991100" imgH="1231900" progId="Equation.3">
                  <p:embed/>
                  <p:pic>
                    <p:nvPicPr>
                      <p:cNvPr id="0" name="图片 12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065" y="3185120"/>
                        <a:ext cx="374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979165" y="432812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2577778" y="432812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1" name="Equation" r:id="rId9" imgW="2730500" imgH="723900" progId="Equation.3">
                  <p:embed/>
                </p:oleObj>
              </mc:Choice>
              <mc:Fallback>
                <p:oleObj name="Equation" r:id="rId9" imgW="2730500" imgH="723900" progId="Equation.3">
                  <p:embed/>
                  <p:pic>
                    <p:nvPicPr>
                      <p:cNvPr id="0" name="图片 12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778" y="432812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979165" y="501392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由初始条件得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188965" y="5763220"/>
          <a:ext cx="1905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2" name="Equation" r:id="rId11" imgW="2540000" imgH="723900" progId="Equation.3">
                  <p:embed/>
                </p:oleObj>
              </mc:Choice>
              <mc:Fallback>
                <p:oleObj name="Equation" r:id="rId11" imgW="2540000" imgH="723900" progId="Equation.3">
                  <p:embed/>
                  <p:pic>
                    <p:nvPicPr>
                      <p:cNvPr id="0" name="图片 12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965" y="5763220"/>
                        <a:ext cx="1905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4941565" y="434240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255765" y="501392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故所求特解为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077965" y="1510308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3" name="Equation" r:id="rId13" imgW="1663700" imgH="546100" progId="Equation.3">
                  <p:embed/>
                </p:oleObj>
              </mc:Choice>
              <mc:Fallback>
                <p:oleObj name="Equation" r:id="rId13" imgW="1663700" imgH="546100" progId="Equation.3">
                  <p:embed/>
                  <p:pic>
                    <p:nvPicPr>
                      <p:cNvPr id="0" name="图片 12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965" y="1510308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15"/>
          <p:cNvSpPr/>
          <p:nvPr/>
        </p:nvSpPr>
        <p:spPr bwMode="auto">
          <a:xfrm>
            <a:off x="3722365" y="102612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090665" y="1965920"/>
            <a:ext cx="12319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  <p:bldP spid="6152" grpId="0" autoUpdateAnimBg="0"/>
      <p:bldP spid="6154" grpId="0" autoUpdateAnimBg="0"/>
      <p:bldP spid="6156" grpId="0" autoUpdateAnimBg="0"/>
      <p:bldP spid="6157" grpId="0" autoUpdateAnimBg="0"/>
      <p:bldP spid="61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82960" y="908050"/>
            <a:ext cx="502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求下述微分方程的通解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564767" y="1340768"/>
          <a:ext cx="3488309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" name="Equation" r:id="rId3" imgW="3848100" imgH="673100" progId="Equation.3">
                  <p:embed/>
                </p:oleObj>
              </mc:Choice>
              <mc:Fallback>
                <p:oleObj name="Equation" r:id="rId3" imgW="3848100" imgH="673100" progId="Equation.3">
                  <p:embed/>
                  <p:pic>
                    <p:nvPicPr>
                      <p:cNvPr id="0" name="图片 13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767" y="1340768"/>
                        <a:ext cx="3488309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18034" y="198980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184846" y="2083470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" name="Equation" r:id="rId5" imgW="2489200" imgH="520700" progId="Equation.3">
                  <p:embed/>
                </p:oleObj>
              </mc:Choice>
              <mc:Fallback>
                <p:oleObj name="Equation" r:id="rId5" imgW="2489200" imgH="520700" progId="Equation.3">
                  <p:embed/>
                  <p:pic>
                    <p:nvPicPr>
                      <p:cNvPr id="0" name="图片 13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846" y="2083470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007296" y="197552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867471" y="262322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" name="Equation" r:id="rId7" imgW="1892300" imgH="558800" progId="Equation.3">
                  <p:embed/>
                </p:oleObj>
              </mc:Choice>
              <mc:Fallback>
                <p:oleObj name="Equation" r:id="rId7" imgW="1892300" imgH="558800" progId="Equation.3">
                  <p:embed/>
                  <p:pic>
                    <p:nvPicPr>
                      <p:cNvPr id="0" name="图片 13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71" y="2623220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59296" y="329949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867471" y="3270920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" name="Equation" r:id="rId9" imgW="2641600" imgH="571500" progId="Equation.3">
                  <p:embed/>
                </p:oleObj>
              </mc:Choice>
              <mc:Fallback>
                <p:oleObj name="Equation" r:id="rId9" imgW="2641600" imgH="571500" progId="Equation.3">
                  <p:embed/>
                  <p:pic>
                    <p:nvPicPr>
                      <p:cNvPr id="0" name="图片 13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71" y="3270920"/>
                        <a:ext cx="198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959296" y="408054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867471" y="3982120"/>
          <a:ext cx="207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" name="Equation" r:id="rId11" imgW="2755900" imgH="673100" progId="Equation.3">
                  <p:embed/>
                </p:oleObj>
              </mc:Choice>
              <mc:Fallback>
                <p:oleObj name="Equation" r:id="rId11" imgW="2755900" imgH="673100" progId="Equation.3">
                  <p:embed/>
                  <p:pic>
                    <p:nvPicPr>
                      <p:cNvPr id="0" name="图片 13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71" y="3982120"/>
                        <a:ext cx="207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867471" y="4842545"/>
          <a:ext cx="189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" name="Equation" r:id="rId13" imgW="2527300" imgH="419100" progId="Equation.3">
                  <p:embed/>
                </p:oleObj>
              </mc:Choice>
              <mc:Fallback>
                <p:oleObj name="Equation" r:id="rId13" imgW="2527300" imgH="419100" progId="Equation.3">
                  <p:embed/>
                  <p:pic>
                    <p:nvPicPr>
                      <p:cNvPr id="0" name="图片 13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71" y="4842545"/>
                        <a:ext cx="189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959296" y="479492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864296" y="5556920"/>
          <a:ext cx="309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4" name="Equation" r:id="rId15" imgW="4127500" imgH="546100" progId="Equation.3">
                  <p:embed/>
                </p:oleObj>
              </mc:Choice>
              <mc:Fallback>
                <p:oleObj name="Equation" r:id="rId15" imgW="4127500" imgH="546100" progId="Equation.3">
                  <p:embed/>
                  <p:pic>
                    <p:nvPicPr>
                      <p:cNvPr id="0" name="图片 13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296" y="5556920"/>
                        <a:ext cx="309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140896" y="541880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959296" y="549500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  <p:bldP spid="7176" grpId="0" autoUpdateAnimBg="0"/>
      <p:bldP spid="7178" grpId="0" autoUpdateAnimBg="0"/>
      <p:bldP spid="7181" grpId="0" autoUpdateAnimBg="0"/>
      <p:bldP spid="7183" grpId="0" autoUpdateAnimBg="0"/>
      <p:bldP spid="718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7584" y="1016000"/>
            <a:ext cx="647541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课堂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求方程                    的通解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660601" y="735794"/>
          <a:ext cx="1775495" cy="1231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8" name="Equation" r:id="rId3" imgW="14935200" imgH="10363200" progId="Equation.DSMT4">
                  <p:embed/>
                </p:oleObj>
              </mc:Choice>
              <mc:Fallback>
                <p:oleObj name="Equation" r:id="rId3" imgW="14935200" imgH="10363200" progId="Equation.DSMT4">
                  <p:embed/>
                  <p:pic>
                    <p:nvPicPr>
                      <p:cNvPr id="0" name="图片 14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601" y="735794"/>
                        <a:ext cx="1775495" cy="1231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61120" y="1739528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解法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  <a:endParaRPr kumimoji="1" lang="zh-CN" altLang="en-US" sz="2800" b="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832920" y="1739528"/>
          <a:ext cx="213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9" name="Equation" r:id="rId5" imgW="2844800" imgH="673100" progId="Equation.3">
                  <p:embed/>
                </p:oleObj>
              </mc:Choice>
              <mc:Fallback>
                <p:oleObj name="Equation" r:id="rId5" imgW="2844800" imgH="673100" progId="Equation.3">
                  <p:embed/>
                  <p:pic>
                    <p:nvPicPr>
                      <p:cNvPr id="0" name="图片 15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920" y="1739528"/>
                        <a:ext cx="213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982020" y="2349128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0" name="Equation" r:id="rId7" imgW="2857500" imgH="571500" progId="Equation.3">
                  <p:embed/>
                </p:oleObj>
              </mc:Choice>
              <mc:Fallback>
                <p:oleObj name="Equation" r:id="rId7" imgW="2857500" imgH="571500" progId="Equation.3">
                  <p:embed/>
                  <p:pic>
                    <p:nvPicPr>
                      <p:cNvPr id="0" name="图片 15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020" y="2349128"/>
                        <a:ext cx="214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35783" y="282932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855020" y="2840434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" name="Equation" r:id="rId9" imgW="3644900" imgH="673100" progId="Equation.3">
                  <p:embed/>
                </p:oleObj>
              </mc:Choice>
              <mc:Fallback>
                <p:oleObj name="Equation" r:id="rId9" imgW="3644900" imgH="673100" progId="Equation.3">
                  <p:embed/>
                  <p:pic>
                    <p:nvPicPr>
                      <p:cNvPr id="0" name="图片 15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20" y="2840434"/>
                        <a:ext cx="273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814120" y="282932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0</a:t>
            </a:r>
            <a:r>
              <a:rPr kumimoji="1"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937320" y="3429000"/>
                <a:ext cx="57949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解法 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𝑢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𝑢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=1+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8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kumimoji="1" lang="en-US" altLang="zh-CN" sz="2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0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320" y="3429000"/>
                <a:ext cx="5794920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1" r="10" b="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937320" y="40386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2994720" y="4038600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" name="Equation" r:id="rId12" imgW="1930400" imgH="571500" progId="Equation.3">
                  <p:embed/>
                </p:oleObj>
              </mc:Choice>
              <mc:Fallback>
                <p:oleObj name="Equation" r:id="rId12" imgW="1930400" imgH="571500" progId="Equation.3">
                  <p:embed/>
                  <p:pic>
                    <p:nvPicPr>
                      <p:cNvPr id="0" name="图片 15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20" y="4038600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919858" y="4648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829620" y="4572000"/>
          <a:ext cx="222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" name="Equation" r:id="rId14" imgW="2959100" imgH="1168400" progId="Equation.3">
                  <p:embed/>
                </p:oleObj>
              </mc:Choice>
              <mc:Fallback>
                <p:oleObj name="Equation" r:id="rId14" imgW="2959100" imgH="1168400" progId="Equation.3">
                  <p:embed/>
                  <p:pic>
                    <p:nvPicPr>
                      <p:cNvPr id="0" name="图片 15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620" y="4572000"/>
                        <a:ext cx="222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2321620" y="5517232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4" name="Equation" r:id="rId16" imgW="4152900" imgH="673100" progId="Equation.3">
                  <p:embed/>
                </p:oleObj>
              </mc:Choice>
              <mc:Fallback>
                <p:oleObj name="Equation" r:id="rId16" imgW="4152900" imgH="673100" progId="Equation.3">
                  <p:embed/>
                  <p:pic>
                    <p:nvPicPr>
                      <p:cNvPr id="0" name="图片 15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620" y="5517232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661720" y="6029424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861120" y="602252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所求通解</a:t>
            </a:r>
            <a:r>
              <a:rPr kumimoji="1" lang="en-US" altLang="zh-CN" sz="2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2626420" y="6029424"/>
          <a:ext cx="295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5" name="Equation" r:id="rId18" imgW="3949700" imgH="673100" progId="Equation.3">
                  <p:embed/>
                </p:oleObj>
              </mc:Choice>
              <mc:Fallback>
                <p:oleObj name="Equation" r:id="rId18" imgW="3949700" imgH="673100" progId="Equation.3">
                  <p:embed/>
                  <p:pic>
                    <p:nvPicPr>
                      <p:cNvPr id="0" name="图片 15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420" y="6029424"/>
                        <a:ext cx="2959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5737920" y="4343400"/>
            <a:ext cx="3048000" cy="1219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5928420" y="4460875"/>
          <a:ext cx="255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6" name="Equation" r:id="rId20" imgW="3403600" imgH="1282700" progId="Equation.3">
                  <p:embed/>
                </p:oleObj>
              </mc:Choice>
              <mc:Fallback>
                <p:oleObj name="Equation" r:id="rId20" imgW="3403600" imgH="1282700" progId="Equation.3">
                  <p:embed/>
                  <p:pic>
                    <p:nvPicPr>
                      <p:cNvPr id="0" name="图片 15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420" y="4460875"/>
                        <a:ext cx="255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1" grpId="0" autoUpdateAnimBg="0"/>
      <p:bldP spid="8202" grpId="0" autoUpdateAnimBg="0"/>
      <p:bldP spid="8205" grpId="0" autoUpdateAnimBg="0"/>
      <p:bldP spid="8207" grpId="0" autoUpdateAnimBg="0"/>
      <p:bldP spid="8210" grpId="0" autoUpdateAnimBg="0"/>
      <p:bldP spid="8211" grpId="0" autoUpdateAnimBg="0"/>
      <p:bldP spid="82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2872" y="842963"/>
            <a:ext cx="1066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07950" y="1406922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子的含量</a:t>
            </a:r>
            <a:r>
              <a:rPr kumimoji="1" lang="zh-CN" altLang="en-US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524700" y="1487884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Equation" r:id="rId3" imgW="863600" imgH="596900" progId="Equation.3">
                  <p:embed/>
                </p:oleObj>
              </mc:Choice>
              <mc:Fallback>
                <p:oleObj name="Equation" r:id="rId3" imgW="863600" imgH="596900" progId="Equation.3">
                  <p:embed/>
                  <p:pic>
                    <p:nvPicPr>
                      <p:cNvPr id="0" name="图片 36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00" y="1487884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7544" y="1967309"/>
            <a:ext cx="8011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在衰变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过程中铀含量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随时间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的变化规律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85800" y="2965847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根据题意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733800" y="2495947"/>
          <a:ext cx="308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Equation" r:id="rId5" imgW="4114800" imgH="1231900" progId="Equation.3">
                  <p:embed/>
                </p:oleObj>
              </mc:Choice>
              <mc:Fallback>
                <p:oleObj name="Equation" r:id="rId5" imgW="4114800" imgH="1231900" progId="Equation.3">
                  <p:embed/>
                  <p:pic>
                    <p:nvPicPr>
                      <p:cNvPr id="0" name="图片 36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95947"/>
                        <a:ext cx="308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733800" y="3410347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Equation" r:id="rId7" imgW="2349500" imgH="622300" progId="Equation.3">
                  <p:embed/>
                </p:oleObj>
              </mc:Choice>
              <mc:Fallback>
                <p:oleObj name="Equation" r:id="rId7" imgW="2349500" imgH="622300" progId="Equation.3">
                  <p:embed/>
                  <p:pic>
                    <p:nvPicPr>
                      <p:cNvPr id="0" name="图片 36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10347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791200" y="3318272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09600" y="4131072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对方程分离变量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319713" y="3913584"/>
          <a:ext cx="60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9" imgW="812800" imgH="1130300" progId="Equation.3">
                  <p:embed/>
                </p:oleObj>
              </mc:Choice>
              <mc:Fallback>
                <p:oleObj name="Equation" r:id="rId9" imgW="812800" imgH="1130300" progId="Equation.3">
                  <p:embed/>
                  <p:pic>
                    <p:nvPicPr>
                      <p:cNvPr id="0" name="图片 36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3913584"/>
                        <a:ext cx="60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74941" y="4891415"/>
          <a:ext cx="355757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11" imgW="32918400" imgH="4876800" progId="Equation.DSMT4">
                  <p:embed/>
                </p:oleObj>
              </mc:Choice>
              <mc:Fallback>
                <p:oleObj name="Equation" r:id="rId11" imgW="32918400" imgH="4876800" progId="Equation.DSMT4">
                  <p:embed/>
                  <p:pic>
                    <p:nvPicPr>
                      <p:cNvPr id="0" name="图片 36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41" y="4891415"/>
                        <a:ext cx="355757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15358" y="490418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742408" y="4897834"/>
          <a:ext cx="170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13" imgW="2273300" imgH="698500" progId="Equation.3">
                  <p:embed/>
                </p:oleObj>
              </mc:Choice>
              <mc:Fallback>
                <p:oleObj name="Equation" r:id="rId13" imgW="2273300" imgH="698500" progId="Equation.3">
                  <p:embed/>
                  <p:pic>
                    <p:nvPicPr>
                      <p:cNvPr id="0" name="图片 36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2408" y="4897834"/>
                        <a:ext cx="1701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73100" y="5513784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利用初始条件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568700" y="5599509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Equation" r:id="rId15" imgW="1536700" imgH="596900" progId="Equation.3">
                  <p:embed/>
                </p:oleObj>
              </mc:Choice>
              <mc:Fallback>
                <p:oleObj name="Equation" r:id="rId15" imgW="1536700" imgH="596900" progId="Equation.3">
                  <p:embed/>
                  <p:pic>
                    <p:nvPicPr>
                      <p:cNvPr id="0" name="图片 36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599509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85800" y="6123384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故所求铀的变化规律为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4419600" y="6142434"/>
          <a:ext cx="214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17" imgW="2857500" imgH="711200" progId="Equation.3">
                  <p:embed/>
                </p:oleObj>
              </mc:Choice>
              <mc:Fallback>
                <p:oleObj name="Equation" r:id="rId17" imgW="2857500" imgH="711200" progId="Equation.3">
                  <p:embed/>
                  <p:pic>
                    <p:nvPicPr>
                      <p:cNvPr id="0" name="图片 36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142434"/>
                        <a:ext cx="2146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6" name="Group 20"/>
          <p:cNvGrpSpPr/>
          <p:nvPr/>
        </p:nvGrpSpPr>
        <p:grpSpPr bwMode="auto">
          <a:xfrm>
            <a:off x="6629400" y="4581128"/>
            <a:ext cx="2327275" cy="2014537"/>
            <a:chOff x="4080" y="2448"/>
            <a:chExt cx="1466" cy="1269"/>
          </a:xfrm>
        </p:grpSpPr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4416" y="345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239" name="Object 23"/>
            <p:cNvGraphicFramePr>
              <a:graphicFrameLocks noChangeAspect="1"/>
            </p:cNvGraphicFramePr>
            <p:nvPr/>
          </p:nvGraphicFramePr>
          <p:xfrm>
            <a:off x="4464" y="2448"/>
            <a:ext cx="28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2" name="公式" r:id="rId19" imgW="266700" imgH="215900" progId="Equation.3">
                    <p:embed/>
                  </p:oleObj>
                </mc:Choice>
                <mc:Fallback>
                  <p:oleObj name="公式" r:id="rId19" imgW="266700" imgH="215900" progId="Equation.3">
                    <p:embed/>
                    <p:pic>
                      <p:nvPicPr>
                        <p:cNvPr id="0" name="图片 36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48"/>
                          <a:ext cx="28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24"/>
            <p:cNvGraphicFramePr>
              <a:graphicFrameLocks noChangeAspect="1"/>
            </p:cNvGraphicFramePr>
            <p:nvPr/>
          </p:nvGraphicFramePr>
          <p:xfrm>
            <a:off x="4080" y="2736"/>
            <a:ext cx="3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3" name="公式" r:id="rId21" imgW="317500" imgH="304800" progId="Equation.3">
                    <p:embed/>
                  </p:oleObj>
                </mc:Choice>
                <mc:Fallback>
                  <p:oleObj name="公式" r:id="rId21" imgW="317500" imgH="304800" progId="Equation.3">
                    <p:embed/>
                    <p:pic>
                      <p:nvPicPr>
                        <p:cNvPr id="0" name="图片 36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36"/>
                          <a:ext cx="33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25"/>
            <p:cNvGraphicFramePr>
              <a:graphicFrameLocks noChangeAspect="1"/>
            </p:cNvGraphicFramePr>
            <p:nvPr/>
          </p:nvGraphicFramePr>
          <p:xfrm>
            <a:off x="5424" y="3504"/>
            <a:ext cx="12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4" name="公式" r:id="rId23" imgW="114300" imgH="203200" progId="Equation.3">
                    <p:embed/>
                  </p:oleObj>
                </mc:Choice>
                <mc:Fallback>
                  <p:oleObj name="公式" r:id="rId23" imgW="114300" imgH="203200" progId="Equation.3">
                    <p:embed/>
                    <p:pic>
                      <p:nvPicPr>
                        <p:cNvPr id="0" name="图片 36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504"/>
                          <a:ext cx="12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26"/>
            <p:cNvGraphicFramePr>
              <a:graphicFrameLocks noChangeAspect="1"/>
            </p:cNvGraphicFramePr>
            <p:nvPr/>
          </p:nvGraphicFramePr>
          <p:xfrm>
            <a:off x="4416" y="3456"/>
            <a:ext cx="17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5" name="公式" r:id="rId25" imgW="165100" imgH="190500" progId="Equation.3">
                    <p:embed/>
                  </p:oleObj>
                </mc:Choice>
                <mc:Fallback>
                  <p:oleObj name="公式" r:id="rId25" imgW="165100" imgH="190500" progId="Equation.3">
                    <p:embed/>
                    <p:pic>
                      <p:nvPicPr>
                        <p:cNvPr id="0" name="图片 369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456"/>
                          <a:ext cx="17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Freeform 27"/>
            <p:cNvSpPr/>
            <p:nvPr/>
          </p:nvSpPr>
          <p:spPr bwMode="auto">
            <a:xfrm>
              <a:off x="4416" y="2832"/>
              <a:ext cx="912" cy="576"/>
            </a:xfrm>
            <a:custGeom>
              <a:avLst/>
              <a:gdLst>
                <a:gd name="T0" fmla="*/ 0 w 912"/>
                <a:gd name="T1" fmla="*/ 0 h 576"/>
                <a:gd name="T2" fmla="*/ 288 w 912"/>
                <a:gd name="T3" fmla="*/ 384 h 576"/>
                <a:gd name="T4" fmla="*/ 912 w 91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2" h="576">
                  <a:moveTo>
                    <a:pt x="0" y="0"/>
                  </a:moveTo>
                  <a:cubicBezTo>
                    <a:pt x="68" y="144"/>
                    <a:pt x="136" y="288"/>
                    <a:pt x="288" y="384"/>
                  </a:cubicBezTo>
                  <a:cubicBezTo>
                    <a:pt x="440" y="480"/>
                    <a:pt x="676" y="528"/>
                    <a:pt x="912" y="57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5105400" y="4065984"/>
          <a:ext cx="40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Equation" r:id="rId27" imgW="546100" imgH="774700" progId="Equation.3">
                  <p:embed/>
                </p:oleObj>
              </mc:Choice>
              <mc:Fallback>
                <p:oleObj name="Equation" r:id="rId27" imgW="546100" imgH="774700" progId="Equation.3">
                  <p:embed/>
                  <p:pic>
                    <p:nvPicPr>
                      <p:cNvPr id="0" name="图片 36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65984"/>
                        <a:ext cx="406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3306763" y="4131072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5973763" y="4172347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29" imgW="2222500" imgH="546100" progId="Equation.3">
                  <p:embed/>
                </p:oleObj>
              </mc:Choice>
              <mc:Fallback>
                <p:oleObj name="Equation" r:id="rId29" imgW="2222500" imgH="546100" progId="Equation.3">
                  <p:embed/>
                  <p:pic>
                    <p:nvPicPr>
                      <p:cNvPr id="0" name="图片 36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4172347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6299200" y="4065984"/>
          <a:ext cx="40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31" imgW="546100" imgH="774700" progId="Equation.3">
                  <p:embed/>
                </p:oleObj>
              </mc:Choice>
              <mc:Fallback>
                <p:oleObj name="Equation" r:id="rId31" imgW="546100" imgH="774700" progId="Equation.3">
                  <p:embed/>
                  <p:pic>
                    <p:nvPicPr>
                      <p:cNvPr id="0" name="图片 36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065984"/>
                        <a:ext cx="406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08350" y="1419622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kumimoji="1" lang="zh-CN" altLang="en-US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时铀的含量为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1219200" y="784622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已知放射性元素铀的衰变速度与当时未衰变原</a:t>
            </a:r>
          </a:p>
        </p:txBody>
      </p:sp>
      <p:sp>
        <p:nvSpPr>
          <p:cNvPr id="9250" name="AutoShape 34"/>
          <p:cNvSpPr/>
          <p:nvPr/>
        </p:nvSpPr>
        <p:spPr bwMode="auto">
          <a:xfrm>
            <a:off x="3429000" y="2694384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97300" y="1394222"/>
            <a:ext cx="4591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0639" y="1969944"/>
            <a:ext cx="30877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2" grpId="0" autoUpdateAnimBg="0"/>
      <p:bldP spid="9223" grpId="0" autoUpdateAnimBg="0"/>
      <p:bldP spid="9226" grpId="0" autoUpdateAnimBg="0"/>
      <p:bldP spid="9227" grpId="0" autoUpdateAnimBg="0"/>
      <p:bldP spid="9230" grpId="0" autoUpdateAnimBg="0"/>
      <p:bldP spid="9232" grpId="0" autoUpdateAnimBg="0"/>
      <p:bldP spid="9234" grpId="0" autoUpdateAnimBg="0"/>
      <p:bldP spid="9245" grpId="0" autoUpdateAnimBg="0"/>
      <p:bldP spid="9248" grpId="0" autoUpdateAnimBg="0"/>
      <p:bldP spid="92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239000" y="5196284"/>
            <a:ext cx="1600200" cy="1219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5272" y="842963"/>
            <a:ext cx="914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46136" y="1386284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成正比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5800" y="2529284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根据牛顿第二定律列方程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486400" y="2376884"/>
          <a:ext cx="102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8" name="Equation" r:id="rId3" imgW="1371600" imgH="1231900" progId="Equation.3">
                  <p:embed/>
                </p:oleObj>
              </mc:Choice>
              <mc:Fallback>
                <p:oleObj name="Equation" r:id="rId3" imgW="1371600" imgH="1231900" progId="Equation.3">
                  <p:embed/>
                  <p:pic>
                    <p:nvPicPr>
                      <p:cNvPr id="0" name="图片 17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76884"/>
                        <a:ext cx="1028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316288" y="3126184"/>
          <a:ext cx="128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9" name="Equation" r:id="rId5" imgW="1714500" imgH="622300" progId="Equation.3">
                  <p:embed/>
                </p:oleObj>
              </mc:Choice>
              <mc:Fallback>
                <p:oleObj name="Equation" r:id="rId5" imgW="1714500" imgH="622300" progId="Equation.3">
                  <p:embed/>
                  <p:pic>
                    <p:nvPicPr>
                      <p:cNvPr id="0" name="图片 17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126184"/>
                        <a:ext cx="128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55663" y="3076972"/>
            <a:ext cx="230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初始条件为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50875" y="3691334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对方程分离变量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5410200" y="3507184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0" name="Equation" r:id="rId7" imgW="2997200" imgH="1231900" progId="Equation.3">
                  <p:embed/>
                </p:oleObj>
              </mc:Choice>
              <mc:Fallback>
                <p:oleObj name="Equation" r:id="rId7" imgW="2997200" imgH="1231900" progId="Equation.3">
                  <p:embed/>
                  <p:pic>
                    <p:nvPicPr>
                      <p:cNvPr id="0" name="图片 17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507184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105400" y="3672284"/>
          <a:ext cx="5222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1" name="公式" r:id="rId9" imgW="266700" imgH="368300" progId="Equation.3">
                  <p:embed/>
                </p:oleObj>
              </mc:Choice>
              <mc:Fallback>
                <p:oleObj name="公式" r:id="rId9" imgW="266700" imgH="368300" progId="Equation.3">
                  <p:embed/>
                  <p:pic>
                    <p:nvPicPr>
                      <p:cNvPr id="0" name="图片 17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72284"/>
                        <a:ext cx="5222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6945313" y="3631009"/>
          <a:ext cx="5222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2" name="公式" r:id="rId11" imgW="266700" imgH="368300" progId="Equation.3">
                  <p:embed/>
                </p:oleObj>
              </mc:Choice>
              <mc:Fallback>
                <p:oleObj name="公式" r:id="rId11" imgW="266700" imgH="368300" progId="Equation.3">
                  <p:embed/>
                  <p:pic>
                    <p:nvPicPr>
                      <p:cNvPr id="0" name="图片 17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631009"/>
                        <a:ext cx="5222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317875" y="3691334"/>
            <a:ext cx="224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然后积分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17848" y="4524772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498600" y="4345384"/>
          <a:ext cx="368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3" name="Equation" r:id="rId13" imgW="4914900" imgH="1130300" progId="Equation.3">
                  <p:embed/>
                </p:oleObj>
              </mc:Choice>
              <mc:Fallback>
                <p:oleObj name="Equation" r:id="rId13" imgW="4914900" imgH="1130300" progId="Equation.3">
                  <p:embed/>
                  <p:pic>
                    <p:nvPicPr>
                      <p:cNvPr id="0" name="图片 17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345384"/>
                        <a:ext cx="3683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5362972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利用初始条件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3429000" y="5259784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4" name="Equation" r:id="rId15" imgW="3111500" imgH="1130300" progId="Equation.3">
                  <p:embed/>
                </p:oleObj>
              </mc:Choice>
              <mc:Fallback>
                <p:oleObj name="Equation" r:id="rId15" imgW="3111500" imgH="1130300" progId="Equation.3">
                  <p:embed/>
                  <p:pic>
                    <p:nvPicPr>
                      <p:cNvPr id="0" name="图片 17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9784"/>
                        <a:ext cx="233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50875" y="6159897"/>
            <a:ext cx="422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代入上式后化简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得特解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941536" y="1386284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并设降落伞离开跳伞塔时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0 )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速度为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533900" y="5805264"/>
          <a:ext cx="271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5" name="Equation" r:id="rId17" imgW="3619500" imgH="1371600" progId="Equation.3">
                  <p:embed/>
                </p:oleObj>
              </mc:Choice>
              <mc:Fallback>
                <p:oleObj name="Equation" r:id="rId17" imgW="3619500" imgH="1371600" progId="Equation.3">
                  <p:embed/>
                  <p:pic>
                    <p:nvPicPr>
                      <p:cNvPr id="0" name="图片 17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805264"/>
                        <a:ext cx="271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6597650" y="2703909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6" name="Equation" r:id="rId19" imgW="673100" imgH="419100" progId="Equation.3">
                  <p:embed/>
                </p:oleObj>
              </mc:Choice>
              <mc:Fallback>
                <p:oleObj name="Equation" r:id="rId19" imgW="673100" imgH="419100" progId="Equation.3">
                  <p:embed/>
                  <p:pic>
                    <p:nvPicPr>
                      <p:cNvPr id="0" name="图片 17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2703909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7170738" y="2641997"/>
          <a:ext cx="66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7" name="Equation" r:id="rId21" imgW="876300" imgH="546100" progId="Equation.3">
                  <p:embed/>
                </p:oleObj>
              </mc:Choice>
              <mc:Fallback>
                <p:oleObj name="Equation" r:id="rId21" imgW="876300" imgH="546100" progId="Equation.3">
                  <p:embed/>
                  <p:pic>
                    <p:nvPicPr>
                      <p:cNvPr id="0" name="图片 1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2641997"/>
                        <a:ext cx="66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1403672" y="843359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设降落伞从跳伞塔下落后所受空气阻力与速度 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11584" y="1933972"/>
            <a:ext cx="7866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求降落伞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下落速度与时间的函数关系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7543800" y="5729684"/>
          <a:ext cx="952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8" name="Equation" r:id="rId23" imgW="1270000" imgH="800100" progId="Equation.3">
                  <p:embed/>
                </p:oleObj>
              </mc:Choice>
              <mc:Fallback>
                <p:oleObj name="Equation" r:id="rId23" imgW="1270000" imgH="800100" progId="Equation.3">
                  <p:embed/>
                  <p:pic>
                    <p:nvPicPr>
                      <p:cNvPr id="0" name="图片 17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729684"/>
                        <a:ext cx="952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7239000" y="5196284"/>
            <a:ext cx="16546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足够大时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86400" y="4520664"/>
                <a:ext cx="3153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此处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𝑚𝑔</m:t>
                    </m:r>
                    <m:r>
                      <a:rPr lang="zh-CN" altLang="en-US" sz="2800">
                        <a:latin typeface="Cambria Math" panose="02040503050406030204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𝑘𝑣</m:t>
                    </m:r>
                    <m:r>
                      <a:rPr lang="zh-CN" altLang="en-US" sz="2800">
                        <a:latin typeface="Cambria Math" panose="02040503050406030204"/>
                      </a:rPr>
                      <m:t>&gt;0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520664"/>
                <a:ext cx="3153427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9" r="-187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6" grpId="0" autoUpdateAnimBg="0"/>
      <p:bldP spid="10249" grpId="0" autoUpdateAnimBg="0"/>
      <p:bldP spid="10250" grpId="0" autoUpdateAnimBg="0"/>
      <p:bldP spid="10254" grpId="0" autoUpdateAnimBg="0"/>
      <p:bldP spid="10255" grpId="0" autoUpdateAnimBg="0"/>
      <p:bldP spid="10258" grpId="0" autoUpdateAnimBg="0"/>
      <p:bldP spid="10260" grpId="0" autoUpdateAnimBg="0"/>
      <p:bldP spid="10261" grpId="0" autoUpdateAnimBg="0"/>
      <p:bldP spid="10266" grpId="0" autoUpdateAnimBg="0"/>
      <p:bldP spid="10268" grpId="0" build="p" autoUpdateAnimBg="0" advAuto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77838" y="1501884"/>
            <a:ext cx="1558440" cy="52322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转换：</a:t>
            </a:r>
          </a:p>
        </p:txBody>
      </p:sp>
      <p:sp>
        <p:nvSpPr>
          <p:cNvPr id="3" name="Text Box 3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2775" y="836712"/>
            <a:ext cx="5255369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微分方程建模注意事项：  </a:t>
            </a:r>
            <a:endParaRPr kumimoji="0" lang="zh-CN" altLang="en-US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2257534"/>
            <a:ext cx="7830990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把实际问题的文字语言转换为数学语言与符号。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2976671"/>
            <a:ext cx="8084264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变化率：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速率、增长率、衰减率、收益率、输入率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9275" y="3878371"/>
            <a:ext cx="1558440" cy="52322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关键：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2625" y="4634021"/>
            <a:ext cx="5570756" cy="523220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微元分析方法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平均变化率取极限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84213" y="5642084"/>
            <a:ext cx="1199367" cy="52322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32138" y="5642084"/>
            <a:ext cx="1917513" cy="52322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已知条件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56325" y="5642084"/>
            <a:ext cx="1199367" cy="523220"/>
          </a:xfrm>
          <a:prstGeom prst="rect">
            <a:avLst/>
          </a:prstGeom>
          <a:noFill/>
          <a:ln w="19050" algn="ctr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</a:p>
        </p:txBody>
      </p:sp>
      <p:cxnSp>
        <p:nvCxnSpPr>
          <p:cNvPr id="11" name="AutoShape 11"/>
          <p:cNvCxnSpPr>
            <a:cxnSpLocks noChangeShapeType="1"/>
            <a:stCxn id="2" idx="1"/>
          </p:cNvCxnSpPr>
          <p:nvPr/>
        </p:nvCxnSpPr>
        <p:spPr bwMode="auto">
          <a:xfrm rot="10800000" flipH="1" flipV="1">
            <a:off x="477838" y="1763494"/>
            <a:ext cx="71436" cy="2375226"/>
          </a:xfrm>
          <a:prstGeom prst="bentConnector4">
            <a:avLst>
              <a:gd name="adj1" fmla="val -320007"/>
              <a:gd name="adj2" fmla="val 97442"/>
            </a:avLst>
          </a:prstGeom>
          <a:noFill/>
          <a:ln w="57150">
            <a:solidFill>
              <a:srgbClr val="008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endCxn id="8" idx="1"/>
          </p:cNvCxnSpPr>
          <p:nvPr/>
        </p:nvCxnSpPr>
        <p:spPr bwMode="auto">
          <a:xfrm rot="16200000" flipH="1">
            <a:off x="-424255" y="4795225"/>
            <a:ext cx="1784243" cy="432693"/>
          </a:xfrm>
          <a:prstGeom prst="bentConnector2">
            <a:avLst/>
          </a:prstGeom>
          <a:noFill/>
          <a:ln w="57150">
            <a:solidFill>
              <a:srgbClr val="008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883580" y="5903694"/>
            <a:ext cx="1248558" cy="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049651" y="5903694"/>
            <a:ext cx="1106674" cy="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 bwMode="auto">
          <a:xfrm>
            <a:off x="6172200" y="4195415"/>
            <a:ext cx="2667000" cy="1133475"/>
            <a:chOff x="3888" y="2153"/>
            <a:chExt cx="1680" cy="714"/>
          </a:xfrm>
        </p:grpSpPr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3888" y="2153"/>
            <a:ext cx="1242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03" name="BMP 图像" r:id="rId3" imgW="1971675" imgH="1133475" progId="Paint.Picture">
                    <p:embed/>
                  </p:oleObj>
                </mc:Choice>
                <mc:Fallback>
                  <p:oleObj name="BMP 图像" r:id="rId3" imgW="1971675" imgH="1133475" progId="Paint.Picture">
                    <p:embed/>
                    <p:pic>
                      <p:nvPicPr>
                        <p:cNvPr id="0" name="图片 18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53"/>
                          <a:ext cx="1242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5240" y="260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5136" y="220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5136" y="280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5048" y="2395"/>
            <a:ext cx="52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04" name="公式" r:id="rId5" imgW="571500" imgH="241300" progId="Equation.3">
                    <p:embed/>
                  </p:oleObj>
                </mc:Choice>
                <mc:Fallback>
                  <p:oleObj name="公式" r:id="rId5" imgW="571500" imgH="241300" progId="Equation.3">
                    <p:embed/>
                    <p:pic>
                      <p:nvPicPr>
                        <p:cNvPr id="0" name="图片 18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395"/>
                          <a:ext cx="52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V="1">
              <a:off x="5240" y="220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913" y="825500"/>
            <a:ext cx="8447087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1m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的半球形容器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水从它的底部小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孔流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29344" y="1944960"/>
            <a:ext cx="883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水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小孔流出过程中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里水面的高度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随时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7496175" y="4357340"/>
          <a:ext cx="2762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5" name="公式" r:id="rId7" imgW="152400" imgH="165100" progId="Equation.3">
                  <p:embed/>
                </p:oleObj>
              </mc:Choice>
              <mc:Fallback>
                <p:oleObj name="公式" r:id="rId7" imgW="152400" imgH="165100" progId="Equation.3">
                  <p:embed/>
                  <p:pic>
                    <p:nvPicPr>
                      <p:cNvPr id="0" name="图片 18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4357340"/>
                        <a:ext cx="2762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123528" y="3011760"/>
            <a:ext cx="8345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水力学知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单位时间水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从孔口流出的流量为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625018" y="3782061"/>
          <a:ext cx="434814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6" name="Equation" r:id="rId9" imgW="3657600" imgH="4876800" progId="Equation.DSMT4">
                  <p:embed/>
                </p:oleObj>
              </mc:Choice>
              <mc:Fallback>
                <p:oleObj name="Equation" r:id="rId9" imgW="3657600" imgH="4876800" progId="Equation.DSMT4">
                  <p:embed/>
                  <p:pic>
                    <p:nvPicPr>
                      <p:cNvPr id="0" name="图片 18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018" y="3782061"/>
                        <a:ext cx="434814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3087688" y="3807098"/>
          <a:ext cx="2322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7" name="Equation" r:id="rId11" imgW="3086100" imgH="622300" progId="Equation.3">
                  <p:embed/>
                </p:oleObj>
              </mc:Choice>
              <mc:Fallback>
                <p:oleObj name="Equation" r:id="rId11" imgW="3086100" imgH="622300" progId="Equation.3">
                  <p:embed/>
                  <p:pic>
                    <p:nvPicPr>
                      <p:cNvPr id="0" name="图片 18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3807098"/>
                        <a:ext cx="23225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09600" y="537321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981200" y="5436716"/>
          <a:ext cx="279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8" name="Equation" r:id="rId13" imgW="3721100" imgH="622300" progId="Equation.3">
                  <p:embed/>
                </p:oleObj>
              </mc:Choice>
              <mc:Fallback>
                <p:oleObj name="Equation" r:id="rId13" imgW="3721100" imgH="622300" progId="Equation.3">
                  <p:embed/>
                  <p:pic>
                    <p:nvPicPr>
                      <p:cNvPr id="0" name="图片 18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36716"/>
                        <a:ext cx="2794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83568" y="2492648"/>
            <a:ext cx="739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求水的高度的变化规律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1286" name="Group 22"/>
          <p:cNvGrpSpPr/>
          <p:nvPr/>
        </p:nvGrpSpPr>
        <p:grpSpPr bwMode="auto">
          <a:xfrm>
            <a:off x="914400" y="4230960"/>
            <a:ext cx="3124200" cy="681038"/>
            <a:chOff x="576" y="2352"/>
            <a:chExt cx="1968" cy="429"/>
          </a:xfrm>
        </p:grpSpPr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2112" y="2352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1648" y="2352"/>
              <a:ext cx="672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576" y="2493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流量系数</a:t>
              </a:r>
            </a:p>
          </p:txBody>
        </p:sp>
      </p:grpSp>
      <p:grpSp>
        <p:nvGrpSpPr>
          <p:cNvPr id="11290" name="Group 26"/>
          <p:cNvGrpSpPr/>
          <p:nvPr/>
        </p:nvGrpSpPr>
        <p:grpSpPr bwMode="auto">
          <a:xfrm>
            <a:off x="3048000" y="4230960"/>
            <a:ext cx="2743200" cy="700088"/>
            <a:chOff x="1920" y="2352"/>
            <a:chExt cx="1728" cy="441"/>
          </a:xfrm>
        </p:grpSpPr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2592" y="2352"/>
              <a:ext cx="20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2688" y="2352"/>
              <a:ext cx="0" cy="20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1920" y="2505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孔口截面面积</a:t>
              </a:r>
            </a:p>
          </p:txBody>
        </p:sp>
      </p:grpSp>
      <p:grpSp>
        <p:nvGrpSpPr>
          <p:cNvPr id="11294" name="Group 30"/>
          <p:cNvGrpSpPr/>
          <p:nvPr/>
        </p:nvGrpSpPr>
        <p:grpSpPr bwMode="auto">
          <a:xfrm>
            <a:off x="4724400" y="4307160"/>
            <a:ext cx="1981200" cy="1157288"/>
            <a:chOff x="2976" y="2400"/>
            <a:chExt cx="1248" cy="729"/>
          </a:xfrm>
        </p:grpSpPr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3088" y="2400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3168" y="2400"/>
              <a:ext cx="33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2976" y="2841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重力加速度</a:t>
              </a:r>
            </a:p>
          </p:txBody>
        </p:sp>
      </p:grp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15950" y="598916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设在</a:t>
            </a:r>
          </a:p>
        </p:txBody>
      </p:sp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1511300" y="6109816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09" name="Equation" r:id="rId15" imgW="1943100" imgH="546100" progId="Equation.3">
                  <p:embed/>
                </p:oleObj>
              </mc:Choice>
              <mc:Fallback>
                <p:oleObj name="Equation" r:id="rId15" imgW="1943100" imgH="546100" progId="Equation.3">
                  <p:embed/>
                  <p:pic>
                    <p:nvPicPr>
                      <p:cNvPr id="0" name="图片 18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6109816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2895600" y="5982816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内水面高度由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降到 </a:t>
            </a:r>
          </a:p>
        </p:txBody>
      </p:sp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6210300" y="6109816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0" name="Equation" r:id="rId17" imgW="3302000" imgH="546100" progId="Equation.3">
                  <p:embed/>
                </p:oleObj>
              </mc:Choice>
              <mc:Fallback>
                <p:oleObj name="Equation" r:id="rId17" imgW="3302000" imgH="546100" progId="Equation.3">
                  <p:embed/>
                  <p:pic>
                    <p:nvPicPr>
                      <p:cNvPr id="0" name="图片 18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6109816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2" name="Group 38"/>
          <p:cNvGrpSpPr/>
          <p:nvPr/>
        </p:nvGrpSpPr>
        <p:grpSpPr bwMode="auto">
          <a:xfrm>
            <a:off x="6340475" y="4670077"/>
            <a:ext cx="1965325" cy="919163"/>
            <a:chOff x="3994" y="2452"/>
            <a:chExt cx="1238" cy="579"/>
          </a:xfrm>
        </p:grpSpPr>
        <p:sp>
          <p:nvSpPr>
            <p:cNvPr id="11303" name="Freeform 39"/>
            <p:cNvSpPr/>
            <p:nvPr/>
          </p:nvSpPr>
          <p:spPr bwMode="auto">
            <a:xfrm>
              <a:off x="3994" y="2452"/>
              <a:ext cx="1043" cy="96"/>
            </a:xfrm>
            <a:custGeom>
              <a:avLst/>
              <a:gdLst>
                <a:gd name="T0" fmla="*/ 0 w 1056"/>
                <a:gd name="T1" fmla="*/ 0 h 96"/>
                <a:gd name="T2" fmla="*/ 1056 w 1056"/>
                <a:gd name="T3" fmla="*/ 0 h 96"/>
                <a:gd name="T4" fmla="*/ 1008 w 1056"/>
                <a:gd name="T5" fmla="*/ 96 h 96"/>
                <a:gd name="T6" fmla="*/ 48 w 1056"/>
                <a:gd name="T7" fmla="*/ 96 h 96"/>
                <a:gd name="T8" fmla="*/ 0 w 1056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96">
                  <a:moveTo>
                    <a:pt x="0" y="0"/>
                  </a:moveTo>
                  <a:lnTo>
                    <a:pt x="1056" y="0"/>
                  </a:lnTo>
                  <a:lnTo>
                    <a:pt x="1008" y="96"/>
                  </a:lnTo>
                  <a:lnTo>
                    <a:pt x="48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304" name="Group 40"/>
            <p:cNvGrpSpPr/>
            <p:nvPr/>
          </p:nvGrpSpPr>
          <p:grpSpPr bwMode="auto">
            <a:xfrm>
              <a:off x="4560" y="2576"/>
              <a:ext cx="672" cy="455"/>
              <a:chOff x="4560" y="2576"/>
              <a:chExt cx="672" cy="455"/>
            </a:xfrm>
          </p:grpSpPr>
          <p:graphicFrame>
            <p:nvGraphicFramePr>
              <p:cNvPr id="11305" name="Object 41"/>
              <p:cNvGraphicFramePr>
                <a:graphicFrameLocks noChangeAspect="1"/>
              </p:cNvGraphicFramePr>
              <p:nvPr/>
            </p:nvGraphicFramePr>
            <p:xfrm>
              <a:off x="4633" y="2832"/>
              <a:ext cx="5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11" name="Equation" r:id="rId19" imgW="1320800" imgH="444500" progId="Equation.3">
                      <p:embed/>
                    </p:oleObj>
                  </mc:Choice>
                  <mc:Fallback>
                    <p:oleObj name="Equation" r:id="rId19" imgW="1320800" imgH="444500" progId="Equation.3">
                      <p:embed/>
                      <p:pic>
                        <p:nvPicPr>
                          <p:cNvPr id="0" name="图片 183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3" y="2832"/>
                            <a:ext cx="59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6" name="Line 42"/>
              <p:cNvSpPr>
                <a:spLocks noChangeShapeType="1"/>
              </p:cNvSpPr>
              <p:nvPr/>
            </p:nvSpPr>
            <p:spPr bwMode="auto">
              <a:xfrm flipH="1" flipV="1">
                <a:off x="4560" y="2576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07" name="Group 43"/>
          <p:cNvGrpSpPr/>
          <p:nvPr/>
        </p:nvGrpSpPr>
        <p:grpSpPr bwMode="auto">
          <a:xfrm>
            <a:off x="6880225" y="3647727"/>
            <a:ext cx="609600" cy="1930400"/>
            <a:chOff x="4320" y="1808"/>
            <a:chExt cx="384" cy="1216"/>
          </a:xfrm>
        </p:grpSpPr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V="1">
              <a:off x="4508" y="18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09" name="Object 45"/>
            <p:cNvGraphicFramePr>
              <a:graphicFrameLocks noChangeAspect="1"/>
            </p:cNvGraphicFramePr>
            <p:nvPr/>
          </p:nvGraphicFramePr>
          <p:xfrm>
            <a:off x="4560" y="180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12" name="Equation" r:id="rId21" imgW="304800" imgH="444500" progId="Equation.3">
                    <p:embed/>
                  </p:oleObj>
                </mc:Choice>
                <mc:Fallback>
                  <p:oleObj name="Equation" r:id="rId21" imgW="304800" imgH="444500" progId="Equation.3">
                    <p:embed/>
                    <p:pic>
                      <p:nvPicPr>
                        <p:cNvPr id="0" name="图片 18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0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0" name="Object 46"/>
            <p:cNvGraphicFramePr>
              <a:graphicFrameLocks noChangeAspect="1"/>
            </p:cNvGraphicFramePr>
            <p:nvPr/>
          </p:nvGraphicFramePr>
          <p:xfrm>
            <a:off x="4368" y="2240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13" name="Equation" r:id="rId23" imgW="304800" imgH="444500" progId="Equation.3">
                    <p:embed/>
                  </p:oleObj>
                </mc:Choice>
                <mc:Fallback>
                  <p:oleObj name="Equation" r:id="rId23" imgW="304800" imgH="444500" progId="Equation.3">
                    <p:embed/>
                    <p:pic>
                      <p:nvPicPr>
                        <p:cNvPr id="0" name="图片 18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40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1" name="Object 47"/>
            <p:cNvGraphicFramePr>
              <a:graphicFrameLocks noChangeAspect="1"/>
            </p:cNvGraphicFramePr>
            <p:nvPr/>
          </p:nvGraphicFramePr>
          <p:xfrm>
            <a:off x="4320" y="278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14" name="Equation" r:id="rId25" imgW="292100" imgH="317500" progId="Equation.3">
                    <p:embed/>
                  </p:oleObj>
                </mc:Choice>
                <mc:Fallback>
                  <p:oleObj name="Equation" r:id="rId25" imgW="292100" imgH="317500" progId="Equation.3">
                    <p:embed/>
                    <p:pic>
                      <p:nvPicPr>
                        <p:cNvPr id="0" name="图片 18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8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10"/>
          <p:cNvGraphicFramePr>
            <a:graphicFrameLocks noChangeAspect="1"/>
          </p:cNvGraphicFramePr>
          <p:nvPr/>
        </p:nvGraphicFramePr>
        <p:xfrm>
          <a:off x="3473772" y="1397273"/>
          <a:ext cx="153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5" name="Equation" r:id="rId27" imgW="2044700" imgH="698500" progId="Equation.3">
                  <p:embed/>
                </p:oleObj>
              </mc:Choice>
              <mc:Fallback>
                <p:oleObj name="Equation" r:id="rId27" imgW="2044700" imgH="698500" progId="Equation.3">
                  <p:embed/>
                  <p:pic>
                    <p:nvPicPr>
                      <p:cNvPr id="0" name="图片 18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772" y="1397273"/>
                        <a:ext cx="153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150296" y="141156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开始时容器内盛满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638944" y="1395685"/>
            <a:ext cx="3462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小孔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横截面积</a:t>
            </a:r>
          </a:p>
        </p:txBody>
      </p:sp>
      <p:sp>
        <p:nvSpPr>
          <p:cNvPr id="4" name="矩形 3"/>
          <p:cNvSpPr/>
          <p:nvPr/>
        </p:nvSpPr>
        <p:spPr>
          <a:xfrm>
            <a:off x="667239" y="3016221"/>
            <a:ext cx="753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16198" y="3501008"/>
                <a:ext cx="1111586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charset="0"/>
                            </a:rPr>
                            <m:t> 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charset="0"/>
                            </a:rPr>
                            <m:t> 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𝑡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98" y="3501008"/>
                <a:ext cx="1111586" cy="910377"/>
              </a:xfrm>
              <a:prstGeom prst="rect">
                <a:avLst/>
              </a:prstGeom>
              <a:blipFill rotWithShape="1">
                <a:blip r:embed="rId29"/>
                <a:stretch>
                  <a:fillRect l="-41" t="-28" r="1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utoUpdateAnimBg="0"/>
      <p:bldP spid="11298" grpId="0" autoUpdateAnimBg="0"/>
      <p:bldP spid="11300" grpId="0" autoUpdateAnimBg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/>
          <p:nvPr/>
        </p:nvGrpSpPr>
        <p:grpSpPr bwMode="auto">
          <a:xfrm>
            <a:off x="6172200" y="2537544"/>
            <a:ext cx="2667000" cy="1941512"/>
            <a:chOff x="3888" y="1808"/>
            <a:chExt cx="1680" cy="1223"/>
          </a:xfrm>
        </p:grpSpPr>
        <p:grpSp>
          <p:nvGrpSpPr>
            <p:cNvPr id="12291" name="Group 3"/>
            <p:cNvGrpSpPr/>
            <p:nvPr/>
          </p:nvGrpSpPr>
          <p:grpSpPr bwMode="auto">
            <a:xfrm>
              <a:off x="3888" y="2153"/>
              <a:ext cx="1680" cy="714"/>
              <a:chOff x="3888" y="2153"/>
              <a:chExt cx="1680" cy="714"/>
            </a:xfrm>
          </p:grpSpPr>
          <p:graphicFrame>
            <p:nvGraphicFramePr>
              <p:cNvPr id="12292" name="Object 4"/>
              <p:cNvGraphicFramePr>
                <a:graphicFrameLocks noChangeAspect="1"/>
              </p:cNvGraphicFramePr>
              <p:nvPr/>
            </p:nvGraphicFramePr>
            <p:xfrm>
              <a:off x="3888" y="2153"/>
              <a:ext cx="1242" cy="7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2" name="BMP 图像" r:id="rId3" imgW="1971675" imgH="1133475" progId="Paint.Picture">
                      <p:embed/>
                    </p:oleObj>
                  </mc:Choice>
                  <mc:Fallback>
                    <p:oleObj name="BMP 图像" r:id="rId3" imgW="1971675" imgH="1133475" progId="Paint.Picture">
                      <p:embed/>
                      <p:pic>
                        <p:nvPicPr>
                          <p:cNvPr id="0" name="图片 194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153"/>
                            <a:ext cx="1242" cy="7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>
                <a:off x="5240" y="26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>
                <a:off x="5136" y="220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5136" y="280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296" name="Object 8"/>
              <p:cNvGraphicFramePr>
                <a:graphicFrameLocks noChangeAspect="1"/>
              </p:cNvGraphicFramePr>
              <p:nvPr/>
            </p:nvGraphicFramePr>
            <p:xfrm>
              <a:off x="5048" y="2395"/>
              <a:ext cx="52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3" name="公式" r:id="rId5" imgW="571500" imgH="241300" progId="Equation.3">
                      <p:embed/>
                    </p:oleObj>
                  </mc:Choice>
                  <mc:Fallback>
                    <p:oleObj name="公式" r:id="rId5" imgW="571500" imgH="241300" progId="Equation.3">
                      <p:embed/>
                      <p:pic>
                        <p:nvPicPr>
                          <p:cNvPr id="0" name="图片 194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2395"/>
                            <a:ext cx="520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 flipV="1">
                <a:off x="5240" y="2201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4722" y="2255"/>
            <a:ext cx="17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4" name="公式" r:id="rId7" imgW="152400" imgH="165100" progId="Equation.3">
                    <p:embed/>
                  </p:oleObj>
                </mc:Choice>
                <mc:Fallback>
                  <p:oleObj name="公式" r:id="rId7" imgW="152400" imgH="165100" progId="Equation.3">
                    <p:embed/>
                    <p:pic>
                      <p:nvPicPr>
                        <p:cNvPr id="0" name="图片 19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2255"/>
                          <a:ext cx="17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9" name="Group 11"/>
            <p:cNvGrpSpPr/>
            <p:nvPr/>
          </p:nvGrpSpPr>
          <p:grpSpPr bwMode="auto">
            <a:xfrm>
              <a:off x="3994" y="2452"/>
              <a:ext cx="1238" cy="579"/>
              <a:chOff x="3994" y="2452"/>
              <a:chExt cx="1238" cy="579"/>
            </a:xfrm>
          </p:grpSpPr>
          <p:sp>
            <p:nvSpPr>
              <p:cNvPr id="12300" name="Freeform 12"/>
              <p:cNvSpPr/>
              <p:nvPr/>
            </p:nvSpPr>
            <p:spPr bwMode="auto">
              <a:xfrm>
                <a:off x="3994" y="2452"/>
                <a:ext cx="1043" cy="96"/>
              </a:xfrm>
              <a:custGeom>
                <a:avLst/>
                <a:gdLst>
                  <a:gd name="T0" fmla="*/ 0 w 1056"/>
                  <a:gd name="T1" fmla="*/ 0 h 96"/>
                  <a:gd name="T2" fmla="*/ 1056 w 1056"/>
                  <a:gd name="T3" fmla="*/ 0 h 96"/>
                  <a:gd name="T4" fmla="*/ 1008 w 1056"/>
                  <a:gd name="T5" fmla="*/ 96 h 96"/>
                  <a:gd name="T6" fmla="*/ 48 w 1056"/>
                  <a:gd name="T7" fmla="*/ 96 h 96"/>
                  <a:gd name="T8" fmla="*/ 0 w 1056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96">
                    <a:moveTo>
                      <a:pt x="0" y="0"/>
                    </a:moveTo>
                    <a:lnTo>
                      <a:pt x="1056" y="0"/>
                    </a:lnTo>
                    <a:lnTo>
                      <a:pt x="1008" y="96"/>
                    </a:lnTo>
                    <a:lnTo>
                      <a:pt x="48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01" name="Group 13"/>
              <p:cNvGrpSpPr/>
              <p:nvPr/>
            </p:nvGrpSpPr>
            <p:grpSpPr bwMode="auto">
              <a:xfrm>
                <a:off x="4560" y="2576"/>
                <a:ext cx="672" cy="455"/>
                <a:chOff x="4560" y="2576"/>
                <a:chExt cx="672" cy="455"/>
              </a:xfrm>
            </p:grpSpPr>
            <p:graphicFrame>
              <p:nvGraphicFramePr>
                <p:cNvPr id="12302" name="Object 14"/>
                <p:cNvGraphicFramePr>
                  <a:graphicFrameLocks noChangeAspect="1"/>
                </p:cNvGraphicFramePr>
                <p:nvPr/>
              </p:nvGraphicFramePr>
              <p:xfrm>
                <a:off x="4633" y="2832"/>
                <a:ext cx="5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35" name="Equation" r:id="rId9" imgW="1320800" imgH="444500" progId="Equation.3">
                        <p:embed/>
                      </p:oleObj>
                    </mc:Choice>
                    <mc:Fallback>
                      <p:oleObj name="Equation" r:id="rId9" imgW="1320800" imgH="444500" progId="Equation.3">
                        <p:embed/>
                        <p:pic>
                          <p:nvPicPr>
                            <p:cNvPr id="0" name="图片 194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3" y="2832"/>
                              <a:ext cx="599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0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560" y="2576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304" name="Group 16"/>
            <p:cNvGrpSpPr/>
            <p:nvPr/>
          </p:nvGrpSpPr>
          <p:grpSpPr bwMode="auto">
            <a:xfrm>
              <a:off x="4334" y="1808"/>
              <a:ext cx="384" cy="1216"/>
              <a:chOff x="4320" y="1808"/>
              <a:chExt cx="384" cy="1216"/>
            </a:xfrm>
          </p:grpSpPr>
          <p:sp>
            <p:nvSpPr>
              <p:cNvPr id="12305" name="Line 17"/>
              <p:cNvSpPr>
                <a:spLocks noChangeShapeType="1"/>
              </p:cNvSpPr>
              <p:nvPr/>
            </p:nvSpPr>
            <p:spPr bwMode="auto">
              <a:xfrm flipV="1">
                <a:off x="4508" y="1824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306" name="Object 18"/>
              <p:cNvGraphicFramePr>
                <a:graphicFrameLocks noChangeAspect="1"/>
              </p:cNvGraphicFramePr>
              <p:nvPr/>
            </p:nvGraphicFramePr>
            <p:xfrm>
              <a:off x="4560" y="1808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6" name="Equation" r:id="rId11" imgW="304800" imgH="444500" progId="Equation.3">
                      <p:embed/>
                    </p:oleObj>
                  </mc:Choice>
                  <mc:Fallback>
                    <p:oleObj name="Equation" r:id="rId11" imgW="304800" imgH="444500" progId="Equation.3">
                      <p:embed/>
                      <p:pic>
                        <p:nvPicPr>
                          <p:cNvPr id="0" name="图片 194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808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19"/>
              <p:cNvGraphicFramePr>
                <a:graphicFrameLocks noChangeAspect="1"/>
              </p:cNvGraphicFramePr>
              <p:nvPr/>
            </p:nvGraphicFramePr>
            <p:xfrm>
              <a:off x="4368" y="2240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7" name="Equation" r:id="rId13" imgW="304800" imgH="444500" progId="Equation.3">
                      <p:embed/>
                    </p:oleObj>
                  </mc:Choice>
                  <mc:Fallback>
                    <p:oleObj name="Equation" r:id="rId13" imgW="304800" imgH="444500" progId="Equation.3">
                      <p:embed/>
                      <p:pic>
                        <p:nvPicPr>
                          <p:cNvPr id="0" name="图片 194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40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20"/>
              <p:cNvGraphicFramePr>
                <a:graphicFrameLocks noChangeAspect="1"/>
              </p:cNvGraphicFramePr>
              <p:nvPr/>
            </p:nvGraphicFramePr>
            <p:xfrm>
              <a:off x="4320" y="278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8" name="Equation" r:id="rId15" imgW="292100" imgH="317500" progId="Equation.3">
                      <p:embed/>
                    </p:oleObj>
                  </mc:Choice>
                  <mc:Fallback>
                    <p:oleObj name="Equation" r:id="rId15" imgW="292100" imgH="317500" progId="Equation.3">
                      <p:embed/>
                      <p:pic>
                        <p:nvPicPr>
                          <p:cNvPr id="0" name="图片 194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8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92832" y="861144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对应下降体积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524000" y="1343744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17" imgW="2794000" imgH="673100" progId="Equation.3">
                  <p:embed/>
                </p:oleObj>
              </mc:Choice>
              <mc:Fallback>
                <p:oleObj name="Equation" r:id="rId17" imgW="2794000" imgH="673100" progId="Equation.3">
                  <p:embed/>
                  <p:pic>
                    <p:nvPicPr>
                      <p:cNvPr id="0" name="图片 19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43744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222500" y="1885081"/>
          <a:ext cx="3340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19" imgW="4457700" imgH="723900" progId="Equation.3">
                  <p:embed/>
                </p:oleObj>
              </mc:Choice>
              <mc:Fallback>
                <p:oleObj name="Equation" r:id="rId19" imgW="4457700" imgH="723900" progId="Equation.3">
                  <p:embed/>
                  <p:pic>
                    <p:nvPicPr>
                      <p:cNvPr id="0" name="图片 19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885081"/>
                        <a:ext cx="3340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5562600" y="1851744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21" imgW="2730500" imgH="622300" progId="Equation.3">
                  <p:embed/>
                </p:oleObj>
              </mc:Choice>
              <mc:Fallback>
                <p:oleObj name="Equation" r:id="rId21" imgW="2730500" imgH="622300" progId="Equation.3">
                  <p:embed/>
                  <p:pic>
                    <p:nvPicPr>
                      <p:cNvPr id="0" name="图片 19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51744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133600" y="1851744"/>
            <a:ext cx="0" cy="838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1447800" y="2613744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23" imgW="4673600" imgH="673100" progId="Equation.3">
                  <p:embed/>
                </p:oleObj>
              </mc:Choice>
              <mc:Fallback>
                <p:oleObj name="Equation" r:id="rId23" imgW="4673600" imgH="673100" progId="Equation.3">
                  <p:embed/>
                  <p:pic>
                    <p:nvPicPr>
                      <p:cNvPr id="0" name="图片 19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13744"/>
                        <a:ext cx="350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92832" y="3223344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因此得微分方程定解问题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1400175" y="3869456"/>
          <a:ext cx="4924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25" imgW="6565900" imgH="698500" progId="Equation.3">
                  <p:embed/>
                </p:oleObj>
              </mc:Choice>
              <mc:Fallback>
                <p:oleObj name="Equation" r:id="rId25" imgW="6565900" imgH="698500" progId="Equation.3">
                  <p:embed/>
                  <p:pic>
                    <p:nvPicPr>
                      <p:cNvPr id="0" name="图片 19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869456"/>
                        <a:ext cx="4924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1447800" y="4480644"/>
          <a:ext cx="173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27" imgW="2324100" imgH="762000" progId="Equation.3">
                  <p:embed/>
                </p:oleObj>
              </mc:Choice>
              <mc:Fallback>
                <p:oleObj name="Equation" r:id="rId27" imgW="2324100" imgH="762000" progId="Equation.3">
                  <p:embed/>
                  <p:pic>
                    <p:nvPicPr>
                      <p:cNvPr id="0" name="图片 19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80644"/>
                        <a:ext cx="173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09600" y="514263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将方程分离变量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319" name="Object 31"/>
          <p:cNvGraphicFramePr>
            <a:graphicFrameLocks noChangeAspect="1"/>
          </p:cNvGraphicFramePr>
          <p:nvPr/>
        </p:nvGraphicFramePr>
        <p:xfrm>
          <a:off x="1871663" y="5585544"/>
          <a:ext cx="51387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29" imgW="6858000" imgH="1257300" progId="Equation.3">
                  <p:embed/>
                </p:oleObj>
              </mc:Choice>
              <mc:Fallback>
                <p:oleObj name="Equation" r:id="rId29" imgW="6858000" imgH="1257300" progId="Equation.3">
                  <p:embed/>
                  <p:pic>
                    <p:nvPicPr>
                      <p:cNvPr id="0" name="图片 19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585544"/>
                        <a:ext cx="51387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0" name="AutoShape 32"/>
          <p:cNvSpPr/>
          <p:nvPr/>
        </p:nvSpPr>
        <p:spPr bwMode="auto">
          <a:xfrm>
            <a:off x="1143000" y="402185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340475" y="3161431"/>
            <a:ext cx="827881" cy="3984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 animBg="1"/>
      <p:bldP spid="12315" grpId="0" autoUpdateAnimBg="0"/>
      <p:bldP spid="12318" grpId="0" build="p" autoUpdateAnimBg="0"/>
      <p:bldP spid="123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89000" y="1390104"/>
          <a:ext cx="227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3" imgW="3035300" imgH="1257300" progId="Equation.3">
                  <p:embed/>
                </p:oleObj>
              </mc:Choice>
              <mc:Fallback>
                <p:oleObj name="Equation" r:id="rId3" imgW="3035300" imgH="1257300" progId="Equation.3">
                  <p:embed/>
                  <p:pic>
                    <p:nvPicPr>
                      <p:cNvPr id="0" name="图片 35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390104"/>
                        <a:ext cx="2273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9600" y="88210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066800" y="2380704"/>
          <a:ext cx="208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Equation" r:id="rId5" imgW="2781300" imgH="1257300" progId="Equation.3">
                  <p:embed/>
                </p:oleObj>
              </mc:Choice>
              <mc:Fallback>
                <p:oleObj name="Equation" r:id="rId5" imgW="2781300" imgH="1257300" progId="Equation.3">
                  <p:embed/>
                  <p:pic>
                    <p:nvPicPr>
                      <p:cNvPr id="0" name="图片 35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80704"/>
                        <a:ext cx="2082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111500" y="1525042"/>
          <a:ext cx="2908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8" name="Equation" r:id="rId7" imgW="3873500" imgH="876300" progId="Equation.3">
                  <p:embed/>
                </p:oleObj>
              </mc:Choice>
              <mc:Fallback>
                <p:oleObj name="Equation" r:id="rId7" imgW="3873500" imgH="876300" progId="Equation.3">
                  <p:embed/>
                  <p:pic>
                    <p:nvPicPr>
                      <p:cNvPr id="0" name="图片 35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525042"/>
                        <a:ext cx="2908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076575" y="2393404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Equation" r:id="rId9" imgW="1816100" imgH="1130300" progId="Equation.3">
                  <p:embed/>
                </p:oleObj>
              </mc:Choice>
              <mc:Fallback>
                <p:oleObj name="Equation" r:id="rId9" imgW="1816100" imgH="1130300" progId="Equation.3">
                  <p:embed/>
                  <p:pic>
                    <p:nvPicPr>
                      <p:cNvPr id="0" name="图片 35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393404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419600" y="2393404"/>
          <a:ext cx="129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11" imgW="1727200" imgH="1130300" progId="Equation.3">
                  <p:embed/>
                </p:oleObj>
              </mc:Choice>
              <mc:Fallback>
                <p:oleObj name="Equation" r:id="rId11" imgW="1727200" imgH="1130300" progId="Equation.3">
                  <p:embed/>
                  <p:pic>
                    <p:nvPicPr>
                      <p:cNvPr id="0" name="图片 35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393404"/>
                        <a:ext cx="129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791200" y="2634704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1" name="Equation" r:id="rId13" imgW="762000" imgH="419100" progId="Equation.3">
                  <p:embed/>
                </p:oleObj>
              </mc:Choice>
              <mc:Fallback>
                <p:oleObj name="Equation" r:id="rId13" imgW="762000" imgH="419100" progId="Equation.3">
                  <p:embed/>
                  <p:pic>
                    <p:nvPicPr>
                      <p:cNvPr id="0" name="图片 35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634704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64232" y="3625304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利用初始条件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409032" y="3472904"/>
          <a:ext cx="325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2" name="Equation" r:id="rId15" imgW="4330700" imgH="1257300" progId="Equation.3">
                  <p:embed/>
                </p:oleObj>
              </mc:Choice>
              <mc:Fallback>
                <p:oleObj name="Equation" r:id="rId15" imgW="4330700" imgH="1257300" progId="Equation.3">
                  <p:embed/>
                  <p:pic>
                    <p:nvPicPr>
                      <p:cNvPr id="0" name="图片 35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032" y="3472904"/>
                        <a:ext cx="325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" y="4539704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因此容器内水面高度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与时间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有下列关系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600200" y="5225504"/>
          <a:ext cx="5559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3" name="Equation" r:id="rId17" imgW="7416800" imgH="1257300" progId="Equation.3">
                  <p:embed/>
                </p:oleObj>
              </mc:Choice>
              <mc:Fallback>
                <p:oleObj name="Equation" r:id="rId17" imgW="7416800" imgH="1257300" progId="Equation.3">
                  <p:embed/>
                  <p:pic>
                    <p:nvPicPr>
                      <p:cNvPr id="0" name="图片 35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25504"/>
                        <a:ext cx="55594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6629400" y="3168104"/>
          <a:ext cx="1974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4" name="Equation" r:id="rId19" imgW="2628900" imgH="774700" progId="Equation.3">
                  <p:embed/>
                </p:oleObj>
              </mc:Choice>
              <mc:Fallback>
                <p:oleObj name="Equation" r:id="rId19" imgW="2628900" imgH="774700" progId="Equation.3">
                  <p:embed/>
                  <p:pic>
                    <p:nvPicPr>
                      <p:cNvPr id="0" name="图片 35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68104"/>
                        <a:ext cx="1974850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6" name="Group 14"/>
          <p:cNvGrpSpPr/>
          <p:nvPr/>
        </p:nvGrpSpPr>
        <p:grpSpPr bwMode="auto">
          <a:xfrm>
            <a:off x="6172200" y="958304"/>
            <a:ext cx="2667000" cy="1941513"/>
            <a:chOff x="3888" y="1808"/>
            <a:chExt cx="1680" cy="1223"/>
          </a:xfrm>
        </p:grpSpPr>
        <p:grpSp>
          <p:nvGrpSpPr>
            <p:cNvPr id="13327" name="Group 15"/>
            <p:cNvGrpSpPr/>
            <p:nvPr/>
          </p:nvGrpSpPr>
          <p:grpSpPr bwMode="auto">
            <a:xfrm>
              <a:off x="3888" y="2153"/>
              <a:ext cx="1680" cy="714"/>
              <a:chOff x="3888" y="2153"/>
              <a:chExt cx="1680" cy="714"/>
            </a:xfrm>
          </p:grpSpPr>
          <p:graphicFrame>
            <p:nvGraphicFramePr>
              <p:cNvPr id="13328" name="Object 16"/>
              <p:cNvGraphicFramePr>
                <a:graphicFrameLocks noChangeAspect="1"/>
              </p:cNvGraphicFramePr>
              <p:nvPr/>
            </p:nvGraphicFramePr>
            <p:xfrm>
              <a:off x="3888" y="2153"/>
              <a:ext cx="1242" cy="7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5" name="BMP 图像" r:id="rId21" imgW="1971675" imgH="1133475" progId="Paint.Picture">
                      <p:embed/>
                    </p:oleObj>
                  </mc:Choice>
                  <mc:Fallback>
                    <p:oleObj name="BMP 图像" r:id="rId21" imgW="1971675" imgH="1133475" progId="Paint.Picture">
                      <p:embed/>
                      <p:pic>
                        <p:nvPicPr>
                          <p:cNvPr id="0" name="图片 359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153"/>
                            <a:ext cx="1242" cy="7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9" name="Line 17"/>
              <p:cNvSpPr>
                <a:spLocks noChangeShapeType="1"/>
              </p:cNvSpPr>
              <p:nvPr/>
            </p:nvSpPr>
            <p:spPr bwMode="auto">
              <a:xfrm>
                <a:off x="5240" y="26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0" name="Line 18"/>
              <p:cNvSpPr>
                <a:spLocks noChangeShapeType="1"/>
              </p:cNvSpPr>
              <p:nvPr/>
            </p:nvSpPr>
            <p:spPr bwMode="auto">
              <a:xfrm>
                <a:off x="5136" y="220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>
                <a:off x="5136" y="2800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332" name="Object 20"/>
              <p:cNvGraphicFramePr>
                <a:graphicFrameLocks noChangeAspect="1"/>
              </p:cNvGraphicFramePr>
              <p:nvPr/>
            </p:nvGraphicFramePr>
            <p:xfrm>
              <a:off x="5048" y="2395"/>
              <a:ext cx="52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6" name="公式" r:id="rId23" imgW="571500" imgH="241300" progId="Equation.3">
                      <p:embed/>
                    </p:oleObj>
                  </mc:Choice>
                  <mc:Fallback>
                    <p:oleObj name="公式" r:id="rId23" imgW="571500" imgH="241300" progId="Equation.3">
                      <p:embed/>
                      <p:pic>
                        <p:nvPicPr>
                          <p:cNvPr id="0" name="图片 359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2395"/>
                            <a:ext cx="520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 flipV="1">
                <a:off x="5240" y="2201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4722" y="2255"/>
            <a:ext cx="17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7" name="公式" r:id="rId25" imgW="152400" imgH="165100" progId="Equation.3">
                    <p:embed/>
                  </p:oleObj>
                </mc:Choice>
                <mc:Fallback>
                  <p:oleObj name="公式" r:id="rId25" imgW="152400" imgH="165100" progId="Equation.3">
                    <p:embed/>
                    <p:pic>
                      <p:nvPicPr>
                        <p:cNvPr id="0" name="图片 35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2255"/>
                          <a:ext cx="17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5" name="Group 23"/>
            <p:cNvGrpSpPr/>
            <p:nvPr/>
          </p:nvGrpSpPr>
          <p:grpSpPr bwMode="auto">
            <a:xfrm>
              <a:off x="3994" y="2452"/>
              <a:ext cx="1238" cy="579"/>
              <a:chOff x="3994" y="2452"/>
              <a:chExt cx="1238" cy="579"/>
            </a:xfrm>
          </p:grpSpPr>
          <p:sp>
            <p:nvSpPr>
              <p:cNvPr id="13336" name="Freeform 24"/>
              <p:cNvSpPr/>
              <p:nvPr/>
            </p:nvSpPr>
            <p:spPr bwMode="auto">
              <a:xfrm>
                <a:off x="3994" y="2452"/>
                <a:ext cx="1043" cy="96"/>
              </a:xfrm>
              <a:custGeom>
                <a:avLst/>
                <a:gdLst>
                  <a:gd name="T0" fmla="*/ 0 w 1056"/>
                  <a:gd name="T1" fmla="*/ 0 h 96"/>
                  <a:gd name="T2" fmla="*/ 1056 w 1056"/>
                  <a:gd name="T3" fmla="*/ 0 h 96"/>
                  <a:gd name="T4" fmla="*/ 1008 w 1056"/>
                  <a:gd name="T5" fmla="*/ 96 h 96"/>
                  <a:gd name="T6" fmla="*/ 48 w 1056"/>
                  <a:gd name="T7" fmla="*/ 96 h 96"/>
                  <a:gd name="T8" fmla="*/ 0 w 1056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6" h="96">
                    <a:moveTo>
                      <a:pt x="0" y="0"/>
                    </a:moveTo>
                    <a:lnTo>
                      <a:pt x="1056" y="0"/>
                    </a:lnTo>
                    <a:lnTo>
                      <a:pt x="1008" y="96"/>
                    </a:lnTo>
                    <a:lnTo>
                      <a:pt x="48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7" name="Group 25"/>
              <p:cNvGrpSpPr/>
              <p:nvPr/>
            </p:nvGrpSpPr>
            <p:grpSpPr bwMode="auto">
              <a:xfrm>
                <a:off x="4560" y="2576"/>
                <a:ext cx="672" cy="455"/>
                <a:chOff x="4560" y="2576"/>
                <a:chExt cx="672" cy="455"/>
              </a:xfrm>
            </p:grpSpPr>
            <p:graphicFrame>
              <p:nvGraphicFramePr>
                <p:cNvPr id="13338" name="Object 26"/>
                <p:cNvGraphicFramePr>
                  <a:graphicFrameLocks noChangeAspect="1"/>
                </p:cNvGraphicFramePr>
                <p:nvPr/>
              </p:nvGraphicFramePr>
              <p:xfrm>
                <a:off x="4633" y="2832"/>
                <a:ext cx="5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048" name="Equation" r:id="rId27" imgW="1320800" imgH="444500" progId="Equation.3">
                        <p:embed/>
                      </p:oleObj>
                    </mc:Choice>
                    <mc:Fallback>
                      <p:oleObj name="Equation" r:id="rId27" imgW="1320800" imgH="444500" progId="Equation.3">
                        <p:embed/>
                        <p:pic>
                          <p:nvPicPr>
                            <p:cNvPr id="0" name="图片 359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3" y="2832"/>
                              <a:ext cx="599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9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4560" y="2576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40" name="Group 28"/>
            <p:cNvGrpSpPr/>
            <p:nvPr/>
          </p:nvGrpSpPr>
          <p:grpSpPr bwMode="auto">
            <a:xfrm>
              <a:off x="4334" y="1808"/>
              <a:ext cx="384" cy="1216"/>
              <a:chOff x="4320" y="1808"/>
              <a:chExt cx="384" cy="1216"/>
            </a:xfrm>
          </p:grpSpPr>
          <p:sp>
            <p:nvSpPr>
              <p:cNvPr id="13341" name="Line 29"/>
              <p:cNvSpPr>
                <a:spLocks noChangeShapeType="1"/>
              </p:cNvSpPr>
              <p:nvPr/>
            </p:nvSpPr>
            <p:spPr bwMode="auto">
              <a:xfrm flipV="1">
                <a:off x="4508" y="1824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342" name="Object 30"/>
              <p:cNvGraphicFramePr>
                <a:graphicFrameLocks noChangeAspect="1"/>
              </p:cNvGraphicFramePr>
              <p:nvPr/>
            </p:nvGraphicFramePr>
            <p:xfrm>
              <a:off x="4560" y="1808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9" name="Equation" r:id="rId29" imgW="304800" imgH="444500" progId="Equation.3">
                      <p:embed/>
                    </p:oleObj>
                  </mc:Choice>
                  <mc:Fallback>
                    <p:oleObj name="Equation" r:id="rId29" imgW="304800" imgH="444500" progId="Equation.3">
                      <p:embed/>
                      <p:pic>
                        <p:nvPicPr>
                          <p:cNvPr id="0" name="图片 359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808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3" name="Object 31"/>
              <p:cNvGraphicFramePr>
                <a:graphicFrameLocks noChangeAspect="1"/>
              </p:cNvGraphicFramePr>
              <p:nvPr/>
            </p:nvGraphicFramePr>
            <p:xfrm>
              <a:off x="4368" y="2240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50" name="Equation" r:id="rId31" imgW="304800" imgH="444500" progId="Equation.3">
                      <p:embed/>
                    </p:oleObj>
                  </mc:Choice>
                  <mc:Fallback>
                    <p:oleObj name="Equation" r:id="rId31" imgW="304800" imgH="444500" progId="Equation.3">
                      <p:embed/>
                      <p:pic>
                        <p:nvPicPr>
                          <p:cNvPr id="0" name="图片 359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40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4" name="Object 32"/>
              <p:cNvGraphicFramePr>
                <a:graphicFrameLocks noChangeAspect="1"/>
              </p:cNvGraphicFramePr>
              <p:nvPr/>
            </p:nvGraphicFramePr>
            <p:xfrm>
              <a:off x="4320" y="278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51" name="Equation" r:id="rId33" imgW="292100" imgH="317500" progId="Equation.3">
                      <p:embed/>
                    </p:oleObj>
                  </mc:Choice>
                  <mc:Fallback>
                    <p:oleObj name="Equation" r:id="rId33" imgW="292100" imgH="317500" progId="Equation.3">
                      <p:embed/>
                      <p:pic>
                        <p:nvPicPr>
                          <p:cNvPr id="0" name="图片 359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78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utoUpdateAnimBg="0"/>
      <p:bldP spid="133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11560" y="908720"/>
                <a:ext cx="8064896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1676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年，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莱布尼兹（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1646-1716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牛顿（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1643-1727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信中，首次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提出了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微分方程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”这个名称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1696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年至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1697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年，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莱布尼兹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雅各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伯努利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伯努利方程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𝑞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  <m:r>
                      <a:rPr lang="en-US" altLang="zh-CN" sz="2800" b="0" i="0" smtClean="0">
                        <a:latin typeface="Cambria Math" panose="02040503050406030204"/>
                      </a:rPr>
                      <m:t>.</m:t>
                    </m:r>
                  </m:oMath>
                </a14:m>
                <a:endParaRPr lang="zh-CN" altLang="en-US" sz="2800" dirty="0"/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之后，由于受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黎卡提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800" b="1" dirty="0" err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Riccati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</a:t>
                </a:r>
                <a:endPara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初等函数积分表达解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的困惑的启发，而广泛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幂级数解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18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世纪，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欧拉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恰当方程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全微分方程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</a:t>
                </a:r>
                <a:endPara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分因子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等概念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  <a:p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1718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年，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泰勒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奇解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概念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19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世纪后半叶，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柯西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解决了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初值解的唯一性问题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8720"/>
                <a:ext cx="8064896" cy="5693866"/>
              </a:xfrm>
              <a:prstGeom prst="rect">
                <a:avLst/>
              </a:prstGeom>
              <a:blipFill>
                <a:blip r:embed="rId3"/>
                <a:stretch>
                  <a:fillRect l="-1512" t="-1071" r="-2494" b="-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98072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微分方程的概念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90600" y="158397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381375" y="156969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定解条件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454784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可分离变量方程的求解方法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90600" y="212372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通解不一定是方程的全部解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956050" y="2688878"/>
          <a:ext cx="23685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公式" r:id="rId3" imgW="1130300" imgH="266700" progId="Equation.3">
                  <p:embed/>
                </p:oleObj>
              </mc:Choice>
              <mc:Fallback>
                <p:oleObj name="公式" r:id="rId3" imgW="1130300" imgH="266700" progId="Equation.3">
                  <p:embed/>
                  <p:pic>
                    <p:nvPicPr>
                      <p:cNvPr id="0" name="图片 2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688878"/>
                        <a:ext cx="23685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248400" y="264284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有解</a:t>
            </a:r>
            <a:endParaRPr kumimoji="1" lang="zh-CN" altLang="en-US" sz="2800" i="1">
              <a:solidFill>
                <a:srgbClr val="66FF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133600" y="395252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后者是通解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但不包含前一个解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127250" y="267935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990600" y="515744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分离变量后积分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733800" y="517490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根据定解条件定常数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029200" y="156969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701925" y="156969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638800" y="1583978"/>
            <a:ext cx="1208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通解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553200" y="1583978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特解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048000" y="334292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 = – x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C</a:t>
            </a:r>
            <a:r>
              <a:rPr kumimoji="1" lang="en-US" altLang="zh-CN" sz="2800" b="1" dirty="0">
                <a:solidFill>
                  <a:srgbClr val="66FF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kumimoji="1" lang="en-US" altLang="zh-CN" sz="2800" b="1" i="1" dirty="0">
              <a:solidFill>
                <a:srgbClr val="66FF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utoUpdateAnimBg="0"/>
      <p:bldP spid="14342" grpId="0" autoUpdateAnimBg="0"/>
      <p:bldP spid="14343" grpId="0" autoUpdateAnimBg="0"/>
      <p:bldP spid="14345" grpId="0" autoUpdateAnimBg="0"/>
      <p:bldP spid="14346" grpId="0" autoUpdateAnimBg="0"/>
      <p:bldP spid="14347" grpId="0" autoUpdateAnimBg="0"/>
      <p:bldP spid="14348" grpId="0" autoUpdateAnimBg="0"/>
      <p:bldP spid="14349" grpId="0" autoUpdateAnimBg="0"/>
      <p:bldP spid="14350" grpId="0" autoUpdateAnimBg="0"/>
      <p:bldP spid="14351" grpId="0" autoUpdateAnimBg="0"/>
      <p:bldP spid="14352" grpId="0" autoUpdateAnimBg="0"/>
      <p:bldP spid="14353" grpId="0" autoUpdateAnimBg="0"/>
      <p:bldP spid="1435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9600" y="158182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arabicParenBoth"/>
            </a:pP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找出事物的共性及可贯穿于全过程的规律列方程</a:t>
            </a: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214220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常用的方法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225550" y="2737520"/>
            <a:ext cx="642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根据几何关系列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endParaRPr kumimoji="1"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25550" y="3423320"/>
            <a:ext cx="6429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根据物理规律列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225550" y="4091658"/>
            <a:ext cx="7004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微量分析平衡关系列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endParaRPr kumimoji="1"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9600" y="4718720"/>
            <a:ext cx="7637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利用反映事物个性的特殊状态确定定解条件</a:t>
            </a: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09600" y="542833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求通解</a:t>
            </a: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并根据定解条件确定特解</a:t>
            </a:r>
            <a:r>
              <a:rPr kumimoji="1"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3008" y="908050"/>
            <a:ext cx="5791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解微分方程应用题的方法和步骤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utoUpdateAnimBg="0"/>
      <p:bldP spid="15364" grpId="0" autoUpdateAnimBg="0"/>
      <p:bldP spid="15365" grpId="0" autoUpdateAnimBg="0"/>
      <p:bldP spid="15366" grpId="0" autoUpdateAnimBg="0"/>
      <p:bldP spid="15367" grpId="0" autoUpdateAnimBg="0"/>
      <p:bldP spid="153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31799" y="1052736"/>
            <a:ext cx="8748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微分方程的阶数、通解中任意常数的个数、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7749" y="1628998"/>
            <a:ext cx="5113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三者之间有何关系？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4824" y="2219548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89149" y="2276698"/>
            <a:ext cx="511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三者必须相等 </a:t>
            </a: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1799" y="3141315"/>
            <a:ext cx="748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微分方程的通解是否包含它所有的解？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4824" y="4726335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是否任何微分方程都有通解？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4824" y="3789015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89149" y="3846165"/>
            <a:ext cx="511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04824" y="5301010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89149" y="5358160"/>
            <a:ext cx="511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8072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下列方程的通解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489486" y="1531526"/>
          <a:ext cx="5458778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3" name="Equation" r:id="rId3" imgW="6616700" imgH="698500" progId="Equation.3">
                  <p:embed/>
                </p:oleObj>
              </mc:Choice>
              <mc:Fallback>
                <p:oleObj name="Equation" r:id="rId3" imgW="6616700" imgH="698500" progId="Equation.3">
                  <p:embed/>
                  <p:pic>
                    <p:nvPicPr>
                      <p:cNvPr id="0" name="图片 21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486" y="1531526"/>
                        <a:ext cx="5458778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3019623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924300" y="2852936"/>
          <a:ext cx="285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4" name="Equation" r:id="rId5" imgW="3810000" imgH="1270000" progId="Equation.3">
                  <p:embed/>
                </p:oleObj>
              </mc:Choice>
              <mc:Fallback>
                <p:oleObj name="Equation" r:id="rId5" imgW="3810000" imgH="1270000" progId="Equation.3">
                  <p:embed/>
                  <p:pic>
                    <p:nvPicPr>
                      <p:cNvPr id="0" name="图片 21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52936"/>
                        <a:ext cx="2857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521871" y="2247910"/>
          <a:ext cx="4746308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5" name="Equation" r:id="rId7" imgW="5753100" imgH="558800" progId="Equation.3">
                  <p:embed/>
                </p:oleObj>
              </mc:Choice>
              <mc:Fallback>
                <p:oleObj name="Equation" r:id="rId7" imgW="5753100" imgH="558800" progId="Equation.3">
                  <p:embed/>
                  <p:pic>
                    <p:nvPicPr>
                      <p:cNvPr id="0" name="图片 21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871" y="2247910"/>
                        <a:ext cx="4746308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600200" y="300533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分离变量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600200" y="3843536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变形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990523" y="5027915"/>
          <a:ext cx="289179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6" name="Equation" r:id="rId9" imgW="3505200" imgH="558800" progId="Equation.3">
                  <p:embed/>
                </p:oleObj>
              </mc:Choice>
              <mc:Fallback>
                <p:oleObj name="Equation" r:id="rId9" imgW="3505200" imgH="558800" progId="Equation.3">
                  <p:embed/>
                  <p:pic>
                    <p:nvPicPr>
                      <p:cNvPr id="0" name="图片 21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523" y="5027915"/>
                        <a:ext cx="289179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2486968" y="579817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3527936" y="5404088"/>
          <a:ext cx="379984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7" name="Equation" r:id="rId11" imgW="4610100" imgH="1130300" progId="Equation.3">
                  <p:embed/>
                </p:oleObj>
              </mc:Choice>
              <mc:Fallback>
                <p:oleObj name="Equation" r:id="rId11" imgW="4610100" imgH="1130300" progId="Equation.3">
                  <p:embed/>
                  <p:pic>
                    <p:nvPicPr>
                      <p:cNvPr id="0" name="图片 21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936" y="5404088"/>
                        <a:ext cx="379984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59632" y="4380881"/>
          <a:ext cx="6719869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8" name="Equation" r:id="rId13" imgW="62179200" imgH="4876800" progId="Equation.DSMT4">
                  <p:embed/>
                </p:oleObj>
              </mc:Choice>
              <mc:Fallback>
                <p:oleObj name="Equation" r:id="rId13" imgW="62179200" imgH="4876800" progId="Equation.DSMT4">
                  <p:embed/>
                  <p:pic>
                    <p:nvPicPr>
                      <p:cNvPr id="0" name="图片 218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9632" y="4380881"/>
                        <a:ext cx="6719869" cy="5270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2" grpId="0" autoUpdateAnimBg="0"/>
      <p:bldP spid="16393" grpId="0" autoUpdateAnimBg="0"/>
      <p:bldP spid="163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xinsrc_2720901231104999820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13778"/>
            <a:ext cx="4607917" cy="318817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9388" y="4221088"/>
            <a:ext cx="871378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1846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年，法国数学家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勒维耶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由引力定律建立了一个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微分方程模型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，分析确定了海王星在天空中的轨道、位置和大小．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1846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日，德国天文学家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伽勒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根据勒维耶预言，只花了一个小时，就在离勒维耶预言的位置不到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度的地方，发现了这颗新的行星。  </a:t>
            </a:r>
            <a:endParaRPr kumimoji="0" lang="zh-CN" sz="1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7543" y="1052736"/>
            <a:ext cx="8201113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牛顿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应用微分方程来研究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天体的运动规律</a:t>
            </a:r>
            <a:endParaRPr kumimoji="0" lang="zh-CN" sz="18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59695" y="4581128"/>
            <a:ext cx="8208962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19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世纪末期，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庞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莱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李雅普诺夫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分别创建了常微分方程的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定性理论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稳定性理论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．常微分方程成为现代数学的一个重要分支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kumimoji="0" lang="zh-CN" altLang="zh-CN" sz="1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8208144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常微分方程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是由人类生产实践的需要而产生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雏形的出现甚至比微积分的发明还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发明对数、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伽利略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研究自由落体运动、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在光学问题中由切线性质定出镜面的形状等等，实际上都需要建立和求解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微分方程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600" y="1196752"/>
            <a:ext cx="42581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本章主要内容</a:t>
            </a: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43037" y="2925093"/>
            <a:ext cx="7562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 </a:t>
            </a:r>
            <a:r>
              <a:rPr kumimoji="0" lang="zh-CN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一阶微分方程的求解方法及几何描述</a:t>
            </a:r>
            <a:endParaRPr kumimoji="0" lang="zh-CN" sz="3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037" y="3717255"/>
            <a:ext cx="6012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 </a:t>
            </a:r>
            <a:r>
              <a:rPr kumimoji="0" lang="zh-CN" sz="3200" b="1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特殊二阶方程的降阶法</a:t>
            </a:r>
            <a:endParaRPr kumimoji="0" lang="zh-CN" sz="3200" b="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44625" y="2102768"/>
            <a:ext cx="5760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 </a:t>
            </a:r>
            <a:r>
              <a:rPr kumimoji="0" lang="zh-CN" sz="3200" b="1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微分方程模型与基本概念</a:t>
            </a:r>
            <a:endParaRPr kumimoji="0" lang="zh-CN" sz="3200" b="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3037" y="4437980"/>
            <a:ext cx="48435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◆ </a:t>
            </a:r>
            <a:r>
              <a:rPr kumimoji="0" lang="zh-CN" sz="3200" b="1" i="0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二阶线性微分方程</a:t>
            </a:r>
            <a:endParaRPr kumimoji="0" lang="zh-CN" sz="3200" b="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98675" y="1074738"/>
            <a:ext cx="70453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kumimoji="1"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微分方程</a:t>
            </a: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的基本概念 </a:t>
            </a:r>
          </a:p>
        </p:txBody>
      </p:sp>
      <p:sp>
        <p:nvSpPr>
          <p:cNvPr id="4108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06414" y="4258072"/>
            <a:ext cx="464185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一、微分方程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的基本概念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667000" y="2688035"/>
            <a:ext cx="1127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引例 </a:t>
            </a:r>
          </a:p>
        </p:txBody>
      </p:sp>
      <p:sp>
        <p:nvSpPr>
          <p:cNvPr id="4110" name="AutoShape 14"/>
          <p:cNvSpPr/>
          <p:nvPr/>
        </p:nvSpPr>
        <p:spPr bwMode="auto">
          <a:xfrm>
            <a:off x="3733800" y="2505472"/>
            <a:ext cx="193675" cy="990600"/>
          </a:xfrm>
          <a:prstGeom prst="leftBrace">
            <a:avLst>
              <a:gd name="adj1" fmla="val 4262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3275856" y="3419872"/>
            <a:ext cx="0" cy="762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12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2276872"/>
            <a:ext cx="2630488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几何问题</a:t>
            </a:r>
          </a:p>
        </p:txBody>
      </p:sp>
      <p:sp>
        <p:nvSpPr>
          <p:cNvPr id="4113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6200" y="3115072"/>
            <a:ext cx="2773363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物理问题</a:t>
            </a:r>
          </a:p>
        </p:txBody>
      </p:sp>
      <p:sp>
        <p:nvSpPr>
          <p:cNvPr id="11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06414" y="5207496"/>
            <a:ext cx="572197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二、可分离变量的微分方程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build="p" autoUpdateAnimBg="0" advAuto="0"/>
      <p:bldP spid="4109" grpId="0" build="p" autoUpdateAnimBg="0"/>
      <p:bldP spid="4110" grpId="0" animBg="1"/>
      <p:bldP spid="4111" grpId="0" animBg="1"/>
      <p:bldP spid="4112" grpId="0" build="p" autoUpdateAnimBg="0" advAuto="0"/>
      <p:bldP spid="4113" grpId="0" build="p" autoUpdateAnimBg="0" advAuto="0"/>
      <p:bldP spid="11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3568" y="908050"/>
            <a:ext cx="1219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828800" y="95976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一曲线通过点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(1,2) ,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在该曲线上任意点处的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85800" y="2297013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设所求曲线方程为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则有如下关系式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471738" y="2968526"/>
          <a:ext cx="120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Equation" r:id="rId3" imgW="1612900" imgH="1231900" progId="Equation.3">
                  <p:embed/>
                </p:oleObj>
              </mc:Choice>
              <mc:Fallback>
                <p:oleObj name="Equation" r:id="rId3" imgW="1612900" imgH="1231900" progId="Equation.3">
                  <p:embed/>
                  <p:pic>
                    <p:nvPicPr>
                      <p:cNvPr id="0" name="图片 3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968526"/>
                        <a:ext cx="120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029200" y="304472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209800" y="4746526"/>
          <a:ext cx="160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5" imgW="2133600" imgH="774700" progId="Equation.3">
                  <p:embed/>
                </p:oleObj>
              </mc:Choice>
              <mc:Fallback>
                <p:oleObj name="Equation" r:id="rId5" imgW="2133600" imgH="774700" progId="Equation.3">
                  <p:embed/>
                  <p:pic>
                    <p:nvPicPr>
                      <p:cNvPr id="0" name="图片 3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46526"/>
                        <a:ext cx="1600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905250" y="4737001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图片 3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737001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562600" y="4721126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为任意常数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22300" y="5483126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② 得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6282134" y="5475188"/>
          <a:ext cx="1746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Equation" r:id="rId9" imgW="2120900" imgH="673100" progId="Equation.3">
                  <p:embed/>
                </p:oleObj>
              </mc:Choice>
              <mc:Fallback>
                <p:oleObj name="Equation" r:id="rId9" imgW="2120900" imgH="673100" progId="Equation.3">
                  <p:embed/>
                  <p:pic>
                    <p:nvPicPr>
                      <p:cNvPr id="0" name="图片 3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134" y="5475188"/>
                        <a:ext cx="1746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984500" y="5502176"/>
            <a:ext cx="3568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因此所求曲线方程为</a:t>
            </a: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2516188" y="3998813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Equation" r:id="rId11" imgW="1689100" imgH="622300" progId="Equation.3">
                  <p:embed/>
                </p:oleObj>
              </mc:Choice>
              <mc:Fallback>
                <p:oleObj name="Equation" r:id="rId11" imgW="1689100" imgH="622300" progId="Equation.3">
                  <p:embed/>
                  <p:pic>
                    <p:nvPicPr>
                      <p:cNvPr id="0" name="图片 3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998813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AutoShape 14"/>
          <p:cNvSpPr/>
          <p:nvPr/>
        </p:nvSpPr>
        <p:spPr bwMode="auto">
          <a:xfrm>
            <a:off x="2133600" y="3154263"/>
            <a:ext cx="152400" cy="1225550"/>
          </a:xfrm>
          <a:prstGeom prst="leftBrace">
            <a:avLst>
              <a:gd name="adj1" fmla="val 67014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5029200" y="388292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627063" y="476557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 ① 得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82440" y="1609636"/>
            <a:ext cx="5905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切线斜率为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求该曲线的方程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 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build="p" autoUpdateAnimBg="0"/>
      <p:bldP spid="5124" grpId="0" autoUpdateAnimBg="0"/>
      <p:bldP spid="5126" grpId="0" autoUpdateAnimBg="0"/>
      <p:bldP spid="5129" grpId="0" autoUpdateAnimBg="0"/>
      <p:bldP spid="5130" grpId="0" autoUpdateAnimBg="0"/>
      <p:bldP spid="5132" grpId="0" autoUpdateAnimBg="0"/>
      <p:bldP spid="5134" grpId="0" animBg="1"/>
      <p:bldP spid="5135" grpId="0" autoUpdateAnimBg="0"/>
      <p:bldP spid="5136" grpId="0" autoUpdateAnimBg="0"/>
      <p:bldP spid="513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2793" y="865188"/>
            <a:ext cx="451326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列车在平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直路以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283968" y="91524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" name="Equation" r:id="rId4" imgW="1409700" imgH="571500" progId="Equation.3">
                  <p:embed/>
                </p:oleObj>
              </mc:Choice>
              <mc:Fallback>
                <p:oleObj name="Equation" r:id="rId4" imgW="1409700" imgH="571500" progId="Equation.3">
                  <p:embed/>
                  <p:pic>
                    <p:nvPicPr>
                      <p:cNvPr id="0" name="图片 4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915243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274568" y="82951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的速度行驶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制动时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74104" y="139352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获得加速度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517204" y="1418928"/>
          <a:ext cx="224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" name="Equation" r:id="rId6" imgW="2997200" imgH="673100" progId="Equation.3">
                  <p:embed/>
                </p:oleObj>
              </mc:Choice>
              <mc:Fallback>
                <p:oleObj name="Equation" r:id="rId6" imgW="2997200" imgH="673100" progId="Equation.3">
                  <p:embed/>
                  <p:pic>
                    <p:nvPicPr>
                      <p:cNvPr id="0" name="图片 4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204" y="1418928"/>
                        <a:ext cx="224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765104" y="1412776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求制动后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列车运动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规律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0563" y="1950863"/>
            <a:ext cx="6091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设列车在制动后</a:t>
            </a:r>
            <a:r>
              <a:rPr kumimoji="1" lang="zh-CN" altLang="en-US" sz="2800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秒行驶了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 ,</a:t>
            </a:r>
            <a:endParaRPr kumimoji="1"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093788" y="294146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048000" y="2406476"/>
          <a:ext cx="1676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" name="Equation" r:id="rId8" imgW="2235200" imgH="1409700" progId="Equation.3">
                  <p:embed/>
                </p:oleObj>
              </mc:Choice>
              <mc:Fallback>
                <p:oleObj name="Equation" r:id="rId8" imgW="2235200" imgH="1409700" progId="Equation.3">
                  <p:embed/>
                  <p:pic>
                    <p:nvPicPr>
                      <p:cNvPr id="0" name="图片 4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06476"/>
                        <a:ext cx="1676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048000" y="3460576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" name="Equation" r:id="rId10" imgW="1930400" imgH="622300" progId="Equation.3">
                  <p:embed/>
                </p:oleObj>
              </mc:Choice>
              <mc:Fallback>
                <p:oleObj name="Equation" r:id="rId10" imgW="1930400" imgH="622300" progId="Equation.3">
                  <p:embed/>
                  <p:pic>
                    <p:nvPicPr>
                      <p:cNvPr id="0" name="图片 4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60576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724400" y="3231976"/>
          <a:ext cx="200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" name="Equation" r:id="rId12" imgW="2679700" imgH="1231900" progId="Equation.3">
                  <p:embed/>
                </p:oleObj>
              </mc:Choice>
              <mc:Fallback>
                <p:oleObj name="Equation" r:id="rId12" imgW="2679700" imgH="1231900" progId="Equation.3">
                  <p:embed/>
                  <p:pic>
                    <p:nvPicPr>
                      <p:cNvPr id="0" name="图片 4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31976"/>
                        <a:ext cx="200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9600" y="4047092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由前一式两次积分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749800" y="4047092"/>
          <a:ext cx="3251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" name="Equation" r:id="rId14" imgW="4330700" imgH="698500" progId="Equation.3">
                  <p:embed/>
                </p:oleObj>
              </mc:Choice>
              <mc:Fallback>
                <p:oleObj name="Equation" r:id="rId14" imgW="4330700" imgH="698500" progId="Equation.3">
                  <p:embed/>
                  <p:pic>
                    <p:nvPicPr>
                      <p:cNvPr id="0" name="图片 4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047092"/>
                        <a:ext cx="3251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9600" y="4504292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利用后两式可得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4724400" y="4580492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" name="Equation" r:id="rId16" imgW="3187700" imgH="596900" progId="Equation.3">
                  <p:embed/>
                </p:oleObj>
              </mc:Choice>
              <mc:Fallback>
                <p:oleObj name="Equation" r:id="rId16" imgW="3187700" imgH="596900" progId="Equation.3">
                  <p:embed/>
                  <p:pic>
                    <p:nvPicPr>
                      <p:cNvPr id="0" name="图片 4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80492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35000" y="5069442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因此所求运动规律为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724400" y="5037692"/>
          <a:ext cx="256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Equation" r:id="rId18" imgW="3416300" imgH="673100" progId="Equation.3">
                  <p:embed/>
                </p:oleObj>
              </mc:Choice>
              <mc:Fallback>
                <p:oleObj name="Equation" r:id="rId18" imgW="3416300" imgH="673100" progId="Equation.3">
                  <p:embed/>
                  <p:pic>
                    <p:nvPicPr>
                      <p:cNvPr id="0" name="图片 4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37692"/>
                        <a:ext cx="256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609600" y="5575284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利用这一规律可求出制动后多少时间列车才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32048" y="6112073"/>
            <a:ext cx="1600200" cy="57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能停住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003648" y="6122971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以及制动后行驶了多少路程 </a:t>
            </a:r>
            <a:r>
              <a:rPr kumimoji="1"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329363" y="1939853"/>
            <a:ext cx="23022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即求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s 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6167" name="AutoShape 23"/>
          <p:cNvSpPr/>
          <p:nvPr/>
        </p:nvSpPr>
        <p:spPr bwMode="auto">
          <a:xfrm>
            <a:off x="2843808" y="285097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1" grpId="0" autoUpdateAnimBg="0"/>
      <p:bldP spid="6152" grpId="0" autoUpdateAnimBg="0"/>
      <p:bldP spid="6153" grpId="0" autoUpdateAnimBg="0"/>
      <p:bldP spid="6157" grpId="0" autoUpdateAnimBg="0"/>
      <p:bldP spid="6159" grpId="0" autoUpdateAnimBg="0"/>
      <p:bldP spid="6161" grpId="0" autoUpdateAnimBg="0"/>
      <p:bldP spid="6163" grpId="0" autoUpdateAnimBg="0"/>
      <p:bldP spid="6164" grpId="0" autoUpdateAnimBg="0"/>
      <p:bldP spid="6165" grpId="0" autoUpdateAnimBg="0"/>
      <p:bldP spid="6166" grpId="0" build="p" autoUpdateAnimBg="0"/>
      <p:bldP spid="61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b78f765-3f3b-4468-b39d-d751100ec941"/>
  <p:tag name="COMMONDATA" val="eyJoZGlkIjoiNDc3NTBjNzVkMDEyZDc0NTE2NjNmYWZlNWZjZmU1Z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1936</Words>
  <Application>Microsoft Office PowerPoint</Application>
  <PresentationFormat>全屏显示(4:3)</PresentationFormat>
  <Paragraphs>285</Paragraphs>
  <Slides>33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Cambria Math</vt:lpstr>
      <vt:lpstr>Symbol</vt:lpstr>
      <vt:lpstr>Times New Roman</vt:lpstr>
      <vt:lpstr>Office 主题</vt:lpstr>
      <vt:lpstr>Equation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微分方程的基本概念 </vt:lpstr>
      <vt:lpstr>引例1. </vt:lpstr>
      <vt:lpstr>引例2. 列车在平直路以</vt:lpstr>
      <vt:lpstr>PowerPoint 演示文稿</vt:lpstr>
      <vt:lpstr>PowerPoint 演示文稿</vt:lpstr>
      <vt:lpstr>例1. 验证函数</vt:lpstr>
      <vt:lpstr>PowerPoint 演示文稿</vt:lpstr>
      <vt:lpstr>PowerPoint 演示文稿</vt:lpstr>
      <vt:lpstr>PowerPoint 演示文稿</vt:lpstr>
      <vt:lpstr>PowerPoint 演示文稿</vt:lpstr>
      <vt:lpstr>练习2. 已知曲线上点 P(x, y) 处的法线与 x 轴交点为</vt:lpstr>
      <vt:lpstr>PowerPoint 演示文稿</vt:lpstr>
      <vt:lpstr>PowerPoint 演示文稿</vt:lpstr>
      <vt:lpstr>例1. 求微分方程</vt:lpstr>
      <vt:lpstr>例2. 解初值问题</vt:lpstr>
      <vt:lpstr>例3.  求下述微分方程的通解:</vt:lpstr>
      <vt:lpstr>课堂练习: 求方程                    的通解.</vt:lpstr>
      <vt:lpstr>例4. </vt:lpstr>
      <vt:lpstr>例5.</vt:lpstr>
      <vt:lpstr>PowerPoint 演示文稿</vt:lpstr>
      <vt:lpstr>例6.  有高 1m 的半球形容器, 水从它的底部小孔流</vt:lpstr>
      <vt:lpstr>PowerPoint 演示文稿</vt:lpstr>
      <vt:lpstr>PowerPoint 演示文稿</vt:lpstr>
      <vt:lpstr>PowerPoint 演示文稿</vt:lpstr>
      <vt:lpstr>3. 解微分方程应用题的方法和步骤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无穷小与无穷大</dc:title>
  <dc:creator>liuxiongwei</dc:creator>
  <cp:lastModifiedBy>Admin</cp:lastModifiedBy>
  <cp:revision>92</cp:revision>
  <cp:lastPrinted>2014-02-25T02:55:00Z</cp:lastPrinted>
  <dcterms:created xsi:type="dcterms:W3CDTF">2014-02-05T03:07:00Z</dcterms:created>
  <dcterms:modified xsi:type="dcterms:W3CDTF">2022-12-10T03:27:21Z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2CE644E86EAB48A6B34B5263E4282CB1</vt:lpwstr>
  </property>
  <property fmtid="{D5CDD505-2E9C-101B-9397-08002B2CF9AE}" pid="3" name="KSOProductBuildVer">
    <vt:lpwstr>2052-11.1.0.11744</vt:lpwstr>
  </property>
</Properties>
</file>