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325" r:id="rId2"/>
    <p:sldId id="260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6" r:id="rId23"/>
    <p:sldId id="318" r:id="rId24"/>
    <p:sldId id="317" r:id="rId25"/>
    <p:sldId id="309" r:id="rId26"/>
    <p:sldId id="310" r:id="rId27"/>
    <p:sldId id="312" r:id="rId28"/>
    <p:sldId id="313" r:id="rId29"/>
    <p:sldId id="314" r:id="rId30"/>
  </p:sldIdLst>
  <p:sldSz cx="9144000" cy="6858000" type="screen4x3"/>
  <p:notesSz cx="6858000" cy="9144000"/>
  <p:custShowLst>
    <p:custShow name="伯努利" id="0">
      <p:sldLst/>
    </p:custShow>
  </p:custShowLst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F7"/>
    <a:srgbClr val="008000"/>
    <a:srgbClr val="0000FF"/>
    <a:srgbClr val="0000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270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7" Type="http://schemas.openxmlformats.org/officeDocument/2006/relationships/image" Target="../media/image101.w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image" Target="../media/image119.emf"/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12" Type="http://schemas.openxmlformats.org/officeDocument/2006/relationships/image" Target="../media/image118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11" Type="http://schemas.openxmlformats.org/officeDocument/2006/relationships/image" Target="../media/image117.emf"/><Relationship Id="rId5" Type="http://schemas.openxmlformats.org/officeDocument/2006/relationships/image" Target="../media/image111.emf"/><Relationship Id="rId10" Type="http://schemas.openxmlformats.org/officeDocument/2006/relationships/image" Target="../media/image116.emf"/><Relationship Id="rId4" Type="http://schemas.openxmlformats.org/officeDocument/2006/relationships/image" Target="../media/image110.emf"/><Relationship Id="rId9" Type="http://schemas.openxmlformats.org/officeDocument/2006/relationships/image" Target="../media/image115.emf"/><Relationship Id="rId14" Type="http://schemas.openxmlformats.org/officeDocument/2006/relationships/image" Target="../media/image12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image" Target="../media/image123.emf"/><Relationship Id="rId7" Type="http://schemas.openxmlformats.org/officeDocument/2006/relationships/image" Target="../media/image127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10" Type="http://schemas.openxmlformats.org/officeDocument/2006/relationships/image" Target="../media/image130.emf"/><Relationship Id="rId4" Type="http://schemas.openxmlformats.org/officeDocument/2006/relationships/image" Target="../media/image124.emf"/><Relationship Id="rId9" Type="http://schemas.openxmlformats.org/officeDocument/2006/relationships/image" Target="../media/image12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image" Target="../media/image143.emf"/><Relationship Id="rId3" Type="http://schemas.openxmlformats.org/officeDocument/2006/relationships/image" Target="../media/image133.emf"/><Relationship Id="rId7" Type="http://schemas.openxmlformats.org/officeDocument/2006/relationships/image" Target="../media/image137.emf"/><Relationship Id="rId12" Type="http://schemas.openxmlformats.org/officeDocument/2006/relationships/image" Target="../media/image142.emf"/><Relationship Id="rId17" Type="http://schemas.openxmlformats.org/officeDocument/2006/relationships/image" Target="../media/image147.emf"/><Relationship Id="rId2" Type="http://schemas.openxmlformats.org/officeDocument/2006/relationships/image" Target="../media/image132.emf"/><Relationship Id="rId16" Type="http://schemas.openxmlformats.org/officeDocument/2006/relationships/image" Target="../media/image146.emf"/><Relationship Id="rId1" Type="http://schemas.openxmlformats.org/officeDocument/2006/relationships/image" Target="../media/image131.wmf"/><Relationship Id="rId6" Type="http://schemas.openxmlformats.org/officeDocument/2006/relationships/image" Target="../media/image136.emf"/><Relationship Id="rId11" Type="http://schemas.openxmlformats.org/officeDocument/2006/relationships/image" Target="../media/image141.emf"/><Relationship Id="rId5" Type="http://schemas.openxmlformats.org/officeDocument/2006/relationships/image" Target="../media/image135.emf"/><Relationship Id="rId15" Type="http://schemas.openxmlformats.org/officeDocument/2006/relationships/image" Target="../media/image145.emf"/><Relationship Id="rId10" Type="http://schemas.openxmlformats.org/officeDocument/2006/relationships/image" Target="../media/image140.emf"/><Relationship Id="rId4" Type="http://schemas.openxmlformats.org/officeDocument/2006/relationships/image" Target="../media/image134.emf"/><Relationship Id="rId9" Type="http://schemas.openxmlformats.org/officeDocument/2006/relationships/image" Target="../media/image139.emf"/><Relationship Id="rId14" Type="http://schemas.openxmlformats.org/officeDocument/2006/relationships/image" Target="../media/image14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3" Type="http://schemas.openxmlformats.org/officeDocument/2006/relationships/image" Target="../media/image150.emf"/><Relationship Id="rId7" Type="http://schemas.openxmlformats.org/officeDocument/2006/relationships/image" Target="../media/image154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Relationship Id="rId6" Type="http://schemas.openxmlformats.org/officeDocument/2006/relationships/image" Target="../media/image153.emf"/><Relationship Id="rId5" Type="http://schemas.openxmlformats.org/officeDocument/2006/relationships/image" Target="../media/image152.emf"/><Relationship Id="rId4" Type="http://schemas.openxmlformats.org/officeDocument/2006/relationships/image" Target="../media/image151.emf"/><Relationship Id="rId9" Type="http://schemas.openxmlformats.org/officeDocument/2006/relationships/image" Target="../media/image156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image" Target="../media/image169.emf"/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12" Type="http://schemas.openxmlformats.org/officeDocument/2006/relationships/image" Target="../media/image168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6" Type="http://schemas.openxmlformats.org/officeDocument/2006/relationships/image" Target="../media/image162.emf"/><Relationship Id="rId11" Type="http://schemas.openxmlformats.org/officeDocument/2006/relationships/image" Target="../media/image167.emf"/><Relationship Id="rId5" Type="http://schemas.openxmlformats.org/officeDocument/2006/relationships/image" Target="../media/image161.emf"/><Relationship Id="rId15" Type="http://schemas.openxmlformats.org/officeDocument/2006/relationships/image" Target="../media/image171.emf"/><Relationship Id="rId10" Type="http://schemas.openxmlformats.org/officeDocument/2006/relationships/image" Target="../media/image166.emf"/><Relationship Id="rId4" Type="http://schemas.openxmlformats.org/officeDocument/2006/relationships/image" Target="../media/image160.emf"/><Relationship Id="rId9" Type="http://schemas.openxmlformats.org/officeDocument/2006/relationships/image" Target="../media/image165.emf"/><Relationship Id="rId14" Type="http://schemas.openxmlformats.org/officeDocument/2006/relationships/image" Target="../media/image17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3" Type="http://schemas.openxmlformats.org/officeDocument/2006/relationships/image" Target="../media/image174.emf"/><Relationship Id="rId7" Type="http://schemas.openxmlformats.org/officeDocument/2006/relationships/image" Target="../media/image178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Relationship Id="rId6" Type="http://schemas.openxmlformats.org/officeDocument/2006/relationships/image" Target="../media/image177.emf"/><Relationship Id="rId5" Type="http://schemas.openxmlformats.org/officeDocument/2006/relationships/image" Target="../media/image176.emf"/><Relationship Id="rId4" Type="http://schemas.openxmlformats.org/officeDocument/2006/relationships/image" Target="../media/image17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Relationship Id="rId5" Type="http://schemas.openxmlformats.org/officeDocument/2006/relationships/image" Target="../media/image184.emf"/><Relationship Id="rId4" Type="http://schemas.openxmlformats.org/officeDocument/2006/relationships/image" Target="../media/image18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3" Type="http://schemas.openxmlformats.org/officeDocument/2006/relationships/image" Target="../media/image188.emf"/><Relationship Id="rId7" Type="http://schemas.openxmlformats.org/officeDocument/2006/relationships/image" Target="../media/image192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6" Type="http://schemas.openxmlformats.org/officeDocument/2006/relationships/image" Target="../media/image191.emf"/><Relationship Id="rId11" Type="http://schemas.openxmlformats.org/officeDocument/2006/relationships/image" Target="../media/image196.emf"/><Relationship Id="rId5" Type="http://schemas.openxmlformats.org/officeDocument/2006/relationships/image" Target="../media/image190.emf"/><Relationship Id="rId10" Type="http://schemas.openxmlformats.org/officeDocument/2006/relationships/image" Target="../media/image195.emf"/><Relationship Id="rId4" Type="http://schemas.openxmlformats.org/officeDocument/2006/relationships/image" Target="../media/image189.emf"/><Relationship Id="rId9" Type="http://schemas.openxmlformats.org/officeDocument/2006/relationships/image" Target="../media/image19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emf"/><Relationship Id="rId9" Type="http://schemas.openxmlformats.org/officeDocument/2006/relationships/image" Target="../media/image20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4" Type="http://schemas.openxmlformats.org/officeDocument/2006/relationships/image" Target="../media/image209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emf"/><Relationship Id="rId1" Type="http://schemas.openxmlformats.org/officeDocument/2006/relationships/image" Target="../media/image210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emf"/><Relationship Id="rId2" Type="http://schemas.openxmlformats.org/officeDocument/2006/relationships/image" Target="../media/image215.emf"/><Relationship Id="rId1" Type="http://schemas.openxmlformats.org/officeDocument/2006/relationships/image" Target="../media/image214.emf"/><Relationship Id="rId6" Type="http://schemas.openxmlformats.org/officeDocument/2006/relationships/image" Target="../media/image219.wmf"/><Relationship Id="rId5" Type="http://schemas.openxmlformats.org/officeDocument/2006/relationships/image" Target="../media/image218.emf"/><Relationship Id="rId4" Type="http://schemas.openxmlformats.org/officeDocument/2006/relationships/image" Target="../media/image217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emf"/><Relationship Id="rId3" Type="http://schemas.openxmlformats.org/officeDocument/2006/relationships/image" Target="../media/image222.emf"/><Relationship Id="rId7" Type="http://schemas.openxmlformats.org/officeDocument/2006/relationships/image" Target="../media/image226.emf"/><Relationship Id="rId2" Type="http://schemas.openxmlformats.org/officeDocument/2006/relationships/image" Target="../media/image221.emf"/><Relationship Id="rId1" Type="http://schemas.openxmlformats.org/officeDocument/2006/relationships/image" Target="../media/image220.emf"/><Relationship Id="rId6" Type="http://schemas.openxmlformats.org/officeDocument/2006/relationships/image" Target="../media/image225.emf"/><Relationship Id="rId5" Type="http://schemas.openxmlformats.org/officeDocument/2006/relationships/image" Target="../media/image224.emf"/><Relationship Id="rId10" Type="http://schemas.openxmlformats.org/officeDocument/2006/relationships/image" Target="../media/image229.emf"/><Relationship Id="rId4" Type="http://schemas.openxmlformats.org/officeDocument/2006/relationships/image" Target="../media/image223.emf"/><Relationship Id="rId9" Type="http://schemas.openxmlformats.org/officeDocument/2006/relationships/image" Target="../media/image228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emf"/><Relationship Id="rId7" Type="http://schemas.openxmlformats.org/officeDocument/2006/relationships/image" Target="../media/image236.emf"/><Relationship Id="rId2" Type="http://schemas.openxmlformats.org/officeDocument/2006/relationships/image" Target="../media/image231.emf"/><Relationship Id="rId1" Type="http://schemas.openxmlformats.org/officeDocument/2006/relationships/image" Target="../media/image230.emf"/><Relationship Id="rId6" Type="http://schemas.openxmlformats.org/officeDocument/2006/relationships/image" Target="../media/image235.emf"/><Relationship Id="rId5" Type="http://schemas.openxmlformats.org/officeDocument/2006/relationships/image" Target="../media/image234.emf"/><Relationship Id="rId4" Type="http://schemas.openxmlformats.org/officeDocument/2006/relationships/image" Target="../media/image233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13" Type="http://schemas.openxmlformats.org/officeDocument/2006/relationships/image" Target="../media/image249.emf"/><Relationship Id="rId3" Type="http://schemas.openxmlformats.org/officeDocument/2006/relationships/image" Target="../media/image239.emf"/><Relationship Id="rId7" Type="http://schemas.openxmlformats.org/officeDocument/2006/relationships/image" Target="../media/image243.emf"/><Relationship Id="rId12" Type="http://schemas.openxmlformats.org/officeDocument/2006/relationships/image" Target="../media/image248.emf"/><Relationship Id="rId2" Type="http://schemas.openxmlformats.org/officeDocument/2006/relationships/image" Target="../media/image238.emf"/><Relationship Id="rId1" Type="http://schemas.openxmlformats.org/officeDocument/2006/relationships/image" Target="../media/image237.emf"/><Relationship Id="rId6" Type="http://schemas.openxmlformats.org/officeDocument/2006/relationships/image" Target="../media/image242.emf"/><Relationship Id="rId11" Type="http://schemas.openxmlformats.org/officeDocument/2006/relationships/image" Target="../media/image247.emf"/><Relationship Id="rId5" Type="http://schemas.openxmlformats.org/officeDocument/2006/relationships/image" Target="../media/image241.emf"/><Relationship Id="rId10" Type="http://schemas.openxmlformats.org/officeDocument/2006/relationships/image" Target="../media/image246.emf"/><Relationship Id="rId4" Type="http://schemas.openxmlformats.org/officeDocument/2006/relationships/image" Target="../media/image240.emf"/><Relationship Id="rId9" Type="http://schemas.openxmlformats.org/officeDocument/2006/relationships/image" Target="../media/image245.emf"/><Relationship Id="rId14" Type="http://schemas.openxmlformats.org/officeDocument/2006/relationships/image" Target="../media/image250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emf"/><Relationship Id="rId3" Type="http://schemas.openxmlformats.org/officeDocument/2006/relationships/image" Target="../media/image253.emf"/><Relationship Id="rId7" Type="http://schemas.openxmlformats.org/officeDocument/2006/relationships/image" Target="../media/image257.emf"/><Relationship Id="rId2" Type="http://schemas.openxmlformats.org/officeDocument/2006/relationships/image" Target="../media/image252.emf"/><Relationship Id="rId1" Type="http://schemas.openxmlformats.org/officeDocument/2006/relationships/image" Target="../media/image251.emf"/><Relationship Id="rId6" Type="http://schemas.openxmlformats.org/officeDocument/2006/relationships/image" Target="../media/image256.emf"/><Relationship Id="rId5" Type="http://schemas.openxmlformats.org/officeDocument/2006/relationships/image" Target="../media/image255.emf"/><Relationship Id="rId4" Type="http://schemas.openxmlformats.org/officeDocument/2006/relationships/image" Target="../media/image25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40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12" Type="http://schemas.openxmlformats.org/officeDocument/2006/relationships/image" Target="../media/image39.emf"/><Relationship Id="rId2" Type="http://schemas.openxmlformats.org/officeDocument/2006/relationships/image" Target="../media/image29.emf"/><Relationship Id="rId16" Type="http://schemas.openxmlformats.org/officeDocument/2006/relationships/image" Target="../media/image43.w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5" Type="http://schemas.openxmlformats.org/officeDocument/2006/relationships/image" Target="../media/image4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Relationship Id="rId14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w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10" Type="http://schemas.openxmlformats.org/officeDocument/2006/relationships/image" Target="../media/image53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11" Type="http://schemas.openxmlformats.org/officeDocument/2006/relationships/image" Target="../media/image75.wmf"/><Relationship Id="rId5" Type="http://schemas.openxmlformats.org/officeDocument/2006/relationships/image" Target="../media/image69.emf"/><Relationship Id="rId10" Type="http://schemas.openxmlformats.org/officeDocument/2006/relationships/image" Target="../media/image74.emf"/><Relationship Id="rId4" Type="http://schemas.openxmlformats.org/officeDocument/2006/relationships/image" Target="../media/image68.wmf"/><Relationship Id="rId9" Type="http://schemas.openxmlformats.org/officeDocument/2006/relationships/image" Target="../media/image7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emf"/><Relationship Id="rId2" Type="http://schemas.openxmlformats.org/officeDocument/2006/relationships/image" Target="../media/image77.w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0" Type="http://schemas.openxmlformats.org/officeDocument/2006/relationships/image" Target="../media/image93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F6FBF-060A-476F-8288-6BE182AAE529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99428-374B-4891-B2A4-AA2956A2C8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概念性的回顾与介绍为主，也会引入一些简单的新的定义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43A02E-05D5-48FC-81F9-A2F836E428B5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8" y="1773238"/>
            <a:ext cx="9095668" cy="243300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233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9" y="2349500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55" y="1866298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86" y="2809592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9144000" cy="7877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832731" y="179929"/>
            <a:ext cx="769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第七章 常微分方程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9144000" cy="7877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>
            <a:off x="827584" y="155104"/>
            <a:ext cx="595989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66FF66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一、齐次微分方程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9144000" cy="7877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827584" y="130700"/>
            <a:ext cx="4467225" cy="53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二、一阶线性微分方程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9144000" cy="7877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>
            <a:off x="793017" y="127987"/>
            <a:ext cx="4467225" cy="53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三、伯努利方程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9144000" cy="7877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2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887412" y="188640"/>
            <a:ext cx="635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dirty="0" smtClean="0">
                <a:solidFill>
                  <a:srgbClr val="FFFF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四、微分方程</a:t>
            </a:r>
            <a:r>
              <a:rPr kumimoji="0" lang="zh-CN" altLang="en-US" dirty="0">
                <a:solidFill>
                  <a:srgbClr val="FFFF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解的近似几何描述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9144000" cy="7877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2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887412" y="188640"/>
            <a:ext cx="635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dirty="0" smtClean="0">
                <a:solidFill>
                  <a:srgbClr val="FFFF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内容小结与练习</a:t>
            </a:r>
            <a:endParaRPr kumimoji="0" lang="zh-CN" altLang="en-US" dirty="0">
              <a:solidFill>
                <a:srgbClr val="FFFF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9144000" cy="7877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>
                <a:solidFill>
                  <a:schemeClr val="bg1">
                    <a:lumMod val="65000"/>
                  </a:scheme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0.emf"/><Relationship Id="rId18" Type="http://schemas.openxmlformats.org/officeDocument/2006/relationships/oleObject" Target="../embeddings/oleObject79.bin"/><Relationship Id="rId3" Type="http://schemas.openxmlformats.org/officeDocument/2006/relationships/image" Target="../media/image82.png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2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9.emf"/><Relationship Id="rId5" Type="http://schemas.openxmlformats.org/officeDocument/2006/relationships/image" Target="../media/image76.emf"/><Relationship Id="rId15" Type="http://schemas.openxmlformats.org/officeDocument/2006/relationships/image" Target="../media/image81.e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7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91.e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87.bin"/><Relationship Id="rId25" Type="http://schemas.openxmlformats.org/officeDocument/2006/relationships/image" Target="../media/image102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94.e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9.emf"/><Relationship Id="rId22" Type="http://schemas.openxmlformats.org/officeDocument/2006/relationships/image" Target="../media/image9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image" Target="../media/image99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101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9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6.emf"/><Relationship Id="rId11" Type="http://schemas.openxmlformats.org/officeDocument/2006/relationships/image" Target="../media/image98.emf"/><Relationship Id="rId5" Type="http://schemas.openxmlformats.org/officeDocument/2006/relationships/oleObject" Target="../embeddings/oleObject92.bin"/><Relationship Id="rId15" Type="http://schemas.openxmlformats.org/officeDocument/2006/relationships/image" Target="../media/image100.emf"/><Relationship Id="rId10" Type="http://schemas.openxmlformats.org/officeDocument/2006/relationships/oleObject" Target="../embeddings/oleObject94.bin"/><Relationship Id="rId4" Type="http://schemas.openxmlformats.org/officeDocument/2006/relationships/image" Target="../media/image95.emf"/><Relationship Id="rId9" Type="http://schemas.openxmlformats.org/officeDocument/2006/relationships/image" Target="../media/image106.png"/><Relationship Id="rId14" Type="http://schemas.openxmlformats.org/officeDocument/2006/relationships/oleObject" Target="../embeddings/oleObject9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5.e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4.emf"/><Relationship Id="rId26" Type="http://schemas.openxmlformats.org/officeDocument/2006/relationships/image" Target="../media/image118.e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1.e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13.emf"/><Relationship Id="rId20" Type="http://schemas.openxmlformats.org/officeDocument/2006/relationships/image" Target="../media/image115.emf"/><Relationship Id="rId29" Type="http://schemas.openxmlformats.org/officeDocument/2006/relationships/oleObject" Target="../embeddings/oleObject116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17.e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28" Type="http://schemas.openxmlformats.org/officeDocument/2006/relationships/image" Target="../media/image119.emf"/><Relationship Id="rId10" Type="http://schemas.openxmlformats.org/officeDocument/2006/relationships/image" Target="../media/image110.e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2.emf"/><Relationship Id="rId22" Type="http://schemas.openxmlformats.org/officeDocument/2006/relationships/image" Target="../media/image116.emf"/><Relationship Id="rId27" Type="http://schemas.openxmlformats.org/officeDocument/2006/relationships/oleObject" Target="../embeddings/oleObject115.bin"/><Relationship Id="rId30" Type="http://schemas.openxmlformats.org/officeDocument/2006/relationships/image" Target="../media/image12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8.e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5.e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27.emf"/><Relationship Id="rId20" Type="http://schemas.openxmlformats.org/officeDocument/2006/relationships/image" Target="../media/image129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24.e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6.emf"/><Relationship Id="rId22" Type="http://schemas.openxmlformats.org/officeDocument/2006/relationships/image" Target="../media/image130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emf"/><Relationship Id="rId18" Type="http://schemas.openxmlformats.org/officeDocument/2006/relationships/oleObject" Target="../embeddings/oleObject134.bin"/><Relationship Id="rId26" Type="http://schemas.openxmlformats.org/officeDocument/2006/relationships/oleObject" Target="../embeddings/oleObject138.bin"/><Relationship Id="rId21" Type="http://schemas.openxmlformats.org/officeDocument/2006/relationships/image" Target="../media/image139.emf"/><Relationship Id="rId34" Type="http://schemas.openxmlformats.org/officeDocument/2006/relationships/oleObject" Target="../embeddings/oleObject142.bin"/><Relationship Id="rId7" Type="http://schemas.openxmlformats.org/officeDocument/2006/relationships/image" Target="../media/image132.e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37.emf"/><Relationship Id="rId25" Type="http://schemas.openxmlformats.org/officeDocument/2006/relationships/image" Target="../media/image141.emf"/><Relationship Id="rId33" Type="http://schemas.openxmlformats.org/officeDocument/2006/relationships/image" Target="../media/image145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5.bin"/><Relationship Id="rId29" Type="http://schemas.openxmlformats.org/officeDocument/2006/relationships/image" Target="../media/image143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34.emf"/><Relationship Id="rId24" Type="http://schemas.openxmlformats.org/officeDocument/2006/relationships/oleObject" Target="../embeddings/oleObject137.bin"/><Relationship Id="rId32" Type="http://schemas.openxmlformats.org/officeDocument/2006/relationships/oleObject" Target="../embeddings/oleObject141.bin"/><Relationship Id="rId37" Type="http://schemas.openxmlformats.org/officeDocument/2006/relationships/image" Target="../media/image147.emf"/><Relationship Id="rId5" Type="http://schemas.openxmlformats.org/officeDocument/2006/relationships/image" Target="../media/image131.wmf"/><Relationship Id="rId15" Type="http://schemas.openxmlformats.org/officeDocument/2006/relationships/image" Target="../media/image136.emf"/><Relationship Id="rId23" Type="http://schemas.openxmlformats.org/officeDocument/2006/relationships/image" Target="../media/image140.emf"/><Relationship Id="rId28" Type="http://schemas.openxmlformats.org/officeDocument/2006/relationships/oleObject" Target="../embeddings/oleObject139.bin"/><Relationship Id="rId36" Type="http://schemas.openxmlformats.org/officeDocument/2006/relationships/oleObject" Target="../embeddings/oleObject143.bin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38.emf"/><Relationship Id="rId31" Type="http://schemas.openxmlformats.org/officeDocument/2006/relationships/image" Target="../media/image144.e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33.emf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36.bin"/><Relationship Id="rId27" Type="http://schemas.openxmlformats.org/officeDocument/2006/relationships/image" Target="../media/image142.emf"/><Relationship Id="rId30" Type="http://schemas.openxmlformats.org/officeDocument/2006/relationships/oleObject" Target="../embeddings/oleObject140.bin"/><Relationship Id="rId35" Type="http://schemas.openxmlformats.org/officeDocument/2006/relationships/image" Target="../media/image146.emf"/><Relationship Id="rId8" Type="http://schemas.openxmlformats.org/officeDocument/2006/relationships/oleObject" Target="../embeddings/oleObject129.bin"/><Relationship Id="rId3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52.emf"/><Relationship Id="rId18" Type="http://schemas.openxmlformats.org/officeDocument/2006/relationships/oleObject" Target="../embeddings/oleObject151.bin"/><Relationship Id="rId3" Type="http://schemas.openxmlformats.org/officeDocument/2006/relationships/image" Target="../media/image158.png"/><Relationship Id="rId21" Type="http://schemas.openxmlformats.org/officeDocument/2006/relationships/image" Target="../media/image156.emf"/><Relationship Id="rId7" Type="http://schemas.openxmlformats.org/officeDocument/2006/relationships/image" Target="../media/image149.emf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54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51.emf"/><Relationship Id="rId5" Type="http://schemas.openxmlformats.org/officeDocument/2006/relationships/image" Target="../media/image148.emf"/><Relationship Id="rId15" Type="http://schemas.openxmlformats.org/officeDocument/2006/relationships/image" Target="../media/image153.emf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55.emf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50.emf"/><Relationship Id="rId14" Type="http://schemas.openxmlformats.org/officeDocument/2006/relationships/oleObject" Target="../embeddings/oleObject14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64.emf"/><Relationship Id="rId26" Type="http://schemas.openxmlformats.org/officeDocument/2006/relationships/image" Target="../media/image168.e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61.e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63.emf"/><Relationship Id="rId20" Type="http://schemas.openxmlformats.org/officeDocument/2006/relationships/image" Target="../media/image165.emf"/><Relationship Id="rId29" Type="http://schemas.openxmlformats.org/officeDocument/2006/relationships/oleObject" Target="../embeddings/oleObject16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67.emf"/><Relationship Id="rId32" Type="http://schemas.openxmlformats.org/officeDocument/2006/relationships/image" Target="../media/image171.e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69.emf"/><Relationship Id="rId10" Type="http://schemas.openxmlformats.org/officeDocument/2006/relationships/image" Target="../media/image160.emf"/><Relationship Id="rId19" Type="http://schemas.openxmlformats.org/officeDocument/2006/relationships/oleObject" Target="../embeddings/oleObject161.bin"/><Relationship Id="rId31" Type="http://schemas.openxmlformats.org/officeDocument/2006/relationships/oleObject" Target="../embeddings/oleObject167.bin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62.emf"/><Relationship Id="rId22" Type="http://schemas.openxmlformats.org/officeDocument/2006/relationships/image" Target="../media/image166.emf"/><Relationship Id="rId27" Type="http://schemas.openxmlformats.org/officeDocument/2006/relationships/oleObject" Target="../embeddings/oleObject165.bin"/><Relationship Id="rId30" Type="http://schemas.openxmlformats.org/officeDocument/2006/relationships/image" Target="../media/image17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79.e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76.emf"/><Relationship Id="rId17" Type="http://schemas.openxmlformats.org/officeDocument/2006/relationships/oleObject" Target="../embeddings/oleObject17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78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3.e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10" Type="http://schemas.openxmlformats.org/officeDocument/2006/relationships/image" Target="../media/image175.emf"/><Relationship Id="rId19" Type="http://schemas.openxmlformats.org/officeDocument/2006/relationships/image" Target="../media/image191.png"/><Relationship Id="rId4" Type="http://schemas.openxmlformats.org/officeDocument/2006/relationships/image" Target="../media/image172.e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7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84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1.emf"/><Relationship Id="rId12" Type="http://schemas.openxmlformats.org/officeDocument/2006/relationships/oleObject" Target="../embeddings/oleObject18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83.wmf"/><Relationship Id="rId5" Type="http://schemas.openxmlformats.org/officeDocument/2006/relationships/image" Target="../media/image180.emf"/><Relationship Id="rId15" Type="http://schemas.openxmlformats.org/officeDocument/2006/relationships/image" Target="../media/image185.png"/><Relationship Id="rId10" Type="http://schemas.openxmlformats.org/officeDocument/2006/relationships/oleObject" Target="../embeddings/oleObject179.bin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82.emf"/><Relationship Id="rId14" Type="http://schemas.openxmlformats.org/officeDocument/2006/relationships/image" Target="../media/image19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93.e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90.e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92.emf"/><Relationship Id="rId20" Type="http://schemas.openxmlformats.org/officeDocument/2006/relationships/image" Target="../media/image194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7.e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196.emf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1.bin"/><Relationship Id="rId10" Type="http://schemas.openxmlformats.org/officeDocument/2006/relationships/image" Target="../media/image189.e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86.e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91.emf"/><Relationship Id="rId22" Type="http://schemas.openxmlformats.org/officeDocument/2006/relationships/image" Target="../media/image19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204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03.wmf"/><Relationship Id="rId20" Type="http://schemas.openxmlformats.org/officeDocument/2006/relationships/image" Target="../media/image205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10" Type="http://schemas.openxmlformats.org/officeDocument/2006/relationships/image" Target="../media/image200.e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20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7.emf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209.emf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0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oleObject" Target="../embeddings/oleObject205.bin"/><Relationship Id="rId7" Type="http://schemas.openxmlformats.org/officeDocument/2006/relationships/image" Target="../media/image21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1.e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21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oleObject" Target="../embeddings/oleObject212.bin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5.e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217.emf"/><Relationship Id="rId4" Type="http://schemas.openxmlformats.org/officeDocument/2006/relationships/image" Target="../media/image214.e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1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e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27.e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24.e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emf"/><Relationship Id="rId20" Type="http://schemas.openxmlformats.org/officeDocument/2006/relationships/image" Target="../media/image228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1.e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223.e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220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25.emf"/><Relationship Id="rId22" Type="http://schemas.openxmlformats.org/officeDocument/2006/relationships/image" Target="../media/image22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emf"/><Relationship Id="rId13" Type="http://schemas.openxmlformats.org/officeDocument/2006/relationships/oleObject" Target="../embeddings/oleObject228.bin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3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31.e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10" Type="http://schemas.openxmlformats.org/officeDocument/2006/relationships/image" Target="../media/image233.emf"/><Relationship Id="rId4" Type="http://schemas.openxmlformats.org/officeDocument/2006/relationships/image" Target="../media/image230.e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35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44.emf"/><Relationship Id="rId26" Type="http://schemas.openxmlformats.org/officeDocument/2006/relationships/image" Target="../media/image248.emf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39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41.emf"/><Relationship Id="rId17" Type="http://schemas.openxmlformats.org/officeDocument/2006/relationships/oleObject" Target="../embeddings/oleObject237.bin"/><Relationship Id="rId25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3.emf"/><Relationship Id="rId20" Type="http://schemas.openxmlformats.org/officeDocument/2006/relationships/image" Target="../media/image245.emf"/><Relationship Id="rId29" Type="http://schemas.openxmlformats.org/officeDocument/2006/relationships/oleObject" Target="../embeddings/oleObject243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8.e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247.emf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0.bin"/><Relationship Id="rId28" Type="http://schemas.openxmlformats.org/officeDocument/2006/relationships/image" Target="../media/image249.emf"/><Relationship Id="rId10" Type="http://schemas.openxmlformats.org/officeDocument/2006/relationships/image" Target="../media/image240.emf"/><Relationship Id="rId19" Type="http://schemas.openxmlformats.org/officeDocument/2006/relationships/oleObject" Target="../embeddings/oleObject238.bin"/><Relationship Id="rId4" Type="http://schemas.openxmlformats.org/officeDocument/2006/relationships/image" Target="../media/image237.e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42.emf"/><Relationship Id="rId22" Type="http://schemas.openxmlformats.org/officeDocument/2006/relationships/image" Target="../media/image246.emf"/><Relationship Id="rId27" Type="http://schemas.openxmlformats.org/officeDocument/2006/relationships/oleObject" Target="../embeddings/oleObject242.bin"/><Relationship Id="rId30" Type="http://schemas.openxmlformats.org/officeDocument/2006/relationships/image" Target="../media/image25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58.emf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55.emf"/><Relationship Id="rId17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7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52.e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10" Type="http://schemas.openxmlformats.org/officeDocument/2006/relationships/image" Target="../media/image254.emf"/><Relationship Id="rId4" Type="http://schemas.openxmlformats.org/officeDocument/2006/relationships/image" Target="../media/image251.e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5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2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emf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5.e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5.w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5.emf"/><Relationship Id="rId26" Type="http://schemas.openxmlformats.org/officeDocument/2006/relationships/image" Target="../media/image39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43.w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8.emf"/><Relationship Id="rId32" Type="http://schemas.openxmlformats.org/officeDocument/2006/relationships/image" Target="../media/image42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40.emf"/><Relationship Id="rId10" Type="http://schemas.openxmlformats.org/officeDocument/2006/relationships/image" Target="../media/image31.e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3.emf"/><Relationship Id="rId22" Type="http://schemas.openxmlformats.org/officeDocument/2006/relationships/image" Target="../media/image37.e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41.emf"/><Relationship Id="rId8" Type="http://schemas.openxmlformats.org/officeDocument/2006/relationships/image" Target="../media/image3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9.png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image" Target="../media/image58.png"/><Relationship Id="rId10" Type="http://schemas.openxmlformats.org/officeDocument/2006/relationships/image" Target="../media/image47.e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9.emf"/><Relationship Id="rId22" Type="http://schemas.openxmlformats.org/officeDocument/2006/relationships/image" Target="../media/image5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1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4.e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9.emf"/><Relationship Id="rId22" Type="http://schemas.openxmlformats.org/officeDocument/2006/relationships/image" Target="../media/image6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2.e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0.emf"/><Relationship Id="rId22" Type="http://schemas.openxmlformats.org/officeDocument/2006/relationships/image" Target="../media/image7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WordArt 17"/>
          <p:cNvSpPr>
            <a:spLocks noChangeArrowheads="1" noChangeShapeType="1" noTextEdit="1"/>
          </p:cNvSpPr>
          <p:nvPr/>
        </p:nvSpPr>
        <p:spPr bwMode="auto">
          <a:xfrm>
            <a:off x="2051720" y="2529334"/>
            <a:ext cx="5472608" cy="68364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25400">
                  <a:solidFill>
                    <a:schemeClr val="bg1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600" b="1" kern="10" dirty="0" smtClean="0">
                <a:ln w="25400">
                  <a:solidFill>
                    <a:schemeClr val="bg1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阶常微分方程</a:t>
            </a:r>
            <a:endParaRPr lang="zh-CN" altLang="en-US" sz="3600" b="1" kern="10" dirty="0">
              <a:ln w="25400">
                <a:solidFill>
                  <a:schemeClr val="bg1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Text Box 3"/>
              <p:cNvSpPr txBox="1">
                <a:spLocks noChangeArrowheads="1"/>
              </p:cNvSpPr>
              <p:nvPr/>
            </p:nvSpPr>
            <p:spPr bwMode="auto">
              <a:xfrm>
                <a:off x="679450" y="833834"/>
                <a:ext cx="687771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求出其解后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𝑋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−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h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𝑌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𝑦</m:t>
                    </m:r>
                    <m:r>
                      <a:rPr lang="zh-CN" altLang="en-US" sz="2800">
                        <a:latin typeface="Cambria Math" panose="02040503050406030204"/>
                      </a:rPr>
                      <m:t>−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𝑘</m:t>
                    </m:r>
                  </m:oMath>
                </a14:m>
                <a:r>
                  <a:rPr kumimoji="1"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代入，</a:t>
                </a:r>
                <a:endParaRPr kumimoji="1"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450" y="833834"/>
                <a:ext cx="6877717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5" b="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237733" y="824627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即得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</a:t>
            </a:r>
            <a:endParaRPr kumimoji="1"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83568" y="1367234"/>
            <a:ext cx="1710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方程的解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783284" y="1940322"/>
            <a:ext cx="2444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原方程可化为 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905000" y="2636912"/>
          <a:ext cx="311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4" imgW="4152900" imgH="1257300" progId="Equation.3">
                  <p:embed/>
                </p:oleObj>
              </mc:Choice>
              <mc:Fallback>
                <p:oleObj name="Equation" r:id="rId4" imgW="4152900" imgH="1257300" progId="Equation.3">
                  <p:embed/>
                  <p:pic>
                    <p:nvPicPr>
                      <p:cNvPr id="0" name="图片 9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36912"/>
                        <a:ext cx="3111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514600" y="3551312"/>
            <a:ext cx="808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927155" y="3617913"/>
          <a:ext cx="1943491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6" imgW="17983200" imgH="4876800" progId="Equation.DSMT4">
                  <p:embed/>
                </p:oleObj>
              </mc:Choice>
              <mc:Fallback>
                <p:oleObj name="Equation" r:id="rId6" imgW="17983200" imgH="4876800" progId="Equation.DSMT4">
                  <p:embed/>
                  <p:pic>
                    <p:nvPicPr>
                      <p:cNvPr id="0" name="图片 9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155" y="3617913"/>
                        <a:ext cx="1943491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4788024" y="3414534"/>
          <a:ext cx="2425622" cy="1048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Equation" r:id="rId8" imgW="24688800" imgH="10668000" progId="Equation.DSMT4">
                  <p:embed/>
                </p:oleObj>
              </mc:Choice>
              <mc:Fallback>
                <p:oleObj name="Equation" r:id="rId8" imgW="24688800" imgH="10668000" progId="Equation.DSMT4">
                  <p:embed/>
                  <p:pic>
                    <p:nvPicPr>
                      <p:cNvPr id="0" name="图片 9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414534"/>
                        <a:ext cx="2425622" cy="1048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2514600" y="3475112"/>
            <a:ext cx="0" cy="838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936750" y="4237112"/>
          <a:ext cx="2667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Equation" r:id="rId10" imgW="3556000" imgH="1257300" progId="Equation.3">
                  <p:embed/>
                </p:oleObj>
              </mc:Choice>
              <mc:Fallback>
                <p:oleObj name="Equation" r:id="rId10" imgW="3556000" imgH="1257300" progId="Equation.3">
                  <p:embed/>
                  <p:pic>
                    <p:nvPicPr>
                      <p:cNvPr id="0" name="图片 9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4237112"/>
                        <a:ext cx="2667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724400" y="4440312"/>
            <a:ext cx="253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可分离变量方程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609600" y="5165800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上述方法可适用于下述更一般的方程 </a:t>
            </a: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1644650" y="5780162"/>
          <a:ext cx="3479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Equation" r:id="rId12" imgW="4635500" imgH="1333500" progId="Equation.3">
                  <p:embed/>
                </p:oleObj>
              </mc:Choice>
              <mc:Fallback>
                <p:oleObj name="Equation" r:id="rId12" imgW="4635500" imgH="1333500" progId="Equation.3">
                  <p:embed/>
                  <p:pic>
                    <p:nvPicPr>
                      <p:cNvPr id="0" name="图片 9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5780162"/>
                        <a:ext cx="3479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5410200" y="5913512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Equation" r:id="rId14" imgW="2641600" imgH="711200" progId="Equation.3">
                  <p:embed/>
                </p:oleObj>
              </mc:Choice>
              <mc:Fallback>
                <p:oleObj name="Equation" r:id="rId14" imgW="2641600" imgH="711200" progId="Equation.3">
                  <p:embed/>
                  <p:pic>
                    <p:nvPicPr>
                      <p:cNvPr id="0" name="图片 9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913512"/>
                        <a:ext cx="1981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5334000" y="2865512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16" imgW="1358900" imgH="546100" progId="Equation.3">
                  <p:embed/>
                </p:oleObj>
              </mc:Choice>
              <mc:Fallback>
                <p:oleObj name="Equation" r:id="rId16" imgW="1358900" imgH="546100" progId="Equation.3">
                  <p:embed/>
                  <p:pic>
                    <p:nvPicPr>
                      <p:cNvPr id="0" name="图片 9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65512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916358" y="1700808"/>
            <a:ext cx="2803457" cy="1019175"/>
            <a:chOff x="611653" y="2198827"/>
            <a:chExt cx="2803457" cy="1019175"/>
          </a:xfrm>
        </p:grpSpPr>
        <p:graphicFrame>
          <p:nvGraphicFramePr>
            <p:cNvPr id="21" name="Object 6"/>
            <p:cNvGraphicFramePr>
              <a:graphicFrameLocks noChangeAspect="1"/>
            </p:cNvGraphicFramePr>
            <p:nvPr/>
          </p:nvGraphicFramePr>
          <p:xfrm>
            <a:off x="1315345" y="2198827"/>
            <a:ext cx="1677988" cy="1019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7" name="Equation" r:id="rId18" imgW="17068800" imgH="10363200" progId="Equation.DSMT4">
                    <p:embed/>
                  </p:oleObj>
                </mc:Choice>
                <mc:Fallback>
                  <p:oleObj name="Equation" r:id="rId18" imgW="17068800" imgH="10363200" progId="Equation.DSMT4">
                    <p:embed/>
                    <p:pic>
                      <p:nvPicPr>
                        <p:cNvPr id="0" name="图片 9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345" y="2198827"/>
                          <a:ext cx="1677988" cy="1019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611653" y="2420888"/>
              <a:ext cx="28034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2.</a:t>
              </a:r>
              <a:r>
                <a:rPr kumimoji="1" lang="zh-CN" altLang="en-US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当                  时，</a:t>
              </a:r>
              <a:endPara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utoUpdateAnimBg="0"/>
      <p:bldP spid="11269" grpId="0" build="p" autoUpdateAnimBg="0" advAuto="0"/>
      <p:bldP spid="11271" grpId="0" build="p" autoUpdateAnimBg="0"/>
      <p:bldP spid="11273" grpId="0" autoUpdateAnimBg="0"/>
      <p:bldP spid="11276" grpId="0" animBg="1"/>
      <p:bldP spid="11278" grpId="0" build="p" autoUpdateAnimBg="0"/>
      <p:bldP spid="1127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5050" y="1296988"/>
            <a:ext cx="19367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362200" y="1042814"/>
          <a:ext cx="5016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" name="公式" r:id="rId3" imgW="254000" imgH="571500" progId="Equation.3">
                  <p:embed/>
                </p:oleObj>
              </mc:Choice>
              <mc:Fallback>
                <p:oleObj name="公式" r:id="rId3" imgW="254000" imgH="571500" progId="Equation.3">
                  <p:embed/>
                  <p:pic>
                    <p:nvPicPr>
                      <p:cNvPr id="0" name="图片 10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42814"/>
                        <a:ext cx="501650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685028" y="825014"/>
          <a:ext cx="2319020" cy="101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" name="Equation" r:id="rId5" imgW="2806700" imgH="1231900" progId="Equation.3">
                  <p:embed/>
                </p:oleObj>
              </mc:Choice>
              <mc:Fallback>
                <p:oleObj name="Equation" r:id="rId5" imgW="2806700" imgH="1231900" progId="Equation.3">
                  <p:embed/>
                  <p:pic>
                    <p:nvPicPr>
                      <p:cNvPr id="0" name="图片 10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028" y="825014"/>
                        <a:ext cx="2319020" cy="1019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555776" y="1775921"/>
          <a:ext cx="1816100" cy="51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" name="Equation" r:id="rId7" imgW="2197100" imgH="622300" progId="Equation.3">
                  <p:embed/>
                </p:oleObj>
              </mc:Choice>
              <mc:Fallback>
                <p:oleObj name="Equation" r:id="rId7" imgW="2197100" imgH="622300" progId="Equation.3">
                  <p:embed/>
                  <p:pic>
                    <p:nvPicPr>
                      <p:cNvPr id="0" name="图片 10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775921"/>
                        <a:ext cx="1816100" cy="516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85800" y="254617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133600" y="2393776"/>
          <a:ext cx="1828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" name="Equation" r:id="rId9" imgW="2438400" imgH="444500" progId="Equation.3">
                  <p:embed/>
                </p:oleObj>
              </mc:Choice>
              <mc:Fallback>
                <p:oleObj name="Equation" r:id="rId9" imgW="2438400" imgH="444500" progId="Equation.3">
                  <p:embed/>
                  <p:pic>
                    <p:nvPicPr>
                      <p:cNvPr id="0" name="图片 10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93776"/>
                        <a:ext cx="1828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09600" y="3462164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066800" y="3581226"/>
          <a:ext cx="304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" name="Equation" r:id="rId11" imgW="4064000" imgH="520700" progId="Equation.3">
                  <p:embed/>
                </p:oleObj>
              </mc:Choice>
              <mc:Fallback>
                <p:oleObj name="Equation" r:id="rId11" imgW="4064000" imgH="520700" progId="Equation.3">
                  <p:embed/>
                  <p:pic>
                    <p:nvPicPr>
                      <p:cNvPr id="0" name="图片 10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226"/>
                        <a:ext cx="304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4724400" y="3295476"/>
          <a:ext cx="189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" name="Equation" r:id="rId13" imgW="2527300" imgH="1130300" progId="Equation.3">
                  <p:embed/>
                </p:oleObj>
              </mc:Choice>
              <mc:Fallback>
                <p:oleObj name="Equation" r:id="rId13" imgW="2527300" imgH="1130300" progId="Equation.3">
                  <p:embed/>
                  <p:pic>
                    <p:nvPicPr>
                      <p:cNvPr id="0" name="图片 10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95476"/>
                        <a:ext cx="189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114800" y="344787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09600" y="4005064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再令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 </a:t>
            </a: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1295400" y="2546176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12302" name="AutoShape 14"/>
          <p:cNvSpPr/>
          <p:nvPr/>
        </p:nvSpPr>
        <p:spPr bwMode="auto">
          <a:xfrm>
            <a:off x="1844675" y="2393776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2133600" y="2927176"/>
          <a:ext cx="181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" name="Equation" r:id="rId15" imgW="2425700" imgH="444500" progId="Equation.3">
                  <p:embed/>
                </p:oleObj>
              </mc:Choice>
              <mc:Fallback>
                <p:oleObj name="Equation" r:id="rId15" imgW="2425700" imgH="444500" progId="Equation.3">
                  <p:embed/>
                  <p:pic>
                    <p:nvPicPr>
                      <p:cNvPr id="0" name="图片 10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27176"/>
                        <a:ext cx="1816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2590800" y="4625776"/>
          <a:ext cx="2324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" name="Equation" r:id="rId17" imgW="3098800" imgH="1282700" progId="Equation.3">
                  <p:embed/>
                </p:oleObj>
              </mc:Choice>
              <mc:Fallback>
                <p:oleObj name="Equation" r:id="rId17" imgW="3098800" imgH="1282700" progId="Equation.3">
                  <p:embed/>
                  <p:pic>
                    <p:nvPicPr>
                      <p:cNvPr id="0" name="图片 10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25776"/>
                        <a:ext cx="2324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09600" y="5540176"/>
            <a:ext cx="154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积分得</a:t>
            </a:r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2590800" y="5684639"/>
          <a:ext cx="1168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" name="Equation" r:id="rId19" imgW="1562100" imgH="393700" progId="Equation.3">
                  <p:embed/>
                </p:oleObj>
              </mc:Choice>
              <mc:Fallback>
                <p:oleObj name="Equation" r:id="rId19" imgW="1562100" imgH="393700" progId="Equation.3">
                  <p:embed/>
                  <p:pic>
                    <p:nvPicPr>
                      <p:cNvPr id="0" name="图片 10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684639"/>
                        <a:ext cx="1168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3856038" y="5540176"/>
          <a:ext cx="1981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" name="Equation" r:id="rId21" imgW="2641600" imgH="774700" progId="Equation.3">
                  <p:embed/>
                </p:oleObj>
              </mc:Choice>
              <mc:Fallback>
                <p:oleObj name="Equation" r:id="rId21" imgW="2641600" imgH="774700" progId="Equation.3">
                  <p:embed/>
                  <p:pic>
                    <p:nvPicPr>
                      <p:cNvPr id="0" name="图片 10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5540176"/>
                        <a:ext cx="1981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5888038" y="5616376"/>
          <a:ext cx="148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" name="Equation" r:id="rId23" imgW="1981200" imgH="622300" progId="Equation.3">
                  <p:embed/>
                </p:oleObj>
              </mc:Choice>
              <mc:Fallback>
                <p:oleObj name="Equation" r:id="rId23" imgW="1981200" imgH="622300" progId="Equation.3">
                  <p:embed/>
                  <p:pic>
                    <p:nvPicPr>
                      <p:cNvPr id="0" name="图片 10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038" y="5616376"/>
                        <a:ext cx="148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609600" y="6138664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代回原变量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得原方程的通解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163205" y="2529324"/>
                <a:ext cx="271305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zh-CN" altLang="en-US" sz="28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kumimoji="1" lang="zh-CN" altLang="en-US" sz="280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kumimoji="1" lang="zh-CN" altLang="en-US" sz="280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  <m:r>
                      <m:rPr>
                        <m:nor/>
                      </m:rPr>
                      <a:rPr kumimoji="1" lang="zh-CN" altLang="en-US" sz="28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kumimoji="1" lang="zh-CN" altLang="en-US" sz="280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kumimoji="1" lang="zh-CN" altLang="en-US" sz="28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kumimoji="1" lang="zh-CN" altLang="en-US" sz="280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kumimoji="1" lang="zh-CN" altLang="en-US" sz="280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kumimoji="1"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05" y="2529324"/>
                <a:ext cx="2713050" cy="523220"/>
              </a:xfrm>
              <a:prstGeom prst="rect">
                <a:avLst/>
              </a:prstGeom>
              <a:blipFill rotWithShape="1">
                <a:blip r:embed="rId25"/>
                <a:stretch>
                  <a:fillRect l="-5" t="-23" r="18" b="19"/>
                </a:stretch>
              </a:blipFill>
              <a:ln>
                <a:noFill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2296" grpId="0" autoUpdateAnimBg="0"/>
      <p:bldP spid="12299" grpId="0" autoUpdateAnimBg="0"/>
      <p:bldP spid="12300" grpId="0" autoUpdateAnimBg="0"/>
      <p:bldP spid="12301" grpId="0" build="p" autoUpdateAnimBg="0"/>
      <p:bldP spid="12302" grpId="0" animBg="1"/>
      <p:bldP spid="12306" grpId="0" autoUpdateAnimBg="0"/>
      <p:bldP spid="12310" grpId="0" autoUpdateAnimBg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074738" y="981794"/>
          <a:ext cx="172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Equation" r:id="rId3" imgW="2298700" imgH="1130300" progId="Equation.3">
                  <p:embed/>
                </p:oleObj>
              </mc:Choice>
              <mc:Fallback>
                <p:oleObj name="Equation" r:id="rId3" imgW="2298700" imgH="1130300" progId="Equation.3">
                  <p:embed/>
                  <p:pic>
                    <p:nvPicPr>
                      <p:cNvPr id="0" name="图片 11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981794"/>
                        <a:ext cx="1727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895600" y="886544"/>
          <a:ext cx="3302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Equation" r:id="rId5" imgW="4406900" imgH="1308100" progId="Equation.3">
                  <p:embed/>
                </p:oleObj>
              </mc:Choice>
              <mc:Fallback>
                <p:oleObj name="Equation" r:id="rId5" imgW="4406900" imgH="1308100" progId="Equation.3">
                  <p:embed/>
                  <p:pic>
                    <p:nvPicPr>
                      <p:cNvPr id="0" name="图片 11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86544"/>
                        <a:ext cx="3302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294438" y="1146894"/>
          <a:ext cx="207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Equation" r:id="rId7" imgW="2755900" imgH="622300" progId="Equation.3">
                  <p:embed/>
                </p:oleObj>
              </mc:Choice>
              <mc:Fallback>
                <p:oleObj name="Equation" r:id="rId7" imgW="2755900" imgH="622300" progId="Equation.3">
                  <p:embed/>
                  <p:pic>
                    <p:nvPicPr>
                      <p:cNvPr id="0" name="图片 11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1146894"/>
                        <a:ext cx="2070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066800" y="2059707"/>
                <a:ext cx="516138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|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=2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=−5</m:t>
                    </m:r>
                  </m:oMath>
                </a14:m>
                <a:r>
                  <a:rPr kumimoji="1"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得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1 ,</a:t>
                </a:r>
              </a:p>
            </p:txBody>
          </p:sp>
        </mc:Choice>
        <mc:Fallback xmlns="">
          <p:sp>
            <p:nvSpPr>
              <p:cNvPr id="133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059707"/>
                <a:ext cx="5161384" cy="523220"/>
              </a:xfrm>
              <a:prstGeom prst="rect">
                <a:avLst/>
              </a:prstGeom>
              <a:blipFill rotWithShape="1">
                <a:blip r:embed="rId9"/>
                <a:stretch>
                  <a:fillRect t="-77" r="2" b="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145360" y="2029544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故所求特解为</a:t>
            </a: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1803400" y="2689944"/>
          <a:ext cx="172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Equation" r:id="rId10" imgW="2298700" imgH="1130300" progId="Equation.3">
                  <p:embed/>
                </p:oleObj>
              </mc:Choice>
              <mc:Fallback>
                <p:oleObj name="Equation" r:id="rId10" imgW="2298700" imgH="1130300" progId="Equation.3">
                  <p:embed/>
                  <p:pic>
                    <p:nvPicPr>
                      <p:cNvPr id="0" name="图片 11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2689944"/>
                        <a:ext cx="1727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606800" y="2702644"/>
          <a:ext cx="370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Equation" r:id="rId12" imgW="4940300" imgH="1130300" progId="Equation.3">
                  <p:embed/>
                </p:oleObj>
              </mc:Choice>
              <mc:Fallback>
                <p:oleObj name="Equation" r:id="rId12" imgW="4940300" imgH="1130300" progId="Equation.3">
                  <p:embed/>
                  <p:pic>
                    <p:nvPicPr>
                      <p:cNvPr id="0" name="图片 11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2702644"/>
                        <a:ext cx="370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990600" y="3782144"/>
            <a:ext cx="298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思考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若方程改为 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3886200" y="3629744"/>
          <a:ext cx="223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Equation" r:id="rId14" imgW="2984500" imgH="1231900" progId="Equation.3">
                  <p:embed/>
                </p:oleObj>
              </mc:Choice>
              <mc:Fallback>
                <p:oleObj name="Equation" r:id="rId14" imgW="2984500" imgH="1231900" progId="Equation.3">
                  <p:embed/>
                  <p:pic>
                    <p:nvPicPr>
                      <p:cNvPr id="0" name="图片 11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29744"/>
                        <a:ext cx="2235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072188" y="3785319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如何求解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066800" y="4480644"/>
            <a:ext cx="1471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提示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2447732" y="4547792"/>
          <a:ext cx="1548204" cy="46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Equation" r:id="rId16" imgW="14325600" imgH="4267200" progId="Equation.DSMT4">
                  <p:embed/>
                </p:oleObj>
              </mc:Choice>
              <mc:Fallback>
                <p:oleObj name="Equation" r:id="rId16" imgW="14325600" imgH="4267200" progId="Equation.DSMT4">
                  <p:embed/>
                  <p:pic>
                    <p:nvPicPr>
                      <p:cNvPr id="0" name="图片 11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32" y="4547792"/>
                        <a:ext cx="1548204" cy="461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  <p:bldP spid="13319" grpId="0" autoUpdateAnimBg="0"/>
      <p:bldP spid="13322" grpId="0" build="p" autoUpdateAnimBg="0"/>
      <p:bldP spid="13324" grpId="0" build="p" autoUpdateAnimBg="0" advAuto="0"/>
      <p:bldP spid="1332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09600" y="107540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一阶线性微分方程标准形式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208588" y="908720"/>
          <a:ext cx="27924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3" imgW="3721100" imgH="1231900" progId="Equation.3">
                  <p:embed/>
                </p:oleObj>
              </mc:Choice>
              <mc:Fallback>
                <p:oleObj name="Equation" r:id="rId3" imgW="3721100" imgH="1231900" progId="Equation.3">
                  <p:embed/>
                  <p:pic>
                    <p:nvPicPr>
                      <p:cNvPr id="0" name="图片 12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908720"/>
                        <a:ext cx="27924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95400" y="182312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0, 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3276600" y="3029620"/>
          <a:ext cx="22590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Equation" r:id="rId5" imgW="3009900" imgH="1231900" progId="Equation.3">
                  <p:embed/>
                </p:oleObj>
              </mc:Choice>
              <mc:Fallback>
                <p:oleObj name="Equation" r:id="rId5" imgW="3009900" imgH="1231900" progId="Equation.3">
                  <p:embed/>
                  <p:pic>
                    <p:nvPicPr>
                      <p:cNvPr id="0" name="图片 12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29620"/>
                        <a:ext cx="22590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3" name="Group 7"/>
          <p:cNvGrpSpPr/>
          <p:nvPr/>
        </p:nvGrpSpPr>
        <p:grpSpPr bwMode="auto">
          <a:xfrm>
            <a:off x="1295400" y="2432720"/>
            <a:ext cx="2057400" cy="533400"/>
            <a:chOff x="816" y="1584"/>
            <a:chExt cx="1296" cy="336"/>
          </a:xfrm>
        </p:grpSpPr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816" y="1584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若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</a:t>
              </a:r>
              <a:r>
                <a:rPr kumimoji="1" lang="en-US" altLang="zh-CN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</a:t>
              </a:r>
              <a:r>
                <a:rPr kumimoji="1" lang="en-US" altLang="zh-CN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0, 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1632" y="1632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276600" y="243272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非齐次方程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85800" y="320265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解齐次方程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1042988" y="417420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分离变量</a:t>
            </a:r>
          </a:p>
        </p:txBody>
      </p:sp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3352800" y="3956720"/>
          <a:ext cx="2108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Equation" r:id="rId7" imgW="2806700" imgH="1231900" progId="Equation.3">
                  <p:embed/>
                </p:oleObj>
              </mc:Choice>
              <mc:Fallback>
                <p:oleObj name="Equation" r:id="rId7" imgW="2806700" imgH="1231900" progId="Equation.3">
                  <p:embed/>
                  <p:pic>
                    <p:nvPicPr>
                      <p:cNvPr id="0" name="图片 12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56720"/>
                        <a:ext cx="2108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1042988" y="494732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两边积分得</a:t>
            </a: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3292475" y="4947320"/>
          <a:ext cx="3795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9" imgW="5067300" imgH="774700" progId="Equation.3">
                  <p:embed/>
                </p:oleObj>
              </mc:Choice>
              <mc:Fallback>
                <p:oleObj name="Equation" r:id="rId9" imgW="5067300" imgH="774700" progId="Equation.3">
                  <p:embed/>
                  <p:pic>
                    <p:nvPicPr>
                      <p:cNvPr id="0" name="图片 12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4947320"/>
                        <a:ext cx="37957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1042988" y="570932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故通解为</a:t>
            </a:r>
          </a:p>
        </p:txBody>
      </p:sp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3316288" y="5696620"/>
          <a:ext cx="23225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Equation" r:id="rId11" imgW="3098800" imgH="723900" progId="Equation.3">
                  <p:embed/>
                </p:oleObj>
              </mc:Choice>
              <mc:Fallback>
                <p:oleObj name="Equation" r:id="rId11" imgW="3098800" imgH="723900" progId="Equation.3">
                  <p:embed/>
                  <p:pic>
                    <p:nvPicPr>
                      <p:cNvPr id="0" name="图片 12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5696620"/>
                        <a:ext cx="23225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3276600" y="182312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齐次方程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1" grpId="0" autoUpdateAnimBg="0"/>
      <p:bldP spid="4106" grpId="0" autoUpdateAnimBg="0"/>
      <p:bldP spid="4107" grpId="0" autoUpdateAnimBg="0"/>
      <p:bldP spid="4108" grpId="0" autoUpdateAnimBg="0"/>
      <p:bldP spid="4110" grpId="0" autoUpdateAnimBg="0"/>
      <p:bldP spid="4112" grpId="0" autoUpdateAnimBg="0"/>
      <p:bldP spid="411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27920" y="3503712"/>
            <a:ext cx="5715000" cy="1066800"/>
          </a:xfrm>
          <a:prstGeom prst="rect">
            <a:avLst/>
          </a:prstGeom>
          <a:solidFill>
            <a:srgbClr val="E9EFF7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004120" y="3822799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对应齐次方程通解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128320" y="3808512"/>
          <a:ext cx="2184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8" name="Equation" r:id="rId3" imgW="2933700" imgH="698500" progId="Equation.3">
                  <p:embed/>
                </p:oleObj>
              </mc:Choice>
              <mc:Fallback>
                <p:oleObj name="Equation" r:id="rId3" imgW="2933700" imgH="698500" progId="Equation.3">
                  <p:embed/>
                  <p:pic>
                    <p:nvPicPr>
                      <p:cNvPr id="0" name="图片 13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8320" y="3808512"/>
                        <a:ext cx="2184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080320" y="6165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齐次方程通解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990208" y="6180112"/>
            <a:ext cx="250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非齐次方程特解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321620" y="5480025"/>
          <a:ext cx="1587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9" name="Equation" r:id="rId5" imgW="2120900" imgH="711200" progId="Equation.3">
                  <p:embed/>
                </p:oleObj>
              </mc:Choice>
              <mc:Fallback>
                <p:oleObj name="Equation" r:id="rId5" imgW="2120900" imgH="711200" progId="Equation.3">
                  <p:embed/>
                  <p:pic>
                    <p:nvPicPr>
                      <p:cNvPr id="0" name="图片 13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620" y="5480025"/>
                        <a:ext cx="1587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56320" y="1020763"/>
            <a:ext cx="289560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解非齐次方程</a:t>
            </a: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3629720" y="836712"/>
          <a:ext cx="2794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" name="Equation" r:id="rId7" imgW="3721100" imgH="1231900" progId="Equation.3">
                  <p:embed/>
                </p:oleObj>
              </mc:Choice>
              <mc:Fallback>
                <p:oleObj name="Equation" r:id="rId7" imgW="3721100" imgH="1231900" progId="Equation.3">
                  <p:embed/>
                  <p:pic>
                    <p:nvPicPr>
                      <p:cNvPr id="0" name="图片 13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720" y="836712"/>
                        <a:ext cx="2794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861120" y="1827312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用常数变易法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4417120" y="1751112"/>
          <a:ext cx="3378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1" name="Equation" r:id="rId9" imgW="4508500" imgH="800100" progId="Equation.3">
                  <p:embed/>
                </p:oleObj>
              </mc:Choice>
              <mc:Fallback>
                <p:oleObj name="Equation" r:id="rId9" imgW="4508500" imgH="800100" progId="Equation.3">
                  <p:embed/>
                  <p:pic>
                    <p:nvPicPr>
                      <p:cNvPr id="0" name="图片 13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120" y="1751112"/>
                        <a:ext cx="3378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7795320" y="1751112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611560" y="2436912"/>
          <a:ext cx="1663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2" name="Equation" r:id="rId11" imgW="2222500" imgH="812800" progId="Equation.3">
                  <p:embed/>
                </p:oleObj>
              </mc:Choice>
              <mc:Fallback>
                <p:oleObj name="Equation" r:id="rId11" imgW="2222500" imgH="812800" progId="Equation.3">
                  <p:embed/>
                  <p:pic>
                    <p:nvPicPr>
                      <p:cNvPr id="0" name="图片 13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436912"/>
                        <a:ext cx="1663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4878760" y="2624237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3" name="Equation" r:id="rId13" imgW="1333500" imgH="546100" progId="Equation.3">
                  <p:embed/>
                </p:oleObj>
              </mc:Choice>
              <mc:Fallback>
                <p:oleObj name="Equation" r:id="rId13" imgW="1333500" imgH="546100" progId="Equation.3">
                  <p:embed/>
                  <p:pic>
                    <p:nvPicPr>
                      <p:cNvPr id="0" name="图片 13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760" y="2624237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5894760" y="2436912"/>
          <a:ext cx="165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" name="Equation" r:id="rId15" imgW="2197100" imgH="812800" progId="Equation.3">
                  <p:embed/>
                </p:oleObj>
              </mc:Choice>
              <mc:Fallback>
                <p:oleObj name="Equation" r:id="rId15" imgW="2197100" imgH="812800" progId="Equation.3">
                  <p:embed/>
                  <p:pic>
                    <p:nvPicPr>
                      <p:cNvPr id="0" name="图片 13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760" y="2436912"/>
                        <a:ext cx="165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7583860" y="2587724"/>
          <a:ext cx="110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5" name="Equation" r:id="rId17" imgW="1473200" imgH="546100" progId="Equation.3">
                  <p:embed/>
                </p:oleObj>
              </mc:Choice>
              <mc:Fallback>
                <p:oleObj name="Equation" r:id="rId17" imgW="1473200" imgH="546100" progId="Equation.3">
                  <p:embed/>
                  <p:pic>
                    <p:nvPicPr>
                      <p:cNvPr id="0" name="图片 13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860" y="2587724"/>
                        <a:ext cx="110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556320" y="4753397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故原方程的通解</a:t>
            </a:r>
          </a:p>
        </p:txBody>
      </p:sp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4136133" y="5391125"/>
          <a:ext cx="41925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6" name="Equation" r:id="rId19" imgW="5575300" imgH="927100" progId="Equation.3">
                  <p:embed/>
                </p:oleObj>
              </mc:Choice>
              <mc:Fallback>
                <p:oleObj name="Equation" r:id="rId19" imgW="5575300" imgH="927100" progId="Equation.3">
                  <p:embed/>
                  <p:pic>
                    <p:nvPicPr>
                      <p:cNvPr id="0" name="图片 13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133" y="5391125"/>
                        <a:ext cx="41925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2308920" y="6153125"/>
            <a:ext cx="1524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4442520" y="6153125"/>
            <a:ext cx="381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41" name="Object 21"/>
          <p:cNvGraphicFramePr>
            <a:graphicFrameLocks noChangeAspect="1"/>
          </p:cNvGraphicFramePr>
          <p:nvPr/>
        </p:nvGraphicFramePr>
        <p:xfrm>
          <a:off x="3299520" y="4613697"/>
          <a:ext cx="54848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7" name="Equation" r:id="rId21" imgW="7277100" imgH="1104900" progId="Equation.3">
                  <p:embed/>
                </p:oleObj>
              </mc:Choice>
              <mc:Fallback>
                <p:oleObj name="Equation" r:id="rId21" imgW="7277100" imgH="1104900" progId="Equation.3">
                  <p:embed/>
                  <p:pic>
                    <p:nvPicPr>
                      <p:cNvPr id="0" name="图片 13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520" y="4613697"/>
                        <a:ext cx="54848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2" name="Object 22"/>
          <p:cNvGraphicFramePr>
            <a:graphicFrameLocks noChangeAspect="1"/>
          </p:cNvGraphicFramePr>
          <p:nvPr/>
        </p:nvGraphicFramePr>
        <p:xfrm>
          <a:off x="1623120" y="5756250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" name="Equation" r:id="rId23" imgW="711200" imgH="419100" progId="Equation.3">
                  <p:embed/>
                </p:oleObj>
              </mc:Choice>
              <mc:Fallback>
                <p:oleObj name="Equation" r:id="rId23" imgW="711200" imgH="419100" progId="Equation.3">
                  <p:embed/>
                  <p:pic>
                    <p:nvPicPr>
                      <p:cNvPr id="0" name="图片 13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120" y="5756250"/>
                        <a:ext cx="53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538858" y="5619725"/>
            <a:ext cx="855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861120" y="3289399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3229670" y="1835249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作变换</a:t>
            </a:r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 flipV="1">
            <a:off x="2435598" y="2384524"/>
            <a:ext cx="2027237" cy="701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 flipV="1">
            <a:off x="5215310" y="2382937"/>
            <a:ext cx="2025650" cy="701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48" name="Object 28"/>
          <p:cNvGraphicFramePr>
            <a:graphicFrameLocks noChangeAspect="1"/>
          </p:cNvGraphicFramePr>
          <p:nvPr/>
        </p:nvGraphicFramePr>
        <p:xfrm>
          <a:off x="2191123" y="2462312"/>
          <a:ext cx="2590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" name="Equation" r:id="rId25" imgW="3454400" imgH="812800" progId="Equation.3">
                  <p:embed/>
                </p:oleObj>
              </mc:Choice>
              <mc:Fallback>
                <p:oleObj name="Equation" r:id="rId25" imgW="3454400" imgH="812800" progId="Equation.3">
                  <p:embed/>
                  <p:pic>
                    <p:nvPicPr>
                      <p:cNvPr id="0" name="图片 13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123" y="2462312"/>
                        <a:ext cx="2590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Rectangle 29"/>
          <p:cNvSpPr>
            <a:spLocks noChangeArrowheads="1"/>
          </p:cNvSpPr>
          <p:nvPr/>
        </p:nvSpPr>
        <p:spPr bwMode="auto">
          <a:xfrm>
            <a:off x="5577583" y="3732312"/>
            <a:ext cx="431800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1907704" y="3485207"/>
            <a:ext cx="5867400" cy="11333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51" name="Object 31"/>
          <p:cNvGraphicFramePr>
            <a:graphicFrameLocks noChangeAspect="1"/>
          </p:cNvGraphicFramePr>
          <p:nvPr/>
        </p:nvGraphicFramePr>
        <p:xfrm>
          <a:off x="2855020" y="3110012"/>
          <a:ext cx="2743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0" name="Equation" r:id="rId27" imgW="3657600" imgH="1231900" progId="Equation.3">
                  <p:embed/>
                </p:oleObj>
              </mc:Choice>
              <mc:Fallback>
                <p:oleObj name="Equation" r:id="rId27" imgW="3657600" imgH="1231900" progId="Equation.3">
                  <p:embed/>
                  <p:pic>
                    <p:nvPicPr>
                      <p:cNvPr id="0" name="图片 13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020" y="3110012"/>
                        <a:ext cx="2743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2" name="Object 32"/>
          <p:cNvGraphicFramePr>
            <a:graphicFrameLocks noChangeAspect="1"/>
          </p:cNvGraphicFramePr>
          <p:nvPr/>
        </p:nvGraphicFramePr>
        <p:xfrm>
          <a:off x="2880420" y="3933056"/>
          <a:ext cx="3771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1" name="Equation" r:id="rId29" imgW="5029200" imgH="927100" progId="Equation.3">
                  <p:embed/>
                </p:oleObj>
              </mc:Choice>
              <mc:Fallback>
                <p:oleObj name="Equation" r:id="rId29" imgW="5029200" imgH="927100" progId="Equation.3">
                  <p:embed/>
                  <p:pic>
                    <p:nvPicPr>
                      <p:cNvPr id="0" name="图片 13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420" y="3933056"/>
                        <a:ext cx="3771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556320" y="4009256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两端积分得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autoUpdateAnimBg="0"/>
      <p:bldP spid="5125" grpId="0" autoUpdateAnimBg="0"/>
      <p:bldP spid="5126" grpId="0" autoUpdateAnimBg="0"/>
      <p:bldP spid="5130" grpId="0" autoUpdateAnimBg="0"/>
      <p:bldP spid="5132" grpId="0" autoUpdateAnimBg="0"/>
      <p:bldP spid="5137" grpId="0" autoUpdateAnimBg="0"/>
      <p:bldP spid="5139" grpId="0" animBg="1"/>
      <p:bldP spid="5140" grpId="0" animBg="1"/>
      <p:bldP spid="5143" grpId="0" autoUpdateAnimBg="0"/>
      <p:bldP spid="5144" grpId="0" autoUpdateAnimBg="0"/>
      <p:bldP spid="5145" grpId="0" autoUpdateAnimBg="0"/>
      <p:bldP spid="5146" grpId="0" animBg="1"/>
      <p:bldP spid="5147" grpId="0" animBg="1"/>
      <p:bldP spid="5149" grpId="0" animBg="1"/>
      <p:bldP spid="5150" grpId="0" animBg="1"/>
      <p:bldP spid="515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96888" y="990600"/>
            <a:ext cx="2667000" cy="66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解方程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843808" y="819229"/>
          <a:ext cx="3532664" cy="101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0" name="Equation" r:id="rId3" imgW="4279900" imgH="1231900" progId="Equation.3">
                  <p:embed/>
                </p:oleObj>
              </mc:Choice>
              <mc:Fallback>
                <p:oleObj name="Equation" r:id="rId3" imgW="4279900" imgH="1231900" progId="Equation.3">
                  <p:embed/>
                  <p:pic>
                    <p:nvPicPr>
                      <p:cNvPr id="0" name="图片 14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819229"/>
                        <a:ext cx="3532664" cy="1019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056456" y="2072084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先解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732856" y="1881584"/>
          <a:ext cx="2159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1" name="Equation" r:id="rId5" imgW="2882900" imgH="1231900" progId="Equation.3">
                  <p:embed/>
                </p:oleObj>
              </mc:Choice>
              <mc:Fallback>
                <p:oleObj name="Equation" r:id="rId5" imgW="2882900" imgH="1231900" progId="Equation.3">
                  <p:embed/>
                  <p:pic>
                    <p:nvPicPr>
                      <p:cNvPr id="0" name="图片 14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856" y="1881584"/>
                        <a:ext cx="2159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942656" y="2043509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5541144" y="1868884"/>
          <a:ext cx="1485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2" name="Equation" r:id="rId7" imgW="1981200" imgH="1231900" progId="Equation.3">
                  <p:embed/>
                </p:oleObj>
              </mc:Choice>
              <mc:Fallback>
                <p:oleObj name="Equation" r:id="rId7" imgW="1981200" imgH="1231900" progId="Equation.3">
                  <p:embed/>
                  <p:pic>
                    <p:nvPicPr>
                      <p:cNvPr id="0" name="图片 14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144" y="1868884"/>
                        <a:ext cx="1485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75456" y="2795984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积分得</a:t>
            </a: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958156" y="2872184"/>
          <a:ext cx="3897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Equation" r:id="rId9" imgW="5194300" imgH="622300" progId="Equation.3">
                  <p:embed/>
                </p:oleObj>
              </mc:Choice>
              <mc:Fallback>
                <p:oleObj name="Equation" r:id="rId9" imgW="5194300" imgH="622300" progId="Equation.3">
                  <p:embed/>
                  <p:pic>
                    <p:nvPicPr>
                      <p:cNvPr id="0" name="图片 14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156" y="2872184"/>
                        <a:ext cx="3897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857056" y="2810272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6390456" y="2821384"/>
          <a:ext cx="193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" name="Equation" r:id="rId11" imgW="2578100" imgH="673100" progId="Equation.3">
                  <p:embed/>
                </p:oleObj>
              </mc:Choice>
              <mc:Fallback>
                <p:oleObj name="Equation" r:id="rId11" imgW="2578100" imgH="673100" progId="Equation.3">
                  <p:embed/>
                  <p:pic>
                    <p:nvPicPr>
                      <p:cNvPr id="0" name="图片 14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0456" y="2821384"/>
                        <a:ext cx="1930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1032644" y="3423047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kumimoji="1"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常数变易法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求特解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5018856" y="3364309"/>
          <a:ext cx="26527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5" name="Equation" r:id="rId13" imgW="3543300" imgH="673100" progId="Equation.3">
                  <p:embed/>
                </p:oleObj>
              </mc:Choice>
              <mc:Fallback>
                <p:oleObj name="Equation" r:id="rId13" imgW="3543300" imgH="673100" progId="Equation.3">
                  <p:embed/>
                  <p:pic>
                    <p:nvPicPr>
                      <p:cNvPr id="0" name="图片 14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856" y="3364309"/>
                        <a:ext cx="26527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7685856" y="3329384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2580456" y="3938984"/>
          <a:ext cx="4087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" name="Equation" r:id="rId15" imgW="5448300" imgH="673100" progId="Equation.3">
                  <p:embed/>
                </p:oleObj>
              </mc:Choice>
              <mc:Fallback>
                <p:oleObj name="Equation" r:id="rId15" imgW="5448300" imgH="673100" progId="Equation.3">
                  <p:embed/>
                  <p:pic>
                    <p:nvPicPr>
                      <p:cNvPr id="0" name="图片 14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456" y="3938984"/>
                        <a:ext cx="40878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675456" y="4599384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代入非齐次方程得</a:t>
            </a:r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3993331" y="4472384"/>
          <a:ext cx="1892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Equation" r:id="rId17" imgW="2527300" imgH="850900" progId="Equation.3">
                  <p:embed/>
                </p:oleObj>
              </mc:Choice>
              <mc:Fallback>
                <p:oleObj name="Equation" r:id="rId17" imgW="2527300" imgH="850900" progId="Equation.3">
                  <p:embed/>
                  <p:pic>
                    <p:nvPicPr>
                      <p:cNvPr id="0" name="图片 145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331" y="4472384"/>
                        <a:ext cx="18923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675456" y="5310584"/>
            <a:ext cx="1385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解得</a:t>
            </a:r>
          </a:p>
        </p:txBody>
      </p:sp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4104456" y="5158184"/>
          <a:ext cx="27035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Equation" r:id="rId19" imgW="3606800" imgH="1130300" progId="Equation.3">
                  <p:embed/>
                </p:oleObj>
              </mc:Choice>
              <mc:Fallback>
                <p:oleObj name="Equation" r:id="rId19" imgW="3606800" imgH="1130300" progId="Equation.3">
                  <p:embed/>
                  <p:pic>
                    <p:nvPicPr>
                      <p:cNvPr id="0" name="图片 145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456" y="5158184"/>
                        <a:ext cx="27035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710381" y="6101680"/>
            <a:ext cx="354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故原方程通解为</a:t>
            </a:r>
          </a:p>
        </p:txBody>
      </p:sp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3459931" y="5949280"/>
          <a:ext cx="42275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Equation" r:id="rId21" imgW="5638800" imgH="1181100" progId="Equation.3">
                  <p:embed/>
                </p:oleObj>
              </mc:Choice>
              <mc:Fallback>
                <p:oleObj name="Equation" r:id="rId21" imgW="5638800" imgH="1181100" progId="Equation.3">
                  <p:embed/>
                  <p:pic>
                    <p:nvPicPr>
                      <p:cNvPr id="0" name="图片 145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931" y="5949280"/>
                        <a:ext cx="42275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50" grpId="0" autoUpdateAnimBg="0"/>
      <p:bldP spid="6152" grpId="0" autoUpdateAnimBg="0"/>
      <p:bldP spid="6154" grpId="0" autoUpdateAnimBg="0"/>
      <p:bldP spid="6156" grpId="0" autoUpdateAnimBg="0"/>
      <p:bldP spid="6158" grpId="0" autoUpdateAnimBg="0"/>
      <p:bldP spid="6160" grpId="0" autoUpdateAnimBg="0"/>
      <p:bldP spid="6162" grpId="0" autoUpdateAnimBg="0"/>
      <p:bldP spid="616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750496" y="3833276"/>
            <a:ext cx="2133600" cy="1905000"/>
          </a:xfrm>
          <a:prstGeom prst="rect">
            <a:avLst/>
          </a:prstGeom>
          <a:solidFill>
            <a:srgbClr val="E9EFF7"/>
          </a:solidFill>
          <a:ln w="9525">
            <a:solidFill>
              <a:srgbClr val="0066CC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3568" y="1014413"/>
            <a:ext cx="2216150" cy="6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求方程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779840" y="105515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的通解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Text Box 5"/>
              <p:cNvSpPr txBox="1">
                <a:spLocks noChangeArrowheads="1"/>
              </p:cNvSpPr>
              <p:nvPr/>
            </p:nvSpPr>
            <p:spPr bwMode="auto">
              <a:xfrm>
                <a:off x="657225" y="1966376"/>
                <a:ext cx="521091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r>
                  <a:rPr kumimoji="1" lang="en-US" altLang="zh-CN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注意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同号</a:t>
                </a:r>
                <a:r>
                  <a:rPr kumimoji="1" lang="en-US" altLang="zh-CN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&gt;0</m:t>
                    </m:r>
                    <m:r>
                      <m:rPr>
                        <m:nor/>
                      </m:rPr>
                      <a:rPr lang="zh-CN" altLang="en-US" sz="2800" i="1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 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7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225" y="1966376"/>
                <a:ext cx="5210919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80" r="2" b="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220072" y="1758086"/>
          <a:ext cx="2156108" cy="107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" name="Equation" r:id="rId4" imgW="21945600" imgH="10972800" progId="Equation.DSMT4">
                  <p:embed/>
                </p:oleObj>
              </mc:Choice>
              <mc:Fallback>
                <p:oleObj name="Equation" r:id="rId4" imgW="21945600" imgH="10972800" progId="Equation.DSMT4">
                  <p:embed/>
                  <p:pic>
                    <p:nvPicPr>
                      <p:cNvPr id="0" name="图片 15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758086"/>
                        <a:ext cx="2156108" cy="1078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2227312" y="2537876"/>
          <a:ext cx="285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" name="Equation" r:id="rId6" imgW="3810000" imgH="1308100" progId="Equation.3">
                  <p:embed/>
                </p:oleObj>
              </mc:Choice>
              <mc:Fallback>
                <p:oleObj name="Equation" r:id="rId6" imgW="3810000" imgH="1308100" progId="Equation.3">
                  <p:embed/>
                  <p:pic>
                    <p:nvPicPr>
                      <p:cNvPr id="0" name="图片 15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312" y="2537876"/>
                        <a:ext cx="2857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6934646" y="3855501"/>
          <a:ext cx="17129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" name="Equation" r:id="rId8" imgW="2400300" imgH="1231900" progId="Equation.3">
                  <p:embed/>
                </p:oleObj>
              </mc:Choice>
              <mc:Fallback>
                <p:oleObj name="Equation" r:id="rId8" imgW="2400300" imgH="1231900" progId="Equation.3">
                  <p:embed/>
                  <p:pic>
                    <p:nvPicPr>
                      <p:cNvPr id="0" name="图片 15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646" y="3855501"/>
                        <a:ext cx="171291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6934646" y="4747676"/>
          <a:ext cx="17970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" name="Equation" r:id="rId10" imgW="2527300" imgH="1257300" progId="Equation.3">
                  <p:embed/>
                </p:oleObj>
              </mc:Choice>
              <mc:Fallback>
                <p:oleObj name="Equation" r:id="rId10" imgW="2527300" imgH="1257300" progId="Equation.3">
                  <p:embed/>
                  <p:pic>
                    <p:nvPicPr>
                      <p:cNvPr id="0" name="图片 15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646" y="4747676"/>
                        <a:ext cx="17970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27112" y="3501008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由一阶线性方程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通解公式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793750" y="4572571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" name="Equation" r:id="rId12" imgW="1358900" imgH="520700" progId="Equation.3">
                  <p:embed/>
                </p:oleObj>
              </mc:Choice>
              <mc:Fallback>
                <p:oleObj name="Equation" r:id="rId12" imgW="1358900" imgH="520700" progId="Equation.3">
                  <p:embed/>
                  <p:pic>
                    <p:nvPicPr>
                      <p:cNvPr id="0" name="图片 15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4572571"/>
                        <a:ext cx="101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1844675" y="4012183"/>
          <a:ext cx="5937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" name="Equation" r:id="rId14" imgW="876300" imgH="1231900" progId="Equation.3">
                  <p:embed/>
                </p:oleObj>
              </mc:Choice>
              <mc:Fallback>
                <p:oleObj name="Equation" r:id="rId14" imgW="876300" imgH="1231900" progId="Equation.3">
                  <p:embed/>
                  <p:pic>
                    <p:nvPicPr>
                      <p:cNvPr id="0" name="图片 15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4012183"/>
                        <a:ext cx="5937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2495550" y="4356671"/>
          <a:ext cx="157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" name="Equation" r:id="rId16" imgW="2095500" imgH="1257300" progId="Equation.3">
                  <p:embed/>
                </p:oleObj>
              </mc:Choice>
              <mc:Fallback>
                <p:oleObj name="Equation" r:id="rId16" imgW="2095500" imgH="1257300" progId="Equation.3">
                  <p:embed/>
                  <p:pic>
                    <p:nvPicPr>
                      <p:cNvPr id="0" name="图片 15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356671"/>
                        <a:ext cx="1574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4043363" y="4009008"/>
          <a:ext cx="8334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7" name="Equation" r:id="rId18" imgW="1231900" imgH="1231900" progId="Equation.3">
                  <p:embed/>
                </p:oleObj>
              </mc:Choice>
              <mc:Fallback>
                <p:oleObj name="Equation" r:id="rId18" imgW="1231900" imgH="1231900" progId="Equation.3">
                  <p:embed/>
                  <p:pic>
                    <p:nvPicPr>
                      <p:cNvPr id="0" name="图片 15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4009008"/>
                        <a:ext cx="8334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4876800" y="4572571"/>
          <a:ext cx="177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" name="Equation" r:id="rId20" imgW="2374900" imgH="622300" progId="Equation.3">
                  <p:embed/>
                </p:oleObj>
              </mc:Choice>
              <mc:Fallback>
                <p:oleObj name="Equation" r:id="rId20" imgW="2374900" imgH="622300" progId="Equation.3">
                  <p:embed/>
                  <p:pic>
                    <p:nvPicPr>
                      <p:cNvPr id="0" name="图片 15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571"/>
                        <a:ext cx="177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Oval 16"/>
          <p:cNvSpPr>
            <a:spLocks noChangeArrowheads="1"/>
          </p:cNvSpPr>
          <p:nvPr/>
        </p:nvSpPr>
        <p:spPr bwMode="auto">
          <a:xfrm>
            <a:off x="4931841" y="785276"/>
            <a:ext cx="576263" cy="576263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7360096" y="1917164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</a:t>
            </a:r>
            <a:endParaRPr kumimoji="1"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627112" y="2690276"/>
            <a:ext cx="1811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可变形为</a:t>
            </a:r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1524000" y="4991671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3810000" y="4991671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89" name="Oval 21"/>
          <p:cNvSpPr>
            <a:spLocks noChangeArrowheads="1"/>
          </p:cNvSpPr>
          <p:nvPr/>
        </p:nvSpPr>
        <p:spPr bwMode="auto">
          <a:xfrm>
            <a:off x="4931841" y="785276"/>
            <a:ext cx="576263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2583561" y="828614"/>
          <a:ext cx="4220687" cy="107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" name="Equation" r:id="rId22" imgW="5270500" imgH="1333500" progId="Equation.3">
                  <p:embed/>
                </p:oleObj>
              </mc:Choice>
              <mc:Fallback>
                <p:oleObj name="Equation" r:id="rId22" imgW="5270500" imgH="1333500" progId="Equation.3">
                  <p:embed/>
                  <p:pic>
                    <p:nvPicPr>
                      <p:cNvPr id="0" name="图片 15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561" y="828614"/>
                        <a:ext cx="4220687" cy="1072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1295400" y="5415474"/>
          <a:ext cx="80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" name="Equation" r:id="rId24" imgW="1066800" imgH="622300" progId="Equation.3">
                  <p:embed/>
                </p:oleObj>
              </mc:Choice>
              <mc:Fallback>
                <p:oleObj name="Equation" r:id="rId24" imgW="1066800" imgH="622300" progId="Equation.3">
                  <p:embed/>
                  <p:pic>
                    <p:nvPicPr>
                      <p:cNvPr id="0" name="图片 15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5474"/>
                        <a:ext cx="800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2209800" y="5186874"/>
          <a:ext cx="1168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" name="Equation" r:id="rId26" imgW="1562100" imgH="1257300" progId="Equation.3">
                  <p:embed/>
                </p:oleObj>
              </mc:Choice>
              <mc:Fallback>
                <p:oleObj name="Equation" r:id="rId26" imgW="1562100" imgH="1257300" progId="Equation.3">
                  <p:embed/>
                  <p:pic>
                    <p:nvPicPr>
                      <p:cNvPr id="0" name="图片 15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86874"/>
                        <a:ext cx="1168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3411538" y="5186874"/>
          <a:ext cx="53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" name="Equation" r:id="rId28" imgW="711200" imgH="1257300" progId="Equation.3">
                  <p:embed/>
                </p:oleObj>
              </mc:Choice>
              <mc:Fallback>
                <p:oleObj name="Equation" r:id="rId28" imgW="711200" imgH="1257300" progId="Equation.3">
                  <p:embed/>
                  <p:pic>
                    <p:nvPicPr>
                      <p:cNvPr id="0" name="图片 156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5186874"/>
                        <a:ext cx="533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4008438" y="5396424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3" name="Equation" r:id="rId30" imgW="2438400" imgH="622300" progId="Equation.3">
                  <p:embed/>
                </p:oleObj>
              </mc:Choice>
              <mc:Fallback>
                <p:oleObj name="Equation" r:id="rId30" imgW="2438400" imgH="622300" progId="Equation.3">
                  <p:embed/>
                  <p:pic>
                    <p:nvPicPr>
                      <p:cNvPr id="0" name="图片 15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5396424"/>
                        <a:ext cx="182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669925" y="6217162"/>
            <a:ext cx="20858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所求通解为 </a:t>
            </a:r>
          </a:p>
        </p:txBody>
      </p:sp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3213100" y="6074287"/>
          <a:ext cx="2806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4" name="Equation" r:id="rId32" imgW="3746500" imgH="876300" progId="Equation.3">
                  <p:embed/>
                </p:oleObj>
              </mc:Choice>
              <mc:Fallback>
                <p:oleObj name="Equation" r:id="rId32" imgW="3746500" imgH="876300" progId="Equation.3">
                  <p:embed/>
                  <p:pic>
                    <p:nvPicPr>
                      <p:cNvPr id="0" name="图片 15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6074287"/>
                        <a:ext cx="2806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6705600" y="3760564"/>
            <a:ext cx="22860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5867400" y="5129724"/>
          <a:ext cx="1676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5" name="Equation" r:id="rId34" imgW="2235200" imgH="1320800" progId="Equation.3">
                  <p:embed/>
                </p:oleObj>
              </mc:Choice>
              <mc:Fallback>
                <p:oleObj name="Equation" r:id="rId34" imgW="2235200" imgH="1320800" progId="Equation.3">
                  <p:embed/>
                  <p:pic>
                    <p:nvPicPr>
                      <p:cNvPr id="0" name="图片 15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129724"/>
                        <a:ext cx="1676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9" name="Group 31"/>
          <p:cNvGrpSpPr/>
          <p:nvPr/>
        </p:nvGrpSpPr>
        <p:grpSpPr bwMode="auto">
          <a:xfrm>
            <a:off x="5259388" y="2766476"/>
            <a:ext cx="3579812" cy="990600"/>
            <a:chOff x="3313" y="1248"/>
            <a:chExt cx="2255" cy="624"/>
          </a:xfrm>
        </p:grpSpPr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3313" y="1248"/>
              <a:ext cx="22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1" name="Text Box 33"/>
            <p:cNvSpPr txBox="1">
              <a:spLocks noChangeArrowheads="1"/>
            </p:cNvSpPr>
            <p:nvPr/>
          </p:nvSpPr>
          <p:spPr bwMode="auto">
            <a:xfrm>
              <a:off x="3361" y="1275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这是以</a:t>
              </a:r>
            </a:p>
          </p:txBody>
        </p:sp>
        <p:graphicFrame>
          <p:nvGraphicFramePr>
            <p:cNvPr id="7202" name="Object 34"/>
            <p:cNvGraphicFramePr>
              <a:graphicFrameLocks noChangeAspect="1"/>
            </p:cNvGraphicFramePr>
            <p:nvPr/>
          </p:nvGraphicFramePr>
          <p:xfrm>
            <a:off x="3984" y="1314"/>
            <a:ext cx="27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6" name="Equation" r:id="rId36" imgW="647700" imgH="520700" progId="Equation.3">
                    <p:embed/>
                  </p:oleObj>
                </mc:Choice>
                <mc:Fallback>
                  <p:oleObj name="Equation" r:id="rId36" imgW="647700" imgH="520700" progId="Equation.3">
                    <p:embed/>
                    <p:pic>
                      <p:nvPicPr>
                        <p:cNvPr id="0" name="图片 156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314"/>
                          <a:ext cx="27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3" name="Text Box 35"/>
            <p:cNvSpPr txBox="1">
              <a:spLocks noChangeArrowheads="1"/>
            </p:cNvSpPr>
            <p:nvPr/>
          </p:nvSpPr>
          <p:spPr bwMode="auto">
            <a:xfrm>
              <a:off x="4224" y="1275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为因变量</a:t>
              </a:r>
              <a:r>
                <a:rPr kumimoji="1"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sz="2400" b="1" i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</a:t>
              </a:r>
              <a:r>
                <a:rPr kumimoji="1" lang="zh-CN" altLang="en-US" sz="2400" b="1" i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204" name="Text Box 36"/>
            <p:cNvSpPr txBox="1">
              <a:spLocks noChangeArrowheads="1"/>
            </p:cNvSpPr>
            <p:nvPr/>
          </p:nvSpPr>
          <p:spPr bwMode="auto">
            <a:xfrm>
              <a:off x="3360" y="1563"/>
              <a:ext cx="2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自变量的一阶线性方程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3" grpId="0" autoUpdateAnimBg="0"/>
      <p:bldP spid="7178" grpId="0" autoUpdateAnimBg="0"/>
      <p:bldP spid="7184" grpId="0" animBg="1"/>
      <p:bldP spid="7185" grpId="0" autoUpdateAnimBg="0"/>
      <p:bldP spid="7186" grpId="0" autoUpdateAnimBg="0"/>
      <p:bldP spid="7187" grpId="0" animBg="1"/>
      <p:bldP spid="7188" grpId="0" animBg="1"/>
      <p:bldP spid="7189" grpId="0" animBg="1"/>
      <p:bldP spid="7195" grpId="0" build="p" autoUpdateAnimBg="0"/>
      <p:bldP spid="71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90600" y="3232740"/>
            <a:ext cx="6705600" cy="609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在闭合回路中</a:t>
            </a:r>
            <a:r>
              <a:rPr kumimoji="1"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所有支路上的电压降为 </a:t>
            </a:r>
            <a:r>
              <a:rPr kumimoji="1"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31912" y="869950"/>
            <a:ext cx="4648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有一电路如图所示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Text Box 5"/>
              <p:cNvSpPr txBox="1">
                <a:spLocks noChangeArrowheads="1"/>
              </p:cNvSpPr>
              <p:nvPr/>
            </p:nvSpPr>
            <p:spPr bwMode="auto">
              <a:xfrm>
                <a:off x="587152" y="1403940"/>
                <a:ext cx="59290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电动势为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𝐸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𝐸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sin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𝜔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𝑡</m:t>
                    </m:r>
                  </m:oMath>
                </a14:m>
                <a:r>
                  <a:rPr kumimoji="1"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，电阻</a:t>
                </a:r>
                <a:r>
                  <a:rPr kumimoji="1" lang="zh-CN" altLang="en-US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和电</a:t>
                </a:r>
              </a:p>
            </p:txBody>
          </p:sp>
        </mc:Choice>
        <mc:Fallback xmlns="">
          <p:sp>
            <p:nvSpPr>
              <p:cNvPr id="819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152" y="1403940"/>
                <a:ext cx="5929064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7" t="-113" r="8" b="1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4083184" y="2060848"/>
          <a:ext cx="75438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4" imgW="914400" imgH="546100" progId="Equation.3">
                  <p:embed/>
                </p:oleObj>
              </mc:Choice>
              <mc:Fallback>
                <p:oleObj name="Equation" r:id="rId4" imgW="914400" imgH="546100" progId="Equation.3">
                  <p:embed/>
                  <p:pic>
                    <p:nvPicPr>
                      <p:cNvPr id="0" name="图片 16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184" y="2060848"/>
                        <a:ext cx="75438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Group 7"/>
          <p:cNvGrpSpPr/>
          <p:nvPr/>
        </p:nvGrpSpPr>
        <p:grpSpPr bwMode="auto">
          <a:xfrm>
            <a:off x="6477000" y="895940"/>
            <a:ext cx="2220913" cy="2037724"/>
            <a:chOff x="4110" y="336"/>
            <a:chExt cx="1553" cy="1424"/>
          </a:xfrm>
        </p:grpSpPr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4711" y="1394"/>
              <a:ext cx="48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∼</a:t>
              </a:r>
            </a:p>
          </p:txBody>
        </p:sp>
        <p:grpSp>
          <p:nvGrpSpPr>
            <p:cNvPr id="8201" name="Group 9"/>
            <p:cNvGrpSpPr/>
            <p:nvPr/>
          </p:nvGrpSpPr>
          <p:grpSpPr bwMode="auto">
            <a:xfrm>
              <a:off x="4110" y="336"/>
              <a:ext cx="1553" cy="1317"/>
              <a:chOff x="4087" y="336"/>
              <a:chExt cx="1553" cy="1317"/>
            </a:xfrm>
          </p:grpSpPr>
          <p:grpSp>
            <p:nvGrpSpPr>
              <p:cNvPr id="8202" name="Group 10"/>
              <p:cNvGrpSpPr/>
              <p:nvPr/>
            </p:nvGrpSpPr>
            <p:grpSpPr bwMode="auto">
              <a:xfrm>
                <a:off x="4087" y="336"/>
                <a:ext cx="1344" cy="1317"/>
                <a:chOff x="3840" y="912"/>
                <a:chExt cx="1344" cy="1317"/>
              </a:xfrm>
            </p:grpSpPr>
            <p:sp>
              <p:nvSpPr>
                <p:cNvPr id="8203" name="Oval 11"/>
                <p:cNvSpPr>
                  <a:spLocks noChangeArrowheads="1"/>
                </p:cNvSpPr>
                <p:nvPr/>
              </p:nvSpPr>
              <p:spPr bwMode="auto">
                <a:xfrm>
                  <a:off x="5088" y="1767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204" name="Group 12"/>
                <p:cNvGrpSpPr/>
                <p:nvPr/>
              </p:nvGrpSpPr>
              <p:grpSpPr bwMode="auto">
                <a:xfrm>
                  <a:off x="3840" y="912"/>
                  <a:ext cx="1344" cy="1317"/>
                  <a:chOff x="3840" y="912"/>
                  <a:chExt cx="1344" cy="1317"/>
                </a:xfrm>
              </p:grpSpPr>
              <p:sp>
                <p:nvSpPr>
                  <p:cNvPr id="820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112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06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14" y="182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0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1536"/>
                    <a:ext cx="57" cy="5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08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6" y="1488"/>
                    <a:ext cx="48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09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09" y="124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1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1271"/>
                    <a:ext cx="3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1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248"/>
                    <a:ext cx="3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1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24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1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92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1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2112"/>
                    <a:ext cx="5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8215" name="Group 23"/>
                  <p:cNvGrpSpPr/>
                  <p:nvPr/>
                </p:nvGrpSpPr>
                <p:grpSpPr bwMode="auto">
                  <a:xfrm>
                    <a:off x="3840" y="1440"/>
                    <a:ext cx="336" cy="480"/>
                    <a:chOff x="3840" y="1440"/>
                    <a:chExt cx="336" cy="480"/>
                  </a:xfrm>
                </p:grpSpPr>
                <p:sp>
                  <p:nvSpPr>
                    <p:cNvPr id="8216" name="Arc 24"/>
                    <p:cNvSpPr/>
                    <p:nvPr/>
                  </p:nvSpPr>
                  <p:spPr bwMode="auto">
                    <a:xfrm>
                      <a:off x="3843" y="1440"/>
                      <a:ext cx="93" cy="116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3241 w 23241"/>
                        <a:gd name="T1" fmla="*/ 43138 h 43200"/>
                        <a:gd name="T2" fmla="*/ 22539 w 23241"/>
                        <a:gd name="T3" fmla="*/ 20 h 43200"/>
                        <a:gd name="T4" fmla="*/ 21600 w 23241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241" h="43200" fill="none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</a:path>
                        <a:path w="23241" h="43200" stroke="0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17" name="Arc 25"/>
                    <p:cNvSpPr/>
                    <p:nvPr/>
                  </p:nvSpPr>
                  <p:spPr bwMode="auto">
                    <a:xfrm>
                      <a:off x="3840" y="1564"/>
                      <a:ext cx="93" cy="116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3241 w 23241"/>
                        <a:gd name="T1" fmla="*/ 43138 h 43200"/>
                        <a:gd name="T2" fmla="*/ 22539 w 23241"/>
                        <a:gd name="T3" fmla="*/ 20 h 43200"/>
                        <a:gd name="T4" fmla="*/ 21600 w 23241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241" h="43200" fill="none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</a:path>
                        <a:path w="23241" h="43200" stroke="0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18" name="Arc 26"/>
                    <p:cNvSpPr/>
                    <p:nvPr/>
                  </p:nvSpPr>
                  <p:spPr bwMode="auto">
                    <a:xfrm>
                      <a:off x="3843" y="1680"/>
                      <a:ext cx="93" cy="116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3241 w 23241"/>
                        <a:gd name="T1" fmla="*/ 43138 h 43200"/>
                        <a:gd name="T2" fmla="*/ 22539 w 23241"/>
                        <a:gd name="T3" fmla="*/ 20 h 43200"/>
                        <a:gd name="T4" fmla="*/ 21600 w 23241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241" h="43200" fill="none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</a:path>
                        <a:path w="23241" h="43200" stroke="0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19" name="Arc 27"/>
                    <p:cNvSpPr/>
                    <p:nvPr/>
                  </p:nvSpPr>
                  <p:spPr bwMode="auto">
                    <a:xfrm>
                      <a:off x="3840" y="1804"/>
                      <a:ext cx="93" cy="116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3241 w 23241"/>
                        <a:gd name="T1" fmla="*/ 43138 h 43200"/>
                        <a:gd name="T2" fmla="*/ 22539 w 23241"/>
                        <a:gd name="T3" fmla="*/ 20 h 43200"/>
                        <a:gd name="T4" fmla="*/ 21600 w 23241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241" h="43200" fill="none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</a:path>
                        <a:path w="23241" h="43200" stroke="0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graphicFrame>
                  <p:nvGraphicFramePr>
                    <p:cNvPr id="8220" name="Object 2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936" y="1536"/>
                    <a:ext cx="240" cy="27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6553" name="公式" r:id="rId6" imgW="190500" imgH="215900" progId="Equation.3">
                            <p:embed/>
                          </p:oleObj>
                        </mc:Choice>
                        <mc:Fallback>
                          <p:oleObj name="公式" r:id="rId6" imgW="190500" imgH="215900" progId="Equation.3">
                            <p:embed/>
                            <p:pic>
                              <p:nvPicPr>
                                <p:cNvPr id="0" name="图片 1654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936" y="1536"/>
                                  <a:ext cx="240" cy="27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8221" name="Group 29"/>
                  <p:cNvGrpSpPr/>
                  <p:nvPr/>
                </p:nvGrpSpPr>
                <p:grpSpPr bwMode="auto">
                  <a:xfrm>
                    <a:off x="4464" y="1680"/>
                    <a:ext cx="261" cy="549"/>
                    <a:chOff x="4464" y="1680"/>
                    <a:chExt cx="261" cy="549"/>
                  </a:xfrm>
                </p:grpSpPr>
                <p:sp>
                  <p:nvSpPr>
                    <p:cNvPr id="8222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4" y="1968"/>
                      <a:ext cx="261" cy="261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graphicFrame>
                  <p:nvGraphicFramePr>
                    <p:cNvPr id="8223" name="Object 3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464" y="1680"/>
                    <a:ext cx="259" cy="27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6554" name="公式" r:id="rId8" imgW="203200" imgH="215900" progId="Equation.3">
                            <p:embed/>
                          </p:oleObj>
                        </mc:Choice>
                        <mc:Fallback>
                          <p:oleObj name="公式" r:id="rId8" imgW="203200" imgH="215900" progId="Equation.3">
                            <p:embed/>
                            <p:pic>
                              <p:nvPicPr>
                                <p:cNvPr id="0" name="图片 1654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9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464" y="1680"/>
                                  <a:ext cx="259" cy="27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8224" name="Group 32"/>
                  <p:cNvGrpSpPr/>
                  <p:nvPr/>
                </p:nvGrpSpPr>
                <p:grpSpPr bwMode="auto">
                  <a:xfrm>
                    <a:off x="4272" y="912"/>
                    <a:ext cx="528" cy="432"/>
                    <a:chOff x="4272" y="912"/>
                    <a:chExt cx="528" cy="432"/>
                  </a:xfrm>
                </p:grpSpPr>
                <p:sp>
                  <p:nvSpPr>
                    <p:cNvPr id="8225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72" y="1200"/>
                      <a:ext cx="528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graphicFrame>
                  <p:nvGraphicFramePr>
                    <p:cNvPr id="8226" name="Object 3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368" y="912"/>
                    <a:ext cx="259" cy="27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6555" name="公式" r:id="rId10" imgW="203200" imgH="215900" progId="Equation.3">
                            <p:embed/>
                          </p:oleObj>
                        </mc:Choice>
                        <mc:Fallback>
                          <p:oleObj name="公式" r:id="rId10" imgW="203200" imgH="215900" progId="Equation.3">
                            <p:embed/>
                            <p:pic>
                              <p:nvPicPr>
                                <p:cNvPr id="0" name="图片 1654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1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368" y="912"/>
                                  <a:ext cx="259" cy="27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</p:grpSp>
          <p:graphicFrame>
            <p:nvGraphicFramePr>
              <p:cNvPr id="8227" name="Object 35"/>
              <p:cNvGraphicFramePr>
                <a:graphicFrameLocks noChangeAspect="1"/>
              </p:cNvGraphicFramePr>
              <p:nvPr/>
            </p:nvGraphicFramePr>
            <p:xfrm>
              <a:off x="5431" y="912"/>
              <a:ext cx="209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6" name="公式" r:id="rId12" imgW="215900" imgH="215900" progId="Equation.3">
                      <p:embed/>
                    </p:oleObj>
                  </mc:Choice>
                  <mc:Fallback>
                    <p:oleObj name="公式" r:id="rId12" imgW="215900" imgH="215900" progId="Equation.3">
                      <p:embed/>
                      <p:pic>
                        <p:nvPicPr>
                          <p:cNvPr id="0" name="图片 165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1" y="912"/>
                            <a:ext cx="209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609600" y="2585040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列方程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533400" y="3920127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已知经过电阻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的电压降为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i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1295400" y="4604340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经过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的电压降为</a:t>
            </a:r>
          </a:p>
        </p:txBody>
      </p:sp>
      <p:graphicFrame>
        <p:nvGraphicFramePr>
          <p:cNvPr id="8231" name="Object 39"/>
          <p:cNvGraphicFramePr>
            <a:graphicFrameLocks noChangeAspect="1"/>
          </p:cNvGraphicFramePr>
          <p:nvPr/>
        </p:nvGraphicFramePr>
        <p:xfrm>
          <a:off x="4343400" y="4451940"/>
          <a:ext cx="685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Equation" r:id="rId14" imgW="914400" imgH="1231900" progId="Equation.3">
                  <p:embed/>
                </p:oleObj>
              </mc:Choice>
              <mc:Fallback>
                <p:oleObj name="Equation" r:id="rId14" imgW="914400" imgH="1231900" progId="Equation.3">
                  <p:embed/>
                  <p:pic>
                    <p:nvPicPr>
                      <p:cNvPr id="0" name="图片 16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51940"/>
                        <a:ext cx="685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2" name="Text Box 40"/>
          <p:cNvSpPr txBox="1">
            <a:spLocks noChangeArrowheads="1"/>
          </p:cNvSpPr>
          <p:nvPr/>
        </p:nvSpPr>
        <p:spPr bwMode="auto">
          <a:xfrm>
            <a:off x="609600" y="5313952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因此有</a:t>
            </a:r>
          </a:p>
        </p:txBody>
      </p:sp>
      <p:graphicFrame>
        <p:nvGraphicFramePr>
          <p:cNvPr id="8233" name="Object 41"/>
          <p:cNvGraphicFramePr>
            <a:graphicFrameLocks noChangeAspect="1"/>
          </p:cNvGraphicFramePr>
          <p:nvPr/>
        </p:nvGraphicFramePr>
        <p:xfrm>
          <a:off x="1854200" y="5213940"/>
          <a:ext cx="2717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Equation" r:id="rId16" imgW="3619500" imgH="1231900" progId="Equation.3">
                  <p:embed/>
                </p:oleObj>
              </mc:Choice>
              <mc:Fallback>
                <p:oleObj name="Equation" r:id="rId16" imgW="3619500" imgH="1231900" progId="Equation.3">
                  <p:embed/>
                  <p:pic>
                    <p:nvPicPr>
                      <p:cNvPr id="0" name="图片 16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5213940"/>
                        <a:ext cx="2717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4800600" y="5366340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8235" name="Object 43"/>
          <p:cNvGraphicFramePr>
            <a:graphicFrameLocks noChangeAspect="1"/>
          </p:cNvGraphicFramePr>
          <p:nvPr/>
        </p:nvGraphicFramePr>
        <p:xfrm>
          <a:off x="5384800" y="5215527"/>
          <a:ext cx="2997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Equation" r:id="rId18" imgW="4000500" imgH="1257300" progId="Equation.3">
                  <p:embed/>
                </p:oleObj>
              </mc:Choice>
              <mc:Fallback>
                <p:oleObj name="Equation" r:id="rId18" imgW="4000500" imgH="1257300" progId="Equation.3">
                  <p:embed/>
                  <p:pic>
                    <p:nvPicPr>
                      <p:cNvPr id="0" name="图片 16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5215527"/>
                        <a:ext cx="2997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1295400" y="6142627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初始条件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8237" name="Object 45"/>
          <p:cNvGraphicFramePr>
            <a:graphicFrameLocks noChangeAspect="1"/>
          </p:cNvGraphicFramePr>
          <p:nvPr/>
        </p:nvGraphicFramePr>
        <p:xfrm>
          <a:off x="3048000" y="6128340"/>
          <a:ext cx="1447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Equation" r:id="rId20" imgW="1930400" imgH="762000" progId="Equation.3">
                  <p:embed/>
                </p:oleObj>
              </mc:Choice>
              <mc:Fallback>
                <p:oleObj name="Equation" r:id="rId20" imgW="1930400" imgH="762000" progId="Equation.3">
                  <p:embed/>
                  <p:pic>
                    <p:nvPicPr>
                      <p:cNvPr id="0" name="图片 16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128340"/>
                        <a:ext cx="1447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8" name="Text Box 46"/>
          <p:cNvSpPr txBox="1">
            <a:spLocks noChangeArrowheads="1"/>
          </p:cNvSpPr>
          <p:nvPr/>
        </p:nvSpPr>
        <p:spPr bwMode="auto">
          <a:xfrm>
            <a:off x="2514600" y="2546940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由回路电压定律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239" name="Line 47"/>
          <p:cNvSpPr>
            <a:spLocks noChangeShapeType="1"/>
          </p:cNvSpPr>
          <p:nvPr/>
        </p:nvSpPr>
        <p:spPr bwMode="auto">
          <a:xfrm>
            <a:off x="2201416" y="1937340"/>
            <a:ext cx="2133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4582666" y="870540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其中电源</a:t>
            </a:r>
          </a:p>
        </p:txBody>
      </p: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2919090" y="2013540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求电流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88640" y="2013540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感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都是常量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7" grpId="0" build="p" autoUpdateAnimBg="0"/>
      <p:bldP spid="8228" grpId="0" autoUpdateAnimBg="0"/>
      <p:bldP spid="8229" grpId="0" autoUpdateAnimBg="0"/>
      <p:bldP spid="8230" grpId="0" autoUpdateAnimBg="0"/>
      <p:bldP spid="8232" grpId="0" autoUpdateAnimBg="0"/>
      <p:bldP spid="8234" grpId="0" autoUpdateAnimBg="0"/>
      <p:bldP spid="8236" grpId="0" autoUpdateAnimBg="0"/>
      <p:bldP spid="8238" grpId="0" autoUpdateAnimBg="0"/>
      <p:bldP spid="8239" grpId="0" animBg="1"/>
      <p:bldP spid="8240" grpId="0" build="p" autoUpdateAnimBg="0"/>
      <p:bldP spid="8241" grpId="0" build="p" autoUpdateAnimBg="0"/>
      <p:bldP spid="8242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/>
          <p:nvPr/>
        </p:nvGrpSpPr>
        <p:grpSpPr bwMode="auto">
          <a:xfrm>
            <a:off x="6448425" y="1019636"/>
            <a:ext cx="2465388" cy="2195512"/>
            <a:chOff x="4110" y="336"/>
            <a:chExt cx="1553" cy="1383"/>
          </a:xfrm>
        </p:grpSpPr>
        <p:sp>
          <p:nvSpPr>
            <p:cNvPr id="9219" name="Text Box 3"/>
            <p:cNvSpPr txBox="1">
              <a:spLocks noChangeArrowheads="1"/>
            </p:cNvSpPr>
            <p:nvPr/>
          </p:nvSpPr>
          <p:spPr bwMode="auto">
            <a:xfrm>
              <a:off x="4711" y="13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∼</a:t>
              </a:r>
            </a:p>
          </p:txBody>
        </p:sp>
        <p:grpSp>
          <p:nvGrpSpPr>
            <p:cNvPr id="9220" name="Group 4"/>
            <p:cNvGrpSpPr/>
            <p:nvPr/>
          </p:nvGrpSpPr>
          <p:grpSpPr bwMode="auto">
            <a:xfrm>
              <a:off x="4110" y="336"/>
              <a:ext cx="1553" cy="1317"/>
              <a:chOff x="4087" y="336"/>
              <a:chExt cx="1553" cy="1317"/>
            </a:xfrm>
          </p:grpSpPr>
          <p:grpSp>
            <p:nvGrpSpPr>
              <p:cNvPr id="9221" name="Group 5"/>
              <p:cNvGrpSpPr/>
              <p:nvPr/>
            </p:nvGrpSpPr>
            <p:grpSpPr bwMode="auto">
              <a:xfrm>
                <a:off x="4087" y="336"/>
                <a:ext cx="1344" cy="1317"/>
                <a:chOff x="3840" y="912"/>
                <a:chExt cx="1344" cy="1317"/>
              </a:xfrm>
            </p:grpSpPr>
            <p:sp>
              <p:nvSpPr>
                <p:cNvPr id="9222" name="Oval 6"/>
                <p:cNvSpPr>
                  <a:spLocks noChangeArrowheads="1"/>
                </p:cNvSpPr>
                <p:nvPr/>
              </p:nvSpPr>
              <p:spPr bwMode="auto">
                <a:xfrm>
                  <a:off x="5088" y="1767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223" name="Group 7"/>
                <p:cNvGrpSpPr/>
                <p:nvPr/>
              </p:nvGrpSpPr>
              <p:grpSpPr bwMode="auto">
                <a:xfrm>
                  <a:off x="3840" y="912"/>
                  <a:ext cx="1344" cy="1317"/>
                  <a:chOff x="3840" y="912"/>
                  <a:chExt cx="1344" cy="1317"/>
                </a:xfrm>
              </p:grpSpPr>
              <p:sp>
                <p:nvSpPr>
                  <p:cNvPr id="922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112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5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14" y="182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1536"/>
                    <a:ext cx="57" cy="5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6" y="1488"/>
                    <a:ext cx="48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8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09" y="124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1271"/>
                    <a:ext cx="3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248"/>
                    <a:ext cx="3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24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92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2112"/>
                    <a:ext cx="5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9234" name="Group 18"/>
                  <p:cNvGrpSpPr/>
                  <p:nvPr/>
                </p:nvGrpSpPr>
                <p:grpSpPr bwMode="auto">
                  <a:xfrm>
                    <a:off x="3840" y="1440"/>
                    <a:ext cx="336" cy="480"/>
                    <a:chOff x="3840" y="1440"/>
                    <a:chExt cx="336" cy="480"/>
                  </a:xfrm>
                </p:grpSpPr>
                <p:sp>
                  <p:nvSpPr>
                    <p:cNvPr id="9235" name="Arc 19"/>
                    <p:cNvSpPr/>
                    <p:nvPr/>
                  </p:nvSpPr>
                  <p:spPr bwMode="auto">
                    <a:xfrm>
                      <a:off x="3843" y="1440"/>
                      <a:ext cx="93" cy="116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3241 w 23241"/>
                        <a:gd name="T1" fmla="*/ 43138 h 43200"/>
                        <a:gd name="T2" fmla="*/ 22539 w 23241"/>
                        <a:gd name="T3" fmla="*/ 20 h 43200"/>
                        <a:gd name="T4" fmla="*/ 21600 w 23241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241" h="43200" fill="none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</a:path>
                        <a:path w="23241" h="43200" stroke="0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36" name="Arc 20"/>
                    <p:cNvSpPr/>
                    <p:nvPr/>
                  </p:nvSpPr>
                  <p:spPr bwMode="auto">
                    <a:xfrm>
                      <a:off x="3840" y="1564"/>
                      <a:ext cx="93" cy="116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3241 w 23241"/>
                        <a:gd name="T1" fmla="*/ 43138 h 43200"/>
                        <a:gd name="T2" fmla="*/ 22539 w 23241"/>
                        <a:gd name="T3" fmla="*/ 20 h 43200"/>
                        <a:gd name="T4" fmla="*/ 21600 w 23241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241" h="43200" fill="none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</a:path>
                        <a:path w="23241" h="43200" stroke="0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37" name="Arc 21"/>
                    <p:cNvSpPr/>
                    <p:nvPr/>
                  </p:nvSpPr>
                  <p:spPr bwMode="auto">
                    <a:xfrm>
                      <a:off x="3843" y="1680"/>
                      <a:ext cx="93" cy="116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3241 w 23241"/>
                        <a:gd name="T1" fmla="*/ 43138 h 43200"/>
                        <a:gd name="T2" fmla="*/ 22539 w 23241"/>
                        <a:gd name="T3" fmla="*/ 20 h 43200"/>
                        <a:gd name="T4" fmla="*/ 21600 w 23241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241" h="43200" fill="none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</a:path>
                        <a:path w="23241" h="43200" stroke="0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38" name="Arc 22"/>
                    <p:cNvSpPr/>
                    <p:nvPr/>
                  </p:nvSpPr>
                  <p:spPr bwMode="auto">
                    <a:xfrm>
                      <a:off x="3840" y="1804"/>
                      <a:ext cx="93" cy="116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3241 w 23241"/>
                        <a:gd name="T1" fmla="*/ 43138 h 43200"/>
                        <a:gd name="T2" fmla="*/ 22539 w 23241"/>
                        <a:gd name="T3" fmla="*/ 20 h 43200"/>
                        <a:gd name="T4" fmla="*/ 21600 w 23241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241" h="43200" fill="none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</a:path>
                        <a:path w="23241" h="43200" stroke="0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graphicFrame>
                  <p:nvGraphicFramePr>
                    <p:cNvPr id="9239" name="Object 2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936" y="1536"/>
                    <a:ext cx="240" cy="27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682" name="公式" r:id="rId3" imgW="190500" imgH="215900" progId="Equation.3">
                            <p:embed/>
                          </p:oleObj>
                        </mc:Choice>
                        <mc:Fallback>
                          <p:oleObj name="公式" r:id="rId3" imgW="190500" imgH="215900" progId="Equation.3">
                            <p:embed/>
                            <p:pic>
                              <p:nvPicPr>
                                <p:cNvPr id="0" name="图片 1766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936" y="1536"/>
                                  <a:ext cx="240" cy="27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9240" name="Group 24"/>
                  <p:cNvGrpSpPr/>
                  <p:nvPr/>
                </p:nvGrpSpPr>
                <p:grpSpPr bwMode="auto">
                  <a:xfrm>
                    <a:off x="4464" y="1680"/>
                    <a:ext cx="261" cy="549"/>
                    <a:chOff x="4464" y="1680"/>
                    <a:chExt cx="261" cy="549"/>
                  </a:xfrm>
                </p:grpSpPr>
                <p:sp>
                  <p:nvSpPr>
                    <p:cNvPr id="9241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4" y="1968"/>
                      <a:ext cx="261" cy="261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graphicFrame>
                  <p:nvGraphicFramePr>
                    <p:cNvPr id="9242" name="Object 2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464" y="1680"/>
                    <a:ext cx="259" cy="27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683" name="公式" r:id="rId5" imgW="203200" imgH="215900" progId="Equation.3">
                            <p:embed/>
                          </p:oleObj>
                        </mc:Choice>
                        <mc:Fallback>
                          <p:oleObj name="公式" r:id="rId5" imgW="203200" imgH="215900" progId="Equation.3">
                            <p:embed/>
                            <p:pic>
                              <p:nvPicPr>
                                <p:cNvPr id="0" name="图片 1766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464" y="1680"/>
                                  <a:ext cx="259" cy="27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9243" name="Group 27"/>
                  <p:cNvGrpSpPr/>
                  <p:nvPr/>
                </p:nvGrpSpPr>
                <p:grpSpPr bwMode="auto">
                  <a:xfrm>
                    <a:off x="4272" y="912"/>
                    <a:ext cx="528" cy="432"/>
                    <a:chOff x="4272" y="912"/>
                    <a:chExt cx="528" cy="432"/>
                  </a:xfrm>
                </p:grpSpPr>
                <p:sp>
                  <p:nvSpPr>
                    <p:cNvPr id="9244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72" y="1200"/>
                      <a:ext cx="528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graphicFrame>
                  <p:nvGraphicFramePr>
                    <p:cNvPr id="9245" name="Object 2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368" y="912"/>
                    <a:ext cx="259" cy="27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684" name="公式" r:id="rId7" imgW="203200" imgH="215900" progId="Equation.3">
                            <p:embed/>
                          </p:oleObj>
                        </mc:Choice>
                        <mc:Fallback>
                          <p:oleObj name="公式" r:id="rId7" imgW="203200" imgH="215900" progId="Equation.3">
                            <p:embed/>
                            <p:pic>
                              <p:nvPicPr>
                                <p:cNvPr id="0" name="图片 1766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368" y="912"/>
                                  <a:ext cx="259" cy="27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</p:grpSp>
          <p:graphicFrame>
            <p:nvGraphicFramePr>
              <p:cNvPr id="9246" name="Object 30"/>
              <p:cNvGraphicFramePr>
                <a:graphicFrameLocks noChangeAspect="1"/>
              </p:cNvGraphicFramePr>
              <p:nvPr/>
            </p:nvGraphicFramePr>
            <p:xfrm>
              <a:off x="5431" y="912"/>
              <a:ext cx="209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85" name="公式" r:id="rId9" imgW="215900" imgH="215900" progId="Equation.3">
                      <p:embed/>
                    </p:oleObj>
                  </mc:Choice>
                  <mc:Fallback>
                    <p:oleObj name="公式" r:id="rId9" imgW="215900" imgH="215900" progId="Equation.3">
                      <p:embed/>
                      <p:pic>
                        <p:nvPicPr>
                          <p:cNvPr id="0" name="图片 176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1" y="912"/>
                            <a:ext cx="209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685800" y="2454736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解方程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9248" name="Object 32"/>
          <p:cNvGraphicFramePr>
            <a:graphicFrameLocks noChangeAspect="1"/>
          </p:cNvGraphicFramePr>
          <p:nvPr/>
        </p:nvGraphicFramePr>
        <p:xfrm>
          <a:off x="1651000" y="905336"/>
          <a:ext cx="2997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6" name="Equation" r:id="rId11" imgW="4000500" imgH="1257300" progId="Equation.3">
                  <p:embed/>
                </p:oleObj>
              </mc:Choice>
              <mc:Fallback>
                <p:oleObj name="Equation" r:id="rId11" imgW="4000500" imgH="1257300" progId="Equation.3">
                  <p:embed/>
                  <p:pic>
                    <p:nvPicPr>
                      <p:cNvPr id="0" name="图片 17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905336"/>
                        <a:ext cx="2997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3"/>
          <p:cNvGraphicFramePr>
            <a:graphicFrameLocks noChangeAspect="1"/>
          </p:cNvGraphicFramePr>
          <p:nvPr/>
        </p:nvGraphicFramePr>
        <p:xfrm>
          <a:off x="1752600" y="1883236"/>
          <a:ext cx="1447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7" name="Equation" r:id="rId13" imgW="1930400" imgH="762000" progId="Equation.3">
                  <p:embed/>
                </p:oleObj>
              </mc:Choice>
              <mc:Fallback>
                <p:oleObj name="Equation" r:id="rId13" imgW="1930400" imgH="762000" progId="Equation.3">
                  <p:embed/>
                  <p:pic>
                    <p:nvPicPr>
                      <p:cNvPr id="0" name="图片 17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83236"/>
                        <a:ext cx="1447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AutoShape 34"/>
          <p:cNvSpPr/>
          <p:nvPr/>
        </p:nvSpPr>
        <p:spPr bwMode="auto">
          <a:xfrm>
            <a:off x="1447800" y="1159336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251" name="Group 35"/>
          <p:cNvGrpSpPr/>
          <p:nvPr/>
        </p:nvGrpSpPr>
        <p:grpSpPr bwMode="auto">
          <a:xfrm>
            <a:off x="1143000" y="5655136"/>
            <a:ext cx="6172200" cy="1066800"/>
            <a:chOff x="720" y="3216"/>
            <a:chExt cx="3888" cy="672"/>
          </a:xfrm>
          <a:solidFill>
            <a:srgbClr val="FFC000"/>
          </a:solidFill>
        </p:grpSpPr>
        <p:sp>
          <p:nvSpPr>
            <p:cNvPr id="9252" name="Rectangle 36"/>
            <p:cNvSpPr>
              <a:spLocks noChangeArrowheads="1"/>
            </p:cNvSpPr>
            <p:nvPr/>
          </p:nvSpPr>
          <p:spPr bwMode="auto">
            <a:xfrm>
              <a:off x="720" y="3216"/>
              <a:ext cx="3888" cy="672"/>
            </a:xfrm>
            <a:prstGeom prst="rect">
              <a:avLst/>
            </a:prstGeom>
            <a:solidFill>
              <a:srgbClr val="E9EFF7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253" name="Object 37"/>
            <p:cNvGraphicFramePr>
              <a:graphicFrameLocks noChangeAspect="1"/>
            </p:cNvGraphicFramePr>
            <p:nvPr/>
          </p:nvGraphicFramePr>
          <p:xfrm>
            <a:off x="968" y="3320"/>
            <a:ext cx="340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88" name="Equation" r:id="rId15" imgW="7200900" imgH="1104900" progId="Equation.3">
                    <p:embed/>
                  </p:oleObj>
                </mc:Choice>
                <mc:Fallback>
                  <p:oleObj name="Equation" r:id="rId15" imgW="7200900" imgH="1104900" progId="Equation.3">
                    <p:embed/>
                    <p:pic>
                      <p:nvPicPr>
                        <p:cNvPr id="0" name="图片 176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3320"/>
                          <a:ext cx="3400" cy="520"/>
                        </a:xfrm>
                        <a:prstGeom prst="rect">
                          <a:avLst/>
                        </a:prstGeom>
                        <a:solidFill>
                          <a:srgbClr val="E9EFF7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1143000" y="5617036"/>
            <a:ext cx="62484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609600" y="5890086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由初始条件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9256" name="Object 40"/>
          <p:cNvGraphicFramePr>
            <a:graphicFrameLocks noChangeAspect="1"/>
          </p:cNvGraphicFramePr>
          <p:nvPr/>
        </p:nvGraphicFramePr>
        <p:xfrm>
          <a:off x="2740025" y="5953586"/>
          <a:ext cx="135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9" name="Equation" r:id="rId17" imgW="1816100" imgH="622300" progId="Equation.3">
                  <p:embed/>
                </p:oleObj>
              </mc:Choice>
              <mc:Fallback>
                <p:oleObj name="Equation" r:id="rId17" imgW="1816100" imgH="622300" progId="Equation.3">
                  <p:embed/>
                  <p:pic>
                    <p:nvPicPr>
                      <p:cNvPr id="0" name="图片 17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5953586"/>
                        <a:ext cx="135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4251325" y="586468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9258" name="Object 42"/>
          <p:cNvGraphicFramePr>
            <a:graphicFrameLocks noChangeAspect="1"/>
          </p:cNvGraphicFramePr>
          <p:nvPr/>
        </p:nvGraphicFramePr>
        <p:xfrm>
          <a:off x="4937125" y="5718636"/>
          <a:ext cx="2311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0" name="Equation" r:id="rId19" imgW="3086100" imgH="1231900" progId="Equation.3">
                  <p:embed/>
                </p:oleObj>
              </mc:Choice>
              <mc:Fallback>
                <p:oleObj name="Equation" r:id="rId19" imgW="3086100" imgH="1231900" progId="Equation.3">
                  <p:embed/>
                  <p:pic>
                    <p:nvPicPr>
                      <p:cNvPr id="0" name="图片 17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5718636"/>
                        <a:ext cx="2311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43"/>
          <p:cNvGraphicFramePr>
            <a:graphicFrameLocks noChangeAspect="1"/>
          </p:cNvGraphicFramePr>
          <p:nvPr/>
        </p:nvGraphicFramePr>
        <p:xfrm>
          <a:off x="685800" y="4054936"/>
          <a:ext cx="90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1" name="Equation" r:id="rId21" imgW="1206500" imgH="546100" progId="Equation.3">
                  <p:embed/>
                </p:oleObj>
              </mc:Choice>
              <mc:Fallback>
                <p:oleObj name="Equation" r:id="rId21" imgW="1206500" imgH="546100" progId="Equation.3">
                  <p:embed/>
                  <p:pic>
                    <p:nvPicPr>
                      <p:cNvPr id="0" name="图片 17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54936"/>
                        <a:ext cx="90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44"/>
          <p:cNvGraphicFramePr>
            <a:graphicFrameLocks noChangeAspect="1"/>
          </p:cNvGraphicFramePr>
          <p:nvPr/>
        </p:nvGraphicFramePr>
        <p:xfrm>
          <a:off x="1641475" y="3661236"/>
          <a:ext cx="52292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2" name="Equation" r:id="rId23" imgW="6972300" imgH="1333500" progId="Equation.3">
                  <p:embed/>
                </p:oleObj>
              </mc:Choice>
              <mc:Fallback>
                <p:oleObj name="Equation" r:id="rId23" imgW="6972300" imgH="1333500" progId="Equation.3">
                  <p:embed/>
                  <p:pic>
                    <p:nvPicPr>
                      <p:cNvPr id="0" name="图片 17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3661236"/>
                        <a:ext cx="52292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Object 45"/>
          <p:cNvGraphicFramePr>
            <a:graphicFrameLocks noChangeAspect="1"/>
          </p:cNvGraphicFramePr>
          <p:nvPr/>
        </p:nvGraphicFramePr>
        <p:xfrm>
          <a:off x="2806700" y="3800936"/>
          <a:ext cx="1701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3" name="Equation" r:id="rId25" imgW="2235200" imgH="1155700" progId="Equation.3">
                  <p:embed/>
                </p:oleObj>
              </mc:Choice>
              <mc:Fallback>
                <p:oleObj name="Equation" r:id="rId25" imgW="2235200" imgH="1155700" progId="Equation.3">
                  <p:embed/>
                  <p:pic>
                    <p:nvPicPr>
                      <p:cNvPr id="0" name="图片 17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800936"/>
                        <a:ext cx="1701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46"/>
          <p:cNvGraphicFramePr>
            <a:graphicFrameLocks noChangeAspect="1"/>
          </p:cNvGraphicFramePr>
          <p:nvPr/>
        </p:nvGraphicFramePr>
        <p:xfrm>
          <a:off x="1371600" y="4626436"/>
          <a:ext cx="66135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4" name="Equation" r:id="rId27" imgW="8826500" imgH="1371600" progId="Equation.3">
                  <p:embed/>
                </p:oleObj>
              </mc:Choice>
              <mc:Fallback>
                <p:oleObj name="Equation" r:id="rId27" imgW="8826500" imgH="1371600" progId="Equation.3">
                  <p:embed/>
                  <p:pic>
                    <p:nvPicPr>
                      <p:cNvPr id="0" name="图片 17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26436"/>
                        <a:ext cx="66135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3" name="Object 47"/>
          <p:cNvGraphicFramePr>
            <a:graphicFrameLocks noChangeAspect="1"/>
          </p:cNvGraphicFramePr>
          <p:nvPr/>
        </p:nvGraphicFramePr>
        <p:xfrm>
          <a:off x="4572000" y="3632661"/>
          <a:ext cx="13287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5" name="Equation" r:id="rId29" imgW="1739900" imgH="1066800" progId="Equation.3">
                  <p:embed/>
                </p:oleObj>
              </mc:Choice>
              <mc:Fallback>
                <p:oleObj name="Equation" r:id="rId29" imgW="1739900" imgH="1066800" progId="Equation.3">
                  <p:embed/>
                  <p:pic>
                    <p:nvPicPr>
                      <p:cNvPr id="0" name="图片 17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32661"/>
                        <a:ext cx="132873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4" name="Object 48"/>
          <p:cNvGraphicFramePr>
            <a:graphicFrameLocks noChangeAspect="1"/>
          </p:cNvGraphicFramePr>
          <p:nvPr/>
        </p:nvGraphicFramePr>
        <p:xfrm>
          <a:off x="6019800" y="4054936"/>
          <a:ext cx="6746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6" name="公式" r:id="rId31" imgW="355600" imgH="241300" progId="Equation.3">
                  <p:embed/>
                </p:oleObj>
              </mc:Choice>
              <mc:Fallback>
                <p:oleObj name="公式" r:id="rId31" imgW="355600" imgH="241300" progId="Equation.3">
                  <p:embed/>
                  <p:pic>
                    <p:nvPicPr>
                      <p:cNvPr id="0" name="图片 17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054936"/>
                        <a:ext cx="6746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685800" y="3002423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利用一阶线性方程解的公式可得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" grpId="0" autoUpdateAnimBg="0"/>
      <p:bldP spid="9254" grpId="0" animBg="1"/>
      <p:bldP spid="9255" grpId="0" build="p" autoUpdateAnimBg="0"/>
      <p:bldP spid="9257" grpId="0" build="p" autoUpdateAnimBg="0"/>
      <p:bldP spid="926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886272" y="1538436"/>
          <a:ext cx="3213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2" name="Equation" r:id="rId3" imgW="4279900" imgH="1371600" progId="Equation.3">
                  <p:embed/>
                </p:oleObj>
              </mc:Choice>
              <mc:Fallback>
                <p:oleObj name="Equation" r:id="rId3" imgW="4279900" imgH="1371600" progId="Equation.3">
                  <p:embed/>
                  <p:pic>
                    <p:nvPicPr>
                      <p:cNvPr id="0" name="图片 18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272" y="1538436"/>
                        <a:ext cx="3213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753047" y="2643336"/>
          <a:ext cx="52292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3" name="Equation" r:id="rId5" imgW="6972300" imgH="1181100" progId="Equation.3">
                  <p:embed/>
                </p:oleObj>
              </mc:Choice>
              <mc:Fallback>
                <p:oleObj name="Equation" r:id="rId5" imgW="6972300" imgH="1181100" progId="Equation.3">
                  <p:embed/>
                  <p:pic>
                    <p:nvPicPr>
                      <p:cNvPr id="0" name="图片 18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047" y="2643336"/>
                        <a:ext cx="52292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38672" y="4638824"/>
          <a:ext cx="33909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Equation" r:id="rId7" imgW="4521200" imgH="1536700" progId="Equation.3">
                  <p:embed/>
                </p:oleObj>
              </mc:Choice>
              <mc:Fallback>
                <p:oleObj name="Equation" r:id="rId7" imgW="4521200" imgH="1536700" progId="Equation.3">
                  <p:embed/>
                  <p:pic>
                    <p:nvPicPr>
                      <p:cNvPr id="0" name="图片 18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672" y="4638824"/>
                        <a:ext cx="33909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454972" y="4819799"/>
          <a:ext cx="3898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5" name="Equation" r:id="rId9" imgW="5194300" imgH="1257300" progId="Equation.3">
                  <p:embed/>
                </p:oleObj>
              </mc:Choice>
              <mc:Fallback>
                <p:oleObj name="Equation" r:id="rId9" imgW="5194300" imgH="1257300" progId="Equation.3">
                  <p:embed/>
                  <p:pic>
                    <p:nvPicPr>
                      <p:cNvPr id="0" name="图片 18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972" y="4819799"/>
                        <a:ext cx="3898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6" name="Group 6"/>
          <p:cNvGrpSpPr/>
          <p:nvPr/>
        </p:nvGrpSpPr>
        <p:grpSpPr bwMode="auto">
          <a:xfrm>
            <a:off x="1876872" y="5934224"/>
            <a:ext cx="2362200" cy="519112"/>
            <a:chOff x="1296" y="3417"/>
            <a:chExt cx="1488" cy="327"/>
          </a:xfrm>
        </p:grpSpPr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1296" y="3417"/>
              <a:ext cx="14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1488" y="3456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暂态电流</a:t>
              </a:r>
            </a:p>
          </p:txBody>
        </p:sp>
      </p:grpSp>
      <p:grpSp>
        <p:nvGrpSpPr>
          <p:cNvPr id="10249" name="Group 9"/>
          <p:cNvGrpSpPr/>
          <p:nvPr/>
        </p:nvGrpSpPr>
        <p:grpSpPr bwMode="auto">
          <a:xfrm>
            <a:off x="4772472" y="5919936"/>
            <a:ext cx="3581400" cy="533400"/>
            <a:chOff x="3120" y="3408"/>
            <a:chExt cx="2256" cy="336"/>
          </a:xfrm>
        </p:grpSpPr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3120" y="3408"/>
              <a:ext cx="22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3600" y="3456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稳态电流</a:t>
              </a:r>
            </a:p>
          </p:txBody>
        </p:sp>
      </p:grpSp>
      <p:grpSp>
        <p:nvGrpSpPr>
          <p:cNvPr id="10253" name="Group 13"/>
          <p:cNvGrpSpPr/>
          <p:nvPr/>
        </p:nvGrpSpPr>
        <p:grpSpPr bwMode="auto">
          <a:xfrm>
            <a:off x="6332985" y="801836"/>
            <a:ext cx="2579687" cy="2195513"/>
            <a:chOff x="4103" y="816"/>
            <a:chExt cx="1625" cy="1383"/>
          </a:xfrm>
        </p:grpSpPr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4704" y="187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∼</a:t>
              </a:r>
            </a:p>
          </p:txBody>
        </p:sp>
        <p:grpSp>
          <p:nvGrpSpPr>
            <p:cNvPr id="10255" name="Group 15"/>
            <p:cNvGrpSpPr/>
            <p:nvPr/>
          </p:nvGrpSpPr>
          <p:grpSpPr bwMode="auto">
            <a:xfrm>
              <a:off x="4103" y="816"/>
              <a:ext cx="1625" cy="1317"/>
              <a:chOff x="4080" y="816"/>
              <a:chExt cx="1625" cy="1317"/>
            </a:xfrm>
          </p:grpSpPr>
          <p:grpSp>
            <p:nvGrpSpPr>
              <p:cNvPr id="10256" name="Group 16"/>
              <p:cNvGrpSpPr/>
              <p:nvPr/>
            </p:nvGrpSpPr>
            <p:grpSpPr bwMode="auto">
              <a:xfrm>
                <a:off x="4080" y="816"/>
                <a:ext cx="1344" cy="1317"/>
                <a:chOff x="3840" y="912"/>
                <a:chExt cx="1344" cy="1317"/>
              </a:xfrm>
            </p:grpSpPr>
            <p:sp>
              <p:nvSpPr>
                <p:cNvPr id="10257" name="Oval 17"/>
                <p:cNvSpPr>
                  <a:spLocks noChangeArrowheads="1"/>
                </p:cNvSpPr>
                <p:nvPr/>
              </p:nvSpPr>
              <p:spPr bwMode="auto">
                <a:xfrm>
                  <a:off x="5088" y="1767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258" name="Group 18"/>
                <p:cNvGrpSpPr/>
                <p:nvPr/>
              </p:nvGrpSpPr>
              <p:grpSpPr bwMode="auto">
                <a:xfrm>
                  <a:off x="3840" y="912"/>
                  <a:ext cx="1344" cy="1317"/>
                  <a:chOff x="3840" y="912"/>
                  <a:chExt cx="1344" cy="1317"/>
                </a:xfrm>
              </p:grpSpPr>
              <p:sp>
                <p:nvSpPr>
                  <p:cNvPr id="1025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112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60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14" y="182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61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1536"/>
                    <a:ext cx="57" cy="5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62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6" y="1488"/>
                    <a:ext cx="48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63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09" y="124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6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1271"/>
                    <a:ext cx="3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6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248"/>
                    <a:ext cx="3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6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24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6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92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6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2112"/>
                    <a:ext cx="5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0269" name="Group 29"/>
                  <p:cNvGrpSpPr/>
                  <p:nvPr/>
                </p:nvGrpSpPr>
                <p:grpSpPr bwMode="auto">
                  <a:xfrm>
                    <a:off x="3840" y="1440"/>
                    <a:ext cx="336" cy="480"/>
                    <a:chOff x="3840" y="1440"/>
                    <a:chExt cx="336" cy="480"/>
                  </a:xfrm>
                </p:grpSpPr>
                <p:sp>
                  <p:nvSpPr>
                    <p:cNvPr id="10270" name="Arc 30"/>
                    <p:cNvSpPr/>
                    <p:nvPr/>
                  </p:nvSpPr>
                  <p:spPr bwMode="auto">
                    <a:xfrm>
                      <a:off x="3843" y="1440"/>
                      <a:ext cx="93" cy="116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3241 w 23241"/>
                        <a:gd name="T1" fmla="*/ 43138 h 43200"/>
                        <a:gd name="T2" fmla="*/ 22539 w 23241"/>
                        <a:gd name="T3" fmla="*/ 20 h 43200"/>
                        <a:gd name="T4" fmla="*/ 21600 w 23241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241" h="43200" fill="none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</a:path>
                        <a:path w="23241" h="43200" stroke="0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271" name="Arc 31"/>
                    <p:cNvSpPr/>
                    <p:nvPr/>
                  </p:nvSpPr>
                  <p:spPr bwMode="auto">
                    <a:xfrm>
                      <a:off x="3840" y="1564"/>
                      <a:ext cx="93" cy="116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3241 w 23241"/>
                        <a:gd name="T1" fmla="*/ 43138 h 43200"/>
                        <a:gd name="T2" fmla="*/ 22539 w 23241"/>
                        <a:gd name="T3" fmla="*/ 20 h 43200"/>
                        <a:gd name="T4" fmla="*/ 21600 w 23241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241" h="43200" fill="none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</a:path>
                        <a:path w="23241" h="43200" stroke="0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272" name="Arc 32"/>
                    <p:cNvSpPr/>
                    <p:nvPr/>
                  </p:nvSpPr>
                  <p:spPr bwMode="auto">
                    <a:xfrm>
                      <a:off x="3843" y="1680"/>
                      <a:ext cx="93" cy="116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3241 w 23241"/>
                        <a:gd name="T1" fmla="*/ 43138 h 43200"/>
                        <a:gd name="T2" fmla="*/ 22539 w 23241"/>
                        <a:gd name="T3" fmla="*/ 20 h 43200"/>
                        <a:gd name="T4" fmla="*/ 21600 w 23241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241" h="43200" fill="none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</a:path>
                        <a:path w="23241" h="43200" stroke="0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273" name="Arc 33"/>
                    <p:cNvSpPr/>
                    <p:nvPr/>
                  </p:nvSpPr>
                  <p:spPr bwMode="auto">
                    <a:xfrm>
                      <a:off x="3840" y="1804"/>
                      <a:ext cx="93" cy="116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3241 w 23241"/>
                        <a:gd name="T1" fmla="*/ 43138 h 43200"/>
                        <a:gd name="T2" fmla="*/ 22539 w 23241"/>
                        <a:gd name="T3" fmla="*/ 20 h 43200"/>
                        <a:gd name="T4" fmla="*/ 21600 w 23241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241" h="43200" fill="none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</a:path>
                        <a:path w="23241" h="43200" stroke="0" extrusionOk="0">
                          <a:moveTo>
                            <a:pt x="23240" y="43137"/>
                          </a:moveTo>
                          <a:cubicBezTo>
                            <a:pt x="22694" y="43179"/>
                            <a:pt x="22147" y="43199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1913" y="-1"/>
                            <a:pt x="22226" y="6"/>
                            <a:pt x="22538" y="2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graphicFrame>
                  <p:nvGraphicFramePr>
                    <p:cNvPr id="10274" name="Object 3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936" y="1536"/>
                    <a:ext cx="240" cy="27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8586" name="公式" r:id="rId11" imgW="190500" imgH="215900" progId="Equation.3">
                            <p:embed/>
                          </p:oleObj>
                        </mc:Choice>
                        <mc:Fallback>
                          <p:oleObj name="公式" r:id="rId11" imgW="190500" imgH="215900" progId="Equation.3">
                            <p:embed/>
                            <p:pic>
                              <p:nvPicPr>
                                <p:cNvPr id="0" name="图片 1857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936" y="1536"/>
                                  <a:ext cx="240" cy="27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10275" name="Group 35"/>
                  <p:cNvGrpSpPr/>
                  <p:nvPr/>
                </p:nvGrpSpPr>
                <p:grpSpPr bwMode="auto">
                  <a:xfrm>
                    <a:off x="4464" y="1680"/>
                    <a:ext cx="261" cy="549"/>
                    <a:chOff x="4464" y="1680"/>
                    <a:chExt cx="261" cy="549"/>
                  </a:xfrm>
                </p:grpSpPr>
                <p:sp>
                  <p:nvSpPr>
                    <p:cNvPr id="10276" name="Oval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4" y="1968"/>
                      <a:ext cx="261" cy="261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graphicFrame>
                  <p:nvGraphicFramePr>
                    <p:cNvPr id="10277" name="Object 3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464" y="1680"/>
                    <a:ext cx="259" cy="27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8587" name="公式" r:id="rId13" imgW="203200" imgH="215900" progId="Equation.3">
                            <p:embed/>
                          </p:oleObj>
                        </mc:Choice>
                        <mc:Fallback>
                          <p:oleObj name="公式" r:id="rId13" imgW="203200" imgH="215900" progId="Equation.3">
                            <p:embed/>
                            <p:pic>
                              <p:nvPicPr>
                                <p:cNvPr id="0" name="图片 1857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464" y="1680"/>
                                  <a:ext cx="259" cy="27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10278" name="Group 38"/>
                  <p:cNvGrpSpPr/>
                  <p:nvPr/>
                </p:nvGrpSpPr>
                <p:grpSpPr bwMode="auto">
                  <a:xfrm>
                    <a:off x="4272" y="912"/>
                    <a:ext cx="528" cy="432"/>
                    <a:chOff x="4272" y="912"/>
                    <a:chExt cx="528" cy="432"/>
                  </a:xfrm>
                </p:grpSpPr>
                <p:sp>
                  <p:nvSpPr>
                    <p:cNvPr id="10279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72" y="1200"/>
                      <a:ext cx="528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graphicFrame>
                  <p:nvGraphicFramePr>
                    <p:cNvPr id="10280" name="Object 4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368" y="912"/>
                    <a:ext cx="259" cy="27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8588" name="公式" r:id="rId15" imgW="203200" imgH="215900" progId="Equation.3">
                            <p:embed/>
                          </p:oleObj>
                        </mc:Choice>
                        <mc:Fallback>
                          <p:oleObj name="公式" r:id="rId15" imgW="203200" imgH="215900" progId="Equation.3">
                            <p:embed/>
                            <p:pic>
                              <p:nvPicPr>
                                <p:cNvPr id="0" name="图片 18577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368" y="912"/>
                                  <a:ext cx="259" cy="27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</p:grpSp>
          <p:graphicFrame>
            <p:nvGraphicFramePr>
              <p:cNvPr id="10281" name="Object 41"/>
              <p:cNvGraphicFramePr>
                <a:graphicFrameLocks noChangeAspect="1"/>
              </p:cNvGraphicFramePr>
              <p:nvPr/>
            </p:nvGraphicFramePr>
            <p:xfrm>
              <a:off x="5424" y="1344"/>
              <a:ext cx="281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89" name="公式" r:id="rId17" imgW="215900" imgH="215900" progId="Equation.3">
                      <p:embed/>
                    </p:oleObj>
                  </mc:Choice>
                  <mc:Fallback>
                    <p:oleObj name="公式" r:id="rId17" imgW="215900" imgH="215900" progId="Equation.3">
                      <p:embed/>
                      <p:pic>
                        <p:nvPicPr>
                          <p:cNvPr id="0" name="图片 185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1344"/>
                            <a:ext cx="281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82" name="Rectangle 4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624" y="1030288"/>
            <a:ext cx="3962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因此所求电流函数为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3" name="Text Box 43"/>
              <p:cNvSpPr txBox="1">
                <a:spLocks noChangeArrowheads="1"/>
              </p:cNvSpPr>
              <p:nvPr/>
            </p:nvSpPr>
            <p:spPr bwMode="auto">
              <a:xfrm>
                <a:off x="944736" y="3853011"/>
                <a:ext cx="5190845" cy="7018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zh-CN" altLang="en-US" sz="2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解的意义</a:t>
                </a:r>
                <a:r>
                  <a:rPr kumimoji="1" lang="en-US" altLang="zh-CN" sz="2800" b="1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</a:t>
                </a:r>
                <a:r>
                  <a:rPr kumimoji="1"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𝜑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arctan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/>
                          </a:rPr>
                          <m:t>𝜔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𝐿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/>
                          </a:rPr>
                          <m:t>𝑅</m:t>
                        </m:r>
                      </m:den>
                    </m:f>
                  </m:oMath>
                </a14:m>
                <a:r>
                  <a:rPr kumimoji="1"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:r>
                  <a:rPr kumimoji="1" lang="en-US" altLang="zh-CN" sz="2800" b="1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kumimoji="1" lang="en-US" altLang="zh-CN" sz="28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83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4736" y="3853011"/>
                <a:ext cx="5190845" cy="701859"/>
              </a:xfrm>
              <a:prstGeom prst="rect">
                <a:avLst/>
              </a:prstGeom>
              <a:blipFill rotWithShape="1">
                <a:blip r:embed="rId19"/>
                <a:stretch>
                  <a:fillRect l="-9" t="-66" r="4" b="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 txBox="1">
            <a:spLocks noChangeArrowheads="1"/>
          </p:cNvSpPr>
          <p:nvPr/>
        </p:nvSpPr>
        <p:spPr bwMode="auto">
          <a:xfrm>
            <a:off x="2380928" y="1684958"/>
            <a:ext cx="45370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一阶常微分方程 </a:t>
            </a:r>
            <a:endParaRPr kumimoji="1"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67744" y="2908920"/>
            <a:ext cx="33528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一、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齐次微分方程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1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67744" y="3747120"/>
            <a:ext cx="42672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二、一阶线性微分方程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1124744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伯努利方程的标准形式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kumimoji="1"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676400" y="1658144"/>
          <a:ext cx="477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Equation" r:id="rId4" imgW="6362700" imgH="1231900" progId="Equation.3">
                  <p:embed/>
                </p:oleObj>
              </mc:Choice>
              <mc:Fallback>
                <p:oleObj name="Equation" r:id="rId4" imgW="6362700" imgH="1231900" progId="Equation.3">
                  <p:embed/>
                  <p:pic>
                    <p:nvPicPr>
                      <p:cNvPr id="0" name="图片 19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58144"/>
                        <a:ext cx="4775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727200" y="3120232"/>
          <a:ext cx="383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Equation" r:id="rId6" imgW="5118100" imgH="1231900" progId="Equation.3">
                  <p:embed/>
                </p:oleObj>
              </mc:Choice>
              <mc:Fallback>
                <p:oleObj name="Equation" r:id="rId6" imgW="5118100" imgH="1231900" progId="Equation.3">
                  <p:embed/>
                  <p:pic>
                    <p:nvPicPr>
                      <p:cNvPr id="0" name="图片 19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120232"/>
                        <a:ext cx="383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286000" y="4150519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2743200" y="4145757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Equation" r:id="rId8" imgW="1765300" imgH="673100" progId="Equation.3">
                  <p:embed/>
                </p:oleObj>
              </mc:Choice>
              <mc:Fallback>
                <p:oleObj name="Equation" r:id="rId8" imgW="1765300" imgH="673100" progId="Equation.3">
                  <p:embed/>
                  <p:pic>
                    <p:nvPicPr>
                      <p:cNvPr id="0" name="图片 19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45757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4625287" y="3962212"/>
          <a:ext cx="2755025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quation" r:id="rId10" imgW="28041600" imgH="10363200" progId="Equation.DSMT4">
                  <p:embed/>
                </p:oleObj>
              </mc:Choice>
              <mc:Fallback>
                <p:oleObj name="Equation" r:id="rId10" imgW="28041600" imgH="10363200" progId="Equation.DSMT4">
                  <p:embed/>
                  <p:pic>
                    <p:nvPicPr>
                      <p:cNvPr id="0" name="图片 19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287" y="3962212"/>
                        <a:ext cx="2755025" cy="101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2209800" y="4029869"/>
            <a:ext cx="0" cy="828675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1654175" y="4858544"/>
          <a:ext cx="46704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12" imgW="6235700" imgH="1231900" progId="Equation.3">
                  <p:embed/>
                </p:oleObj>
              </mc:Choice>
              <mc:Fallback>
                <p:oleObj name="Equation" r:id="rId12" imgW="6235700" imgH="1231900" progId="Equation.3">
                  <p:embed/>
                  <p:pic>
                    <p:nvPicPr>
                      <p:cNvPr id="0" name="图片 19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4858544"/>
                        <a:ext cx="46704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04800" y="5785644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求出此方程通解后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7" name="Text Box 13"/>
              <p:cNvSpPr txBox="1">
                <a:spLocks noChangeArrowheads="1"/>
              </p:cNvSpPr>
              <p:nvPr/>
            </p:nvSpPr>
            <p:spPr bwMode="auto">
              <a:xfrm>
                <a:off x="1673225" y="2574132"/>
                <a:ext cx="358457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除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方程两边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得</a:t>
                </a:r>
              </a:p>
            </p:txBody>
          </p:sp>
        </mc:Choice>
        <mc:Fallback xmlns="">
          <p:sp>
            <p:nvSpPr>
              <p:cNvPr id="1127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3225" y="2574132"/>
                <a:ext cx="3584575" cy="523220"/>
              </a:xfrm>
              <a:prstGeom prst="rect">
                <a:avLst/>
              </a:prstGeom>
              <a:blipFill rotWithShape="1">
                <a:blip r:embed="rId14"/>
                <a:stretch>
                  <a:fillRect t="-91" b="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352800" y="5785644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换回原变量即得伯努利方程的通解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655638" y="2586832"/>
            <a:ext cx="1017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解法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6384925" y="5074444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1281" name="Group 17"/>
          <p:cNvGrpSpPr/>
          <p:nvPr/>
        </p:nvGrpSpPr>
        <p:grpSpPr bwMode="auto">
          <a:xfrm>
            <a:off x="6948264" y="980728"/>
            <a:ext cx="1828800" cy="2573485"/>
            <a:chOff x="4368" y="431"/>
            <a:chExt cx="1111" cy="1564"/>
          </a:xfrm>
        </p:grpSpPr>
        <p:pic>
          <p:nvPicPr>
            <p:cNvPr id="11282" name="Picture 18" descr="Y1伯努利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480"/>
              <a:ext cx="912" cy="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83" name="Freeform 19"/>
            <p:cNvSpPr/>
            <p:nvPr/>
          </p:nvSpPr>
          <p:spPr bwMode="auto">
            <a:xfrm>
              <a:off x="4368" y="431"/>
              <a:ext cx="1111" cy="85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4" name="Freeform 20"/>
            <p:cNvSpPr/>
            <p:nvPr/>
          </p:nvSpPr>
          <p:spPr bwMode="auto">
            <a:xfrm>
              <a:off x="4368" y="431"/>
              <a:ext cx="96" cy="1564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5" name="Freeform 21"/>
            <p:cNvSpPr/>
            <p:nvPr/>
          </p:nvSpPr>
          <p:spPr bwMode="auto">
            <a:xfrm flipH="1" flipV="1">
              <a:off x="5376" y="431"/>
              <a:ext cx="96" cy="1564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6" name="Freeform 22"/>
            <p:cNvSpPr/>
            <p:nvPr/>
          </p:nvSpPr>
          <p:spPr bwMode="auto">
            <a:xfrm flipV="1">
              <a:off x="4368" y="1910"/>
              <a:ext cx="1111" cy="85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287" name="AutoShape 23">
            <a:hlinkClick r:id="" action="ppaction://customshow?id=0&amp;return=true" highlightClick="1"/>
          </p:cNvPr>
          <p:cNvSpPr>
            <a:spLocks noChangeArrowheads="1"/>
          </p:cNvSpPr>
          <p:nvPr/>
        </p:nvSpPr>
        <p:spPr bwMode="auto">
          <a:xfrm>
            <a:off x="7061800" y="1062627"/>
            <a:ext cx="1700784" cy="2362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211960" y="4184649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endParaRPr kumimoji="1"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71" grpId="0" autoUpdateAnimBg="0"/>
      <p:bldP spid="11274" grpId="0" animBg="1"/>
      <p:bldP spid="11276" grpId="0" autoUpdateAnimBg="0"/>
      <p:bldP spid="11277" grpId="0" autoUpdateAnimBg="0"/>
      <p:bldP spid="11278" grpId="0" autoUpdateAnimBg="0"/>
      <p:bldP spid="11279" grpId="0" build="p" autoUpdateAnimBg="0"/>
      <p:bldP spid="11280" grpId="0" build="p" autoUpdateAnimBg="0"/>
      <p:bldP spid="2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74440" y="1009650"/>
            <a:ext cx="2057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求方程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041724" y="844376"/>
          <a:ext cx="2806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2" name="Equation" r:id="rId3" imgW="3746500" imgH="1231900" progId="Equation.3">
                  <p:embed/>
                </p:oleObj>
              </mc:Choice>
              <mc:Fallback>
                <p:oleObj name="Equation" r:id="rId3" imgW="3746500" imgH="1231900" progId="Equation.3">
                  <p:embed/>
                  <p:pic>
                    <p:nvPicPr>
                      <p:cNvPr id="0" name="图片 20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724" y="844376"/>
                        <a:ext cx="2806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784924" y="996776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的通解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1" lang="en-US" altLang="zh-CN" sz="280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60524" y="183497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127324" y="1796876"/>
          <a:ext cx="1181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3" name="Equation" r:id="rId5" imgW="1574800" imgH="673100" progId="Equation.3">
                  <p:embed/>
                </p:oleObj>
              </mc:Choice>
              <mc:Fallback>
                <p:oleObj name="Equation" r:id="rId5" imgW="1574800" imgH="673100" progId="Equation.3">
                  <p:embed/>
                  <p:pic>
                    <p:nvPicPr>
                      <p:cNvPr id="0" name="图片 20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324" y="1796876"/>
                        <a:ext cx="1181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345160" y="1829767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则方程变形为</a:t>
            </a: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2863924" y="2368376"/>
          <a:ext cx="238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4" name="Equation" r:id="rId7" imgW="3187700" imgH="1231900" progId="Equation.3">
                  <p:embed/>
                </p:oleObj>
              </mc:Choice>
              <mc:Fallback>
                <p:oleObj name="Equation" r:id="rId7" imgW="3187700" imgH="1231900" progId="Equation.3">
                  <p:embed/>
                  <p:pic>
                    <p:nvPicPr>
                      <p:cNvPr id="0" name="图片 20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924" y="2368376"/>
                        <a:ext cx="238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074440" y="3816176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其通解为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2636912" y="4008264"/>
          <a:ext cx="749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" name="Equation" r:id="rId9" imgW="1003300" imgH="317500" progId="Equation.3">
                  <p:embed/>
                </p:oleObj>
              </mc:Choice>
              <mc:Fallback>
                <p:oleObj name="Equation" r:id="rId9" imgW="1003300" imgH="317500" progId="Equation.3">
                  <p:embed/>
                  <p:pic>
                    <p:nvPicPr>
                      <p:cNvPr id="0" name="图片 20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912" y="4008264"/>
                        <a:ext cx="749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988739" y="538462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1530077" y="5394151"/>
          <a:ext cx="10588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" name="Equation" r:id="rId11" imgW="1409700" imgH="673100" progId="Equation.3">
                  <p:embed/>
                </p:oleObj>
              </mc:Choice>
              <mc:Fallback>
                <p:oleObj name="Equation" r:id="rId11" imgW="1409700" imgH="673100" progId="Equation.3">
                  <p:embed/>
                  <p:pic>
                    <p:nvPicPr>
                      <p:cNvPr id="0" name="图片 20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077" y="5394151"/>
                        <a:ext cx="105886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2889324" y="5962476"/>
          <a:ext cx="320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" name="Equation" r:id="rId13" imgW="4267200" imgH="1130300" progId="Equation.3">
                  <p:embed/>
                </p:oleObj>
              </mc:Choice>
              <mc:Fallback>
                <p:oleObj name="Equation" r:id="rId13" imgW="4267200" imgH="1130300" progId="Equation.3">
                  <p:embed/>
                  <p:pic>
                    <p:nvPicPr>
                      <p:cNvPr id="0" name="图片 20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324" y="5962476"/>
                        <a:ext cx="320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3410024" y="3314526"/>
          <a:ext cx="825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" name="Equation" r:id="rId15" imgW="1104900" imgH="901700" progId="Equation.3">
                  <p:embed/>
                </p:oleObj>
              </mc:Choice>
              <mc:Fallback>
                <p:oleObj name="Equation" r:id="rId15" imgW="1104900" imgH="901700" progId="Equation.3">
                  <p:embed/>
                  <p:pic>
                    <p:nvPicPr>
                      <p:cNvPr id="0" name="图片 20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024" y="3314526"/>
                        <a:ext cx="825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4249812" y="3854276"/>
          <a:ext cx="1841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" name="Equation" r:id="rId17" imgW="2451100" imgH="774700" progId="Equation.3">
                  <p:embed/>
                </p:oleObj>
              </mc:Choice>
              <mc:Fallback>
                <p:oleObj name="Equation" r:id="rId17" imgW="2451100" imgH="774700" progId="Equation.3">
                  <p:embed/>
                  <p:pic>
                    <p:nvPicPr>
                      <p:cNvPr id="0" name="图片 20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812" y="3854276"/>
                        <a:ext cx="1841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6089724" y="3460576"/>
          <a:ext cx="1092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" name="Equation" r:id="rId19" imgW="1460500" imgH="901700" progId="Equation.3">
                  <p:embed/>
                </p:oleObj>
              </mc:Choice>
              <mc:Fallback>
                <p:oleObj name="Equation" r:id="rId19" imgW="1460500" imgH="901700" progId="Equation.3">
                  <p:embed/>
                  <p:pic>
                    <p:nvPicPr>
                      <p:cNvPr id="0" name="图片 20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724" y="3460576"/>
                        <a:ext cx="1092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7232724" y="3905076"/>
          <a:ext cx="115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" name="Equation" r:id="rId21" imgW="1536700" imgH="571500" progId="Equation.3">
                  <p:embed/>
                </p:oleObj>
              </mc:Choice>
              <mc:Fallback>
                <p:oleObj name="Equation" r:id="rId21" imgW="1536700" imgH="571500" progId="Equation.3">
                  <p:embed/>
                  <p:pic>
                    <p:nvPicPr>
                      <p:cNvPr id="0" name="图片 20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724" y="3905076"/>
                        <a:ext cx="115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2889324" y="4501976"/>
          <a:ext cx="275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2" name="Equation" r:id="rId23" imgW="3670300" imgH="1130300" progId="Equation.3">
                  <p:embed/>
                </p:oleObj>
              </mc:Choice>
              <mc:Fallback>
                <p:oleObj name="Equation" r:id="rId23" imgW="3670300" imgH="1130300" progId="Equation.3">
                  <p:embed/>
                  <p:pic>
                    <p:nvPicPr>
                      <p:cNvPr id="0" name="图片 20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324" y="4501976"/>
                        <a:ext cx="2755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512739" y="5384626"/>
            <a:ext cx="3427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得原方程通解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3" grpId="0" autoUpdateAnimBg="0"/>
      <p:bldP spid="14345" grpId="0" autoUpdateAnimBg="0"/>
      <p:bldP spid="14347" grpId="0" build="p" autoUpdateAnimBg="0"/>
      <p:bldP spid="14355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8469" y="1229692"/>
            <a:ext cx="1098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endParaRPr kumimoji="0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1386656" y="759792"/>
            <a:ext cx="6858000" cy="1671638"/>
            <a:chOff x="692" y="252"/>
            <a:chExt cx="4320" cy="105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92" y="548"/>
              <a:ext cx="4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求初值问题                         的解</a:t>
              </a:r>
              <a:r>
                <a:rPr kumimoji="0" lang="en-US" altLang="zh-CN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837" y="252"/>
            <a:ext cx="1459" cy="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8" name="Equation" r:id="rId3" imgW="989965" imgH="711200" progId="Equation.DSMT4">
                    <p:embed/>
                  </p:oleObj>
                </mc:Choice>
                <mc:Fallback>
                  <p:oleObj name="Equation" r:id="rId3" imgW="989965" imgH="711200" progId="Equation.DSMT4">
                    <p:embed/>
                    <p:pic>
                      <p:nvPicPr>
                        <p:cNvPr id="0" name="图片 267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52"/>
                          <a:ext cx="1459" cy="1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8463" y="2420888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8063" y="2440955"/>
            <a:ext cx="279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方程两边同乘以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581241" y="2502470"/>
          <a:ext cx="736918" cy="49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9" name="Equation" r:id="rId5" imgW="292100" imgH="203200" progId="Equation.DSMT4">
                  <p:embed/>
                </p:oleObj>
              </mc:Choice>
              <mc:Fallback>
                <p:oleObj name="Equation" r:id="rId5" imgW="292100" imgH="203200" progId="Equation.DSMT4">
                  <p:embed/>
                  <p:pic>
                    <p:nvPicPr>
                      <p:cNvPr id="0" name="图片 26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241" y="2502470"/>
                        <a:ext cx="736918" cy="497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33863" y="2440955"/>
            <a:ext cx="1314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整理得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57825" y="2204417"/>
          <a:ext cx="23542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0" name="Equation" r:id="rId7" imgW="1028700" imgH="419100" progId="Equation.DSMT4">
                  <p:embed/>
                </p:oleObj>
              </mc:Choice>
              <mc:Fallback>
                <p:oleObj name="Equation" r:id="rId7" imgW="1028700" imgH="419100" progId="Equation.DSMT4">
                  <p:embed/>
                  <p:pic>
                    <p:nvPicPr>
                      <p:cNvPr id="0" name="图片 26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2204417"/>
                        <a:ext cx="23542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 bwMode="auto">
          <a:xfrm>
            <a:off x="1028402" y="3119190"/>
            <a:ext cx="1655762" cy="538162"/>
            <a:chOff x="295" y="1573"/>
            <a:chExt cx="1043" cy="339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95" y="1573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令 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620" y="1583"/>
            <a:ext cx="71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1" name="Equation" r:id="rId9" imgW="647700" imgH="292100" progId="Equation.DSMT4">
                    <p:embed/>
                  </p:oleObj>
                </mc:Choice>
                <mc:Fallback>
                  <p:oleObj name="Equation" r:id="rId9" imgW="647700" imgH="292100" progId="Equation.DSMT4">
                    <p:embed/>
                    <p:pic>
                      <p:nvPicPr>
                        <p:cNvPr id="0" name="图片 267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1583"/>
                          <a:ext cx="718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419872" y="3792299"/>
          <a:ext cx="1901667" cy="974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2" name="Equation" r:id="rId11" imgW="761365" imgH="393700" progId="Equation.DSMT4">
                  <p:embed/>
                </p:oleObj>
              </mc:Choice>
              <mc:Fallback>
                <p:oleObj name="Equation" r:id="rId11" imgW="761365" imgH="393700" progId="Equation.DSMT4">
                  <p:embed/>
                  <p:pic>
                    <p:nvPicPr>
                      <p:cNvPr id="0" name="图片 26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792299"/>
                        <a:ext cx="1901667" cy="974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037611" y="5703832"/>
          <a:ext cx="1662430" cy="909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3" name="Equation" r:id="rId13" imgW="711200" imgH="393700" progId="Equation.DSMT4">
                  <p:embed/>
                </p:oleObj>
              </mc:Choice>
              <mc:Fallback>
                <p:oleObj name="Equation" r:id="rId13" imgW="711200" imgH="393700" progId="Equation.DSMT4">
                  <p:embed/>
                  <p:pic>
                    <p:nvPicPr>
                      <p:cNvPr id="0" name="图片 26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611" y="5703832"/>
                        <a:ext cx="1662430" cy="909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158827" y="2996952"/>
          <a:ext cx="18288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4" name="Equation" r:id="rId15" imgW="850265" imgH="393700" progId="Equation.DSMT4">
                  <p:embed/>
                </p:oleObj>
              </mc:Choice>
              <mc:Fallback>
                <p:oleObj name="Equation" r:id="rId15" imgW="850265" imgH="393700" progId="Equation.DSMT4">
                  <p:embed/>
                  <p:pic>
                    <p:nvPicPr>
                      <p:cNvPr id="0" name="图片 26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827" y="2996952"/>
                        <a:ext cx="18288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11139" y="3135065"/>
            <a:ext cx="595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16189" y="3173165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代入上述方程得 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55377" y="5082679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其通解为 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755602" y="4723904"/>
          <a:ext cx="46085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5" name="Equation" r:id="rId17" imgW="1955800" imgH="533400" progId="Equation.DSMT4">
                  <p:embed/>
                </p:oleObj>
              </mc:Choice>
              <mc:Fallback>
                <p:oleObj name="Equation" r:id="rId17" imgW="1955800" imgH="533400" progId="Equation.DSMT4">
                  <p:embed/>
                  <p:pic>
                    <p:nvPicPr>
                      <p:cNvPr id="0" name="图片 267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602" y="4723904"/>
                        <a:ext cx="4608512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588894" y="1228105"/>
            <a:ext cx="2087562" cy="523220"/>
          </a:xfrm>
          <a:prstGeom prst="rect">
            <a:avLst/>
          </a:prstGeom>
          <a:gradFill rotWithShape="1">
            <a:gsLst>
              <a:gs pos="0">
                <a:srgbClr val="33CCCC"/>
              </a:gs>
              <a:gs pos="50000">
                <a:srgbClr val="185E5E"/>
              </a:gs>
              <a:gs pos="100000">
                <a:srgbClr val="33CCCC"/>
              </a:gs>
            </a:gsLst>
            <a:lin ang="2700000" scaled="1"/>
          </a:gradFill>
          <a:ln w="254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kumimoji="0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伯努利方程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579516" y="4005064"/>
            <a:ext cx="1728788" cy="523220"/>
          </a:xfrm>
          <a:prstGeom prst="rect">
            <a:avLst/>
          </a:prstGeom>
          <a:gradFill rotWithShape="1">
            <a:gsLst>
              <a:gs pos="0">
                <a:srgbClr val="800080"/>
              </a:gs>
              <a:gs pos="50000">
                <a:srgbClr val="3B003B"/>
              </a:gs>
              <a:gs pos="100000">
                <a:srgbClr val="800080"/>
              </a:gs>
            </a:gsLst>
            <a:lin ang="2700000" scaled="1"/>
          </a:gradFill>
          <a:ln w="25400">
            <a:solidFill>
              <a:srgbClr val="9933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kumimoji="0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 </a:t>
            </a:r>
          </a:p>
        </p:txBody>
      </p:sp>
      <p:grpSp>
        <p:nvGrpSpPr>
          <p:cNvPr id="24" name="Group 23"/>
          <p:cNvGrpSpPr/>
          <p:nvPr/>
        </p:nvGrpSpPr>
        <p:grpSpPr bwMode="auto">
          <a:xfrm>
            <a:off x="4844752" y="5924574"/>
            <a:ext cx="2895600" cy="587375"/>
            <a:chOff x="2793" y="3345"/>
            <a:chExt cx="1824" cy="370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793" y="3345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( </a:t>
              </a:r>
              <a:r>
                <a:rPr lang="en-US" altLang="zh-CN" i="1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为任意常数 </a:t>
              </a:r>
              <a:r>
                <a:rPr lang="en-US" altLang="zh-CN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2955" y="3385"/>
            <a:ext cx="28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6" name="公式" r:id="rId19" imgW="228600" imgH="254000" progId="Equation.3">
                    <p:embed/>
                  </p:oleObj>
                </mc:Choice>
                <mc:Fallback>
                  <p:oleObj name="公式" r:id="rId19" imgW="228600" imgH="254000" progId="Equation.3">
                    <p:embed/>
                    <p:pic>
                      <p:nvPicPr>
                        <p:cNvPr id="0" name="图片 267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5" y="3385"/>
                          <a:ext cx="288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8" grpId="0"/>
      <p:bldP spid="19" grpId="0"/>
      <p:bldP spid="20" grpId="0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2650" y="1196752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线素场：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79488" y="1196752"/>
            <a:ext cx="698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利用积分曲线的切线近似描述微分方程解</a:t>
            </a:r>
            <a:r>
              <a:rPr kumimoji="0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5" name="Group 5"/>
          <p:cNvGrpSpPr/>
          <p:nvPr/>
        </p:nvGrpSpPr>
        <p:grpSpPr bwMode="auto">
          <a:xfrm>
            <a:off x="971550" y="1988840"/>
            <a:ext cx="4146550" cy="828675"/>
            <a:chOff x="612" y="1274"/>
            <a:chExt cx="2612" cy="522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2039" y="1274"/>
            <a:ext cx="1185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2" name="Equation" r:id="rId3" imgW="1168400" imgH="508000" progId="Equation.DSMT4">
                    <p:embed/>
                  </p:oleObj>
                </mc:Choice>
                <mc:Fallback>
                  <p:oleObj name="Equation" r:id="rId3" imgW="1168400" imgH="508000" progId="Equation.DSMT4">
                    <p:embed/>
                    <p:pic>
                      <p:nvPicPr>
                        <p:cNvPr id="0" name="图片 276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" y="1274"/>
                          <a:ext cx="1185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612" y="1365"/>
              <a:ext cx="19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设有微分方程 </a:t>
              </a:r>
            </a:p>
          </p:txBody>
        </p:sp>
      </p:grpSp>
      <p:grpSp>
        <p:nvGrpSpPr>
          <p:cNvPr id="8" name="Group 8"/>
          <p:cNvGrpSpPr/>
          <p:nvPr/>
        </p:nvGrpSpPr>
        <p:grpSpPr bwMode="auto">
          <a:xfrm>
            <a:off x="5076825" y="2133302"/>
            <a:ext cx="2457450" cy="519113"/>
            <a:chOff x="3198" y="1365"/>
            <a:chExt cx="1548" cy="32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98" y="1365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任取 </a:t>
              </a: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3696" y="1411"/>
            <a:ext cx="105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3" name="Equation" r:id="rId5" imgW="1041400" imgH="254000" progId="Equation.DSMT4">
                    <p:embed/>
                  </p:oleObj>
                </mc:Choice>
                <mc:Fallback>
                  <p:oleObj name="Equation" r:id="rId5" imgW="1041400" imgH="254000" progId="Equation.DSMT4">
                    <p:embed/>
                    <p:pic>
                      <p:nvPicPr>
                        <p:cNvPr id="0" name="图片 276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411"/>
                          <a:ext cx="105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524750" y="2119015"/>
            <a:ext cx="1296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以该点</a:t>
            </a:r>
          </a:p>
        </p:txBody>
      </p:sp>
      <p:grpSp>
        <p:nvGrpSpPr>
          <p:cNvPr id="12" name="Group 12"/>
          <p:cNvGrpSpPr/>
          <p:nvPr/>
        </p:nvGrpSpPr>
        <p:grpSpPr bwMode="auto">
          <a:xfrm>
            <a:off x="395288" y="2925468"/>
            <a:ext cx="8424862" cy="523875"/>
            <a:chOff x="249" y="1864"/>
            <a:chExt cx="5307" cy="330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49" y="1864"/>
              <a:ext cx="530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为起点作以            为斜率且长度一定的短直线段</a:t>
              </a:r>
              <a:r>
                <a:rPr kumimoji="0" lang="en-US" altLang="zh-CN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 </a:t>
              </a:r>
              <a:r>
                <a:rPr kumimoji="0"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 </a:t>
              </a:r>
            </a:p>
          </p:txBody>
        </p:sp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1474" y="1909"/>
            <a:ext cx="64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4" name="Equation" r:id="rId7" imgW="635000" imgH="254000" progId="Equation.DSMT4">
                    <p:embed/>
                  </p:oleObj>
                </mc:Choice>
                <mc:Fallback>
                  <p:oleObj name="Equation" r:id="rId7" imgW="635000" imgH="254000" progId="Equation.DSMT4">
                    <p:embed/>
                    <p:pic>
                      <p:nvPicPr>
                        <p:cNvPr id="0" name="图片 276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909"/>
                          <a:ext cx="64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95288" y="3646190"/>
            <a:ext cx="367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这些短直线段为线素</a:t>
            </a:r>
            <a:r>
              <a:rPr kumimoji="0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924300" y="3646190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区域 </a:t>
            </a:r>
            <a:r>
              <a:rPr kumimoji="0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0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所有点处线素的集合称</a:t>
            </a:r>
            <a:r>
              <a:rPr kumimoji="0" lang="zh-CN" altLang="en-US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" name="Group 17"/>
          <p:cNvGrpSpPr/>
          <p:nvPr/>
        </p:nvGrpSpPr>
        <p:grpSpPr bwMode="auto">
          <a:xfrm>
            <a:off x="395288" y="4222452"/>
            <a:ext cx="7199312" cy="828675"/>
            <a:chOff x="249" y="2681"/>
            <a:chExt cx="4535" cy="522"/>
          </a:xfrm>
        </p:grpSpPr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49" y="2771"/>
              <a:ext cx="45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为方程                     的</a:t>
              </a:r>
              <a:r>
                <a:rPr kumimoji="0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线素场</a:t>
              </a:r>
              <a:r>
                <a:rPr kumimoji="0"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0" lang="zh-CN" altLang="en-US" sz="28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方向场</a:t>
              </a:r>
              <a:r>
                <a:rPr kumimoji="0"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kumimoji="0"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1045" y="2681"/>
            <a:ext cx="1135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5" name="Equation" r:id="rId9" imgW="1117600" imgH="508000" progId="Equation.DSMT4">
                    <p:embed/>
                  </p:oleObj>
                </mc:Choice>
                <mc:Fallback>
                  <p:oleObj name="Equation" r:id="rId9" imgW="1117600" imgH="508000" progId="Equation.DSMT4">
                    <p:embed/>
                    <p:pic>
                      <p:nvPicPr>
                        <p:cNvPr id="0" name="图片 276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681"/>
                          <a:ext cx="1135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roup 932"/>
          <p:cNvGrpSpPr/>
          <p:nvPr/>
        </p:nvGrpSpPr>
        <p:grpSpPr bwMode="auto">
          <a:xfrm>
            <a:off x="5004246" y="1053182"/>
            <a:ext cx="4032250" cy="828675"/>
            <a:chOff x="3107" y="346"/>
            <a:chExt cx="2540" cy="522"/>
          </a:xfrm>
        </p:grpSpPr>
        <p:sp>
          <p:nvSpPr>
            <p:cNvPr id="933" name="Text Box 933"/>
            <p:cNvSpPr txBox="1">
              <a:spLocks noChangeArrowheads="1"/>
            </p:cNvSpPr>
            <p:nvPr/>
          </p:nvSpPr>
          <p:spPr bwMode="auto">
            <a:xfrm>
              <a:off x="3107" y="431"/>
              <a:ext cx="2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zh-CN" altLang="en-US" b="0">
                  <a:ea typeface="微软雅黑" panose="020B0503020204020204" pitchFamily="34" charset="-122"/>
                  <a:cs typeface="Times New Roman" panose="02020603050405020304" pitchFamily="18" charset="0"/>
                </a:rPr>
                <a:t>方程　　　  的线索场　　　</a:t>
              </a:r>
            </a:p>
          </p:txBody>
        </p:sp>
        <p:graphicFrame>
          <p:nvGraphicFramePr>
            <p:cNvPr id="934" name="Object 934"/>
            <p:cNvGraphicFramePr>
              <a:graphicFrameLocks noChangeAspect="1"/>
            </p:cNvGraphicFramePr>
            <p:nvPr/>
          </p:nvGraphicFramePr>
          <p:xfrm>
            <a:off x="3606" y="346"/>
            <a:ext cx="771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9" r:id="rId3" imgW="812800" imgH="546100" progId="Equation.DSMT4">
                    <p:embed/>
                  </p:oleObj>
                </mc:Choice>
                <mc:Fallback>
                  <p:oleObj r:id="rId3" imgW="812800" imgH="546100" progId="Equation.DSMT4">
                    <p:embed/>
                    <p:pic>
                      <p:nvPicPr>
                        <p:cNvPr id="0" name="图片 286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46"/>
                          <a:ext cx="771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5" name="Group 935"/>
          <p:cNvGrpSpPr/>
          <p:nvPr/>
        </p:nvGrpSpPr>
        <p:grpSpPr bwMode="auto">
          <a:xfrm>
            <a:off x="756096" y="1053182"/>
            <a:ext cx="4032250" cy="858838"/>
            <a:chOff x="431" y="346"/>
            <a:chExt cx="2540" cy="541"/>
          </a:xfrm>
        </p:grpSpPr>
        <p:sp>
          <p:nvSpPr>
            <p:cNvPr id="936" name="Text Box 936"/>
            <p:cNvSpPr txBox="1">
              <a:spLocks noChangeArrowheads="1"/>
            </p:cNvSpPr>
            <p:nvPr/>
          </p:nvSpPr>
          <p:spPr bwMode="auto">
            <a:xfrm>
              <a:off x="431" y="437"/>
              <a:ext cx="2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zh-CN" altLang="en-US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方程　　　 的线索场　　　</a:t>
              </a:r>
            </a:p>
          </p:txBody>
        </p:sp>
        <p:graphicFrame>
          <p:nvGraphicFramePr>
            <p:cNvPr id="937" name="Object 937"/>
            <p:cNvGraphicFramePr>
              <a:graphicFrameLocks noChangeAspect="1"/>
            </p:cNvGraphicFramePr>
            <p:nvPr/>
          </p:nvGraphicFramePr>
          <p:xfrm>
            <a:off x="930" y="346"/>
            <a:ext cx="726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0" r:id="rId5" imgW="685800" imgH="508000" progId="Equation.DSMT4">
                    <p:embed/>
                  </p:oleObj>
                </mc:Choice>
                <mc:Fallback>
                  <p:oleObj r:id="rId5" imgW="685800" imgH="508000" progId="Equation.DSMT4">
                    <p:embed/>
                    <p:pic>
                      <p:nvPicPr>
                        <p:cNvPr id="0" name="图片 286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46"/>
                          <a:ext cx="726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01" y="1916832"/>
            <a:ext cx="4163868" cy="4101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48689"/>
            <a:ext cx="4076549" cy="405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1987698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一阶线性方程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390900" y="1855936"/>
          <a:ext cx="2781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Equation" r:id="rId3" imgW="3708400" imgH="1231900" progId="Equation.3">
                  <p:embed/>
                </p:oleObj>
              </mc:Choice>
              <mc:Fallback>
                <p:oleObj name="Equation" r:id="rId3" imgW="3708400" imgH="1231900" progId="Equation.3">
                  <p:embed/>
                  <p:pic>
                    <p:nvPicPr>
                      <p:cNvPr id="0" name="图片 21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855936"/>
                        <a:ext cx="2781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14400" y="2783036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先解齐次方程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再用常数变易法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14400" y="3379936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 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用通解公式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057400" y="4065736"/>
          <a:ext cx="53435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Equation" r:id="rId5" imgW="7124700" imgH="927100" progId="Equation.3">
                  <p:embed/>
                </p:oleObj>
              </mc:Choice>
              <mc:Fallback>
                <p:oleObj name="Equation" r:id="rId5" imgW="7124700" imgH="927100" progId="Equation.3">
                  <p:embed/>
                  <p:pic>
                    <p:nvPicPr>
                      <p:cNvPr id="0" name="图片 21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65736"/>
                        <a:ext cx="53435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1117600" y="5907236"/>
          <a:ext cx="1854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" name="Equation" r:id="rId7" imgW="2476500" imgH="723900" progId="Equation.3">
                  <p:embed/>
                </p:oleObj>
              </mc:Choice>
              <mc:Fallback>
                <p:oleObj name="Equation" r:id="rId7" imgW="2476500" imgH="723900" progId="Equation.3">
                  <p:embed/>
                  <p:pic>
                    <p:nvPicPr>
                      <p:cNvPr id="0" name="图片 21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907236"/>
                        <a:ext cx="1854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048000" y="5907236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化为线性方程求解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73100" y="5007123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伯努利方程</a:t>
            </a:r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3035300" y="4840436"/>
          <a:ext cx="317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Equation" r:id="rId9" imgW="4229100" imgH="1231900" progId="Equation.3">
                  <p:embed/>
                </p:oleObj>
              </mc:Choice>
              <mc:Fallback>
                <p:oleObj name="Equation" r:id="rId9" imgW="4229100" imgH="1231900" progId="Equation.3">
                  <p:embed/>
                  <p:pic>
                    <p:nvPicPr>
                      <p:cNvPr id="0" name="图片 21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4840436"/>
                        <a:ext cx="3175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6464300" y="5069036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Equation" r:id="rId11" imgW="1943100" imgH="546100" progId="Equation.3">
                  <p:embed/>
                </p:oleObj>
              </mc:Choice>
              <mc:Fallback>
                <p:oleObj name="Equation" r:id="rId11" imgW="1943100" imgH="546100" progId="Equation.3">
                  <p:embed/>
                  <p:pic>
                    <p:nvPicPr>
                      <p:cNvPr id="0" name="图片 21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5069036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520" y="980728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齐次方程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91820" y="816944"/>
          <a:ext cx="1640220" cy="96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" name="Equation" r:id="rId13" imgW="18288000" imgH="10668000" progId="Equation.DSMT4">
                  <p:embed/>
                </p:oleObj>
              </mc:Choice>
              <mc:Fallback>
                <p:oleObj name="Equation" r:id="rId13" imgW="18288000" imgH="1066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20" y="816944"/>
                        <a:ext cx="1640220" cy="96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5" grpId="0"/>
      <p:bldP spid="15366" grpId="0"/>
      <p:bldP spid="15369" grpId="0"/>
      <p:bldP spid="15370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09600" y="980728"/>
            <a:ext cx="41658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判别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下列方程类型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41288" y="1595661"/>
          <a:ext cx="302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name="Equation" r:id="rId3" imgW="4025900" imgH="1231900" progId="Equation.3">
                  <p:embed/>
                </p:oleObj>
              </mc:Choice>
              <mc:Fallback>
                <p:oleObj name="Equation" r:id="rId3" imgW="4025900" imgH="1231900" progId="Equation.3">
                  <p:embed/>
                  <p:pic>
                    <p:nvPicPr>
                      <p:cNvPr id="0" name="图片 22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288" y="1595661"/>
                        <a:ext cx="3022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539998" y="2586261"/>
          <a:ext cx="350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name="Equation" r:id="rId5" imgW="4673600" imgH="1231900" progId="Equation.3">
                  <p:embed/>
                </p:oleObj>
              </mc:Choice>
              <mc:Fallback>
                <p:oleObj name="Equation" r:id="rId5" imgW="4673600" imgH="1231900" progId="Equation.3">
                  <p:embed/>
                  <p:pic>
                    <p:nvPicPr>
                      <p:cNvPr id="0" name="图片 22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98" y="2586261"/>
                        <a:ext cx="3505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539998" y="3665761"/>
          <a:ext cx="388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Equation" r:id="rId7" imgW="5181600" imgH="673100" progId="Equation.3">
                  <p:embed/>
                </p:oleObj>
              </mc:Choice>
              <mc:Fallback>
                <p:oleObj name="Equation" r:id="rId7" imgW="5181600" imgH="673100" progId="Equation.3">
                  <p:embed/>
                  <p:pic>
                    <p:nvPicPr>
                      <p:cNvPr id="0" name="图片 22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98" y="3665761"/>
                        <a:ext cx="3886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539998" y="4656361"/>
          <a:ext cx="3933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Equation" r:id="rId9" imgW="5245100" imgH="673100" progId="Equation.3">
                  <p:embed/>
                </p:oleObj>
              </mc:Choice>
              <mc:Fallback>
                <p:oleObj name="Equation" r:id="rId9" imgW="5245100" imgH="673100" progId="Equation.3">
                  <p:embed/>
                  <p:pic>
                    <p:nvPicPr>
                      <p:cNvPr id="0" name="图片 22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98" y="4656361"/>
                        <a:ext cx="3933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539998" y="5685061"/>
          <a:ext cx="383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Equation" r:id="rId11" imgW="5118100" imgH="546100" progId="Equation.3">
                  <p:embed/>
                </p:oleObj>
              </mc:Choice>
              <mc:Fallback>
                <p:oleObj name="Equation" r:id="rId11" imgW="5118100" imgH="546100" progId="Equation.3">
                  <p:embed/>
                  <p:pic>
                    <p:nvPicPr>
                      <p:cNvPr id="0" name="图片 22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98" y="5685061"/>
                        <a:ext cx="383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00600" y="90872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4991100" y="1595661"/>
          <a:ext cx="189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Equation" r:id="rId13" imgW="2527300" imgH="1231900" progId="Equation.3">
                  <p:embed/>
                </p:oleObj>
              </mc:Choice>
              <mc:Fallback>
                <p:oleObj name="Equation" r:id="rId13" imgW="2527300" imgH="1231900" progId="Equation.3">
                  <p:embed/>
                  <p:pic>
                    <p:nvPicPr>
                      <p:cNvPr id="0" name="图片 22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1595661"/>
                        <a:ext cx="189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7391400" y="1563911"/>
            <a:ext cx="152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可分离  变量方程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546848" y="2052861"/>
            <a:ext cx="4572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4546848" y="3030761"/>
            <a:ext cx="4572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4991100" y="2586261"/>
          <a:ext cx="1663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8" name="Equation" r:id="rId15" imgW="2222500" imgH="1231900" progId="Equation.3">
                  <p:embed/>
                </p:oleObj>
              </mc:Choice>
              <mc:Fallback>
                <p:oleObj name="Equation" r:id="rId15" imgW="2222500" imgH="1231900" progId="Equation.3">
                  <p:embed/>
                  <p:pic>
                    <p:nvPicPr>
                      <p:cNvPr id="0" name="图片 22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2586261"/>
                        <a:ext cx="1663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467600" y="2676749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齐次方程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4546848" y="3932461"/>
            <a:ext cx="4572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4991100" y="3399061"/>
          <a:ext cx="2451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9" name="Equation" r:id="rId17" imgW="3263900" imgH="1358900" progId="Equation.3">
                  <p:embed/>
                </p:oleObj>
              </mc:Choice>
              <mc:Fallback>
                <p:oleObj name="Equation" r:id="rId17" imgW="3263900" imgH="1358900" progId="Equation.3">
                  <p:embed/>
                  <p:pic>
                    <p:nvPicPr>
                      <p:cNvPr id="0" name="图片 22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3399061"/>
                        <a:ext cx="2451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7543800" y="3576861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</a:t>
            </a: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546848" y="4935761"/>
            <a:ext cx="4572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4991100" y="4389661"/>
          <a:ext cx="2476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Equation" r:id="rId19" imgW="3302000" imgH="1358900" progId="Equation.3">
                  <p:embed/>
                </p:oleObj>
              </mc:Choice>
              <mc:Fallback>
                <p:oleObj name="Equation" r:id="rId19" imgW="3302000" imgH="1358900" progId="Equation.3">
                  <p:embed/>
                  <p:pic>
                    <p:nvPicPr>
                      <p:cNvPr id="0" name="图片 22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4389661"/>
                        <a:ext cx="2476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7543800" y="4415061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</a:t>
            </a: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4546848" y="5926361"/>
            <a:ext cx="4572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4978400" y="5469161"/>
          <a:ext cx="2717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1" name="Equation" r:id="rId21" imgW="3619500" imgH="1231900" progId="Equation.3">
                  <p:embed/>
                </p:oleObj>
              </mc:Choice>
              <mc:Fallback>
                <p:oleObj name="Equation" r:id="rId21" imgW="3619500" imgH="1231900" progId="Equation.3">
                  <p:embed/>
                  <p:pic>
                    <p:nvPicPr>
                      <p:cNvPr id="0" name="图片 22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5469161"/>
                        <a:ext cx="2717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7772400" y="5405661"/>
            <a:ext cx="1295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伯努利方程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utoUpdateAnimBg="0"/>
      <p:bldP spid="16395" grpId="0" autoUpdateAnimBg="0"/>
      <p:bldP spid="16396" grpId="0" animBg="1"/>
      <p:bldP spid="16397" grpId="0" animBg="1"/>
      <p:bldP spid="16399" grpId="0" autoUpdateAnimBg="0"/>
      <p:bldP spid="16400" grpId="0" animBg="1"/>
      <p:bldP spid="16402" grpId="0" autoUpdateAnimBg="0"/>
      <p:bldP spid="16403" grpId="0" animBg="1"/>
      <p:bldP spid="16405" grpId="0" autoUpdateAnimBg="0"/>
      <p:bldP spid="16406" grpId="0" animBg="1"/>
      <p:bldP spid="1640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04800" y="980728"/>
            <a:ext cx="434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1" lang="en-US" altLang="zh-CN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求一连续可导函数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4114800" y="1139478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" name="Equation" r:id="rId3" imgW="977900" imgH="546100" progId="Equation.3">
                  <p:embed/>
                </p:oleObj>
              </mc:Choice>
              <mc:Fallback>
                <p:oleObj name="Equation" r:id="rId3" imgW="977900" imgH="546100" progId="Equation.3">
                  <p:embed/>
                  <p:pic>
                    <p:nvPicPr>
                      <p:cNvPr id="0" name="图片 23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139478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876800" y="1056928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使其满足下列方程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833563" y="1739900"/>
          <a:ext cx="39576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" name="Equation" r:id="rId5" imgW="5283200" imgH="1028700" progId="Equation.3">
                  <p:embed/>
                </p:oleObj>
              </mc:Choice>
              <mc:Fallback>
                <p:oleObj name="Equation" r:id="rId5" imgW="5283200" imgH="1028700" progId="Equation.3">
                  <p:embed/>
                  <p:pic>
                    <p:nvPicPr>
                      <p:cNvPr id="0" name="图片 23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1739900"/>
                        <a:ext cx="395763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09600" y="2743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3886200" y="24384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V="1">
            <a:off x="5715000" y="1981200"/>
            <a:ext cx="762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477000" y="18494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6965950" y="1982788"/>
          <a:ext cx="13398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公式" r:id="rId7" imgW="711200" imgH="203200" progId="Equation.3">
                  <p:embed/>
                </p:oleObj>
              </mc:Choice>
              <mc:Fallback>
                <p:oleObj name="公式" r:id="rId7" imgW="711200" imgH="203200" progId="Equation.3">
                  <p:embed/>
                  <p:pic>
                    <p:nvPicPr>
                      <p:cNvPr id="0" name="图片 23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1982788"/>
                        <a:ext cx="13398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477000" y="1849438"/>
            <a:ext cx="1905000" cy="5334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1739900" y="2654300"/>
          <a:ext cx="3594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Equation" r:id="rId9" imgW="4787900" imgH="1028700" progId="Equation.3">
                  <p:embed/>
                </p:oleObj>
              </mc:Choice>
              <mc:Fallback>
                <p:oleObj name="Equation" r:id="rId9" imgW="4787900" imgH="1028700" progId="Equation.3">
                  <p:embed/>
                  <p:pic>
                    <p:nvPicPr>
                      <p:cNvPr id="0" name="图片 23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654300"/>
                        <a:ext cx="3594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752600" y="37480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则有</a:t>
            </a:r>
          </a:p>
        </p:txBody>
      </p:sp>
      <p:sp>
        <p:nvSpPr>
          <p:cNvPr id="18447" name="AutoShape 15"/>
          <p:cNvSpPr/>
          <p:nvPr/>
        </p:nvSpPr>
        <p:spPr bwMode="auto">
          <a:xfrm>
            <a:off x="2752725" y="359092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2971800" y="3505200"/>
          <a:ext cx="297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6" name="Equation" r:id="rId11" imgW="3962400" imgH="558800" progId="Equation.3">
                  <p:embed/>
                </p:oleObj>
              </mc:Choice>
              <mc:Fallback>
                <p:oleObj name="Equation" r:id="rId11" imgW="3962400" imgH="558800" progId="Equation.3">
                  <p:embed/>
                  <p:pic>
                    <p:nvPicPr>
                      <p:cNvPr id="0" name="图片 23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5200"/>
                        <a:ext cx="297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2971800" y="412750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" name="Equation" r:id="rId13" imgW="1714500" imgH="546100" progId="Equation.3">
                  <p:embed/>
                </p:oleObj>
              </mc:Choice>
              <mc:Fallback>
                <p:oleObj name="Equation" r:id="rId13" imgW="1714500" imgH="546100" progId="Equation.3">
                  <p:embed/>
                  <p:pic>
                    <p:nvPicPr>
                      <p:cNvPr id="0" name="图片 23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27500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609600" y="4648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利用公式可求出</a:t>
            </a:r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2171700" y="5321300"/>
          <a:ext cx="4229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" name="Equation" r:id="rId15" imgW="5638800" imgH="1130300" progId="Equation.3">
                  <p:embed/>
                </p:oleObj>
              </mc:Choice>
              <mc:Fallback>
                <p:oleObj name="Equation" r:id="rId15" imgW="5638800" imgH="1130300" progId="Equation.3">
                  <p:embed/>
                  <p:pic>
                    <p:nvPicPr>
                      <p:cNvPr id="0" name="图片 23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321300"/>
                        <a:ext cx="4229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  <p:bldP spid="18440" grpId="0" animBg="1"/>
      <p:bldP spid="18441" grpId="0" animBg="1"/>
      <p:bldP spid="18442" grpId="0" autoUpdateAnimBg="0"/>
      <p:bldP spid="18444" grpId="0" animBg="1"/>
      <p:bldP spid="18446" grpId="0" autoUpdateAnimBg="0"/>
      <p:bldP spid="18447" grpId="0" animBg="1"/>
      <p:bldP spid="1845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74576" y="879475"/>
            <a:ext cx="3581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设有微分方程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491880" y="908720"/>
          <a:ext cx="229108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2" name="Equation" r:id="rId3" imgW="2781300" imgH="558800" progId="Equation.3">
                  <p:embed/>
                </p:oleObj>
              </mc:Choice>
              <mc:Fallback>
                <p:oleObj name="Equation" r:id="rId3" imgW="2781300" imgH="558800" progId="Equation.3">
                  <p:embed/>
                  <p:pic>
                    <p:nvPicPr>
                      <p:cNvPr id="0" name="图片 248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908720"/>
                        <a:ext cx="229108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96136" y="893663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347292" y="1746647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3" name="Equation" r:id="rId5" imgW="1371600" imgH="546100" progId="Equation.3">
                  <p:embed/>
                </p:oleObj>
              </mc:Choice>
              <mc:Fallback>
                <p:oleObj name="Equation" r:id="rId5" imgW="1371600" imgH="546100" progId="Equation.3">
                  <p:embed/>
                  <p:pic>
                    <p:nvPicPr>
                      <p:cNvPr id="0" name="图片 248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292" y="1746647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AutoShape 6"/>
          <p:cNvSpPr/>
          <p:nvPr/>
        </p:nvSpPr>
        <p:spPr bwMode="auto">
          <a:xfrm>
            <a:off x="3452192" y="1565672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3680792" y="1489472"/>
          <a:ext cx="194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4" name="Equation" r:id="rId7" imgW="2590800" imgH="520700" progId="Equation.3">
                  <p:embed/>
                </p:oleObj>
              </mc:Choice>
              <mc:Fallback>
                <p:oleObj name="Equation" r:id="rId7" imgW="2590800" imgH="520700" progId="Equation.3">
                  <p:embed/>
                  <p:pic>
                    <p:nvPicPr>
                      <p:cNvPr id="0" name="图片 248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0792" y="1489472"/>
                        <a:ext cx="194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3680792" y="1946672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5" name="Equation" r:id="rId9" imgW="1866900" imgH="520700" progId="Equation.3">
                  <p:embed/>
                </p:oleObj>
              </mc:Choice>
              <mc:Fallback>
                <p:oleObj name="Equation" r:id="rId9" imgW="1866900" imgH="520700" progId="Equation.3">
                  <p:embed/>
                  <p:pic>
                    <p:nvPicPr>
                      <p:cNvPr id="0" name="图片 24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0792" y="1946672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861392" y="2373709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试求此方程满足初始条件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4830777" y="2337197"/>
          <a:ext cx="152273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6" name="Equation" r:id="rId11" imgW="1841500" imgH="762000" progId="Equation.3">
                  <p:embed/>
                </p:oleObj>
              </mc:Choice>
              <mc:Fallback>
                <p:oleObj name="Equation" r:id="rId11" imgW="1841500" imgH="762000" progId="Equation.3">
                  <p:embed/>
                  <p:pic>
                    <p:nvPicPr>
                      <p:cNvPr id="0" name="图片 24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77" y="2337197"/>
                        <a:ext cx="152273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6343600" y="2327672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的连续解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1"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197942" y="3242072"/>
            <a:ext cx="362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先解定解问题</a:t>
            </a:r>
          </a:p>
        </p:txBody>
      </p:sp>
      <p:sp>
        <p:nvSpPr>
          <p:cNvPr id="19469" name="AutoShape 13"/>
          <p:cNvSpPr/>
          <p:nvPr/>
        </p:nvSpPr>
        <p:spPr bwMode="auto">
          <a:xfrm>
            <a:off x="4518992" y="308967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4747592" y="3013472"/>
          <a:ext cx="308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7" name="Equation" r:id="rId13" imgW="4114800" imgH="558800" progId="Equation.3">
                  <p:embed/>
                </p:oleObj>
              </mc:Choice>
              <mc:Fallback>
                <p:oleObj name="Equation" r:id="rId13" imgW="4114800" imgH="558800" progId="Equation.3">
                  <p:embed/>
                  <p:pic>
                    <p:nvPicPr>
                      <p:cNvPr id="0" name="图片 248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592" y="3013472"/>
                        <a:ext cx="308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4798392" y="3483372"/>
          <a:ext cx="1473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8" name="Equation" r:id="rId15" imgW="1968500" imgH="800100" progId="Equation.3">
                  <p:embed/>
                </p:oleObj>
              </mc:Choice>
              <mc:Fallback>
                <p:oleObj name="Equation" r:id="rId15" imgW="1968500" imgH="800100" progId="Equation.3">
                  <p:embed/>
                  <p:pic>
                    <p:nvPicPr>
                      <p:cNvPr id="0" name="图片 248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392" y="3483372"/>
                        <a:ext cx="1473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166192" y="3942159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利用通解公式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2499692" y="4462859"/>
          <a:ext cx="1422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9" name="Equation" r:id="rId17" imgW="1892300" imgH="800100" progId="Equation.3">
                  <p:embed/>
                </p:oleObj>
              </mc:Choice>
              <mc:Fallback>
                <p:oleObj name="Equation" r:id="rId17" imgW="1892300" imgH="800100" progId="Equation.3">
                  <p:embed/>
                  <p:pic>
                    <p:nvPicPr>
                      <p:cNvPr id="0" name="图片 248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692" y="4462859"/>
                        <a:ext cx="1422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3972892" y="4461272"/>
          <a:ext cx="2527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0" name="Equation" r:id="rId19" imgW="3365500" imgH="901700" progId="Equation.3">
                  <p:embed/>
                </p:oleObj>
              </mc:Choice>
              <mc:Fallback>
                <p:oleObj name="Equation" r:id="rId19" imgW="3365500" imgH="901700" progId="Equation.3">
                  <p:embed/>
                  <p:pic>
                    <p:nvPicPr>
                      <p:cNvPr id="0" name="图片 248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892" y="4461272"/>
                        <a:ext cx="25273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2766392" y="5191522"/>
          <a:ext cx="241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1" name="Equation" r:id="rId21" imgW="3213100" imgH="698500" progId="Equation.3">
                  <p:embed/>
                </p:oleObj>
              </mc:Choice>
              <mc:Fallback>
                <p:oleObj name="Equation" r:id="rId21" imgW="3213100" imgH="698500" progId="Equation.3">
                  <p:embed/>
                  <p:pic>
                    <p:nvPicPr>
                      <p:cNvPr id="0" name="图片 24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392" y="5191522"/>
                        <a:ext cx="2413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5280992" y="5159772"/>
          <a:ext cx="1676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" name="Equation" r:id="rId23" imgW="2235200" imgH="698500" progId="Equation.3">
                  <p:embed/>
                </p:oleObj>
              </mc:Choice>
              <mc:Fallback>
                <p:oleObj name="Equation" r:id="rId23" imgW="2235200" imgH="698500" progId="Equation.3">
                  <p:embed/>
                  <p:pic>
                    <p:nvPicPr>
                      <p:cNvPr id="0" name="图片 24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992" y="5159772"/>
                        <a:ext cx="1676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1242392" y="566124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</a:p>
        </p:txBody>
      </p:sp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2144092" y="5661248"/>
          <a:ext cx="138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3" name="Equation" r:id="rId25" imgW="1841500" imgH="762000" progId="Equation.3">
                  <p:embed/>
                </p:oleObj>
              </mc:Choice>
              <mc:Fallback>
                <p:oleObj name="Equation" r:id="rId25" imgW="1841500" imgH="762000" progId="Equation.3">
                  <p:embed/>
                  <p:pic>
                    <p:nvPicPr>
                      <p:cNvPr id="0" name="图片 248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092" y="5661248"/>
                        <a:ext cx="1384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3528392" y="566124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4125292" y="5719985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4" name="Equation" r:id="rId27" imgW="1536700" imgH="596900" progId="Equation.3">
                  <p:embed/>
                </p:oleObj>
              </mc:Choice>
              <mc:Fallback>
                <p:oleObj name="Equation" r:id="rId27" imgW="1536700" imgH="596900" progId="Equation.3">
                  <p:embed/>
                  <p:pic>
                    <p:nvPicPr>
                      <p:cNvPr id="0" name="图片 24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292" y="5719985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1242392" y="623274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故有</a:t>
            </a:r>
          </a:p>
        </p:txBody>
      </p:sp>
      <p:graphicFrame>
        <p:nvGraphicFramePr>
          <p:cNvPr id="19482" name="Object 26"/>
          <p:cNvGraphicFramePr>
            <a:graphicFrameLocks noChangeAspect="1"/>
          </p:cNvGraphicFramePr>
          <p:nvPr/>
        </p:nvGraphicFramePr>
        <p:xfrm>
          <a:off x="2944192" y="6232748"/>
          <a:ext cx="347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5" name="Equation" r:id="rId29" imgW="4635500" imgH="673100" progId="Equation.3">
                  <p:embed/>
                </p:oleObj>
              </mc:Choice>
              <mc:Fallback>
                <p:oleObj name="Equation" r:id="rId29" imgW="4635500" imgH="673100" progId="Equation.3">
                  <p:embed/>
                  <p:pic>
                    <p:nvPicPr>
                      <p:cNvPr id="0" name="图片 24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192" y="6232748"/>
                        <a:ext cx="347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utoUpdateAnimBg="0"/>
      <p:bldP spid="19469" grpId="0" animBg="1"/>
      <p:bldP spid="19472" grpId="0" autoUpdateAnimBg="0"/>
      <p:bldP spid="19477" grpId="0" autoUpdateAnimBg="0"/>
      <p:bldP spid="19479" grpId="0" autoUpdateAnimBg="0"/>
      <p:bldP spid="1948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18505" y="1268413"/>
            <a:ext cx="306546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再解定解问题</a:t>
            </a:r>
          </a:p>
        </p:txBody>
      </p:sp>
      <p:sp>
        <p:nvSpPr>
          <p:cNvPr id="20483" name="AutoShape 3"/>
          <p:cNvSpPr/>
          <p:nvPr/>
        </p:nvSpPr>
        <p:spPr bwMode="auto">
          <a:xfrm>
            <a:off x="3911302" y="1054447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273252" y="946497"/>
          <a:ext cx="245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8" name="Equation" r:id="rId3" imgW="3263900" imgH="558800" progId="Equation.3">
                  <p:embed/>
                </p:oleObj>
              </mc:Choice>
              <mc:Fallback>
                <p:oleObj name="Equation" r:id="rId3" imgW="3263900" imgH="558800" progId="Equation.3">
                  <p:embed/>
                  <p:pic>
                    <p:nvPicPr>
                      <p:cNvPr id="0" name="图片 257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252" y="946497"/>
                        <a:ext cx="245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4120852" y="1438622"/>
          <a:ext cx="3225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Equation" r:id="rId5" imgW="4305300" imgH="774700" progId="Equation.3">
                  <p:embed/>
                </p:oleObj>
              </mc:Choice>
              <mc:Fallback>
                <p:oleObj name="Equation" r:id="rId5" imgW="4305300" imgH="774700" progId="Equation.3">
                  <p:embed/>
                  <p:pic>
                    <p:nvPicPr>
                      <p:cNvPr id="0" name="图片 2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852" y="1438622"/>
                        <a:ext cx="3225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072852" y="2251422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此齐次线性方程的通解为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111452" y="2279997"/>
          <a:ext cx="262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0" name="Equation" r:id="rId7" imgW="3505200" imgH="698500" progId="Equation.3">
                  <p:embed/>
                </p:oleObj>
              </mc:Choice>
              <mc:Fallback>
                <p:oleObj name="Equation" r:id="rId7" imgW="3505200" imgH="698500" progId="Equation.3">
                  <p:embed/>
                  <p:pic>
                    <p:nvPicPr>
                      <p:cNvPr id="0" name="图片 25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452" y="2279997"/>
                        <a:ext cx="2628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96652" y="2889597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利用衔接条件得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120852" y="2051397"/>
            <a:ext cx="3276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3739852" y="2978497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1" name="Equation" r:id="rId9" imgW="2489200" imgH="596900" progId="Equation.3">
                  <p:embed/>
                </p:oleObj>
              </mc:Choice>
              <mc:Fallback>
                <p:oleObj name="Equation" r:id="rId9" imgW="2489200" imgH="596900" progId="Equation.3">
                  <p:embed/>
                  <p:pic>
                    <p:nvPicPr>
                      <p:cNvPr id="0" name="图片 25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852" y="2978497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996652" y="3499197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因此有</a:t>
            </a:r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3777952" y="3403947"/>
          <a:ext cx="3390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" name="Equation" r:id="rId11" imgW="4521200" imgH="723900" progId="Equation.3">
                  <p:embed/>
                </p:oleObj>
              </mc:Choice>
              <mc:Fallback>
                <p:oleObj name="Equation" r:id="rId11" imgW="4521200" imgH="723900" progId="Equation.3">
                  <p:embed/>
                  <p:pic>
                    <p:nvPicPr>
                      <p:cNvPr id="0" name="图片 25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952" y="3403947"/>
                        <a:ext cx="3390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072852" y="4108797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原问题的解为</a:t>
            </a:r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2393652" y="4839047"/>
          <a:ext cx="96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" name="Equation" r:id="rId13" imgW="1282700" imgH="1181100" progId="Equation.3">
                  <p:embed/>
                </p:oleObj>
              </mc:Choice>
              <mc:Fallback>
                <p:oleObj name="Equation" r:id="rId13" imgW="1282700" imgH="1181100" progId="Equation.3">
                  <p:embed/>
                  <p:pic>
                    <p:nvPicPr>
                      <p:cNvPr id="0" name="图片 25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652" y="4839047"/>
                        <a:ext cx="96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3308052" y="4642197"/>
          <a:ext cx="302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" name="Equation" r:id="rId15" imgW="4025900" imgH="673100" progId="Equation.3">
                  <p:embed/>
                </p:oleObj>
              </mc:Choice>
              <mc:Fallback>
                <p:oleObj name="Equation" r:id="rId15" imgW="4025900" imgH="673100" progId="Equation.3">
                  <p:embed/>
                  <p:pic>
                    <p:nvPicPr>
                      <p:cNvPr id="0" name="图片 25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052" y="4642197"/>
                        <a:ext cx="3022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3282652" y="5331172"/>
          <a:ext cx="2806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5" name="Equation" r:id="rId17" imgW="3746500" imgH="723900" progId="Equation.3">
                  <p:embed/>
                </p:oleObj>
              </mc:Choice>
              <mc:Fallback>
                <p:oleObj name="Equation" r:id="rId17" imgW="3746500" imgH="723900" progId="Equation.3">
                  <p:embed/>
                  <p:pic>
                    <p:nvPicPr>
                      <p:cNvPr id="0" name="图片 25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652" y="5331172"/>
                        <a:ext cx="2806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20486" grpId="0" autoUpdateAnimBg="0"/>
      <p:bldP spid="20488" grpId="0" autoUpdateAnimBg="0"/>
      <p:bldP spid="20489" grpId="0" animBg="1"/>
      <p:bldP spid="20491" grpId="0" autoUpdateAnimBg="0"/>
      <p:bldP spid="2049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58428" y="1163489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形如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836633" y="978704"/>
          <a:ext cx="1704340" cy="101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Equation" r:id="rId3" imgW="2070100" imgH="1231900" progId="Equation.3">
                  <p:embed/>
                </p:oleObj>
              </mc:Choice>
              <mc:Fallback>
                <p:oleObj name="Equation" r:id="rId3" imgW="2070100" imgH="1231900" progId="Equation.3">
                  <p:embed/>
                  <p:pic>
                    <p:nvPicPr>
                      <p:cNvPr id="0" name="图片 2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633" y="978704"/>
                        <a:ext cx="1704340" cy="1019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549228" y="1177777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的方程叫做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齐次方程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017291" y="2055664"/>
            <a:ext cx="617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2523703" y="1888977"/>
          <a:ext cx="10699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5" imgW="1422400" imgH="1130300" progId="Equation.3">
                  <p:embed/>
                </p:oleObj>
              </mc:Choice>
              <mc:Fallback>
                <p:oleObj name="Equation" r:id="rId5" imgW="1422400" imgH="1130300" progId="Equation.3">
                  <p:embed/>
                  <p:pic>
                    <p:nvPicPr>
                      <p:cNvPr id="0" name="图片 2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703" y="1888977"/>
                        <a:ext cx="10699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53628" y="2897039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代入原方程得</a:t>
            </a: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5378028" y="1893739"/>
          <a:ext cx="2146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7" imgW="2857500" imgH="1231900" progId="Equation.3">
                  <p:embed/>
                </p:oleObj>
              </mc:Choice>
              <mc:Fallback>
                <p:oleObj name="Equation" r:id="rId7" imgW="2857500" imgH="1231900" progId="Equation.3">
                  <p:embed/>
                  <p:pic>
                    <p:nvPicPr>
                      <p:cNvPr id="0" name="图片 2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028" y="1893739"/>
                        <a:ext cx="2146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3365078" y="2731939"/>
          <a:ext cx="2311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9" imgW="3086100" imgH="1231900" progId="Equation.3">
                  <p:embed/>
                </p:oleObj>
              </mc:Choice>
              <mc:Fallback>
                <p:oleObj name="Equation" r:id="rId9" imgW="3086100" imgH="1231900" progId="Equation.3">
                  <p:embed/>
                  <p:pic>
                    <p:nvPicPr>
                      <p:cNvPr id="0" name="图片 2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078" y="2731939"/>
                        <a:ext cx="2311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3155528" y="3646339"/>
          <a:ext cx="2298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11" imgW="3060700" imgH="1231900" progId="Equation.3">
                  <p:embed/>
                </p:oleObj>
              </mc:Choice>
              <mc:Fallback>
                <p:oleObj name="Equation" r:id="rId11" imgW="3060700" imgH="1231900" progId="Equation.3">
                  <p:embed/>
                  <p:pic>
                    <p:nvPicPr>
                      <p:cNvPr id="0" name="图片 2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528" y="3646339"/>
                        <a:ext cx="2298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653628" y="4814739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两边积分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3204741" y="4649639"/>
          <a:ext cx="289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13" imgW="3860800" imgH="1231900" progId="Equation.3">
                  <p:embed/>
                </p:oleObj>
              </mc:Choice>
              <mc:Fallback>
                <p:oleObj name="Equation" r:id="rId13" imgW="3860800" imgH="1231900" progId="Equation.3">
                  <p:embed/>
                  <p:pic>
                    <p:nvPicPr>
                      <p:cNvPr id="0" name="图片 2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741" y="4649639"/>
                        <a:ext cx="2895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653628" y="5676752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积分后再用</a:t>
            </a:r>
          </a:p>
        </p:txBody>
      </p:sp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2558628" y="5564039"/>
          <a:ext cx="342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15" imgW="457200" imgH="1130300" progId="Equation.3">
                  <p:embed/>
                </p:oleObj>
              </mc:Choice>
              <mc:Fallback>
                <p:oleObj name="Equation" r:id="rId15" imgW="457200" imgH="1130300" progId="Equation.3">
                  <p:embed/>
                  <p:pic>
                    <p:nvPicPr>
                      <p:cNvPr id="0" name="图片 2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628" y="5564039"/>
                        <a:ext cx="342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2863428" y="5683102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代替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4158828" y="5683102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便得原方程的通解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1004466" y="2046139"/>
            <a:ext cx="1017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解法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688553" y="3811439"/>
            <a:ext cx="1820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分离变量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576067" y="2042032"/>
                <a:ext cx="195436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𝑦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𝑢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  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6067" y="2042032"/>
                <a:ext cx="1954361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20" t="-97" r="11" b="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/>
          <p:cNvSpPr/>
          <p:nvPr/>
        </p:nvSpPr>
        <p:spPr>
          <a:xfrm>
            <a:off x="3168228" y="4070995"/>
            <a:ext cx="1475780" cy="58214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1" grpId="0" autoUpdateAnimBg="0"/>
      <p:bldP spid="4102" grpId="0" build="p" autoUpdateAnimBg="0"/>
      <p:bldP spid="4105" grpId="0" autoUpdateAnimBg="0"/>
      <p:bldP spid="4109" grpId="0" autoUpdateAnimBg="0"/>
      <p:bldP spid="4111" grpId="0" autoUpdateAnimBg="0"/>
      <p:bldP spid="4113" grpId="0" autoUpdateAnimBg="0"/>
      <p:bldP spid="4114" grpId="0" autoUpdateAnimBg="0"/>
      <p:bldP spid="4115" grpId="0" build="p" autoUpdateAnimBg="0"/>
      <p:bldP spid="4116" grpId="0" build="p" autoUpdateAnimBg="0"/>
      <p:bldP spid="21" grpId="0" build="p" autoUpdateAnimBg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15752" y="1011238"/>
            <a:ext cx="3124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微分方程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646469" y="714882"/>
          <a:ext cx="2436850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Equation" r:id="rId3" imgW="22555200" imgH="9448800" progId="Equation.DSMT4">
                  <p:embed/>
                </p:oleObj>
              </mc:Choice>
              <mc:Fallback>
                <p:oleObj name="Equation" r:id="rId3" imgW="22555200" imgH="9448800" progId="Equation.DSMT4">
                  <p:embed/>
                  <p:pic>
                    <p:nvPicPr>
                      <p:cNvPr id="0" name="图片 3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69" y="714882"/>
                        <a:ext cx="2436850" cy="101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52264" y="1688564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023840" y="1510687"/>
          <a:ext cx="1108000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Equation" r:id="rId5" imgW="11277600" imgH="9448800" progId="Equation.DSMT4">
                  <p:embed/>
                </p:oleObj>
              </mc:Choice>
              <mc:Fallback>
                <p:oleObj name="Equation" r:id="rId5" imgW="11277600" imgH="9448800" progId="Equation.DSMT4">
                  <p:embed/>
                  <p:pic>
                    <p:nvPicPr>
                      <p:cNvPr id="0" name="图片 3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840" y="1510687"/>
                        <a:ext cx="1108000" cy="92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636840" y="1713964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代入原方程得</a:t>
            </a:r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500064" y="2475964"/>
          <a:ext cx="267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7" imgW="3568700" imgH="558800" progId="Equation.3">
                  <p:embed/>
                </p:oleObj>
              </mc:Choice>
              <mc:Fallback>
                <p:oleObj name="Equation" r:id="rId7" imgW="3568700" imgH="558800" progId="Equation.3">
                  <p:embed/>
                  <p:pic>
                    <p:nvPicPr>
                      <p:cNvPr id="0" name="图片 3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064" y="2475964"/>
                        <a:ext cx="267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976064" y="31824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分离变量</a:t>
            </a:r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3147764" y="2996664"/>
          <a:ext cx="2019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Equation" r:id="rId9" imgW="2692400" imgH="1130300" progId="Equation.3">
                  <p:embed/>
                </p:oleObj>
              </mc:Choice>
              <mc:Fallback>
                <p:oleObj name="Equation" r:id="rId9" imgW="2692400" imgH="1130300" progId="Equation.3">
                  <p:embed/>
                  <p:pic>
                    <p:nvPicPr>
                      <p:cNvPr id="0" name="图片 3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764" y="2996664"/>
                        <a:ext cx="2019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976064" y="4085456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两边积分</a:t>
            </a:r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2957264" y="3933056"/>
          <a:ext cx="2425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Equation" r:id="rId11" imgW="3238500" imgH="1130300" progId="Equation.3">
                  <p:embed/>
                </p:oleObj>
              </mc:Choice>
              <mc:Fallback>
                <p:oleObj name="Equation" r:id="rId11" imgW="3238500" imgH="1130300" progId="Equation.3">
                  <p:embed/>
                  <p:pic>
                    <p:nvPicPr>
                      <p:cNvPr id="0" name="图片 3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264" y="3933056"/>
                        <a:ext cx="2425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971600" y="473024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2525464" y="4792156"/>
          <a:ext cx="363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Equation" r:id="rId13" imgW="4838700" imgH="622300" progId="Equation.3">
                  <p:embed/>
                </p:oleObj>
              </mc:Choice>
              <mc:Fallback>
                <p:oleObj name="Equation" r:id="rId13" imgW="4838700" imgH="622300" progId="Equation.3">
                  <p:embed/>
                  <p:pic>
                    <p:nvPicPr>
                      <p:cNvPr id="0" name="图片 3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464" y="4792156"/>
                        <a:ext cx="363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976064" y="5430331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故原方程的通解为</a:t>
            </a:r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3944689" y="5312856"/>
          <a:ext cx="1612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Equation" r:id="rId15" imgW="2146300" imgH="1130300" progId="Equation.3">
                  <p:embed/>
                </p:oleObj>
              </mc:Choice>
              <mc:Fallback>
                <p:oleObj name="Equation" r:id="rId15" imgW="2146300" imgH="1130300" progId="Equation.3">
                  <p:embed/>
                  <p:pic>
                    <p:nvPicPr>
                      <p:cNvPr id="0" name="图片 3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689" y="5312856"/>
                        <a:ext cx="1612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1814264" y="6096625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也是方程的解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5624264" y="5463669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为任意常数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600784" y="1713964"/>
            <a:ext cx="617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3131840" y="1713964"/>
                <a:ext cx="349746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𝑢</m:t>
                    </m:r>
                    <m:r>
                      <a:rPr lang="en-US" altLang="zh-CN" sz="2800" b="0" i="0" smtClean="0">
                        <a:latin typeface="Cambria Math" panose="02040503050406030204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𝑢</m:t>
                    </m:r>
                    <m:r>
                      <m:rPr>
                        <m:nor/>
                      </m:rPr>
                      <a:rPr lang="en-US" altLang="zh-CN" sz="2800" b="0" i="1" smtClean="0">
                        <a:latin typeface="Cambria Math" panose="02040503050406030204"/>
                      </a:rPr>
                      <m:t>′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  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840" y="1713964"/>
                <a:ext cx="3497461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1" t="-19" r="15" b="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157287" y="242088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6294718" y="4726136"/>
                <a:ext cx="290353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sin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𝑢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𝐶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4718" y="4726136"/>
                <a:ext cx="2903532" cy="523220"/>
              </a:xfrm>
              <a:prstGeom prst="rect">
                <a:avLst/>
              </a:prstGeom>
              <a:blipFill rotWithShape="1">
                <a:blip r:embed="rId18"/>
                <a:stretch>
                  <a:fillRect l="-21" t="-89" r="9" b="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866357" y="939200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通解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7" grpId="0" autoUpdateAnimBg="0"/>
      <p:bldP spid="5129" grpId="0" autoUpdateAnimBg="0"/>
      <p:bldP spid="5131" grpId="0" autoUpdateAnimBg="0"/>
      <p:bldP spid="5133" grpId="0" autoUpdateAnimBg="0"/>
      <p:bldP spid="5136" grpId="0" autoUpdateAnimBg="0"/>
      <p:bldP spid="5138" grpId="0" autoUpdateAnimBg="0"/>
      <p:bldP spid="5139" grpId="0" autoUpdateAnimBg="0"/>
      <p:bldP spid="21" grpId="0" build="p" autoUpdateAnimBg="0"/>
      <p:bldP spid="23" grpId="0" build="p" autoUpdateAnimBg="0"/>
      <p:bldP spid="2" grpId="0"/>
      <p:bldP spid="2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7748" y="893763"/>
            <a:ext cx="327818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解微分方程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459380" y="830723"/>
          <a:ext cx="427482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Equation" r:id="rId3" imgW="5181600" imgH="698500" progId="Equation.3">
                  <p:embed/>
                </p:oleObj>
              </mc:Choice>
              <mc:Fallback>
                <p:oleObj name="Equation" r:id="rId3" imgW="5181600" imgH="698500" progId="Equation.3">
                  <p:embed/>
                  <p:pic>
                    <p:nvPicPr>
                      <p:cNvPr id="0" name="图片 4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380" y="830723"/>
                        <a:ext cx="4274820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45877" y="1593676"/>
            <a:ext cx="2916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方程变形为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047514" y="1445132"/>
          <a:ext cx="2964646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Equation" r:id="rId5" imgW="30175200" imgH="10363200" progId="Equation.DSMT4">
                  <p:embed/>
                </p:oleObj>
              </mc:Choice>
              <mc:Fallback>
                <p:oleObj name="Equation" r:id="rId5" imgW="30175200" imgH="10363200" progId="Equation.DSMT4">
                  <p:embed/>
                  <p:pic>
                    <p:nvPicPr>
                      <p:cNvPr id="0" name="图片 4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514" y="1445132"/>
                        <a:ext cx="2964646" cy="101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6427486" y="1500497"/>
          <a:ext cx="952826" cy="84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" name="Equation" r:id="rId7" imgW="10668000" imgH="9448800" progId="Equation.DSMT4">
                  <p:embed/>
                </p:oleObj>
              </mc:Choice>
              <mc:Fallback>
                <p:oleObj name="Equation" r:id="rId7" imgW="10668000" imgH="9448800" progId="Equation.DSMT4">
                  <p:embed/>
                  <p:pic>
                    <p:nvPicPr>
                      <p:cNvPr id="0" name="图片 4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486" y="1500497"/>
                        <a:ext cx="952826" cy="843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7453064" y="1655588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2728664" y="2442988"/>
          <a:ext cx="252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" name="Equation" r:id="rId9" imgW="3365500" imgH="673100" progId="Equation.3">
                  <p:embed/>
                </p:oleObj>
              </mc:Choice>
              <mc:Fallback>
                <p:oleObj name="Equation" r:id="rId9" imgW="3365500" imgH="673100" progId="Equation.3">
                  <p:embed/>
                  <p:pic>
                    <p:nvPicPr>
                      <p:cNvPr id="0" name="图片 4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664" y="2442988"/>
                        <a:ext cx="252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42664" y="3281188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分离变量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2271464" y="3103388"/>
          <a:ext cx="1943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name="Equation" r:id="rId11" imgW="2590800" imgH="1168400" progId="Equation.3">
                  <p:embed/>
                </p:oleObj>
              </mc:Choice>
              <mc:Fallback>
                <p:oleObj name="Equation" r:id="rId11" imgW="2590800" imgH="1168400" progId="Equation.3">
                  <p:embed/>
                  <p:pic>
                    <p:nvPicPr>
                      <p:cNvPr id="0" name="图片 4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464" y="3103388"/>
                        <a:ext cx="1943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42664" y="4322588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积分得</a:t>
            </a: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2023814" y="4170188"/>
          <a:ext cx="391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Equation" r:id="rId13" imgW="5219700" imgH="1219200" progId="Equation.3">
                  <p:embed/>
                </p:oleObj>
              </mc:Choice>
              <mc:Fallback>
                <p:oleObj name="Equation" r:id="rId13" imgW="5219700" imgH="1219200" progId="Equation.3">
                  <p:embed/>
                  <p:pic>
                    <p:nvPicPr>
                      <p:cNvPr id="0" name="图片 4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814" y="4170188"/>
                        <a:ext cx="391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4213133" y="3075962"/>
          <a:ext cx="3743243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Equation" r:id="rId15" imgW="38100000" imgH="9448800" progId="Equation.DSMT4">
                  <p:embed/>
                </p:oleObj>
              </mc:Choice>
              <mc:Fallback>
                <p:oleObj name="Equation" r:id="rId15" imgW="38100000" imgH="9448800" progId="Equation.DSMT4">
                  <p:embed/>
                  <p:pic>
                    <p:nvPicPr>
                      <p:cNvPr id="0" name="图片 4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133" y="3075962"/>
                        <a:ext cx="3743243" cy="92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42664" y="5175076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代回原变量得通解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6078016" y="4322588"/>
            <a:ext cx="747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6611416" y="4157488"/>
          <a:ext cx="189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Equation" r:id="rId17" imgW="2527300" imgH="1130300" progId="Equation.3">
                  <p:embed/>
                </p:oleObj>
              </mc:Choice>
              <mc:Fallback>
                <p:oleObj name="Equation" r:id="rId17" imgW="2527300" imgH="1130300" progId="Equation.3">
                  <p:embed/>
                  <p:pic>
                    <p:nvPicPr>
                      <p:cNvPr id="0" name="图片 4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416" y="4157488"/>
                        <a:ext cx="189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3795464" y="5287788"/>
          <a:ext cx="215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Equation" r:id="rId19" imgW="2882900" imgH="546100" progId="Equation.3">
                  <p:embed/>
                </p:oleObj>
              </mc:Choice>
              <mc:Fallback>
                <p:oleObj name="Equation" r:id="rId19" imgW="2882900" imgH="546100" progId="Equation.3">
                  <p:embed/>
                  <p:pic>
                    <p:nvPicPr>
                      <p:cNvPr id="0" name="图片 4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464" y="5287788"/>
                        <a:ext cx="215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389384" y="5749751"/>
            <a:ext cx="815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显然</a:t>
            </a:r>
            <a:r>
              <a:rPr kumimoji="1" lang="zh-CN" altLang="en-US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 ,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 ,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= 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也是原方程的解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但在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6081464" y="5175076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为任意常数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442664" y="6294263"/>
            <a:ext cx="321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求解过程中丢失了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012160" y="1628800"/>
            <a:ext cx="617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51" grpId="0" autoUpdateAnimBg="0"/>
      <p:bldP spid="6153" grpId="0" autoUpdateAnimBg="0"/>
      <p:bldP spid="6155" grpId="0" autoUpdateAnimBg="0"/>
      <p:bldP spid="6158" grpId="0" autoUpdateAnimBg="0"/>
      <p:bldP spid="6159" grpId="0" autoUpdateAnimBg="0"/>
      <p:bldP spid="6162" grpId="0" build="p" autoUpdateAnimBg="0"/>
      <p:bldP spid="6163" grpId="0" build="p" autoUpdateAnimBg="0"/>
      <p:bldP spid="6164" grpId="0" build="p" autoUpdateAnimBg="0"/>
      <p:bldP spid="2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/>
          <p:nvPr/>
        </p:nvGrpSpPr>
        <p:grpSpPr bwMode="auto">
          <a:xfrm>
            <a:off x="6337300" y="2997532"/>
            <a:ext cx="2351088" cy="2327275"/>
            <a:chOff x="3992" y="1584"/>
            <a:chExt cx="1481" cy="1466"/>
          </a:xfrm>
        </p:grpSpPr>
        <p:graphicFrame>
          <p:nvGraphicFramePr>
            <p:cNvPr id="7171" name="Object 3"/>
            <p:cNvGraphicFramePr>
              <a:graphicFrameLocks noChangeAspect="1"/>
            </p:cNvGraphicFramePr>
            <p:nvPr/>
          </p:nvGraphicFramePr>
          <p:xfrm>
            <a:off x="4427" y="2480"/>
            <a:ext cx="19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6" name="公式" r:id="rId3" imgW="165100" imgH="190500" progId="Equation.3">
                    <p:embed/>
                  </p:oleObj>
                </mc:Choice>
                <mc:Fallback>
                  <p:oleObj name="公式" r:id="rId3" imgW="165100" imgH="190500" progId="Equation.3">
                    <p:embed/>
                    <p:pic>
                      <p:nvPicPr>
                        <p:cNvPr id="0" name="图片 54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480"/>
                          <a:ext cx="19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3992" y="2488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173" name="Object 5"/>
            <p:cNvGraphicFramePr>
              <a:graphicFrameLocks noChangeAspect="1"/>
            </p:cNvGraphicFramePr>
            <p:nvPr/>
          </p:nvGraphicFramePr>
          <p:xfrm>
            <a:off x="4393" y="1584"/>
            <a:ext cx="21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" name="公式" r:id="rId5" imgW="190500" imgH="215900" progId="Equation.3">
                    <p:embed/>
                  </p:oleObj>
                </mc:Choice>
                <mc:Fallback>
                  <p:oleObj name="公式" r:id="rId5" imgW="190500" imgH="215900" progId="Equation.3">
                    <p:embed/>
                    <p:pic>
                      <p:nvPicPr>
                        <p:cNvPr id="0" name="图片 54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3" y="1584"/>
                          <a:ext cx="21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6"/>
            <p:cNvGraphicFramePr>
              <a:graphicFrameLocks noChangeAspect="1"/>
            </p:cNvGraphicFramePr>
            <p:nvPr/>
          </p:nvGraphicFramePr>
          <p:xfrm>
            <a:off x="5280" y="2523"/>
            <a:ext cx="19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" name="公式" r:id="rId7" imgW="165100" imgH="190500" progId="Equation.3">
                    <p:embed/>
                  </p:oleObj>
                </mc:Choice>
                <mc:Fallback>
                  <p:oleObj name="公式" r:id="rId7" imgW="165100" imgH="190500" progId="Equation.3">
                    <p:embed/>
                    <p:pic>
                      <p:nvPicPr>
                        <p:cNvPr id="0" name="图片 54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523"/>
                          <a:ext cx="193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Line 7"/>
            <p:cNvSpPr>
              <a:spLocks noChangeShapeType="1"/>
            </p:cNvSpPr>
            <p:nvPr/>
          </p:nvSpPr>
          <p:spPr bwMode="auto">
            <a:xfrm flipV="1">
              <a:off x="4597" y="1622"/>
              <a:ext cx="0" cy="14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467544" y="3988132"/>
            <a:ext cx="502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可得       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OMA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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OAM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 </a:t>
            </a:r>
            <a:endParaRPr kumimoji="1" lang="en-US" altLang="zh-CN" sz="2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3707" y="815975"/>
            <a:ext cx="5078413" cy="6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在制造探照灯反射镜面时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84213" y="1854532"/>
            <a:ext cx="4268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设光源在坐标原点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84584" y="2373645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则反射镜面由曲线 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3456384" y="250064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" name="Equation" r:id="rId9" imgW="1765300" imgH="546100" progId="Equation.3">
                  <p:embed/>
                </p:oleObj>
              </mc:Choice>
              <mc:Fallback>
                <p:oleObj name="Equation" r:id="rId9" imgW="1765300" imgH="546100" progId="Equation.3">
                  <p:embed/>
                  <p:pic>
                    <p:nvPicPr>
                      <p:cNvPr id="0" name="图片 5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384" y="250064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4751784" y="2387932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绕</a:t>
            </a:r>
            <a:r>
              <a:rPr kumimoji="1" lang="zh-CN" altLang="en-US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轴旋转而成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67544" y="2907045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过曲线上任意点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作切线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T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467544" y="3454732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由光的反射定律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363144" y="3440445"/>
            <a:ext cx="2808288" cy="52863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入射角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反射角</a:t>
            </a:r>
          </a:p>
        </p:txBody>
      </p:sp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3667944" y="5193045"/>
          <a:ext cx="1841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" name="Equation" r:id="rId11" imgW="2451100" imgH="495300" progId="Equation.3">
                  <p:embed/>
                </p:oleObj>
              </mc:Choice>
              <mc:Fallback>
                <p:oleObj name="Equation" r:id="rId11" imgW="2451100" imgH="495300" progId="Equation.3">
                  <p:embed/>
                  <p:pic>
                    <p:nvPicPr>
                      <p:cNvPr id="0" name="图片 5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944" y="5193045"/>
                        <a:ext cx="1841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5534844" y="4902532"/>
          <a:ext cx="1168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" name="Equation" r:id="rId13" imgW="1562100" imgH="1231900" progId="Equation.3">
                  <p:embed/>
                </p:oleObj>
              </mc:Choice>
              <mc:Fallback>
                <p:oleObj name="Equation" r:id="rId13" imgW="1562100" imgH="1231900" progId="Equation.3">
                  <p:embed/>
                  <p:pic>
                    <p:nvPicPr>
                      <p:cNvPr id="0" name="图片 5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844" y="4902532"/>
                        <a:ext cx="1168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1305744" y="5664532"/>
          <a:ext cx="2400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" name="Equation" r:id="rId15" imgW="3200400" imgH="723900" progId="Equation.3">
                  <p:embed/>
                </p:oleObj>
              </mc:Choice>
              <mc:Fallback>
                <p:oleObj name="Equation" r:id="rId15" imgW="3200400" imgH="723900" progId="Equation.3">
                  <p:embed/>
                  <p:pic>
                    <p:nvPicPr>
                      <p:cNvPr id="0" name="图片 5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744" y="5664532"/>
                        <a:ext cx="2400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8" name="Group 20"/>
          <p:cNvGrpSpPr/>
          <p:nvPr/>
        </p:nvGrpSpPr>
        <p:grpSpPr bwMode="auto">
          <a:xfrm>
            <a:off x="6337300" y="2921332"/>
            <a:ext cx="2193925" cy="1717675"/>
            <a:chOff x="3936" y="1392"/>
            <a:chExt cx="1535" cy="1200"/>
          </a:xfrm>
        </p:grpSpPr>
        <p:graphicFrame>
          <p:nvGraphicFramePr>
            <p:cNvPr id="7189" name="Object 21"/>
            <p:cNvGraphicFramePr>
              <a:graphicFrameLocks noChangeAspect="1"/>
            </p:cNvGraphicFramePr>
            <p:nvPr/>
          </p:nvGraphicFramePr>
          <p:xfrm>
            <a:off x="5232" y="1392"/>
            <a:ext cx="23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" name="公式" r:id="rId17" imgW="190500" imgH="215900" progId="Equation.3">
                    <p:embed/>
                  </p:oleObj>
                </mc:Choice>
                <mc:Fallback>
                  <p:oleObj name="公式" r:id="rId17" imgW="190500" imgH="215900" progId="Equation.3">
                    <p:embed/>
                    <p:pic>
                      <p:nvPicPr>
                        <p:cNvPr id="0" name="图片 54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392"/>
                          <a:ext cx="23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90" name="Group 22"/>
            <p:cNvGrpSpPr/>
            <p:nvPr/>
          </p:nvGrpSpPr>
          <p:grpSpPr bwMode="auto">
            <a:xfrm>
              <a:off x="3936" y="1558"/>
              <a:ext cx="1248" cy="1034"/>
              <a:chOff x="3744" y="1462"/>
              <a:chExt cx="1248" cy="1034"/>
            </a:xfrm>
          </p:grpSpPr>
          <p:sp>
            <p:nvSpPr>
              <p:cNvPr id="7191" name="Line 23"/>
              <p:cNvSpPr>
                <a:spLocks noChangeShapeType="1"/>
              </p:cNvSpPr>
              <p:nvPr/>
            </p:nvSpPr>
            <p:spPr bwMode="auto">
              <a:xfrm flipV="1">
                <a:off x="3744" y="1462"/>
                <a:ext cx="1248" cy="103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7192" name="Object 24"/>
              <p:cNvGraphicFramePr>
                <a:graphicFrameLocks noChangeAspect="1"/>
              </p:cNvGraphicFramePr>
              <p:nvPr/>
            </p:nvGraphicFramePr>
            <p:xfrm>
              <a:off x="4416" y="1536"/>
              <a:ext cx="283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4" name="公式" r:id="rId19" imgW="266700" imgH="215900" progId="Equation.3">
                      <p:embed/>
                    </p:oleObj>
                  </mc:Choice>
                  <mc:Fallback>
                    <p:oleObj name="公式" r:id="rId19" imgW="266700" imgH="215900" progId="Equation.3">
                      <p:embed/>
                      <p:pic>
                        <p:nvPicPr>
                          <p:cNvPr id="0" name="图片 54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536"/>
                            <a:ext cx="283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6473825" y="4432632"/>
          <a:ext cx="3159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" name="公式" r:id="rId21" imgW="203200" imgH="215900" progId="Equation.3">
                  <p:embed/>
                </p:oleObj>
              </mc:Choice>
              <mc:Fallback>
                <p:oleObj name="公式" r:id="rId21" imgW="203200" imgH="215900" progId="Equation.3">
                  <p:embed/>
                  <p:pic>
                    <p:nvPicPr>
                      <p:cNvPr id="0" name="图片 5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4432632"/>
                        <a:ext cx="3159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Arc 26"/>
          <p:cNvSpPr/>
          <p:nvPr/>
        </p:nvSpPr>
        <p:spPr bwMode="auto">
          <a:xfrm>
            <a:off x="6748463" y="4308807"/>
            <a:ext cx="82550" cy="1238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2311"/>
              <a:gd name="T2" fmla="*/ 18757 w 21600"/>
              <a:gd name="T3" fmla="*/ 32311 h 32311"/>
              <a:gd name="T4" fmla="*/ 0 w 21600"/>
              <a:gd name="T5" fmla="*/ 21600 h 3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31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356"/>
                  <a:pt x="20620" y="29048"/>
                  <a:pt x="18757" y="32311"/>
                </a:cubicBezTo>
              </a:path>
              <a:path w="21600" h="3231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356"/>
                  <a:pt x="20620" y="29048"/>
                  <a:pt x="18757" y="32311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195" name="Group 27"/>
          <p:cNvGrpSpPr/>
          <p:nvPr/>
        </p:nvGrpSpPr>
        <p:grpSpPr bwMode="auto">
          <a:xfrm>
            <a:off x="7366000" y="3745245"/>
            <a:ext cx="315913" cy="1030287"/>
            <a:chOff x="4656" y="1968"/>
            <a:chExt cx="221" cy="720"/>
          </a:xfrm>
        </p:grpSpPr>
        <p:graphicFrame>
          <p:nvGraphicFramePr>
            <p:cNvPr id="7196" name="Object 28"/>
            <p:cNvGraphicFramePr>
              <a:graphicFrameLocks noChangeAspect="1"/>
            </p:cNvGraphicFramePr>
            <p:nvPr/>
          </p:nvGraphicFramePr>
          <p:xfrm>
            <a:off x="4656" y="2448"/>
            <a:ext cx="2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" name="公式" r:id="rId23" imgW="203200" imgH="215900" progId="Equation.3">
                    <p:embed/>
                  </p:oleObj>
                </mc:Choice>
                <mc:Fallback>
                  <p:oleObj name="公式" r:id="rId23" imgW="203200" imgH="215900" progId="Equation.3">
                    <p:embed/>
                    <p:pic>
                      <p:nvPicPr>
                        <p:cNvPr id="0" name="图片 54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448"/>
                          <a:ext cx="22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4752" y="196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7515225" y="3951620"/>
          <a:ext cx="2936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" name="公式" r:id="rId25" imgW="190500" imgH="215900" progId="Equation.3">
                  <p:embed/>
                </p:oleObj>
              </mc:Choice>
              <mc:Fallback>
                <p:oleObj name="公式" r:id="rId25" imgW="190500" imgH="215900" progId="Equation.3">
                  <p:embed/>
                  <p:pic>
                    <p:nvPicPr>
                      <p:cNvPr id="0" name="图片 5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3951620"/>
                        <a:ext cx="29368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9" name="Group 31"/>
          <p:cNvGrpSpPr/>
          <p:nvPr/>
        </p:nvGrpSpPr>
        <p:grpSpPr bwMode="auto">
          <a:xfrm>
            <a:off x="6473825" y="3951620"/>
            <a:ext cx="292100" cy="481012"/>
            <a:chOff x="4032" y="2112"/>
            <a:chExt cx="204" cy="336"/>
          </a:xfrm>
        </p:grpSpPr>
        <p:graphicFrame>
          <p:nvGraphicFramePr>
            <p:cNvPr id="7200" name="Object 32"/>
            <p:cNvGraphicFramePr>
              <a:graphicFrameLocks noChangeAspect="1"/>
            </p:cNvGraphicFramePr>
            <p:nvPr/>
          </p:nvGraphicFramePr>
          <p:xfrm>
            <a:off x="4032" y="2112"/>
            <a:ext cx="20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" name="公式" r:id="rId27" imgW="190500" imgH="190500" progId="Equation.3">
                    <p:embed/>
                  </p:oleObj>
                </mc:Choice>
                <mc:Fallback>
                  <p:oleObj name="公式" r:id="rId27" imgW="190500" imgH="190500" progId="Equation.3">
                    <p:embed/>
                    <p:pic>
                      <p:nvPicPr>
                        <p:cNvPr id="0" name="图片 5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112"/>
                          <a:ext cx="20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>
              <a:off x="4128" y="2256"/>
              <a:ext cx="96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02" name="Group 34"/>
          <p:cNvGrpSpPr/>
          <p:nvPr/>
        </p:nvGrpSpPr>
        <p:grpSpPr bwMode="auto">
          <a:xfrm>
            <a:off x="7366000" y="3451557"/>
            <a:ext cx="636588" cy="485775"/>
            <a:chOff x="4656" y="1763"/>
            <a:chExt cx="445" cy="339"/>
          </a:xfrm>
        </p:grpSpPr>
        <p:grpSp>
          <p:nvGrpSpPr>
            <p:cNvPr id="7203" name="Group 35"/>
            <p:cNvGrpSpPr/>
            <p:nvPr/>
          </p:nvGrpSpPr>
          <p:grpSpPr bwMode="auto">
            <a:xfrm>
              <a:off x="4656" y="1863"/>
              <a:ext cx="249" cy="239"/>
              <a:chOff x="4656" y="1863"/>
              <a:chExt cx="249" cy="239"/>
            </a:xfrm>
          </p:grpSpPr>
          <p:sp>
            <p:nvSpPr>
              <p:cNvPr id="7204" name="Arc 36"/>
              <p:cNvSpPr/>
              <p:nvPr/>
            </p:nvSpPr>
            <p:spPr bwMode="auto">
              <a:xfrm>
                <a:off x="4848" y="1863"/>
                <a:ext cx="57" cy="8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32311"/>
                  <a:gd name="T2" fmla="*/ 18757 w 21600"/>
                  <a:gd name="T3" fmla="*/ 32311 h 32311"/>
                  <a:gd name="T4" fmla="*/ 0 w 21600"/>
                  <a:gd name="T5" fmla="*/ 21600 h 32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231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5356"/>
                      <a:pt x="20620" y="29048"/>
                      <a:pt x="18757" y="32311"/>
                    </a:cubicBezTo>
                  </a:path>
                  <a:path w="21600" h="3231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5356"/>
                      <a:pt x="20620" y="29048"/>
                      <a:pt x="18757" y="323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Arc 37"/>
              <p:cNvSpPr/>
              <p:nvPr/>
            </p:nvSpPr>
            <p:spPr bwMode="auto">
              <a:xfrm rot="10800000">
                <a:off x="4656" y="2016"/>
                <a:ext cx="57" cy="8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32311"/>
                  <a:gd name="T2" fmla="*/ 18757 w 21600"/>
                  <a:gd name="T3" fmla="*/ 32311 h 32311"/>
                  <a:gd name="T4" fmla="*/ 0 w 21600"/>
                  <a:gd name="T5" fmla="*/ 21600 h 32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231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5356"/>
                      <a:pt x="20620" y="29048"/>
                      <a:pt x="18757" y="32311"/>
                    </a:cubicBezTo>
                  </a:path>
                  <a:path w="21600" h="3231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5356"/>
                      <a:pt x="20620" y="29048"/>
                      <a:pt x="18757" y="323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7206" name="Object 38"/>
            <p:cNvGraphicFramePr>
              <a:graphicFrameLocks noChangeAspect="1"/>
            </p:cNvGraphicFramePr>
            <p:nvPr/>
          </p:nvGraphicFramePr>
          <p:xfrm>
            <a:off x="4896" y="1763"/>
            <a:ext cx="20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" name="公式" r:id="rId29" imgW="190500" imgH="190500" progId="Equation.3">
                    <p:embed/>
                  </p:oleObj>
                </mc:Choice>
                <mc:Fallback>
                  <p:oleObj name="公式" r:id="rId29" imgW="190500" imgH="190500" progId="Equation.3">
                    <p:embed/>
                    <p:pic>
                      <p:nvPicPr>
                        <p:cNvPr id="0" name="图片 5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763"/>
                          <a:ext cx="20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07" name="Line 39"/>
          <p:cNvSpPr>
            <a:spLocks noChangeShapeType="1"/>
          </p:cNvSpPr>
          <p:nvPr/>
        </p:nvSpPr>
        <p:spPr bwMode="auto">
          <a:xfrm>
            <a:off x="7512050" y="3745245"/>
            <a:ext cx="541338" cy="5492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auto">
          <a:xfrm>
            <a:off x="4267200" y="1854532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轴平行于光线反射方向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467544" y="4521532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从而      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AO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OM</a:t>
            </a:r>
            <a:endParaRPr kumimoji="1" lang="en-US" altLang="zh-CN" sz="2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7210" name="Object 42"/>
          <p:cNvGraphicFramePr>
            <a:graphicFrameLocks noChangeAspect="1"/>
          </p:cNvGraphicFramePr>
          <p:nvPr/>
        </p:nvGraphicFramePr>
        <p:xfrm>
          <a:off x="1991544" y="5167645"/>
          <a:ext cx="163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" name="Equation" r:id="rId31" imgW="2184400" imgH="419100" progId="Equation.3">
                  <p:embed/>
                </p:oleObj>
              </mc:Choice>
              <mc:Fallback>
                <p:oleObj name="Equation" r:id="rId31" imgW="2184400" imgH="419100" progId="Equation.3">
                  <p:embed/>
                  <p:pic>
                    <p:nvPicPr>
                      <p:cNvPr id="0" name="图片 5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5167645"/>
                        <a:ext cx="163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1" name="Text Box 43"/>
          <p:cNvSpPr txBox="1">
            <a:spLocks noChangeArrowheads="1"/>
          </p:cNvSpPr>
          <p:nvPr/>
        </p:nvSpPr>
        <p:spPr bwMode="auto">
          <a:xfrm>
            <a:off x="5292080" y="817260"/>
            <a:ext cx="35221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要求点光源的光线反 </a:t>
            </a:r>
          </a:p>
        </p:txBody>
      </p:sp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539552" y="1335420"/>
            <a:ext cx="40735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射出去有良好的方向性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7213" name="Text Box 45"/>
          <p:cNvSpPr txBox="1">
            <a:spLocks noChangeArrowheads="1"/>
          </p:cNvSpPr>
          <p:nvPr/>
        </p:nvSpPr>
        <p:spPr bwMode="auto">
          <a:xfrm>
            <a:off x="4349552" y="1321132"/>
            <a:ext cx="3576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试求反射镜面的形状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214" name="Text Box 46"/>
          <p:cNvSpPr txBox="1">
            <a:spLocks noChangeArrowheads="1"/>
          </p:cNvSpPr>
          <p:nvPr/>
        </p:nvSpPr>
        <p:spPr bwMode="auto">
          <a:xfrm>
            <a:off x="772344" y="5050170"/>
            <a:ext cx="131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 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 </a:t>
            </a:r>
          </a:p>
        </p:txBody>
      </p: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467544" y="6212220"/>
            <a:ext cx="2995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于是得微分方程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7216" name="Object 48"/>
          <p:cNvGraphicFramePr>
            <a:graphicFrameLocks noChangeAspect="1"/>
          </p:cNvGraphicFramePr>
          <p:nvPr/>
        </p:nvGraphicFramePr>
        <p:xfrm>
          <a:off x="3838912" y="5846368"/>
          <a:ext cx="2605296" cy="98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" name="Equation" r:id="rId33" imgW="26517600" imgH="10058400" progId="Equation.DSMT4">
                  <p:embed/>
                </p:oleObj>
              </mc:Choice>
              <mc:Fallback>
                <p:oleObj name="Equation" r:id="rId33" imgW="26517600" imgH="10058400" progId="Equation.DSMT4">
                  <p:embed/>
                  <p:pic>
                    <p:nvPicPr>
                      <p:cNvPr id="0" name="图片 5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912" y="5846368"/>
                        <a:ext cx="2605296" cy="988215"/>
                      </a:xfrm>
                      <a:prstGeom prst="rect">
                        <a:avLst/>
                      </a:prstGeom>
                      <a:solidFill>
                        <a:srgbClr val="E9EFF7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18" name="Group 50"/>
          <p:cNvGrpSpPr/>
          <p:nvPr/>
        </p:nvGrpSpPr>
        <p:grpSpPr bwMode="auto">
          <a:xfrm>
            <a:off x="7023100" y="3332495"/>
            <a:ext cx="1304925" cy="2198687"/>
            <a:chOff x="4424" y="1795"/>
            <a:chExt cx="822" cy="1385"/>
          </a:xfrm>
        </p:grpSpPr>
        <p:grpSp>
          <p:nvGrpSpPr>
            <p:cNvPr id="7219" name="Group 51"/>
            <p:cNvGrpSpPr/>
            <p:nvPr/>
          </p:nvGrpSpPr>
          <p:grpSpPr bwMode="auto">
            <a:xfrm>
              <a:off x="4424" y="1795"/>
              <a:ext cx="822" cy="1385"/>
              <a:chOff x="4424" y="1795"/>
              <a:chExt cx="822" cy="1385"/>
            </a:xfrm>
          </p:grpSpPr>
          <p:sp>
            <p:nvSpPr>
              <p:cNvPr id="7220" name="Freeform 52"/>
              <p:cNvSpPr/>
              <p:nvPr/>
            </p:nvSpPr>
            <p:spPr bwMode="auto">
              <a:xfrm>
                <a:off x="4424" y="1795"/>
                <a:ext cx="605" cy="1385"/>
              </a:xfrm>
              <a:custGeom>
                <a:avLst/>
                <a:gdLst>
                  <a:gd name="T0" fmla="*/ 672 w 672"/>
                  <a:gd name="T1" fmla="*/ 0 h 1536"/>
                  <a:gd name="T2" fmla="*/ 192 w 672"/>
                  <a:gd name="T3" fmla="*/ 384 h 1536"/>
                  <a:gd name="T4" fmla="*/ 0 w 672"/>
                  <a:gd name="T5" fmla="*/ 768 h 1536"/>
                  <a:gd name="T6" fmla="*/ 192 w 672"/>
                  <a:gd name="T7" fmla="*/ 1152 h 1536"/>
                  <a:gd name="T8" fmla="*/ 672 w 672"/>
                  <a:gd name="T9" fmla="*/ 1536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2" h="1536">
                    <a:moveTo>
                      <a:pt x="672" y="0"/>
                    </a:moveTo>
                    <a:cubicBezTo>
                      <a:pt x="488" y="128"/>
                      <a:pt x="304" y="256"/>
                      <a:pt x="192" y="384"/>
                    </a:cubicBezTo>
                    <a:cubicBezTo>
                      <a:pt x="80" y="512"/>
                      <a:pt x="0" y="640"/>
                      <a:pt x="0" y="768"/>
                    </a:cubicBezTo>
                    <a:cubicBezTo>
                      <a:pt x="0" y="896"/>
                      <a:pt x="80" y="1024"/>
                      <a:pt x="192" y="1152"/>
                    </a:cubicBezTo>
                    <a:cubicBezTo>
                      <a:pt x="304" y="1280"/>
                      <a:pt x="592" y="1472"/>
                      <a:pt x="672" y="1536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1" name="Line 53"/>
              <p:cNvSpPr>
                <a:spLocks noChangeShapeType="1"/>
              </p:cNvSpPr>
              <p:nvPr/>
            </p:nvSpPr>
            <p:spPr bwMode="auto">
              <a:xfrm>
                <a:off x="4727" y="2034"/>
                <a:ext cx="519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Line 54"/>
              <p:cNvSpPr>
                <a:spLocks noChangeShapeType="1"/>
              </p:cNvSpPr>
              <p:nvPr/>
            </p:nvSpPr>
            <p:spPr bwMode="auto">
              <a:xfrm flipV="1">
                <a:off x="4597" y="2012"/>
                <a:ext cx="130" cy="4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4574" y="246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utoUpdateAnimBg="0"/>
      <p:bldP spid="7178" grpId="0" autoUpdateAnimBg="0"/>
      <p:bldP spid="7179" grpId="0" build="p" autoUpdateAnimBg="0"/>
      <p:bldP spid="7181" grpId="0" build="p" autoUpdateAnimBg="0" advAuto="0"/>
      <p:bldP spid="7182" grpId="0" autoUpdateAnimBg="0"/>
      <p:bldP spid="7183" grpId="0" autoUpdateAnimBg="0"/>
      <p:bldP spid="7184" grpId="0" animBg="1" autoUpdateAnimBg="0"/>
      <p:bldP spid="7194" grpId="0" animBg="1"/>
      <p:bldP spid="7207" grpId="0" animBg="1"/>
      <p:bldP spid="7208" grpId="0" autoUpdateAnimBg="0"/>
      <p:bldP spid="7209" grpId="0" autoUpdateAnimBg="0"/>
      <p:bldP spid="7211" grpId="0" build="p" autoUpdateAnimBg="0"/>
      <p:bldP spid="7212" grpId="0" build="p" autoUpdateAnimBg="0" advAuto="0"/>
      <p:bldP spid="7213" grpId="0" build="p" autoUpdateAnimBg="0"/>
      <p:bldP spid="7214" grpId="0" build="p" autoUpdateAnimBg="0"/>
      <p:bldP spid="72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09600" y="832440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利用曲线的对称性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不妨设</a:t>
            </a:r>
            <a:r>
              <a:rPr kumimoji="1" lang="zh-CN" altLang="en-US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0,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738313" y="1349965"/>
          <a:ext cx="29860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Equation" r:id="rId3" imgW="3962400" imgH="1231900" progId="Equation.3">
                  <p:embed/>
                </p:oleObj>
              </mc:Choice>
              <mc:Fallback>
                <p:oleObj name="Equation" r:id="rId3" imgW="3962400" imgH="1231900" progId="Equation.3">
                  <p:embed/>
                  <p:pic>
                    <p:nvPicPr>
                      <p:cNvPr id="0" name="图片 6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1349965"/>
                        <a:ext cx="298608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038600" y="1365840"/>
          <a:ext cx="2413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Equation" r:id="rId5" imgW="355600" imgH="1231900" progId="Equation.3">
                  <p:embed/>
                </p:oleObj>
              </mc:Choice>
              <mc:Fallback>
                <p:oleObj name="Equation" r:id="rId5" imgW="355600" imgH="1231900" progId="Equation.3">
                  <p:embed/>
                  <p:pic>
                    <p:nvPicPr>
                      <p:cNvPr id="0" name="图片 6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365840"/>
                        <a:ext cx="2413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934724" y="2046960"/>
          <a:ext cx="1111746" cy="108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Equation" r:id="rId7" imgW="10363200" imgH="10058400" progId="Equation.DSMT4">
                  <p:embed/>
                </p:oleObj>
              </mc:Choice>
              <mc:Fallback>
                <p:oleObj name="Equation" r:id="rId7" imgW="10363200" imgH="10058400" progId="Equation.DSMT4">
                  <p:embed/>
                  <p:pic>
                    <p:nvPicPr>
                      <p:cNvPr id="0" name="图片 6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724" y="2046960"/>
                        <a:ext cx="1111746" cy="1082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474788" y="2991440"/>
          <a:ext cx="22590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Equation" r:id="rId9" imgW="3009900" imgH="1231900" progId="Equation.3">
                  <p:embed/>
                </p:oleObj>
              </mc:Choice>
              <mc:Fallback>
                <p:oleObj name="Equation" r:id="rId9" imgW="3009900" imgH="1231900" progId="Equation.3">
                  <p:embed/>
                  <p:pic>
                    <p:nvPicPr>
                      <p:cNvPr id="0" name="图片 6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991440"/>
                        <a:ext cx="22590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5843588" y="2127840"/>
          <a:ext cx="20050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Equation" r:id="rId11" imgW="2679700" imgH="1231900" progId="Equation.3">
                  <p:embed/>
                </p:oleObj>
              </mc:Choice>
              <mc:Fallback>
                <p:oleObj name="Equation" r:id="rId11" imgW="2679700" imgH="1231900" progId="Equation.3">
                  <p:embed/>
                  <p:pic>
                    <p:nvPicPr>
                      <p:cNvPr id="0" name="图片 6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2127840"/>
                        <a:ext cx="20050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622425" y="3829640"/>
          <a:ext cx="41687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公式" r:id="rId13" imgW="2374900" imgH="406400" progId="Equation.3">
                  <p:embed/>
                </p:oleObj>
              </mc:Choice>
              <mc:Fallback>
                <p:oleObj name="公式" r:id="rId13" imgW="2374900" imgH="406400" progId="Equation.3">
                  <p:embed/>
                  <p:pic>
                    <p:nvPicPr>
                      <p:cNvPr id="0" name="图片 63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829640"/>
                        <a:ext cx="41687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7025" y="3975690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积分得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47663" y="4758327"/>
            <a:ext cx="1100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故有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2095500" y="4515440"/>
          <a:ext cx="2019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Equation" r:id="rId15" imgW="2692400" imgH="1282700" progId="Equation.3">
                  <p:embed/>
                </p:oleObj>
              </mc:Choice>
              <mc:Fallback>
                <p:oleObj name="Equation" r:id="rId15" imgW="2692400" imgH="1282700" progId="Equation.3">
                  <p:embed/>
                  <p:pic>
                    <p:nvPicPr>
                      <p:cNvPr id="0" name="图片 6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4515440"/>
                        <a:ext cx="2019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2362200" y="5571127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2362200" y="2204040"/>
            <a:ext cx="0" cy="7620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2933700" y="5467940"/>
          <a:ext cx="2476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Equation" r:id="rId17" imgW="3302000" imgH="1130300" progId="Equation.3">
                  <p:embed/>
                </p:oleObj>
              </mc:Choice>
              <mc:Fallback>
                <p:oleObj name="Equation" r:id="rId17" imgW="3302000" imgH="1130300" progId="Equation.3">
                  <p:embed/>
                  <p:pic>
                    <p:nvPicPr>
                      <p:cNvPr id="0" name="图片 6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5467940"/>
                        <a:ext cx="2476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5410200" y="5590177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抛物线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5867400" y="3804240"/>
            <a:ext cx="2895600" cy="167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6135688" y="4629740"/>
          <a:ext cx="24749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Equation" r:id="rId19" imgW="3302000" imgH="1130300" progId="Equation.3">
                  <p:embed/>
                </p:oleObj>
              </mc:Choice>
              <mc:Fallback>
                <p:oleObj name="Equation" r:id="rId19" imgW="3302000" imgH="1130300" progId="Equation.3">
                  <p:embed/>
                  <p:pic>
                    <p:nvPicPr>
                      <p:cNvPr id="0" name="图片 6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688" y="4629740"/>
                        <a:ext cx="24749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6084888" y="3867740"/>
          <a:ext cx="22971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Equation" r:id="rId21" imgW="3060700" imgH="1130300" progId="Equation.3">
                  <p:embed/>
                </p:oleObj>
              </mc:Choice>
              <mc:Fallback>
                <p:oleObj name="Equation" r:id="rId21" imgW="3060700" imgH="1130300" progId="Equation.3">
                  <p:embed/>
                  <p:pic>
                    <p:nvPicPr>
                      <p:cNvPr id="0" name="图片 6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867740"/>
                        <a:ext cx="22971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304800" y="6180727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故反射镜面为旋转抛物面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715000" y="832440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于是方程化为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5013325" y="1432515"/>
            <a:ext cx="1726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齐次方程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514600" y="2276872"/>
            <a:ext cx="617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6"/>
              <p:cNvSpPr txBox="1">
                <a:spLocks noChangeArrowheads="1"/>
              </p:cNvSpPr>
              <p:nvPr/>
            </p:nvSpPr>
            <p:spPr bwMode="auto">
              <a:xfrm>
                <a:off x="4041656" y="2276872"/>
                <a:ext cx="232444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𝑦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 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𝑣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1656" y="2276872"/>
                <a:ext cx="2324449" cy="523220"/>
              </a:xfrm>
              <a:prstGeom prst="rect">
                <a:avLst/>
              </a:prstGeom>
              <a:blipFill rotWithShape="1">
                <a:blip r:embed="rId23"/>
                <a:stretch>
                  <a:fillRect l="-22" t="-76" r="10" b="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323528" y="5589240"/>
                <a:ext cx="312224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𝑦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 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𝑣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589240"/>
                <a:ext cx="3122240" cy="523220"/>
              </a:xfrm>
              <a:prstGeom prst="rect">
                <a:avLst/>
              </a:prstGeom>
              <a:blipFill rotWithShape="1">
                <a:blip r:embed="rId24"/>
                <a:stretch>
                  <a:fillRect l="-10" t="-116" r="8" b="1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autoUpdateAnimBg="0"/>
      <p:bldP spid="8203" grpId="0" autoUpdateAnimBg="0"/>
      <p:bldP spid="8206" grpId="0" autoUpdateAnimBg="0"/>
      <p:bldP spid="8207" grpId="0" animBg="1"/>
      <p:bldP spid="8209" grpId="0" autoUpdateAnimBg="0"/>
      <p:bldP spid="8210" grpId="0" animBg="1"/>
      <p:bldP spid="8213" grpId="0" autoUpdateAnimBg="0"/>
      <p:bldP spid="8214" grpId="0" autoUpdateAnimBg="0"/>
      <p:bldP spid="8215" grpId="0" build="p" autoUpdateAnimBg="0"/>
      <p:bldP spid="25" grpId="0" build="p" autoUpdateAnimBg="0"/>
      <p:bldP spid="26" grpId="0" build="p" autoUpdateAnimBg="0"/>
      <p:bldP spid="2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25016" y="2443882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顶到底的距离为</a:t>
            </a:r>
            <a:r>
              <a:rPr kumimoji="1" lang="zh-CN" altLang="en-US" sz="2800" b="0" i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773016" y="3909144"/>
          <a:ext cx="1104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" name="Equation" r:id="rId3" imgW="1473200" imgH="1358900" progId="Equation.3">
                  <p:embed/>
                </p:oleObj>
              </mc:Choice>
              <mc:Fallback>
                <p:oleObj name="Equation" r:id="rId3" imgW="1473200" imgH="1358900" progId="Equation.3">
                  <p:embed/>
                  <p:pic>
                    <p:nvPicPr>
                      <p:cNvPr id="0" name="图片 7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016" y="3909144"/>
                        <a:ext cx="1104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4219" y="1052513"/>
            <a:ext cx="15335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282354" y="1042119"/>
          <a:ext cx="2400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Equation" r:id="rId5" imgW="3200400" imgH="749300" progId="Equation.3">
                  <p:embed/>
                </p:oleObj>
              </mc:Choice>
              <mc:Fallback>
                <p:oleObj name="Equation" r:id="rId5" imgW="3200400" imgH="749300" progId="Equation.3">
                  <p:embed/>
                  <p:pic>
                    <p:nvPicPr>
                      <p:cNvPr id="0" name="图片 7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354" y="1042119"/>
                        <a:ext cx="2400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464916" y="2994744"/>
          <a:ext cx="275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" name="Equation" r:id="rId7" imgW="3670300" imgH="1130300" progId="Equation.3">
                  <p:embed/>
                </p:oleObj>
              </mc:Choice>
              <mc:Fallback>
                <p:oleObj name="Equation" r:id="rId7" imgW="3670300" imgH="1130300" progId="Equation.3">
                  <p:embed/>
                  <p:pic>
                    <p:nvPicPr>
                      <p:cNvPr id="0" name="图片 7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916" y="2994744"/>
                        <a:ext cx="2755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773016" y="2426419"/>
            <a:ext cx="1373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则将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25016" y="4914032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这时旋转曲面方程为</a:t>
            </a: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2325216" y="5509344"/>
          <a:ext cx="3505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" name="Equation" r:id="rId9" imgW="4673600" imgH="1358900" progId="Equation.3">
                  <p:embed/>
                </p:oleObj>
              </mc:Choice>
              <mc:Fallback>
                <p:oleObj name="Equation" r:id="rId9" imgW="4673600" imgH="1358900" progId="Equation.3">
                  <p:embed/>
                  <p:pic>
                    <p:nvPicPr>
                      <p:cNvPr id="0" name="图片 7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216" y="5509344"/>
                        <a:ext cx="3505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7320136" y="2692201"/>
          <a:ext cx="3127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" name="公式" r:id="rId11" imgW="165100" imgH="241300" progId="Equation.3">
                  <p:embed/>
                </p:oleObj>
              </mc:Choice>
              <mc:Fallback>
                <p:oleObj name="公式" r:id="rId11" imgW="165100" imgH="241300" progId="Equation.3">
                  <p:embed/>
                  <p:pic>
                    <p:nvPicPr>
                      <p:cNvPr id="0" name="图片 7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36" y="2692201"/>
                        <a:ext cx="3127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7764636" y="1625401"/>
            <a:ext cx="0" cy="220980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7810674" y="2176264"/>
          <a:ext cx="3476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公式" r:id="rId13" imgW="190500" imgH="241300" progId="Equation.3">
                  <p:embed/>
                </p:oleObj>
              </mc:Choice>
              <mc:Fallback>
                <p:oleObj name="公式" r:id="rId13" imgW="190500" imgH="241300" progId="Equation.3">
                  <p:embed/>
                  <p:pic>
                    <p:nvPicPr>
                      <p:cNvPr id="0" name="图片 7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674" y="2176264"/>
                        <a:ext cx="34766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722164" y="1775544"/>
            <a:ext cx="54340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若已知反射镜面的底面直径为 </a:t>
            </a:r>
            <a:r>
              <a:rPr lang="en-US" altLang="zh-CN" sz="28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25016" y="4102819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代入通解表达式得</a:t>
            </a:r>
          </a:p>
        </p:txBody>
      </p:sp>
      <p:grpSp>
        <p:nvGrpSpPr>
          <p:cNvPr id="9231" name="Group 15"/>
          <p:cNvGrpSpPr/>
          <p:nvPr/>
        </p:nvGrpSpPr>
        <p:grpSpPr bwMode="auto">
          <a:xfrm>
            <a:off x="5796136" y="2768401"/>
            <a:ext cx="1228725" cy="1236663"/>
            <a:chOff x="3792" y="1296"/>
            <a:chExt cx="774" cy="779"/>
          </a:xfrm>
        </p:grpSpPr>
        <p:graphicFrame>
          <p:nvGraphicFramePr>
            <p:cNvPr id="9232" name="Object 16"/>
            <p:cNvGraphicFramePr>
              <a:graphicFrameLocks noChangeAspect="1"/>
            </p:cNvGraphicFramePr>
            <p:nvPr/>
          </p:nvGraphicFramePr>
          <p:xfrm>
            <a:off x="3792" y="1632"/>
            <a:ext cx="774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" name="Equation" r:id="rId15" imgW="711200" imgH="406400" progId="Equation.3">
                    <p:embed/>
                  </p:oleObj>
                </mc:Choice>
                <mc:Fallback>
                  <p:oleObj name="Equation" r:id="rId15" imgW="711200" imgH="406400" progId="Equation.3">
                    <p:embed/>
                    <p:pic>
                      <p:nvPicPr>
                        <p:cNvPr id="0" name="图片 73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632"/>
                          <a:ext cx="774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 flipV="1">
              <a:off x="4272" y="1296"/>
              <a:ext cx="96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34" name="Group 18"/>
          <p:cNvGrpSpPr/>
          <p:nvPr/>
        </p:nvGrpSpPr>
        <p:grpSpPr bwMode="auto">
          <a:xfrm>
            <a:off x="6100936" y="1279326"/>
            <a:ext cx="2351088" cy="2533650"/>
            <a:chOff x="3984" y="358"/>
            <a:chExt cx="1481" cy="1596"/>
          </a:xfrm>
        </p:grpSpPr>
        <p:grpSp>
          <p:nvGrpSpPr>
            <p:cNvPr id="9235" name="Group 19"/>
            <p:cNvGrpSpPr/>
            <p:nvPr/>
          </p:nvGrpSpPr>
          <p:grpSpPr bwMode="auto">
            <a:xfrm>
              <a:off x="3984" y="358"/>
              <a:ext cx="1481" cy="1596"/>
              <a:chOff x="3992" y="2196"/>
              <a:chExt cx="1481" cy="1596"/>
            </a:xfrm>
          </p:grpSpPr>
          <p:grpSp>
            <p:nvGrpSpPr>
              <p:cNvPr id="9236" name="Group 20"/>
              <p:cNvGrpSpPr/>
              <p:nvPr/>
            </p:nvGrpSpPr>
            <p:grpSpPr bwMode="auto">
              <a:xfrm>
                <a:off x="3992" y="2196"/>
                <a:ext cx="1481" cy="1466"/>
                <a:chOff x="3992" y="1584"/>
                <a:chExt cx="1481" cy="1466"/>
              </a:xfrm>
            </p:grpSpPr>
            <p:graphicFrame>
              <p:nvGraphicFramePr>
                <p:cNvPr id="9237" name="Object 21"/>
                <p:cNvGraphicFramePr>
                  <a:graphicFrameLocks noChangeAspect="1"/>
                </p:cNvGraphicFramePr>
                <p:nvPr/>
              </p:nvGraphicFramePr>
              <p:xfrm>
                <a:off x="4427" y="2480"/>
                <a:ext cx="193" cy="2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77" name="Equation" r:id="rId17" imgW="165100" imgH="190500" progId="Equation.3">
                        <p:embed/>
                      </p:oleObj>
                    </mc:Choice>
                    <mc:Fallback>
                      <p:oleObj name="Equation" r:id="rId17" imgW="165100" imgH="190500" progId="Equation.3">
                        <p:embed/>
                        <p:pic>
                          <p:nvPicPr>
                            <p:cNvPr id="0" name="图片 73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27" y="2480"/>
                              <a:ext cx="193" cy="2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38" name="Line 22"/>
                <p:cNvSpPr>
                  <a:spLocks noChangeShapeType="1"/>
                </p:cNvSpPr>
                <p:nvPr/>
              </p:nvSpPr>
              <p:spPr bwMode="auto">
                <a:xfrm>
                  <a:off x="3992" y="2488"/>
                  <a:ext cx="145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9239" name="Object 23"/>
                <p:cNvGraphicFramePr>
                  <a:graphicFrameLocks noChangeAspect="1"/>
                </p:cNvGraphicFramePr>
                <p:nvPr/>
              </p:nvGraphicFramePr>
              <p:xfrm>
                <a:off x="4393" y="1584"/>
                <a:ext cx="215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78" name="Equation" r:id="rId19" imgW="190500" imgH="215900" progId="Equation.3">
                        <p:embed/>
                      </p:oleObj>
                    </mc:Choice>
                    <mc:Fallback>
                      <p:oleObj name="Equation" r:id="rId19" imgW="190500" imgH="215900" progId="Equation.3">
                        <p:embed/>
                        <p:pic>
                          <p:nvPicPr>
                            <p:cNvPr id="0" name="图片 736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93" y="1584"/>
                              <a:ext cx="215" cy="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40" name="Object 24"/>
                <p:cNvGraphicFramePr>
                  <a:graphicFrameLocks noChangeAspect="1"/>
                </p:cNvGraphicFramePr>
                <p:nvPr/>
              </p:nvGraphicFramePr>
              <p:xfrm>
                <a:off x="5280" y="2523"/>
                <a:ext cx="193" cy="2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79" name="Equation" r:id="rId21" imgW="165100" imgH="190500" progId="Equation.3">
                        <p:embed/>
                      </p:oleObj>
                    </mc:Choice>
                    <mc:Fallback>
                      <p:oleObj name="Equation" r:id="rId21" imgW="165100" imgH="190500" progId="Equation.3">
                        <p:embed/>
                        <p:pic>
                          <p:nvPicPr>
                            <p:cNvPr id="0" name="图片 73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0" y="2523"/>
                              <a:ext cx="193" cy="2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4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597" y="1622"/>
                  <a:ext cx="0" cy="14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42" name="Group 26"/>
              <p:cNvGrpSpPr/>
              <p:nvPr/>
            </p:nvGrpSpPr>
            <p:grpSpPr bwMode="auto">
              <a:xfrm>
                <a:off x="4424" y="2407"/>
                <a:ext cx="822" cy="1385"/>
                <a:chOff x="4424" y="1795"/>
                <a:chExt cx="822" cy="1385"/>
              </a:xfrm>
            </p:grpSpPr>
            <p:grpSp>
              <p:nvGrpSpPr>
                <p:cNvPr id="9243" name="Group 27"/>
                <p:cNvGrpSpPr/>
                <p:nvPr/>
              </p:nvGrpSpPr>
              <p:grpSpPr bwMode="auto">
                <a:xfrm>
                  <a:off x="4424" y="1795"/>
                  <a:ext cx="822" cy="1385"/>
                  <a:chOff x="4424" y="1795"/>
                  <a:chExt cx="822" cy="1385"/>
                </a:xfrm>
              </p:grpSpPr>
              <p:sp>
                <p:nvSpPr>
                  <p:cNvPr id="9244" name="Freeform 28"/>
                  <p:cNvSpPr/>
                  <p:nvPr/>
                </p:nvSpPr>
                <p:spPr bwMode="auto">
                  <a:xfrm>
                    <a:off x="4424" y="1795"/>
                    <a:ext cx="605" cy="1385"/>
                  </a:xfrm>
                  <a:custGeom>
                    <a:avLst/>
                    <a:gdLst>
                      <a:gd name="T0" fmla="*/ 672 w 672"/>
                      <a:gd name="T1" fmla="*/ 0 h 1536"/>
                      <a:gd name="T2" fmla="*/ 192 w 672"/>
                      <a:gd name="T3" fmla="*/ 384 h 1536"/>
                      <a:gd name="T4" fmla="*/ 0 w 672"/>
                      <a:gd name="T5" fmla="*/ 768 h 1536"/>
                      <a:gd name="T6" fmla="*/ 192 w 672"/>
                      <a:gd name="T7" fmla="*/ 1152 h 1536"/>
                      <a:gd name="T8" fmla="*/ 672 w 672"/>
                      <a:gd name="T9" fmla="*/ 1536 h 1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2" h="1536">
                        <a:moveTo>
                          <a:pt x="672" y="0"/>
                        </a:moveTo>
                        <a:cubicBezTo>
                          <a:pt x="488" y="128"/>
                          <a:pt x="304" y="256"/>
                          <a:pt x="192" y="384"/>
                        </a:cubicBezTo>
                        <a:cubicBezTo>
                          <a:pt x="80" y="512"/>
                          <a:pt x="0" y="640"/>
                          <a:pt x="0" y="768"/>
                        </a:cubicBezTo>
                        <a:cubicBezTo>
                          <a:pt x="0" y="896"/>
                          <a:pt x="80" y="1024"/>
                          <a:pt x="192" y="1152"/>
                        </a:cubicBezTo>
                        <a:cubicBezTo>
                          <a:pt x="304" y="1280"/>
                          <a:pt x="592" y="1472"/>
                          <a:pt x="672" y="1536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727" y="2034"/>
                    <a:ext cx="51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6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97" y="2012"/>
                    <a:ext cx="130" cy="4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247" name="Oval 31"/>
                <p:cNvSpPr>
                  <a:spLocks noChangeArrowheads="1"/>
                </p:cNvSpPr>
                <p:nvPr/>
              </p:nvSpPr>
              <p:spPr bwMode="auto">
                <a:xfrm>
                  <a:off x="4574" y="2462"/>
                  <a:ext cx="34" cy="3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aphicFrame>
          <p:nvGraphicFramePr>
            <p:cNvPr id="9248" name="Object 32"/>
            <p:cNvGraphicFramePr>
              <a:graphicFrameLocks noChangeAspect="1"/>
            </p:cNvGraphicFramePr>
            <p:nvPr/>
          </p:nvGraphicFramePr>
          <p:xfrm>
            <a:off x="4224" y="1032"/>
            <a:ext cx="19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" name="Equation" r:id="rId23" imgW="203200" imgH="215900" progId="Equation.3">
                    <p:embed/>
                  </p:oleObj>
                </mc:Choice>
                <mc:Fallback>
                  <p:oleObj name="Equation" r:id="rId23" imgW="203200" imgH="215900" progId="Equation.3">
                    <p:embed/>
                    <p:pic>
                      <p:nvPicPr>
                        <p:cNvPr id="0" name="图片 7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032"/>
                          <a:ext cx="19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6786736" y="2708076"/>
            <a:ext cx="97155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3" grpId="0" autoUpdateAnimBg="0"/>
      <p:bldP spid="9224" grpId="0" autoUpdateAnimBg="0"/>
      <p:bldP spid="9227" grpId="0" animBg="1"/>
      <p:bldP spid="9229" grpId="0" autoUpdateAnimBg="0"/>
      <p:bldP spid="9230" grpId="0" autoUpdateAnimBg="0"/>
      <p:bldP spid="92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162800" y="2434835"/>
            <a:ext cx="18101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为待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49597" y="836613"/>
            <a:ext cx="5262563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化为齐次方程的方程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763688" y="1345580"/>
          <a:ext cx="2768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4" name="Equation" r:id="rId3" imgW="3695700" imgH="1333500" progId="Equation.3">
                  <p:embed/>
                </p:oleObj>
              </mc:Choice>
              <mc:Fallback>
                <p:oleObj name="Equation" r:id="rId3" imgW="3695700" imgH="1333500" progId="Equation.3">
                  <p:embed/>
                  <p:pic>
                    <p:nvPicPr>
                      <p:cNvPr id="0" name="图片 8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345580"/>
                        <a:ext cx="2768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644008" y="1527448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5" name="Equation" r:id="rId5" imgW="2641600" imgH="711200" progId="Equation.3">
                  <p:embed/>
                </p:oleObj>
              </mc:Choice>
              <mc:Fallback>
                <p:oleObj name="Equation" r:id="rId5" imgW="2641600" imgH="711200" progId="Equation.3">
                  <p:embed/>
                  <p:pic>
                    <p:nvPicPr>
                      <p:cNvPr id="0" name="图片 8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527448"/>
                        <a:ext cx="1981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940050" y="2436889"/>
            <a:ext cx="140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作变换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4191000" y="2493245"/>
          <a:ext cx="299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" name="Equation" r:id="rId7" imgW="4000500" imgH="546100" progId="Equation.3">
                  <p:embed/>
                </p:oleObj>
              </mc:Choice>
              <mc:Fallback>
                <p:oleObj name="Equation" r:id="rId7" imgW="4000500" imgH="546100" progId="Equation.3">
                  <p:embed/>
                  <p:pic>
                    <p:nvPicPr>
                      <p:cNvPr id="0" name="图片 8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93245"/>
                        <a:ext cx="299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2471450" y="3125932"/>
          <a:ext cx="2964646" cy="47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Equation" r:id="rId9" imgW="30175200" imgH="4876800" progId="Equation.DSMT4">
                  <p:embed/>
                </p:oleObj>
              </mc:Choice>
              <mc:Fallback>
                <p:oleObj name="Equation" r:id="rId9" imgW="30175200" imgH="4876800" progId="Equation.DSMT4">
                  <p:embed/>
                  <p:pic>
                    <p:nvPicPr>
                      <p:cNvPr id="0" name="图片 8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450" y="3125932"/>
                        <a:ext cx="2964646" cy="479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438501" y="3062684"/>
            <a:ext cx="20858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原方程化为 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076450" y="3742134"/>
          <a:ext cx="4635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" name="Equation" r:id="rId11" imgW="6184900" imgH="1333500" progId="Equation.3">
                  <p:embed/>
                </p:oleObj>
              </mc:Choice>
              <mc:Fallback>
                <p:oleObj name="Equation" r:id="rId11" imgW="6184900" imgH="1333500" progId="Equation.3">
                  <p:embed/>
                  <p:pic>
                    <p:nvPicPr>
                      <p:cNvPr id="0" name="图片 8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742134"/>
                        <a:ext cx="4635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4533900" y="3754834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" name="Equation" r:id="rId13" imgW="2654300" imgH="546100" progId="Equation.3">
                  <p:embed/>
                </p:oleObj>
              </mc:Choice>
              <mc:Fallback>
                <p:oleObj name="Equation" r:id="rId13" imgW="2654300" imgH="546100" progId="Equation.3">
                  <p:embed/>
                  <p:pic>
                    <p:nvPicPr>
                      <p:cNvPr id="0" name="图片 8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754834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4533900" y="4212034"/>
          <a:ext cx="218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" name="Equation" r:id="rId15" imgW="2908300" imgH="673100" progId="Equation.3">
                  <p:embed/>
                </p:oleObj>
              </mc:Choice>
              <mc:Fallback>
                <p:oleObj name="Equation" r:id="rId15" imgW="2908300" imgH="673100" progId="Equation.3">
                  <p:embed/>
                  <p:pic>
                    <p:nvPicPr>
                      <p:cNvPr id="0" name="图片 8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212034"/>
                        <a:ext cx="218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819400" y="4964509"/>
            <a:ext cx="6495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</a:t>
            </a:r>
          </a:p>
        </p:txBody>
      </p:sp>
      <p:sp>
        <p:nvSpPr>
          <p:cNvPr id="10255" name="AutoShape 15"/>
          <p:cNvSpPr/>
          <p:nvPr/>
        </p:nvSpPr>
        <p:spPr bwMode="auto">
          <a:xfrm>
            <a:off x="3354388" y="4821634"/>
            <a:ext cx="193675" cy="863600"/>
          </a:xfrm>
          <a:prstGeom prst="leftBrace">
            <a:avLst>
              <a:gd name="adj1" fmla="val 37158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3595688" y="4821634"/>
          <a:ext cx="226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" name="Equation" r:id="rId17" imgW="3009900" imgH="546100" progId="Equation.3">
                  <p:embed/>
                </p:oleObj>
              </mc:Choice>
              <mc:Fallback>
                <p:oleObj name="Equation" r:id="rId17" imgW="3009900" imgH="546100" progId="Equation.3">
                  <p:embed/>
                  <p:pic>
                    <p:nvPicPr>
                      <p:cNvPr id="0" name="图片 8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4821634"/>
                        <a:ext cx="226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3621088" y="5297884"/>
          <a:ext cx="240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" name="Equation" r:id="rId19" imgW="3200400" imgH="673100" progId="Equation.3">
                  <p:embed/>
                </p:oleObj>
              </mc:Choice>
              <mc:Fallback>
                <p:oleObj name="Equation" r:id="rId19" imgW="3200400" imgH="673100" progId="Equation.3">
                  <p:embed/>
                  <p:pic>
                    <p:nvPicPr>
                      <p:cNvPr id="0" name="图片 8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5297884"/>
                        <a:ext cx="2400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019800" y="4920059"/>
            <a:ext cx="1869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解出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2146300" y="5882084"/>
          <a:ext cx="2413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" name="Equation" r:id="rId21" imgW="3213100" imgH="1333500" progId="Equation.3">
                  <p:embed/>
                </p:oleObj>
              </mc:Choice>
              <mc:Fallback>
                <p:oleObj name="Equation" r:id="rId21" imgW="3213100" imgH="1333500" progId="Equation.3">
                  <p:embed/>
                  <p:pic>
                    <p:nvPicPr>
                      <p:cNvPr id="0" name="图片 8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882084"/>
                        <a:ext cx="24130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4644008" y="6093296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齐次方程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37901" y="3062684"/>
            <a:ext cx="2010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定常数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2819400" y="4739084"/>
            <a:ext cx="0" cy="990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1653" y="2199224"/>
            <a:ext cx="2803457" cy="1018163"/>
            <a:chOff x="611653" y="2199224"/>
            <a:chExt cx="2803457" cy="1018163"/>
          </a:xfrm>
        </p:grpSpPr>
        <p:graphicFrame>
          <p:nvGraphicFramePr>
            <p:cNvPr id="10246" name="Object 6"/>
            <p:cNvGraphicFramePr>
              <a:graphicFrameLocks noChangeAspect="1"/>
            </p:cNvGraphicFramePr>
            <p:nvPr/>
          </p:nvGraphicFramePr>
          <p:xfrm>
            <a:off x="1259632" y="2199224"/>
            <a:ext cx="1197838" cy="101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" name="Equation" r:id="rId23" imgW="12192000" imgH="10363200" progId="Equation.DSMT4">
                    <p:embed/>
                  </p:oleObj>
                </mc:Choice>
                <mc:Fallback>
                  <p:oleObj name="Equation" r:id="rId23" imgW="12192000" imgH="10363200" progId="Equation.DSMT4">
                    <p:embed/>
                    <p:pic>
                      <p:nvPicPr>
                        <p:cNvPr id="0" name="图片 83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2199224"/>
                          <a:ext cx="1197838" cy="1018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611653" y="2420888"/>
              <a:ext cx="28034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1.</a:t>
              </a:r>
              <a:r>
                <a:rPr kumimoji="1" lang="zh-CN" altLang="en-US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当            时，</a:t>
              </a:r>
              <a:endPara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  <p:bldP spid="10247" grpId="0" autoUpdateAnimBg="0"/>
      <p:bldP spid="10250" grpId="0" build="p" autoUpdateAnimBg="0"/>
      <p:bldP spid="10254" grpId="0" build="p" autoUpdateAnimBg="0"/>
      <p:bldP spid="10255" grpId="0" animBg="1"/>
      <p:bldP spid="10258" grpId="0" build="p" autoUpdateAnimBg="0"/>
      <p:bldP spid="10260" grpId="0" autoUpdateAnimBg="0"/>
      <p:bldP spid="10261" grpId="0" build="p" autoUpdateAnimBg="0" advAuto="0"/>
      <p:bldP spid="1026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c6a837b-d516-4383-bfab-5f434f91848b"/>
  <p:tag name="COMMONDATA" val="eyJoZGlkIjoiNDc3NTBjNzVkMDEyZDc0NTE2NjNmYWZlNWZjZmU1Zm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1066</Words>
  <Application>Microsoft Office PowerPoint</Application>
  <PresentationFormat>全屏显示(4:3)</PresentationFormat>
  <Paragraphs>241</Paragraphs>
  <Slides>29</Slides>
  <Notes>2</Notes>
  <HiddenSlides>0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  <vt:variant>
        <vt:lpstr>自定义放映</vt:lpstr>
      </vt:variant>
      <vt:variant>
        <vt:i4>1</vt:i4>
      </vt:variant>
    </vt:vector>
  </HeadingPairs>
  <TitlesOfParts>
    <vt:vector size="41" baseType="lpstr">
      <vt:lpstr>宋体</vt:lpstr>
      <vt:lpstr>微软雅黑</vt:lpstr>
      <vt:lpstr>Arial</vt:lpstr>
      <vt:lpstr>Calibri</vt:lpstr>
      <vt:lpstr>Cambria Math</vt:lpstr>
      <vt:lpstr>Symbol</vt:lpstr>
      <vt:lpstr>Times New Roman</vt:lpstr>
      <vt:lpstr>Office 主题</vt:lpstr>
      <vt:lpstr>公式</vt:lpstr>
      <vt:lpstr>Equation</vt:lpstr>
      <vt:lpstr>MathType 5.0 Equation</vt:lpstr>
      <vt:lpstr>PowerPoint 演示文稿</vt:lpstr>
      <vt:lpstr>PowerPoint 演示文稿</vt:lpstr>
      <vt:lpstr>PowerPoint 演示文稿</vt:lpstr>
      <vt:lpstr>例1. 求微分方程</vt:lpstr>
      <vt:lpstr>例2.  解微分方程</vt:lpstr>
      <vt:lpstr>例3. 在制造探照灯反射镜面时,</vt:lpstr>
      <vt:lpstr>PowerPoint 演示文稿</vt:lpstr>
      <vt:lpstr>说明:</vt:lpstr>
      <vt:lpstr>可化为齐次方程的方程</vt:lpstr>
      <vt:lpstr>PowerPoint 演示文稿</vt:lpstr>
      <vt:lpstr>例4. 求解</vt:lpstr>
      <vt:lpstr>PowerPoint 演示文稿</vt:lpstr>
      <vt:lpstr>PowerPoint 演示文稿</vt:lpstr>
      <vt:lpstr>2. 解非齐次方程</vt:lpstr>
      <vt:lpstr>例1. 解方程 </vt:lpstr>
      <vt:lpstr>例2. 求方程</vt:lpstr>
      <vt:lpstr>例3. 有一电路如图所示, </vt:lpstr>
      <vt:lpstr>PowerPoint 演示文稿</vt:lpstr>
      <vt:lpstr>因此所求电流函数为</vt:lpstr>
      <vt:lpstr>PowerPoint 演示文稿</vt:lpstr>
      <vt:lpstr>例4. 求方程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设有微分方程</vt:lpstr>
      <vt:lpstr>2) 再解定解问题</vt:lpstr>
      <vt:lpstr>伯努利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无穷小与无穷大</dc:title>
  <dc:creator>liuxiongwei</dc:creator>
  <cp:lastModifiedBy>Admin</cp:lastModifiedBy>
  <cp:revision>39</cp:revision>
  <dcterms:created xsi:type="dcterms:W3CDTF">2014-02-05T03:07:00Z</dcterms:created>
  <dcterms:modified xsi:type="dcterms:W3CDTF">2022-12-09T07:23:12Z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6A44B05F166B4708B118FC45C18FA0F2</vt:lpwstr>
  </property>
  <property fmtid="{D5CDD505-2E9C-101B-9397-08002B2CF9AE}" pid="3" name="KSOProductBuildVer">
    <vt:lpwstr>2052-11.1.0.11744</vt:lpwstr>
  </property>
</Properties>
</file>