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89" r:id="rId2"/>
    <p:sldId id="290" r:id="rId3"/>
    <p:sldId id="291" r:id="rId4"/>
    <p:sldId id="292" r:id="rId5"/>
    <p:sldId id="293" r:id="rId6"/>
    <p:sldId id="294" r:id="rId7"/>
    <p:sldId id="295" r:id="rId8"/>
    <p:sldId id="296" r:id="rId9"/>
    <p:sldId id="261" r:id="rId10"/>
    <p:sldId id="262" r:id="rId11"/>
    <p:sldId id="297" r:id="rId12"/>
    <p:sldId id="298" r:id="rId13"/>
    <p:sldId id="299" r:id="rId14"/>
    <p:sldId id="300" r:id="rId15"/>
    <p:sldId id="301" r:id="rId16"/>
    <p:sldId id="306" r:id="rId17"/>
    <p:sldId id="270" r:id="rId18"/>
    <p:sldId id="307" r:id="rId19"/>
    <p:sldId id="308" r:id="rId20"/>
    <p:sldId id="309" r:id="rId21"/>
    <p:sldId id="272" r:id="rId22"/>
    <p:sldId id="326" r:id="rId23"/>
    <p:sldId id="310" r:id="rId24"/>
    <p:sldId id="313" r:id="rId25"/>
    <p:sldId id="314" r:id="rId26"/>
    <p:sldId id="315" r:id="rId27"/>
    <p:sldId id="316" r:id="rId28"/>
    <p:sldId id="317" r:id="rId29"/>
    <p:sldId id="318" r:id="rId30"/>
    <p:sldId id="319" r:id="rId31"/>
    <p:sldId id="320" r:id="rId32"/>
    <p:sldId id="321" r:id="rId33"/>
    <p:sldId id="323" r:id="rId34"/>
    <p:sldId id="322" r:id="rId35"/>
    <p:sldId id="325" r:id="rId36"/>
    <p:sldId id="282" r:id="rId37"/>
    <p:sldId id="283" r:id="rId38"/>
    <p:sldId id="287" r:id="rId39"/>
    <p:sldId id="305" r:id="rId40"/>
  </p:sldIdLst>
  <p:sldSz cx="9144000" cy="6858000" type="screen4x3"/>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FFCC"/>
    <a:srgbClr val="0000FF"/>
    <a:srgbClr val="006600"/>
    <a:srgbClr val="002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5" autoAdjust="0"/>
    <p:restoredTop sz="88950" autoAdjust="0"/>
  </p:normalViewPr>
  <p:slideViewPr>
    <p:cSldViewPr>
      <p:cViewPr varScale="1">
        <p:scale>
          <a:sx n="68" d="100"/>
          <a:sy n="68" d="100"/>
        </p:scale>
        <p:origin x="1037" y="-2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BF7CB3-3142-4923-B520-2CAC361B7D94}" type="datetimeFigureOut">
              <a:rPr lang="zh-CN" altLang="en-US" smtClean="0"/>
              <a:t>2022/9/19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FDE181-115F-412A-8E2B-89651A40BE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连续性是自然界中各种物态连续变化的数学体现，这方面实例可以举出很多。</a:t>
            </a:r>
          </a:p>
        </p:txBody>
      </p:sp>
      <p:sp>
        <p:nvSpPr>
          <p:cNvPr id="4" name="灯片编号占位符 3"/>
          <p:cNvSpPr>
            <a:spLocks noGrp="1"/>
          </p:cNvSpPr>
          <p:nvPr>
            <p:ph type="sldNum" sz="quarter" idx="10"/>
          </p:nvPr>
        </p:nvSpPr>
        <p:spPr/>
        <p:txBody>
          <a:bodyPr/>
          <a:lstStyle/>
          <a:p>
            <a:fld id="{49C30422-22A8-441F-A1DF-F7B9C2979346}"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69224D69-F5F5-4058-B4EE-57EDE292247E}" type="slidenum">
              <a:rPr lang="zh-CN" altLang="en-US" smtClean="0"/>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effectLst/>
            </a:endParaRPr>
          </a:p>
        </p:txBody>
      </p:sp>
      <p:sp>
        <p:nvSpPr>
          <p:cNvPr id="4" name="灯片编号占位符 3"/>
          <p:cNvSpPr>
            <a:spLocks noGrp="1"/>
          </p:cNvSpPr>
          <p:nvPr>
            <p:ph type="sldNum" sz="quarter" idx="10"/>
          </p:nvPr>
        </p:nvSpPr>
        <p:spPr/>
        <p:txBody>
          <a:bodyPr/>
          <a:lstStyle/>
          <a:p>
            <a:fld id="{4CFDE181-115F-412A-8E2B-89651A40BE5F}" type="slidenum">
              <a:rPr lang="zh-CN" altLang="en-US" smtClean="0"/>
              <a:t>27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69224D69-F5F5-4058-B4EE-57EDE292247E}" type="slidenum">
              <a:rPr lang="zh-CN" altLang="en-US" smtClean="0"/>
              <a:t>36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1329F5-76C3-4C2D-876D-A9AC6FE6CFD8}" type="slidenum">
              <a:rPr lang="en-US" altLang="zh-CN"/>
              <a:t>37</a:t>
            </a:fld>
            <a:endParaRPr lang="en-US" altLang="zh-CN"/>
          </a:p>
        </p:txBody>
      </p:sp>
      <p:sp>
        <p:nvSpPr>
          <p:cNvPr id="11266" name="Rectangle 2"/>
          <p:cNvSpPr>
            <a:spLocks noGrp="1" noRot="1" noChangeAspect="1" noChangeArrowheads="1" noTextEdit="1"/>
          </p:cNvSpPr>
          <p:nvPr>
            <p:ph type="sldImg"/>
          </p:nvPr>
        </p:nvSpPr>
        <p:spPr/>
      </p:sp>
      <p:sp>
        <p:nvSpPr>
          <p:cNvPr id="11267" name="Rectangle 3"/>
          <p:cNvSpPr>
            <a:spLocks noGrp="1" noChangeArrowheads="1"/>
          </p:cNvSpPr>
          <p:nvPr>
            <p:ph type="body" idx="1"/>
          </p:nvPr>
        </p:nvSpPr>
        <p:spPr>
          <a:xfrm>
            <a:off x="914400" y="4343400"/>
            <a:ext cx="5029200" cy="4114800"/>
          </a:xfrm>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224D69-F5F5-4058-B4EE-57EDE292247E}" type="slidenum">
              <a:rPr lang="zh-CN" altLang="en-US" smtClean="0"/>
              <a:t>39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同一地点的温度变化，尽管一年四季温度相差很大，但温度的变化是连续的。每一个人从出生到成人，身高也是连续变化的，即使有人说你怎么一下窜这么高了？事实上，古典物理学中有一句格言：“自然界中，一切都是连续的</a:t>
            </a:r>
            <a:r>
              <a:rPr lang="en-US" altLang="zh-CN" dirty="0"/>
              <a:t>”</a:t>
            </a:r>
            <a:r>
              <a:rPr lang="zh-CN" altLang="en-US" dirty="0"/>
              <a:t>。那么如何使用精确的数学语言来描述这种函数的连续性与不连续性呢？</a:t>
            </a:r>
          </a:p>
        </p:txBody>
      </p:sp>
      <p:sp>
        <p:nvSpPr>
          <p:cNvPr id="4" name="灯片编号占位符 3"/>
          <p:cNvSpPr>
            <a:spLocks noGrp="1"/>
          </p:cNvSpPr>
          <p:nvPr>
            <p:ph type="sldNum" sz="quarter" idx="10"/>
          </p:nvPr>
        </p:nvSpPr>
        <p:spPr/>
        <p:txBody>
          <a:bodyPr/>
          <a:lstStyle/>
          <a:p>
            <a:fld id="{4CFDE181-115F-412A-8E2B-89651A40BE5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容易验证：</a:t>
            </a:r>
          </a:p>
          <a:p>
            <a:endParaRPr lang="zh-CN" altLang="en-US"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E181-115F-412A-8E2B-89651A40BE5F}"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2800" b="0" kern="1200" dirty="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4CFDE181-115F-412A-8E2B-89651A40BE5F}"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kumimoji="1"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224D69-F5F5-4058-B4EE-57EDE292247E}"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899592" y="241484"/>
            <a:ext cx="3775393" cy="523220"/>
          </a:xfrm>
          <a:prstGeom prst="rect">
            <a:avLst/>
          </a:prstGeom>
        </p:spPr>
        <p:txBody>
          <a:bodyPr wrap="none">
            <a:spAutoFit/>
          </a:bodyPr>
          <a:lstStyle/>
          <a:p>
            <a:r>
              <a:rPr lang="zh-CN" altLang="en-US" sz="2800" b="1" dirty="0">
                <a:solidFill>
                  <a:srgbClr val="FFFF00"/>
                </a:solidFill>
                <a:latin typeface="微软雅黑" panose="020B0503020204020204" pitchFamily="34" charset="-122"/>
                <a:ea typeface="微软雅黑" panose="020B0503020204020204" pitchFamily="34" charset="-122"/>
              </a:rPr>
              <a:t>函数的连续性与间断点</a:t>
            </a: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3416320"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一、连续函数的概念</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3057247"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二、函数的间断点</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3416320"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三、连续函数的运算</a:t>
            </a: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60648"/>
            <a:ext cx="5570756"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四、有界闭区间上连续函数的性质</a:t>
            </a: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矩形 6"/>
          <p:cNvSpPr/>
          <p:nvPr userDrawn="1"/>
        </p:nvSpPr>
        <p:spPr>
          <a:xfrm>
            <a:off x="0" y="0"/>
            <a:ext cx="9144000" cy="8367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Picture 30" descr="j029323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83" y="188640"/>
            <a:ext cx="714001" cy="5271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899592" y="241484"/>
            <a:ext cx="2698175" cy="523220"/>
          </a:xfrm>
          <a:prstGeom prst="rect">
            <a:avLst/>
          </a:prstGeom>
        </p:spPr>
        <p:txBody>
          <a:bodyPr wrap="none">
            <a:spAutoFit/>
          </a:bodyPr>
          <a:lstStyle/>
          <a:p>
            <a:pPr marL="342900" indent="-342900" defTabSz="895350" eaLnBrk="0" hangingPunct="0">
              <a:buClr>
                <a:srgbClr val="0000FF"/>
              </a:buClr>
              <a:buSzPct val="120000"/>
              <a:tabLst>
                <a:tab pos="136525" algn="l"/>
              </a:tabLst>
            </a:pPr>
            <a:r>
              <a:rPr lang="zh-CN" altLang="en-US" sz="2800" b="1" dirty="0">
                <a:solidFill>
                  <a:srgbClr val="FFFF00"/>
                </a:solidFill>
                <a:latin typeface="微软雅黑" panose="020B0503020204020204" pitchFamily="34" charset="-122"/>
                <a:ea typeface="微软雅黑" panose="020B0503020204020204" pitchFamily="34" charset="-122"/>
              </a:rPr>
              <a:t>内容小结与练习</a:t>
            </a: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solidFill>
                  <a:prstClr val="black"/>
                </a:solidFill>
              </a:rPr>
              <a:t>2022/9/19</a:t>
            </a:fld>
            <a:endParaRPr lang="zh-CN" altLang="en-US">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solidFill>
                  <a:prstClr val="black"/>
                </a:solidFill>
              </a:rPr>
              <a:t>‹#›</a:t>
            </a:fld>
            <a:endParaRPr lang="zh-CN" altLang="en-US">
              <a:solidFill>
                <a:prstClr val="black"/>
              </a:solidFill>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solidFill>
                  <a:prstClr val="black"/>
                </a:solidFill>
              </a:rPr>
              <a:t>2022/9/19</a:t>
            </a:fld>
            <a:endParaRPr lang="zh-CN" altLang="en-US">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solidFill>
                  <a:prstClr val="black"/>
                </a:solidFill>
              </a:rPr>
              <a:t>‹#›</a:t>
            </a:fld>
            <a:endParaRPr lang="zh-CN" altLang="en-US">
              <a:solidFill>
                <a:prstClr val="black"/>
              </a:solidFill>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4175448" y="6488668"/>
            <a:ext cx="4968552" cy="368300"/>
          </a:xfrm>
          <a:prstGeom prst="rect">
            <a:avLst/>
          </a:prstGeom>
          <a:noFill/>
        </p:spPr>
        <p:txBody>
          <a:bodyPr wrap="square" rtlCol="0">
            <a:spAutoFit/>
          </a:bodyPr>
          <a:lstStyle/>
          <a:p>
            <a:pPr algn="r"/>
            <a:r>
              <a:rPr lang="zh-CN" altLang="en-US" dirty="0">
                <a:solidFill>
                  <a:prstClr val="white">
                    <a:lumMod val="65000"/>
                  </a:prstClr>
                </a:solidFill>
              </a:rPr>
              <a:t>School of Mathematics in HNUST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transition>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emf"/><Relationship Id="rId18" Type="http://schemas.openxmlformats.org/officeDocument/2006/relationships/oleObject" Target="../embeddings/oleObject9.bin"/><Relationship Id="rId3" Type="http://schemas.openxmlformats.org/officeDocument/2006/relationships/image" Target="../media/image6.emf"/><Relationship Id="rId21" Type="http://schemas.openxmlformats.org/officeDocument/2006/relationships/image" Target="../media/image15.emf"/><Relationship Id="rId7" Type="http://schemas.openxmlformats.org/officeDocument/2006/relationships/image" Target="../media/image8.emf"/><Relationship Id="rId12" Type="http://schemas.openxmlformats.org/officeDocument/2006/relationships/oleObject" Target="../embeddings/oleObject6.bin"/><Relationship Id="rId17" Type="http://schemas.openxmlformats.org/officeDocument/2006/relationships/image" Target="../media/image13.emf"/><Relationship Id="rId25" Type="http://schemas.openxmlformats.org/officeDocument/2006/relationships/hyperlink" Target="../&#23553;&#38754;.ppt#-1,21,21.%20&#24187;&#28783;&#29255;%2021" TargetMode="External"/><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xml"/><Relationship Id="rId6" Type="http://schemas.openxmlformats.org/officeDocument/2006/relationships/oleObject" Target="../embeddings/oleObject3.bin"/><Relationship Id="rId11" Type="http://schemas.openxmlformats.org/officeDocument/2006/relationships/image" Target="../media/image10.emf"/><Relationship Id="rId24" Type="http://schemas.openxmlformats.org/officeDocument/2006/relationships/audio" Target="../media/audio1.wav"/><Relationship Id="rId5" Type="http://schemas.openxmlformats.org/officeDocument/2006/relationships/image" Target="../media/image7.emf"/><Relationship Id="rId15" Type="http://schemas.openxmlformats.org/officeDocument/2006/relationships/image" Target="../media/image12.emf"/><Relationship Id="rId23" Type="http://schemas.openxmlformats.org/officeDocument/2006/relationships/image" Target="../media/image16.emf"/><Relationship Id="rId10" Type="http://schemas.openxmlformats.org/officeDocument/2006/relationships/oleObject" Target="../embeddings/oleObject5.bin"/><Relationship Id="rId19" Type="http://schemas.openxmlformats.org/officeDocument/2006/relationships/image" Target="../media/image14.emf"/><Relationship Id="rId4" Type="http://schemas.openxmlformats.org/officeDocument/2006/relationships/oleObject" Target="../embeddings/oleObject2.bin"/><Relationship Id="rId9" Type="http://schemas.openxmlformats.org/officeDocument/2006/relationships/image" Target="../media/image9.e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28.png"/><Relationship Id="rId10" Type="http://schemas.openxmlformats.org/officeDocument/2006/relationships/image" Target="../media/image65.png"/><Relationship Id="rId4" Type="http://schemas.openxmlformats.org/officeDocument/2006/relationships/image" Target="../media/image62.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4.png"/><Relationship Id="rId7"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51.png"/><Relationship Id="rId10" Type="http://schemas.openxmlformats.org/officeDocument/2006/relationships/image" Target="../media/image70.png"/><Relationship Id="rId4" Type="http://schemas.openxmlformats.org/officeDocument/2006/relationships/image" Target="../media/image15.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4.png"/><Relationship Id="rId4" Type="http://schemas.openxmlformats.org/officeDocument/2006/relationships/image" Target="../media/image73.png"/></Relationships>
</file>

<file path=ppt/slides/_rels/slide1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 Id="rId5" Type="http://schemas.openxmlformats.org/officeDocument/2006/relationships/image" Target="../media/image78.png"/><Relationship Id="rId4" Type="http://schemas.openxmlformats.org/officeDocument/2006/relationships/image" Target="../media/image77.png"/></Relationships>
</file>

<file path=ppt/slides/_rels/slide1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1.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2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104.png"/><Relationship Id="rId5" Type="http://schemas.microsoft.com/office/2007/relationships/hdphoto" Target="../media/hdphoto1.wdp"/><Relationship Id="rId10" Type="http://schemas.openxmlformats.org/officeDocument/2006/relationships/image" Target="../media/image108.png"/><Relationship Id="rId4" Type="http://schemas.openxmlformats.org/officeDocument/2006/relationships/image" Target="../media/image37.png"/><Relationship Id="rId9" Type="http://schemas.openxmlformats.org/officeDocument/2006/relationships/image" Target="../media/image107.png"/></Relationships>
</file>

<file path=ppt/slides/_rels/slide27.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28.png"/><Relationship Id="rId7" Type="http://schemas.openxmlformats.org/officeDocument/2006/relationships/image" Target="../media/image27.png"/><Relationship Id="rId12" Type="http://schemas.openxmlformats.org/officeDocument/2006/relationships/image" Target="../media/image11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113.png"/><Relationship Id="rId5" Type="http://schemas.openxmlformats.org/officeDocument/2006/relationships/image" Target="../media/image29.png"/><Relationship Id="rId10" Type="http://schemas.openxmlformats.org/officeDocument/2006/relationships/image" Target="../media/image112.png"/><Relationship Id="rId4" Type="http://schemas.openxmlformats.org/officeDocument/2006/relationships/image" Target="../media/image109.png"/><Relationship Id="rId9" Type="http://schemas.openxmlformats.org/officeDocument/2006/relationships/image" Target="../media/image111.png"/></Relationships>
</file>

<file path=ppt/slides/_rels/slide2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17.png"/><Relationship Id="rId4" Type="http://schemas.openxmlformats.org/officeDocument/2006/relationships/image" Target="../media/image116.png"/></Relationships>
</file>

<file path=ppt/slides/_rels/slide29.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4.png"/><Relationship Id="rId7" Type="http://schemas.openxmlformats.org/officeDocument/2006/relationships/image" Target="../media/image121.png"/><Relationship Id="rId2" Type="http://schemas.openxmlformats.org/officeDocument/2006/relationships/image" Target="../media/image118.png"/><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51.png"/><Relationship Id="rId4" Type="http://schemas.openxmlformats.org/officeDocument/2006/relationships/image" Target="../media/image11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45.wmf"/><Relationship Id="rId26" Type="http://schemas.openxmlformats.org/officeDocument/2006/relationships/image" Target="../media/image49.wmf"/><Relationship Id="rId39" Type="http://schemas.openxmlformats.org/officeDocument/2006/relationships/oleObject" Target="../embeddings/oleObject34.bin"/><Relationship Id="rId21" Type="http://schemas.openxmlformats.org/officeDocument/2006/relationships/oleObject" Target="../embeddings/oleObject24.bin"/><Relationship Id="rId34" Type="http://schemas.openxmlformats.org/officeDocument/2006/relationships/image" Target="../media/image53.wmf"/><Relationship Id="rId42" Type="http://schemas.openxmlformats.org/officeDocument/2006/relationships/oleObject" Target="../embeddings/oleObject37.bin"/><Relationship Id="rId47" Type="http://schemas.openxmlformats.org/officeDocument/2006/relationships/image" Target="../media/image57.wmf"/><Relationship Id="rId50" Type="http://schemas.openxmlformats.org/officeDocument/2006/relationships/oleObject" Target="../embeddings/oleObject41.bin"/><Relationship Id="rId7" Type="http://schemas.openxmlformats.org/officeDocument/2006/relationships/oleObject" Target="../embeddings/oleObject17.bin"/><Relationship Id="rId2" Type="http://schemas.openxmlformats.org/officeDocument/2006/relationships/image" Target="../media/image123.png"/><Relationship Id="rId16" Type="http://schemas.openxmlformats.org/officeDocument/2006/relationships/image" Target="../media/image44.wmf"/><Relationship Id="rId29" Type="http://schemas.openxmlformats.org/officeDocument/2006/relationships/oleObject" Target="../embeddings/oleObject28.bin"/><Relationship Id="rId11" Type="http://schemas.openxmlformats.org/officeDocument/2006/relationships/oleObject" Target="../embeddings/oleObject19.bin"/><Relationship Id="rId24" Type="http://schemas.openxmlformats.org/officeDocument/2006/relationships/image" Target="../media/image48.wmf"/><Relationship Id="rId32" Type="http://schemas.openxmlformats.org/officeDocument/2006/relationships/image" Target="../media/image52.wmf"/><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image" Target="../media/image56.wmf"/><Relationship Id="rId53" Type="http://schemas.openxmlformats.org/officeDocument/2006/relationships/image" Target="../media/image147.png"/><Relationship Id="rId5" Type="http://schemas.openxmlformats.org/officeDocument/2006/relationships/oleObject" Target="../embeddings/oleObject16.bin"/><Relationship Id="rId10" Type="http://schemas.openxmlformats.org/officeDocument/2006/relationships/image" Target="../media/image41.wmf"/><Relationship Id="rId19" Type="http://schemas.openxmlformats.org/officeDocument/2006/relationships/oleObject" Target="../embeddings/oleObject23.bin"/><Relationship Id="rId31" Type="http://schemas.openxmlformats.org/officeDocument/2006/relationships/oleObject" Target="../embeddings/oleObject29.bin"/><Relationship Id="rId44" Type="http://schemas.openxmlformats.org/officeDocument/2006/relationships/oleObject" Target="../embeddings/oleObject38.bin"/><Relationship Id="rId52" Type="http://schemas.openxmlformats.org/officeDocument/2006/relationships/image" Target="../media/image146.png"/><Relationship Id="rId4" Type="http://schemas.openxmlformats.org/officeDocument/2006/relationships/image" Target="../media/image38.wmf"/><Relationship Id="rId9" Type="http://schemas.openxmlformats.org/officeDocument/2006/relationships/oleObject" Target="../embeddings/oleObject18.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27.bin"/><Relationship Id="rId30" Type="http://schemas.openxmlformats.org/officeDocument/2006/relationships/image" Target="../media/image51.wmf"/><Relationship Id="rId35" Type="http://schemas.openxmlformats.org/officeDocument/2006/relationships/oleObject" Target="../embeddings/oleObject31.bin"/><Relationship Id="rId43" Type="http://schemas.openxmlformats.org/officeDocument/2006/relationships/image" Target="../media/image55.wmf"/><Relationship Id="rId48" Type="http://schemas.openxmlformats.org/officeDocument/2006/relationships/oleObject" Target="../embeddings/oleObject40.bin"/><Relationship Id="rId8" Type="http://schemas.openxmlformats.org/officeDocument/2006/relationships/image" Target="../media/image40.wmf"/><Relationship Id="rId51" Type="http://schemas.openxmlformats.org/officeDocument/2006/relationships/image" Target="../media/image59.wmf"/><Relationship Id="rId3" Type="http://schemas.openxmlformats.org/officeDocument/2006/relationships/oleObject" Target="../embeddings/oleObject15.bin"/><Relationship Id="rId12" Type="http://schemas.openxmlformats.org/officeDocument/2006/relationships/image" Target="../media/image42.w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0.bin"/><Relationship Id="rId38" Type="http://schemas.openxmlformats.org/officeDocument/2006/relationships/oleObject" Target="../embeddings/oleObject33.bin"/><Relationship Id="rId46" Type="http://schemas.openxmlformats.org/officeDocument/2006/relationships/oleObject" Target="../embeddings/oleObject39.bin"/><Relationship Id="rId20" Type="http://schemas.openxmlformats.org/officeDocument/2006/relationships/image" Target="../media/image46.wmf"/><Relationship Id="rId41" Type="http://schemas.openxmlformats.org/officeDocument/2006/relationships/oleObject" Target="../embeddings/oleObject36.bin"/><Relationship Id="rId1" Type="http://schemas.openxmlformats.org/officeDocument/2006/relationships/slideLayout" Target="../slideLayouts/slideLayout5.xml"/><Relationship Id="rId6" Type="http://schemas.openxmlformats.org/officeDocument/2006/relationships/image" Target="../media/image39.wmf"/><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50.wmf"/><Relationship Id="rId36" Type="http://schemas.openxmlformats.org/officeDocument/2006/relationships/image" Target="../media/image54.wmf"/><Relationship Id="rId49" Type="http://schemas.openxmlformats.org/officeDocument/2006/relationships/image" Target="../media/image58.wmf"/></Relationships>
</file>

<file path=ppt/slides/_rels/slide31.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60.emf"/><Relationship Id="rId7" Type="http://schemas.openxmlformats.org/officeDocument/2006/relationships/image" Target="../media/image62.emf"/><Relationship Id="rId2" Type="http://schemas.openxmlformats.org/officeDocument/2006/relationships/oleObject" Target="../embeddings/oleObject42.bin"/><Relationship Id="rId1" Type="http://schemas.openxmlformats.org/officeDocument/2006/relationships/slideLayout" Target="../slideLayouts/slideLayout6.xml"/><Relationship Id="rId6" Type="http://schemas.openxmlformats.org/officeDocument/2006/relationships/oleObject" Target="../embeddings/oleObject44.bin"/><Relationship Id="rId11" Type="http://schemas.openxmlformats.org/officeDocument/2006/relationships/image" Target="../media/image63.emf"/><Relationship Id="rId5" Type="http://schemas.openxmlformats.org/officeDocument/2006/relationships/image" Target="../media/image61.emf"/><Relationship Id="rId10" Type="http://schemas.openxmlformats.org/officeDocument/2006/relationships/oleObject" Target="../embeddings/oleObject45.bin"/><Relationship Id="rId4" Type="http://schemas.openxmlformats.org/officeDocument/2006/relationships/oleObject" Target="../embeddings/oleObject43.bin"/><Relationship Id="rId9" Type="http://schemas.openxmlformats.org/officeDocument/2006/relationships/image" Target="../media/image1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6.xml"/><Relationship Id="rId6" Type="http://schemas.openxmlformats.org/officeDocument/2006/relationships/image" Target="../media/image159.png"/><Relationship Id="rId5" Type="http://schemas.openxmlformats.org/officeDocument/2006/relationships/image" Target="../media/image158.png"/><Relationship Id="rId4" Type="http://schemas.openxmlformats.org/officeDocument/2006/relationships/image" Target="../media/image157.png"/></Relationships>
</file>

<file path=ppt/slides/_rels/slide35.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media/image64.emf"/><Relationship Id="rId7" Type="http://schemas.openxmlformats.org/officeDocument/2006/relationships/image" Target="../media/image164.png"/><Relationship Id="rId2" Type="http://schemas.openxmlformats.org/officeDocument/2006/relationships/oleObject" Target="../embeddings/oleObject46.bin"/><Relationship Id="rId1" Type="http://schemas.openxmlformats.org/officeDocument/2006/relationships/slideLayout" Target="../slideLayouts/slideLayout6.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9.emf"/><Relationship Id="rId3" Type="http://schemas.openxmlformats.org/officeDocument/2006/relationships/image" Target="../media/image166.png"/><Relationship Id="rId7" Type="http://schemas.openxmlformats.org/officeDocument/2006/relationships/image" Target="../media/image66.emf"/><Relationship Id="rId12" Type="http://schemas.openxmlformats.org/officeDocument/2006/relationships/oleObject" Target="../embeddings/oleObject51.bin"/><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oleObject" Target="../embeddings/oleObject48.bin"/><Relationship Id="rId11" Type="http://schemas.openxmlformats.org/officeDocument/2006/relationships/image" Target="../media/image68.emf"/><Relationship Id="rId5" Type="http://schemas.openxmlformats.org/officeDocument/2006/relationships/image" Target="../media/image65.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7.emf"/><Relationship Id="rId14" Type="http://schemas.openxmlformats.org/officeDocument/2006/relationships/image" Target="../media/image172.png"/></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57.bin"/><Relationship Id="rId18" Type="http://schemas.openxmlformats.org/officeDocument/2006/relationships/image" Target="../media/image72.emf"/><Relationship Id="rId26" Type="http://schemas.openxmlformats.org/officeDocument/2006/relationships/image" Target="../media/image76.emf"/><Relationship Id="rId39" Type="http://schemas.openxmlformats.org/officeDocument/2006/relationships/oleObject" Target="../embeddings/oleObject70.bin"/><Relationship Id="rId21" Type="http://schemas.openxmlformats.org/officeDocument/2006/relationships/oleObject" Target="../embeddings/oleObject61.bin"/><Relationship Id="rId34" Type="http://schemas.openxmlformats.org/officeDocument/2006/relationships/image" Target="../media/image80.emf"/><Relationship Id="rId42" Type="http://schemas.openxmlformats.org/officeDocument/2006/relationships/image" Target="../media/image84.emf"/><Relationship Id="rId47" Type="http://schemas.openxmlformats.org/officeDocument/2006/relationships/oleObject" Target="../embeddings/oleObject74.bin"/><Relationship Id="rId7" Type="http://schemas.openxmlformats.org/officeDocument/2006/relationships/oleObject" Target="../embeddings/oleObject54.bin"/><Relationship Id="rId2" Type="http://schemas.openxmlformats.org/officeDocument/2006/relationships/notesSlide" Target="../notesSlides/notesSlide15.xml"/><Relationship Id="rId16" Type="http://schemas.openxmlformats.org/officeDocument/2006/relationships/image" Target="../media/image71.emf"/><Relationship Id="rId29" Type="http://schemas.openxmlformats.org/officeDocument/2006/relationships/oleObject" Target="../embeddings/oleObject65.bin"/><Relationship Id="rId1" Type="http://schemas.openxmlformats.org/officeDocument/2006/relationships/slideLayout" Target="../slideLayouts/slideLayout6.xml"/><Relationship Id="rId6" Type="http://schemas.openxmlformats.org/officeDocument/2006/relationships/image" Target="../media/image65.emf"/><Relationship Id="rId11" Type="http://schemas.openxmlformats.org/officeDocument/2006/relationships/oleObject" Target="../embeddings/oleObject56.bin"/><Relationship Id="rId24" Type="http://schemas.openxmlformats.org/officeDocument/2006/relationships/image" Target="../media/image75.emf"/><Relationship Id="rId32" Type="http://schemas.openxmlformats.org/officeDocument/2006/relationships/image" Target="../media/image79.emf"/><Relationship Id="rId37" Type="http://schemas.openxmlformats.org/officeDocument/2006/relationships/oleObject" Target="../embeddings/oleObject69.bin"/><Relationship Id="rId40" Type="http://schemas.openxmlformats.org/officeDocument/2006/relationships/image" Target="../media/image83.wmf"/><Relationship Id="rId45" Type="http://schemas.openxmlformats.org/officeDocument/2006/relationships/oleObject" Target="../embeddings/oleObject73.bin"/><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28" Type="http://schemas.openxmlformats.org/officeDocument/2006/relationships/image" Target="../media/image77.emf"/><Relationship Id="rId36" Type="http://schemas.openxmlformats.org/officeDocument/2006/relationships/image" Target="../media/image81.emf"/><Relationship Id="rId10" Type="http://schemas.openxmlformats.org/officeDocument/2006/relationships/image" Target="../media/image67.emf"/><Relationship Id="rId19" Type="http://schemas.openxmlformats.org/officeDocument/2006/relationships/oleObject" Target="../embeddings/oleObject60.bin"/><Relationship Id="rId31" Type="http://schemas.openxmlformats.org/officeDocument/2006/relationships/oleObject" Target="../embeddings/oleObject66.bin"/><Relationship Id="rId44" Type="http://schemas.openxmlformats.org/officeDocument/2006/relationships/image" Target="../media/image85.emf"/><Relationship Id="rId4" Type="http://schemas.openxmlformats.org/officeDocument/2006/relationships/image" Target="../media/image70.emf"/><Relationship Id="rId9" Type="http://schemas.openxmlformats.org/officeDocument/2006/relationships/oleObject" Target="../embeddings/oleObject55.bin"/><Relationship Id="rId14" Type="http://schemas.openxmlformats.org/officeDocument/2006/relationships/image" Target="../media/image69.emf"/><Relationship Id="rId22" Type="http://schemas.openxmlformats.org/officeDocument/2006/relationships/image" Target="../media/image74.emf"/><Relationship Id="rId27" Type="http://schemas.openxmlformats.org/officeDocument/2006/relationships/oleObject" Target="../embeddings/oleObject64.bin"/><Relationship Id="rId30" Type="http://schemas.openxmlformats.org/officeDocument/2006/relationships/image" Target="../media/image78.emf"/><Relationship Id="rId35" Type="http://schemas.openxmlformats.org/officeDocument/2006/relationships/oleObject" Target="../embeddings/oleObject68.bin"/><Relationship Id="rId43" Type="http://schemas.openxmlformats.org/officeDocument/2006/relationships/oleObject" Target="../embeddings/oleObject72.bin"/><Relationship Id="rId48" Type="http://schemas.openxmlformats.org/officeDocument/2006/relationships/image" Target="../media/image87.emf"/><Relationship Id="rId8" Type="http://schemas.openxmlformats.org/officeDocument/2006/relationships/image" Target="../media/image66.emf"/><Relationship Id="rId3" Type="http://schemas.openxmlformats.org/officeDocument/2006/relationships/oleObject" Target="../embeddings/oleObject52.bin"/><Relationship Id="rId12" Type="http://schemas.openxmlformats.org/officeDocument/2006/relationships/image" Target="../media/image68.emf"/><Relationship Id="rId17" Type="http://schemas.openxmlformats.org/officeDocument/2006/relationships/oleObject" Target="../embeddings/oleObject59.bin"/><Relationship Id="rId25" Type="http://schemas.openxmlformats.org/officeDocument/2006/relationships/oleObject" Target="../embeddings/oleObject63.bin"/><Relationship Id="rId33" Type="http://schemas.openxmlformats.org/officeDocument/2006/relationships/oleObject" Target="../embeddings/oleObject67.bin"/><Relationship Id="rId38" Type="http://schemas.openxmlformats.org/officeDocument/2006/relationships/image" Target="../media/image82.emf"/><Relationship Id="rId46" Type="http://schemas.openxmlformats.org/officeDocument/2006/relationships/image" Target="../media/image86.emf"/><Relationship Id="rId20" Type="http://schemas.openxmlformats.org/officeDocument/2006/relationships/image" Target="../media/image73.emf"/><Relationship Id="rId41" Type="http://schemas.openxmlformats.org/officeDocument/2006/relationships/oleObject" Target="../embeddings/oleObject7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93.emf"/><Relationship Id="rId18" Type="http://schemas.openxmlformats.org/officeDocument/2006/relationships/oleObject" Target="../embeddings/oleObject83.bin"/><Relationship Id="rId3" Type="http://schemas.openxmlformats.org/officeDocument/2006/relationships/image" Target="../media/image88.emf"/><Relationship Id="rId21" Type="http://schemas.openxmlformats.org/officeDocument/2006/relationships/image" Target="../media/image97.emf"/><Relationship Id="rId7" Type="http://schemas.openxmlformats.org/officeDocument/2006/relationships/image" Target="../media/image90.emf"/><Relationship Id="rId12" Type="http://schemas.openxmlformats.org/officeDocument/2006/relationships/oleObject" Target="../embeddings/oleObject80.bin"/><Relationship Id="rId17" Type="http://schemas.openxmlformats.org/officeDocument/2006/relationships/image" Target="../media/image95.emf"/><Relationship Id="rId25" Type="http://schemas.openxmlformats.org/officeDocument/2006/relationships/image" Target="../media/image99.emf"/><Relationship Id="rId2" Type="http://schemas.openxmlformats.org/officeDocument/2006/relationships/oleObject" Target="../embeddings/oleObject75.bin"/><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slideLayout" Target="../slideLayouts/slideLayout6.xml"/><Relationship Id="rId6" Type="http://schemas.openxmlformats.org/officeDocument/2006/relationships/oleObject" Target="../embeddings/oleObject77.bin"/><Relationship Id="rId11" Type="http://schemas.openxmlformats.org/officeDocument/2006/relationships/image" Target="../media/image92.emf"/><Relationship Id="rId24" Type="http://schemas.openxmlformats.org/officeDocument/2006/relationships/oleObject" Target="../embeddings/oleObject86.bin"/><Relationship Id="rId5" Type="http://schemas.openxmlformats.org/officeDocument/2006/relationships/image" Target="../media/image89.emf"/><Relationship Id="rId15" Type="http://schemas.openxmlformats.org/officeDocument/2006/relationships/image" Target="../media/image94.emf"/><Relationship Id="rId23" Type="http://schemas.openxmlformats.org/officeDocument/2006/relationships/image" Target="../media/image98.emf"/><Relationship Id="rId10" Type="http://schemas.openxmlformats.org/officeDocument/2006/relationships/oleObject" Target="../embeddings/oleObject79.bin"/><Relationship Id="rId19" Type="http://schemas.openxmlformats.org/officeDocument/2006/relationships/image" Target="../media/image96.emf"/><Relationship Id="rId4" Type="http://schemas.openxmlformats.org/officeDocument/2006/relationships/oleObject" Target="../embeddings/oleObject76.bin"/><Relationship Id="rId9" Type="http://schemas.openxmlformats.org/officeDocument/2006/relationships/image" Target="../media/image91.emf"/><Relationship Id="rId14" Type="http://schemas.openxmlformats.org/officeDocument/2006/relationships/oleObject" Target="../embeddings/oleObject81.bin"/><Relationship Id="rId22" Type="http://schemas.openxmlformats.org/officeDocument/2006/relationships/oleObject" Target="../embeddings/oleObject85.bin"/></Relationships>
</file>

<file path=ppt/slides/_rels/slide39.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899592" y="1166910"/>
            <a:ext cx="3096344" cy="4574143"/>
            <a:chOff x="2279229" y="1171882"/>
            <a:chExt cx="3096344" cy="4574143"/>
          </a:xfrm>
        </p:grpSpPr>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2279229" y="1171882"/>
              <a:ext cx="3096344" cy="3771902"/>
            </a:xfrm>
            <a:prstGeom prst="roundRect">
              <a:avLst>
                <a:gd name="adj" fmla="val 5030"/>
              </a:avLst>
            </a:prstGeom>
            <a:solidFill>
              <a:srgbClr val="FFFFFF">
                <a:shade val="85000"/>
              </a:srgbClr>
            </a:solidFill>
            <a:ln>
              <a:noFill/>
            </a:ln>
            <a:effectLst>
              <a:reflection blurRad="12700" stA="38000" endPos="28000" dist="5000" dir="5400000" sy="-100000" algn="bl" rotWithShape="0"/>
            </a:effectLst>
          </p:spPr>
        </p:pic>
        <p:sp>
          <p:nvSpPr>
            <p:cNvPr id="25" name="TextBox 24"/>
            <p:cNvSpPr txBox="1"/>
            <p:nvPr/>
          </p:nvSpPr>
          <p:spPr>
            <a:xfrm>
              <a:off x="2949889" y="5207416"/>
              <a:ext cx="1728192" cy="538609"/>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流水潺潺</a:t>
              </a:r>
            </a:p>
          </p:txBody>
        </p:sp>
      </p:grpSp>
      <p:grpSp>
        <p:nvGrpSpPr>
          <p:cNvPr id="26" name="组合 25"/>
          <p:cNvGrpSpPr/>
          <p:nvPr/>
        </p:nvGrpSpPr>
        <p:grpSpPr>
          <a:xfrm>
            <a:off x="5206750" y="1175411"/>
            <a:ext cx="3109666" cy="4573021"/>
            <a:chOff x="7073816" y="1180383"/>
            <a:chExt cx="3109666" cy="4573021"/>
          </a:xfrm>
        </p:grpSpPr>
        <p:pic>
          <p:nvPicPr>
            <p:cNvPr id="27"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7073816" y="1180383"/>
              <a:ext cx="3109666" cy="3786166"/>
            </a:xfrm>
            <a:prstGeom prst="roundRect">
              <a:avLst>
                <a:gd name="adj" fmla="val 4031"/>
              </a:avLst>
            </a:prstGeom>
            <a:solidFill>
              <a:srgbClr val="FFFFFF">
                <a:shade val="85000"/>
              </a:srgbClr>
            </a:solidFill>
            <a:ln>
              <a:noFill/>
            </a:ln>
            <a:effectLst>
              <a:reflection blurRad="12700" stA="38000" endPos="28000" dist="5000" dir="5400000" sy="-100000" algn="bl" rotWithShape="0"/>
            </a:effectLst>
          </p:spPr>
        </p:pic>
        <p:sp>
          <p:nvSpPr>
            <p:cNvPr id="28" name="TextBox 27"/>
            <p:cNvSpPr txBox="1"/>
            <p:nvPr/>
          </p:nvSpPr>
          <p:spPr>
            <a:xfrm>
              <a:off x="7823845" y="5214795"/>
              <a:ext cx="1872208" cy="538609"/>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树木葱葱</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555111" y="836712"/>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第一类间断点</a:t>
            </a:r>
            <a:r>
              <a:rPr kumimoji="1" lang="en-US" altLang="zh-CN" sz="2800" b="1" dirty="0">
                <a:solidFill>
                  <a:srgbClr val="FF0000"/>
                </a:solidFill>
                <a:latin typeface="微软雅黑" panose="020B0503020204020204" pitchFamily="34" charset="-122"/>
                <a:ea typeface="微软雅黑" panose="020B0503020204020204" pitchFamily="34" charset="-122"/>
              </a:rPr>
              <a:t>:</a:t>
            </a:r>
          </a:p>
        </p:txBody>
      </p:sp>
      <p:graphicFrame>
        <p:nvGraphicFramePr>
          <p:cNvPr id="9220" name="Object 4"/>
          <p:cNvGraphicFramePr>
            <a:graphicFrameLocks noChangeAspect="1"/>
          </p:cNvGraphicFramePr>
          <p:nvPr/>
        </p:nvGraphicFramePr>
        <p:xfrm>
          <a:off x="958336" y="1367929"/>
          <a:ext cx="1204913" cy="666750"/>
        </p:xfrm>
        <a:graphic>
          <a:graphicData uri="http://schemas.openxmlformats.org/presentationml/2006/ole">
            <mc:AlternateContent xmlns:mc="http://schemas.openxmlformats.org/markup-compatibility/2006">
              <mc:Choice xmlns:v="urn:schemas-microsoft-com:vml" Requires="v">
                <p:oleObj name="Equation" r:id="rId2" imgW="647700" imgH="355600" progId="Equation.3">
                  <p:embed/>
                </p:oleObj>
              </mc:Choice>
              <mc:Fallback>
                <p:oleObj name="Equation" r:id="rId2" imgW="647700" imgH="355600" progId="Equation.3">
                  <p:embed/>
                  <p:pic>
                    <p:nvPicPr>
                      <p:cNvPr id="0" name="图片 6662"/>
                      <p:cNvPicPr>
                        <a:picLocks noChangeAspect="1" noChangeArrowheads="1"/>
                      </p:cNvPicPr>
                      <p:nvPr/>
                    </p:nvPicPr>
                    <p:blipFill>
                      <a:blip r:embed="rId3">
                        <a:biLevel thresh="50000"/>
                        <a:grayscl/>
                        <a:extLst>
                          <a:ext uri="{28A0092B-C50C-407E-A947-70E740481C1C}">
                            <a14:useLocalDpi xmlns:a14="http://schemas.microsoft.com/office/drawing/2010/main" val="0"/>
                          </a:ext>
                        </a:extLst>
                      </a:blip>
                      <a:srcRect/>
                      <a:stretch>
                        <a:fillRect/>
                      </a:stretch>
                    </p:blipFill>
                    <p:spPr bwMode="auto">
                      <a:xfrm>
                        <a:off x="958336" y="1367929"/>
                        <a:ext cx="120491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2177536" y="1415554"/>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及</a:t>
            </a:r>
          </a:p>
        </p:txBody>
      </p:sp>
      <p:graphicFrame>
        <p:nvGraphicFramePr>
          <p:cNvPr id="9222" name="Object 6"/>
          <p:cNvGraphicFramePr>
            <a:graphicFrameLocks noChangeAspect="1"/>
          </p:cNvGraphicFramePr>
          <p:nvPr/>
        </p:nvGraphicFramePr>
        <p:xfrm>
          <a:off x="2710936" y="1339354"/>
          <a:ext cx="1174750" cy="666750"/>
        </p:xfrm>
        <a:graphic>
          <a:graphicData uri="http://schemas.openxmlformats.org/presentationml/2006/ole">
            <mc:AlternateContent xmlns:mc="http://schemas.openxmlformats.org/markup-compatibility/2006">
              <mc:Choice xmlns:v="urn:schemas-microsoft-com:vml" Requires="v">
                <p:oleObj name="Equation" r:id="rId4" imgW="622300" imgH="355600" progId="Equation.3">
                  <p:embed/>
                </p:oleObj>
              </mc:Choice>
              <mc:Fallback>
                <p:oleObj name="Equation" r:id="rId4" imgW="622300" imgH="355600" progId="Equation.3">
                  <p:embed/>
                  <p:pic>
                    <p:nvPicPr>
                      <p:cNvPr id="0" name="图片 6663"/>
                      <p:cNvPicPr>
                        <a:picLocks noChangeAspect="1" noChangeArrowheads="1"/>
                      </p:cNvPicPr>
                      <p:nvPr/>
                    </p:nvPicPr>
                    <p:blipFill>
                      <a:blip r:embed="rId5">
                        <a:biLevel thresh="50000"/>
                        <a:grayscl/>
                        <a:extLst>
                          <a:ext uri="{28A0092B-C50C-407E-A947-70E740481C1C}">
                            <a14:useLocalDpi xmlns:a14="http://schemas.microsoft.com/office/drawing/2010/main" val="0"/>
                          </a:ext>
                        </a:extLst>
                      </a:blip>
                      <a:srcRect/>
                      <a:stretch>
                        <a:fillRect/>
                      </a:stretch>
                    </p:blipFill>
                    <p:spPr bwMode="auto">
                      <a:xfrm>
                        <a:off x="2710936" y="1339354"/>
                        <a:ext cx="117475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7"/>
          <p:cNvSpPr txBox="1">
            <a:spLocks noChangeArrowheads="1"/>
          </p:cNvSpPr>
          <p:nvPr/>
        </p:nvSpPr>
        <p:spPr bwMode="auto">
          <a:xfrm>
            <a:off x="3792024" y="1415554"/>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均存在 </a:t>
            </a:r>
            <a:r>
              <a:rPr kumimoji="1" lang="en-US" altLang="zh-CN" sz="2800">
                <a:latin typeface="微软雅黑" panose="020B0503020204020204" pitchFamily="34" charset="-122"/>
                <a:ea typeface="微软雅黑" panose="020B0503020204020204" pitchFamily="34" charset="-122"/>
              </a:rPr>
              <a:t>,</a:t>
            </a:r>
          </a:p>
        </p:txBody>
      </p:sp>
      <p:graphicFrame>
        <p:nvGraphicFramePr>
          <p:cNvPr id="9224" name="Object 8"/>
          <p:cNvGraphicFramePr>
            <a:graphicFrameLocks noChangeAspect="1"/>
          </p:cNvGraphicFramePr>
          <p:nvPr/>
        </p:nvGraphicFramePr>
        <p:xfrm>
          <a:off x="1885436" y="2009279"/>
          <a:ext cx="2730500" cy="666750"/>
        </p:xfrm>
        <a:graphic>
          <a:graphicData uri="http://schemas.openxmlformats.org/presentationml/2006/ole">
            <mc:AlternateContent xmlns:mc="http://schemas.openxmlformats.org/markup-compatibility/2006">
              <mc:Choice xmlns:v="urn:schemas-microsoft-com:vml" Requires="v">
                <p:oleObj name="Equation" r:id="rId6" imgW="1460500" imgH="355600" progId="Equation.3">
                  <p:embed/>
                </p:oleObj>
              </mc:Choice>
              <mc:Fallback>
                <p:oleObj name="Equation" r:id="rId6" imgW="1460500" imgH="355600" progId="Equation.3">
                  <p:embed/>
                  <p:pic>
                    <p:nvPicPr>
                      <p:cNvPr id="0" name="图片 6664"/>
                      <p:cNvPicPr>
                        <a:picLocks noChangeAspect="1" noChangeArrowheads="1"/>
                      </p:cNvPicPr>
                      <p:nvPr/>
                    </p:nvPicPr>
                    <p:blipFill>
                      <a:blip r:embed="rId7">
                        <a:biLevel thresh="50000"/>
                        <a:grayscl/>
                        <a:extLst>
                          <a:ext uri="{28A0092B-C50C-407E-A947-70E740481C1C}">
                            <a14:useLocalDpi xmlns:a14="http://schemas.microsoft.com/office/drawing/2010/main" val="0"/>
                          </a:ext>
                        </a:extLst>
                      </a:blip>
                      <a:srcRect/>
                      <a:stretch>
                        <a:fillRect/>
                      </a:stretch>
                    </p:blipFill>
                    <p:spPr bwMode="auto">
                      <a:xfrm>
                        <a:off x="1885436" y="2009279"/>
                        <a:ext cx="27305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9"/>
          <p:cNvSpPr txBox="1">
            <a:spLocks noChangeArrowheads="1"/>
          </p:cNvSpPr>
          <p:nvPr/>
        </p:nvSpPr>
        <p:spPr bwMode="auto">
          <a:xfrm>
            <a:off x="1415536" y="2068016"/>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若</a:t>
            </a:r>
          </a:p>
        </p:txBody>
      </p:sp>
      <p:sp>
        <p:nvSpPr>
          <p:cNvPr id="9226" name="Text Box 10"/>
          <p:cNvSpPr txBox="1">
            <a:spLocks noChangeArrowheads="1"/>
          </p:cNvSpPr>
          <p:nvPr/>
        </p:nvSpPr>
        <p:spPr bwMode="auto">
          <a:xfrm>
            <a:off x="4692136" y="209659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称</a:t>
            </a:r>
          </a:p>
        </p:txBody>
      </p:sp>
      <p:graphicFrame>
        <p:nvGraphicFramePr>
          <p:cNvPr id="9227" name="Object 11"/>
          <p:cNvGraphicFramePr>
            <a:graphicFrameLocks noChangeAspect="1"/>
          </p:cNvGraphicFramePr>
          <p:nvPr/>
        </p:nvGraphicFramePr>
        <p:xfrm>
          <a:off x="5168386" y="2063254"/>
          <a:ext cx="461963" cy="639762"/>
        </p:xfrm>
        <a:graphic>
          <a:graphicData uri="http://schemas.openxmlformats.org/presentationml/2006/ole">
            <mc:AlternateContent xmlns:mc="http://schemas.openxmlformats.org/markup-compatibility/2006">
              <mc:Choice xmlns:v="urn:schemas-microsoft-com:vml" Requires="v">
                <p:oleObj name="Equation" r:id="rId8" imgW="215900" imgH="304800" progId="Equation.3">
                  <p:embed/>
                </p:oleObj>
              </mc:Choice>
              <mc:Fallback>
                <p:oleObj name="Equation" r:id="rId8" imgW="215900" imgH="304800" progId="Equation.3">
                  <p:embed/>
                  <p:pic>
                    <p:nvPicPr>
                      <p:cNvPr id="0" name="图片 66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8386" y="2063254"/>
                        <a:ext cx="4619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12"/>
          <p:cNvGraphicFramePr>
            <a:graphicFrameLocks noChangeAspect="1"/>
          </p:cNvGraphicFramePr>
          <p:nvPr/>
        </p:nvGraphicFramePr>
        <p:xfrm>
          <a:off x="1869561" y="2749054"/>
          <a:ext cx="2822575" cy="666750"/>
        </p:xfrm>
        <a:graphic>
          <a:graphicData uri="http://schemas.openxmlformats.org/presentationml/2006/ole">
            <mc:AlternateContent xmlns:mc="http://schemas.openxmlformats.org/markup-compatibility/2006">
              <mc:Choice xmlns:v="urn:schemas-microsoft-com:vml" Requires="v">
                <p:oleObj name="Equation" r:id="rId10" imgW="1511300" imgH="355600" progId="Equation.3">
                  <p:embed/>
                </p:oleObj>
              </mc:Choice>
              <mc:Fallback>
                <p:oleObj name="Equation" r:id="rId10" imgW="1511300" imgH="355600" progId="Equation.3">
                  <p:embed/>
                  <p:pic>
                    <p:nvPicPr>
                      <p:cNvPr id="0" name="图片 6666"/>
                      <p:cNvPicPr>
                        <a:picLocks noChangeAspect="1" noChangeArrowheads="1"/>
                      </p:cNvPicPr>
                      <p:nvPr/>
                    </p:nvPicPr>
                    <p:blipFill>
                      <a:blip r:embed="rId11">
                        <a:biLevel thresh="50000"/>
                        <a:grayscl/>
                        <a:extLst>
                          <a:ext uri="{28A0092B-C50C-407E-A947-70E740481C1C}">
                            <a14:useLocalDpi xmlns:a14="http://schemas.microsoft.com/office/drawing/2010/main" val="0"/>
                          </a:ext>
                        </a:extLst>
                      </a:blip>
                      <a:srcRect/>
                      <a:stretch>
                        <a:fillRect/>
                      </a:stretch>
                    </p:blipFill>
                    <p:spPr bwMode="auto">
                      <a:xfrm>
                        <a:off x="1869561" y="2749054"/>
                        <a:ext cx="2822575"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Text Box 13"/>
          <p:cNvSpPr txBox="1">
            <a:spLocks noChangeArrowheads="1"/>
          </p:cNvSpPr>
          <p:nvPr/>
        </p:nvSpPr>
        <p:spPr bwMode="auto">
          <a:xfrm>
            <a:off x="1415536" y="2830016"/>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若</a:t>
            </a:r>
          </a:p>
        </p:txBody>
      </p:sp>
      <p:sp>
        <p:nvSpPr>
          <p:cNvPr id="9230" name="Text Box 14"/>
          <p:cNvSpPr txBox="1">
            <a:spLocks noChangeArrowheads="1"/>
          </p:cNvSpPr>
          <p:nvPr/>
        </p:nvSpPr>
        <p:spPr bwMode="auto">
          <a:xfrm>
            <a:off x="4692136" y="2863354"/>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称</a:t>
            </a:r>
          </a:p>
        </p:txBody>
      </p:sp>
      <p:graphicFrame>
        <p:nvGraphicFramePr>
          <p:cNvPr id="9231" name="Object 15"/>
          <p:cNvGraphicFramePr>
            <a:graphicFrameLocks noChangeAspect="1"/>
          </p:cNvGraphicFramePr>
          <p:nvPr/>
        </p:nvGraphicFramePr>
        <p:xfrm>
          <a:off x="5192199" y="2842716"/>
          <a:ext cx="461962" cy="639763"/>
        </p:xfrm>
        <a:graphic>
          <a:graphicData uri="http://schemas.openxmlformats.org/presentationml/2006/ole">
            <mc:AlternateContent xmlns:mc="http://schemas.openxmlformats.org/markup-compatibility/2006">
              <mc:Choice xmlns:v="urn:schemas-microsoft-com:vml" Requires="v">
                <p:oleObj name="Equation" r:id="rId12" imgW="215900" imgH="304800" progId="Equation.3">
                  <p:embed/>
                </p:oleObj>
              </mc:Choice>
              <mc:Fallback>
                <p:oleObj name="Equation" r:id="rId12" imgW="215900" imgH="304800" progId="Equation.3">
                  <p:embed/>
                  <p:pic>
                    <p:nvPicPr>
                      <p:cNvPr id="0" name="图片 66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2199" y="2842716"/>
                        <a:ext cx="46196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2" name="Text Box 16"/>
          <p:cNvSpPr txBox="1">
            <a:spLocks noChangeArrowheads="1"/>
          </p:cNvSpPr>
          <p:nvPr/>
        </p:nvSpPr>
        <p:spPr bwMode="auto">
          <a:xfrm>
            <a:off x="555111" y="3455491"/>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第二类间断点</a:t>
            </a:r>
            <a:r>
              <a:rPr kumimoji="1" lang="en-US" altLang="zh-CN" sz="2800" b="1">
                <a:solidFill>
                  <a:srgbClr val="FF0000"/>
                </a:solidFill>
                <a:latin typeface="微软雅黑" panose="020B0503020204020204" pitchFamily="34" charset="-122"/>
                <a:ea typeface="微软雅黑" panose="020B0503020204020204" pitchFamily="34" charset="-122"/>
              </a:rPr>
              <a:t>:</a:t>
            </a:r>
          </a:p>
        </p:txBody>
      </p:sp>
      <p:graphicFrame>
        <p:nvGraphicFramePr>
          <p:cNvPr id="9233" name="Object 17"/>
          <p:cNvGraphicFramePr>
            <a:graphicFrameLocks noChangeAspect="1"/>
          </p:cNvGraphicFramePr>
          <p:nvPr/>
        </p:nvGraphicFramePr>
        <p:xfrm>
          <a:off x="924999" y="4046041"/>
          <a:ext cx="1173162" cy="666750"/>
        </p:xfrm>
        <a:graphic>
          <a:graphicData uri="http://schemas.openxmlformats.org/presentationml/2006/ole">
            <mc:AlternateContent xmlns:mc="http://schemas.openxmlformats.org/markup-compatibility/2006">
              <mc:Choice xmlns:v="urn:schemas-microsoft-com:vml" Requires="v">
                <p:oleObj name="Equation" r:id="rId14" imgW="622300" imgH="355600" progId="Equation.3">
                  <p:embed/>
                </p:oleObj>
              </mc:Choice>
              <mc:Fallback>
                <p:oleObj name="Equation" r:id="rId14" imgW="622300" imgH="355600" progId="Equation.3">
                  <p:embed/>
                  <p:pic>
                    <p:nvPicPr>
                      <p:cNvPr id="0" name="图片 6668"/>
                      <p:cNvPicPr>
                        <a:picLocks noChangeAspect="1" noChangeArrowheads="1"/>
                      </p:cNvPicPr>
                      <p:nvPr/>
                    </p:nvPicPr>
                    <p:blipFill>
                      <a:blip r:embed="rId15">
                        <a:biLevel thresh="50000"/>
                        <a:grayscl/>
                        <a:extLst>
                          <a:ext uri="{28A0092B-C50C-407E-A947-70E740481C1C}">
                            <a14:useLocalDpi xmlns:a14="http://schemas.microsoft.com/office/drawing/2010/main" val="0"/>
                          </a:ext>
                        </a:extLst>
                      </a:blip>
                      <a:srcRect/>
                      <a:stretch>
                        <a:fillRect/>
                      </a:stretch>
                    </p:blipFill>
                    <p:spPr bwMode="auto">
                      <a:xfrm>
                        <a:off x="924999" y="4046041"/>
                        <a:ext cx="11731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4" name="Text Box 18"/>
          <p:cNvSpPr txBox="1">
            <a:spLocks noChangeArrowheads="1"/>
          </p:cNvSpPr>
          <p:nvPr/>
        </p:nvSpPr>
        <p:spPr bwMode="auto">
          <a:xfrm>
            <a:off x="2039424" y="4168279"/>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及</a:t>
            </a:r>
          </a:p>
        </p:txBody>
      </p:sp>
      <p:graphicFrame>
        <p:nvGraphicFramePr>
          <p:cNvPr id="9235" name="Object 19"/>
          <p:cNvGraphicFramePr>
            <a:graphicFrameLocks noChangeAspect="1"/>
          </p:cNvGraphicFramePr>
          <p:nvPr/>
        </p:nvGraphicFramePr>
        <p:xfrm>
          <a:off x="2572824" y="4046041"/>
          <a:ext cx="1173162" cy="666750"/>
        </p:xfrm>
        <a:graphic>
          <a:graphicData uri="http://schemas.openxmlformats.org/presentationml/2006/ole">
            <mc:AlternateContent xmlns:mc="http://schemas.openxmlformats.org/markup-compatibility/2006">
              <mc:Choice xmlns:v="urn:schemas-microsoft-com:vml" Requires="v">
                <p:oleObj name="Equation" r:id="rId16" imgW="622300" imgH="355600" progId="Equation.3">
                  <p:embed/>
                </p:oleObj>
              </mc:Choice>
              <mc:Fallback>
                <p:oleObj name="Equation" r:id="rId16" imgW="622300" imgH="355600" progId="Equation.3">
                  <p:embed/>
                  <p:pic>
                    <p:nvPicPr>
                      <p:cNvPr id="0" name="图片 6669"/>
                      <p:cNvPicPr>
                        <a:picLocks noChangeAspect="1" noChangeArrowheads="1"/>
                      </p:cNvPicPr>
                      <p:nvPr/>
                    </p:nvPicPr>
                    <p:blipFill>
                      <a:blip r:embed="rId17">
                        <a:biLevel thresh="50000"/>
                        <a:grayscl/>
                        <a:extLst>
                          <a:ext uri="{28A0092B-C50C-407E-A947-70E740481C1C}">
                            <a14:useLocalDpi xmlns:a14="http://schemas.microsoft.com/office/drawing/2010/main" val="0"/>
                          </a:ext>
                        </a:extLst>
                      </a:blip>
                      <a:srcRect/>
                      <a:stretch>
                        <a:fillRect/>
                      </a:stretch>
                    </p:blipFill>
                    <p:spPr bwMode="auto">
                      <a:xfrm>
                        <a:off x="2572824" y="4046041"/>
                        <a:ext cx="11731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6" name="Text Box 20"/>
          <p:cNvSpPr txBox="1">
            <a:spLocks noChangeArrowheads="1"/>
          </p:cNvSpPr>
          <p:nvPr/>
        </p:nvSpPr>
        <p:spPr bwMode="auto">
          <a:xfrm>
            <a:off x="3715824" y="4168279"/>
            <a:ext cx="3338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中至少一个不存在 </a:t>
            </a:r>
            <a:r>
              <a:rPr kumimoji="1" lang="en-US" altLang="zh-CN" sz="2800">
                <a:latin typeface="微软雅黑" panose="020B0503020204020204" pitchFamily="34" charset="-122"/>
                <a:ea typeface="微软雅黑" panose="020B0503020204020204" pitchFamily="34" charset="-122"/>
              </a:rPr>
              <a:t>,</a:t>
            </a:r>
          </a:p>
        </p:txBody>
      </p:sp>
      <p:sp>
        <p:nvSpPr>
          <p:cNvPr id="9237" name="Text Box 21"/>
          <p:cNvSpPr txBox="1">
            <a:spLocks noChangeArrowheads="1"/>
          </p:cNvSpPr>
          <p:nvPr/>
        </p:nvSpPr>
        <p:spPr bwMode="auto">
          <a:xfrm>
            <a:off x="4652449" y="4887416"/>
            <a:ext cx="820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称</a:t>
            </a:r>
          </a:p>
        </p:txBody>
      </p:sp>
      <p:graphicFrame>
        <p:nvGraphicFramePr>
          <p:cNvPr id="9238" name="Object 22"/>
          <p:cNvGraphicFramePr>
            <a:graphicFrameLocks noChangeAspect="1"/>
          </p:cNvGraphicFramePr>
          <p:nvPr/>
        </p:nvGraphicFramePr>
        <p:xfrm>
          <a:off x="5138224" y="4854079"/>
          <a:ext cx="461962" cy="639762"/>
        </p:xfrm>
        <a:graphic>
          <a:graphicData uri="http://schemas.openxmlformats.org/presentationml/2006/ole">
            <mc:AlternateContent xmlns:mc="http://schemas.openxmlformats.org/markup-compatibility/2006">
              <mc:Choice xmlns:v="urn:schemas-microsoft-com:vml" Requires="v">
                <p:oleObj name="Equation" r:id="rId18" imgW="215900" imgH="304800" progId="Equation.3">
                  <p:embed/>
                </p:oleObj>
              </mc:Choice>
              <mc:Fallback>
                <p:oleObj name="Equation" r:id="rId18" imgW="215900" imgH="304800" progId="Equation.3">
                  <p:embed/>
                  <p:pic>
                    <p:nvPicPr>
                      <p:cNvPr id="0" name="图片 66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8224" y="4854079"/>
                        <a:ext cx="4619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9" name="Text Box 23"/>
          <p:cNvSpPr txBox="1">
            <a:spLocks noChangeArrowheads="1"/>
          </p:cNvSpPr>
          <p:nvPr/>
        </p:nvSpPr>
        <p:spPr bwMode="auto">
          <a:xfrm>
            <a:off x="1415536" y="5570041"/>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若其中有一个为振荡 </a:t>
            </a:r>
            <a:r>
              <a:rPr kumimoji="1" lang="en-US" altLang="zh-CN" sz="2800">
                <a:latin typeface="微软雅黑" panose="020B0503020204020204" pitchFamily="34" charset="-122"/>
                <a:ea typeface="微软雅黑" panose="020B0503020204020204" pitchFamily="34" charset="-122"/>
              </a:rPr>
              <a:t>,</a:t>
            </a:r>
          </a:p>
        </p:txBody>
      </p:sp>
      <p:sp>
        <p:nvSpPr>
          <p:cNvPr id="9240" name="Text Box 24"/>
          <p:cNvSpPr txBox="1">
            <a:spLocks noChangeArrowheads="1"/>
          </p:cNvSpPr>
          <p:nvPr/>
        </p:nvSpPr>
        <p:spPr bwMode="auto">
          <a:xfrm>
            <a:off x="4996936" y="5617666"/>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称</a:t>
            </a:r>
          </a:p>
        </p:txBody>
      </p:sp>
      <p:graphicFrame>
        <p:nvGraphicFramePr>
          <p:cNvPr id="9241" name="Object 25"/>
          <p:cNvGraphicFramePr>
            <a:graphicFrameLocks noChangeAspect="1"/>
          </p:cNvGraphicFramePr>
          <p:nvPr/>
        </p:nvGraphicFramePr>
        <p:xfrm>
          <a:off x="5471599" y="5539879"/>
          <a:ext cx="461962" cy="639762"/>
        </p:xfrm>
        <a:graphic>
          <a:graphicData uri="http://schemas.openxmlformats.org/presentationml/2006/ole">
            <mc:AlternateContent xmlns:mc="http://schemas.openxmlformats.org/markup-compatibility/2006">
              <mc:Choice xmlns:v="urn:schemas-microsoft-com:vml" Requires="v">
                <p:oleObj name="Equation" r:id="rId20" imgW="215900" imgH="304800" progId="Equation.3">
                  <p:embed/>
                </p:oleObj>
              </mc:Choice>
              <mc:Fallback>
                <p:oleObj name="Equation" r:id="rId20" imgW="215900" imgH="304800" progId="Equation.3">
                  <p:embed/>
                  <p:pic>
                    <p:nvPicPr>
                      <p:cNvPr id="0" name="图片 667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71599" y="5539879"/>
                        <a:ext cx="4619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2" name="Text Box 26"/>
          <p:cNvSpPr txBox="1">
            <a:spLocks noChangeArrowheads="1"/>
          </p:cNvSpPr>
          <p:nvPr/>
        </p:nvSpPr>
        <p:spPr bwMode="auto">
          <a:xfrm>
            <a:off x="1432999" y="4854079"/>
            <a:ext cx="2954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若其中有一个为</a:t>
            </a:r>
          </a:p>
        </p:txBody>
      </p:sp>
      <p:graphicFrame>
        <p:nvGraphicFramePr>
          <p:cNvPr id="9243" name="Object 27"/>
          <p:cNvGraphicFramePr>
            <a:graphicFrameLocks noChangeAspect="1"/>
          </p:cNvGraphicFramePr>
          <p:nvPr/>
        </p:nvGraphicFramePr>
        <p:xfrm>
          <a:off x="4006336" y="5006479"/>
          <a:ext cx="669925" cy="492125"/>
        </p:xfrm>
        <a:graphic>
          <a:graphicData uri="http://schemas.openxmlformats.org/presentationml/2006/ole">
            <mc:AlternateContent xmlns:mc="http://schemas.openxmlformats.org/markup-compatibility/2006">
              <mc:Choice xmlns:v="urn:schemas-microsoft-com:vml" Requires="v">
                <p:oleObj name="Equation" r:id="rId22" imgW="266700" imgH="215900" progId="Equation.3">
                  <p:embed/>
                </p:oleObj>
              </mc:Choice>
              <mc:Fallback>
                <p:oleObj name="Equation" r:id="rId22" imgW="266700" imgH="215900" progId="Equation.3">
                  <p:embed/>
                  <p:pic>
                    <p:nvPicPr>
                      <p:cNvPr id="0" name="图片 667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06336" y="5006479"/>
                        <a:ext cx="6699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4" name="Text Box 28"/>
          <p:cNvSpPr txBox="1">
            <a:spLocks noChangeArrowheads="1"/>
          </p:cNvSpPr>
          <p:nvPr/>
        </p:nvSpPr>
        <p:spPr bwMode="auto">
          <a:xfrm>
            <a:off x="5530336" y="2134691"/>
            <a:ext cx="254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微软雅黑" panose="020B0503020204020204" pitchFamily="34" charset="-122"/>
                <a:ea typeface="微软雅黑" panose="020B0503020204020204" pitchFamily="34" charset="-122"/>
              </a:rPr>
              <a:t>为</a:t>
            </a:r>
            <a:r>
              <a:rPr kumimoji="1" lang="zh-CN" altLang="en-US" sz="2800" b="1" dirty="0">
                <a:solidFill>
                  <a:srgbClr val="0000FF"/>
                </a:solidFill>
                <a:latin typeface="微软雅黑" panose="020B0503020204020204" pitchFamily="34" charset="-122"/>
                <a:ea typeface="微软雅黑" panose="020B0503020204020204" pitchFamily="34" charset="-122"/>
              </a:rPr>
              <a:t>可去间断点 </a:t>
            </a:r>
            <a:r>
              <a:rPr kumimoji="1" lang="en-US" altLang="zh-CN" sz="2800" dirty="0">
                <a:latin typeface="微软雅黑" panose="020B0503020204020204" pitchFamily="34" charset="-122"/>
                <a:ea typeface="微软雅黑" panose="020B0503020204020204" pitchFamily="34" charset="-122"/>
              </a:rPr>
              <a:t>.</a:t>
            </a:r>
          </a:p>
        </p:txBody>
      </p:sp>
      <p:sp>
        <p:nvSpPr>
          <p:cNvPr id="9245" name="Text Box 29"/>
          <p:cNvSpPr txBox="1">
            <a:spLocks noChangeArrowheads="1"/>
          </p:cNvSpPr>
          <p:nvPr/>
        </p:nvSpPr>
        <p:spPr bwMode="auto">
          <a:xfrm>
            <a:off x="5590661" y="2872879"/>
            <a:ext cx="254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微软雅黑" panose="020B0503020204020204" pitchFamily="34" charset="-122"/>
                <a:ea typeface="微软雅黑" panose="020B0503020204020204" pitchFamily="34" charset="-122"/>
              </a:rPr>
              <a:t>为</a:t>
            </a:r>
            <a:r>
              <a:rPr kumimoji="1" lang="zh-CN" altLang="en-US" sz="2800" b="1" dirty="0">
                <a:solidFill>
                  <a:srgbClr val="0000FF"/>
                </a:solidFill>
                <a:latin typeface="微软雅黑" panose="020B0503020204020204" pitchFamily="34" charset="-122"/>
                <a:ea typeface="微软雅黑" panose="020B0503020204020204" pitchFamily="34" charset="-122"/>
              </a:rPr>
              <a:t>跳跃间断点 </a:t>
            </a:r>
            <a:r>
              <a:rPr kumimoji="1" lang="en-US" altLang="zh-CN" sz="2800" dirty="0">
                <a:latin typeface="微软雅黑" panose="020B0503020204020204" pitchFamily="34" charset="-122"/>
                <a:ea typeface="微软雅黑" panose="020B0503020204020204" pitchFamily="34" charset="-122"/>
              </a:rPr>
              <a:t>.</a:t>
            </a:r>
          </a:p>
        </p:txBody>
      </p:sp>
      <p:sp>
        <p:nvSpPr>
          <p:cNvPr id="9246" name="Text Box 30"/>
          <p:cNvSpPr txBox="1">
            <a:spLocks noChangeArrowheads="1"/>
          </p:cNvSpPr>
          <p:nvPr/>
        </p:nvSpPr>
        <p:spPr bwMode="auto">
          <a:xfrm>
            <a:off x="5533511" y="4868366"/>
            <a:ext cx="254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为</a:t>
            </a:r>
            <a:r>
              <a:rPr kumimoji="1" lang="zh-CN" altLang="en-US" sz="2800" b="1" dirty="0">
                <a:solidFill>
                  <a:srgbClr val="0000FF"/>
                </a:solidFill>
                <a:latin typeface="微软雅黑" panose="020B0503020204020204" pitchFamily="34" charset="-122"/>
                <a:ea typeface="微软雅黑" panose="020B0503020204020204" pitchFamily="34" charset="-122"/>
              </a:rPr>
              <a:t>无穷间断点 </a:t>
            </a:r>
            <a:r>
              <a:rPr kumimoji="1" lang="en-US" altLang="zh-CN" sz="2800" dirty="0">
                <a:latin typeface="微软雅黑" panose="020B0503020204020204" pitchFamily="34" charset="-122"/>
                <a:ea typeface="微软雅黑" panose="020B0503020204020204" pitchFamily="34" charset="-122"/>
              </a:rPr>
              <a:t>.</a:t>
            </a:r>
            <a:endParaRPr kumimoji="1" lang="en-US" altLang="zh-CN" sz="3200" dirty="0">
              <a:latin typeface="微软雅黑" panose="020B0503020204020204" pitchFamily="34" charset="-122"/>
              <a:ea typeface="微软雅黑" panose="020B0503020204020204" pitchFamily="34" charset="-122"/>
            </a:endParaRPr>
          </a:p>
        </p:txBody>
      </p:sp>
      <p:sp>
        <p:nvSpPr>
          <p:cNvPr id="9247" name="Text Box 31"/>
          <p:cNvSpPr txBox="1">
            <a:spLocks noChangeArrowheads="1"/>
          </p:cNvSpPr>
          <p:nvPr/>
        </p:nvSpPr>
        <p:spPr bwMode="auto">
          <a:xfrm>
            <a:off x="5911336" y="5636716"/>
            <a:ext cx="254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微软雅黑" panose="020B0503020204020204" pitchFamily="34" charset="-122"/>
                <a:ea typeface="微软雅黑" panose="020B0503020204020204" pitchFamily="34" charset="-122"/>
              </a:rPr>
              <a:t>为</a:t>
            </a:r>
            <a:r>
              <a:rPr kumimoji="1" lang="zh-CN" altLang="en-US" sz="2800" b="1" dirty="0">
                <a:solidFill>
                  <a:srgbClr val="0000FF"/>
                </a:solidFill>
                <a:latin typeface="微软雅黑" panose="020B0503020204020204" pitchFamily="34" charset="-122"/>
                <a:ea typeface="微软雅黑" panose="020B0503020204020204" pitchFamily="34" charset="-122"/>
              </a:rPr>
              <a:t>振荡间断点 </a:t>
            </a:r>
            <a:r>
              <a:rPr kumimoji="1" lang="en-US" altLang="zh-CN" sz="2800" dirty="0">
                <a:latin typeface="微软雅黑" panose="020B0503020204020204" pitchFamily="34" charset="-122"/>
                <a:ea typeface="微软雅黑" panose="020B0503020204020204" pitchFamily="34" charset="-122"/>
              </a:rPr>
              <a:t>.</a:t>
            </a:r>
          </a:p>
        </p:txBody>
      </p:sp>
      <p:sp>
        <p:nvSpPr>
          <p:cNvPr id="9255" name="Text Box 39">
            <a:hlinkClick r:id="" action="ppaction://hlinkshowjump?jump=lastslideviewed"/>
            <a:hlinkHover r:id="" action="ppaction://noaction">
              <a:snd r:embed="rId24" name="click.wav"/>
            </a:hlinkHover>
          </p:cNvPr>
          <p:cNvSpPr txBox="1">
            <a:spLocks noChangeArrowheads="1"/>
          </p:cNvSpPr>
          <p:nvPr/>
        </p:nvSpPr>
        <p:spPr bwMode="auto">
          <a:xfrm>
            <a:off x="6438386" y="6324104"/>
            <a:ext cx="3603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800">
              <a:latin typeface="微软雅黑" panose="020B0503020204020204" pitchFamily="34" charset="-122"/>
              <a:ea typeface="微软雅黑" panose="020B0503020204020204" pitchFamily="34" charset="-122"/>
            </a:endParaRPr>
          </a:p>
        </p:txBody>
      </p:sp>
      <p:sp>
        <p:nvSpPr>
          <p:cNvPr id="9256" name="Text Box 40">
            <a:hlinkClick r:id="rId25" action="ppaction://hlinkpres?slideindex=21&amp;slidetitle=21.%20幻灯片%2021"/>
            <a:hlinkHover r:id="" action="ppaction://noaction">
              <a:snd r:embed="rId24" name="click.wav"/>
            </a:hlinkHover>
          </p:cNvPr>
          <p:cNvSpPr txBox="1">
            <a:spLocks noChangeArrowheads="1"/>
          </p:cNvSpPr>
          <p:nvPr/>
        </p:nvSpPr>
        <p:spPr bwMode="auto">
          <a:xfrm>
            <a:off x="5863711" y="6298704"/>
            <a:ext cx="3603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8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32"/>
                                        </p:tgtEl>
                                        <p:attrNameLst>
                                          <p:attrName>style.visibility</p:attrName>
                                        </p:attrNameLst>
                                      </p:cBhvr>
                                      <p:to>
                                        <p:strVal val="visible"/>
                                      </p:to>
                                    </p:set>
                                    <p:animEffect transition="in" filter="wipe(left)">
                                      <p:cBhvr>
                                        <p:cTn id="11" dur="500"/>
                                        <p:tgtEl>
                                          <p:spTgt spid="92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220"/>
                                        </p:tgtEl>
                                        <p:attrNameLst>
                                          <p:attrName>style.visibility</p:attrName>
                                        </p:attrNameLst>
                                      </p:cBhvr>
                                      <p:to>
                                        <p:strVal val="visible"/>
                                      </p:to>
                                    </p:set>
                                    <p:animEffect transition="in" filter="wipe(left)">
                                      <p:cBhvr>
                                        <p:cTn id="16" dur="500"/>
                                        <p:tgtEl>
                                          <p:spTgt spid="922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221">
                                            <p:txEl>
                                              <p:pRg st="0" end="0"/>
                                            </p:txEl>
                                          </p:spTgt>
                                        </p:tgtEl>
                                        <p:attrNameLst>
                                          <p:attrName>style.visibility</p:attrName>
                                        </p:attrNameLst>
                                      </p:cBhvr>
                                      <p:to>
                                        <p:strVal val="visible"/>
                                      </p:to>
                                    </p:set>
                                    <p:animEffect transition="in" filter="wipe(left)">
                                      <p:cBhvr>
                                        <p:cTn id="20" dur="500"/>
                                        <p:tgtEl>
                                          <p:spTgt spid="9221">
                                            <p:txEl>
                                              <p:pRg st="0" end="0"/>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222"/>
                                        </p:tgtEl>
                                        <p:attrNameLst>
                                          <p:attrName>style.visibility</p:attrName>
                                        </p:attrNameLst>
                                      </p:cBhvr>
                                      <p:to>
                                        <p:strVal val="visible"/>
                                      </p:to>
                                    </p:set>
                                    <p:animEffect transition="in" filter="wipe(left)">
                                      <p:cBhvr>
                                        <p:cTn id="24" dur="500"/>
                                        <p:tgtEl>
                                          <p:spTgt spid="922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9223">
                                            <p:txEl>
                                              <p:pRg st="0" end="0"/>
                                            </p:txEl>
                                          </p:spTgt>
                                        </p:tgtEl>
                                        <p:attrNameLst>
                                          <p:attrName>style.visibility</p:attrName>
                                        </p:attrNameLst>
                                      </p:cBhvr>
                                      <p:to>
                                        <p:strVal val="visible"/>
                                      </p:to>
                                    </p:set>
                                    <p:animEffect transition="in" filter="wipe(left)">
                                      <p:cBhvr>
                                        <p:cTn id="28" dur="500"/>
                                        <p:tgtEl>
                                          <p:spTgt spid="922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225">
                                            <p:txEl>
                                              <p:pRg st="0" end="0"/>
                                            </p:txEl>
                                          </p:spTgt>
                                        </p:tgtEl>
                                        <p:attrNameLst>
                                          <p:attrName>style.visibility</p:attrName>
                                        </p:attrNameLst>
                                      </p:cBhvr>
                                      <p:to>
                                        <p:strVal val="visible"/>
                                      </p:to>
                                    </p:set>
                                    <p:animEffect transition="in" filter="wipe(left)">
                                      <p:cBhvr>
                                        <p:cTn id="33" dur="500"/>
                                        <p:tgtEl>
                                          <p:spTgt spid="9225">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224"/>
                                        </p:tgtEl>
                                        <p:attrNameLst>
                                          <p:attrName>style.visibility</p:attrName>
                                        </p:attrNameLst>
                                      </p:cBhvr>
                                      <p:to>
                                        <p:strVal val="visible"/>
                                      </p:to>
                                    </p:set>
                                    <p:animEffect transition="in" filter="wipe(left)">
                                      <p:cBhvr>
                                        <p:cTn id="37" dur="500"/>
                                        <p:tgtEl>
                                          <p:spTgt spid="922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9226">
                                            <p:txEl>
                                              <p:pRg st="0" end="0"/>
                                            </p:txEl>
                                          </p:spTgt>
                                        </p:tgtEl>
                                        <p:attrNameLst>
                                          <p:attrName>style.visibility</p:attrName>
                                        </p:attrNameLst>
                                      </p:cBhvr>
                                      <p:to>
                                        <p:strVal val="visible"/>
                                      </p:to>
                                    </p:set>
                                    <p:animEffect transition="in" filter="wipe(left)">
                                      <p:cBhvr>
                                        <p:cTn id="41" dur="500"/>
                                        <p:tgtEl>
                                          <p:spTgt spid="9226">
                                            <p:txEl>
                                              <p:pRg st="0" end="0"/>
                                            </p:txEl>
                                          </p:spTgt>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9227"/>
                                        </p:tgtEl>
                                        <p:attrNameLst>
                                          <p:attrName>style.visibility</p:attrName>
                                        </p:attrNameLst>
                                      </p:cBhvr>
                                      <p:to>
                                        <p:strVal val="visible"/>
                                      </p:to>
                                    </p:set>
                                    <p:animEffect transition="in" filter="wipe(left)">
                                      <p:cBhvr>
                                        <p:cTn id="45" dur="500"/>
                                        <p:tgtEl>
                                          <p:spTgt spid="9227"/>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9244">
                                            <p:txEl>
                                              <p:pRg st="0" end="0"/>
                                            </p:txEl>
                                          </p:spTgt>
                                        </p:tgtEl>
                                        <p:attrNameLst>
                                          <p:attrName>style.visibility</p:attrName>
                                        </p:attrNameLst>
                                      </p:cBhvr>
                                      <p:to>
                                        <p:strVal val="visible"/>
                                      </p:to>
                                    </p:set>
                                    <p:animEffect transition="in" filter="wipe(left)">
                                      <p:cBhvr>
                                        <p:cTn id="49" dur="500"/>
                                        <p:tgtEl>
                                          <p:spTgt spid="924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229">
                                            <p:txEl>
                                              <p:pRg st="0" end="0"/>
                                            </p:txEl>
                                          </p:spTgt>
                                        </p:tgtEl>
                                        <p:attrNameLst>
                                          <p:attrName>style.visibility</p:attrName>
                                        </p:attrNameLst>
                                      </p:cBhvr>
                                      <p:to>
                                        <p:strVal val="visible"/>
                                      </p:to>
                                    </p:set>
                                    <p:animEffect transition="in" filter="wipe(left)">
                                      <p:cBhvr>
                                        <p:cTn id="54" dur="500"/>
                                        <p:tgtEl>
                                          <p:spTgt spid="9229">
                                            <p:txEl>
                                              <p:pRg st="0" end="0"/>
                                            </p:txEl>
                                          </p:spTgt>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228"/>
                                        </p:tgtEl>
                                        <p:attrNameLst>
                                          <p:attrName>style.visibility</p:attrName>
                                        </p:attrNameLst>
                                      </p:cBhvr>
                                      <p:to>
                                        <p:strVal val="visible"/>
                                      </p:to>
                                    </p:set>
                                    <p:animEffect transition="in" filter="wipe(left)">
                                      <p:cBhvr>
                                        <p:cTn id="58" dur="500"/>
                                        <p:tgtEl>
                                          <p:spTgt spid="922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9230">
                                            <p:txEl>
                                              <p:pRg st="0" end="0"/>
                                            </p:txEl>
                                          </p:spTgt>
                                        </p:tgtEl>
                                        <p:attrNameLst>
                                          <p:attrName>style.visibility</p:attrName>
                                        </p:attrNameLst>
                                      </p:cBhvr>
                                      <p:to>
                                        <p:strVal val="visible"/>
                                      </p:to>
                                    </p:set>
                                    <p:animEffect transition="in" filter="wipe(left)">
                                      <p:cBhvr>
                                        <p:cTn id="62" dur="500"/>
                                        <p:tgtEl>
                                          <p:spTgt spid="9230">
                                            <p:txEl>
                                              <p:pRg st="0" end="0"/>
                                            </p:txEl>
                                          </p:spTgt>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9231"/>
                                        </p:tgtEl>
                                        <p:attrNameLst>
                                          <p:attrName>style.visibility</p:attrName>
                                        </p:attrNameLst>
                                      </p:cBhvr>
                                      <p:to>
                                        <p:strVal val="visible"/>
                                      </p:to>
                                    </p:set>
                                    <p:animEffect transition="in" filter="wipe(left)">
                                      <p:cBhvr>
                                        <p:cTn id="66" dur="500"/>
                                        <p:tgtEl>
                                          <p:spTgt spid="9231"/>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9245">
                                            <p:txEl>
                                              <p:pRg st="0" end="0"/>
                                            </p:txEl>
                                          </p:spTgt>
                                        </p:tgtEl>
                                        <p:attrNameLst>
                                          <p:attrName>style.visibility</p:attrName>
                                        </p:attrNameLst>
                                      </p:cBhvr>
                                      <p:to>
                                        <p:strVal val="visible"/>
                                      </p:to>
                                    </p:set>
                                    <p:animEffect transition="in" filter="wipe(left)">
                                      <p:cBhvr>
                                        <p:cTn id="70" dur="500"/>
                                        <p:tgtEl>
                                          <p:spTgt spid="9245">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9233"/>
                                        </p:tgtEl>
                                        <p:attrNameLst>
                                          <p:attrName>style.visibility</p:attrName>
                                        </p:attrNameLst>
                                      </p:cBhvr>
                                      <p:to>
                                        <p:strVal val="visible"/>
                                      </p:to>
                                    </p:set>
                                    <p:animEffect transition="in" filter="wipe(left)">
                                      <p:cBhvr>
                                        <p:cTn id="75" dur="500"/>
                                        <p:tgtEl>
                                          <p:spTgt spid="923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9234">
                                            <p:txEl>
                                              <p:pRg st="0" end="0"/>
                                            </p:txEl>
                                          </p:spTgt>
                                        </p:tgtEl>
                                        <p:attrNameLst>
                                          <p:attrName>style.visibility</p:attrName>
                                        </p:attrNameLst>
                                      </p:cBhvr>
                                      <p:to>
                                        <p:strVal val="visible"/>
                                      </p:to>
                                    </p:set>
                                    <p:animEffect transition="in" filter="wipe(left)">
                                      <p:cBhvr>
                                        <p:cTn id="79" dur="500"/>
                                        <p:tgtEl>
                                          <p:spTgt spid="9234">
                                            <p:txEl>
                                              <p:pRg st="0" end="0"/>
                                            </p:txEl>
                                          </p:spTgt>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9235"/>
                                        </p:tgtEl>
                                        <p:attrNameLst>
                                          <p:attrName>style.visibility</p:attrName>
                                        </p:attrNameLst>
                                      </p:cBhvr>
                                      <p:to>
                                        <p:strVal val="visible"/>
                                      </p:to>
                                    </p:set>
                                    <p:animEffect transition="in" filter="wipe(left)">
                                      <p:cBhvr>
                                        <p:cTn id="83" dur="500"/>
                                        <p:tgtEl>
                                          <p:spTgt spid="9235"/>
                                        </p:tgtEl>
                                      </p:cBhvr>
                                    </p:animEffect>
                                  </p:childTnLst>
                                </p:cTn>
                              </p:par>
                            </p:childTnLst>
                          </p:cTn>
                        </p:par>
                        <p:par>
                          <p:cTn id="84" fill="hold">
                            <p:stCondLst>
                              <p:cond delay="1500"/>
                            </p:stCondLst>
                            <p:childTnLst>
                              <p:par>
                                <p:cTn id="85" presetID="22" presetClass="entr" presetSubtype="8" fill="hold" grpId="0" nodeType="afterEffect">
                                  <p:stCondLst>
                                    <p:cond delay="0"/>
                                  </p:stCondLst>
                                  <p:childTnLst>
                                    <p:set>
                                      <p:cBhvr>
                                        <p:cTn id="86" dur="1" fill="hold">
                                          <p:stCondLst>
                                            <p:cond delay="0"/>
                                          </p:stCondLst>
                                        </p:cTn>
                                        <p:tgtEl>
                                          <p:spTgt spid="9236">
                                            <p:txEl>
                                              <p:pRg st="0" end="0"/>
                                            </p:txEl>
                                          </p:spTgt>
                                        </p:tgtEl>
                                        <p:attrNameLst>
                                          <p:attrName>style.visibility</p:attrName>
                                        </p:attrNameLst>
                                      </p:cBhvr>
                                      <p:to>
                                        <p:strVal val="visible"/>
                                      </p:to>
                                    </p:set>
                                    <p:animEffect transition="in" filter="wipe(left)">
                                      <p:cBhvr>
                                        <p:cTn id="87" dur="500"/>
                                        <p:tgtEl>
                                          <p:spTgt spid="923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242">
                                            <p:txEl>
                                              <p:pRg st="0" end="0"/>
                                            </p:txEl>
                                          </p:spTgt>
                                        </p:tgtEl>
                                        <p:attrNameLst>
                                          <p:attrName>style.visibility</p:attrName>
                                        </p:attrNameLst>
                                      </p:cBhvr>
                                      <p:to>
                                        <p:strVal val="visible"/>
                                      </p:to>
                                    </p:set>
                                    <p:animEffect transition="in" filter="wipe(left)">
                                      <p:cBhvr>
                                        <p:cTn id="92" dur="500"/>
                                        <p:tgtEl>
                                          <p:spTgt spid="9242">
                                            <p:txEl>
                                              <p:pRg st="0" end="0"/>
                                            </p:txEl>
                                          </p:spTgt>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9243"/>
                                        </p:tgtEl>
                                        <p:attrNameLst>
                                          <p:attrName>style.visibility</p:attrName>
                                        </p:attrNameLst>
                                      </p:cBhvr>
                                      <p:to>
                                        <p:strVal val="visible"/>
                                      </p:to>
                                    </p:set>
                                    <p:animEffect transition="in" filter="wipe(left)">
                                      <p:cBhvr>
                                        <p:cTn id="96" dur="500"/>
                                        <p:tgtEl>
                                          <p:spTgt spid="9243"/>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9237">
                                            <p:txEl>
                                              <p:pRg st="0" end="0"/>
                                            </p:txEl>
                                          </p:spTgt>
                                        </p:tgtEl>
                                        <p:attrNameLst>
                                          <p:attrName>style.visibility</p:attrName>
                                        </p:attrNameLst>
                                      </p:cBhvr>
                                      <p:to>
                                        <p:strVal val="visible"/>
                                      </p:to>
                                    </p:set>
                                    <p:animEffect transition="in" filter="wipe(left)">
                                      <p:cBhvr>
                                        <p:cTn id="100" dur="500"/>
                                        <p:tgtEl>
                                          <p:spTgt spid="9237">
                                            <p:txEl>
                                              <p:pRg st="0" end="0"/>
                                            </p:txEl>
                                          </p:spTgt>
                                        </p:tgtEl>
                                      </p:cBhvr>
                                    </p:animEffect>
                                  </p:childTnLst>
                                </p:cTn>
                              </p:par>
                            </p:childTnLst>
                          </p:cTn>
                        </p:par>
                        <p:par>
                          <p:cTn id="101" fill="hold">
                            <p:stCondLst>
                              <p:cond delay="1500"/>
                            </p:stCondLst>
                            <p:childTnLst>
                              <p:par>
                                <p:cTn id="102" presetID="22" presetClass="entr" presetSubtype="8" fill="hold" nodeType="afterEffect">
                                  <p:stCondLst>
                                    <p:cond delay="0"/>
                                  </p:stCondLst>
                                  <p:childTnLst>
                                    <p:set>
                                      <p:cBhvr>
                                        <p:cTn id="103" dur="1" fill="hold">
                                          <p:stCondLst>
                                            <p:cond delay="0"/>
                                          </p:stCondLst>
                                        </p:cTn>
                                        <p:tgtEl>
                                          <p:spTgt spid="9238"/>
                                        </p:tgtEl>
                                        <p:attrNameLst>
                                          <p:attrName>style.visibility</p:attrName>
                                        </p:attrNameLst>
                                      </p:cBhvr>
                                      <p:to>
                                        <p:strVal val="visible"/>
                                      </p:to>
                                    </p:set>
                                    <p:animEffect transition="in" filter="wipe(left)">
                                      <p:cBhvr>
                                        <p:cTn id="104" dur="500"/>
                                        <p:tgtEl>
                                          <p:spTgt spid="9238"/>
                                        </p:tgtEl>
                                      </p:cBhvr>
                                    </p:animEffect>
                                  </p:childTnLst>
                                </p:cTn>
                              </p:par>
                            </p:childTnLst>
                          </p:cTn>
                        </p:par>
                        <p:par>
                          <p:cTn id="105" fill="hold">
                            <p:stCondLst>
                              <p:cond delay="2000"/>
                            </p:stCondLst>
                            <p:childTnLst>
                              <p:par>
                                <p:cTn id="106" presetID="22" presetClass="entr" presetSubtype="8" fill="hold" grpId="0" nodeType="afterEffect">
                                  <p:stCondLst>
                                    <p:cond delay="0"/>
                                  </p:stCondLst>
                                  <p:childTnLst>
                                    <p:set>
                                      <p:cBhvr>
                                        <p:cTn id="107" dur="1" fill="hold">
                                          <p:stCondLst>
                                            <p:cond delay="0"/>
                                          </p:stCondLst>
                                        </p:cTn>
                                        <p:tgtEl>
                                          <p:spTgt spid="9246">
                                            <p:txEl>
                                              <p:pRg st="0" end="0"/>
                                            </p:txEl>
                                          </p:spTgt>
                                        </p:tgtEl>
                                        <p:attrNameLst>
                                          <p:attrName>style.visibility</p:attrName>
                                        </p:attrNameLst>
                                      </p:cBhvr>
                                      <p:to>
                                        <p:strVal val="visible"/>
                                      </p:to>
                                    </p:set>
                                    <p:animEffect transition="in" filter="wipe(left)">
                                      <p:cBhvr>
                                        <p:cTn id="108" dur="500"/>
                                        <p:tgtEl>
                                          <p:spTgt spid="9246">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9239">
                                            <p:txEl>
                                              <p:pRg st="0" end="0"/>
                                            </p:txEl>
                                          </p:spTgt>
                                        </p:tgtEl>
                                        <p:attrNameLst>
                                          <p:attrName>style.visibility</p:attrName>
                                        </p:attrNameLst>
                                      </p:cBhvr>
                                      <p:to>
                                        <p:strVal val="visible"/>
                                      </p:to>
                                    </p:set>
                                    <p:animEffect transition="in" filter="wipe(left)">
                                      <p:cBhvr>
                                        <p:cTn id="113" dur="500"/>
                                        <p:tgtEl>
                                          <p:spTgt spid="9239">
                                            <p:txEl>
                                              <p:pRg st="0" end="0"/>
                                            </p:txEl>
                                          </p:spTgt>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9240">
                                            <p:txEl>
                                              <p:pRg st="0" end="0"/>
                                            </p:txEl>
                                          </p:spTgt>
                                        </p:tgtEl>
                                        <p:attrNameLst>
                                          <p:attrName>style.visibility</p:attrName>
                                        </p:attrNameLst>
                                      </p:cBhvr>
                                      <p:to>
                                        <p:strVal val="visible"/>
                                      </p:to>
                                    </p:set>
                                    <p:animEffect transition="in" filter="wipe(left)">
                                      <p:cBhvr>
                                        <p:cTn id="117" dur="500"/>
                                        <p:tgtEl>
                                          <p:spTgt spid="9240">
                                            <p:txEl>
                                              <p:pRg st="0" end="0"/>
                                            </p:txEl>
                                          </p:spTgt>
                                        </p:tgtEl>
                                      </p:cBhvr>
                                    </p:animEffect>
                                  </p:childTnLst>
                                </p:cTn>
                              </p:par>
                            </p:childTnLst>
                          </p:cTn>
                        </p:par>
                        <p:par>
                          <p:cTn id="118" fill="hold">
                            <p:stCondLst>
                              <p:cond delay="1000"/>
                            </p:stCondLst>
                            <p:childTnLst>
                              <p:par>
                                <p:cTn id="119" presetID="22" presetClass="entr" presetSubtype="8" fill="hold" nodeType="afterEffect">
                                  <p:stCondLst>
                                    <p:cond delay="0"/>
                                  </p:stCondLst>
                                  <p:childTnLst>
                                    <p:set>
                                      <p:cBhvr>
                                        <p:cTn id="120" dur="1" fill="hold">
                                          <p:stCondLst>
                                            <p:cond delay="0"/>
                                          </p:stCondLst>
                                        </p:cTn>
                                        <p:tgtEl>
                                          <p:spTgt spid="9241"/>
                                        </p:tgtEl>
                                        <p:attrNameLst>
                                          <p:attrName>style.visibility</p:attrName>
                                        </p:attrNameLst>
                                      </p:cBhvr>
                                      <p:to>
                                        <p:strVal val="visible"/>
                                      </p:to>
                                    </p:set>
                                    <p:animEffect transition="in" filter="wipe(left)">
                                      <p:cBhvr>
                                        <p:cTn id="121" dur="500"/>
                                        <p:tgtEl>
                                          <p:spTgt spid="9241"/>
                                        </p:tgtEl>
                                      </p:cBhvr>
                                    </p:animEffect>
                                  </p:childTnLst>
                                </p:cTn>
                              </p:par>
                            </p:childTnLst>
                          </p:cTn>
                        </p:par>
                        <p:par>
                          <p:cTn id="122" fill="hold">
                            <p:stCondLst>
                              <p:cond delay="1500"/>
                            </p:stCondLst>
                            <p:childTnLst>
                              <p:par>
                                <p:cTn id="123" presetID="22" presetClass="entr" presetSubtype="8" fill="hold" grpId="0" nodeType="afterEffect">
                                  <p:stCondLst>
                                    <p:cond delay="0"/>
                                  </p:stCondLst>
                                  <p:childTnLst>
                                    <p:set>
                                      <p:cBhvr>
                                        <p:cTn id="124" dur="1" fill="hold">
                                          <p:stCondLst>
                                            <p:cond delay="0"/>
                                          </p:stCondLst>
                                        </p:cTn>
                                        <p:tgtEl>
                                          <p:spTgt spid="9247">
                                            <p:txEl>
                                              <p:pRg st="0" end="0"/>
                                            </p:txEl>
                                          </p:spTgt>
                                        </p:tgtEl>
                                        <p:attrNameLst>
                                          <p:attrName>style.visibility</p:attrName>
                                        </p:attrNameLst>
                                      </p:cBhvr>
                                      <p:to>
                                        <p:strVal val="visible"/>
                                      </p:to>
                                    </p:set>
                                    <p:animEffect transition="in" filter="wipe(left)">
                                      <p:cBhvr>
                                        <p:cTn id="125" dur="500"/>
                                        <p:tgtEl>
                                          <p:spTgt spid="92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1" grpId="0" build="p" autoUpdateAnimBg="0" advAuto="0"/>
      <p:bldP spid="9223" grpId="0" build="p" autoUpdateAnimBg="0" advAuto="0"/>
      <p:bldP spid="9225" grpId="0" build="p" autoUpdateAnimBg="0"/>
      <p:bldP spid="9226" grpId="0" build="p" autoUpdateAnimBg="0"/>
      <p:bldP spid="9229" grpId="0" build="p" autoUpdateAnimBg="0"/>
      <p:bldP spid="9230" grpId="0" build="p" autoUpdateAnimBg="0"/>
      <p:bldP spid="9232" grpId="0" autoUpdateAnimBg="0"/>
      <p:bldP spid="9234" grpId="0" build="p" autoUpdateAnimBg="0" advAuto="0"/>
      <p:bldP spid="9236" grpId="0" build="p" autoUpdateAnimBg="0" advAuto="0"/>
      <p:bldP spid="9237" grpId="0" build="p" autoUpdateAnimBg="0"/>
      <p:bldP spid="9239" grpId="0" build="p" autoUpdateAnimBg="0"/>
      <p:bldP spid="9240" grpId="0" build="p" autoUpdateAnimBg="0"/>
      <p:bldP spid="9242" grpId="0" build="p" autoUpdateAnimBg="0"/>
      <p:bldP spid="9244" grpId="0" build="p" autoUpdateAnimBg="0" advAuto="0"/>
      <p:bldP spid="9245" grpId="0" build="p" autoUpdateAnimBg="0" advAuto="0"/>
      <p:bldP spid="9246" grpId="0" build="p" autoUpdateAnimBg="0" advAuto="0"/>
      <p:bldP spid="9247"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9658" y="808170"/>
            <a:ext cx="7808548" cy="1010918"/>
            <a:chOff x="1006523" y="829207"/>
            <a:chExt cx="7808548" cy="1010918"/>
          </a:xfrm>
        </p:grpSpPr>
        <p:sp>
          <p:nvSpPr>
            <p:cNvPr id="3" name="矩形 2"/>
            <p:cNvSpPr/>
            <p:nvPr/>
          </p:nvSpPr>
          <p:spPr>
            <a:xfrm>
              <a:off x="1006523" y="1078250"/>
              <a:ext cx="7808548" cy="523220"/>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指出函数                       的间断点及其类型</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3287341" y="829207"/>
                  <a:ext cx="2370777" cy="10109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a:rPr>
                          <m:t>𝑓</m:t>
                        </m:r>
                        <m:d>
                          <m:dPr>
                            <m:ctrlPr>
                              <a:rPr lang="zh-CN" altLang="en-US" sz="3200" i="1">
                                <a:latin typeface="Cambria Math" panose="02040503050406030204" pitchFamily="18" charset="0"/>
                              </a:rPr>
                            </m:ctrlPr>
                          </m:dPr>
                          <m:e>
                            <m:r>
                              <a:rPr lang="zh-CN" altLang="en-US" sz="3200" i="1">
                                <a:latin typeface="Cambria Math" panose="02040503050406030204"/>
                              </a:rPr>
                              <m:t>𝑥</m:t>
                            </m:r>
                          </m:e>
                        </m:d>
                        <m:r>
                          <a:rPr lang="zh-CN" altLang="en-US" sz="3200">
                            <a:latin typeface="Cambria Math" panose="02040503050406030204"/>
                          </a:rPr>
                          <m:t>=</m:t>
                        </m:r>
                        <m:f>
                          <m:fPr>
                            <m:ctrlPr>
                              <a:rPr lang="zh-CN" altLang="en-US" sz="3200" i="1">
                                <a:latin typeface="Cambria Math" panose="02040503050406030204" pitchFamily="18" charset="0"/>
                              </a:rPr>
                            </m:ctrlPr>
                          </m:fPr>
                          <m:num>
                            <m:r>
                              <m:rPr>
                                <m:sty m:val="p"/>
                              </m:rPr>
                              <a:rPr lang="zh-CN" altLang="en-US" sz="3200">
                                <a:latin typeface="Cambria Math" panose="02040503050406030204"/>
                              </a:rPr>
                              <m:t>sin</m:t>
                            </m:r>
                            <m:r>
                              <a:rPr lang="zh-CN" altLang="en-US" sz="3200" i="1">
                                <a:latin typeface="Cambria Math" panose="02040503050406030204"/>
                              </a:rPr>
                              <m:t>𝑥</m:t>
                            </m:r>
                          </m:num>
                          <m:den>
                            <m:r>
                              <a:rPr lang="zh-CN" altLang="en-US" sz="3200" i="1">
                                <a:latin typeface="Cambria Math" panose="02040503050406030204"/>
                              </a:rPr>
                              <m:t>𝑥</m:t>
                            </m:r>
                          </m:den>
                        </m:f>
                      </m:oMath>
                    </m:oMathPara>
                  </a14:m>
                  <a:endParaRPr lang="zh-CN" altLang="en-US" sz="3200" dirty="0"/>
                </a:p>
              </p:txBody>
            </p:sp>
          </mc:Choice>
          <mc:Fallback xmlns="">
            <p:sp>
              <p:nvSpPr>
                <p:cNvPr id="4" name="矩形 3"/>
                <p:cNvSpPr>
                  <a:spLocks noRot="1" noChangeAspect="1" noMove="1" noResize="1" noEditPoints="1" noAdjustHandles="1" noChangeArrowheads="1" noChangeShapeType="1" noTextEdit="1"/>
                </p:cNvSpPr>
                <p:nvPr/>
              </p:nvSpPr>
              <p:spPr>
                <a:xfrm>
                  <a:off x="3287341" y="829207"/>
                  <a:ext cx="2370777" cy="1010918"/>
                </a:xfrm>
                <a:prstGeom prst="rect">
                  <a:avLst/>
                </a:prstGeom>
                <a:blipFill rotWithShape="1">
                  <a:blip r:embed="rId2"/>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 name="矩形 4"/>
              <p:cNvSpPr/>
              <p:nvPr/>
            </p:nvSpPr>
            <p:spPr>
              <a:xfrm>
                <a:off x="565739" y="1734620"/>
                <a:ext cx="8184071" cy="1291507"/>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单位阶梯函数</a:t>
                </a:r>
                <a14:m>
                  <m:oMath xmlns:m="http://schemas.openxmlformats.org/officeDocument/2006/math">
                    <m:r>
                      <a:rPr lang="zh-CN" altLang="en-US" sz="2800" i="1">
                        <a:latin typeface="Cambria Math" panose="02040503050406030204"/>
                      </a:rPr>
                      <m:t>𝐻</m:t>
                    </m:r>
                    <m:r>
                      <a:rPr lang="zh-CN" altLang="en-US" sz="2800">
                        <a:latin typeface="Cambria Math" panose="02040503050406030204"/>
                      </a:rPr>
                      <m:t>(</m:t>
                    </m:r>
                    <m:r>
                      <a:rPr lang="zh-CN" altLang="en-US" sz="2800" i="1">
                        <a:latin typeface="Cambria Math" panose="02040503050406030204"/>
                      </a:rPr>
                      <m:t>𝑡</m:t>
                    </m:r>
                    <m:r>
                      <a:rPr lang="zh-CN" altLang="en-US" sz="2800">
                        <a:latin typeface="Cambria Math" panose="02040503050406030204"/>
                      </a:rPr>
                      <m:t>)=</m:t>
                    </m:r>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a:rPr lang="zh-CN" altLang="en-US" sz="2800">
                                  <a:latin typeface="Cambria Math" panose="02040503050406030204"/>
                                </a:rPr>
                                <m:t>1</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𝑡</m:t>
                              </m:r>
                              <m:r>
                                <a:rPr lang="zh-CN" altLang="en-US" sz="2800">
                                  <a:latin typeface="Cambria Math" panose="02040503050406030204"/>
                                </a:rPr>
                                <m:t>≥0,</m:t>
                              </m:r>
                            </m:e>
                          </m:mr>
                          <m:mr>
                            <m:e>
                              <m:r>
                                <a:rPr lang="zh-CN" altLang="en-US" sz="2800">
                                  <a:latin typeface="Cambria Math" panose="02040503050406030204"/>
                                </a:rPr>
                                <m:t>0,</m:t>
                              </m:r>
                              <m:r>
                                <m:rPr>
                                  <m:nor/>
                                </m:rPr>
                                <a:rPr lang="zh-CN" altLang="en-US" sz="2800" i="1">
                                  <a:latin typeface="Cambria Math" panose="02040503050406030204" pitchFamily="18" charset="0"/>
                                </a:rPr>
                                <m:t> </m:t>
                              </m:r>
                              <m:r>
                                <a:rPr lang="zh-CN" altLang="en-US" sz="2800" i="1">
                                  <a:latin typeface="Cambria Math" panose="02040503050406030204"/>
                                </a:rPr>
                                <m:t>𝑡</m:t>
                              </m:r>
                              <m:r>
                                <a:rPr lang="zh-CN" altLang="en-US" sz="2800">
                                  <a:latin typeface="Cambria Math" panose="02040503050406030204"/>
                                </a:rPr>
                                <m:t>&lt;0</m:t>
                              </m:r>
                            </m:e>
                          </m:mr>
                        </m:m>
                      </m:e>
                    </m:d>
                  </m:oMath>
                </a14:m>
                <a:r>
                  <a:rPr lang="zh-CN" altLang="en-US" sz="2800" dirty="0">
                    <a:latin typeface="微软雅黑" panose="020B0503020204020204" pitchFamily="34" charset="-122"/>
                    <a:ea typeface="微软雅黑" panose="020B0503020204020204" pitchFamily="34" charset="-122"/>
                  </a:rPr>
                  <a:t>的间断点及其类型</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65739" y="1734620"/>
                <a:ext cx="8184071" cy="1291507"/>
              </a:xfrm>
              <a:prstGeom prst="rect">
                <a:avLst/>
              </a:prstGeom>
              <a:blipFill rotWithShape="1">
                <a:blip r:embed="rId3"/>
                <a:stretch>
                  <a:fillRect l="-7" t="-34" r="2" b="27"/>
                </a:stretch>
              </a:blipFill>
            </p:spPr>
            <p:txBody>
              <a:bodyPr/>
              <a:lstStyle/>
              <a:p>
                <a:r>
                  <a:rPr lang="zh-CN" altLang="en-US">
                    <a:noFill/>
                  </a:rPr>
                  <a:t> </a:t>
                </a:r>
              </a:p>
            </p:txBody>
          </p:sp>
        </mc:Fallback>
      </mc:AlternateContent>
      <p:grpSp>
        <p:nvGrpSpPr>
          <p:cNvPr id="6" name="组合 5"/>
          <p:cNvGrpSpPr/>
          <p:nvPr/>
        </p:nvGrpSpPr>
        <p:grpSpPr>
          <a:xfrm>
            <a:off x="4799174" y="2767213"/>
            <a:ext cx="4140346" cy="3263823"/>
            <a:chOff x="6746091" y="2191149"/>
            <a:chExt cx="4140346" cy="3263823"/>
          </a:xfrm>
        </p:grpSpPr>
        <p:grpSp>
          <p:nvGrpSpPr>
            <p:cNvPr id="7" name="组合 6"/>
            <p:cNvGrpSpPr/>
            <p:nvPr/>
          </p:nvGrpSpPr>
          <p:grpSpPr>
            <a:xfrm>
              <a:off x="6746091" y="2191149"/>
              <a:ext cx="4140346" cy="3263823"/>
              <a:chOff x="6746091" y="2191149"/>
              <a:chExt cx="4140346" cy="3263823"/>
            </a:xfrm>
          </p:grpSpPr>
          <p:sp>
            <p:nvSpPr>
              <p:cNvPr id="12" name="Line 53"/>
              <p:cNvSpPr>
                <a:spLocks noChangeShapeType="1"/>
              </p:cNvSpPr>
              <p:nvPr/>
            </p:nvSpPr>
            <p:spPr bwMode="auto">
              <a:xfrm>
                <a:off x="6746091" y="4856956"/>
                <a:ext cx="3898962"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79"/>
              <p:cNvSpPr>
                <a:spLocks noChangeShapeType="1"/>
              </p:cNvSpPr>
              <p:nvPr/>
            </p:nvSpPr>
            <p:spPr bwMode="auto">
              <a:xfrm flipV="1">
                <a:off x="8329957" y="2421982"/>
                <a:ext cx="0" cy="303299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4" name="TextBox 13"/>
                  <p:cNvSpPr txBox="1"/>
                  <p:nvPr/>
                </p:nvSpPr>
                <p:spPr>
                  <a:xfrm>
                    <a:off x="10470169" y="4398692"/>
                    <a:ext cx="4162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𝑡</m:t>
                          </m:r>
                        </m:oMath>
                      </m:oMathPara>
                    </a14:m>
                    <a:endParaRPr lang="zh-CN" alt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470169" y="4398692"/>
                    <a:ext cx="416268" cy="52322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546889" y="2761059"/>
                    <a:ext cx="17252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𝐻</m:t>
                          </m:r>
                          <m:r>
                            <a:rPr lang="en-US" altLang="zh-CN" sz="2800" b="0" i="1" smtClean="0">
                              <a:latin typeface="Cambria Math" panose="02040503050406030204"/>
                            </a:rPr>
                            <m:t>=</m:t>
                          </m:r>
                          <m:r>
                            <a:rPr lang="en-US" altLang="zh-CN" sz="2800" b="0" i="1" smtClean="0">
                              <a:latin typeface="Cambria Math" panose="02040503050406030204"/>
                            </a:rPr>
                            <m:t>𝐻</m:t>
                          </m:r>
                          <m:r>
                            <a:rPr lang="en-US" altLang="zh-CN" sz="2800" b="0" i="1" smtClean="0">
                              <a:latin typeface="Cambria Math" panose="02040503050406030204"/>
                            </a:rPr>
                            <m:t>(</m:t>
                          </m:r>
                          <m:r>
                            <a:rPr lang="en-US" altLang="zh-CN" sz="2800" b="0" i="1" smtClean="0">
                              <a:latin typeface="Cambria Math" panose="02040503050406030204"/>
                            </a:rPr>
                            <m:t>𝑡</m:t>
                          </m:r>
                          <m:r>
                            <a:rPr lang="en-US" altLang="zh-CN" sz="2800" b="0" i="1" smtClean="0">
                              <a:latin typeface="Cambria Math" panose="02040503050406030204"/>
                            </a:rPr>
                            <m:t>)</m:t>
                          </m:r>
                        </m:oMath>
                      </m:oMathPara>
                    </a14:m>
                    <a:endParaRPr lang="zh-CN" alt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546889" y="2761059"/>
                    <a:ext cx="1725280" cy="52322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282447" y="4849291"/>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𝑂</m:t>
                          </m:r>
                        </m:oMath>
                      </m:oMathPara>
                    </a14:m>
                    <a:endParaRPr lang="zh-CN" alt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282447" y="4849291"/>
                    <a:ext cx="517257" cy="52322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884071" y="2191149"/>
                    <a:ext cx="538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𝐻</m:t>
                          </m:r>
                        </m:oMath>
                      </m:oMathPara>
                    </a14:m>
                    <a:endParaRPr lang="zh-CN" alt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884071" y="2191149"/>
                    <a:ext cx="538224" cy="523220"/>
                  </a:xfrm>
                  <a:prstGeom prst="rect">
                    <a:avLst/>
                  </a:prstGeom>
                  <a:blipFill rotWithShape="1">
                    <a:blip r:embed="rId7"/>
                  </a:blipFill>
                </p:spPr>
                <p:txBody>
                  <a:bodyPr/>
                  <a:lstStyle/>
                  <a:p>
                    <a:r>
                      <a:rPr lang="zh-CN" altLang="en-US">
                        <a:noFill/>
                      </a:rPr>
                      <a:t> </a:t>
                    </a:r>
                  </a:p>
                </p:txBody>
              </p:sp>
            </mc:Fallback>
          </mc:AlternateContent>
        </p:grpSp>
        <p:sp>
          <p:nvSpPr>
            <p:cNvPr id="8" name="椭圆 7"/>
            <p:cNvSpPr/>
            <p:nvPr/>
          </p:nvSpPr>
          <p:spPr>
            <a:xfrm>
              <a:off x="8265504" y="4791150"/>
              <a:ext cx="144000" cy="144000"/>
            </a:xfrm>
            <a:prstGeom prst="ellipse">
              <a:avLst/>
            </a:prstGeom>
            <a:solidFill>
              <a:schemeClr val="bg1"/>
            </a:solidFill>
            <a:ln w="28575">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9" name="直接连接符 8"/>
            <p:cNvCxnSpPr/>
            <p:nvPr/>
          </p:nvCxnSpPr>
          <p:spPr bwMode="auto">
            <a:xfrm>
              <a:off x="8338991" y="3438748"/>
              <a:ext cx="1934613" cy="0"/>
            </a:xfrm>
            <a:prstGeom prst="line">
              <a:avLst/>
            </a:prstGeom>
            <a:solidFill>
              <a:schemeClr val="accent1"/>
            </a:solidFill>
            <a:ln w="28575" cap="flat" cmpd="sng" algn="ctr">
              <a:solidFill>
                <a:srgbClr val="FF0000"/>
              </a:solidFill>
              <a:prstDash val="solid"/>
              <a:round/>
              <a:headEnd type="none" w="sm" len="sm"/>
              <a:tailEnd type="none" w="sm" len="sm"/>
            </a:ln>
            <a:effectLst/>
          </p:spPr>
        </p:cxnSp>
        <p:cxnSp>
          <p:nvCxnSpPr>
            <p:cNvPr id="10" name="直接连接符 9"/>
            <p:cNvCxnSpPr/>
            <p:nvPr/>
          </p:nvCxnSpPr>
          <p:spPr bwMode="auto">
            <a:xfrm>
              <a:off x="6746091" y="4849291"/>
              <a:ext cx="1519413" cy="1"/>
            </a:xfrm>
            <a:prstGeom prst="line">
              <a:avLst/>
            </a:prstGeom>
            <a:solidFill>
              <a:schemeClr val="accent1"/>
            </a:solidFill>
            <a:ln w="28575" cap="flat" cmpd="sng" algn="ctr">
              <a:solidFill>
                <a:srgbClr val="FF0000"/>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11" name="TextBox 10"/>
                <p:cNvSpPr txBox="1"/>
                <p:nvPr/>
              </p:nvSpPr>
              <p:spPr>
                <a:xfrm>
                  <a:off x="7939017" y="3207915"/>
                  <a:ext cx="4651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1</m:t>
                        </m:r>
                      </m:oMath>
                    </m:oMathPara>
                  </a14:m>
                  <a:endParaRPr lang="zh-CN" alt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39017" y="3207915"/>
                  <a:ext cx="465192" cy="523220"/>
                </a:xfrm>
                <a:prstGeom prst="rect">
                  <a:avLst/>
                </a:prstGeom>
                <a:blipFill rotWithShape="1">
                  <a:blip r:embed="rId8"/>
                </a:blipFill>
              </p:spPr>
              <p:txBody>
                <a:bodyPr/>
                <a:lstStyle/>
                <a:p>
                  <a:r>
                    <a:rPr lang="zh-CN" altLang="en-US">
                      <a:noFill/>
                    </a:rPr>
                    <a:t> </a:t>
                  </a:r>
                </a:p>
              </p:txBody>
            </p:sp>
          </mc:Fallback>
        </mc:AlternateContent>
      </p:grpSp>
      <p:grpSp>
        <p:nvGrpSpPr>
          <p:cNvPr id="18" name="组合 17"/>
          <p:cNvGrpSpPr/>
          <p:nvPr/>
        </p:nvGrpSpPr>
        <p:grpSpPr>
          <a:xfrm>
            <a:off x="395536" y="2924944"/>
            <a:ext cx="4468528" cy="3384376"/>
            <a:chOff x="1559149" y="2646660"/>
            <a:chExt cx="4468528" cy="3384376"/>
          </a:xfrm>
        </p:grpSpPr>
        <p:sp>
          <p:nvSpPr>
            <p:cNvPr id="19" name="Freeform 7"/>
            <p:cNvSpPr/>
            <p:nvPr/>
          </p:nvSpPr>
          <p:spPr bwMode="auto">
            <a:xfrm>
              <a:off x="1986496" y="3512736"/>
              <a:ext cx="3071163" cy="1897810"/>
            </a:xfrm>
            <a:custGeom>
              <a:avLst/>
              <a:gdLst>
                <a:gd name="T0" fmla="*/ 2 w 2073"/>
                <a:gd name="T1" fmla="*/ 1278 h 1281"/>
                <a:gd name="T2" fmla="*/ 40 w 2073"/>
                <a:gd name="T3" fmla="*/ 1229 h 1281"/>
                <a:gd name="T4" fmla="*/ 210 w 2073"/>
                <a:gd name="T5" fmla="*/ 977 h 1281"/>
                <a:gd name="T6" fmla="*/ 379 w 2073"/>
                <a:gd name="T7" fmla="*/ 694 h 1281"/>
                <a:gd name="T8" fmla="*/ 548 w 2073"/>
                <a:gd name="T9" fmla="*/ 419 h 1281"/>
                <a:gd name="T10" fmla="*/ 717 w 2073"/>
                <a:gd name="T11" fmla="*/ 191 h 1281"/>
                <a:gd name="T12" fmla="*/ 803 w 2073"/>
                <a:gd name="T13" fmla="*/ 104 h 1281"/>
                <a:gd name="T14" fmla="*/ 824 w 2073"/>
                <a:gd name="T15" fmla="*/ 87 h 1281"/>
                <a:gd name="T16" fmla="*/ 849 w 2073"/>
                <a:gd name="T17" fmla="*/ 68 h 1281"/>
                <a:gd name="T18" fmla="*/ 868 w 2073"/>
                <a:gd name="T19" fmla="*/ 54 h 1281"/>
                <a:gd name="T20" fmla="*/ 879 w 2073"/>
                <a:gd name="T21" fmla="*/ 48 h 1281"/>
                <a:gd name="T22" fmla="*/ 892 w 2073"/>
                <a:gd name="T23" fmla="*/ 40 h 1281"/>
                <a:gd name="T24" fmla="*/ 911 w 2073"/>
                <a:gd name="T25" fmla="*/ 31 h 1281"/>
                <a:gd name="T26" fmla="*/ 920 w 2073"/>
                <a:gd name="T27" fmla="*/ 26 h 1281"/>
                <a:gd name="T28" fmla="*/ 933 w 2073"/>
                <a:gd name="T29" fmla="*/ 21 h 1281"/>
                <a:gd name="T30" fmla="*/ 943 w 2073"/>
                <a:gd name="T31" fmla="*/ 17 h 1281"/>
                <a:gd name="T32" fmla="*/ 953 w 2073"/>
                <a:gd name="T33" fmla="*/ 14 h 1281"/>
                <a:gd name="T34" fmla="*/ 963 w 2073"/>
                <a:gd name="T35" fmla="*/ 10 h 1281"/>
                <a:gd name="T36" fmla="*/ 977 w 2073"/>
                <a:gd name="T37" fmla="*/ 7 h 1281"/>
                <a:gd name="T38" fmla="*/ 986 w 2073"/>
                <a:gd name="T39" fmla="*/ 5 h 1281"/>
                <a:gd name="T40" fmla="*/ 996 w 2073"/>
                <a:gd name="T41" fmla="*/ 3 h 1281"/>
                <a:gd name="T42" fmla="*/ 1001 w 2073"/>
                <a:gd name="T43" fmla="*/ 2 h 1281"/>
                <a:gd name="T44" fmla="*/ 1006 w 2073"/>
                <a:gd name="T45" fmla="*/ 2 h 1281"/>
                <a:gd name="T46" fmla="*/ 1011 w 2073"/>
                <a:gd name="T47" fmla="*/ 1 h 1281"/>
                <a:gd name="T48" fmla="*/ 1016 w 2073"/>
                <a:gd name="T49" fmla="*/ 1 h 1281"/>
                <a:gd name="T50" fmla="*/ 1020 w 2073"/>
                <a:gd name="T51" fmla="*/ 0 h 1281"/>
                <a:gd name="T52" fmla="*/ 1023 w 2073"/>
                <a:gd name="T53" fmla="*/ 0 h 1281"/>
                <a:gd name="T54" fmla="*/ 1026 w 2073"/>
                <a:gd name="T55" fmla="*/ 0 h 1281"/>
                <a:gd name="T56" fmla="*/ 1029 w 2073"/>
                <a:gd name="T57" fmla="*/ 0 h 1281"/>
                <a:gd name="T58" fmla="*/ 1031 w 2073"/>
                <a:gd name="T59" fmla="*/ 0 h 1281"/>
                <a:gd name="T60" fmla="*/ 1034 w 2073"/>
                <a:gd name="T61" fmla="*/ 0 h 1281"/>
                <a:gd name="T62" fmla="*/ 1036 w 2073"/>
                <a:gd name="T63" fmla="*/ 0 h 1281"/>
                <a:gd name="T64" fmla="*/ 1039 w 2073"/>
                <a:gd name="T65" fmla="*/ 0 h 1281"/>
                <a:gd name="T66" fmla="*/ 1041 w 2073"/>
                <a:gd name="T67" fmla="*/ 0 h 1281"/>
                <a:gd name="T68" fmla="*/ 1044 w 2073"/>
                <a:gd name="T69" fmla="*/ 0 h 1281"/>
                <a:gd name="T70" fmla="*/ 1047 w 2073"/>
                <a:gd name="T71" fmla="*/ 0 h 1281"/>
                <a:gd name="T72" fmla="*/ 1051 w 2073"/>
                <a:gd name="T73" fmla="*/ 0 h 1281"/>
                <a:gd name="T74" fmla="*/ 1056 w 2073"/>
                <a:gd name="T75" fmla="*/ 1 h 1281"/>
                <a:gd name="T76" fmla="*/ 1062 w 2073"/>
                <a:gd name="T77" fmla="*/ 1 h 1281"/>
                <a:gd name="T78" fmla="*/ 1067 w 2073"/>
                <a:gd name="T79" fmla="*/ 2 h 1281"/>
                <a:gd name="T80" fmla="*/ 1072 w 2073"/>
                <a:gd name="T81" fmla="*/ 2 h 1281"/>
                <a:gd name="T82" fmla="*/ 1081 w 2073"/>
                <a:gd name="T83" fmla="*/ 4 h 1281"/>
                <a:gd name="T84" fmla="*/ 1090 w 2073"/>
                <a:gd name="T85" fmla="*/ 6 h 1281"/>
                <a:gd name="T86" fmla="*/ 1100 w 2073"/>
                <a:gd name="T87" fmla="*/ 8 h 1281"/>
                <a:gd name="T88" fmla="*/ 1110 w 2073"/>
                <a:gd name="T89" fmla="*/ 11 h 1281"/>
                <a:gd name="T90" fmla="*/ 1123 w 2073"/>
                <a:gd name="T91" fmla="*/ 15 h 1281"/>
                <a:gd name="T92" fmla="*/ 1141 w 2073"/>
                <a:gd name="T93" fmla="*/ 21 h 1281"/>
                <a:gd name="T94" fmla="*/ 1152 w 2073"/>
                <a:gd name="T95" fmla="*/ 26 h 1281"/>
                <a:gd name="T96" fmla="*/ 1165 w 2073"/>
                <a:gd name="T97" fmla="*/ 32 h 1281"/>
                <a:gd name="T98" fmla="*/ 1186 w 2073"/>
                <a:gd name="T99" fmla="*/ 43 h 1281"/>
                <a:gd name="T100" fmla="*/ 1196 w 2073"/>
                <a:gd name="T101" fmla="*/ 49 h 1281"/>
                <a:gd name="T102" fmla="*/ 1230 w 2073"/>
                <a:gd name="T103" fmla="*/ 72 h 1281"/>
                <a:gd name="T104" fmla="*/ 1249 w 2073"/>
                <a:gd name="T105" fmla="*/ 87 h 1281"/>
                <a:gd name="T106" fmla="*/ 1394 w 2073"/>
                <a:gd name="T107" fmla="*/ 237 h 1281"/>
                <a:gd name="T108" fmla="*/ 1564 w 2073"/>
                <a:gd name="T109" fmla="*/ 480 h 1281"/>
                <a:gd name="T110" fmla="*/ 1733 w 2073"/>
                <a:gd name="T111" fmla="*/ 762 h 1281"/>
                <a:gd name="T112" fmla="*/ 1903 w 2073"/>
                <a:gd name="T113" fmla="*/ 1041 h 1281"/>
                <a:gd name="T114" fmla="*/ 2028 w 2073"/>
                <a:gd name="T115" fmla="*/ 1224 h 1281"/>
                <a:gd name="T116" fmla="*/ 2039 w 2073"/>
                <a:gd name="T117" fmla="*/ 1238 h 1281"/>
                <a:gd name="T118" fmla="*/ 2053 w 2073"/>
                <a:gd name="T119" fmla="*/ 1256 h 1281"/>
                <a:gd name="T120" fmla="*/ 2063 w 2073"/>
                <a:gd name="T121" fmla="*/ 1269 h 1281"/>
                <a:gd name="T122" fmla="*/ 2069 w 2073"/>
                <a:gd name="T123" fmla="*/ 1276 h 1281"/>
                <a:gd name="T124" fmla="*/ 2072 w 2073"/>
                <a:gd name="T125"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3" h="1281">
                  <a:moveTo>
                    <a:pt x="0" y="1281"/>
                  </a:moveTo>
                  <a:lnTo>
                    <a:pt x="0" y="1281"/>
                  </a:lnTo>
                  <a:lnTo>
                    <a:pt x="1" y="1280"/>
                  </a:lnTo>
                  <a:lnTo>
                    <a:pt x="2" y="1278"/>
                  </a:lnTo>
                  <a:lnTo>
                    <a:pt x="4" y="1275"/>
                  </a:lnTo>
                  <a:lnTo>
                    <a:pt x="10" y="1269"/>
                  </a:lnTo>
                  <a:lnTo>
                    <a:pt x="20" y="1256"/>
                  </a:lnTo>
                  <a:lnTo>
                    <a:pt x="40" y="1229"/>
                  </a:lnTo>
                  <a:lnTo>
                    <a:pt x="84" y="1169"/>
                  </a:lnTo>
                  <a:lnTo>
                    <a:pt x="126" y="1109"/>
                  </a:lnTo>
                  <a:lnTo>
                    <a:pt x="166" y="1047"/>
                  </a:lnTo>
                  <a:lnTo>
                    <a:pt x="210" y="977"/>
                  </a:lnTo>
                  <a:lnTo>
                    <a:pt x="250" y="910"/>
                  </a:lnTo>
                  <a:lnTo>
                    <a:pt x="295" y="836"/>
                  </a:lnTo>
                  <a:lnTo>
                    <a:pt x="339" y="763"/>
                  </a:lnTo>
                  <a:lnTo>
                    <a:pt x="379" y="694"/>
                  </a:lnTo>
                  <a:lnTo>
                    <a:pt x="423" y="620"/>
                  </a:lnTo>
                  <a:lnTo>
                    <a:pt x="464" y="552"/>
                  </a:lnTo>
                  <a:lnTo>
                    <a:pt x="504" y="487"/>
                  </a:lnTo>
                  <a:lnTo>
                    <a:pt x="548" y="419"/>
                  </a:lnTo>
                  <a:lnTo>
                    <a:pt x="589" y="358"/>
                  </a:lnTo>
                  <a:lnTo>
                    <a:pt x="633" y="296"/>
                  </a:lnTo>
                  <a:lnTo>
                    <a:pt x="676" y="239"/>
                  </a:lnTo>
                  <a:lnTo>
                    <a:pt x="717" y="191"/>
                  </a:lnTo>
                  <a:lnTo>
                    <a:pt x="761" y="144"/>
                  </a:lnTo>
                  <a:lnTo>
                    <a:pt x="802" y="105"/>
                  </a:lnTo>
                  <a:lnTo>
                    <a:pt x="802" y="104"/>
                  </a:lnTo>
                  <a:lnTo>
                    <a:pt x="803" y="104"/>
                  </a:lnTo>
                  <a:lnTo>
                    <a:pt x="805" y="103"/>
                  </a:lnTo>
                  <a:lnTo>
                    <a:pt x="807" y="100"/>
                  </a:lnTo>
                  <a:lnTo>
                    <a:pt x="813" y="96"/>
                  </a:lnTo>
                  <a:lnTo>
                    <a:pt x="824" y="87"/>
                  </a:lnTo>
                  <a:lnTo>
                    <a:pt x="846" y="70"/>
                  </a:lnTo>
                  <a:lnTo>
                    <a:pt x="847" y="69"/>
                  </a:lnTo>
                  <a:lnTo>
                    <a:pt x="847" y="69"/>
                  </a:lnTo>
                  <a:lnTo>
                    <a:pt x="849" y="68"/>
                  </a:lnTo>
                  <a:lnTo>
                    <a:pt x="852" y="66"/>
                  </a:lnTo>
                  <a:lnTo>
                    <a:pt x="857" y="62"/>
                  </a:lnTo>
                  <a:lnTo>
                    <a:pt x="868" y="55"/>
                  </a:lnTo>
                  <a:lnTo>
                    <a:pt x="868" y="54"/>
                  </a:lnTo>
                  <a:lnTo>
                    <a:pt x="869" y="54"/>
                  </a:lnTo>
                  <a:lnTo>
                    <a:pt x="871" y="53"/>
                  </a:lnTo>
                  <a:lnTo>
                    <a:pt x="873" y="51"/>
                  </a:lnTo>
                  <a:lnTo>
                    <a:pt x="879" y="48"/>
                  </a:lnTo>
                  <a:lnTo>
                    <a:pt x="890" y="42"/>
                  </a:lnTo>
                  <a:lnTo>
                    <a:pt x="890" y="41"/>
                  </a:lnTo>
                  <a:lnTo>
                    <a:pt x="891" y="41"/>
                  </a:lnTo>
                  <a:lnTo>
                    <a:pt x="892" y="40"/>
                  </a:lnTo>
                  <a:lnTo>
                    <a:pt x="895" y="39"/>
                  </a:lnTo>
                  <a:lnTo>
                    <a:pt x="900" y="36"/>
                  </a:lnTo>
                  <a:lnTo>
                    <a:pt x="910" y="31"/>
                  </a:lnTo>
                  <a:lnTo>
                    <a:pt x="911" y="31"/>
                  </a:lnTo>
                  <a:lnTo>
                    <a:pt x="911" y="30"/>
                  </a:lnTo>
                  <a:lnTo>
                    <a:pt x="913" y="30"/>
                  </a:lnTo>
                  <a:lnTo>
                    <a:pt x="915" y="29"/>
                  </a:lnTo>
                  <a:lnTo>
                    <a:pt x="920" y="26"/>
                  </a:lnTo>
                  <a:lnTo>
                    <a:pt x="930" y="22"/>
                  </a:lnTo>
                  <a:lnTo>
                    <a:pt x="931" y="21"/>
                  </a:lnTo>
                  <a:lnTo>
                    <a:pt x="932" y="21"/>
                  </a:lnTo>
                  <a:lnTo>
                    <a:pt x="933" y="21"/>
                  </a:lnTo>
                  <a:lnTo>
                    <a:pt x="936" y="20"/>
                  </a:lnTo>
                  <a:lnTo>
                    <a:pt x="942" y="18"/>
                  </a:lnTo>
                  <a:lnTo>
                    <a:pt x="942" y="17"/>
                  </a:lnTo>
                  <a:lnTo>
                    <a:pt x="943" y="17"/>
                  </a:lnTo>
                  <a:lnTo>
                    <a:pt x="944" y="17"/>
                  </a:lnTo>
                  <a:lnTo>
                    <a:pt x="947" y="15"/>
                  </a:lnTo>
                  <a:lnTo>
                    <a:pt x="952" y="14"/>
                  </a:lnTo>
                  <a:lnTo>
                    <a:pt x="953" y="14"/>
                  </a:lnTo>
                  <a:lnTo>
                    <a:pt x="954" y="13"/>
                  </a:lnTo>
                  <a:lnTo>
                    <a:pt x="955" y="13"/>
                  </a:lnTo>
                  <a:lnTo>
                    <a:pt x="958" y="12"/>
                  </a:lnTo>
                  <a:lnTo>
                    <a:pt x="963" y="10"/>
                  </a:lnTo>
                  <a:lnTo>
                    <a:pt x="975" y="8"/>
                  </a:lnTo>
                  <a:lnTo>
                    <a:pt x="975" y="7"/>
                  </a:lnTo>
                  <a:lnTo>
                    <a:pt x="976" y="7"/>
                  </a:lnTo>
                  <a:lnTo>
                    <a:pt x="977" y="7"/>
                  </a:lnTo>
                  <a:lnTo>
                    <a:pt x="979" y="6"/>
                  </a:lnTo>
                  <a:lnTo>
                    <a:pt x="985" y="5"/>
                  </a:lnTo>
                  <a:lnTo>
                    <a:pt x="985" y="5"/>
                  </a:lnTo>
                  <a:lnTo>
                    <a:pt x="986" y="5"/>
                  </a:lnTo>
                  <a:lnTo>
                    <a:pt x="987" y="5"/>
                  </a:lnTo>
                  <a:lnTo>
                    <a:pt x="990" y="4"/>
                  </a:lnTo>
                  <a:lnTo>
                    <a:pt x="995" y="3"/>
                  </a:lnTo>
                  <a:lnTo>
                    <a:pt x="996" y="3"/>
                  </a:lnTo>
                  <a:lnTo>
                    <a:pt x="996" y="3"/>
                  </a:lnTo>
                  <a:lnTo>
                    <a:pt x="997" y="3"/>
                  </a:lnTo>
                  <a:lnTo>
                    <a:pt x="1000" y="2"/>
                  </a:lnTo>
                  <a:lnTo>
                    <a:pt x="1001" y="2"/>
                  </a:lnTo>
                  <a:lnTo>
                    <a:pt x="1002" y="2"/>
                  </a:lnTo>
                  <a:lnTo>
                    <a:pt x="1003" y="2"/>
                  </a:lnTo>
                  <a:lnTo>
                    <a:pt x="1005" y="2"/>
                  </a:lnTo>
                  <a:lnTo>
                    <a:pt x="1006" y="2"/>
                  </a:lnTo>
                  <a:lnTo>
                    <a:pt x="1006" y="2"/>
                  </a:lnTo>
                  <a:lnTo>
                    <a:pt x="1008" y="2"/>
                  </a:lnTo>
                  <a:lnTo>
                    <a:pt x="1011" y="1"/>
                  </a:lnTo>
                  <a:lnTo>
                    <a:pt x="1011" y="1"/>
                  </a:lnTo>
                  <a:lnTo>
                    <a:pt x="1012" y="1"/>
                  </a:lnTo>
                  <a:lnTo>
                    <a:pt x="1013" y="1"/>
                  </a:lnTo>
                  <a:lnTo>
                    <a:pt x="1015" y="1"/>
                  </a:lnTo>
                  <a:lnTo>
                    <a:pt x="1016" y="1"/>
                  </a:lnTo>
                  <a:lnTo>
                    <a:pt x="1017" y="1"/>
                  </a:lnTo>
                  <a:lnTo>
                    <a:pt x="1018" y="0"/>
                  </a:lnTo>
                  <a:lnTo>
                    <a:pt x="1019" y="0"/>
                  </a:lnTo>
                  <a:lnTo>
                    <a:pt x="1020" y="0"/>
                  </a:lnTo>
                  <a:lnTo>
                    <a:pt x="1021" y="0"/>
                  </a:lnTo>
                  <a:lnTo>
                    <a:pt x="1021" y="0"/>
                  </a:lnTo>
                  <a:lnTo>
                    <a:pt x="1022" y="0"/>
                  </a:lnTo>
                  <a:lnTo>
                    <a:pt x="1023" y="0"/>
                  </a:lnTo>
                  <a:lnTo>
                    <a:pt x="1024" y="0"/>
                  </a:lnTo>
                  <a:lnTo>
                    <a:pt x="1024" y="0"/>
                  </a:lnTo>
                  <a:lnTo>
                    <a:pt x="1026" y="0"/>
                  </a:lnTo>
                  <a:lnTo>
                    <a:pt x="1026" y="0"/>
                  </a:lnTo>
                  <a:lnTo>
                    <a:pt x="1027" y="0"/>
                  </a:lnTo>
                  <a:lnTo>
                    <a:pt x="1027" y="0"/>
                  </a:lnTo>
                  <a:lnTo>
                    <a:pt x="1028" y="0"/>
                  </a:lnTo>
                  <a:lnTo>
                    <a:pt x="1029" y="0"/>
                  </a:lnTo>
                  <a:lnTo>
                    <a:pt x="1029" y="0"/>
                  </a:lnTo>
                  <a:lnTo>
                    <a:pt x="1030" y="0"/>
                  </a:lnTo>
                  <a:lnTo>
                    <a:pt x="1031" y="0"/>
                  </a:lnTo>
                  <a:lnTo>
                    <a:pt x="1031" y="0"/>
                  </a:lnTo>
                  <a:lnTo>
                    <a:pt x="1032" y="0"/>
                  </a:lnTo>
                  <a:lnTo>
                    <a:pt x="1033" y="0"/>
                  </a:lnTo>
                  <a:lnTo>
                    <a:pt x="1033" y="0"/>
                  </a:lnTo>
                  <a:lnTo>
                    <a:pt x="1034" y="0"/>
                  </a:lnTo>
                  <a:lnTo>
                    <a:pt x="1035" y="0"/>
                  </a:lnTo>
                  <a:lnTo>
                    <a:pt x="1035" y="0"/>
                  </a:lnTo>
                  <a:lnTo>
                    <a:pt x="1036" y="0"/>
                  </a:lnTo>
                  <a:lnTo>
                    <a:pt x="1036" y="0"/>
                  </a:lnTo>
                  <a:lnTo>
                    <a:pt x="1037" y="0"/>
                  </a:lnTo>
                  <a:lnTo>
                    <a:pt x="1038" y="0"/>
                  </a:lnTo>
                  <a:lnTo>
                    <a:pt x="1038" y="0"/>
                  </a:lnTo>
                  <a:lnTo>
                    <a:pt x="1039" y="0"/>
                  </a:lnTo>
                  <a:lnTo>
                    <a:pt x="1039" y="0"/>
                  </a:lnTo>
                  <a:lnTo>
                    <a:pt x="1040" y="0"/>
                  </a:lnTo>
                  <a:lnTo>
                    <a:pt x="1041" y="0"/>
                  </a:lnTo>
                  <a:lnTo>
                    <a:pt x="1041" y="0"/>
                  </a:lnTo>
                  <a:lnTo>
                    <a:pt x="1042" y="0"/>
                  </a:lnTo>
                  <a:lnTo>
                    <a:pt x="1043" y="0"/>
                  </a:lnTo>
                  <a:lnTo>
                    <a:pt x="1043" y="0"/>
                  </a:lnTo>
                  <a:lnTo>
                    <a:pt x="1044" y="0"/>
                  </a:lnTo>
                  <a:lnTo>
                    <a:pt x="1045" y="0"/>
                  </a:lnTo>
                  <a:lnTo>
                    <a:pt x="1046" y="0"/>
                  </a:lnTo>
                  <a:lnTo>
                    <a:pt x="1047" y="0"/>
                  </a:lnTo>
                  <a:lnTo>
                    <a:pt x="1047" y="0"/>
                  </a:lnTo>
                  <a:lnTo>
                    <a:pt x="1048" y="0"/>
                  </a:lnTo>
                  <a:lnTo>
                    <a:pt x="1049" y="0"/>
                  </a:lnTo>
                  <a:lnTo>
                    <a:pt x="1050" y="0"/>
                  </a:lnTo>
                  <a:lnTo>
                    <a:pt x="1051" y="0"/>
                  </a:lnTo>
                  <a:lnTo>
                    <a:pt x="1051" y="0"/>
                  </a:lnTo>
                  <a:lnTo>
                    <a:pt x="1052" y="0"/>
                  </a:lnTo>
                  <a:lnTo>
                    <a:pt x="1053" y="0"/>
                  </a:lnTo>
                  <a:lnTo>
                    <a:pt x="1056" y="1"/>
                  </a:lnTo>
                  <a:lnTo>
                    <a:pt x="1057" y="1"/>
                  </a:lnTo>
                  <a:lnTo>
                    <a:pt x="1057" y="1"/>
                  </a:lnTo>
                  <a:lnTo>
                    <a:pt x="1059" y="1"/>
                  </a:lnTo>
                  <a:lnTo>
                    <a:pt x="1062" y="1"/>
                  </a:lnTo>
                  <a:lnTo>
                    <a:pt x="1062" y="1"/>
                  </a:lnTo>
                  <a:lnTo>
                    <a:pt x="1063" y="1"/>
                  </a:lnTo>
                  <a:lnTo>
                    <a:pt x="1064" y="2"/>
                  </a:lnTo>
                  <a:lnTo>
                    <a:pt x="1067" y="2"/>
                  </a:lnTo>
                  <a:lnTo>
                    <a:pt x="1068" y="2"/>
                  </a:lnTo>
                  <a:lnTo>
                    <a:pt x="1068" y="2"/>
                  </a:lnTo>
                  <a:lnTo>
                    <a:pt x="1069" y="2"/>
                  </a:lnTo>
                  <a:lnTo>
                    <a:pt x="1072" y="2"/>
                  </a:lnTo>
                  <a:lnTo>
                    <a:pt x="1078" y="3"/>
                  </a:lnTo>
                  <a:lnTo>
                    <a:pt x="1078" y="3"/>
                  </a:lnTo>
                  <a:lnTo>
                    <a:pt x="1079" y="3"/>
                  </a:lnTo>
                  <a:lnTo>
                    <a:pt x="1081" y="4"/>
                  </a:lnTo>
                  <a:lnTo>
                    <a:pt x="1083" y="4"/>
                  </a:lnTo>
                  <a:lnTo>
                    <a:pt x="1089" y="5"/>
                  </a:lnTo>
                  <a:lnTo>
                    <a:pt x="1089" y="5"/>
                  </a:lnTo>
                  <a:lnTo>
                    <a:pt x="1090" y="6"/>
                  </a:lnTo>
                  <a:lnTo>
                    <a:pt x="1092" y="6"/>
                  </a:lnTo>
                  <a:lnTo>
                    <a:pt x="1094" y="6"/>
                  </a:lnTo>
                  <a:lnTo>
                    <a:pt x="1100" y="8"/>
                  </a:lnTo>
                  <a:lnTo>
                    <a:pt x="1100" y="8"/>
                  </a:lnTo>
                  <a:lnTo>
                    <a:pt x="1101" y="8"/>
                  </a:lnTo>
                  <a:lnTo>
                    <a:pt x="1102" y="8"/>
                  </a:lnTo>
                  <a:lnTo>
                    <a:pt x="1105" y="9"/>
                  </a:lnTo>
                  <a:lnTo>
                    <a:pt x="1110" y="11"/>
                  </a:lnTo>
                  <a:lnTo>
                    <a:pt x="1120" y="14"/>
                  </a:lnTo>
                  <a:lnTo>
                    <a:pt x="1121" y="14"/>
                  </a:lnTo>
                  <a:lnTo>
                    <a:pt x="1122" y="14"/>
                  </a:lnTo>
                  <a:lnTo>
                    <a:pt x="1123" y="15"/>
                  </a:lnTo>
                  <a:lnTo>
                    <a:pt x="1125" y="15"/>
                  </a:lnTo>
                  <a:lnTo>
                    <a:pt x="1130" y="17"/>
                  </a:lnTo>
                  <a:lnTo>
                    <a:pt x="1141" y="21"/>
                  </a:lnTo>
                  <a:lnTo>
                    <a:pt x="1141" y="21"/>
                  </a:lnTo>
                  <a:lnTo>
                    <a:pt x="1142" y="22"/>
                  </a:lnTo>
                  <a:lnTo>
                    <a:pt x="1143" y="22"/>
                  </a:lnTo>
                  <a:lnTo>
                    <a:pt x="1146" y="23"/>
                  </a:lnTo>
                  <a:lnTo>
                    <a:pt x="1152" y="26"/>
                  </a:lnTo>
                  <a:lnTo>
                    <a:pt x="1163" y="31"/>
                  </a:lnTo>
                  <a:lnTo>
                    <a:pt x="1164" y="32"/>
                  </a:lnTo>
                  <a:lnTo>
                    <a:pt x="1164" y="32"/>
                  </a:lnTo>
                  <a:lnTo>
                    <a:pt x="1165" y="32"/>
                  </a:lnTo>
                  <a:lnTo>
                    <a:pt x="1168" y="34"/>
                  </a:lnTo>
                  <a:lnTo>
                    <a:pt x="1174" y="37"/>
                  </a:lnTo>
                  <a:lnTo>
                    <a:pt x="1185" y="43"/>
                  </a:lnTo>
                  <a:lnTo>
                    <a:pt x="1186" y="43"/>
                  </a:lnTo>
                  <a:lnTo>
                    <a:pt x="1186" y="44"/>
                  </a:lnTo>
                  <a:lnTo>
                    <a:pt x="1188" y="44"/>
                  </a:lnTo>
                  <a:lnTo>
                    <a:pt x="1190" y="46"/>
                  </a:lnTo>
                  <a:lnTo>
                    <a:pt x="1196" y="49"/>
                  </a:lnTo>
                  <a:lnTo>
                    <a:pt x="1207" y="56"/>
                  </a:lnTo>
                  <a:lnTo>
                    <a:pt x="1228" y="71"/>
                  </a:lnTo>
                  <a:lnTo>
                    <a:pt x="1229" y="72"/>
                  </a:lnTo>
                  <a:lnTo>
                    <a:pt x="1230" y="72"/>
                  </a:lnTo>
                  <a:lnTo>
                    <a:pt x="1231" y="73"/>
                  </a:lnTo>
                  <a:lnTo>
                    <a:pt x="1233" y="75"/>
                  </a:lnTo>
                  <a:lnTo>
                    <a:pt x="1239" y="78"/>
                  </a:lnTo>
                  <a:lnTo>
                    <a:pt x="1249" y="87"/>
                  </a:lnTo>
                  <a:lnTo>
                    <a:pt x="1269" y="104"/>
                  </a:lnTo>
                  <a:lnTo>
                    <a:pt x="1313" y="145"/>
                  </a:lnTo>
                  <a:lnTo>
                    <a:pt x="1354" y="189"/>
                  </a:lnTo>
                  <a:lnTo>
                    <a:pt x="1394" y="237"/>
                  </a:lnTo>
                  <a:lnTo>
                    <a:pt x="1438" y="293"/>
                  </a:lnTo>
                  <a:lnTo>
                    <a:pt x="1479" y="350"/>
                  </a:lnTo>
                  <a:lnTo>
                    <a:pt x="1522" y="416"/>
                  </a:lnTo>
                  <a:lnTo>
                    <a:pt x="1564" y="480"/>
                  </a:lnTo>
                  <a:lnTo>
                    <a:pt x="1604" y="545"/>
                  </a:lnTo>
                  <a:lnTo>
                    <a:pt x="1648" y="618"/>
                  </a:lnTo>
                  <a:lnTo>
                    <a:pt x="1689" y="687"/>
                  </a:lnTo>
                  <a:lnTo>
                    <a:pt x="1733" y="762"/>
                  </a:lnTo>
                  <a:lnTo>
                    <a:pt x="1777" y="835"/>
                  </a:lnTo>
                  <a:lnTo>
                    <a:pt x="1818" y="903"/>
                  </a:lnTo>
                  <a:lnTo>
                    <a:pt x="1861" y="975"/>
                  </a:lnTo>
                  <a:lnTo>
                    <a:pt x="1903" y="1041"/>
                  </a:lnTo>
                  <a:lnTo>
                    <a:pt x="1943" y="1102"/>
                  </a:lnTo>
                  <a:lnTo>
                    <a:pt x="1987" y="1166"/>
                  </a:lnTo>
                  <a:lnTo>
                    <a:pt x="2028" y="1223"/>
                  </a:lnTo>
                  <a:lnTo>
                    <a:pt x="2028" y="1224"/>
                  </a:lnTo>
                  <a:lnTo>
                    <a:pt x="2029" y="1225"/>
                  </a:lnTo>
                  <a:lnTo>
                    <a:pt x="2030" y="1227"/>
                  </a:lnTo>
                  <a:lnTo>
                    <a:pt x="2033" y="1230"/>
                  </a:lnTo>
                  <a:lnTo>
                    <a:pt x="2039" y="1238"/>
                  </a:lnTo>
                  <a:lnTo>
                    <a:pt x="2050" y="1253"/>
                  </a:lnTo>
                  <a:lnTo>
                    <a:pt x="2051" y="1254"/>
                  </a:lnTo>
                  <a:lnTo>
                    <a:pt x="2052" y="1254"/>
                  </a:lnTo>
                  <a:lnTo>
                    <a:pt x="2053" y="1256"/>
                  </a:lnTo>
                  <a:lnTo>
                    <a:pt x="2056" y="1260"/>
                  </a:lnTo>
                  <a:lnTo>
                    <a:pt x="2062" y="1267"/>
                  </a:lnTo>
                  <a:lnTo>
                    <a:pt x="2062" y="1268"/>
                  </a:lnTo>
                  <a:lnTo>
                    <a:pt x="2063" y="1269"/>
                  </a:lnTo>
                  <a:lnTo>
                    <a:pt x="2064" y="1271"/>
                  </a:lnTo>
                  <a:lnTo>
                    <a:pt x="2067" y="1274"/>
                  </a:lnTo>
                  <a:lnTo>
                    <a:pt x="2068" y="1275"/>
                  </a:lnTo>
                  <a:lnTo>
                    <a:pt x="2069" y="1276"/>
                  </a:lnTo>
                  <a:lnTo>
                    <a:pt x="2070" y="1278"/>
                  </a:lnTo>
                  <a:lnTo>
                    <a:pt x="2071" y="1279"/>
                  </a:lnTo>
                  <a:lnTo>
                    <a:pt x="2071" y="1280"/>
                  </a:lnTo>
                  <a:lnTo>
                    <a:pt x="2072" y="1281"/>
                  </a:lnTo>
                  <a:lnTo>
                    <a:pt x="2073" y="1281"/>
                  </a:lnTo>
                </a:path>
              </a:pathLst>
            </a:custGeom>
            <a:noFill/>
            <a:ln w="28575" cap="sq">
              <a:solidFill>
                <a:srgbClr val="0000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Line 53"/>
            <p:cNvSpPr>
              <a:spLocks noChangeShapeType="1"/>
            </p:cNvSpPr>
            <p:nvPr/>
          </p:nvSpPr>
          <p:spPr bwMode="auto">
            <a:xfrm>
              <a:off x="1559149" y="5417254"/>
              <a:ext cx="4174098"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79"/>
            <p:cNvSpPr>
              <a:spLocks noChangeShapeType="1"/>
            </p:cNvSpPr>
            <p:nvPr/>
          </p:nvSpPr>
          <p:spPr bwMode="auto">
            <a:xfrm flipV="1">
              <a:off x="3514205" y="2998046"/>
              <a:ext cx="0" cy="303299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22" name="TextBox 21"/>
                <p:cNvSpPr txBox="1"/>
                <p:nvPr/>
              </p:nvSpPr>
              <p:spPr>
                <a:xfrm>
                  <a:off x="5519589" y="5302245"/>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a:rPr>
                          <m:t>𝑥</m:t>
                        </m:r>
                      </m:oMath>
                    </m:oMathPara>
                  </a14:m>
                  <a:endParaRPr lang="zh-CN" alt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519589" y="5302245"/>
                  <a:ext cx="508088" cy="584775"/>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143325" y="2646660"/>
                  <a:ext cx="51385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i="1" smtClean="0">
                            <a:latin typeface="Cambria Math" panose="02040503050406030204"/>
                          </a:rPr>
                          <m:t>𝑦</m:t>
                        </m:r>
                      </m:oMath>
                    </m:oMathPara>
                  </a14:m>
                  <a:endParaRPr lang="zh-CN" alt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143325" y="2646660"/>
                  <a:ext cx="513859" cy="584775"/>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082418" y="5382964"/>
                  <a:ext cx="56496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a:rPr>
                          <m:t>𝑂</m:t>
                        </m:r>
                      </m:oMath>
                    </m:oMathPara>
                  </a14:m>
                  <a:endParaRPr lang="zh-CN" altLang="en-US" sz="3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082418" y="5382964"/>
                  <a:ext cx="564963" cy="584775"/>
                </a:xfrm>
                <a:prstGeom prst="rect">
                  <a:avLst/>
                </a:prstGeom>
                <a:blipFill rotWithShape="1">
                  <a:blip r:embed="rId11"/>
                </a:blipFill>
              </p:spPr>
              <p:txBody>
                <a:bodyPr/>
                <a:lstStyle/>
                <a:p>
                  <a:r>
                    <a:rPr lang="zh-CN" altLang="en-US">
                      <a:noFill/>
                    </a:rPr>
                    <a:t> </a:t>
                  </a:r>
                </a:p>
              </p:txBody>
            </p:sp>
          </mc:Fallback>
        </mc:AlternateContent>
        <p:sp>
          <p:nvSpPr>
            <p:cNvPr id="25" name="椭圆 24"/>
            <p:cNvSpPr/>
            <p:nvPr/>
          </p:nvSpPr>
          <p:spPr>
            <a:xfrm>
              <a:off x="3435463" y="3454530"/>
              <a:ext cx="144000" cy="144000"/>
            </a:xfrm>
            <a:prstGeom prst="ellipse">
              <a:avLst/>
            </a:prstGeom>
            <a:solidFill>
              <a:schemeClr val="bg1"/>
            </a:solidFill>
            <a:ln w="28575">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6" name="TextBox 25"/>
                <p:cNvSpPr txBox="1"/>
                <p:nvPr/>
              </p:nvSpPr>
              <p:spPr>
                <a:xfrm>
                  <a:off x="3449752" y="3068650"/>
                  <a:ext cx="5052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a:rPr>
                          <m:t>1</m:t>
                        </m:r>
                      </m:oMath>
                    </m:oMathPara>
                  </a14:m>
                  <a:endParaRPr lang="zh-CN" altLang="en-US" sz="3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3449752" y="3068650"/>
                  <a:ext cx="505267" cy="584775"/>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559149" y="5287469"/>
                  <a:ext cx="6721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a:rPr>
                          <m:t>−</m:t>
                        </m:r>
                        <m:r>
                          <a:rPr lang="zh-CN" altLang="en-US" sz="2400" i="1">
                            <a:latin typeface="Cambria Math" panose="02040503050406030204"/>
                          </a:rPr>
                          <m:t>𝜋</m:t>
                        </m:r>
                      </m:oMath>
                    </m:oMathPara>
                  </a14:m>
                  <a:endParaRPr lang="zh-CN" altLang="en-US" sz="2400" dirty="0"/>
                </a:p>
              </p:txBody>
            </p:sp>
          </mc:Choice>
          <mc:Fallback xmlns="">
            <p:sp>
              <p:nvSpPr>
                <p:cNvPr id="27" name="矩形 26"/>
                <p:cNvSpPr>
                  <a:spLocks noRot="1" noChangeAspect="1" noMove="1" noResize="1" noEditPoints="1" noAdjustHandles="1" noChangeArrowheads="1" noChangeShapeType="1" noTextEdit="1"/>
                </p:cNvSpPr>
                <p:nvPr/>
              </p:nvSpPr>
              <p:spPr>
                <a:xfrm>
                  <a:off x="1559149" y="5287469"/>
                  <a:ext cx="672172" cy="461665"/>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831041" y="5269581"/>
                  <a:ext cx="4429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a:rPr>
                          <m:t>𝜋</m:t>
                        </m:r>
                      </m:oMath>
                    </m:oMathPara>
                  </a14:m>
                  <a:endParaRPr lang="zh-CN"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4831041" y="5269581"/>
                  <a:ext cx="442942" cy="461665"/>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286441" y="3757168"/>
                  <a:ext cx="14468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𝑦</m:t>
                        </m:r>
                        <m:r>
                          <a:rPr lang="en-US" altLang="zh-CN" sz="2400" b="0" i="1" smtClean="0">
                            <a:latin typeface="Cambria Math" panose="02040503050406030204"/>
                          </a:rPr>
                          <m:t>=</m:t>
                        </m:r>
                        <m:r>
                          <a:rPr lang="en-US" altLang="zh-CN" sz="2400" b="0" i="1" smtClean="0">
                            <a:latin typeface="Cambria Math" panose="02040503050406030204"/>
                          </a:rPr>
                          <m:t>𝑓</m:t>
                        </m:r>
                        <m:r>
                          <a:rPr lang="en-US" altLang="zh-CN" sz="2400" b="0" i="1" smtClean="0">
                            <a:latin typeface="Cambria Math" panose="02040503050406030204"/>
                          </a:rPr>
                          <m:t>(</m:t>
                        </m:r>
                        <m:r>
                          <a:rPr lang="en-US" altLang="zh-CN" sz="2400" b="0" i="1" smtClean="0">
                            <a:latin typeface="Cambria Math" panose="02040503050406030204"/>
                          </a:rPr>
                          <m:t>𝑥</m:t>
                        </m:r>
                        <m:r>
                          <a:rPr lang="en-US" altLang="zh-CN" sz="2400" b="0" i="1" smtClean="0">
                            <a:latin typeface="Cambria Math" panose="02040503050406030204"/>
                          </a:rPr>
                          <m:t>)</m:t>
                        </m:r>
                      </m:oMath>
                    </m:oMathPara>
                  </a14:m>
                  <a:endParaRPr lang="zh-CN" alt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286441" y="3757168"/>
                  <a:ext cx="1446806" cy="461665"/>
                </a:xfrm>
                <a:prstGeom prst="rect">
                  <a:avLst/>
                </a:prstGeom>
                <a:blipFill rotWithShape="1">
                  <a:blip r:embed="rId15"/>
                </a:blipFill>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63325" y="789260"/>
            <a:ext cx="7096815" cy="930768"/>
            <a:chOff x="1006523" y="851796"/>
            <a:chExt cx="7096815" cy="930768"/>
          </a:xfrm>
        </p:grpSpPr>
        <p:sp>
          <p:nvSpPr>
            <p:cNvPr id="3" name="矩形 2"/>
            <p:cNvSpPr/>
            <p:nvPr/>
          </p:nvSpPr>
          <p:spPr>
            <a:xfrm>
              <a:off x="1006523" y="1062484"/>
              <a:ext cx="7096815" cy="538609"/>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指出函数                的间断点及其类型</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3287341" y="851796"/>
                  <a:ext cx="1702324" cy="930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f>
                          <m:fPr>
                            <m:ctrlPr>
                              <a:rPr lang="zh-CN" altLang="en-US" sz="2800" i="1">
                                <a:latin typeface="Cambria Math" panose="02040503050406030204" pitchFamily="18" charset="0"/>
                              </a:rPr>
                            </m:ctrlPr>
                          </m:fPr>
                          <m:num>
                            <m:r>
                              <a:rPr lang="zh-CN" altLang="en-US" sz="2800">
                                <a:latin typeface="Cambria Math" panose="02040503050406030204"/>
                              </a:rPr>
                              <m:t>1</m:t>
                            </m:r>
                          </m:num>
                          <m:den>
                            <m:r>
                              <a:rPr lang="zh-CN" altLang="en-US" sz="2800" i="1">
                                <a:latin typeface="Cambria Math" panose="02040503050406030204"/>
                              </a:rPr>
                              <m:t>𝑥</m:t>
                            </m:r>
                          </m:den>
                        </m:f>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287341" y="851796"/>
                  <a:ext cx="1702324" cy="930768"/>
                </a:xfrm>
                <a:prstGeom prst="rect">
                  <a:avLst/>
                </a:prstGeom>
                <a:blipFill rotWithShape="1">
                  <a:blip r:embed="rId3"/>
                </a:blipFill>
              </p:spPr>
              <p:txBody>
                <a:bodyPr/>
                <a:lstStyle/>
                <a:p>
                  <a:r>
                    <a:rPr lang="zh-CN" altLang="en-US">
                      <a:noFill/>
                    </a:rPr>
                    <a:t> </a:t>
                  </a:r>
                </a:p>
              </p:txBody>
            </p:sp>
          </mc:Fallback>
        </mc:AlternateContent>
      </p:grpSp>
      <p:grpSp>
        <p:nvGrpSpPr>
          <p:cNvPr id="5" name="组合 4"/>
          <p:cNvGrpSpPr/>
          <p:nvPr/>
        </p:nvGrpSpPr>
        <p:grpSpPr>
          <a:xfrm>
            <a:off x="397971" y="2970909"/>
            <a:ext cx="4910232" cy="3735679"/>
            <a:chOff x="6450789" y="2123323"/>
            <a:chExt cx="4910232" cy="3735679"/>
          </a:xfrm>
        </p:grpSpPr>
        <p:grpSp>
          <p:nvGrpSpPr>
            <p:cNvPr id="6" name="组合 5"/>
            <p:cNvGrpSpPr/>
            <p:nvPr/>
          </p:nvGrpSpPr>
          <p:grpSpPr>
            <a:xfrm>
              <a:off x="6450789" y="2123323"/>
              <a:ext cx="4910232" cy="3735679"/>
              <a:chOff x="1048394" y="1353051"/>
              <a:chExt cx="4910232" cy="3735679"/>
            </a:xfrm>
          </p:grpSpPr>
          <mc:AlternateContent xmlns:mc="http://schemas.openxmlformats.org/markup-compatibility/2006" xmlns:a14="http://schemas.microsoft.com/office/drawing/2010/main">
            <mc:Choice Requires="a14">
              <p:sp>
                <p:nvSpPr>
                  <p:cNvPr id="8" name="矩形 7"/>
                  <p:cNvSpPr/>
                  <p:nvPr/>
                </p:nvSpPr>
                <p:spPr>
                  <a:xfrm>
                    <a:off x="1467499" y="2430018"/>
                    <a:ext cx="1699953" cy="930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a:rPr>
                            <m:t>𝑓</m:t>
                          </m:r>
                          <m:d>
                            <m:dPr>
                              <m:ctrlPr>
                                <a:rPr lang="en-US" altLang="zh-CN" sz="2800" b="0" i="1" smtClean="0">
                                  <a:solidFill>
                                    <a:srgbClr val="FF0000"/>
                                  </a:solidFill>
                                  <a:latin typeface="Cambria Math" panose="02040503050406030204" pitchFamily="18" charset="0"/>
                                </a:rPr>
                              </m:ctrlPr>
                            </m:dPr>
                            <m:e>
                              <m:r>
                                <a:rPr lang="en-US" altLang="zh-CN" sz="2800" b="0" i="1" smtClean="0">
                                  <a:solidFill>
                                    <a:srgbClr val="FF0000"/>
                                  </a:solidFill>
                                  <a:latin typeface="Cambria Math" panose="02040503050406030204"/>
                                </a:rPr>
                                <m:t>𝑥</m:t>
                              </m:r>
                            </m:e>
                          </m:d>
                          <m:r>
                            <a:rPr lang="zh-CN" altLang="en-US" sz="2800">
                              <a:solidFill>
                                <a:srgbClr val="FF0000"/>
                              </a:solidFill>
                              <a:latin typeface="Cambria Math" panose="02040503050406030204"/>
                            </a:rPr>
                            <m:t>=</m:t>
                          </m:r>
                          <m:f>
                            <m:fPr>
                              <m:ctrlPr>
                                <a:rPr lang="zh-CN" altLang="en-US" sz="2800" i="1">
                                  <a:solidFill>
                                    <a:srgbClr val="FF0000"/>
                                  </a:solidFill>
                                  <a:latin typeface="Cambria Math" panose="02040503050406030204" pitchFamily="18" charset="0"/>
                                </a:rPr>
                              </m:ctrlPr>
                            </m:fPr>
                            <m:num>
                              <m:r>
                                <a:rPr lang="zh-CN" altLang="en-US" sz="2800">
                                  <a:solidFill>
                                    <a:srgbClr val="FF0000"/>
                                  </a:solidFill>
                                  <a:latin typeface="Cambria Math" panose="02040503050406030204"/>
                                </a:rPr>
                                <m:t>1</m:t>
                              </m:r>
                            </m:num>
                            <m:den>
                              <m:r>
                                <a:rPr lang="zh-CN" altLang="en-US" sz="2800" i="1">
                                  <a:solidFill>
                                    <a:srgbClr val="FF0000"/>
                                  </a:solidFill>
                                  <a:latin typeface="Cambria Math" panose="02040503050406030204"/>
                                </a:rPr>
                                <m:t>𝑥</m:t>
                              </m:r>
                            </m:den>
                          </m:f>
                        </m:oMath>
                      </m:oMathPara>
                    </a14:m>
                    <a:endParaRPr lang="zh-CN" altLang="en-US" sz="2800"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1467499" y="2430018"/>
                    <a:ext cx="1699953" cy="930768"/>
                  </a:xfrm>
                  <a:prstGeom prst="rect">
                    <a:avLst/>
                  </a:prstGeom>
                  <a:blipFill rotWithShape="1">
                    <a:blip r:embed="rId4"/>
                  </a:blipFill>
                </p:spPr>
                <p:txBody>
                  <a:bodyPr/>
                  <a:lstStyle/>
                  <a:p>
                    <a:r>
                      <a:rPr lang="zh-CN" altLang="en-US">
                        <a:noFill/>
                      </a:rPr>
                      <a:t> </a:t>
                    </a:r>
                  </a:p>
                </p:txBody>
              </p:sp>
            </mc:Fallback>
          </mc:AlternateContent>
          <p:sp>
            <p:nvSpPr>
              <p:cNvPr id="9" name="Line 53"/>
              <p:cNvSpPr>
                <a:spLocks noChangeShapeType="1"/>
              </p:cNvSpPr>
              <p:nvPr/>
            </p:nvSpPr>
            <p:spPr bwMode="auto">
              <a:xfrm>
                <a:off x="1048394" y="3460556"/>
                <a:ext cx="4563087" cy="16094"/>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79"/>
              <p:cNvSpPr>
                <a:spLocks noChangeShapeType="1"/>
              </p:cNvSpPr>
              <p:nvPr/>
            </p:nvSpPr>
            <p:spPr bwMode="auto">
              <a:xfrm flipV="1">
                <a:off x="3296386" y="1534656"/>
                <a:ext cx="0" cy="3554074"/>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1" name="TextBox 10"/>
                  <p:cNvSpPr txBox="1"/>
                  <p:nvPr/>
                </p:nvSpPr>
                <p:spPr>
                  <a:xfrm>
                    <a:off x="5515428" y="3223344"/>
                    <a:ext cx="4431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𝑥</m:t>
                          </m:r>
                        </m:oMath>
                      </m:oMathPara>
                    </a14:m>
                    <a:endParaRPr lang="zh-CN" alt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515428" y="3223344"/>
                    <a:ext cx="443198" cy="4616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53498" y="1353051"/>
                    <a:ext cx="4331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a:ea typeface="+mn-ea"/>
                            </a:rPr>
                            <m:t>𝑦</m:t>
                          </m:r>
                        </m:oMath>
                      </m:oMathPara>
                    </a14:m>
                    <a:endParaRPr lang="zh-CN" altLang="en-US" sz="2400" i="1" dirty="0">
                      <a:latin typeface="+mn-lt"/>
                      <a:ea typeface="+mn-ea"/>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853498" y="1353051"/>
                    <a:ext cx="433132" cy="46166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928701" y="3468985"/>
                    <a:ext cx="4775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𝑂</m:t>
                          </m:r>
                        </m:oMath>
                      </m:oMathPara>
                    </a14:m>
                    <a:endParaRPr lang="zh-CN" alt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928701" y="3468985"/>
                    <a:ext cx="477502" cy="461665"/>
                  </a:xfrm>
                  <a:prstGeom prst="rect">
                    <a:avLst/>
                  </a:prstGeom>
                  <a:blipFill rotWithShape="1">
                    <a:blip r:embed="rId7"/>
                  </a:blipFill>
                </p:spPr>
                <p:txBody>
                  <a:bodyPr/>
                  <a:lstStyle/>
                  <a:p>
                    <a:r>
                      <a:rPr lang="zh-CN" altLang="en-US">
                        <a:noFill/>
                      </a:rPr>
                      <a:t> </a:t>
                    </a:r>
                  </a:p>
                </p:txBody>
              </p:sp>
            </mc:Fallback>
          </mc:AlternateContent>
          <p:sp>
            <p:nvSpPr>
              <p:cNvPr id="14" name="Freeform 7"/>
              <p:cNvSpPr/>
              <p:nvPr/>
            </p:nvSpPr>
            <p:spPr bwMode="auto">
              <a:xfrm>
                <a:off x="1048395" y="3571651"/>
                <a:ext cx="2166938" cy="1517079"/>
              </a:xfrm>
              <a:custGeom>
                <a:avLst/>
                <a:gdLst>
                  <a:gd name="T0" fmla="*/ 2 w 1365"/>
                  <a:gd name="T1" fmla="*/ 0 h 1032"/>
                  <a:gd name="T2" fmla="*/ 14 w 1365"/>
                  <a:gd name="T3" fmla="*/ 0 h 1032"/>
                  <a:gd name="T4" fmla="*/ 116 w 1365"/>
                  <a:gd name="T5" fmla="*/ 3 h 1032"/>
                  <a:gd name="T6" fmla="*/ 288 w 1365"/>
                  <a:gd name="T7" fmla="*/ 11 h 1032"/>
                  <a:gd name="T8" fmla="*/ 465 w 1365"/>
                  <a:gd name="T9" fmla="*/ 21 h 1032"/>
                  <a:gd name="T10" fmla="*/ 637 w 1365"/>
                  <a:gd name="T11" fmla="*/ 35 h 1032"/>
                  <a:gd name="T12" fmla="*/ 754 w 1365"/>
                  <a:gd name="T13" fmla="*/ 48 h 1032"/>
                  <a:gd name="T14" fmla="*/ 759 w 1365"/>
                  <a:gd name="T15" fmla="*/ 49 h 1032"/>
                  <a:gd name="T16" fmla="*/ 808 w 1365"/>
                  <a:gd name="T17" fmla="*/ 56 h 1032"/>
                  <a:gd name="T18" fmla="*/ 812 w 1365"/>
                  <a:gd name="T19" fmla="*/ 57 h 1032"/>
                  <a:gd name="T20" fmla="*/ 839 w 1365"/>
                  <a:gd name="T21" fmla="*/ 62 h 1032"/>
                  <a:gd name="T22" fmla="*/ 871 w 1365"/>
                  <a:gd name="T23" fmla="*/ 68 h 1032"/>
                  <a:gd name="T24" fmla="*/ 884 w 1365"/>
                  <a:gd name="T25" fmla="*/ 71 h 1032"/>
                  <a:gd name="T26" fmla="*/ 900 w 1365"/>
                  <a:gd name="T27" fmla="*/ 74 h 1032"/>
                  <a:gd name="T28" fmla="*/ 914 w 1365"/>
                  <a:gd name="T29" fmla="*/ 77 h 1032"/>
                  <a:gd name="T30" fmla="*/ 930 w 1365"/>
                  <a:gd name="T31" fmla="*/ 81 h 1032"/>
                  <a:gd name="T32" fmla="*/ 943 w 1365"/>
                  <a:gd name="T33" fmla="*/ 84 h 1032"/>
                  <a:gd name="T34" fmla="*/ 958 w 1365"/>
                  <a:gd name="T35" fmla="*/ 89 h 1032"/>
                  <a:gd name="T36" fmla="*/ 970 w 1365"/>
                  <a:gd name="T37" fmla="*/ 92 h 1032"/>
                  <a:gd name="T38" fmla="*/ 986 w 1365"/>
                  <a:gd name="T39" fmla="*/ 97 h 1032"/>
                  <a:gd name="T40" fmla="*/ 999 w 1365"/>
                  <a:gd name="T41" fmla="*/ 101 h 1032"/>
                  <a:gd name="T42" fmla="*/ 1016 w 1365"/>
                  <a:gd name="T43" fmla="*/ 107 h 1032"/>
                  <a:gd name="T44" fmla="*/ 1029 w 1365"/>
                  <a:gd name="T45" fmla="*/ 113 h 1032"/>
                  <a:gd name="T46" fmla="*/ 1046 w 1365"/>
                  <a:gd name="T47" fmla="*/ 119 h 1032"/>
                  <a:gd name="T48" fmla="*/ 1058 w 1365"/>
                  <a:gd name="T49" fmla="*/ 125 h 1032"/>
                  <a:gd name="T50" fmla="*/ 1074 w 1365"/>
                  <a:gd name="T51" fmla="*/ 132 h 1032"/>
                  <a:gd name="T52" fmla="*/ 1087 w 1365"/>
                  <a:gd name="T53" fmla="*/ 139 h 1032"/>
                  <a:gd name="T54" fmla="*/ 1102 w 1365"/>
                  <a:gd name="T55" fmla="*/ 148 h 1032"/>
                  <a:gd name="T56" fmla="*/ 1116 w 1365"/>
                  <a:gd name="T57" fmla="*/ 156 h 1032"/>
                  <a:gd name="T58" fmla="*/ 1133 w 1365"/>
                  <a:gd name="T59" fmla="*/ 168 h 1032"/>
                  <a:gd name="T60" fmla="*/ 1146 w 1365"/>
                  <a:gd name="T61" fmla="*/ 178 h 1032"/>
                  <a:gd name="T62" fmla="*/ 1163 w 1365"/>
                  <a:gd name="T63" fmla="*/ 193 h 1032"/>
                  <a:gd name="T64" fmla="*/ 1177 w 1365"/>
                  <a:gd name="T65" fmla="*/ 206 h 1032"/>
                  <a:gd name="T66" fmla="*/ 1180 w 1365"/>
                  <a:gd name="T67" fmla="*/ 209 h 1032"/>
                  <a:gd name="T68" fmla="*/ 1192 w 1365"/>
                  <a:gd name="T69" fmla="*/ 223 h 1032"/>
                  <a:gd name="T70" fmla="*/ 1199 w 1365"/>
                  <a:gd name="T71" fmla="*/ 230 h 1032"/>
                  <a:gd name="T72" fmla="*/ 1222 w 1365"/>
                  <a:gd name="T73" fmla="*/ 262 h 1032"/>
                  <a:gd name="T74" fmla="*/ 1228 w 1365"/>
                  <a:gd name="T75" fmla="*/ 272 h 1032"/>
                  <a:gd name="T76" fmla="*/ 1237 w 1365"/>
                  <a:gd name="T77" fmla="*/ 287 h 1032"/>
                  <a:gd name="T78" fmla="*/ 1249 w 1365"/>
                  <a:gd name="T79" fmla="*/ 310 h 1032"/>
                  <a:gd name="T80" fmla="*/ 1253 w 1365"/>
                  <a:gd name="T81" fmla="*/ 317 h 1032"/>
                  <a:gd name="T82" fmla="*/ 1264 w 1365"/>
                  <a:gd name="T83" fmla="*/ 343 h 1032"/>
                  <a:gd name="T84" fmla="*/ 1270 w 1365"/>
                  <a:gd name="T85" fmla="*/ 359 h 1032"/>
                  <a:gd name="T86" fmla="*/ 1279 w 1365"/>
                  <a:gd name="T87" fmla="*/ 383 h 1032"/>
                  <a:gd name="T88" fmla="*/ 1285 w 1365"/>
                  <a:gd name="T89" fmla="*/ 404 h 1032"/>
                  <a:gd name="T90" fmla="*/ 1292 w 1365"/>
                  <a:gd name="T91" fmla="*/ 427 h 1032"/>
                  <a:gd name="T92" fmla="*/ 1296 w 1365"/>
                  <a:gd name="T93" fmla="*/ 441 h 1032"/>
                  <a:gd name="T94" fmla="*/ 1308 w 1365"/>
                  <a:gd name="T95" fmla="*/ 493 h 1032"/>
                  <a:gd name="T96" fmla="*/ 1315 w 1365"/>
                  <a:gd name="T97" fmla="*/ 526 h 1032"/>
                  <a:gd name="T98" fmla="*/ 1319 w 1365"/>
                  <a:gd name="T99" fmla="*/ 547 h 1032"/>
                  <a:gd name="T100" fmla="*/ 1324 w 1365"/>
                  <a:gd name="T101" fmla="*/ 581 h 1032"/>
                  <a:gd name="T102" fmla="*/ 1337 w 1365"/>
                  <a:gd name="T103" fmla="*/ 678 h 1032"/>
                  <a:gd name="T104" fmla="*/ 1341 w 1365"/>
                  <a:gd name="T105" fmla="*/ 710 h 1032"/>
                  <a:gd name="T106" fmla="*/ 1346 w 1365"/>
                  <a:gd name="T107" fmla="*/ 762 h 1032"/>
                  <a:gd name="T108" fmla="*/ 1352 w 1365"/>
                  <a:gd name="T109" fmla="*/ 833 h 1032"/>
                  <a:gd name="T110" fmla="*/ 1359 w 1365"/>
                  <a:gd name="T111" fmla="*/ 918 h 1032"/>
                  <a:gd name="T112" fmla="*/ 1362 w 1365"/>
                  <a:gd name="T113" fmla="*/ 975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5" h="1032">
                    <a:moveTo>
                      <a:pt x="0" y="0"/>
                    </a:moveTo>
                    <a:lnTo>
                      <a:pt x="1" y="0"/>
                    </a:lnTo>
                    <a:lnTo>
                      <a:pt x="2" y="0"/>
                    </a:lnTo>
                    <a:lnTo>
                      <a:pt x="3" y="0"/>
                    </a:lnTo>
                    <a:lnTo>
                      <a:pt x="7" y="0"/>
                    </a:lnTo>
                    <a:lnTo>
                      <a:pt x="14" y="0"/>
                    </a:lnTo>
                    <a:lnTo>
                      <a:pt x="28" y="0"/>
                    </a:lnTo>
                    <a:lnTo>
                      <a:pt x="56" y="2"/>
                    </a:lnTo>
                    <a:lnTo>
                      <a:pt x="116" y="3"/>
                    </a:lnTo>
                    <a:lnTo>
                      <a:pt x="173" y="6"/>
                    </a:lnTo>
                    <a:lnTo>
                      <a:pt x="228" y="8"/>
                    </a:lnTo>
                    <a:lnTo>
                      <a:pt x="288" y="11"/>
                    </a:lnTo>
                    <a:lnTo>
                      <a:pt x="344" y="14"/>
                    </a:lnTo>
                    <a:lnTo>
                      <a:pt x="405" y="17"/>
                    </a:lnTo>
                    <a:lnTo>
                      <a:pt x="465" y="21"/>
                    </a:lnTo>
                    <a:lnTo>
                      <a:pt x="521" y="24"/>
                    </a:lnTo>
                    <a:lnTo>
                      <a:pt x="581" y="29"/>
                    </a:lnTo>
                    <a:lnTo>
                      <a:pt x="637" y="35"/>
                    </a:lnTo>
                    <a:lnTo>
                      <a:pt x="693" y="41"/>
                    </a:lnTo>
                    <a:lnTo>
                      <a:pt x="753" y="48"/>
                    </a:lnTo>
                    <a:lnTo>
                      <a:pt x="754" y="48"/>
                    </a:lnTo>
                    <a:lnTo>
                      <a:pt x="755" y="48"/>
                    </a:lnTo>
                    <a:lnTo>
                      <a:pt x="756" y="48"/>
                    </a:lnTo>
                    <a:lnTo>
                      <a:pt x="759" y="49"/>
                    </a:lnTo>
                    <a:lnTo>
                      <a:pt x="766" y="50"/>
                    </a:lnTo>
                    <a:lnTo>
                      <a:pt x="781" y="52"/>
                    </a:lnTo>
                    <a:lnTo>
                      <a:pt x="808" y="56"/>
                    </a:lnTo>
                    <a:lnTo>
                      <a:pt x="809" y="57"/>
                    </a:lnTo>
                    <a:lnTo>
                      <a:pt x="810" y="57"/>
                    </a:lnTo>
                    <a:lnTo>
                      <a:pt x="812" y="57"/>
                    </a:lnTo>
                    <a:lnTo>
                      <a:pt x="816" y="58"/>
                    </a:lnTo>
                    <a:lnTo>
                      <a:pt x="824" y="59"/>
                    </a:lnTo>
                    <a:lnTo>
                      <a:pt x="839" y="62"/>
                    </a:lnTo>
                    <a:lnTo>
                      <a:pt x="869" y="67"/>
                    </a:lnTo>
                    <a:lnTo>
                      <a:pt x="870" y="68"/>
                    </a:lnTo>
                    <a:lnTo>
                      <a:pt x="871" y="68"/>
                    </a:lnTo>
                    <a:lnTo>
                      <a:pt x="873" y="68"/>
                    </a:lnTo>
                    <a:lnTo>
                      <a:pt x="877" y="69"/>
                    </a:lnTo>
                    <a:lnTo>
                      <a:pt x="884" y="71"/>
                    </a:lnTo>
                    <a:lnTo>
                      <a:pt x="899" y="74"/>
                    </a:lnTo>
                    <a:lnTo>
                      <a:pt x="900" y="74"/>
                    </a:lnTo>
                    <a:lnTo>
                      <a:pt x="900" y="74"/>
                    </a:lnTo>
                    <a:lnTo>
                      <a:pt x="902" y="74"/>
                    </a:lnTo>
                    <a:lnTo>
                      <a:pt x="906" y="75"/>
                    </a:lnTo>
                    <a:lnTo>
                      <a:pt x="914" y="77"/>
                    </a:lnTo>
                    <a:lnTo>
                      <a:pt x="929" y="81"/>
                    </a:lnTo>
                    <a:lnTo>
                      <a:pt x="930" y="81"/>
                    </a:lnTo>
                    <a:lnTo>
                      <a:pt x="930" y="81"/>
                    </a:lnTo>
                    <a:lnTo>
                      <a:pt x="932" y="81"/>
                    </a:lnTo>
                    <a:lnTo>
                      <a:pt x="936" y="83"/>
                    </a:lnTo>
                    <a:lnTo>
                      <a:pt x="943" y="84"/>
                    </a:lnTo>
                    <a:lnTo>
                      <a:pt x="956" y="88"/>
                    </a:lnTo>
                    <a:lnTo>
                      <a:pt x="957" y="88"/>
                    </a:lnTo>
                    <a:lnTo>
                      <a:pt x="958" y="89"/>
                    </a:lnTo>
                    <a:lnTo>
                      <a:pt x="960" y="89"/>
                    </a:lnTo>
                    <a:lnTo>
                      <a:pt x="963" y="90"/>
                    </a:lnTo>
                    <a:lnTo>
                      <a:pt x="970" y="92"/>
                    </a:lnTo>
                    <a:lnTo>
                      <a:pt x="984" y="96"/>
                    </a:lnTo>
                    <a:lnTo>
                      <a:pt x="985" y="97"/>
                    </a:lnTo>
                    <a:lnTo>
                      <a:pt x="986" y="97"/>
                    </a:lnTo>
                    <a:lnTo>
                      <a:pt x="988" y="98"/>
                    </a:lnTo>
                    <a:lnTo>
                      <a:pt x="992" y="99"/>
                    </a:lnTo>
                    <a:lnTo>
                      <a:pt x="999" y="101"/>
                    </a:lnTo>
                    <a:lnTo>
                      <a:pt x="1014" y="107"/>
                    </a:lnTo>
                    <a:lnTo>
                      <a:pt x="1015" y="107"/>
                    </a:lnTo>
                    <a:lnTo>
                      <a:pt x="1016" y="107"/>
                    </a:lnTo>
                    <a:lnTo>
                      <a:pt x="1018" y="108"/>
                    </a:lnTo>
                    <a:lnTo>
                      <a:pt x="1022" y="110"/>
                    </a:lnTo>
                    <a:lnTo>
                      <a:pt x="1029" y="113"/>
                    </a:lnTo>
                    <a:lnTo>
                      <a:pt x="1044" y="119"/>
                    </a:lnTo>
                    <a:lnTo>
                      <a:pt x="1045" y="119"/>
                    </a:lnTo>
                    <a:lnTo>
                      <a:pt x="1046" y="119"/>
                    </a:lnTo>
                    <a:lnTo>
                      <a:pt x="1048" y="120"/>
                    </a:lnTo>
                    <a:lnTo>
                      <a:pt x="1051" y="122"/>
                    </a:lnTo>
                    <a:lnTo>
                      <a:pt x="1058" y="125"/>
                    </a:lnTo>
                    <a:lnTo>
                      <a:pt x="1073" y="132"/>
                    </a:lnTo>
                    <a:lnTo>
                      <a:pt x="1073" y="132"/>
                    </a:lnTo>
                    <a:lnTo>
                      <a:pt x="1074" y="132"/>
                    </a:lnTo>
                    <a:lnTo>
                      <a:pt x="1076" y="133"/>
                    </a:lnTo>
                    <a:lnTo>
                      <a:pt x="1080" y="135"/>
                    </a:lnTo>
                    <a:lnTo>
                      <a:pt x="1087" y="139"/>
                    </a:lnTo>
                    <a:lnTo>
                      <a:pt x="1100" y="147"/>
                    </a:lnTo>
                    <a:lnTo>
                      <a:pt x="1101" y="147"/>
                    </a:lnTo>
                    <a:lnTo>
                      <a:pt x="1102" y="148"/>
                    </a:lnTo>
                    <a:lnTo>
                      <a:pt x="1104" y="149"/>
                    </a:lnTo>
                    <a:lnTo>
                      <a:pt x="1108" y="152"/>
                    </a:lnTo>
                    <a:lnTo>
                      <a:pt x="1116" y="156"/>
                    </a:lnTo>
                    <a:lnTo>
                      <a:pt x="1131" y="167"/>
                    </a:lnTo>
                    <a:lnTo>
                      <a:pt x="1132" y="167"/>
                    </a:lnTo>
                    <a:lnTo>
                      <a:pt x="1133" y="168"/>
                    </a:lnTo>
                    <a:lnTo>
                      <a:pt x="1135" y="170"/>
                    </a:lnTo>
                    <a:lnTo>
                      <a:pt x="1138" y="173"/>
                    </a:lnTo>
                    <a:lnTo>
                      <a:pt x="1146" y="178"/>
                    </a:lnTo>
                    <a:lnTo>
                      <a:pt x="1161" y="191"/>
                    </a:lnTo>
                    <a:lnTo>
                      <a:pt x="1162" y="192"/>
                    </a:lnTo>
                    <a:lnTo>
                      <a:pt x="1163" y="193"/>
                    </a:lnTo>
                    <a:lnTo>
                      <a:pt x="1165" y="195"/>
                    </a:lnTo>
                    <a:lnTo>
                      <a:pt x="1169" y="198"/>
                    </a:lnTo>
                    <a:lnTo>
                      <a:pt x="1177" y="206"/>
                    </a:lnTo>
                    <a:lnTo>
                      <a:pt x="1177" y="206"/>
                    </a:lnTo>
                    <a:lnTo>
                      <a:pt x="1178" y="207"/>
                    </a:lnTo>
                    <a:lnTo>
                      <a:pt x="1180" y="209"/>
                    </a:lnTo>
                    <a:lnTo>
                      <a:pt x="1184" y="213"/>
                    </a:lnTo>
                    <a:lnTo>
                      <a:pt x="1191" y="222"/>
                    </a:lnTo>
                    <a:lnTo>
                      <a:pt x="1192" y="223"/>
                    </a:lnTo>
                    <a:lnTo>
                      <a:pt x="1193" y="224"/>
                    </a:lnTo>
                    <a:lnTo>
                      <a:pt x="1195" y="226"/>
                    </a:lnTo>
                    <a:lnTo>
                      <a:pt x="1199" y="230"/>
                    </a:lnTo>
                    <a:lnTo>
                      <a:pt x="1206" y="240"/>
                    </a:lnTo>
                    <a:lnTo>
                      <a:pt x="1221" y="261"/>
                    </a:lnTo>
                    <a:lnTo>
                      <a:pt x="1222" y="262"/>
                    </a:lnTo>
                    <a:lnTo>
                      <a:pt x="1223" y="264"/>
                    </a:lnTo>
                    <a:lnTo>
                      <a:pt x="1225" y="266"/>
                    </a:lnTo>
                    <a:lnTo>
                      <a:pt x="1228" y="272"/>
                    </a:lnTo>
                    <a:lnTo>
                      <a:pt x="1235" y="284"/>
                    </a:lnTo>
                    <a:lnTo>
                      <a:pt x="1236" y="285"/>
                    </a:lnTo>
                    <a:lnTo>
                      <a:pt x="1237" y="287"/>
                    </a:lnTo>
                    <a:lnTo>
                      <a:pt x="1238" y="290"/>
                    </a:lnTo>
                    <a:lnTo>
                      <a:pt x="1242" y="296"/>
                    </a:lnTo>
                    <a:lnTo>
                      <a:pt x="1249" y="310"/>
                    </a:lnTo>
                    <a:lnTo>
                      <a:pt x="1250" y="312"/>
                    </a:lnTo>
                    <a:lnTo>
                      <a:pt x="1251" y="314"/>
                    </a:lnTo>
                    <a:lnTo>
                      <a:pt x="1253" y="317"/>
                    </a:lnTo>
                    <a:lnTo>
                      <a:pt x="1256" y="325"/>
                    </a:lnTo>
                    <a:lnTo>
                      <a:pt x="1263" y="341"/>
                    </a:lnTo>
                    <a:lnTo>
                      <a:pt x="1264" y="343"/>
                    </a:lnTo>
                    <a:lnTo>
                      <a:pt x="1265" y="345"/>
                    </a:lnTo>
                    <a:lnTo>
                      <a:pt x="1267" y="350"/>
                    </a:lnTo>
                    <a:lnTo>
                      <a:pt x="1270" y="359"/>
                    </a:lnTo>
                    <a:lnTo>
                      <a:pt x="1277" y="378"/>
                    </a:lnTo>
                    <a:lnTo>
                      <a:pt x="1278" y="381"/>
                    </a:lnTo>
                    <a:lnTo>
                      <a:pt x="1279" y="383"/>
                    </a:lnTo>
                    <a:lnTo>
                      <a:pt x="1281" y="389"/>
                    </a:lnTo>
                    <a:lnTo>
                      <a:pt x="1284" y="401"/>
                    </a:lnTo>
                    <a:lnTo>
                      <a:pt x="1285" y="404"/>
                    </a:lnTo>
                    <a:lnTo>
                      <a:pt x="1286" y="407"/>
                    </a:lnTo>
                    <a:lnTo>
                      <a:pt x="1288" y="413"/>
                    </a:lnTo>
                    <a:lnTo>
                      <a:pt x="1292" y="427"/>
                    </a:lnTo>
                    <a:lnTo>
                      <a:pt x="1293" y="430"/>
                    </a:lnTo>
                    <a:lnTo>
                      <a:pt x="1294" y="434"/>
                    </a:lnTo>
                    <a:lnTo>
                      <a:pt x="1296" y="441"/>
                    </a:lnTo>
                    <a:lnTo>
                      <a:pt x="1300" y="456"/>
                    </a:lnTo>
                    <a:lnTo>
                      <a:pt x="1307" y="489"/>
                    </a:lnTo>
                    <a:lnTo>
                      <a:pt x="1308" y="493"/>
                    </a:lnTo>
                    <a:lnTo>
                      <a:pt x="1309" y="497"/>
                    </a:lnTo>
                    <a:lnTo>
                      <a:pt x="1311" y="507"/>
                    </a:lnTo>
                    <a:lnTo>
                      <a:pt x="1315" y="526"/>
                    </a:lnTo>
                    <a:lnTo>
                      <a:pt x="1316" y="531"/>
                    </a:lnTo>
                    <a:lnTo>
                      <a:pt x="1317" y="536"/>
                    </a:lnTo>
                    <a:lnTo>
                      <a:pt x="1319" y="547"/>
                    </a:lnTo>
                    <a:lnTo>
                      <a:pt x="1323" y="569"/>
                    </a:lnTo>
                    <a:lnTo>
                      <a:pt x="1323" y="575"/>
                    </a:lnTo>
                    <a:lnTo>
                      <a:pt x="1324" y="581"/>
                    </a:lnTo>
                    <a:lnTo>
                      <a:pt x="1326" y="593"/>
                    </a:lnTo>
                    <a:lnTo>
                      <a:pt x="1330" y="619"/>
                    </a:lnTo>
                    <a:lnTo>
                      <a:pt x="1337" y="678"/>
                    </a:lnTo>
                    <a:lnTo>
                      <a:pt x="1338" y="686"/>
                    </a:lnTo>
                    <a:lnTo>
                      <a:pt x="1339" y="693"/>
                    </a:lnTo>
                    <a:lnTo>
                      <a:pt x="1341" y="710"/>
                    </a:lnTo>
                    <a:lnTo>
                      <a:pt x="1344" y="744"/>
                    </a:lnTo>
                    <a:lnTo>
                      <a:pt x="1345" y="753"/>
                    </a:lnTo>
                    <a:lnTo>
                      <a:pt x="1346" y="762"/>
                    </a:lnTo>
                    <a:lnTo>
                      <a:pt x="1348" y="781"/>
                    </a:lnTo>
                    <a:lnTo>
                      <a:pt x="1352" y="822"/>
                    </a:lnTo>
                    <a:lnTo>
                      <a:pt x="1352" y="833"/>
                    </a:lnTo>
                    <a:lnTo>
                      <a:pt x="1353" y="845"/>
                    </a:lnTo>
                    <a:lnTo>
                      <a:pt x="1355" y="868"/>
                    </a:lnTo>
                    <a:lnTo>
                      <a:pt x="1359" y="918"/>
                    </a:lnTo>
                    <a:lnTo>
                      <a:pt x="1360" y="932"/>
                    </a:lnTo>
                    <a:lnTo>
                      <a:pt x="1360" y="946"/>
                    </a:lnTo>
                    <a:lnTo>
                      <a:pt x="1362" y="975"/>
                    </a:lnTo>
                    <a:lnTo>
                      <a:pt x="1365" y="1032"/>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3406203" y="1777776"/>
                <a:ext cx="2166938" cy="1638300"/>
              </a:xfrm>
              <a:custGeom>
                <a:avLst/>
                <a:gdLst>
                  <a:gd name="T0" fmla="*/ 1 w 1365"/>
                  <a:gd name="T1" fmla="*/ 20 h 1032"/>
                  <a:gd name="T2" fmla="*/ 8 w 1365"/>
                  <a:gd name="T3" fmla="*/ 127 h 1032"/>
                  <a:gd name="T4" fmla="*/ 12 w 1365"/>
                  <a:gd name="T5" fmla="*/ 179 h 1032"/>
                  <a:gd name="T6" fmla="*/ 17 w 1365"/>
                  <a:gd name="T7" fmla="*/ 248 h 1032"/>
                  <a:gd name="T8" fmla="*/ 24 w 1365"/>
                  <a:gd name="T9" fmla="*/ 315 h 1032"/>
                  <a:gd name="T10" fmla="*/ 30 w 1365"/>
                  <a:gd name="T11" fmla="*/ 373 h 1032"/>
                  <a:gd name="T12" fmla="*/ 34 w 1365"/>
                  <a:gd name="T13" fmla="*/ 400 h 1032"/>
                  <a:gd name="T14" fmla="*/ 39 w 1365"/>
                  <a:gd name="T15" fmla="*/ 437 h 1032"/>
                  <a:gd name="T16" fmla="*/ 45 w 1365"/>
                  <a:gd name="T17" fmla="*/ 475 h 1032"/>
                  <a:gd name="T18" fmla="*/ 51 w 1365"/>
                  <a:gd name="T19" fmla="*/ 509 h 1032"/>
                  <a:gd name="T20" fmla="*/ 60 w 1365"/>
                  <a:gd name="T21" fmla="*/ 551 h 1032"/>
                  <a:gd name="T22" fmla="*/ 72 w 1365"/>
                  <a:gd name="T23" fmla="*/ 601 h 1032"/>
                  <a:gd name="T24" fmla="*/ 76 w 1365"/>
                  <a:gd name="T25" fmla="*/ 614 h 1032"/>
                  <a:gd name="T26" fmla="*/ 87 w 1365"/>
                  <a:gd name="T27" fmla="*/ 650 h 1032"/>
                  <a:gd name="T28" fmla="*/ 94 w 1365"/>
                  <a:gd name="T29" fmla="*/ 669 h 1032"/>
                  <a:gd name="T30" fmla="*/ 103 w 1365"/>
                  <a:gd name="T31" fmla="*/ 693 h 1032"/>
                  <a:gd name="T32" fmla="*/ 117 w 1365"/>
                  <a:gd name="T33" fmla="*/ 722 h 1032"/>
                  <a:gd name="T34" fmla="*/ 121 w 1365"/>
                  <a:gd name="T35" fmla="*/ 730 h 1032"/>
                  <a:gd name="T36" fmla="*/ 147 w 1365"/>
                  <a:gd name="T37" fmla="*/ 775 h 1032"/>
                  <a:gd name="T38" fmla="*/ 151 w 1365"/>
                  <a:gd name="T39" fmla="*/ 780 h 1032"/>
                  <a:gd name="T40" fmla="*/ 163 w 1365"/>
                  <a:gd name="T41" fmla="*/ 796 h 1032"/>
                  <a:gd name="T42" fmla="*/ 170 w 1365"/>
                  <a:gd name="T43" fmla="*/ 805 h 1032"/>
                  <a:gd name="T44" fmla="*/ 179 w 1365"/>
                  <a:gd name="T45" fmla="*/ 815 h 1032"/>
                  <a:gd name="T46" fmla="*/ 192 w 1365"/>
                  <a:gd name="T47" fmla="*/ 829 h 1032"/>
                  <a:gd name="T48" fmla="*/ 208 w 1365"/>
                  <a:gd name="T49" fmla="*/ 844 h 1032"/>
                  <a:gd name="T50" fmla="*/ 221 w 1365"/>
                  <a:gd name="T51" fmla="*/ 854 h 1032"/>
                  <a:gd name="T52" fmla="*/ 236 w 1365"/>
                  <a:gd name="T53" fmla="*/ 866 h 1032"/>
                  <a:gd name="T54" fmla="*/ 248 w 1365"/>
                  <a:gd name="T55" fmla="*/ 874 h 1032"/>
                  <a:gd name="T56" fmla="*/ 264 w 1365"/>
                  <a:gd name="T57" fmla="*/ 884 h 1032"/>
                  <a:gd name="T58" fmla="*/ 277 w 1365"/>
                  <a:gd name="T59" fmla="*/ 892 h 1032"/>
                  <a:gd name="T60" fmla="*/ 294 w 1365"/>
                  <a:gd name="T61" fmla="*/ 901 h 1032"/>
                  <a:gd name="T62" fmla="*/ 308 w 1365"/>
                  <a:gd name="T63" fmla="*/ 907 h 1032"/>
                  <a:gd name="T64" fmla="*/ 324 w 1365"/>
                  <a:gd name="T65" fmla="*/ 914 h 1032"/>
                  <a:gd name="T66" fmla="*/ 337 w 1365"/>
                  <a:gd name="T67" fmla="*/ 919 h 1032"/>
                  <a:gd name="T68" fmla="*/ 353 w 1365"/>
                  <a:gd name="T69" fmla="*/ 925 h 1032"/>
                  <a:gd name="T70" fmla="*/ 365 w 1365"/>
                  <a:gd name="T71" fmla="*/ 930 h 1032"/>
                  <a:gd name="T72" fmla="*/ 380 w 1365"/>
                  <a:gd name="T73" fmla="*/ 935 h 1032"/>
                  <a:gd name="T74" fmla="*/ 393 w 1365"/>
                  <a:gd name="T75" fmla="*/ 939 h 1032"/>
                  <a:gd name="T76" fmla="*/ 435 w 1365"/>
                  <a:gd name="T77" fmla="*/ 950 h 1032"/>
                  <a:gd name="T78" fmla="*/ 442 w 1365"/>
                  <a:gd name="T79" fmla="*/ 952 h 1032"/>
                  <a:gd name="T80" fmla="*/ 494 w 1365"/>
                  <a:gd name="T81" fmla="*/ 964 h 1032"/>
                  <a:gd name="T82" fmla="*/ 498 w 1365"/>
                  <a:gd name="T83" fmla="*/ 964 h 1032"/>
                  <a:gd name="T84" fmla="*/ 522 w 1365"/>
                  <a:gd name="T85" fmla="*/ 969 h 1032"/>
                  <a:gd name="T86" fmla="*/ 552 w 1365"/>
                  <a:gd name="T87" fmla="*/ 974 h 1032"/>
                  <a:gd name="T88" fmla="*/ 565 w 1365"/>
                  <a:gd name="T89" fmla="*/ 976 h 1032"/>
                  <a:gd name="T90" fmla="*/ 611 w 1365"/>
                  <a:gd name="T91" fmla="*/ 983 h 1032"/>
                  <a:gd name="T92" fmla="*/ 617 w 1365"/>
                  <a:gd name="T93" fmla="*/ 984 h 1032"/>
                  <a:gd name="T94" fmla="*/ 667 w 1365"/>
                  <a:gd name="T95" fmla="*/ 990 h 1032"/>
                  <a:gd name="T96" fmla="*/ 839 w 1365"/>
                  <a:gd name="T97" fmla="*/ 1006 h 1032"/>
                  <a:gd name="T98" fmla="*/ 1015 w 1365"/>
                  <a:gd name="T99" fmla="*/ 1018 h 1032"/>
                  <a:gd name="T100" fmla="*/ 1187 w 1365"/>
                  <a:gd name="T101" fmla="*/ 1025 h 1032"/>
                  <a:gd name="T102" fmla="*/ 1304 w 1365"/>
                  <a:gd name="T103" fmla="*/ 1030 h 1032"/>
                  <a:gd name="T104" fmla="*/ 1311 w 1365"/>
                  <a:gd name="T105" fmla="*/ 1030 h 1032"/>
                  <a:gd name="T106" fmla="*/ 1335 w 1365"/>
                  <a:gd name="T107" fmla="*/ 1031 h 1032"/>
                  <a:gd name="T108" fmla="*/ 1342 w 1365"/>
                  <a:gd name="T109" fmla="*/ 1031 h 1032"/>
                  <a:gd name="T110" fmla="*/ 1352 w 1365"/>
                  <a:gd name="T111" fmla="*/ 1031 h 1032"/>
                  <a:gd name="T112" fmla="*/ 1359 w 1365"/>
                  <a:gd name="T113" fmla="*/ 1031 h 1032"/>
                  <a:gd name="T114" fmla="*/ 1363 w 1365"/>
                  <a:gd name="T115" fmla="*/ 1032 h 1032"/>
                  <a:gd name="T116" fmla="*/ 1365 w 1365"/>
                  <a:gd name="T117" fmla="*/ 1032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032">
                    <a:moveTo>
                      <a:pt x="0" y="0"/>
                    </a:moveTo>
                    <a:lnTo>
                      <a:pt x="0" y="3"/>
                    </a:lnTo>
                    <a:lnTo>
                      <a:pt x="1" y="20"/>
                    </a:lnTo>
                    <a:lnTo>
                      <a:pt x="2" y="37"/>
                    </a:lnTo>
                    <a:lnTo>
                      <a:pt x="4" y="69"/>
                    </a:lnTo>
                    <a:lnTo>
                      <a:pt x="8" y="127"/>
                    </a:lnTo>
                    <a:lnTo>
                      <a:pt x="9" y="141"/>
                    </a:lnTo>
                    <a:lnTo>
                      <a:pt x="10" y="154"/>
                    </a:lnTo>
                    <a:lnTo>
                      <a:pt x="12" y="179"/>
                    </a:lnTo>
                    <a:lnTo>
                      <a:pt x="15" y="226"/>
                    </a:lnTo>
                    <a:lnTo>
                      <a:pt x="16" y="237"/>
                    </a:lnTo>
                    <a:lnTo>
                      <a:pt x="17" y="248"/>
                    </a:lnTo>
                    <a:lnTo>
                      <a:pt x="19" y="268"/>
                    </a:lnTo>
                    <a:lnTo>
                      <a:pt x="23" y="306"/>
                    </a:lnTo>
                    <a:lnTo>
                      <a:pt x="24" y="315"/>
                    </a:lnTo>
                    <a:lnTo>
                      <a:pt x="25" y="324"/>
                    </a:lnTo>
                    <a:lnTo>
                      <a:pt x="27" y="341"/>
                    </a:lnTo>
                    <a:lnTo>
                      <a:pt x="30" y="373"/>
                    </a:lnTo>
                    <a:lnTo>
                      <a:pt x="31" y="379"/>
                    </a:lnTo>
                    <a:lnTo>
                      <a:pt x="32" y="386"/>
                    </a:lnTo>
                    <a:lnTo>
                      <a:pt x="34" y="400"/>
                    </a:lnTo>
                    <a:lnTo>
                      <a:pt x="38" y="425"/>
                    </a:lnTo>
                    <a:lnTo>
                      <a:pt x="38" y="431"/>
                    </a:lnTo>
                    <a:lnTo>
                      <a:pt x="39" y="437"/>
                    </a:lnTo>
                    <a:lnTo>
                      <a:pt x="41" y="448"/>
                    </a:lnTo>
                    <a:lnTo>
                      <a:pt x="44" y="470"/>
                    </a:lnTo>
                    <a:lnTo>
                      <a:pt x="45" y="475"/>
                    </a:lnTo>
                    <a:lnTo>
                      <a:pt x="46" y="480"/>
                    </a:lnTo>
                    <a:lnTo>
                      <a:pt x="48" y="490"/>
                    </a:lnTo>
                    <a:lnTo>
                      <a:pt x="51" y="509"/>
                    </a:lnTo>
                    <a:lnTo>
                      <a:pt x="58" y="544"/>
                    </a:lnTo>
                    <a:lnTo>
                      <a:pt x="59" y="547"/>
                    </a:lnTo>
                    <a:lnTo>
                      <a:pt x="60" y="551"/>
                    </a:lnTo>
                    <a:lnTo>
                      <a:pt x="62" y="559"/>
                    </a:lnTo>
                    <a:lnTo>
                      <a:pt x="65" y="574"/>
                    </a:lnTo>
                    <a:lnTo>
                      <a:pt x="72" y="601"/>
                    </a:lnTo>
                    <a:lnTo>
                      <a:pt x="73" y="604"/>
                    </a:lnTo>
                    <a:lnTo>
                      <a:pt x="74" y="607"/>
                    </a:lnTo>
                    <a:lnTo>
                      <a:pt x="76" y="614"/>
                    </a:lnTo>
                    <a:lnTo>
                      <a:pt x="80" y="625"/>
                    </a:lnTo>
                    <a:lnTo>
                      <a:pt x="86" y="647"/>
                    </a:lnTo>
                    <a:lnTo>
                      <a:pt x="87" y="650"/>
                    </a:lnTo>
                    <a:lnTo>
                      <a:pt x="88" y="653"/>
                    </a:lnTo>
                    <a:lnTo>
                      <a:pt x="90" y="658"/>
                    </a:lnTo>
                    <a:lnTo>
                      <a:pt x="94" y="669"/>
                    </a:lnTo>
                    <a:lnTo>
                      <a:pt x="101" y="688"/>
                    </a:lnTo>
                    <a:lnTo>
                      <a:pt x="102" y="691"/>
                    </a:lnTo>
                    <a:lnTo>
                      <a:pt x="103" y="693"/>
                    </a:lnTo>
                    <a:lnTo>
                      <a:pt x="105" y="697"/>
                    </a:lnTo>
                    <a:lnTo>
                      <a:pt x="109" y="706"/>
                    </a:lnTo>
                    <a:lnTo>
                      <a:pt x="117" y="722"/>
                    </a:lnTo>
                    <a:lnTo>
                      <a:pt x="118" y="724"/>
                    </a:lnTo>
                    <a:lnTo>
                      <a:pt x="119" y="726"/>
                    </a:lnTo>
                    <a:lnTo>
                      <a:pt x="121" y="730"/>
                    </a:lnTo>
                    <a:lnTo>
                      <a:pt x="124" y="737"/>
                    </a:lnTo>
                    <a:lnTo>
                      <a:pt x="132" y="751"/>
                    </a:lnTo>
                    <a:lnTo>
                      <a:pt x="147" y="775"/>
                    </a:lnTo>
                    <a:lnTo>
                      <a:pt x="148" y="776"/>
                    </a:lnTo>
                    <a:lnTo>
                      <a:pt x="149" y="778"/>
                    </a:lnTo>
                    <a:lnTo>
                      <a:pt x="151" y="780"/>
                    </a:lnTo>
                    <a:lnTo>
                      <a:pt x="154" y="785"/>
                    </a:lnTo>
                    <a:lnTo>
                      <a:pt x="162" y="795"/>
                    </a:lnTo>
                    <a:lnTo>
                      <a:pt x="163" y="796"/>
                    </a:lnTo>
                    <a:lnTo>
                      <a:pt x="164" y="797"/>
                    </a:lnTo>
                    <a:lnTo>
                      <a:pt x="166" y="800"/>
                    </a:lnTo>
                    <a:lnTo>
                      <a:pt x="170" y="805"/>
                    </a:lnTo>
                    <a:lnTo>
                      <a:pt x="177" y="813"/>
                    </a:lnTo>
                    <a:lnTo>
                      <a:pt x="178" y="814"/>
                    </a:lnTo>
                    <a:lnTo>
                      <a:pt x="179" y="815"/>
                    </a:lnTo>
                    <a:lnTo>
                      <a:pt x="180" y="817"/>
                    </a:lnTo>
                    <a:lnTo>
                      <a:pt x="184" y="821"/>
                    </a:lnTo>
                    <a:lnTo>
                      <a:pt x="192" y="829"/>
                    </a:lnTo>
                    <a:lnTo>
                      <a:pt x="207" y="843"/>
                    </a:lnTo>
                    <a:lnTo>
                      <a:pt x="208" y="844"/>
                    </a:lnTo>
                    <a:lnTo>
                      <a:pt x="208" y="844"/>
                    </a:lnTo>
                    <a:lnTo>
                      <a:pt x="210" y="846"/>
                    </a:lnTo>
                    <a:lnTo>
                      <a:pt x="214" y="848"/>
                    </a:lnTo>
                    <a:lnTo>
                      <a:pt x="221" y="854"/>
                    </a:lnTo>
                    <a:lnTo>
                      <a:pt x="234" y="865"/>
                    </a:lnTo>
                    <a:lnTo>
                      <a:pt x="235" y="865"/>
                    </a:lnTo>
                    <a:lnTo>
                      <a:pt x="236" y="866"/>
                    </a:lnTo>
                    <a:lnTo>
                      <a:pt x="238" y="867"/>
                    </a:lnTo>
                    <a:lnTo>
                      <a:pt x="241" y="870"/>
                    </a:lnTo>
                    <a:lnTo>
                      <a:pt x="248" y="874"/>
                    </a:lnTo>
                    <a:lnTo>
                      <a:pt x="262" y="883"/>
                    </a:lnTo>
                    <a:lnTo>
                      <a:pt x="263" y="884"/>
                    </a:lnTo>
                    <a:lnTo>
                      <a:pt x="264" y="884"/>
                    </a:lnTo>
                    <a:lnTo>
                      <a:pt x="266" y="885"/>
                    </a:lnTo>
                    <a:lnTo>
                      <a:pt x="270" y="887"/>
                    </a:lnTo>
                    <a:lnTo>
                      <a:pt x="277" y="892"/>
                    </a:lnTo>
                    <a:lnTo>
                      <a:pt x="292" y="900"/>
                    </a:lnTo>
                    <a:lnTo>
                      <a:pt x="293" y="900"/>
                    </a:lnTo>
                    <a:lnTo>
                      <a:pt x="294" y="901"/>
                    </a:lnTo>
                    <a:lnTo>
                      <a:pt x="296" y="902"/>
                    </a:lnTo>
                    <a:lnTo>
                      <a:pt x="300" y="903"/>
                    </a:lnTo>
                    <a:lnTo>
                      <a:pt x="308" y="907"/>
                    </a:lnTo>
                    <a:lnTo>
                      <a:pt x="322" y="914"/>
                    </a:lnTo>
                    <a:lnTo>
                      <a:pt x="323" y="914"/>
                    </a:lnTo>
                    <a:lnTo>
                      <a:pt x="324" y="914"/>
                    </a:lnTo>
                    <a:lnTo>
                      <a:pt x="326" y="915"/>
                    </a:lnTo>
                    <a:lnTo>
                      <a:pt x="329" y="916"/>
                    </a:lnTo>
                    <a:lnTo>
                      <a:pt x="337" y="919"/>
                    </a:lnTo>
                    <a:lnTo>
                      <a:pt x="351" y="925"/>
                    </a:lnTo>
                    <a:lnTo>
                      <a:pt x="352" y="925"/>
                    </a:lnTo>
                    <a:lnTo>
                      <a:pt x="353" y="925"/>
                    </a:lnTo>
                    <a:lnTo>
                      <a:pt x="354" y="926"/>
                    </a:lnTo>
                    <a:lnTo>
                      <a:pt x="358" y="927"/>
                    </a:lnTo>
                    <a:lnTo>
                      <a:pt x="365" y="930"/>
                    </a:lnTo>
                    <a:lnTo>
                      <a:pt x="379" y="934"/>
                    </a:lnTo>
                    <a:lnTo>
                      <a:pt x="380" y="935"/>
                    </a:lnTo>
                    <a:lnTo>
                      <a:pt x="380" y="935"/>
                    </a:lnTo>
                    <a:lnTo>
                      <a:pt x="382" y="935"/>
                    </a:lnTo>
                    <a:lnTo>
                      <a:pt x="386" y="937"/>
                    </a:lnTo>
                    <a:lnTo>
                      <a:pt x="393" y="939"/>
                    </a:lnTo>
                    <a:lnTo>
                      <a:pt x="407" y="943"/>
                    </a:lnTo>
                    <a:lnTo>
                      <a:pt x="434" y="950"/>
                    </a:lnTo>
                    <a:lnTo>
                      <a:pt x="435" y="950"/>
                    </a:lnTo>
                    <a:lnTo>
                      <a:pt x="436" y="951"/>
                    </a:lnTo>
                    <a:lnTo>
                      <a:pt x="438" y="951"/>
                    </a:lnTo>
                    <a:lnTo>
                      <a:pt x="442" y="952"/>
                    </a:lnTo>
                    <a:lnTo>
                      <a:pt x="449" y="954"/>
                    </a:lnTo>
                    <a:lnTo>
                      <a:pt x="464" y="957"/>
                    </a:lnTo>
                    <a:lnTo>
                      <a:pt x="494" y="964"/>
                    </a:lnTo>
                    <a:lnTo>
                      <a:pt x="495" y="964"/>
                    </a:lnTo>
                    <a:lnTo>
                      <a:pt x="496" y="964"/>
                    </a:lnTo>
                    <a:lnTo>
                      <a:pt x="498" y="964"/>
                    </a:lnTo>
                    <a:lnTo>
                      <a:pt x="501" y="965"/>
                    </a:lnTo>
                    <a:lnTo>
                      <a:pt x="508" y="967"/>
                    </a:lnTo>
                    <a:lnTo>
                      <a:pt x="522" y="969"/>
                    </a:lnTo>
                    <a:lnTo>
                      <a:pt x="550" y="974"/>
                    </a:lnTo>
                    <a:lnTo>
                      <a:pt x="551" y="974"/>
                    </a:lnTo>
                    <a:lnTo>
                      <a:pt x="552" y="974"/>
                    </a:lnTo>
                    <a:lnTo>
                      <a:pt x="554" y="974"/>
                    </a:lnTo>
                    <a:lnTo>
                      <a:pt x="558" y="975"/>
                    </a:lnTo>
                    <a:lnTo>
                      <a:pt x="565" y="976"/>
                    </a:lnTo>
                    <a:lnTo>
                      <a:pt x="580" y="979"/>
                    </a:lnTo>
                    <a:lnTo>
                      <a:pt x="610" y="983"/>
                    </a:lnTo>
                    <a:lnTo>
                      <a:pt x="611" y="983"/>
                    </a:lnTo>
                    <a:lnTo>
                      <a:pt x="612" y="983"/>
                    </a:lnTo>
                    <a:lnTo>
                      <a:pt x="614" y="983"/>
                    </a:lnTo>
                    <a:lnTo>
                      <a:pt x="617" y="984"/>
                    </a:lnTo>
                    <a:lnTo>
                      <a:pt x="624" y="985"/>
                    </a:lnTo>
                    <a:lnTo>
                      <a:pt x="639" y="987"/>
                    </a:lnTo>
                    <a:lnTo>
                      <a:pt x="667" y="990"/>
                    </a:lnTo>
                    <a:lnTo>
                      <a:pt x="722" y="996"/>
                    </a:lnTo>
                    <a:lnTo>
                      <a:pt x="783" y="1002"/>
                    </a:lnTo>
                    <a:lnTo>
                      <a:pt x="839" y="1006"/>
                    </a:lnTo>
                    <a:lnTo>
                      <a:pt x="899" y="1011"/>
                    </a:lnTo>
                    <a:lnTo>
                      <a:pt x="959" y="1015"/>
                    </a:lnTo>
                    <a:lnTo>
                      <a:pt x="1015" y="1018"/>
                    </a:lnTo>
                    <a:lnTo>
                      <a:pt x="1076" y="1021"/>
                    </a:lnTo>
                    <a:lnTo>
                      <a:pt x="1132" y="1023"/>
                    </a:lnTo>
                    <a:lnTo>
                      <a:pt x="1187" y="1025"/>
                    </a:lnTo>
                    <a:lnTo>
                      <a:pt x="1247" y="1028"/>
                    </a:lnTo>
                    <a:lnTo>
                      <a:pt x="1303" y="1030"/>
                    </a:lnTo>
                    <a:lnTo>
                      <a:pt x="1304" y="1030"/>
                    </a:lnTo>
                    <a:lnTo>
                      <a:pt x="1305" y="1030"/>
                    </a:lnTo>
                    <a:lnTo>
                      <a:pt x="1307" y="1030"/>
                    </a:lnTo>
                    <a:lnTo>
                      <a:pt x="1311" y="1030"/>
                    </a:lnTo>
                    <a:lnTo>
                      <a:pt x="1318" y="1030"/>
                    </a:lnTo>
                    <a:lnTo>
                      <a:pt x="1334" y="1031"/>
                    </a:lnTo>
                    <a:lnTo>
                      <a:pt x="1335" y="1031"/>
                    </a:lnTo>
                    <a:lnTo>
                      <a:pt x="1336" y="1031"/>
                    </a:lnTo>
                    <a:lnTo>
                      <a:pt x="1338" y="1031"/>
                    </a:lnTo>
                    <a:lnTo>
                      <a:pt x="1342" y="1031"/>
                    </a:lnTo>
                    <a:lnTo>
                      <a:pt x="1350" y="1031"/>
                    </a:lnTo>
                    <a:lnTo>
                      <a:pt x="1351" y="1031"/>
                    </a:lnTo>
                    <a:lnTo>
                      <a:pt x="1352" y="1031"/>
                    </a:lnTo>
                    <a:lnTo>
                      <a:pt x="1354" y="1031"/>
                    </a:lnTo>
                    <a:lnTo>
                      <a:pt x="1358" y="1031"/>
                    </a:lnTo>
                    <a:lnTo>
                      <a:pt x="1359" y="1031"/>
                    </a:lnTo>
                    <a:lnTo>
                      <a:pt x="1360" y="1031"/>
                    </a:lnTo>
                    <a:lnTo>
                      <a:pt x="1362" y="1032"/>
                    </a:lnTo>
                    <a:lnTo>
                      <a:pt x="1363" y="1032"/>
                    </a:lnTo>
                    <a:lnTo>
                      <a:pt x="1364" y="1032"/>
                    </a:lnTo>
                    <a:lnTo>
                      <a:pt x="1365" y="1032"/>
                    </a:lnTo>
                    <a:lnTo>
                      <a:pt x="1365" y="1032"/>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7" name="椭圆 6"/>
            <p:cNvSpPr/>
            <p:nvPr/>
          </p:nvSpPr>
          <p:spPr>
            <a:xfrm>
              <a:off x="8624877" y="4158828"/>
              <a:ext cx="144000" cy="144000"/>
            </a:xfrm>
            <a:prstGeom prst="ellipse">
              <a:avLst/>
            </a:prstGeom>
            <a:solidFill>
              <a:schemeClr val="bg1"/>
            </a:solidFill>
            <a:ln w="28575">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mc:AlternateContent xmlns:mc="http://schemas.openxmlformats.org/markup-compatibility/2006" xmlns:a14="http://schemas.microsoft.com/office/drawing/2010/main">
        <mc:Choice Requires="a14">
          <p:sp>
            <p:nvSpPr>
              <p:cNvPr id="16" name="矩形 15"/>
              <p:cNvSpPr/>
              <p:nvPr/>
            </p:nvSpPr>
            <p:spPr>
              <a:xfrm>
                <a:off x="599592" y="1580116"/>
                <a:ext cx="8151836" cy="1538883"/>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设函数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a:rPr lang="zh-CN" altLang="en-US" sz="2800" i="1">
                                  <a:latin typeface="Cambria Math" panose="02040503050406030204"/>
                                </a:rPr>
                                <m:t>𝑥</m:t>
                              </m:r>
                              <m:r>
                                <m:rPr>
                                  <m:sty m:val="p"/>
                                </m:rPr>
                                <a:rPr lang="zh-CN" altLang="en-US" sz="2800">
                                  <a:latin typeface="Cambria Math" panose="02040503050406030204"/>
                                </a:rPr>
                                <m:t>sin</m:t>
                              </m:r>
                              <m:f>
                                <m:fPr>
                                  <m:ctrlPr>
                                    <a:rPr lang="zh-CN" altLang="en-US" sz="2800" i="1">
                                      <a:latin typeface="Cambria Math" panose="02040503050406030204" pitchFamily="18" charset="0"/>
                                    </a:rPr>
                                  </m:ctrlPr>
                                </m:fPr>
                                <m:num>
                                  <m:r>
                                    <a:rPr lang="zh-CN" altLang="en-US" sz="2800">
                                      <a:latin typeface="Cambria Math" panose="02040503050406030204"/>
                                    </a:rPr>
                                    <m:t>1</m:t>
                                  </m:r>
                                </m:num>
                                <m:den>
                                  <m:r>
                                    <a:rPr lang="zh-CN" altLang="en-US" sz="2800" i="1">
                                      <a:latin typeface="Cambria Math" panose="02040503050406030204"/>
                                    </a:rPr>
                                    <m:t>𝑥</m:t>
                                  </m:r>
                                </m:den>
                              </m:f>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𝑥</m:t>
                              </m:r>
                              <m:r>
                                <a:rPr lang="zh-CN" altLang="en-US" sz="2800">
                                  <a:latin typeface="Cambria Math" panose="02040503050406030204"/>
                                </a:rPr>
                                <m:t>≠0,</m:t>
                              </m:r>
                            </m:e>
                          </m:mr>
                          <m:mr>
                            <m:e>
                              <m:r>
                                <m:rPr>
                                  <m:nor/>
                                </m:rPr>
                                <a:rPr lang="zh-CN" altLang="en-US" sz="2800" i="1">
                                  <a:latin typeface="Cambria Math" panose="02040503050406030204" pitchFamily="18" charset="0"/>
                                </a:rPr>
                                <m:t>   </m:t>
                              </m:r>
                              <m:r>
                                <a:rPr lang="zh-CN" altLang="en-US" sz="2800">
                                  <a:latin typeface="Cambria Math" panose="02040503050406030204"/>
                                </a:rPr>
                                <m:t>0</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𝑥</m:t>
                              </m:r>
                              <m:r>
                                <a:rPr lang="zh-CN" altLang="en-US" sz="2800">
                                  <a:latin typeface="Cambria Math" panose="02040503050406030204"/>
                                </a:rPr>
                                <m:t>=0,</m:t>
                              </m:r>
                            </m:e>
                          </m:mr>
                        </m:m>
                      </m:e>
                    </m:d>
                  </m:oMath>
                </a14:m>
                <a:r>
                  <a:rPr lang="zh-CN" altLang="en-US" sz="2800" dirty="0">
                    <a:latin typeface="微软雅黑" panose="020B0503020204020204" pitchFamily="34" charset="-122"/>
                    <a:ea typeface="微软雅黑" panose="020B0503020204020204" pitchFamily="34" charset="-122"/>
                  </a:rPr>
                  <a:t> 证明函数在</a:t>
                </a:r>
                <a14:m>
                  <m:oMath xmlns:m="http://schemas.openxmlformats.org/officeDocument/2006/math">
                    <m:r>
                      <a:rPr lang="en-US" altLang="zh-CN" sz="2800" b="0" i="1" smtClean="0">
                        <a:latin typeface="Cambria Math" panose="02040503050406030204"/>
                        <a:ea typeface="微软雅黑" panose="020B0503020204020204" pitchFamily="34" charset="-122"/>
                      </a:rPr>
                      <m:t>𝑥</m:t>
                    </m:r>
                    <m:r>
                      <a:rPr lang="en-US" altLang="zh-CN" sz="2800" b="0" i="1" smtClean="0">
                        <a:latin typeface="Cambria Math" panose="02040503050406030204"/>
                        <a:ea typeface="微软雅黑" panose="020B0503020204020204" pitchFamily="34" charset="-122"/>
                      </a:rPr>
                      <m:t>=0</m:t>
                    </m:r>
                  </m:oMath>
                </a14:m>
                <a:r>
                  <a:rPr lang="zh-CN" altLang="en-US" sz="2800" dirty="0">
                    <a:latin typeface="微软雅黑" panose="020B0503020204020204" pitchFamily="34" charset="-122"/>
                    <a:ea typeface="微软雅黑" panose="020B0503020204020204" pitchFamily="34" charset="-122"/>
                  </a:rPr>
                  <a:t>处连续．</a:t>
                </a:r>
              </a:p>
            </p:txBody>
          </p:sp>
        </mc:Choice>
        <mc:Fallback xmlns="">
          <p:sp>
            <p:nvSpPr>
              <p:cNvPr id="16" name="矩形 15"/>
              <p:cNvSpPr>
                <a:spLocks noRot="1" noChangeAspect="1" noMove="1" noResize="1" noEditPoints="1" noAdjustHandles="1" noChangeArrowheads="1" noChangeShapeType="1" noTextEdit="1"/>
              </p:cNvSpPr>
              <p:nvPr/>
            </p:nvSpPr>
            <p:spPr>
              <a:xfrm>
                <a:off x="599592" y="1580116"/>
                <a:ext cx="8151836" cy="1538883"/>
              </a:xfrm>
              <a:prstGeom prst="rect">
                <a:avLst/>
              </a:prstGeom>
              <a:blipFill rotWithShape="1">
                <a:blip r:embed="rId8"/>
                <a:stretch>
                  <a:fillRect l="-2" t="-15" r="6" b="33"/>
                </a:stretch>
              </a:blipFill>
            </p:spPr>
            <p:txBody>
              <a:bodyPr/>
              <a:lstStyle/>
              <a:p>
                <a:r>
                  <a:rPr lang="zh-CN" altLang="en-US">
                    <a:noFill/>
                  </a:rPr>
                  <a:t> </a:t>
                </a:r>
              </a:p>
            </p:txBody>
          </p:sp>
        </mc:Fallback>
      </mc:AlternateContent>
      <p:grpSp>
        <p:nvGrpSpPr>
          <p:cNvPr id="17" name="组合 16"/>
          <p:cNvGrpSpPr/>
          <p:nvPr/>
        </p:nvGrpSpPr>
        <p:grpSpPr>
          <a:xfrm>
            <a:off x="3779912" y="3272097"/>
            <a:ext cx="5190732" cy="3314907"/>
            <a:chOff x="5927205" y="2360543"/>
            <a:chExt cx="5190732" cy="3314907"/>
          </a:xfrm>
        </p:grpSpPr>
        <p:sp>
          <p:nvSpPr>
            <p:cNvPr id="18" name="Freeform 8"/>
            <p:cNvSpPr/>
            <p:nvPr/>
          </p:nvSpPr>
          <p:spPr bwMode="auto">
            <a:xfrm>
              <a:off x="8651354" y="2777568"/>
              <a:ext cx="1884363" cy="2609850"/>
            </a:xfrm>
            <a:custGeom>
              <a:avLst/>
              <a:gdLst>
                <a:gd name="T0" fmla="*/ 6 w 1187"/>
                <a:gd name="T1" fmla="*/ 1233 h 1644"/>
                <a:gd name="T2" fmla="*/ 9 w 1187"/>
                <a:gd name="T3" fmla="*/ 1200 h 1644"/>
                <a:gd name="T4" fmla="*/ 12 w 1187"/>
                <a:gd name="T5" fmla="*/ 1170 h 1644"/>
                <a:gd name="T6" fmla="*/ 15 w 1187"/>
                <a:gd name="T7" fmla="*/ 1152 h 1644"/>
                <a:gd name="T8" fmla="*/ 18 w 1187"/>
                <a:gd name="T9" fmla="*/ 1136 h 1644"/>
                <a:gd name="T10" fmla="*/ 20 w 1187"/>
                <a:gd name="T11" fmla="*/ 1125 h 1644"/>
                <a:gd name="T12" fmla="*/ 23 w 1187"/>
                <a:gd name="T13" fmla="*/ 1116 h 1644"/>
                <a:gd name="T14" fmla="*/ 26 w 1187"/>
                <a:gd name="T15" fmla="*/ 1110 h 1644"/>
                <a:gd name="T16" fmla="*/ 28 w 1187"/>
                <a:gd name="T17" fmla="*/ 1107 h 1644"/>
                <a:gd name="T18" fmla="*/ 31 w 1187"/>
                <a:gd name="T19" fmla="*/ 1108 h 1644"/>
                <a:gd name="T20" fmla="*/ 34 w 1187"/>
                <a:gd name="T21" fmla="*/ 1110 h 1644"/>
                <a:gd name="T22" fmla="*/ 36 w 1187"/>
                <a:gd name="T23" fmla="*/ 1116 h 1644"/>
                <a:gd name="T24" fmla="*/ 39 w 1187"/>
                <a:gd name="T25" fmla="*/ 1124 h 1644"/>
                <a:gd name="T26" fmla="*/ 43 w 1187"/>
                <a:gd name="T27" fmla="*/ 1137 h 1644"/>
                <a:gd name="T28" fmla="*/ 49 w 1187"/>
                <a:gd name="T29" fmla="*/ 1169 h 1644"/>
                <a:gd name="T30" fmla="*/ 55 w 1187"/>
                <a:gd name="T31" fmla="*/ 1207 h 1644"/>
                <a:gd name="T32" fmla="*/ 77 w 1187"/>
                <a:gd name="T33" fmla="*/ 1363 h 1644"/>
                <a:gd name="T34" fmla="*/ 83 w 1187"/>
                <a:gd name="T35" fmla="*/ 1405 h 1644"/>
                <a:gd name="T36" fmla="*/ 92 w 1187"/>
                <a:gd name="T37" fmla="*/ 1461 h 1644"/>
                <a:gd name="T38" fmla="*/ 104 w 1187"/>
                <a:gd name="T39" fmla="*/ 1529 h 1644"/>
                <a:gd name="T40" fmla="*/ 107 w 1187"/>
                <a:gd name="T41" fmla="*/ 1544 h 1644"/>
                <a:gd name="T42" fmla="*/ 112 w 1187"/>
                <a:gd name="T43" fmla="*/ 1566 h 1644"/>
                <a:gd name="T44" fmla="*/ 118 w 1187"/>
                <a:gd name="T45" fmla="*/ 1586 h 1644"/>
                <a:gd name="T46" fmla="*/ 121 w 1187"/>
                <a:gd name="T47" fmla="*/ 1597 h 1644"/>
                <a:gd name="T48" fmla="*/ 124 w 1187"/>
                <a:gd name="T49" fmla="*/ 1606 h 1644"/>
                <a:gd name="T50" fmla="*/ 130 w 1187"/>
                <a:gd name="T51" fmla="*/ 1620 h 1644"/>
                <a:gd name="T52" fmla="*/ 133 w 1187"/>
                <a:gd name="T53" fmla="*/ 1626 h 1644"/>
                <a:gd name="T54" fmla="*/ 136 w 1187"/>
                <a:gd name="T55" fmla="*/ 1631 h 1644"/>
                <a:gd name="T56" fmla="*/ 139 w 1187"/>
                <a:gd name="T57" fmla="*/ 1635 h 1644"/>
                <a:gd name="T58" fmla="*/ 141 w 1187"/>
                <a:gd name="T59" fmla="*/ 1638 h 1644"/>
                <a:gd name="T60" fmla="*/ 144 w 1187"/>
                <a:gd name="T61" fmla="*/ 1640 h 1644"/>
                <a:gd name="T62" fmla="*/ 147 w 1187"/>
                <a:gd name="T63" fmla="*/ 1642 h 1644"/>
                <a:gd name="T64" fmla="*/ 149 w 1187"/>
                <a:gd name="T65" fmla="*/ 1643 h 1644"/>
                <a:gd name="T66" fmla="*/ 152 w 1187"/>
                <a:gd name="T67" fmla="*/ 1644 h 1644"/>
                <a:gd name="T68" fmla="*/ 154 w 1187"/>
                <a:gd name="T69" fmla="*/ 1644 h 1644"/>
                <a:gd name="T70" fmla="*/ 156 w 1187"/>
                <a:gd name="T71" fmla="*/ 1644 h 1644"/>
                <a:gd name="T72" fmla="*/ 159 w 1187"/>
                <a:gd name="T73" fmla="*/ 1643 h 1644"/>
                <a:gd name="T74" fmla="*/ 162 w 1187"/>
                <a:gd name="T75" fmla="*/ 1641 h 1644"/>
                <a:gd name="T76" fmla="*/ 164 w 1187"/>
                <a:gd name="T77" fmla="*/ 1639 h 1644"/>
                <a:gd name="T78" fmla="*/ 167 w 1187"/>
                <a:gd name="T79" fmla="*/ 1637 h 1644"/>
                <a:gd name="T80" fmla="*/ 171 w 1187"/>
                <a:gd name="T81" fmla="*/ 1633 h 1644"/>
                <a:gd name="T82" fmla="*/ 177 w 1187"/>
                <a:gd name="T83" fmla="*/ 1625 h 1644"/>
                <a:gd name="T84" fmla="*/ 180 w 1187"/>
                <a:gd name="T85" fmla="*/ 1619 h 1644"/>
                <a:gd name="T86" fmla="*/ 186 w 1187"/>
                <a:gd name="T87" fmla="*/ 1609 h 1644"/>
                <a:gd name="T88" fmla="*/ 198 w 1187"/>
                <a:gd name="T89" fmla="*/ 1582 h 1644"/>
                <a:gd name="T90" fmla="*/ 202 w 1187"/>
                <a:gd name="T91" fmla="*/ 1572 h 1644"/>
                <a:gd name="T92" fmla="*/ 213 w 1187"/>
                <a:gd name="T93" fmla="*/ 1541 h 1644"/>
                <a:gd name="T94" fmla="*/ 219 w 1187"/>
                <a:gd name="T95" fmla="*/ 1523 h 1644"/>
                <a:gd name="T96" fmla="*/ 265 w 1187"/>
                <a:gd name="T97" fmla="*/ 1365 h 1644"/>
                <a:gd name="T98" fmla="*/ 425 w 1187"/>
                <a:gd name="T99" fmla="*/ 833 h 1644"/>
                <a:gd name="T100" fmla="*/ 586 w 1187"/>
                <a:gd name="T101" fmla="*/ 483 h 1644"/>
                <a:gd name="T102" fmla="*/ 752 w 1187"/>
                <a:gd name="T103" fmla="*/ 266 h 1644"/>
                <a:gd name="T104" fmla="*/ 916 w 1187"/>
                <a:gd name="T105" fmla="*/ 131 h 1644"/>
                <a:gd name="T106" fmla="*/ 1076 w 1187"/>
                <a:gd name="T107" fmla="*/ 43 h 1644"/>
                <a:gd name="T108" fmla="*/ 1130 w 1187"/>
                <a:gd name="T109" fmla="*/ 21 h 1644"/>
                <a:gd name="T110" fmla="*/ 1143 w 1187"/>
                <a:gd name="T111" fmla="*/ 16 h 1644"/>
                <a:gd name="T112" fmla="*/ 1160 w 1187"/>
                <a:gd name="T113" fmla="*/ 9 h 1644"/>
                <a:gd name="T114" fmla="*/ 1172 w 1187"/>
                <a:gd name="T115" fmla="*/ 5 h 1644"/>
                <a:gd name="T116" fmla="*/ 1176 w 1187"/>
                <a:gd name="T117" fmla="*/ 4 h 1644"/>
                <a:gd name="T118" fmla="*/ 1182 w 1187"/>
                <a:gd name="T119" fmla="*/ 1 h 1644"/>
                <a:gd name="T120" fmla="*/ 1186 w 1187"/>
                <a:gd name="T121" fmla="*/ 0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7" h="1644">
                  <a:moveTo>
                    <a:pt x="0" y="1289"/>
                  </a:moveTo>
                  <a:lnTo>
                    <a:pt x="2" y="1270"/>
                  </a:lnTo>
                  <a:lnTo>
                    <a:pt x="6" y="1233"/>
                  </a:lnTo>
                  <a:lnTo>
                    <a:pt x="6" y="1224"/>
                  </a:lnTo>
                  <a:lnTo>
                    <a:pt x="7" y="1216"/>
                  </a:lnTo>
                  <a:lnTo>
                    <a:pt x="9" y="1200"/>
                  </a:lnTo>
                  <a:lnTo>
                    <a:pt x="10" y="1192"/>
                  </a:lnTo>
                  <a:lnTo>
                    <a:pt x="11" y="1184"/>
                  </a:lnTo>
                  <a:lnTo>
                    <a:pt x="12" y="1170"/>
                  </a:lnTo>
                  <a:lnTo>
                    <a:pt x="14" y="1164"/>
                  </a:lnTo>
                  <a:lnTo>
                    <a:pt x="14" y="1158"/>
                  </a:lnTo>
                  <a:lnTo>
                    <a:pt x="15" y="1152"/>
                  </a:lnTo>
                  <a:lnTo>
                    <a:pt x="16" y="1147"/>
                  </a:lnTo>
                  <a:lnTo>
                    <a:pt x="17" y="1141"/>
                  </a:lnTo>
                  <a:lnTo>
                    <a:pt x="18" y="1136"/>
                  </a:lnTo>
                  <a:lnTo>
                    <a:pt x="19" y="1132"/>
                  </a:lnTo>
                  <a:lnTo>
                    <a:pt x="19" y="1128"/>
                  </a:lnTo>
                  <a:lnTo>
                    <a:pt x="20" y="1125"/>
                  </a:lnTo>
                  <a:lnTo>
                    <a:pt x="21" y="1121"/>
                  </a:lnTo>
                  <a:lnTo>
                    <a:pt x="22" y="1118"/>
                  </a:lnTo>
                  <a:lnTo>
                    <a:pt x="23" y="1116"/>
                  </a:lnTo>
                  <a:lnTo>
                    <a:pt x="24" y="1114"/>
                  </a:lnTo>
                  <a:lnTo>
                    <a:pt x="25" y="1111"/>
                  </a:lnTo>
                  <a:lnTo>
                    <a:pt x="26" y="1110"/>
                  </a:lnTo>
                  <a:lnTo>
                    <a:pt x="27" y="1109"/>
                  </a:lnTo>
                  <a:lnTo>
                    <a:pt x="27" y="1108"/>
                  </a:lnTo>
                  <a:lnTo>
                    <a:pt x="28" y="1107"/>
                  </a:lnTo>
                  <a:lnTo>
                    <a:pt x="29" y="1107"/>
                  </a:lnTo>
                  <a:lnTo>
                    <a:pt x="30" y="1107"/>
                  </a:lnTo>
                  <a:lnTo>
                    <a:pt x="31" y="1108"/>
                  </a:lnTo>
                  <a:lnTo>
                    <a:pt x="32" y="1108"/>
                  </a:lnTo>
                  <a:lnTo>
                    <a:pt x="33" y="1109"/>
                  </a:lnTo>
                  <a:lnTo>
                    <a:pt x="34" y="1110"/>
                  </a:lnTo>
                  <a:lnTo>
                    <a:pt x="35" y="1112"/>
                  </a:lnTo>
                  <a:lnTo>
                    <a:pt x="35" y="1114"/>
                  </a:lnTo>
                  <a:lnTo>
                    <a:pt x="36" y="1116"/>
                  </a:lnTo>
                  <a:lnTo>
                    <a:pt x="37" y="1118"/>
                  </a:lnTo>
                  <a:lnTo>
                    <a:pt x="38" y="1121"/>
                  </a:lnTo>
                  <a:lnTo>
                    <a:pt x="39" y="1124"/>
                  </a:lnTo>
                  <a:lnTo>
                    <a:pt x="41" y="1131"/>
                  </a:lnTo>
                  <a:lnTo>
                    <a:pt x="42" y="1134"/>
                  </a:lnTo>
                  <a:lnTo>
                    <a:pt x="43" y="1137"/>
                  </a:lnTo>
                  <a:lnTo>
                    <a:pt x="44" y="1146"/>
                  </a:lnTo>
                  <a:lnTo>
                    <a:pt x="48" y="1164"/>
                  </a:lnTo>
                  <a:lnTo>
                    <a:pt x="49" y="1169"/>
                  </a:lnTo>
                  <a:lnTo>
                    <a:pt x="50" y="1174"/>
                  </a:lnTo>
                  <a:lnTo>
                    <a:pt x="51" y="1184"/>
                  </a:lnTo>
                  <a:lnTo>
                    <a:pt x="55" y="1207"/>
                  </a:lnTo>
                  <a:lnTo>
                    <a:pt x="62" y="1255"/>
                  </a:lnTo>
                  <a:lnTo>
                    <a:pt x="76" y="1356"/>
                  </a:lnTo>
                  <a:lnTo>
                    <a:pt x="77" y="1363"/>
                  </a:lnTo>
                  <a:lnTo>
                    <a:pt x="78" y="1369"/>
                  </a:lnTo>
                  <a:lnTo>
                    <a:pt x="79" y="1381"/>
                  </a:lnTo>
                  <a:lnTo>
                    <a:pt x="83" y="1405"/>
                  </a:lnTo>
                  <a:lnTo>
                    <a:pt x="90" y="1451"/>
                  </a:lnTo>
                  <a:lnTo>
                    <a:pt x="91" y="1456"/>
                  </a:lnTo>
                  <a:lnTo>
                    <a:pt x="92" y="1461"/>
                  </a:lnTo>
                  <a:lnTo>
                    <a:pt x="93" y="1472"/>
                  </a:lnTo>
                  <a:lnTo>
                    <a:pt x="97" y="1492"/>
                  </a:lnTo>
                  <a:lnTo>
                    <a:pt x="104" y="1529"/>
                  </a:lnTo>
                  <a:lnTo>
                    <a:pt x="104" y="1533"/>
                  </a:lnTo>
                  <a:lnTo>
                    <a:pt x="105" y="1537"/>
                  </a:lnTo>
                  <a:lnTo>
                    <a:pt x="107" y="1544"/>
                  </a:lnTo>
                  <a:lnTo>
                    <a:pt x="110" y="1559"/>
                  </a:lnTo>
                  <a:lnTo>
                    <a:pt x="111" y="1562"/>
                  </a:lnTo>
                  <a:lnTo>
                    <a:pt x="112" y="1566"/>
                  </a:lnTo>
                  <a:lnTo>
                    <a:pt x="113" y="1572"/>
                  </a:lnTo>
                  <a:lnTo>
                    <a:pt x="117" y="1584"/>
                  </a:lnTo>
                  <a:lnTo>
                    <a:pt x="118" y="1586"/>
                  </a:lnTo>
                  <a:lnTo>
                    <a:pt x="118" y="1589"/>
                  </a:lnTo>
                  <a:lnTo>
                    <a:pt x="120" y="1594"/>
                  </a:lnTo>
                  <a:lnTo>
                    <a:pt x="121" y="1597"/>
                  </a:lnTo>
                  <a:lnTo>
                    <a:pt x="121" y="1600"/>
                  </a:lnTo>
                  <a:lnTo>
                    <a:pt x="123" y="1604"/>
                  </a:lnTo>
                  <a:lnTo>
                    <a:pt x="124" y="1606"/>
                  </a:lnTo>
                  <a:lnTo>
                    <a:pt x="125" y="1609"/>
                  </a:lnTo>
                  <a:lnTo>
                    <a:pt x="127" y="1612"/>
                  </a:lnTo>
                  <a:lnTo>
                    <a:pt x="130" y="1620"/>
                  </a:lnTo>
                  <a:lnTo>
                    <a:pt x="130" y="1622"/>
                  </a:lnTo>
                  <a:lnTo>
                    <a:pt x="131" y="1623"/>
                  </a:lnTo>
                  <a:lnTo>
                    <a:pt x="133" y="1626"/>
                  </a:lnTo>
                  <a:lnTo>
                    <a:pt x="134" y="1628"/>
                  </a:lnTo>
                  <a:lnTo>
                    <a:pt x="135" y="1629"/>
                  </a:lnTo>
                  <a:lnTo>
                    <a:pt x="136" y="1631"/>
                  </a:lnTo>
                  <a:lnTo>
                    <a:pt x="137" y="1633"/>
                  </a:lnTo>
                  <a:lnTo>
                    <a:pt x="138" y="1634"/>
                  </a:lnTo>
                  <a:lnTo>
                    <a:pt x="139" y="1635"/>
                  </a:lnTo>
                  <a:lnTo>
                    <a:pt x="139" y="1636"/>
                  </a:lnTo>
                  <a:lnTo>
                    <a:pt x="140" y="1637"/>
                  </a:lnTo>
                  <a:lnTo>
                    <a:pt x="141" y="1638"/>
                  </a:lnTo>
                  <a:lnTo>
                    <a:pt x="143" y="1639"/>
                  </a:lnTo>
                  <a:lnTo>
                    <a:pt x="144" y="1640"/>
                  </a:lnTo>
                  <a:lnTo>
                    <a:pt x="144" y="1640"/>
                  </a:lnTo>
                  <a:lnTo>
                    <a:pt x="145" y="1641"/>
                  </a:lnTo>
                  <a:lnTo>
                    <a:pt x="146" y="1642"/>
                  </a:lnTo>
                  <a:lnTo>
                    <a:pt x="147" y="1642"/>
                  </a:lnTo>
                  <a:lnTo>
                    <a:pt x="147" y="1643"/>
                  </a:lnTo>
                  <a:lnTo>
                    <a:pt x="148" y="1643"/>
                  </a:lnTo>
                  <a:lnTo>
                    <a:pt x="149" y="1643"/>
                  </a:lnTo>
                  <a:lnTo>
                    <a:pt x="150" y="1644"/>
                  </a:lnTo>
                  <a:lnTo>
                    <a:pt x="151" y="1644"/>
                  </a:lnTo>
                  <a:lnTo>
                    <a:pt x="152" y="1644"/>
                  </a:lnTo>
                  <a:lnTo>
                    <a:pt x="153" y="1644"/>
                  </a:lnTo>
                  <a:lnTo>
                    <a:pt x="153" y="1644"/>
                  </a:lnTo>
                  <a:lnTo>
                    <a:pt x="154" y="1644"/>
                  </a:lnTo>
                  <a:lnTo>
                    <a:pt x="155" y="1644"/>
                  </a:lnTo>
                  <a:lnTo>
                    <a:pt x="156" y="1644"/>
                  </a:lnTo>
                  <a:lnTo>
                    <a:pt x="156" y="1644"/>
                  </a:lnTo>
                  <a:lnTo>
                    <a:pt x="157" y="1643"/>
                  </a:lnTo>
                  <a:lnTo>
                    <a:pt x="159" y="1643"/>
                  </a:lnTo>
                  <a:lnTo>
                    <a:pt x="159" y="1643"/>
                  </a:lnTo>
                  <a:lnTo>
                    <a:pt x="160" y="1642"/>
                  </a:lnTo>
                  <a:lnTo>
                    <a:pt x="161" y="1642"/>
                  </a:lnTo>
                  <a:lnTo>
                    <a:pt x="162" y="1641"/>
                  </a:lnTo>
                  <a:lnTo>
                    <a:pt x="163" y="1640"/>
                  </a:lnTo>
                  <a:lnTo>
                    <a:pt x="164" y="1640"/>
                  </a:lnTo>
                  <a:lnTo>
                    <a:pt x="164" y="1639"/>
                  </a:lnTo>
                  <a:lnTo>
                    <a:pt x="165" y="1638"/>
                  </a:lnTo>
                  <a:lnTo>
                    <a:pt x="166" y="1638"/>
                  </a:lnTo>
                  <a:lnTo>
                    <a:pt x="167" y="1637"/>
                  </a:lnTo>
                  <a:lnTo>
                    <a:pt x="168" y="1636"/>
                  </a:lnTo>
                  <a:lnTo>
                    <a:pt x="170" y="1634"/>
                  </a:lnTo>
                  <a:lnTo>
                    <a:pt x="171" y="1633"/>
                  </a:lnTo>
                  <a:lnTo>
                    <a:pt x="172" y="1632"/>
                  </a:lnTo>
                  <a:lnTo>
                    <a:pt x="173" y="1630"/>
                  </a:lnTo>
                  <a:lnTo>
                    <a:pt x="177" y="1625"/>
                  </a:lnTo>
                  <a:lnTo>
                    <a:pt x="178" y="1623"/>
                  </a:lnTo>
                  <a:lnTo>
                    <a:pt x="179" y="1622"/>
                  </a:lnTo>
                  <a:lnTo>
                    <a:pt x="180" y="1619"/>
                  </a:lnTo>
                  <a:lnTo>
                    <a:pt x="184" y="1612"/>
                  </a:lnTo>
                  <a:lnTo>
                    <a:pt x="185" y="1611"/>
                  </a:lnTo>
                  <a:lnTo>
                    <a:pt x="186" y="1609"/>
                  </a:lnTo>
                  <a:lnTo>
                    <a:pt x="187" y="1605"/>
                  </a:lnTo>
                  <a:lnTo>
                    <a:pt x="191" y="1598"/>
                  </a:lnTo>
                  <a:lnTo>
                    <a:pt x="198" y="1582"/>
                  </a:lnTo>
                  <a:lnTo>
                    <a:pt x="199" y="1579"/>
                  </a:lnTo>
                  <a:lnTo>
                    <a:pt x="200" y="1577"/>
                  </a:lnTo>
                  <a:lnTo>
                    <a:pt x="202" y="1572"/>
                  </a:lnTo>
                  <a:lnTo>
                    <a:pt x="205" y="1563"/>
                  </a:lnTo>
                  <a:lnTo>
                    <a:pt x="212" y="1543"/>
                  </a:lnTo>
                  <a:lnTo>
                    <a:pt x="213" y="1541"/>
                  </a:lnTo>
                  <a:lnTo>
                    <a:pt x="214" y="1538"/>
                  </a:lnTo>
                  <a:lnTo>
                    <a:pt x="215" y="1533"/>
                  </a:lnTo>
                  <a:lnTo>
                    <a:pt x="219" y="1523"/>
                  </a:lnTo>
                  <a:lnTo>
                    <a:pt x="225" y="1502"/>
                  </a:lnTo>
                  <a:lnTo>
                    <a:pt x="238" y="1458"/>
                  </a:lnTo>
                  <a:lnTo>
                    <a:pt x="265" y="1365"/>
                  </a:lnTo>
                  <a:lnTo>
                    <a:pt x="316" y="1177"/>
                  </a:lnTo>
                  <a:lnTo>
                    <a:pt x="373" y="988"/>
                  </a:lnTo>
                  <a:lnTo>
                    <a:pt x="425" y="833"/>
                  </a:lnTo>
                  <a:lnTo>
                    <a:pt x="481" y="690"/>
                  </a:lnTo>
                  <a:lnTo>
                    <a:pt x="534" y="577"/>
                  </a:lnTo>
                  <a:lnTo>
                    <a:pt x="586" y="483"/>
                  </a:lnTo>
                  <a:lnTo>
                    <a:pt x="642" y="397"/>
                  </a:lnTo>
                  <a:lnTo>
                    <a:pt x="695" y="329"/>
                  </a:lnTo>
                  <a:lnTo>
                    <a:pt x="752" y="266"/>
                  </a:lnTo>
                  <a:lnTo>
                    <a:pt x="807" y="213"/>
                  </a:lnTo>
                  <a:lnTo>
                    <a:pt x="860" y="171"/>
                  </a:lnTo>
                  <a:lnTo>
                    <a:pt x="916" y="131"/>
                  </a:lnTo>
                  <a:lnTo>
                    <a:pt x="968" y="99"/>
                  </a:lnTo>
                  <a:lnTo>
                    <a:pt x="1020" y="71"/>
                  </a:lnTo>
                  <a:lnTo>
                    <a:pt x="1076" y="43"/>
                  </a:lnTo>
                  <a:lnTo>
                    <a:pt x="1129" y="22"/>
                  </a:lnTo>
                  <a:lnTo>
                    <a:pt x="1130" y="21"/>
                  </a:lnTo>
                  <a:lnTo>
                    <a:pt x="1130" y="21"/>
                  </a:lnTo>
                  <a:lnTo>
                    <a:pt x="1132" y="20"/>
                  </a:lnTo>
                  <a:lnTo>
                    <a:pt x="1136" y="18"/>
                  </a:lnTo>
                  <a:lnTo>
                    <a:pt x="1143" y="16"/>
                  </a:lnTo>
                  <a:lnTo>
                    <a:pt x="1158" y="10"/>
                  </a:lnTo>
                  <a:lnTo>
                    <a:pt x="1159" y="10"/>
                  </a:lnTo>
                  <a:lnTo>
                    <a:pt x="1160" y="9"/>
                  </a:lnTo>
                  <a:lnTo>
                    <a:pt x="1162" y="9"/>
                  </a:lnTo>
                  <a:lnTo>
                    <a:pt x="1165" y="7"/>
                  </a:lnTo>
                  <a:lnTo>
                    <a:pt x="1172" y="5"/>
                  </a:lnTo>
                  <a:lnTo>
                    <a:pt x="1173" y="5"/>
                  </a:lnTo>
                  <a:lnTo>
                    <a:pt x="1174" y="4"/>
                  </a:lnTo>
                  <a:lnTo>
                    <a:pt x="1176" y="4"/>
                  </a:lnTo>
                  <a:lnTo>
                    <a:pt x="1180" y="2"/>
                  </a:lnTo>
                  <a:lnTo>
                    <a:pt x="1181" y="2"/>
                  </a:lnTo>
                  <a:lnTo>
                    <a:pt x="1182" y="1"/>
                  </a:lnTo>
                  <a:lnTo>
                    <a:pt x="1183" y="1"/>
                  </a:lnTo>
                  <a:lnTo>
                    <a:pt x="1185" y="0"/>
                  </a:lnTo>
                  <a:lnTo>
                    <a:pt x="1186" y="0"/>
                  </a:lnTo>
                  <a:lnTo>
                    <a:pt x="1186" y="0"/>
                  </a:lnTo>
                  <a:lnTo>
                    <a:pt x="1187" y="0"/>
                  </a:lnTo>
                </a:path>
              </a:pathLst>
            </a:custGeom>
            <a:noFill/>
            <a:ln w="19050" cap="sq">
              <a:solidFill>
                <a:srgbClr val="0000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314554" y="2777568"/>
              <a:ext cx="2336800" cy="2609850"/>
            </a:xfrm>
            <a:custGeom>
              <a:avLst/>
              <a:gdLst>
                <a:gd name="T0" fmla="*/ 52 w 1472"/>
                <a:gd name="T1" fmla="*/ 19 h 1644"/>
                <a:gd name="T2" fmla="*/ 487 w 1472"/>
                <a:gd name="T3" fmla="*/ 322 h 1644"/>
                <a:gd name="T4" fmla="*/ 920 w 1472"/>
                <a:gd name="T5" fmla="*/ 1356 h 1644"/>
                <a:gd name="T6" fmla="*/ 950 w 1472"/>
                <a:gd name="T7" fmla="*/ 1463 h 1644"/>
                <a:gd name="T8" fmla="*/ 983 w 1472"/>
                <a:gd name="T9" fmla="*/ 1566 h 1644"/>
                <a:gd name="T10" fmla="*/ 1004 w 1472"/>
                <a:gd name="T11" fmla="*/ 1614 h 1644"/>
                <a:gd name="T12" fmla="*/ 1017 w 1472"/>
                <a:gd name="T13" fmla="*/ 1634 h 1644"/>
                <a:gd name="T14" fmla="*/ 1025 w 1472"/>
                <a:gd name="T15" fmla="*/ 1642 h 1644"/>
                <a:gd name="T16" fmla="*/ 1032 w 1472"/>
                <a:gd name="T17" fmla="*/ 1644 h 1644"/>
                <a:gd name="T18" fmla="*/ 1039 w 1472"/>
                <a:gd name="T19" fmla="*/ 1643 h 1644"/>
                <a:gd name="T20" fmla="*/ 1046 w 1472"/>
                <a:gd name="T21" fmla="*/ 1637 h 1644"/>
                <a:gd name="T22" fmla="*/ 1055 w 1472"/>
                <a:gd name="T23" fmla="*/ 1623 h 1644"/>
                <a:gd name="T24" fmla="*/ 1065 w 1472"/>
                <a:gd name="T25" fmla="*/ 1600 h 1644"/>
                <a:gd name="T26" fmla="*/ 1079 w 1472"/>
                <a:gd name="T27" fmla="*/ 1546 h 1644"/>
                <a:gd name="T28" fmla="*/ 1099 w 1472"/>
                <a:gd name="T29" fmla="*/ 1435 h 1644"/>
                <a:gd name="T30" fmla="*/ 1129 w 1472"/>
                <a:gd name="T31" fmla="*/ 1224 h 1644"/>
                <a:gd name="T32" fmla="*/ 1143 w 1472"/>
                <a:gd name="T33" fmla="*/ 1142 h 1644"/>
                <a:gd name="T34" fmla="*/ 1151 w 1472"/>
                <a:gd name="T35" fmla="*/ 1114 h 1644"/>
                <a:gd name="T36" fmla="*/ 1158 w 1472"/>
                <a:gd name="T37" fmla="*/ 1107 h 1644"/>
                <a:gd name="T38" fmla="*/ 1164 w 1472"/>
                <a:gd name="T39" fmla="*/ 1117 h 1644"/>
                <a:gd name="T40" fmla="*/ 1171 w 1472"/>
                <a:gd name="T41" fmla="*/ 1147 h 1644"/>
                <a:gd name="T42" fmla="*/ 1181 w 1472"/>
                <a:gd name="T43" fmla="*/ 1233 h 1644"/>
                <a:gd name="T44" fmla="*/ 1195 w 1472"/>
                <a:gd name="T45" fmla="*/ 1372 h 1644"/>
                <a:gd name="T46" fmla="*/ 1201 w 1472"/>
                <a:gd name="T47" fmla="*/ 1430 h 1644"/>
                <a:gd name="T48" fmla="*/ 1209 w 1472"/>
                <a:gd name="T49" fmla="*/ 1448 h 1644"/>
                <a:gd name="T50" fmla="*/ 1216 w 1472"/>
                <a:gd name="T51" fmla="*/ 1408 h 1644"/>
                <a:gd name="T52" fmla="*/ 1225 w 1472"/>
                <a:gd name="T53" fmla="*/ 1280 h 1644"/>
                <a:gd name="T54" fmla="*/ 1232 w 1472"/>
                <a:gd name="T55" fmla="*/ 1203 h 1644"/>
                <a:gd name="T56" fmla="*/ 1240 w 1472"/>
                <a:gd name="T57" fmla="*/ 1224 h 1644"/>
                <a:gd name="T58" fmla="*/ 1247 w 1472"/>
                <a:gd name="T59" fmla="*/ 1340 h 1644"/>
                <a:gd name="T60" fmla="*/ 1253 w 1472"/>
                <a:gd name="T61" fmla="*/ 1393 h 1644"/>
                <a:gd name="T62" fmla="*/ 1260 w 1472"/>
                <a:gd name="T63" fmla="*/ 1281 h 1644"/>
                <a:gd name="T64" fmla="*/ 1267 w 1472"/>
                <a:gd name="T65" fmla="*/ 1254 h 1644"/>
                <a:gd name="T66" fmla="*/ 1273 w 1472"/>
                <a:gd name="T67" fmla="*/ 1372 h 1644"/>
                <a:gd name="T68" fmla="*/ 1280 w 1472"/>
                <a:gd name="T69" fmla="*/ 1249 h 1644"/>
                <a:gd name="T70" fmla="*/ 1286 w 1472"/>
                <a:gd name="T71" fmla="*/ 1329 h 1644"/>
                <a:gd name="T72" fmla="*/ 1293 w 1472"/>
                <a:gd name="T73" fmla="*/ 1345 h 1644"/>
                <a:gd name="T74" fmla="*/ 1300 w 1472"/>
                <a:gd name="T75" fmla="*/ 1285 h 1644"/>
                <a:gd name="T76" fmla="*/ 1306 w 1472"/>
                <a:gd name="T77" fmla="*/ 1290 h 1644"/>
                <a:gd name="T78" fmla="*/ 1312 w 1472"/>
                <a:gd name="T79" fmla="*/ 1320 h 1644"/>
                <a:gd name="T80" fmla="*/ 1319 w 1472"/>
                <a:gd name="T81" fmla="*/ 1309 h 1644"/>
                <a:gd name="T82" fmla="*/ 1326 w 1472"/>
                <a:gd name="T83" fmla="*/ 1303 h 1644"/>
                <a:gd name="T84" fmla="*/ 1332 w 1472"/>
                <a:gd name="T85" fmla="*/ 1306 h 1644"/>
                <a:gd name="T86" fmla="*/ 1338 w 1472"/>
                <a:gd name="T87" fmla="*/ 1296 h 1644"/>
                <a:gd name="T88" fmla="*/ 1345 w 1472"/>
                <a:gd name="T89" fmla="*/ 1316 h 1644"/>
                <a:gd name="T90" fmla="*/ 1351 w 1472"/>
                <a:gd name="T91" fmla="*/ 1322 h 1644"/>
                <a:gd name="T92" fmla="*/ 1358 w 1472"/>
                <a:gd name="T93" fmla="*/ 1280 h 1644"/>
                <a:gd name="T94" fmla="*/ 1365 w 1472"/>
                <a:gd name="T95" fmla="*/ 1328 h 1644"/>
                <a:gd name="T96" fmla="*/ 1372 w 1472"/>
                <a:gd name="T97" fmla="*/ 1324 h 1644"/>
                <a:gd name="T98" fmla="*/ 1379 w 1472"/>
                <a:gd name="T99" fmla="*/ 1248 h 1644"/>
                <a:gd name="T100" fmla="*/ 1386 w 1472"/>
                <a:gd name="T101" fmla="*/ 1372 h 1644"/>
                <a:gd name="T102" fmla="*/ 1393 w 1472"/>
                <a:gd name="T103" fmla="*/ 1238 h 1644"/>
                <a:gd name="T104" fmla="*/ 1400 w 1472"/>
                <a:gd name="T105" fmla="*/ 1314 h 1644"/>
                <a:gd name="T106" fmla="*/ 1407 w 1472"/>
                <a:gd name="T107" fmla="*/ 1396 h 1644"/>
                <a:gd name="T108" fmla="*/ 1415 w 1472"/>
                <a:gd name="T109" fmla="*/ 1291 h 1644"/>
                <a:gd name="T110" fmla="*/ 1421 w 1472"/>
                <a:gd name="T111" fmla="*/ 1204 h 1644"/>
                <a:gd name="T112" fmla="*/ 1428 w 1472"/>
                <a:gd name="T113" fmla="*/ 1215 h 1644"/>
                <a:gd name="T114" fmla="*/ 1438 w 1472"/>
                <a:gd name="T115" fmla="*/ 1344 h 1644"/>
                <a:gd name="T116" fmla="*/ 1444 w 1472"/>
                <a:gd name="T117" fmla="*/ 1420 h 1644"/>
                <a:gd name="T118" fmla="*/ 1451 w 1472"/>
                <a:gd name="T119" fmla="*/ 1448 h 1644"/>
                <a:gd name="T120" fmla="*/ 1457 w 1472"/>
                <a:gd name="T121" fmla="*/ 1429 h 1644"/>
                <a:gd name="T122" fmla="*/ 1465 w 1472"/>
                <a:gd name="T123" fmla="*/ 1366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72" h="1644">
                  <a:moveTo>
                    <a:pt x="0" y="0"/>
                  </a:moveTo>
                  <a:lnTo>
                    <a:pt x="1" y="0"/>
                  </a:lnTo>
                  <a:lnTo>
                    <a:pt x="1" y="0"/>
                  </a:lnTo>
                  <a:lnTo>
                    <a:pt x="3" y="1"/>
                  </a:lnTo>
                  <a:lnTo>
                    <a:pt x="6" y="2"/>
                  </a:lnTo>
                  <a:lnTo>
                    <a:pt x="13" y="4"/>
                  </a:lnTo>
                  <a:lnTo>
                    <a:pt x="26" y="9"/>
                  </a:lnTo>
                  <a:lnTo>
                    <a:pt x="52" y="19"/>
                  </a:lnTo>
                  <a:lnTo>
                    <a:pt x="108" y="43"/>
                  </a:lnTo>
                  <a:lnTo>
                    <a:pt x="161" y="68"/>
                  </a:lnTo>
                  <a:lnTo>
                    <a:pt x="213" y="95"/>
                  </a:lnTo>
                  <a:lnTo>
                    <a:pt x="269" y="130"/>
                  </a:lnTo>
                  <a:lnTo>
                    <a:pt x="322" y="167"/>
                  </a:lnTo>
                  <a:lnTo>
                    <a:pt x="379" y="212"/>
                  </a:lnTo>
                  <a:lnTo>
                    <a:pt x="435" y="265"/>
                  </a:lnTo>
                  <a:lnTo>
                    <a:pt x="487" y="322"/>
                  </a:lnTo>
                  <a:lnTo>
                    <a:pt x="543" y="394"/>
                  </a:lnTo>
                  <a:lnTo>
                    <a:pt x="595" y="474"/>
                  </a:lnTo>
                  <a:lnTo>
                    <a:pt x="647" y="566"/>
                  </a:lnTo>
                  <a:lnTo>
                    <a:pt x="703" y="684"/>
                  </a:lnTo>
                  <a:lnTo>
                    <a:pt x="755" y="815"/>
                  </a:lnTo>
                  <a:lnTo>
                    <a:pt x="812" y="980"/>
                  </a:lnTo>
                  <a:lnTo>
                    <a:pt x="868" y="1168"/>
                  </a:lnTo>
                  <a:lnTo>
                    <a:pt x="920" y="1356"/>
                  </a:lnTo>
                  <a:lnTo>
                    <a:pt x="920" y="1360"/>
                  </a:lnTo>
                  <a:lnTo>
                    <a:pt x="922" y="1363"/>
                  </a:lnTo>
                  <a:lnTo>
                    <a:pt x="923" y="1370"/>
                  </a:lnTo>
                  <a:lnTo>
                    <a:pt x="927" y="1382"/>
                  </a:lnTo>
                  <a:lnTo>
                    <a:pt x="934" y="1407"/>
                  </a:lnTo>
                  <a:lnTo>
                    <a:pt x="948" y="1457"/>
                  </a:lnTo>
                  <a:lnTo>
                    <a:pt x="949" y="1460"/>
                  </a:lnTo>
                  <a:lnTo>
                    <a:pt x="950" y="1463"/>
                  </a:lnTo>
                  <a:lnTo>
                    <a:pt x="951" y="1469"/>
                  </a:lnTo>
                  <a:lnTo>
                    <a:pt x="955" y="1481"/>
                  </a:lnTo>
                  <a:lnTo>
                    <a:pt x="962" y="1504"/>
                  </a:lnTo>
                  <a:lnTo>
                    <a:pt x="976" y="1547"/>
                  </a:lnTo>
                  <a:lnTo>
                    <a:pt x="977" y="1549"/>
                  </a:lnTo>
                  <a:lnTo>
                    <a:pt x="978" y="1552"/>
                  </a:lnTo>
                  <a:lnTo>
                    <a:pt x="979" y="1557"/>
                  </a:lnTo>
                  <a:lnTo>
                    <a:pt x="983" y="1566"/>
                  </a:lnTo>
                  <a:lnTo>
                    <a:pt x="989" y="1583"/>
                  </a:lnTo>
                  <a:lnTo>
                    <a:pt x="990" y="1584"/>
                  </a:lnTo>
                  <a:lnTo>
                    <a:pt x="991" y="1586"/>
                  </a:lnTo>
                  <a:lnTo>
                    <a:pt x="993" y="1591"/>
                  </a:lnTo>
                  <a:lnTo>
                    <a:pt x="996" y="1598"/>
                  </a:lnTo>
                  <a:lnTo>
                    <a:pt x="1002" y="1611"/>
                  </a:lnTo>
                  <a:lnTo>
                    <a:pt x="1003" y="1613"/>
                  </a:lnTo>
                  <a:lnTo>
                    <a:pt x="1004" y="1614"/>
                  </a:lnTo>
                  <a:lnTo>
                    <a:pt x="1005" y="1618"/>
                  </a:lnTo>
                  <a:lnTo>
                    <a:pt x="1009" y="1623"/>
                  </a:lnTo>
                  <a:lnTo>
                    <a:pt x="1010" y="1625"/>
                  </a:lnTo>
                  <a:lnTo>
                    <a:pt x="1011" y="1626"/>
                  </a:lnTo>
                  <a:lnTo>
                    <a:pt x="1012" y="1628"/>
                  </a:lnTo>
                  <a:lnTo>
                    <a:pt x="1016" y="1632"/>
                  </a:lnTo>
                  <a:lnTo>
                    <a:pt x="1016" y="1634"/>
                  </a:lnTo>
                  <a:lnTo>
                    <a:pt x="1017" y="1634"/>
                  </a:lnTo>
                  <a:lnTo>
                    <a:pt x="1019" y="1636"/>
                  </a:lnTo>
                  <a:lnTo>
                    <a:pt x="1020" y="1637"/>
                  </a:lnTo>
                  <a:lnTo>
                    <a:pt x="1020" y="1638"/>
                  </a:lnTo>
                  <a:lnTo>
                    <a:pt x="1022" y="1639"/>
                  </a:lnTo>
                  <a:lnTo>
                    <a:pt x="1023" y="1640"/>
                  </a:lnTo>
                  <a:lnTo>
                    <a:pt x="1024" y="1640"/>
                  </a:lnTo>
                  <a:lnTo>
                    <a:pt x="1025" y="1641"/>
                  </a:lnTo>
                  <a:lnTo>
                    <a:pt x="1025" y="1642"/>
                  </a:lnTo>
                  <a:lnTo>
                    <a:pt x="1026" y="1642"/>
                  </a:lnTo>
                  <a:lnTo>
                    <a:pt x="1027" y="1642"/>
                  </a:lnTo>
                  <a:lnTo>
                    <a:pt x="1028" y="1643"/>
                  </a:lnTo>
                  <a:lnTo>
                    <a:pt x="1029" y="1643"/>
                  </a:lnTo>
                  <a:lnTo>
                    <a:pt x="1029" y="1643"/>
                  </a:lnTo>
                  <a:lnTo>
                    <a:pt x="1030" y="1644"/>
                  </a:lnTo>
                  <a:lnTo>
                    <a:pt x="1031" y="1644"/>
                  </a:lnTo>
                  <a:lnTo>
                    <a:pt x="1032" y="1644"/>
                  </a:lnTo>
                  <a:lnTo>
                    <a:pt x="1033" y="1644"/>
                  </a:lnTo>
                  <a:lnTo>
                    <a:pt x="1034" y="1644"/>
                  </a:lnTo>
                  <a:lnTo>
                    <a:pt x="1035" y="1644"/>
                  </a:lnTo>
                  <a:lnTo>
                    <a:pt x="1036" y="1644"/>
                  </a:lnTo>
                  <a:lnTo>
                    <a:pt x="1037" y="1644"/>
                  </a:lnTo>
                  <a:lnTo>
                    <a:pt x="1037" y="1643"/>
                  </a:lnTo>
                  <a:lnTo>
                    <a:pt x="1038" y="1643"/>
                  </a:lnTo>
                  <a:lnTo>
                    <a:pt x="1039" y="1643"/>
                  </a:lnTo>
                  <a:lnTo>
                    <a:pt x="1040" y="1642"/>
                  </a:lnTo>
                  <a:lnTo>
                    <a:pt x="1041" y="1642"/>
                  </a:lnTo>
                  <a:lnTo>
                    <a:pt x="1042" y="1641"/>
                  </a:lnTo>
                  <a:lnTo>
                    <a:pt x="1043" y="1640"/>
                  </a:lnTo>
                  <a:lnTo>
                    <a:pt x="1044" y="1639"/>
                  </a:lnTo>
                  <a:lnTo>
                    <a:pt x="1045" y="1639"/>
                  </a:lnTo>
                  <a:lnTo>
                    <a:pt x="1045" y="1638"/>
                  </a:lnTo>
                  <a:lnTo>
                    <a:pt x="1046" y="1637"/>
                  </a:lnTo>
                  <a:lnTo>
                    <a:pt x="1047" y="1636"/>
                  </a:lnTo>
                  <a:lnTo>
                    <a:pt x="1048" y="1635"/>
                  </a:lnTo>
                  <a:lnTo>
                    <a:pt x="1050" y="1632"/>
                  </a:lnTo>
                  <a:lnTo>
                    <a:pt x="1051" y="1631"/>
                  </a:lnTo>
                  <a:lnTo>
                    <a:pt x="1052" y="1630"/>
                  </a:lnTo>
                  <a:lnTo>
                    <a:pt x="1054" y="1627"/>
                  </a:lnTo>
                  <a:lnTo>
                    <a:pt x="1054" y="1625"/>
                  </a:lnTo>
                  <a:lnTo>
                    <a:pt x="1055" y="1623"/>
                  </a:lnTo>
                  <a:lnTo>
                    <a:pt x="1057" y="1620"/>
                  </a:lnTo>
                  <a:lnTo>
                    <a:pt x="1058" y="1618"/>
                  </a:lnTo>
                  <a:lnTo>
                    <a:pt x="1059" y="1616"/>
                  </a:lnTo>
                  <a:lnTo>
                    <a:pt x="1061" y="1612"/>
                  </a:lnTo>
                  <a:lnTo>
                    <a:pt x="1062" y="1610"/>
                  </a:lnTo>
                  <a:lnTo>
                    <a:pt x="1062" y="1607"/>
                  </a:lnTo>
                  <a:lnTo>
                    <a:pt x="1064" y="1602"/>
                  </a:lnTo>
                  <a:lnTo>
                    <a:pt x="1065" y="1600"/>
                  </a:lnTo>
                  <a:lnTo>
                    <a:pt x="1066" y="1597"/>
                  </a:lnTo>
                  <a:lnTo>
                    <a:pt x="1068" y="1592"/>
                  </a:lnTo>
                  <a:lnTo>
                    <a:pt x="1071" y="1579"/>
                  </a:lnTo>
                  <a:lnTo>
                    <a:pt x="1072" y="1576"/>
                  </a:lnTo>
                  <a:lnTo>
                    <a:pt x="1073" y="1572"/>
                  </a:lnTo>
                  <a:lnTo>
                    <a:pt x="1075" y="1566"/>
                  </a:lnTo>
                  <a:lnTo>
                    <a:pt x="1078" y="1551"/>
                  </a:lnTo>
                  <a:lnTo>
                    <a:pt x="1079" y="1546"/>
                  </a:lnTo>
                  <a:lnTo>
                    <a:pt x="1080" y="1543"/>
                  </a:lnTo>
                  <a:lnTo>
                    <a:pt x="1082" y="1534"/>
                  </a:lnTo>
                  <a:lnTo>
                    <a:pt x="1086" y="1517"/>
                  </a:lnTo>
                  <a:lnTo>
                    <a:pt x="1086" y="1512"/>
                  </a:lnTo>
                  <a:lnTo>
                    <a:pt x="1087" y="1508"/>
                  </a:lnTo>
                  <a:lnTo>
                    <a:pt x="1089" y="1498"/>
                  </a:lnTo>
                  <a:lnTo>
                    <a:pt x="1093" y="1478"/>
                  </a:lnTo>
                  <a:lnTo>
                    <a:pt x="1099" y="1435"/>
                  </a:lnTo>
                  <a:lnTo>
                    <a:pt x="1113" y="1338"/>
                  </a:lnTo>
                  <a:lnTo>
                    <a:pt x="1114" y="1331"/>
                  </a:lnTo>
                  <a:lnTo>
                    <a:pt x="1115" y="1325"/>
                  </a:lnTo>
                  <a:lnTo>
                    <a:pt x="1117" y="1312"/>
                  </a:lnTo>
                  <a:lnTo>
                    <a:pt x="1121" y="1287"/>
                  </a:lnTo>
                  <a:lnTo>
                    <a:pt x="1128" y="1236"/>
                  </a:lnTo>
                  <a:lnTo>
                    <a:pt x="1128" y="1230"/>
                  </a:lnTo>
                  <a:lnTo>
                    <a:pt x="1129" y="1224"/>
                  </a:lnTo>
                  <a:lnTo>
                    <a:pt x="1131" y="1212"/>
                  </a:lnTo>
                  <a:lnTo>
                    <a:pt x="1134" y="1190"/>
                  </a:lnTo>
                  <a:lnTo>
                    <a:pt x="1136" y="1184"/>
                  </a:lnTo>
                  <a:lnTo>
                    <a:pt x="1136" y="1179"/>
                  </a:lnTo>
                  <a:lnTo>
                    <a:pt x="1138" y="1169"/>
                  </a:lnTo>
                  <a:lnTo>
                    <a:pt x="1141" y="1150"/>
                  </a:lnTo>
                  <a:lnTo>
                    <a:pt x="1142" y="1147"/>
                  </a:lnTo>
                  <a:lnTo>
                    <a:pt x="1143" y="1142"/>
                  </a:lnTo>
                  <a:lnTo>
                    <a:pt x="1145" y="1135"/>
                  </a:lnTo>
                  <a:lnTo>
                    <a:pt x="1146" y="1132"/>
                  </a:lnTo>
                  <a:lnTo>
                    <a:pt x="1146" y="1129"/>
                  </a:lnTo>
                  <a:lnTo>
                    <a:pt x="1148" y="1123"/>
                  </a:lnTo>
                  <a:lnTo>
                    <a:pt x="1149" y="1121"/>
                  </a:lnTo>
                  <a:lnTo>
                    <a:pt x="1149" y="1118"/>
                  </a:lnTo>
                  <a:lnTo>
                    <a:pt x="1150" y="1116"/>
                  </a:lnTo>
                  <a:lnTo>
                    <a:pt x="1151" y="1114"/>
                  </a:lnTo>
                  <a:lnTo>
                    <a:pt x="1152" y="1113"/>
                  </a:lnTo>
                  <a:lnTo>
                    <a:pt x="1153" y="1111"/>
                  </a:lnTo>
                  <a:lnTo>
                    <a:pt x="1154" y="1110"/>
                  </a:lnTo>
                  <a:lnTo>
                    <a:pt x="1155" y="1109"/>
                  </a:lnTo>
                  <a:lnTo>
                    <a:pt x="1155" y="1108"/>
                  </a:lnTo>
                  <a:lnTo>
                    <a:pt x="1156" y="1107"/>
                  </a:lnTo>
                  <a:lnTo>
                    <a:pt x="1157" y="1107"/>
                  </a:lnTo>
                  <a:lnTo>
                    <a:pt x="1158" y="1107"/>
                  </a:lnTo>
                  <a:lnTo>
                    <a:pt x="1158" y="1107"/>
                  </a:lnTo>
                  <a:lnTo>
                    <a:pt x="1159" y="1108"/>
                  </a:lnTo>
                  <a:lnTo>
                    <a:pt x="1160" y="1109"/>
                  </a:lnTo>
                  <a:lnTo>
                    <a:pt x="1161" y="1110"/>
                  </a:lnTo>
                  <a:lnTo>
                    <a:pt x="1162" y="1111"/>
                  </a:lnTo>
                  <a:lnTo>
                    <a:pt x="1163" y="1113"/>
                  </a:lnTo>
                  <a:lnTo>
                    <a:pt x="1164" y="1115"/>
                  </a:lnTo>
                  <a:lnTo>
                    <a:pt x="1164" y="1117"/>
                  </a:lnTo>
                  <a:lnTo>
                    <a:pt x="1165" y="1120"/>
                  </a:lnTo>
                  <a:lnTo>
                    <a:pt x="1166" y="1123"/>
                  </a:lnTo>
                  <a:lnTo>
                    <a:pt x="1167" y="1126"/>
                  </a:lnTo>
                  <a:lnTo>
                    <a:pt x="1167" y="1130"/>
                  </a:lnTo>
                  <a:lnTo>
                    <a:pt x="1168" y="1133"/>
                  </a:lnTo>
                  <a:lnTo>
                    <a:pt x="1169" y="1137"/>
                  </a:lnTo>
                  <a:lnTo>
                    <a:pt x="1170" y="1142"/>
                  </a:lnTo>
                  <a:lnTo>
                    <a:pt x="1171" y="1147"/>
                  </a:lnTo>
                  <a:lnTo>
                    <a:pt x="1172" y="1152"/>
                  </a:lnTo>
                  <a:lnTo>
                    <a:pt x="1172" y="1157"/>
                  </a:lnTo>
                  <a:lnTo>
                    <a:pt x="1174" y="1168"/>
                  </a:lnTo>
                  <a:lnTo>
                    <a:pt x="1175" y="1175"/>
                  </a:lnTo>
                  <a:lnTo>
                    <a:pt x="1176" y="1181"/>
                  </a:lnTo>
                  <a:lnTo>
                    <a:pt x="1178" y="1194"/>
                  </a:lnTo>
                  <a:lnTo>
                    <a:pt x="1181" y="1225"/>
                  </a:lnTo>
                  <a:lnTo>
                    <a:pt x="1181" y="1233"/>
                  </a:lnTo>
                  <a:lnTo>
                    <a:pt x="1182" y="1241"/>
                  </a:lnTo>
                  <a:lnTo>
                    <a:pt x="1184" y="1258"/>
                  </a:lnTo>
                  <a:lnTo>
                    <a:pt x="1187" y="1293"/>
                  </a:lnTo>
                  <a:lnTo>
                    <a:pt x="1188" y="1302"/>
                  </a:lnTo>
                  <a:lnTo>
                    <a:pt x="1189" y="1311"/>
                  </a:lnTo>
                  <a:lnTo>
                    <a:pt x="1190" y="1329"/>
                  </a:lnTo>
                  <a:lnTo>
                    <a:pt x="1193" y="1363"/>
                  </a:lnTo>
                  <a:lnTo>
                    <a:pt x="1195" y="1372"/>
                  </a:lnTo>
                  <a:lnTo>
                    <a:pt x="1196" y="1381"/>
                  </a:lnTo>
                  <a:lnTo>
                    <a:pt x="1196" y="1389"/>
                  </a:lnTo>
                  <a:lnTo>
                    <a:pt x="1197" y="1397"/>
                  </a:lnTo>
                  <a:lnTo>
                    <a:pt x="1198" y="1405"/>
                  </a:lnTo>
                  <a:lnTo>
                    <a:pt x="1199" y="1412"/>
                  </a:lnTo>
                  <a:lnTo>
                    <a:pt x="1200" y="1418"/>
                  </a:lnTo>
                  <a:lnTo>
                    <a:pt x="1201" y="1425"/>
                  </a:lnTo>
                  <a:lnTo>
                    <a:pt x="1201" y="1430"/>
                  </a:lnTo>
                  <a:lnTo>
                    <a:pt x="1202" y="1435"/>
                  </a:lnTo>
                  <a:lnTo>
                    <a:pt x="1204" y="1439"/>
                  </a:lnTo>
                  <a:lnTo>
                    <a:pt x="1204" y="1442"/>
                  </a:lnTo>
                  <a:lnTo>
                    <a:pt x="1205" y="1445"/>
                  </a:lnTo>
                  <a:lnTo>
                    <a:pt x="1206" y="1447"/>
                  </a:lnTo>
                  <a:lnTo>
                    <a:pt x="1207" y="1448"/>
                  </a:lnTo>
                  <a:lnTo>
                    <a:pt x="1208" y="1448"/>
                  </a:lnTo>
                  <a:lnTo>
                    <a:pt x="1209" y="1448"/>
                  </a:lnTo>
                  <a:lnTo>
                    <a:pt x="1209" y="1446"/>
                  </a:lnTo>
                  <a:lnTo>
                    <a:pt x="1210" y="1443"/>
                  </a:lnTo>
                  <a:lnTo>
                    <a:pt x="1212" y="1440"/>
                  </a:lnTo>
                  <a:lnTo>
                    <a:pt x="1212" y="1435"/>
                  </a:lnTo>
                  <a:lnTo>
                    <a:pt x="1213" y="1430"/>
                  </a:lnTo>
                  <a:lnTo>
                    <a:pt x="1214" y="1424"/>
                  </a:lnTo>
                  <a:lnTo>
                    <a:pt x="1215" y="1416"/>
                  </a:lnTo>
                  <a:lnTo>
                    <a:pt x="1216" y="1408"/>
                  </a:lnTo>
                  <a:lnTo>
                    <a:pt x="1217" y="1399"/>
                  </a:lnTo>
                  <a:lnTo>
                    <a:pt x="1218" y="1379"/>
                  </a:lnTo>
                  <a:lnTo>
                    <a:pt x="1219" y="1368"/>
                  </a:lnTo>
                  <a:lnTo>
                    <a:pt x="1220" y="1356"/>
                  </a:lnTo>
                  <a:lnTo>
                    <a:pt x="1222" y="1331"/>
                  </a:lnTo>
                  <a:lnTo>
                    <a:pt x="1223" y="1319"/>
                  </a:lnTo>
                  <a:lnTo>
                    <a:pt x="1224" y="1306"/>
                  </a:lnTo>
                  <a:lnTo>
                    <a:pt x="1225" y="1280"/>
                  </a:lnTo>
                  <a:lnTo>
                    <a:pt x="1226" y="1268"/>
                  </a:lnTo>
                  <a:lnTo>
                    <a:pt x="1227" y="1255"/>
                  </a:lnTo>
                  <a:lnTo>
                    <a:pt x="1228" y="1244"/>
                  </a:lnTo>
                  <a:lnTo>
                    <a:pt x="1229" y="1234"/>
                  </a:lnTo>
                  <a:lnTo>
                    <a:pt x="1230" y="1224"/>
                  </a:lnTo>
                  <a:lnTo>
                    <a:pt x="1231" y="1216"/>
                  </a:lnTo>
                  <a:lnTo>
                    <a:pt x="1232" y="1209"/>
                  </a:lnTo>
                  <a:lnTo>
                    <a:pt x="1232" y="1203"/>
                  </a:lnTo>
                  <a:lnTo>
                    <a:pt x="1233" y="1199"/>
                  </a:lnTo>
                  <a:lnTo>
                    <a:pt x="1234" y="1197"/>
                  </a:lnTo>
                  <a:lnTo>
                    <a:pt x="1235" y="1196"/>
                  </a:lnTo>
                  <a:lnTo>
                    <a:pt x="1236" y="1198"/>
                  </a:lnTo>
                  <a:lnTo>
                    <a:pt x="1237" y="1201"/>
                  </a:lnTo>
                  <a:lnTo>
                    <a:pt x="1238" y="1207"/>
                  </a:lnTo>
                  <a:lnTo>
                    <a:pt x="1239" y="1215"/>
                  </a:lnTo>
                  <a:lnTo>
                    <a:pt x="1240" y="1224"/>
                  </a:lnTo>
                  <a:lnTo>
                    <a:pt x="1240" y="1235"/>
                  </a:lnTo>
                  <a:lnTo>
                    <a:pt x="1241" y="1247"/>
                  </a:lnTo>
                  <a:lnTo>
                    <a:pt x="1242" y="1261"/>
                  </a:lnTo>
                  <a:lnTo>
                    <a:pt x="1243" y="1276"/>
                  </a:lnTo>
                  <a:lnTo>
                    <a:pt x="1244" y="1292"/>
                  </a:lnTo>
                  <a:lnTo>
                    <a:pt x="1245" y="1308"/>
                  </a:lnTo>
                  <a:lnTo>
                    <a:pt x="1245" y="1324"/>
                  </a:lnTo>
                  <a:lnTo>
                    <a:pt x="1247" y="1340"/>
                  </a:lnTo>
                  <a:lnTo>
                    <a:pt x="1248" y="1355"/>
                  </a:lnTo>
                  <a:lnTo>
                    <a:pt x="1248" y="1367"/>
                  </a:lnTo>
                  <a:lnTo>
                    <a:pt x="1249" y="1379"/>
                  </a:lnTo>
                  <a:lnTo>
                    <a:pt x="1250" y="1388"/>
                  </a:lnTo>
                  <a:lnTo>
                    <a:pt x="1251" y="1393"/>
                  </a:lnTo>
                  <a:lnTo>
                    <a:pt x="1252" y="1396"/>
                  </a:lnTo>
                  <a:lnTo>
                    <a:pt x="1252" y="1396"/>
                  </a:lnTo>
                  <a:lnTo>
                    <a:pt x="1253" y="1393"/>
                  </a:lnTo>
                  <a:lnTo>
                    <a:pt x="1254" y="1387"/>
                  </a:lnTo>
                  <a:lnTo>
                    <a:pt x="1255" y="1378"/>
                  </a:lnTo>
                  <a:lnTo>
                    <a:pt x="1256" y="1365"/>
                  </a:lnTo>
                  <a:lnTo>
                    <a:pt x="1257" y="1351"/>
                  </a:lnTo>
                  <a:lnTo>
                    <a:pt x="1258" y="1335"/>
                  </a:lnTo>
                  <a:lnTo>
                    <a:pt x="1258" y="1317"/>
                  </a:lnTo>
                  <a:lnTo>
                    <a:pt x="1259" y="1299"/>
                  </a:lnTo>
                  <a:lnTo>
                    <a:pt x="1260" y="1281"/>
                  </a:lnTo>
                  <a:lnTo>
                    <a:pt x="1261" y="1264"/>
                  </a:lnTo>
                  <a:lnTo>
                    <a:pt x="1261" y="1251"/>
                  </a:lnTo>
                  <a:lnTo>
                    <a:pt x="1262" y="1239"/>
                  </a:lnTo>
                  <a:lnTo>
                    <a:pt x="1264" y="1233"/>
                  </a:lnTo>
                  <a:lnTo>
                    <a:pt x="1264" y="1230"/>
                  </a:lnTo>
                  <a:lnTo>
                    <a:pt x="1265" y="1233"/>
                  </a:lnTo>
                  <a:lnTo>
                    <a:pt x="1266" y="1241"/>
                  </a:lnTo>
                  <a:lnTo>
                    <a:pt x="1267" y="1254"/>
                  </a:lnTo>
                  <a:lnTo>
                    <a:pt x="1267" y="1270"/>
                  </a:lnTo>
                  <a:lnTo>
                    <a:pt x="1268" y="1290"/>
                  </a:lnTo>
                  <a:lnTo>
                    <a:pt x="1269" y="1311"/>
                  </a:lnTo>
                  <a:lnTo>
                    <a:pt x="1270" y="1331"/>
                  </a:lnTo>
                  <a:lnTo>
                    <a:pt x="1271" y="1350"/>
                  </a:lnTo>
                  <a:lnTo>
                    <a:pt x="1272" y="1364"/>
                  </a:lnTo>
                  <a:lnTo>
                    <a:pt x="1273" y="1371"/>
                  </a:lnTo>
                  <a:lnTo>
                    <a:pt x="1273" y="1372"/>
                  </a:lnTo>
                  <a:lnTo>
                    <a:pt x="1274" y="1364"/>
                  </a:lnTo>
                  <a:lnTo>
                    <a:pt x="1275" y="1349"/>
                  </a:lnTo>
                  <a:lnTo>
                    <a:pt x="1276" y="1329"/>
                  </a:lnTo>
                  <a:lnTo>
                    <a:pt x="1276" y="1305"/>
                  </a:lnTo>
                  <a:lnTo>
                    <a:pt x="1277" y="1282"/>
                  </a:lnTo>
                  <a:lnTo>
                    <a:pt x="1278" y="1262"/>
                  </a:lnTo>
                  <a:lnTo>
                    <a:pt x="1279" y="1251"/>
                  </a:lnTo>
                  <a:lnTo>
                    <a:pt x="1280" y="1249"/>
                  </a:lnTo>
                  <a:lnTo>
                    <a:pt x="1281" y="1259"/>
                  </a:lnTo>
                  <a:lnTo>
                    <a:pt x="1282" y="1278"/>
                  </a:lnTo>
                  <a:lnTo>
                    <a:pt x="1282" y="1304"/>
                  </a:lnTo>
                  <a:lnTo>
                    <a:pt x="1283" y="1331"/>
                  </a:lnTo>
                  <a:lnTo>
                    <a:pt x="1284" y="1350"/>
                  </a:lnTo>
                  <a:lnTo>
                    <a:pt x="1285" y="1358"/>
                  </a:lnTo>
                  <a:lnTo>
                    <a:pt x="1286" y="1351"/>
                  </a:lnTo>
                  <a:lnTo>
                    <a:pt x="1286" y="1329"/>
                  </a:lnTo>
                  <a:lnTo>
                    <a:pt x="1287" y="1300"/>
                  </a:lnTo>
                  <a:lnTo>
                    <a:pt x="1288" y="1273"/>
                  </a:lnTo>
                  <a:lnTo>
                    <a:pt x="1289" y="1260"/>
                  </a:lnTo>
                  <a:lnTo>
                    <a:pt x="1290" y="1267"/>
                  </a:lnTo>
                  <a:lnTo>
                    <a:pt x="1291" y="1292"/>
                  </a:lnTo>
                  <a:lnTo>
                    <a:pt x="1291" y="1324"/>
                  </a:lnTo>
                  <a:lnTo>
                    <a:pt x="1292" y="1347"/>
                  </a:lnTo>
                  <a:lnTo>
                    <a:pt x="1293" y="1345"/>
                  </a:lnTo>
                  <a:lnTo>
                    <a:pt x="1294" y="1319"/>
                  </a:lnTo>
                  <a:lnTo>
                    <a:pt x="1295" y="1284"/>
                  </a:lnTo>
                  <a:lnTo>
                    <a:pt x="1295" y="1267"/>
                  </a:lnTo>
                  <a:lnTo>
                    <a:pt x="1296" y="1284"/>
                  </a:lnTo>
                  <a:lnTo>
                    <a:pt x="1297" y="1321"/>
                  </a:lnTo>
                  <a:lnTo>
                    <a:pt x="1298" y="1343"/>
                  </a:lnTo>
                  <a:lnTo>
                    <a:pt x="1299" y="1324"/>
                  </a:lnTo>
                  <a:lnTo>
                    <a:pt x="1300" y="1285"/>
                  </a:lnTo>
                  <a:lnTo>
                    <a:pt x="1300" y="1275"/>
                  </a:lnTo>
                  <a:lnTo>
                    <a:pt x="1301" y="1312"/>
                  </a:lnTo>
                  <a:lnTo>
                    <a:pt x="1302" y="1338"/>
                  </a:lnTo>
                  <a:lnTo>
                    <a:pt x="1303" y="1308"/>
                  </a:lnTo>
                  <a:lnTo>
                    <a:pt x="1304" y="1277"/>
                  </a:lnTo>
                  <a:lnTo>
                    <a:pt x="1304" y="1309"/>
                  </a:lnTo>
                  <a:lnTo>
                    <a:pt x="1306" y="1333"/>
                  </a:lnTo>
                  <a:lnTo>
                    <a:pt x="1306" y="1290"/>
                  </a:lnTo>
                  <a:lnTo>
                    <a:pt x="1307" y="1296"/>
                  </a:lnTo>
                  <a:lnTo>
                    <a:pt x="1308" y="1331"/>
                  </a:lnTo>
                  <a:lnTo>
                    <a:pt x="1309" y="1286"/>
                  </a:lnTo>
                  <a:lnTo>
                    <a:pt x="1309" y="1318"/>
                  </a:lnTo>
                  <a:lnTo>
                    <a:pt x="1310" y="1303"/>
                  </a:lnTo>
                  <a:lnTo>
                    <a:pt x="1311" y="1307"/>
                  </a:lnTo>
                  <a:lnTo>
                    <a:pt x="1312" y="1302"/>
                  </a:lnTo>
                  <a:lnTo>
                    <a:pt x="1312" y="1320"/>
                  </a:lnTo>
                  <a:lnTo>
                    <a:pt x="1313" y="1288"/>
                  </a:lnTo>
                  <a:lnTo>
                    <a:pt x="1314" y="1311"/>
                  </a:lnTo>
                  <a:lnTo>
                    <a:pt x="1315" y="1323"/>
                  </a:lnTo>
                  <a:lnTo>
                    <a:pt x="1316" y="1318"/>
                  </a:lnTo>
                  <a:lnTo>
                    <a:pt x="1317" y="1317"/>
                  </a:lnTo>
                  <a:lnTo>
                    <a:pt x="1318" y="1320"/>
                  </a:lnTo>
                  <a:lnTo>
                    <a:pt x="1318" y="1303"/>
                  </a:lnTo>
                  <a:lnTo>
                    <a:pt x="1319" y="1309"/>
                  </a:lnTo>
                  <a:lnTo>
                    <a:pt x="1320" y="1296"/>
                  </a:lnTo>
                  <a:lnTo>
                    <a:pt x="1321" y="1298"/>
                  </a:lnTo>
                  <a:lnTo>
                    <a:pt x="1321" y="1314"/>
                  </a:lnTo>
                  <a:lnTo>
                    <a:pt x="1322" y="1310"/>
                  </a:lnTo>
                  <a:lnTo>
                    <a:pt x="1323" y="1314"/>
                  </a:lnTo>
                  <a:lnTo>
                    <a:pt x="1324" y="1313"/>
                  </a:lnTo>
                  <a:lnTo>
                    <a:pt x="1325" y="1308"/>
                  </a:lnTo>
                  <a:lnTo>
                    <a:pt x="1326" y="1303"/>
                  </a:lnTo>
                  <a:lnTo>
                    <a:pt x="1326" y="1309"/>
                  </a:lnTo>
                  <a:lnTo>
                    <a:pt x="1327" y="1304"/>
                  </a:lnTo>
                  <a:lnTo>
                    <a:pt x="1328" y="1308"/>
                  </a:lnTo>
                  <a:lnTo>
                    <a:pt x="1329" y="1306"/>
                  </a:lnTo>
                  <a:lnTo>
                    <a:pt x="1329" y="1306"/>
                  </a:lnTo>
                  <a:lnTo>
                    <a:pt x="1330" y="1307"/>
                  </a:lnTo>
                  <a:lnTo>
                    <a:pt x="1331" y="1305"/>
                  </a:lnTo>
                  <a:lnTo>
                    <a:pt x="1332" y="1306"/>
                  </a:lnTo>
                  <a:lnTo>
                    <a:pt x="1333" y="1307"/>
                  </a:lnTo>
                  <a:lnTo>
                    <a:pt x="1334" y="1311"/>
                  </a:lnTo>
                  <a:lnTo>
                    <a:pt x="1335" y="1311"/>
                  </a:lnTo>
                  <a:lnTo>
                    <a:pt x="1335" y="1303"/>
                  </a:lnTo>
                  <a:lnTo>
                    <a:pt x="1336" y="1314"/>
                  </a:lnTo>
                  <a:lnTo>
                    <a:pt x="1337" y="1298"/>
                  </a:lnTo>
                  <a:lnTo>
                    <a:pt x="1338" y="1308"/>
                  </a:lnTo>
                  <a:lnTo>
                    <a:pt x="1338" y="1296"/>
                  </a:lnTo>
                  <a:lnTo>
                    <a:pt x="1339" y="1298"/>
                  </a:lnTo>
                  <a:lnTo>
                    <a:pt x="1340" y="1319"/>
                  </a:lnTo>
                  <a:lnTo>
                    <a:pt x="1341" y="1296"/>
                  </a:lnTo>
                  <a:lnTo>
                    <a:pt x="1342" y="1294"/>
                  </a:lnTo>
                  <a:lnTo>
                    <a:pt x="1343" y="1297"/>
                  </a:lnTo>
                  <a:lnTo>
                    <a:pt x="1343" y="1292"/>
                  </a:lnTo>
                  <a:lnTo>
                    <a:pt x="1344" y="1292"/>
                  </a:lnTo>
                  <a:lnTo>
                    <a:pt x="1345" y="1316"/>
                  </a:lnTo>
                  <a:lnTo>
                    <a:pt x="1346" y="1315"/>
                  </a:lnTo>
                  <a:lnTo>
                    <a:pt x="1346" y="1288"/>
                  </a:lnTo>
                  <a:lnTo>
                    <a:pt x="1347" y="1328"/>
                  </a:lnTo>
                  <a:lnTo>
                    <a:pt x="1348" y="1285"/>
                  </a:lnTo>
                  <a:lnTo>
                    <a:pt x="1349" y="1329"/>
                  </a:lnTo>
                  <a:lnTo>
                    <a:pt x="1350" y="1288"/>
                  </a:lnTo>
                  <a:lnTo>
                    <a:pt x="1351" y="1311"/>
                  </a:lnTo>
                  <a:lnTo>
                    <a:pt x="1351" y="1322"/>
                  </a:lnTo>
                  <a:lnTo>
                    <a:pt x="1352" y="1280"/>
                  </a:lnTo>
                  <a:lnTo>
                    <a:pt x="1353" y="1315"/>
                  </a:lnTo>
                  <a:lnTo>
                    <a:pt x="1354" y="1330"/>
                  </a:lnTo>
                  <a:lnTo>
                    <a:pt x="1355" y="1286"/>
                  </a:lnTo>
                  <a:lnTo>
                    <a:pt x="1355" y="1289"/>
                  </a:lnTo>
                  <a:lnTo>
                    <a:pt x="1356" y="1334"/>
                  </a:lnTo>
                  <a:lnTo>
                    <a:pt x="1358" y="1323"/>
                  </a:lnTo>
                  <a:lnTo>
                    <a:pt x="1358" y="1280"/>
                  </a:lnTo>
                  <a:lnTo>
                    <a:pt x="1359" y="1280"/>
                  </a:lnTo>
                  <a:lnTo>
                    <a:pt x="1360" y="1321"/>
                  </a:lnTo>
                  <a:lnTo>
                    <a:pt x="1361" y="1343"/>
                  </a:lnTo>
                  <a:lnTo>
                    <a:pt x="1362" y="1319"/>
                  </a:lnTo>
                  <a:lnTo>
                    <a:pt x="1362" y="1280"/>
                  </a:lnTo>
                  <a:lnTo>
                    <a:pt x="1363" y="1268"/>
                  </a:lnTo>
                  <a:lnTo>
                    <a:pt x="1364" y="1292"/>
                  </a:lnTo>
                  <a:lnTo>
                    <a:pt x="1365" y="1328"/>
                  </a:lnTo>
                  <a:lnTo>
                    <a:pt x="1366" y="1349"/>
                  </a:lnTo>
                  <a:lnTo>
                    <a:pt x="1367" y="1339"/>
                  </a:lnTo>
                  <a:lnTo>
                    <a:pt x="1368" y="1309"/>
                  </a:lnTo>
                  <a:lnTo>
                    <a:pt x="1369" y="1276"/>
                  </a:lnTo>
                  <a:lnTo>
                    <a:pt x="1370" y="1260"/>
                  </a:lnTo>
                  <a:lnTo>
                    <a:pt x="1370" y="1267"/>
                  </a:lnTo>
                  <a:lnTo>
                    <a:pt x="1371" y="1293"/>
                  </a:lnTo>
                  <a:lnTo>
                    <a:pt x="1372" y="1324"/>
                  </a:lnTo>
                  <a:lnTo>
                    <a:pt x="1373" y="1349"/>
                  </a:lnTo>
                  <a:lnTo>
                    <a:pt x="1374" y="1358"/>
                  </a:lnTo>
                  <a:lnTo>
                    <a:pt x="1375" y="1351"/>
                  </a:lnTo>
                  <a:lnTo>
                    <a:pt x="1376" y="1329"/>
                  </a:lnTo>
                  <a:lnTo>
                    <a:pt x="1377" y="1301"/>
                  </a:lnTo>
                  <a:lnTo>
                    <a:pt x="1378" y="1274"/>
                  </a:lnTo>
                  <a:lnTo>
                    <a:pt x="1378" y="1255"/>
                  </a:lnTo>
                  <a:lnTo>
                    <a:pt x="1379" y="1248"/>
                  </a:lnTo>
                  <a:lnTo>
                    <a:pt x="1380" y="1254"/>
                  </a:lnTo>
                  <a:lnTo>
                    <a:pt x="1381" y="1270"/>
                  </a:lnTo>
                  <a:lnTo>
                    <a:pt x="1382" y="1294"/>
                  </a:lnTo>
                  <a:lnTo>
                    <a:pt x="1383" y="1319"/>
                  </a:lnTo>
                  <a:lnTo>
                    <a:pt x="1384" y="1343"/>
                  </a:lnTo>
                  <a:lnTo>
                    <a:pt x="1385" y="1361"/>
                  </a:lnTo>
                  <a:lnTo>
                    <a:pt x="1385" y="1371"/>
                  </a:lnTo>
                  <a:lnTo>
                    <a:pt x="1386" y="1372"/>
                  </a:lnTo>
                  <a:lnTo>
                    <a:pt x="1387" y="1365"/>
                  </a:lnTo>
                  <a:lnTo>
                    <a:pt x="1388" y="1350"/>
                  </a:lnTo>
                  <a:lnTo>
                    <a:pt x="1389" y="1331"/>
                  </a:lnTo>
                  <a:lnTo>
                    <a:pt x="1390" y="1310"/>
                  </a:lnTo>
                  <a:lnTo>
                    <a:pt x="1390" y="1287"/>
                  </a:lnTo>
                  <a:lnTo>
                    <a:pt x="1392" y="1267"/>
                  </a:lnTo>
                  <a:lnTo>
                    <a:pt x="1393" y="1250"/>
                  </a:lnTo>
                  <a:lnTo>
                    <a:pt x="1393" y="1238"/>
                  </a:lnTo>
                  <a:lnTo>
                    <a:pt x="1394" y="1232"/>
                  </a:lnTo>
                  <a:lnTo>
                    <a:pt x="1395" y="1231"/>
                  </a:lnTo>
                  <a:lnTo>
                    <a:pt x="1396" y="1236"/>
                  </a:lnTo>
                  <a:lnTo>
                    <a:pt x="1397" y="1245"/>
                  </a:lnTo>
                  <a:lnTo>
                    <a:pt x="1398" y="1259"/>
                  </a:lnTo>
                  <a:lnTo>
                    <a:pt x="1398" y="1276"/>
                  </a:lnTo>
                  <a:lnTo>
                    <a:pt x="1400" y="1295"/>
                  </a:lnTo>
                  <a:lnTo>
                    <a:pt x="1400" y="1314"/>
                  </a:lnTo>
                  <a:lnTo>
                    <a:pt x="1401" y="1333"/>
                  </a:lnTo>
                  <a:lnTo>
                    <a:pt x="1402" y="1350"/>
                  </a:lnTo>
                  <a:lnTo>
                    <a:pt x="1403" y="1366"/>
                  </a:lnTo>
                  <a:lnTo>
                    <a:pt x="1404" y="1379"/>
                  </a:lnTo>
                  <a:lnTo>
                    <a:pt x="1405" y="1388"/>
                  </a:lnTo>
                  <a:lnTo>
                    <a:pt x="1405" y="1394"/>
                  </a:lnTo>
                  <a:lnTo>
                    <a:pt x="1406" y="1397"/>
                  </a:lnTo>
                  <a:lnTo>
                    <a:pt x="1407" y="1396"/>
                  </a:lnTo>
                  <a:lnTo>
                    <a:pt x="1408" y="1391"/>
                  </a:lnTo>
                  <a:lnTo>
                    <a:pt x="1409" y="1384"/>
                  </a:lnTo>
                  <a:lnTo>
                    <a:pt x="1410" y="1374"/>
                  </a:lnTo>
                  <a:lnTo>
                    <a:pt x="1411" y="1362"/>
                  </a:lnTo>
                  <a:lnTo>
                    <a:pt x="1412" y="1349"/>
                  </a:lnTo>
                  <a:lnTo>
                    <a:pt x="1412" y="1336"/>
                  </a:lnTo>
                  <a:lnTo>
                    <a:pt x="1414" y="1306"/>
                  </a:lnTo>
                  <a:lnTo>
                    <a:pt x="1415" y="1291"/>
                  </a:lnTo>
                  <a:lnTo>
                    <a:pt x="1416" y="1277"/>
                  </a:lnTo>
                  <a:lnTo>
                    <a:pt x="1416" y="1262"/>
                  </a:lnTo>
                  <a:lnTo>
                    <a:pt x="1418" y="1250"/>
                  </a:lnTo>
                  <a:lnTo>
                    <a:pt x="1418" y="1237"/>
                  </a:lnTo>
                  <a:lnTo>
                    <a:pt x="1419" y="1227"/>
                  </a:lnTo>
                  <a:lnTo>
                    <a:pt x="1420" y="1218"/>
                  </a:lnTo>
                  <a:lnTo>
                    <a:pt x="1421" y="1210"/>
                  </a:lnTo>
                  <a:lnTo>
                    <a:pt x="1421" y="1204"/>
                  </a:lnTo>
                  <a:lnTo>
                    <a:pt x="1422" y="1200"/>
                  </a:lnTo>
                  <a:lnTo>
                    <a:pt x="1423" y="1198"/>
                  </a:lnTo>
                  <a:lnTo>
                    <a:pt x="1424" y="1196"/>
                  </a:lnTo>
                  <a:lnTo>
                    <a:pt x="1424" y="1197"/>
                  </a:lnTo>
                  <a:lnTo>
                    <a:pt x="1426" y="1200"/>
                  </a:lnTo>
                  <a:lnTo>
                    <a:pt x="1427" y="1203"/>
                  </a:lnTo>
                  <a:lnTo>
                    <a:pt x="1427" y="1209"/>
                  </a:lnTo>
                  <a:lnTo>
                    <a:pt x="1428" y="1215"/>
                  </a:lnTo>
                  <a:lnTo>
                    <a:pt x="1429" y="1222"/>
                  </a:lnTo>
                  <a:lnTo>
                    <a:pt x="1430" y="1231"/>
                  </a:lnTo>
                  <a:lnTo>
                    <a:pt x="1430" y="1241"/>
                  </a:lnTo>
                  <a:lnTo>
                    <a:pt x="1431" y="1251"/>
                  </a:lnTo>
                  <a:lnTo>
                    <a:pt x="1432" y="1262"/>
                  </a:lnTo>
                  <a:lnTo>
                    <a:pt x="1433" y="1285"/>
                  </a:lnTo>
                  <a:lnTo>
                    <a:pt x="1437" y="1332"/>
                  </a:lnTo>
                  <a:lnTo>
                    <a:pt x="1438" y="1344"/>
                  </a:lnTo>
                  <a:lnTo>
                    <a:pt x="1439" y="1355"/>
                  </a:lnTo>
                  <a:lnTo>
                    <a:pt x="1439" y="1366"/>
                  </a:lnTo>
                  <a:lnTo>
                    <a:pt x="1440" y="1377"/>
                  </a:lnTo>
                  <a:lnTo>
                    <a:pt x="1441" y="1387"/>
                  </a:lnTo>
                  <a:lnTo>
                    <a:pt x="1442" y="1396"/>
                  </a:lnTo>
                  <a:lnTo>
                    <a:pt x="1443" y="1405"/>
                  </a:lnTo>
                  <a:lnTo>
                    <a:pt x="1444" y="1413"/>
                  </a:lnTo>
                  <a:lnTo>
                    <a:pt x="1444" y="1420"/>
                  </a:lnTo>
                  <a:lnTo>
                    <a:pt x="1445" y="1426"/>
                  </a:lnTo>
                  <a:lnTo>
                    <a:pt x="1446" y="1432"/>
                  </a:lnTo>
                  <a:lnTo>
                    <a:pt x="1447" y="1437"/>
                  </a:lnTo>
                  <a:lnTo>
                    <a:pt x="1448" y="1440"/>
                  </a:lnTo>
                  <a:lnTo>
                    <a:pt x="1448" y="1443"/>
                  </a:lnTo>
                  <a:lnTo>
                    <a:pt x="1449" y="1446"/>
                  </a:lnTo>
                  <a:lnTo>
                    <a:pt x="1450" y="1448"/>
                  </a:lnTo>
                  <a:lnTo>
                    <a:pt x="1451" y="1448"/>
                  </a:lnTo>
                  <a:lnTo>
                    <a:pt x="1452" y="1448"/>
                  </a:lnTo>
                  <a:lnTo>
                    <a:pt x="1453" y="1448"/>
                  </a:lnTo>
                  <a:lnTo>
                    <a:pt x="1453" y="1446"/>
                  </a:lnTo>
                  <a:lnTo>
                    <a:pt x="1454" y="1444"/>
                  </a:lnTo>
                  <a:lnTo>
                    <a:pt x="1455" y="1441"/>
                  </a:lnTo>
                  <a:lnTo>
                    <a:pt x="1456" y="1438"/>
                  </a:lnTo>
                  <a:lnTo>
                    <a:pt x="1457" y="1433"/>
                  </a:lnTo>
                  <a:lnTo>
                    <a:pt x="1457" y="1429"/>
                  </a:lnTo>
                  <a:lnTo>
                    <a:pt x="1458" y="1424"/>
                  </a:lnTo>
                  <a:lnTo>
                    <a:pt x="1459" y="1418"/>
                  </a:lnTo>
                  <a:lnTo>
                    <a:pt x="1460" y="1412"/>
                  </a:lnTo>
                  <a:lnTo>
                    <a:pt x="1461" y="1405"/>
                  </a:lnTo>
                  <a:lnTo>
                    <a:pt x="1462" y="1398"/>
                  </a:lnTo>
                  <a:lnTo>
                    <a:pt x="1463" y="1383"/>
                  </a:lnTo>
                  <a:lnTo>
                    <a:pt x="1464" y="1375"/>
                  </a:lnTo>
                  <a:lnTo>
                    <a:pt x="1465" y="1366"/>
                  </a:lnTo>
                  <a:lnTo>
                    <a:pt x="1467" y="1347"/>
                  </a:lnTo>
                  <a:lnTo>
                    <a:pt x="1470" y="1309"/>
                  </a:lnTo>
                  <a:lnTo>
                    <a:pt x="1471" y="1299"/>
                  </a:lnTo>
                  <a:lnTo>
                    <a:pt x="1472" y="1289"/>
                  </a:lnTo>
                </a:path>
              </a:pathLst>
            </a:custGeom>
            <a:noFill/>
            <a:ln w="19050" cap="sq">
              <a:solidFill>
                <a:srgbClr val="0000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20" name="组合 19"/>
            <p:cNvGrpSpPr/>
            <p:nvPr/>
          </p:nvGrpSpPr>
          <p:grpSpPr>
            <a:xfrm>
              <a:off x="5927205" y="2360543"/>
              <a:ext cx="5190732" cy="3314907"/>
              <a:chOff x="5798837" y="2140065"/>
              <a:chExt cx="5190732" cy="3314907"/>
            </a:xfrm>
          </p:grpSpPr>
          <p:sp>
            <p:nvSpPr>
              <p:cNvPr id="22" name="Line 53"/>
              <p:cNvSpPr>
                <a:spLocks noChangeShapeType="1"/>
              </p:cNvSpPr>
              <p:nvPr/>
            </p:nvSpPr>
            <p:spPr bwMode="auto">
              <a:xfrm>
                <a:off x="5798837" y="4625166"/>
                <a:ext cx="4846216"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79"/>
              <p:cNvSpPr>
                <a:spLocks noChangeShapeType="1"/>
              </p:cNvSpPr>
              <p:nvPr/>
            </p:nvSpPr>
            <p:spPr bwMode="auto">
              <a:xfrm flipV="1">
                <a:off x="8314191" y="2421982"/>
                <a:ext cx="0" cy="303299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24" name="TextBox 23"/>
                  <p:cNvSpPr txBox="1"/>
                  <p:nvPr/>
                </p:nvSpPr>
                <p:spPr>
                  <a:xfrm>
                    <a:off x="10548999" y="4371860"/>
                    <a:ext cx="4405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𝑥</m:t>
                          </m:r>
                        </m:oMath>
                      </m:oMathPara>
                    </a14:m>
                    <a:endParaRPr lang="zh-CN" alt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548999" y="4371860"/>
                    <a:ext cx="440570" cy="4616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911501" y="2140065"/>
                    <a:ext cx="4383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𝑦</m:t>
                          </m:r>
                        </m:oMath>
                      </m:oMathPara>
                    </a14:m>
                    <a:endParaRPr lang="zh-CN" alt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7911501" y="2140065"/>
                    <a:ext cx="438390" cy="461665"/>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282447" y="4617501"/>
                    <a:ext cx="4775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𝑂</m:t>
                          </m:r>
                        </m:oMath>
                      </m:oMathPara>
                    </a14:m>
                    <a:endParaRPr lang="zh-CN" alt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8282447" y="4617501"/>
                    <a:ext cx="477502" cy="461665"/>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207645" y="3631182"/>
                    <a:ext cx="164769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a:rPr>
                            <m:t>𝑦</m:t>
                          </m:r>
                          <m:r>
                            <a:rPr lang="en-US" altLang="zh-CN" sz="2800" b="0" i="1" smtClean="0">
                              <a:solidFill>
                                <a:srgbClr val="0000FF"/>
                              </a:solidFill>
                              <a:latin typeface="Cambria Math" panose="02040503050406030204"/>
                            </a:rPr>
                            <m:t>=</m:t>
                          </m:r>
                          <m:r>
                            <a:rPr lang="en-US" altLang="zh-CN" sz="2800" b="0" i="1" smtClean="0">
                              <a:solidFill>
                                <a:srgbClr val="0000FF"/>
                              </a:solidFill>
                              <a:latin typeface="Cambria Math" panose="02040503050406030204"/>
                            </a:rPr>
                            <m:t>𝑓</m:t>
                          </m:r>
                          <m:r>
                            <a:rPr lang="en-US" altLang="zh-CN" sz="2800" b="0" i="1" smtClean="0">
                              <a:solidFill>
                                <a:srgbClr val="0000FF"/>
                              </a:solidFill>
                              <a:latin typeface="Cambria Math" panose="02040503050406030204"/>
                            </a:rPr>
                            <m:t>(</m:t>
                          </m:r>
                          <m:r>
                            <a:rPr lang="en-US" altLang="zh-CN" sz="2800" b="0" i="1" smtClean="0">
                              <a:solidFill>
                                <a:srgbClr val="0000FF"/>
                              </a:solidFill>
                              <a:latin typeface="Cambria Math" panose="02040503050406030204"/>
                            </a:rPr>
                            <m:t>𝑥</m:t>
                          </m:r>
                          <m:r>
                            <a:rPr lang="en-US" altLang="zh-CN" sz="2800" b="0" i="1" smtClean="0">
                              <a:solidFill>
                                <a:srgbClr val="0000FF"/>
                              </a:solidFill>
                              <a:latin typeface="Cambria Math" panose="02040503050406030204"/>
                            </a:rPr>
                            <m:t>)</m:t>
                          </m:r>
                        </m:oMath>
                      </m:oMathPara>
                    </a14:m>
                    <a:endParaRPr lang="zh-CN" altLang="en-US" sz="2800" dirty="0">
                      <a:solidFill>
                        <a:srgbClr val="0000FF"/>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207645" y="3631182"/>
                    <a:ext cx="1647695" cy="523220"/>
                  </a:xfrm>
                  <a:prstGeom prst="rect">
                    <a:avLst/>
                  </a:prstGeom>
                  <a:blipFill rotWithShape="1">
                    <a:blip r:embed="rId10"/>
                  </a:blipFill>
                </p:spPr>
                <p:txBody>
                  <a:bodyPr/>
                  <a:lstStyle/>
                  <a:p>
                    <a:r>
                      <a:rPr lang="zh-CN" altLang="en-US">
                        <a:noFill/>
                      </a:rPr>
                      <a:t> </a:t>
                    </a:r>
                  </a:p>
                </p:txBody>
              </p:sp>
            </mc:Fallback>
          </mc:AlternateContent>
        </p:grpSp>
        <p:sp>
          <p:nvSpPr>
            <p:cNvPr id="21" name="椭圆 20"/>
            <p:cNvSpPr/>
            <p:nvPr/>
          </p:nvSpPr>
          <p:spPr>
            <a:xfrm>
              <a:off x="8424278" y="4815634"/>
              <a:ext cx="72000" cy="72000"/>
            </a:xfrm>
            <a:prstGeom prst="ellipse">
              <a:avLst/>
            </a:prstGeom>
            <a:solidFill>
              <a:schemeClr val="tx1"/>
            </a:solidFill>
            <a:ln w="28575">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out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34998" y="825064"/>
                <a:ext cx="7897442" cy="1732205"/>
              </a:xfrm>
              <a:prstGeom prst="rect">
                <a:avLst/>
              </a:prstGeom>
            </p:spPr>
            <p:txBody>
              <a:bodyPr wrap="square">
                <a:spAutoFit/>
              </a:bodyPr>
              <a:lstStyle/>
              <a:p>
                <a:pPr>
                  <a:spcAft>
                    <a:spcPts val="600"/>
                  </a:spcAft>
                </a:pPr>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7  </a:t>
                </a:r>
                <a:r>
                  <a:rPr lang="zh-CN" altLang="en-US" sz="2800" dirty="0">
                    <a:latin typeface="微软雅黑" panose="020B0503020204020204" pitchFamily="34" charset="-122"/>
                    <a:ea typeface="微软雅黑" panose="020B0503020204020204" pitchFamily="34" charset="-122"/>
                  </a:rPr>
                  <a:t>设</a:t>
                </a:r>
                <a14:m>
                  <m:oMath xmlns:m="http://schemas.openxmlformats.org/officeDocument/2006/math">
                    <m:r>
                      <a:rPr lang="zh-CN" altLang="en-US" sz="2800" i="1">
                        <a:latin typeface="Cambria Math" panose="02040503050406030204"/>
                      </a:rPr>
                      <m:t>𝑓</m:t>
                    </m:r>
                    <m:d>
                      <m:dPr>
                        <m:ctrlPr>
                          <a:rPr lang="zh-CN" altLang="en-US" sz="2800" i="1">
                            <a:latin typeface="Cambria Math" panose="02040503050406030204" pitchFamily="18" charset="0"/>
                          </a:rPr>
                        </m:ctrlPr>
                      </m:dPr>
                      <m:e>
                        <m:r>
                          <a:rPr lang="zh-CN" altLang="en-US" sz="2800" i="1">
                            <a:latin typeface="Cambria Math" panose="02040503050406030204"/>
                          </a:rPr>
                          <m:t>𝑥</m:t>
                        </m:r>
                      </m:e>
                    </m:d>
                    <m:r>
                      <a:rPr lang="zh-CN" altLang="en-US" sz="2800">
                        <a:latin typeface="Cambria Math" panose="02040503050406030204"/>
                      </a:rPr>
                      <m:t>=</m:t>
                    </m:r>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a:rPr lang="zh-CN" altLang="en-US" sz="2800" i="1">
                                  <a:latin typeface="Cambria Math" panose="02040503050406030204"/>
                                </a:rPr>
                                <m:t>𝑥</m:t>
                              </m:r>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𝑥</m:t>
                              </m:r>
                              <m:r>
                                <a:rPr lang="zh-CN" altLang="en-US" sz="2800">
                                  <a:latin typeface="Cambria Math" panose="02040503050406030204"/>
                                </a:rPr>
                                <m:t>&lt;</m:t>
                              </m:r>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r>
                                <a:rPr lang="zh-CN" altLang="en-US" sz="2800">
                                  <a:latin typeface="Cambria Math" panose="02040503050406030204"/>
                                </a:rPr>
                                <m:t>,</m:t>
                              </m:r>
                            </m:e>
                          </m:mr>
                          <m:mr>
                            <m:e>
                              <m:r>
                                <a:rPr lang="zh-CN" altLang="en-US" sz="2800">
                                  <a:latin typeface="Cambria Math" panose="02040503050406030204"/>
                                </a:rPr>
                                <m:t>3,</m:t>
                              </m:r>
                              <m:r>
                                <m:rPr>
                                  <m:nor/>
                                </m:rPr>
                                <a:rPr lang="zh-CN" altLang="en-US" sz="2800" i="1">
                                  <a:latin typeface="Cambria Math" panose="02040503050406030204" pitchFamily="18" charset="0"/>
                                </a:rPr>
                                <m:t>       </m:t>
                              </m:r>
                              <m:r>
                                <a:rPr lang="zh-CN" altLang="en-US" sz="2800" i="1">
                                  <a:latin typeface="Cambria Math" panose="02040503050406030204"/>
                                </a:rPr>
                                <m:t>𝑥</m:t>
                              </m:r>
                              <m:r>
                                <a:rPr lang="zh-CN" altLang="en-US" sz="2800">
                                  <a:latin typeface="Cambria Math" panose="02040503050406030204"/>
                                </a:rPr>
                                <m:t>=</m:t>
                              </m:r>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r>
                                <a:rPr lang="zh-CN" altLang="en-US" sz="2800">
                                  <a:latin typeface="Cambria Math" panose="02040503050406030204"/>
                                </a:rPr>
                                <m:t>,</m:t>
                              </m:r>
                              <m:r>
                                <m:rPr>
                                  <m:nor/>
                                </m:rPr>
                                <a:rPr lang="zh-CN" altLang="en-US" sz="2800" i="1">
                                  <a:latin typeface="Cambria Math" panose="02040503050406030204" pitchFamily="18" charset="0"/>
                                </a:rPr>
                                <m:t> </m:t>
                              </m:r>
                            </m:e>
                          </m:mr>
                          <m:mr>
                            <m:e>
                              <m:r>
                                <a:rPr lang="zh-CN" altLang="en-US" sz="2800">
                                  <a:latin typeface="Cambria Math" panose="02040503050406030204"/>
                                </a:rPr>
                                <m:t>2</m:t>
                              </m:r>
                              <m:r>
                                <a:rPr lang="zh-CN" altLang="en-US" sz="2800" i="1">
                                  <a:latin typeface="Cambria Math" panose="02040503050406030204"/>
                                </a:rPr>
                                <m:t>𝑥</m:t>
                              </m:r>
                              <m:r>
                                <a:rPr lang="zh-CN" altLang="en-US" sz="2800">
                                  <a:latin typeface="Cambria Math" panose="02040503050406030204"/>
                                </a:rPr>
                                <m:t>+1,</m:t>
                              </m:r>
                              <m:r>
                                <m:rPr>
                                  <m:nor/>
                                </m:rPr>
                                <a:rPr lang="zh-CN" altLang="en-US" sz="2800" i="1">
                                  <a:latin typeface="Cambria Math" panose="02040503050406030204" pitchFamily="18" charset="0"/>
                                </a:rPr>
                                <m:t> </m:t>
                              </m:r>
                              <m:r>
                                <a:rPr lang="zh-CN" altLang="en-US" sz="2800" i="1">
                                  <a:latin typeface="Cambria Math" panose="02040503050406030204"/>
                                </a:rPr>
                                <m:t>𝑥</m:t>
                              </m:r>
                              <m:r>
                                <a:rPr lang="zh-CN" altLang="en-US" sz="2800">
                                  <a:latin typeface="Cambria Math" panose="02040503050406030204"/>
                                </a:rPr>
                                <m:t>&gt;</m:t>
                              </m:r>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r>
                                <a:rPr lang="en-US" altLang="zh-CN" sz="2800" b="0" i="1" smtClean="0">
                                  <a:latin typeface="Cambria Math" panose="02040503050406030204"/>
                                </a:rPr>
                                <m:t>,</m:t>
                              </m:r>
                            </m:e>
                          </m:mr>
                        </m:m>
                      </m:e>
                    </m:d>
                  </m:oMath>
                </a14:m>
                <a:r>
                  <a:rPr lang="zh-CN" altLang="en-US" sz="2800" dirty="0">
                    <a:latin typeface="微软雅黑" panose="020B0503020204020204" pitchFamily="34" charset="-122"/>
                    <a:ea typeface="微软雅黑" panose="020B0503020204020204" pitchFamily="34" charset="-122"/>
                  </a:rPr>
                  <a:t> 当常数</a:t>
                </a:r>
                <a14:m>
                  <m:oMath xmlns:m="http://schemas.openxmlformats.org/officeDocument/2006/math">
                    <m:r>
                      <a:rPr lang="en-US" altLang="zh-CN" sz="2800" b="0" i="1" smtClean="0">
                        <a:latin typeface="Cambria Math" panose="02040503050406030204"/>
                        <a:ea typeface="微软雅黑" panose="020B0503020204020204" pitchFamily="34" charset="-122"/>
                      </a:rPr>
                      <m:t>𝑎</m:t>
                    </m:r>
                  </m:oMath>
                </a14:m>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dirty="0">
                    <a:latin typeface="微软雅黑" panose="020B0503020204020204" pitchFamily="34" charset="-122"/>
                    <a:ea typeface="微软雅黑" panose="020B0503020204020204" pitchFamily="34" charset="-122"/>
                  </a:rPr>
                  <a:t>取何值时函数在 </a:t>
                </a:r>
                <a14:m>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e>
                    </m:d>
                  </m:oMath>
                </a14:m>
                <a:r>
                  <a:rPr lang="zh-CN" altLang="en-US" sz="2800" dirty="0">
                    <a:latin typeface="微软雅黑" panose="020B0503020204020204" pitchFamily="34" charset="-122"/>
                    <a:ea typeface="微软雅黑" panose="020B0503020204020204" pitchFamily="34" charset="-122"/>
                  </a:rPr>
                  <a:t>上连续？</a:t>
                </a:r>
              </a:p>
            </p:txBody>
          </p:sp>
        </mc:Choice>
        <mc:Fallback xmlns="">
          <p:sp>
            <p:nvSpPr>
              <p:cNvPr id="2" name="矩形 1"/>
              <p:cNvSpPr>
                <a:spLocks noRot="1" noChangeAspect="1" noMove="1" noResize="1" noEditPoints="1" noAdjustHandles="1" noChangeArrowheads="1" noChangeShapeType="1" noTextEdit="1"/>
              </p:cNvSpPr>
              <p:nvPr/>
            </p:nvSpPr>
            <p:spPr>
              <a:xfrm>
                <a:off x="634998" y="825064"/>
                <a:ext cx="7897442" cy="1732205"/>
              </a:xfrm>
              <a:prstGeom prst="rect">
                <a:avLst/>
              </a:prstGeom>
              <a:blipFill rotWithShape="1">
                <a:blip r:embed="rId2"/>
                <a:stretch>
                  <a:fillRect l="-8" t="-11" r="7" b="7"/>
                </a:stretch>
              </a:blipFill>
            </p:spPr>
            <p:txBody>
              <a:bodyPr/>
              <a:lstStyle/>
              <a:p>
                <a:r>
                  <a:rPr lang="zh-CN" altLang="en-US">
                    <a:noFill/>
                  </a:rPr>
                  <a:t> </a:t>
                </a:r>
              </a:p>
            </p:txBody>
          </p:sp>
        </mc:Fallback>
      </mc:AlternateContent>
      <p:grpSp>
        <p:nvGrpSpPr>
          <p:cNvPr id="3" name="组合 2"/>
          <p:cNvGrpSpPr/>
          <p:nvPr/>
        </p:nvGrpSpPr>
        <p:grpSpPr>
          <a:xfrm>
            <a:off x="2903514" y="2927928"/>
            <a:ext cx="5239585" cy="3253725"/>
            <a:chOff x="5951637" y="2401019"/>
            <a:chExt cx="5239585" cy="3253725"/>
          </a:xfrm>
        </p:grpSpPr>
        <p:grpSp>
          <p:nvGrpSpPr>
            <p:cNvPr id="4" name="组合 3"/>
            <p:cNvGrpSpPr/>
            <p:nvPr/>
          </p:nvGrpSpPr>
          <p:grpSpPr>
            <a:xfrm>
              <a:off x="5951637" y="2401019"/>
              <a:ext cx="5239585" cy="3253725"/>
              <a:chOff x="5777491" y="2201247"/>
              <a:chExt cx="5239585" cy="3253725"/>
            </a:xfrm>
          </p:grpSpPr>
          <p:sp>
            <p:nvSpPr>
              <p:cNvPr id="17" name="Line 53"/>
              <p:cNvSpPr>
                <a:spLocks noChangeShapeType="1"/>
              </p:cNvSpPr>
              <p:nvPr/>
            </p:nvSpPr>
            <p:spPr bwMode="auto">
              <a:xfrm>
                <a:off x="5777491" y="4856956"/>
                <a:ext cx="4867562"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800"/>
              </a:p>
            </p:txBody>
          </p:sp>
          <p:sp>
            <p:nvSpPr>
              <p:cNvPr id="18" name="Line 79"/>
              <p:cNvSpPr>
                <a:spLocks noChangeShapeType="1"/>
              </p:cNvSpPr>
              <p:nvPr/>
            </p:nvSpPr>
            <p:spPr bwMode="auto">
              <a:xfrm flipV="1">
                <a:off x="7427729" y="2421982"/>
                <a:ext cx="0" cy="303299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800"/>
              </a:p>
            </p:txBody>
          </p:sp>
          <mc:AlternateContent xmlns:mc="http://schemas.openxmlformats.org/markup-compatibility/2006" xmlns:a14="http://schemas.microsoft.com/office/drawing/2010/main">
            <mc:Choice Requires="a14">
              <p:sp>
                <p:nvSpPr>
                  <p:cNvPr id="19" name="TextBox 18"/>
                  <p:cNvSpPr txBox="1"/>
                  <p:nvPr/>
                </p:nvSpPr>
                <p:spPr>
                  <a:xfrm>
                    <a:off x="10548999" y="4603650"/>
                    <a:ext cx="4680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𝑥</m:t>
                          </m:r>
                        </m:oMath>
                      </m:oMathPara>
                    </a14:m>
                    <a:endParaRPr lang="zh-CN" alt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0548999" y="4603650"/>
                    <a:ext cx="468077" cy="52322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427334" y="2201247"/>
                    <a:ext cx="4729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𝑦</m:t>
                          </m:r>
                        </m:oMath>
                      </m:oMathPara>
                    </a14:m>
                    <a:endParaRPr lang="zh-CN" alt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7427334" y="2201247"/>
                    <a:ext cx="472950" cy="52322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001627" y="4849291"/>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𝑂</m:t>
                          </m:r>
                        </m:oMath>
                      </m:oMathPara>
                    </a14:m>
                    <a:endParaRPr lang="zh-CN" altLang="en-US" sz="28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01627" y="4849291"/>
                    <a:ext cx="517257" cy="523220"/>
                  </a:xfrm>
                  <a:prstGeom prst="rect">
                    <a:avLst/>
                  </a:prstGeom>
                  <a:blipFill rotWithShape="1">
                    <a:blip r:embed="rId5"/>
                  </a:blipFill>
                </p:spPr>
                <p:txBody>
                  <a:bodyPr/>
                  <a:lstStyle/>
                  <a:p>
                    <a:r>
                      <a:rPr lang="zh-CN" altLang="en-US">
                        <a:noFill/>
                      </a:rPr>
                      <a:t> </a:t>
                    </a:r>
                  </a:p>
                </p:txBody>
              </p:sp>
            </mc:Fallback>
          </mc:AlternateContent>
        </p:grpSp>
        <p:cxnSp>
          <p:nvCxnSpPr>
            <p:cNvPr id="5" name="直接连接符 4"/>
            <p:cNvCxnSpPr/>
            <p:nvPr/>
          </p:nvCxnSpPr>
          <p:spPr bwMode="auto">
            <a:xfrm flipV="1">
              <a:off x="8399909" y="4986932"/>
              <a:ext cx="0" cy="1080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 name="直接连接符 5"/>
            <p:cNvCxnSpPr/>
            <p:nvPr/>
          </p:nvCxnSpPr>
          <p:spPr bwMode="auto">
            <a:xfrm rot="5400000" flipV="1">
              <a:off x="7589813" y="4104827"/>
              <a:ext cx="0" cy="1080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 name="直接连接符 6"/>
            <p:cNvCxnSpPr/>
            <p:nvPr/>
          </p:nvCxnSpPr>
          <p:spPr bwMode="auto">
            <a:xfrm rot="5400000" flipV="1">
              <a:off x="7589813" y="3600772"/>
              <a:ext cx="0" cy="1080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 name="直接连接符 7"/>
            <p:cNvCxnSpPr/>
            <p:nvPr/>
          </p:nvCxnSpPr>
          <p:spPr bwMode="auto">
            <a:xfrm flipV="1">
              <a:off x="8399909" y="3636176"/>
              <a:ext cx="7961" cy="1398078"/>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9" name="直接连接符 8"/>
            <p:cNvCxnSpPr/>
            <p:nvPr/>
          </p:nvCxnSpPr>
          <p:spPr bwMode="auto">
            <a:xfrm>
              <a:off x="7589813" y="3654772"/>
              <a:ext cx="810096" cy="0"/>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10" name="直接连接符 9"/>
            <p:cNvCxnSpPr/>
            <p:nvPr/>
          </p:nvCxnSpPr>
          <p:spPr bwMode="auto">
            <a:xfrm flipV="1">
              <a:off x="6143376" y="3636177"/>
              <a:ext cx="2264494" cy="1475044"/>
            </a:xfrm>
            <a:prstGeom prst="line">
              <a:avLst/>
            </a:prstGeom>
            <a:solidFill>
              <a:schemeClr val="accent1"/>
            </a:solidFill>
            <a:ln w="28575" cap="flat" cmpd="sng" algn="ctr">
              <a:solidFill>
                <a:srgbClr val="C00000"/>
              </a:solidFill>
              <a:prstDash val="solid"/>
              <a:round/>
              <a:headEnd type="none" w="sm" len="sm"/>
              <a:tailEnd type="none" w="sm" len="sm"/>
            </a:ln>
            <a:effectLst/>
          </p:spPr>
        </p:cxnSp>
        <p:cxnSp>
          <p:nvCxnSpPr>
            <p:cNvPr id="11" name="直接连接符 10"/>
            <p:cNvCxnSpPr/>
            <p:nvPr/>
          </p:nvCxnSpPr>
          <p:spPr bwMode="auto">
            <a:xfrm flipV="1">
              <a:off x="8392104" y="2484574"/>
              <a:ext cx="1035935" cy="1171801"/>
            </a:xfrm>
            <a:prstGeom prst="line">
              <a:avLst/>
            </a:prstGeom>
            <a:solidFill>
              <a:schemeClr val="accent1"/>
            </a:solidFill>
            <a:ln w="28575" cap="flat" cmpd="sng" algn="ctr">
              <a:solidFill>
                <a:srgbClr val="006600"/>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12" name="TextBox 11"/>
                <p:cNvSpPr txBox="1"/>
                <p:nvPr/>
              </p:nvSpPr>
              <p:spPr>
                <a:xfrm>
                  <a:off x="7751837" y="3896087"/>
                  <a:ext cx="17678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C00000"/>
                            </a:solidFill>
                            <a:latin typeface="Cambria Math" panose="02040503050406030204"/>
                          </a:rPr>
                          <m:t>𝑦</m:t>
                        </m:r>
                        <m:r>
                          <a:rPr lang="en-US" altLang="zh-CN" sz="2800" b="0" i="1" smtClean="0">
                            <a:solidFill>
                              <a:srgbClr val="C00000"/>
                            </a:solidFill>
                            <a:latin typeface="Cambria Math" panose="02040503050406030204"/>
                          </a:rPr>
                          <m:t>=</m:t>
                        </m:r>
                        <m:r>
                          <a:rPr lang="en-US" altLang="zh-CN" sz="2800" b="0" i="1" smtClean="0">
                            <a:solidFill>
                              <a:srgbClr val="C00000"/>
                            </a:solidFill>
                            <a:latin typeface="Cambria Math" panose="02040503050406030204"/>
                          </a:rPr>
                          <m:t>𝑥</m:t>
                        </m:r>
                        <m:r>
                          <a:rPr lang="en-US" altLang="zh-CN" sz="2800" b="0" i="1" smtClean="0">
                            <a:solidFill>
                              <a:srgbClr val="C00000"/>
                            </a:solidFill>
                            <a:latin typeface="Cambria Math" panose="02040503050406030204"/>
                          </a:rPr>
                          <m:t>+2</m:t>
                        </m:r>
                      </m:oMath>
                    </m:oMathPara>
                  </a14:m>
                  <a:endParaRPr lang="zh-CN" altLang="en-US" sz="2800"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751837" y="3896087"/>
                  <a:ext cx="1767856" cy="52322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940794" y="2808109"/>
                  <a:ext cx="19666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6600"/>
                            </a:solidFill>
                            <a:latin typeface="Cambria Math" panose="02040503050406030204"/>
                          </a:rPr>
                          <m:t>𝑦</m:t>
                        </m:r>
                        <m:r>
                          <a:rPr lang="en-US" altLang="zh-CN" sz="2800" b="0" i="1" smtClean="0">
                            <a:solidFill>
                              <a:srgbClr val="006600"/>
                            </a:solidFill>
                            <a:latin typeface="Cambria Math" panose="02040503050406030204"/>
                          </a:rPr>
                          <m:t>=2</m:t>
                        </m:r>
                        <m:r>
                          <a:rPr lang="en-US" altLang="zh-CN" sz="2800" b="0" i="1" smtClean="0">
                            <a:solidFill>
                              <a:srgbClr val="006600"/>
                            </a:solidFill>
                            <a:latin typeface="Cambria Math" panose="02040503050406030204"/>
                          </a:rPr>
                          <m:t>𝑥</m:t>
                        </m:r>
                        <m:r>
                          <a:rPr lang="en-US" altLang="zh-CN" sz="2800" b="0" i="1" smtClean="0">
                            <a:solidFill>
                              <a:srgbClr val="006600"/>
                            </a:solidFill>
                            <a:latin typeface="Cambria Math" panose="02040503050406030204"/>
                          </a:rPr>
                          <m:t>+1</m:t>
                        </m:r>
                      </m:oMath>
                    </m:oMathPara>
                  </a14:m>
                  <a:endParaRPr lang="zh-CN" altLang="en-US" sz="2800" dirty="0">
                    <a:solidFill>
                      <a:srgbClr val="0066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940794" y="2808109"/>
                  <a:ext cx="1966629" cy="52322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184145" y="5049063"/>
                  <a:ext cx="4651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1</m:t>
                        </m:r>
                      </m:oMath>
                    </m:oMathPara>
                  </a14:m>
                  <a:endParaRPr lang="zh-CN" alt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8184145" y="5049063"/>
                  <a:ext cx="465192" cy="523220"/>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157027" y="3927995"/>
                  <a:ext cx="4651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2</m:t>
                        </m:r>
                      </m:oMath>
                    </m:oMathPara>
                  </a14:m>
                  <a:endParaRPr lang="zh-CN" alt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157027" y="3927995"/>
                  <a:ext cx="465192" cy="523220"/>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175237" y="3434422"/>
                  <a:ext cx="4651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3</m:t>
                        </m:r>
                      </m:oMath>
                    </m:oMathPara>
                  </a14:m>
                  <a:endParaRPr lang="zh-CN" alt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7175237" y="3434422"/>
                  <a:ext cx="465192" cy="523220"/>
                </a:xfrm>
                <a:prstGeom prst="rect">
                  <a:avLst/>
                </a:prstGeom>
                <a:blipFill rotWithShape="1">
                  <a:blip r:embed="rId10"/>
                </a:blipFill>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836712"/>
            <a:ext cx="8706766" cy="597921"/>
          </a:xfrm>
          <a:prstGeom prst="rect">
            <a:avLst/>
          </a:prstGeom>
        </p:spPr>
        <p:txBody>
          <a:bodyPr wrap="square">
            <a:spAutoFit/>
          </a:bodyPr>
          <a:lstStyle/>
          <a:p>
            <a:pPr marL="457200" indent="-457200">
              <a:lnSpc>
                <a:spcPct val="130000"/>
              </a:lnSpc>
              <a:spcBef>
                <a:spcPts val="600"/>
              </a:spcBef>
              <a:spcAft>
                <a:spcPts val="600"/>
              </a:spcAft>
              <a:buClr>
                <a:srgbClr val="00B0F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连续函数对函数运算的封闭性</a:t>
            </a:r>
          </a:p>
        </p:txBody>
      </p:sp>
      <p:grpSp>
        <p:nvGrpSpPr>
          <p:cNvPr id="3" name="组合 2"/>
          <p:cNvGrpSpPr/>
          <p:nvPr/>
        </p:nvGrpSpPr>
        <p:grpSpPr>
          <a:xfrm>
            <a:off x="2837606" y="1770878"/>
            <a:ext cx="3313881" cy="1066552"/>
            <a:chOff x="4439469" y="1638548"/>
            <a:chExt cx="3313881" cy="1066552"/>
          </a:xfrm>
        </p:grpSpPr>
        <p:sp>
          <p:nvSpPr>
            <p:cNvPr id="4" name="矩形 3"/>
            <p:cNvSpPr/>
            <p:nvPr/>
          </p:nvSpPr>
          <p:spPr>
            <a:xfrm>
              <a:off x="4439469" y="1638548"/>
              <a:ext cx="3313881" cy="1066552"/>
            </a:xfrm>
            <a:prstGeom prst="rect">
              <a:avLst/>
            </a:prstGeom>
            <a:ln w="19050">
              <a:solidFill>
                <a:srgbClr val="C00000"/>
              </a:solidFill>
            </a:ln>
          </p:spPr>
          <p:txBody>
            <a:bodyPr wrap="non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5215488" y="1892027"/>
              <a:ext cx="1672253" cy="538609"/>
            </a:xfrm>
            <a:prstGeom prst="rect">
              <a:avLst/>
            </a:prstGeom>
            <a:noFill/>
          </p:spPr>
          <p:txBody>
            <a:bodyPr wrap="non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四则运算</a:t>
              </a:r>
            </a:p>
          </p:txBody>
        </p:sp>
      </p:grpSp>
      <p:grpSp>
        <p:nvGrpSpPr>
          <p:cNvPr id="6" name="组合 5"/>
          <p:cNvGrpSpPr/>
          <p:nvPr/>
        </p:nvGrpSpPr>
        <p:grpSpPr>
          <a:xfrm>
            <a:off x="1147514" y="2009750"/>
            <a:ext cx="1840310" cy="523220"/>
            <a:chOff x="1597249" y="1854572"/>
            <a:chExt cx="1840310" cy="523220"/>
          </a:xfrm>
        </p:grpSpPr>
        <p:cxnSp>
          <p:nvCxnSpPr>
            <p:cNvPr id="7" name="直接连接符 6"/>
            <p:cNvCxnSpPr/>
            <p:nvPr/>
          </p:nvCxnSpPr>
          <p:spPr bwMode="auto">
            <a:xfrm>
              <a:off x="2855293" y="2164977"/>
              <a:ext cx="582266" cy="0"/>
            </a:xfrm>
            <a:prstGeom prst="line">
              <a:avLst/>
            </a:prstGeom>
            <a:solidFill>
              <a:schemeClr val="accent1"/>
            </a:solidFill>
            <a:ln w="28575" cap="flat" cmpd="sng" algn="ctr">
              <a:solidFill>
                <a:schemeClr val="tx1"/>
              </a:solidFill>
              <a:prstDash val="solid"/>
              <a:round/>
              <a:headEnd type="none" w="sm" len="sm"/>
              <a:tailEnd type="stealth" w="lg" len="lg"/>
            </a:ln>
            <a:effectLst/>
          </p:spPr>
        </p:cxnSp>
        <p:sp>
          <p:nvSpPr>
            <p:cNvPr id="8" name="TextBox 7"/>
            <p:cNvSpPr txBox="1"/>
            <p:nvPr/>
          </p:nvSpPr>
          <p:spPr>
            <a:xfrm>
              <a:off x="1597249" y="1854572"/>
              <a:ext cx="126188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有理数</a:t>
              </a:r>
            </a:p>
          </p:txBody>
        </p:sp>
      </p:grpSp>
      <p:grpSp>
        <p:nvGrpSpPr>
          <p:cNvPr id="9" name="组合 8"/>
          <p:cNvGrpSpPr/>
          <p:nvPr/>
        </p:nvGrpSpPr>
        <p:grpSpPr>
          <a:xfrm>
            <a:off x="5796136" y="2009750"/>
            <a:ext cx="2285886" cy="523220"/>
            <a:chOff x="8302561" y="1892672"/>
            <a:chExt cx="2285886" cy="523220"/>
          </a:xfrm>
        </p:grpSpPr>
        <p:cxnSp>
          <p:nvCxnSpPr>
            <p:cNvPr id="10" name="直接连接符 9"/>
            <p:cNvCxnSpPr>
              <a:stCxn id="4" idx="3"/>
            </p:cNvCxnSpPr>
            <p:nvPr/>
          </p:nvCxnSpPr>
          <p:spPr bwMode="auto">
            <a:xfrm flipV="1">
              <a:off x="8302561" y="2164977"/>
              <a:ext cx="1034965" cy="0"/>
            </a:xfrm>
            <a:prstGeom prst="line">
              <a:avLst/>
            </a:prstGeom>
            <a:solidFill>
              <a:schemeClr val="accent1"/>
            </a:solidFill>
            <a:ln w="28575" cap="flat" cmpd="sng" algn="ctr">
              <a:solidFill>
                <a:schemeClr val="tx1"/>
              </a:solidFill>
              <a:prstDash val="solid"/>
              <a:round/>
              <a:headEnd type="none" w="sm" len="sm"/>
              <a:tailEnd type="stealth" w="lg" len="lg"/>
            </a:ln>
            <a:effectLst/>
          </p:spPr>
        </p:cxnSp>
        <p:sp>
          <p:nvSpPr>
            <p:cNvPr id="11" name="TextBox 10"/>
            <p:cNvSpPr txBox="1"/>
            <p:nvPr/>
          </p:nvSpPr>
          <p:spPr>
            <a:xfrm>
              <a:off x="9326563" y="1892672"/>
              <a:ext cx="126188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有理数</a:t>
              </a:r>
            </a:p>
          </p:txBody>
        </p:sp>
      </p:grpSp>
      <p:grpSp>
        <p:nvGrpSpPr>
          <p:cNvPr id="12" name="组合 11"/>
          <p:cNvGrpSpPr/>
          <p:nvPr/>
        </p:nvGrpSpPr>
        <p:grpSpPr>
          <a:xfrm>
            <a:off x="2910017" y="3717192"/>
            <a:ext cx="3229119" cy="1440000"/>
            <a:chOff x="4439866" y="3614327"/>
            <a:chExt cx="3229119" cy="1440000"/>
          </a:xfrm>
        </p:grpSpPr>
        <p:sp>
          <p:nvSpPr>
            <p:cNvPr id="13" name="矩形 12"/>
            <p:cNvSpPr/>
            <p:nvPr/>
          </p:nvSpPr>
          <p:spPr>
            <a:xfrm>
              <a:off x="4439866" y="3614327"/>
              <a:ext cx="3229119" cy="1440000"/>
            </a:xfrm>
            <a:prstGeom prst="rect">
              <a:avLst/>
            </a:prstGeom>
            <a:ln w="19050">
              <a:solidFill>
                <a:srgbClr val="C00000"/>
              </a:solidFill>
            </a:ln>
          </p:spPr>
          <p:txBody>
            <a:bodyPr wrap="square" rtlCol="0" anchor="ctr">
              <a:spAutoFit/>
            </a:bodyPr>
            <a:lstStyle/>
            <a:p>
              <a:pPr algn="ct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5215885" y="3620219"/>
              <a:ext cx="1672253" cy="1431161"/>
            </a:xfrm>
            <a:prstGeom prst="rect">
              <a:avLst/>
            </a:prstGeom>
            <a:noFill/>
          </p:spPr>
          <p:txBody>
            <a:bodyPr wrap="non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四则运算</a:t>
              </a:r>
              <a:endParaRPr lang="en-US" altLang="zh-CN" sz="2800" b="1" dirty="0">
                <a:solidFill>
                  <a:srgbClr val="C00000"/>
                </a:solidFill>
                <a:latin typeface="微软雅黑" panose="020B0503020204020204" pitchFamily="34" charset="-122"/>
                <a:ea typeface="微软雅黑" panose="020B0503020204020204" pitchFamily="34" charset="-122"/>
              </a:endParaRPr>
            </a:p>
            <a:p>
              <a:r>
                <a:rPr lang="zh-CN" altLang="en-US" sz="2800" b="1" dirty="0">
                  <a:solidFill>
                    <a:srgbClr val="C00000"/>
                  </a:solidFill>
                  <a:latin typeface="微软雅黑" panose="020B0503020204020204" pitchFamily="34" charset="-122"/>
                  <a:ea typeface="微软雅黑" panose="020B0503020204020204" pitchFamily="34" charset="-122"/>
                </a:rPr>
                <a:t>复合运算</a:t>
              </a:r>
              <a:endParaRPr lang="en-US" altLang="zh-CN" sz="2800" b="1" dirty="0">
                <a:solidFill>
                  <a:srgbClr val="C00000"/>
                </a:solidFill>
                <a:latin typeface="微软雅黑" panose="020B0503020204020204" pitchFamily="34" charset="-122"/>
                <a:ea typeface="微软雅黑" panose="020B0503020204020204" pitchFamily="34" charset="-122"/>
              </a:endParaRPr>
            </a:p>
            <a:p>
              <a:r>
                <a:rPr lang="zh-CN" altLang="en-US" sz="2800" b="1" dirty="0">
                  <a:solidFill>
                    <a:srgbClr val="C00000"/>
                  </a:solidFill>
                  <a:latin typeface="微软雅黑" panose="020B0503020204020204" pitchFamily="34" charset="-122"/>
                  <a:ea typeface="微软雅黑" panose="020B0503020204020204" pitchFamily="34" charset="-122"/>
                </a:rPr>
                <a:t>求逆运算</a:t>
              </a:r>
            </a:p>
          </p:txBody>
        </p:sp>
      </p:grpSp>
      <p:grpSp>
        <p:nvGrpSpPr>
          <p:cNvPr id="15" name="组合 14"/>
          <p:cNvGrpSpPr/>
          <p:nvPr/>
        </p:nvGrpSpPr>
        <p:grpSpPr>
          <a:xfrm>
            <a:off x="899592" y="4155355"/>
            <a:ext cx="2408961" cy="523220"/>
            <a:chOff x="1654399" y="1911722"/>
            <a:chExt cx="2408961" cy="523220"/>
          </a:xfrm>
        </p:grpSpPr>
        <p:cxnSp>
          <p:nvCxnSpPr>
            <p:cNvPr id="16" name="直接连接符 15"/>
            <p:cNvCxnSpPr/>
            <p:nvPr/>
          </p:nvCxnSpPr>
          <p:spPr bwMode="auto">
            <a:xfrm>
              <a:off x="3287341" y="2181027"/>
              <a:ext cx="776019" cy="0"/>
            </a:xfrm>
            <a:prstGeom prst="line">
              <a:avLst/>
            </a:prstGeom>
            <a:solidFill>
              <a:schemeClr val="accent1"/>
            </a:solidFill>
            <a:ln w="28575" cap="flat" cmpd="sng" algn="ctr">
              <a:solidFill>
                <a:schemeClr val="tx1"/>
              </a:solidFill>
              <a:prstDash val="solid"/>
              <a:round/>
              <a:headEnd type="none" w="sm" len="sm"/>
              <a:tailEnd type="stealth" w="lg" len="lg"/>
            </a:ln>
            <a:effectLst/>
          </p:spPr>
        </p:cxnSp>
        <p:sp>
          <p:nvSpPr>
            <p:cNvPr id="17" name="TextBox 16"/>
            <p:cNvSpPr txBox="1"/>
            <p:nvPr/>
          </p:nvSpPr>
          <p:spPr>
            <a:xfrm>
              <a:off x="1654399" y="1911722"/>
              <a:ext cx="1620957"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连续函数</a:t>
              </a:r>
            </a:p>
          </p:txBody>
        </p:sp>
      </p:grpSp>
      <p:grpSp>
        <p:nvGrpSpPr>
          <p:cNvPr id="18" name="组合 17"/>
          <p:cNvGrpSpPr/>
          <p:nvPr/>
        </p:nvGrpSpPr>
        <p:grpSpPr>
          <a:xfrm>
            <a:off x="6008546" y="4163050"/>
            <a:ext cx="2221430" cy="523220"/>
            <a:chOff x="8402240" y="1892672"/>
            <a:chExt cx="2221430" cy="523220"/>
          </a:xfrm>
        </p:grpSpPr>
        <p:cxnSp>
          <p:nvCxnSpPr>
            <p:cNvPr id="19" name="直接连接符 18"/>
            <p:cNvCxnSpPr/>
            <p:nvPr/>
          </p:nvCxnSpPr>
          <p:spPr bwMode="auto">
            <a:xfrm>
              <a:off x="8402240" y="2164977"/>
              <a:ext cx="579923" cy="0"/>
            </a:xfrm>
            <a:prstGeom prst="line">
              <a:avLst/>
            </a:prstGeom>
            <a:solidFill>
              <a:schemeClr val="accent1"/>
            </a:solidFill>
            <a:ln w="28575" cap="flat" cmpd="sng" algn="ctr">
              <a:solidFill>
                <a:schemeClr val="tx1"/>
              </a:solidFill>
              <a:prstDash val="solid"/>
              <a:round/>
              <a:headEnd type="none" w="sm" len="sm"/>
              <a:tailEnd type="stealth" w="lg" len="lg"/>
            </a:ln>
            <a:effectLst/>
          </p:spPr>
        </p:cxnSp>
        <p:sp>
          <p:nvSpPr>
            <p:cNvPr id="20" name="TextBox 19"/>
            <p:cNvSpPr txBox="1"/>
            <p:nvPr/>
          </p:nvSpPr>
          <p:spPr>
            <a:xfrm>
              <a:off x="9002713" y="1892672"/>
              <a:ext cx="1620957"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连续函数</a:t>
              </a:r>
            </a:p>
          </p:txBody>
        </p:sp>
      </p:grpSp>
      <mc:AlternateContent xmlns:mc="http://schemas.openxmlformats.org/markup-compatibility/2006" xmlns:a14="http://schemas.microsoft.com/office/drawing/2010/main">
        <mc:Choice Requires="a14">
          <p:sp>
            <p:nvSpPr>
              <p:cNvPr id="21" name="矩形 20"/>
              <p:cNvSpPr/>
              <p:nvPr/>
            </p:nvSpPr>
            <p:spPr>
              <a:xfrm>
                <a:off x="6190315" y="3645024"/>
                <a:ext cx="583813"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4800" smtClean="0">
                          <a:solidFill>
                            <a:srgbClr val="0000FF"/>
                          </a:solidFill>
                          <a:latin typeface="Cambria Math" panose="02040503050406030204"/>
                        </a:rPr>
                        <m:t>?</m:t>
                      </m:r>
                    </m:oMath>
                  </m:oMathPara>
                </a14:m>
                <a:endParaRPr lang="zh-CN" altLang="en-US" sz="4800" dirty="0">
                  <a:solidFill>
                    <a:srgbClr val="0000FF"/>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6190315" y="3645024"/>
                <a:ext cx="583813" cy="830997"/>
              </a:xfrm>
              <a:prstGeom prst="rect">
                <a:avLst/>
              </a:prstGeom>
              <a:blipFill rotWithShape="1">
                <a:blip r:embed="rId3"/>
                <a:stretch>
                  <a:fillRect l="-57" t="-15" r="100" b="65"/>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out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p:stCondLst>
                              <p:cond delay="500"/>
                            </p:stCondLst>
                            <p:childTnLst>
                              <p:par>
                                <p:cTn id="39" presetID="45"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2000"/>
                                        <p:tgtEl>
                                          <p:spTgt spid="21"/>
                                        </p:tgtEl>
                                      </p:cBhvr>
                                    </p:animEffect>
                                    <p:anim calcmode="lin" valueType="num">
                                      <p:cBhvr>
                                        <p:cTn id="42" dur="2000" fill="hold"/>
                                        <p:tgtEl>
                                          <p:spTgt spid="21"/>
                                        </p:tgtEl>
                                        <p:attrNameLst>
                                          <p:attrName>ppt_w</p:attrName>
                                        </p:attrNameLst>
                                      </p:cBhvr>
                                      <p:tavLst>
                                        <p:tav tm="0" fmla="#ppt_w*sin(2.5*pi*$)">
                                          <p:val>
                                            <p:fltVal val="0"/>
                                          </p:val>
                                        </p:tav>
                                        <p:tav tm="100000">
                                          <p:val>
                                            <p:fltVal val="1"/>
                                          </p:val>
                                        </p:tav>
                                      </p:tavLst>
                                    </p:anim>
                                    <p:anim calcmode="lin" valueType="num">
                                      <p:cBhvr>
                                        <p:cTn id="43"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5576" y="980728"/>
                <a:ext cx="7848872" cy="2451505"/>
              </a:xfrm>
              <a:prstGeom prst="rect">
                <a:avLst/>
              </a:prstGeom>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定理</a:t>
                </a:r>
                <a:r>
                  <a:rPr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latin typeface="微软雅黑" panose="020B0503020204020204" pitchFamily="34" charset="-122"/>
                    <a:ea typeface="微软雅黑" panose="020B0503020204020204" pitchFamily="34" charset="-122"/>
                  </a:rPr>
                  <a:t>连续函数的四则运算</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设函数 </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m:rPr>
                            <m:nor/>
                          </m:rPr>
                          <a:rPr lang="zh-CN" altLang="en-US" sz="2800" i="1">
                            <a:solidFill>
                              <a:schemeClr val="tx1"/>
                            </a:solidFill>
                            <a:latin typeface="Cambria Math" panose="02040503050406030204" pitchFamily="18" charset="0"/>
                          </a:rPr>
                          <m:t> </m:t>
                        </m:r>
                        <m:r>
                          <a:rPr lang="zh-CN" altLang="en-US" sz="2800" i="1">
                            <a:solidFill>
                              <a:schemeClr val="tx1"/>
                            </a:solidFill>
                            <a:latin typeface="Cambria Math" panose="02040503050406030204"/>
                          </a:rPr>
                          <m:t>𝑔</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oMath>
                </a14:m>
                <a:r>
                  <a:rPr lang="zh-CN" altLang="en-US" sz="2800" dirty="0">
                    <a:solidFill>
                      <a:schemeClr val="tx1"/>
                    </a:solidFill>
                    <a:latin typeface="微软雅黑" panose="020B0503020204020204" pitchFamily="34" charset="-122"/>
                    <a:ea typeface="微软雅黑" panose="020B0503020204020204" pitchFamily="34" charset="-122"/>
                  </a:rPr>
                  <a:t> </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在点 </a:t>
                </a:r>
                <a14:m>
                  <m:oMath xmlns:m="http://schemas.openxmlformats.org/officeDocument/2006/math">
                    <m:sSub>
                      <m:sSubPr>
                        <m:ctrlPr>
                          <a:rPr lang="en-US" altLang="zh-CN" sz="2800" i="1" smtClean="0">
                            <a:solidFill>
                              <a:schemeClr val="tx1"/>
                            </a:solidFill>
                            <a:latin typeface="Cambria Math" panose="02040503050406030204" pitchFamily="18" charset="0"/>
                            <a:ea typeface="微软雅黑" panose="020B0503020204020204" pitchFamily="34" charset="-122"/>
                          </a:rPr>
                        </m:ctrlPr>
                      </m:sSubPr>
                      <m:e>
                        <m:r>
                          <a:rPr lang="en-US" altLang="zh-CN" sz="2800" b="0" i="1" smtClean="0">
                            <a:solidFill>
                              <a:schemeClr val="tx1"/>
                            </a:solidFill>
                            <a:latin typeface="Cambria Math" panose="02040503050406030204"/>
                            <a:ea typeface="微软雅黑" panose="020B0503020204020204" pitchFamily="34" charset="-122"/>
                          </a:rPr>
                          <m:t>𝑥</m:t>
                        </m:r>
                      </m:e>
                      <m:sub>
                        <m:r>
                          <a:rPr lang="en-US" altLang="zh-CN" sz="2800" b="0" i="1" smtClean="0">
                            <a:solidFill>
                              <a:schemeClr val="tx1"/>
                            </a:solidFill>
                            <a:latin typeface="Cambria Math" panose="02040503050406030204"/>
                            <a:ea typeface="微软雅黑" panose="020B0503020204020204" pitchFamily="34" charset="-122"/>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处连续，则函数</a:t>
                </a:r>
                <a:endParaRPr lang="en-US" altLang="zh-CN" sz="2800"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𝑔</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m:rPr>
                              <m:nor/>
                            </m:rPr>
                            <a:rPr lang="zh-CN" altLang="en-US" sz="2800" i="1">
                              <a:solidFill>
                                <a:schemeClr val="tx1"/>
                              </a:solidFill>
                              <a:latin typeface="Cambria Math" panose="02040503050406030204" pitchFamily="18" charset="0"/>
                            </a:rPr>
                            <m:t>  </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𝑔</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r>
                        <a:rPr lang="en-US" altLang="zh-CN" sz="2800" b="0" i="1" smtClean="0">
                          <a:solidFill>
                            <a:schemeClr val="tx1"/>
                          </a:solidFill>
                          <a:latin typeface="Cambria Math" panose="02040503050406030204"/>
                        </a:rPr>
                        <m:t>,</m:t>
                      </m:r>
                      <m:r>
                        <m:rPr>
                          <m:nor/>
                        </m:rPr>
                        <a:rPr lang="zh-CN" altLang="en-US" sz="2800" i="1">
                          <a:solidFill>
                            <a:schemeClr val="tx1"/>
                          </a:solidFill>
                          <a:latin typeface="Cambria Math" panose="02040503050406030204" pitchFamily="18" charset="0"/>
                        </a:rPr>
                        <m:t> </m:t>
                      </m:r>
                      <m:f>
                        <m:fPr>
                          <m:ctrlPr>
                            <a:rPr lang="zh-CN" altLang="en-US" sz="2800" i="1">
                              <a:solidFill>
                                <a:schemeClr val="tx1"/>
                              </a:solidFill>
                              <a:latin typeface="Cambria Math" panose="02040503050406030204" pitchFamily="18" charset="0"/>
                            </a:rPr>
                          </m:ctrlPr>
                        </m:fPr>
                        <m:num>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num>
                        <m:den>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𝑔</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den>
                      </m:f>
                      <m:r>
                        <m:rPr>
                          <m:nor/>
                        </m:rPr>
                        <a:rPr lang="zh-CN" altLang="en-US" sz="2800" i="1">
                          <a:solidFill>
                            <a:schemeClr val="tx1"/>
                          </a:solidFill>
                          <a:latin typeface="Cambria Math" panose="02040503050406030204" pitchFamily="18" charset="0"/>
                        </a:rPr>
                        <m:t> </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𝑔</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)≠0</m:t>
                      </m:r>
                      <m:r>
                        <a:rPr lang="en-US" altLang="zh-CN" sz="2800" b="0" i="0" smtClean="0">
                          <a:solidFill>
                            <a:schemeClr val="tx1"/>
                          </a:solidFill>
                          <a:latin typeface="Cambria Math" panose="02040503050406030204"/>
                        </a:rPr>
                        <m:t>)</m:t>
                      </m:r>
                    </m:oMath>
                  </m:oMathPara>
                </a14:m>
                <a:endParaRPr lang="en-US" altLang="zh-CN" sz="2800" dirty="0">
                  <a:solidFill>
                    <a:schemeClr val="tx1"/>
                  </a:solidFill>
                  <a:latin typeface="微软雅黑" panose="020B0503020204020204" pitchFamily="34" charset="-122"/>
                  <a:ea typeface="微软雅黑" panose="020B0503020204020204" pitchFamily="34" charset="-122"/>
                </a:endParaRPr>
              </a:p>
              <a:p>
                <a:pPr>
                  <a:spcBef>
                    <a:spcPts val="1200"/>
                  </a:spcBef>
                </a:pPr>
                <a:r>
                  <a:rPr lang="zh-CN" altLang="en-US" sz="2800" dirty="0">
                    <a:solidFill>
                      <a:schemeClr val="tx1"/>
                    </a:solidFill>
                    <a:latin typeface="微软雅黑" panose="020B0503020204020204" pitchFamily="34" charset="-122"/>
                    <a:ea typeface="微软雅黑" panose="020B0503020204020204" pitchFamily="34" charset="-122"/>
                  </a:rPr>
                  <a:t>在点 </a:t>
                </a:r>
                <a14:m>
                  <m:oMath xmlns:m="http://schemas.openxmlformats.org/officeDocument/2006/math">
                    <m:sSub>
                      <m:sSubPr>
                        <m:ctrlPr>
                          <a:rPr lang="en-US" altLang="zh-CN" sz="2800" i="1">
                            <a:solidFill>
                              <a:schemeClr val="tx1"/>
                            </a:solidFill>
                            <a:latin typeface="Cambria Math" panose="02040503050406030204" pitchFamily="18" charset="0"/>
                            <a:ea typeface="微软雅黑" panose="020B0503020204020204" pitchFamily="34" charset="-122"/>
                          </a:rPr>
                        </m:ctrlPr>
                      </m:sSubPr>
                      <m:e>
                        <m:r>
                          <a:rPr lang="en-US" altLang="zh-CN" sz="2800" i="1">
                            <a:solidFill>
                              <a:schemeClr val="tx1"/>
                            </a:solidFill>
                            <a:latin typeface="Cambria Math" panose="02040503050406030204"/>
                            <a:ea typeface="微软雅黑" panose="020B0503020204020204" pitchFamily="34" charset="-122"/>
                          </a:rPr>
                          <m:t>𝑥</m:t>
                        </m:r>
                      </m:e>
                      <m:sub>
                        <m:r>
                          <a:rPr lang="en-US" altLang="zh-CN" sz="2800" i="1">
                            <a:solidFill>
                              <a:schemeClr val="tx1"/>
                            </a:solidFill>
                            <a:latin typeface="Cambria Math" panose="02040503050406030204"/>
                            <a:ea typeface="微软雅黑" panose="020B0503020204020204" pitchFamily="34" charset="-122"/>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处连续．</a:t>
                </a:r>
              </a:p>
            </p:txBody>
          </p:sp>
        </mc:Choice>
        <mc:Fallback xmlns="">
          <p:sp>
            <p:nvSpPr>
              <p:cNvPr id="2" name="矩形 1"/>
              <p:cNvSpPr>
                <a:spLocks noRot="1" noChangeAspect="1" noMove="1" noResize="1" noEditPoints="1" noAdjustHandles="1" noChangeArrowheads="1" noChangeShapeType="1" noTextEdit="1"/>
              </p:cNvSpPr>
              <p:nvPr/>
            </p:nvSpPr>
            <p:spPr>
              <a:xfrm>
                <a:off x="755576" y="980728"/>
                <a:ext cx="7848872" cy="2451505"/>
              </a:xfrm>
              <a:prstGeom prst="rect">
                <a:avLst/>
              </a:prstGeom>
              <a:blipFill rotWithShape="1">
                <a:blip r:embed="rId3"/>
                <a:stretch>
                  <a:fillRect l="-7" t="-12" r="3" b="2"/>
                </a:stretch>
              </a:blipFill>
            </p:spPr>
            <p:txBody>
              <a:bodyPr/>
              <a:lstStyle/>
              <a:p>
                <a:r>
                  <a:rPr lang="zh-CN" altLang="en-US">
                    <a:noFill/>
                  </a:rPr>
                  <a:t> </a:t>
                </a:r>
              </a:p>
            </p:txBody>
          </p:sp>
        </mc:Fallback>
      </mc:AlternateContent>
      <p:sp>
        <p:nvSpPr>
          <p:cNvPr id="3" name="TextBox 2"/>
          <p:cNvSpPr txBox="1"/>
          <p:nvPr/>
        </p:nvSpPr>
        <p:spPr>
          <a:xfrm>
            <a:off x="3275856" y="2924944"/>
            <a:ext cx="5760640" cy="538609"/>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（连续函数对四则运算是封闭的）</a:t>
            </a:r>
          </a:p>
        </p:txBody>
      </p:sp>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2690907" y="4581128"/>
                <a:ext cx="5829227" cy="5734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r>
                      <m:rPr>
                        <m:sty m:val="p"/>
                      </m:rPr>
                      <a:rPr lang="zh-CN" altLang="en-US" sz="3200">
                        <a:latin typeface="Cambria Math" panose="02040503050406030204"/>
                      </a:rPr>
                      <m:t>tan</m:t>
                    </m:r>
                    <m:r>
                      <a:rPr lang="zh-CN" altLang="en-US" sz="3200" i="1">
                        <a:latin typeface="Cambria Math" panose="02040503050406030204"/>
                      </a:rPr>
                      <m:t>𝑥</m:t>
                    </m:r>
                    <m:r>
                      <m:rPr>
                        <m:nor/>
                      </m:rPr>
                      <a:rPr lang="zh-CN" altLang="en-US" sz="3200" i="1">
                        <a:latin typeface="Cambria Math" panose="02040503050406030204" pitchFamily="18" charset="0"/>
                      </a:rPr>
                      <m:t> </m:t>
                    </m:r>
                    <m:r>
                      <a:rPr lang="zh-CN" altLang="en-US" sz="3200">
                        <a:latin typeface="Cambria Math" panose="02040503050406030204"/>
                      </a:rPr>
                      <m:t>,</m:t>
                    </m:r>
                    <m:r>
                      <m:rPr>
                        <m:nor/>
                      </m:rPr>
                      <a:rPr lang="zh-CN" altLang="en-US" sz="3200" i="1">
                        <a:latin typeface="Cambria Math" panose="02040503050406030204" pitchFamily="18" charset="0"/>
                      </a:rPr>
                      <m:t> </m:t>
                    </m:r>
                    <m:r>
                      <m:rPr>
                        <m:sty m:val="p"/>
                      </m:rPr>
                      <a:rPr lang="zh-CN" altLang="en-US" sz="3200">
                        <a:latin typeface="Cambria Math" panose="02040503050406030204"/>
                      </a:rPr>
                      <m:t>cot</m:t>
                    </m:r>
                    <m:r>
                      <a:rPr lang="zh-CN" altLang="en-US" sz="3200" i="1">
                        <a:latin typeface="Cambria Math" panose="02040503050406030204"/>
                      </a:rPr>
                      <m:t>𝑥</m:t>
                    </m:r>
                  </m:oMath>
                </a14:m>
                <a:r>
                  <a:rPr kumimoji="1" lang="zh-CN" altLang="en-US" sz="2800" dirty="0">
                    <a:latin typeface="微软雅黑" panose="020B0503020204020204" pitchFamily="34" charset="-122"/>
                    <a:ea typeface="微软雅黑" panose="020B0503020204020204" pitchFamily="34" charset="-122"/>
                  </a:rPr>
                  <a:t>在每个定义区间内连续</a:t>
                </a:r>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2690907" y="4581128"/>
                <a:ext cx="5829227" cy="573427"/>
              </a:xfrm>
              <a:prstGeom prst="rect">
                <a:avLst/>
              </a:prstGeom>
              <a:blipFill rotWithShape="1">
                <a:blip r:embed="rId4"/>
                <a:stretch>
                  <a:fillRect l="-7" t="-42" r="6" b="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AutoShape 5"/>
          <p:cNvSpPr>
            <a:spLocks noChangeArrowheads="1"/>
          </p:cNvSpPr>
          <p:nvPr/>
        </p:nvSpPr>
        <p:spPr bwMode="auto">
          <a:xfrm>
            <a:off x="1835696" y="4788872"/>
            <a:ext cx="838200" cy="179388"/>
          </a:xfrm>
          <a:prstGeom prst="rightArrow">
            <a:avLst>
              <a:gd name="adj1" fmla="val 50000"/>
              <a:gd name="adj2" fmla="val 116814"/>
            </a:avLst>
          </a:prstGeom>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Text Box 12"/>
              <p:cNvSpPr txBox="1">
                <a:spLocks noChangeArrowheads="1"/>
              </p:cNvSpPr>
              <p:nvPr/>
            </p:nvSpPr>
            <p:spPr bwMode="auto">
              <a:xfrm>
                <a:off x="797919" y="3832864"/>
                <a:ext cx="5885650" cy="5734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微软雅黑" panose="020B0503020204020204" pitchFamily="34" charset="-122"/>
                    <a:ea typeface="微软雅黑" panose="020B0503020204020204" pitchFamily="34" charset="-122"/>
                  </a:rPr>
                  <a:t>例如</a:t>
                </a:r>
                <a:r>
                  <a:rPr kumimoji="1"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zh-CN" altLang="en-US" sz="3200">
                        <a:latin typeface="Cambria Math" panose="02040503050406030204"/>
                      </a:rPr>
                      <m:t>sin</m:t>
                    </m:r>
                    <m:r>
                      <a:rPr lang="zh-CN" altLang="en-US" sz="3200" i="1">
                        <a:latin typeface="Cambria Math" panose="02040503050406030204"/>
                      </a:rPr>
                      <m:t>𝑥</m:t>
                    </m:r>
                    <m:r>
                      <a:rPr lang="zh-CN" altLang="en-US" sz="3200">
                        <a:latin typeface="Cambria Math" panose="02040503050406030204"/>
                      </a:rPr>
                      <m:t>,</m:t>
                    </m:r>
                    <m:r>
                      <m:rPr>
                        <m:sty m:val="p"/>
                      </m:rPr>
                      <a:rPr lang="zh-CN" altLang="en-US" sz="3200">
                        <a:latin typeface="Cambria Math" panose="02040503050406030204"/>
                      </a:rPr>
                      <m:t>cos</m:t>
                    </m:r>
                    <m:r>
                      <a:rPr lang="zh-CN" altLang="en-US" sz="3200" i="1">
                        <a:latin typeface="Cambria Math" panose="02040503050406030204"/>
                      </a:rPr>
                      <m:t>𝑥</m:t>
                    </m:r>
                    <m:r>
                      <m:rPr>
                        <m:nor/>
                      </m:rPr>
                      <a:rPr lang="zh-CN" altLang="en-US" sz="3200" i="1">
                        <a:latin typeface="微软雅黑" panose="020B0503020204020204" pitchFamily="34" charset="-122"/>
                        <a:ea typeface="微软雅黑" panose="020B0503020204020204" pitchFamily="34" charset="-122"/>
                      </a:rPr>
                      <m:t> </m:t>
                    </m:r>
                  </m:oMath>
                </a14:m>
                <a:r>
                  <a:rPr lang="zh-CN" altLang="en-US" sz="2800" dirty="0">
                    <a:latin typeface="微软雅黑" panose="020B0503020204020204" pitchFamily="34" charset="-122"/>
                    <a:ea typeface="微软雅黑" panose="020B0503020204020204" pitchFamily="34" charset="-122"/>
                  </a:rPr>
                  <a:t>在定义区间内连续</a:t>
                </a:r>
              </a:p>
            </p:txBody>
          </p:sp>
        </mc:Choice>
        <mc:Fallback xmlns="">
          <p:sp>
            <p:nvSpPr>
              <p:cNvPr id="8" name="Text Box 12"/>
              <p:cNvSpPr txBox="1">
                <a:spLocks noRot="1" noChangeAspect="1" noMove="1" noResize="1" noEditPoints="1" noAdjustHandles="1" noChangeArrowheads="1" noChangeShapeType="1" noTextEdit="1"/>
              </p:cNvSpPr>
              <p:nvPr/>
            </p:nvSpPr>
            <p:spPr bwMode="auto">
              <a:xfrm>
                <a:off x="797919" y="3832864"/>
                <a:ext cx="5885650" cy="573427"/>
              </a:xfrm>
              <a:prstGeom prst="rect">
                <a:avLst/>
              </a:prstGeom>
              <a:blipFill rotWithShape="1">
                <a:blip r:embed="rId5"/>
                <a:stretch>
                  <a:fillRect l="-6" t="-1" r="3" b="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wipe(left)">
                                      <p:cBhvr>
                                        <p:cTn id="4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5" grpId="0" build="p" autoUpdateAnimBg="0" advAuto="0"/>
      <p:bldP spid="6" grpId="0" animBg="1"/>
      <p:bldP spid="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552" y="908720"/>
            <a:ext cx="8347157" cy="130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kumimoji="1" lang="zh-CN" altLang="en-US" sz="2800" b="1" dirty="0">
                <a:solidFill>
                  <a:srgbClr val="FF0000"/>
                </a:solidFill>
                <a:latin typeface="微软雅黑" panose="020B0503020204020204" pitchFamily="34" charset="-122"/>
                <a:ea typeface="微软雅黑" panose="020B0503020204020204" pitchFamily="34" charset="-122"/>
              </a:rPr>
              <a:t>定理</a:t>
            </a:r>
            <a:r>
              <a:rPr kumimoji="1" lang="en-US" altLang="zh-CN" sz="2800" b="1" dirty="0">
                <a:solidFill>
                  <a:srgbClr val="FF0000"/>
                </a:solidFill>
                <a:latin typeface="微软雅黑" panose="020B0503020204020204" pitchFamily="34" charset="-122"/>
                <a:ea typeface="微软雅黑" panose="020B0503020204020204" pitchFamily="34" charset="-122"/>
              </a:rPr>
              <a:t>2.</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连续单调递增           函数的反函数也连续单</a:t>
            </a:r>
            <a:endParaRPr kumimoji="1" lang="en-US" altLang="zh-CN" sz="2800" dirty="0">
              <a:latin typeface="微软雅黑" panose="020B0503020204020204" pitchFamily="34" charset="-122"/>
              <a:ea typeface="微软雅黑" panose="020B0503020204020204" pitchFamily="34" charset="-122"/>
            </a:endParaRPr>
          </a:p>
          <a:p>
            <a:pPr>
              <a:lnSpc>
                <a:spcPct val="150000"/>
              </a:lnSpc>
            </a:pPr>
            <a:r>
              <a:rPr kumimoji="1" lang="zh-CN" altLang="en-US" sz="2800" dirty="0">
                <a:latin typeface="微软雅黑" panose="020B0503020204020204" pitchFamily="34" charset="-122"/>
                <a:ea typeface="微软雅黑" panose="020B0503020204020204" pitchFamily="34" charset="-122"/>
              </a:rPr>
              <a:t>调递增</a:t>
            </a:r>
          </a:p>
        </p:txBody>
      </p:sp>
      <p:sp>
        <p:nvSpPr>
          <p:cNvPr id="3" name="Text Box 13"/>
          <p:cNvSpPr txBox="1">
            <a:spLocks noChangeArrowheads="1"/>
          </p:cNvSpPr>
          <p:nvPr/>
        </p:nvSpPr>
        <p:spPr bwMode="auto">
          <a:xfrm>
            <a:off x="611560" y="2419799"/>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例如</a:t>
            </a:r>
            <a:r>
              <a:rPr kumimoji="1" lang="en-US" altLang="zh-CN" sz="2800" b="1" dirty="0">
                <a:solidFill>
                  <a:srgbClr val="FF0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 name="Text Box 15"/>
              <p:cNvSpPr txBox="1">
                <a:spLocks noChangeArrowheads="1"/>
              </p:cNvSpPr>
              <p:nvPr/>
            </p:nvSpPr>
            <p:spPr bwMode="auto">
              <a:xfrm>
                <a:off x="1619672" y="2204864"/>
                <a:ext cx="6696744" cy="8257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r>
                      <a:rPr lang="zh-CN" altLang="en-US" sz="3200" i="1">
                        <a:latin typeface="Cambria Math" panose="02040503050406030204"/>
                      </a:rPr>
                      <m:t>𝑦</m:t>
                    </m:r>
                    <m:r>
                      <a:rPr lang="zh-CN" altLang="en-US" sz="3200">
                        <a:latin typeface="Cambria Math" panose="02040503050406030204"/>
                      </a:rPr>
                      <m:t>=</m:t>
                    </m:r>
                    <m:r>
                      <m:rPr>
                        <m:sty m:val="p"/>
                      </m:rPr>
                      <a:rPr lang="zh-CN" altLang="en-US" sz="3200">
                        <a:latin typeface="Cambria Math" panose="02040503050406030204"/>
                      </a:rPr>
                      <m:t>sin</m:t>
                    </m:r>
                    <m:r>
                      <a:rPr lang="zh-CN" altLang="en-US" sz="3200" i="1">
                        <a:latin typeface="Cambria Math" panose="02040503050406030204"/>
                      </a:rPr>
                      <m:t>𝑥</m:t>
                    </m:r>
                  </m:oMath>
                </a14:m>
                <a:r>
                  <a:rPr kumimoji="1"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begChr m:val="["/>
                        <m:endChr m:val="]"/>
                        <m:ctrlPr>
                          <a:rPr lang="zh-CN" altLang="en-US" sz="3200" i="1">
                            <a:latin typeface="Cambria Math" panose="02040503050406030204" pitchFamily="18" charset="0"/>
                          </a:rPr>
                        </m:ctrlPr>
                      </m:dPr>
                      <m:e>
                        <m:r>
                          <a:rPr lang="zh-CN" altLang="en-US" sz="3200">
                            <a:latin typeface="Cambria Math" panose="02040503050406030204"/>
                          </a:rPr>
                          <m:t>−</m:t>
                        </m:r>
                        <m:f>
                          <m:fPr>
                            <m:ctrlPr>
                              <a:rPr lang="zh-CN" altLang="en-US" sz="3200" i="1">
                                <a:latin typeface="Cambria Math" panose="02040503050406030204" pitchFamily="18" charset="0"/>
                              </a:rPr>
                            </m:ctrlPr>
                          </m:fPr>
                          <m:num>
                            <m:r>
                              <a:rPr lang="zh-CN" altLang="en-US" sz="3200" i="1">
                                <a:latin typeface="Cambria Math" panose="02040503050406030204"/>
                              </a:rPr>
                              <m:t>𝜋</m:t>
                            </m:r>
                          </m:num>
                          <m:den>
                            <m:r>
                              <a:rPr lang="zh-CN" altLang="en-US" sz="3200">
                                <a:latin typeface="Cambria Math" panose="02040503050406030204"/>
                              </a:rPr>
                              <m:t>2</m:t>
                            </m:r>
                          </m:den>
                        </m:f>
                        <m:r>
                          <m:rPr>
                            <m:nor/>
                          </m:rPr>
                          <a:rPr lang="zh-CN" altLang="en-US" sz="3200" i="1">
                            <a:latin typeface="Cambria Math" panose="02040503050406030204" pitchFamily="18" charset="0"/>
                          </a:rPr>
                          <m:t> </m:t>
                        </m:r>
                        <m:r>
                          <a:rPr lang="zh-CN" altLang="en-US" sz="3200">
                            <a:latin typeface="Cambria Math" panose="02040503050406030204"/>
                          </a:rPr>
                          <m:t>,</m:t>
                        </m:r>
                        <m:r>
                          <m:rPr>
                            <m:nor/>
                          </m:rPr>
                          <a:rPr lang="zh-CN" altLang="en-US" sz="3200" i="1">
                            <a:latin typeface="Cambria Math" panose="02040503050406030204" pitchFamily="18" charset="0"/>
                          </a:rPr>
                          <m:t> </m:t>
                        </m:r>
                        <m:f>
                          <m:fPr>
                            <m:ctrlPr>
                              <a:rPr lang="zh-CN" altLang="en-US" sz="3200" i="1">
                                <a:latin typeface="Cambria Math" panose="02040503050406030204" pitchFamily="18" charset="0"/>
                              </a:rPr>
                            </m:ctrlPr>
                          </m:fPr>
                          <m:num>
                            <m:r>
                              <a:rPr lang="zh-CN" altLang="en-US" sz="3200" i="1">
                                <a:latin typeface="Cambria Math" panose="02040503050406030204"/>
                              </a:rPr>
                              <m:t>𝜋</m:t>
                            </m:r>
                          </m:num>
                          <m:den>
                            <m:r>
                              <a:rPr lang="zh-CN" altLang="en-US" sz="3200">
                                <a:latin typeface="Cambria Math" panose="02040503050406030204"/>
                              </a:rPr>
                              <m:t>2</m:t>
                            </m:r>
                          </m:den>
                        </m:f>
                        <m:r>
                          <m:rPr>
                            <m:nor/>
                          </m:rPr>
                          <a:rPr lang="zh-CN" altLang="en-US" sz="3200" i="1">
                            <a:latin typeface="Cambria Math" panose="02040503050406030204" pitchFamily="18" charset="0"/>
                          </a:rPr>
                          <m:t> </m:t>
                        </m:r>
                      </m:e>
                    </m:d>
                  </m:oMath>
                </a14:m>
                <a:r>
                  <a:rPr kumimoji="1" lang="zh-CN" altLang="en-US" sz="2800" dirty="0">
                    <a:latin typeface="微软雅黑" panose="020B0503020204020204" pitchFamily="34" charset="-122"/>
                    <a:ea typeface="微软雅黑" panose="020B0503020204020204" pitchFamily="34" charset="-122"/>
                  </a:rPr>
                  <a:t>上连续单调递增，</a:t>
                </a:r>
              </a:p>
            </p:txBody>
          </p:sp>
        </mc:Choice>
        <mc:Fallback xmlns="">
          <p:sp>
            <p:nvSpPr>
              <p:cNvPr id="5" name="Text Box 15"/>
              <p:cNvSpPr txBox="1">
                <a:spLocks noRot="1" noChangeAspect="1" noMove="1" noResize="1" noEditPoints="1" noAdjustHandles="1" noChangeArrowheads="1" noChangeShapeType="1" noTextEdit="1"/>
              </p:cNvSpPr>
              <p:nvPr/>
            </p:nvSpPr>
            <p:spPr bwMode="auto">
              <a:xfrm>
                <a:off x="1619672" y="2204864"/>
                <a:ext cx="6696744" cy="825739"/>
              </a:xfrm>
              <a:prstGeom prst="rect">
                <a:avLst/>
              </a:prstGeom>
              <a:blipFill rotWithShape="1">
                <a:blip r:embed="rId2"/>
                <a:stretch>
                  <a:fillRect l="-6" t="-17" r="7" b="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18"/>
              <p:cNvSpPr txBox="1">
                <a:spLocks noChangeArrowheads="1"/>
              </p:cNvSpPr>
              <p:nvPr/>
            </p:nvSpPr>
            <p:spPr bwMode="auto">
              <a:xfrm>
                <a:off x="539551" y="3140968"/>
                <a:ext cx="8347157"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其反函数</a:t>
                </a:r>
                <a14:m>
                  <m:oMath xmlns:m="http://schemas.openxmlformats.org/officeDocument/2006/math">
                    <m:r>
                      <a:rPr lang="zh-CN" altLang="en-US" sz="2800" i="1">
                        <a:latin typeface="Cambria Math" panose="02040503050406030204"/>
                      </a:rPr>
                      <m:t>𝑦</m:t>
                    </m:r>
                    <m:r>
                      <a:rPr lang="zh-CN" altLang="en-US" sz="2800">
                        <a:latin typeface="Cambria Math" panose="02040503050406030204"/>
                      </a:rPr>
                      <m:t>=</m:t>
                    </m:r>
                    <m:r>
                      <m:rPr>
                        <m:sty m:val="p"/>
                      </m:rPr>
                      <a:rPr lang="zh-CN" altLang="en-US" sz="2800">
                        <a:latin typeface="Cambria Math" panose="02040503050406030204"/>
                      </a:rPr>
                      <m:t>arcsin</m:t>
                    </m:r>
                    <m:r>
                      <a:rPr lang="zh-CN" altLang="en-US" sz="2800" i="1">
                        <a:latin typeface="Cambria Math" panose="02040503050406030204"/>
                      </a:rPr>
                      <m:t>𝑥</m:t>
                    </m:r>
                  </m:oMath>
                </a14:m>
                <a:r>
                  <a:rPr kumimoji="1" lang="zh-CN" altLang="en-US" sz="2800" dirty="0">
                    <a:latin typeface="微软雅黑" panose="020B0503020204020204" pitchFamily="34" charset="-122"/>
                    <a:ea typeface="微软雅黑" panose="020B0503020204020204" pitchFamily="34" charset="-122"/>
                  </a:rPr>
                  <a:t>在 </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a:t>
                </a:r>
                <a:r>
                  <a:rPr kumimoji="1" lang="en-US" altLang="zh-CN" sz="2800" dirty="0">
                    <a:latin typeface="微软雅黑" panose="020B0503020204020204" pitchFamily="34" charset="-122"/>
                    <a:ea typeface="微软雅黑" panose="020B0503020204020204" pitchFamily="34" charset="-122"/>
                  </a:rPr>
                  <a:t>1 , 1] </a:t>
                </a:r>
                <a:r>
                  <a:rPr kumimoji="1" lang="zh-CN" altLang="en-US" sz="2800" dirty="0">
                    <a:latin typeface="微软雅黑" panose="020B0503020204020204" pitchFamily="34" charset="-122"/>
                    <a:ea typeface="微软雅黑" panose="020B0503020204020204" pitchFamily="34" charset="-122"/>
                  </a:rPr>
                  <a:t>上也连续单调递增</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8" name="Text Box 18"/>
              <p:cNvSpPr txBox="1">
                <a:spLocks noRot="1" noChangeAspect="1" noMove="1" noResize="1" noEditPoints="1" noAdjustHandles="1" noChangeArrowheads="1" noChangeShapeType="1" noTextEdit="1"/>
              </p:cNvSpPr>
              <p:nvPr/>
            </p:nvSpPr>
            <p:spPr bwMode="auto">
              <a:xfrm>
                <a:off x="539551" y="3140968"/>
                <a:ext cx="8347157" cy="523220"/>
              </a:xfrm>
              <a:prstGeom prst="rect">
                <a:avLst/>
              </a:prstGeom>
              <a:blipFill rotWithShape="1">
                <a:blip r:embed="rId3"/>
                <a:stretch>
                  <a:fillRect l="-5" t="-49" r="6" b="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Text Box 20"/>
          <p:cNvSpPr txBox="1">
            <a:spLocks noChangeArrowheads="1"/>
          </p:cNvSpPr>
          <p:nvPr/>
        </p:nvSpPr>
        <p:spPr bwMode="auto">
          <a:xfrm>
            <a:off x="1619672" y="1685751"/>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008000"/>
                </a:solidFill>
                <a:latin typeface="微软雅黑" panose="020B0503020204020204" pitchFamily="34" charset="-122"/>
                <a:ea typeface="微软雅黑" panose="020B0503020204020204" pitchFamily="34" charset="-122"/>
              </a:rPr>
              <a:t>(</a:t>
            </a:r>
            <a:r>
              <a:rPr kumimoji="1" lang="zh-CN" altLang="en-US" sz="2800" b="1" dirty="0">
                <a:solidFill>
                  <a:srgbClr val="008000"/>
                </a:solidFill>
                <a:latin typeface="微软雅黑" panose="020B0503020204020204" pitchFamily="34" charset="-122"/>
                <a:ea typeface="微软雅黑" panose="020B0503020204020204" pitchFamily="34" charset="-122"/>
              </a:rPr>
              <a:t>递减</a:t>
            </a:r>
            <a:r>
              <a:rPr kumimoji="1" lang="en-US" altLang="zh-CN" sz="2800" b="1" dirty="0">
                <a:solidFill>
                  <a:srgbClr val="008000"/>
                </a:solidFill>
                <a:latin typeface="微软雅黑" panose="020B0503020204020204" pitchFamily="34" charset="-122"/>
                <a:ea typeface="微软雅黑" panose="020B0503020204020204" pitchFamily="34" charset="-122"/>
              </a:rPr>
              <a:t>).</a:t>
            </a:r>
          </a:p>
        </p:txBody>
      </p:sp>
      <p:sp>
        <p:nvSpPr>
          <p:cNvPr id="12" name="Text Box 24"/>
          <p:cNvSpPr txBox="1">
            <a:spLocks noChangeArrowheads="1"/>
          </p:cNvSpPr>
          <p:nvPr/>
        </p:nvSpPr>
        <p:spPr bwMode="auto">
          <a:xfrm>
            <a:off x="4000674" y="1018903"/>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008000"/>
                </a:solidFill>
                <a:latin typeface="微软雅黑" panose="020B0503020204020204" pitchFamily="34" charset="-122"/>
                <a:ea typeface="微软雅黑" panose="020B0503020204020204" pitchFamily="34" charset="-122"/>
              </a:rPr>
              <a:t>(</a:t>
            </a:r>
            <a:r>
              <a:rPr kumimoji="1" lang="zh-CN" altLang="en-US" sz="2800" b="1" dirty="0">
                <a:solidFill>
                  <a:srgbClr val="008000"/>
                </a:solidFill>
                <a:latin typeface="微软雅黑" panose="020B0503020204020204" pitchFamily="34" charset="-122"/>
                <a:ea typeface="微软雅黑" panose="020B0503020204020204" pitchFamily="34" charset="-122"/>
              </a:rPr>
              <a:t>递减</a:t>
            </a:r>
            <a:r>
              <a:rPr kumimoji="1" lang="en-US" altLang="zh-CN" sz="2800" b="1" dirty="0">
                <a:solidFill>
                  <a:srgbClr val="008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7" name="Text Box 4"/>
              <p:cNvSpPr txBox="1">
                <a:spLocks noChangeArrowheads="1"/>
              </p:cNvSpPr>
              <p:nvPr/>
            </p:nvSpPr>
            <p:spPr bwMode="auto">
              <a:xfrm>
                <a:off x="1830760" y="4073949"/>
                <a:ext cx="6773688"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r>
                      <a:rPr lang="zh-CN" altLang="en-US" sz="2800" i="1">
                        <a:latin typeface="Cambria Math" panose="02040503050406030204"/>
                      </a:rPr>
                      <m:t>𝑦</m:t>
                    </m:r>
                    <m:r>
                      <a:rPr lang="zh-CN" altLang="en-US" sz="2800">
                        <a:latin typeface="Cambria Math" panose="02040503050406030204"/>
                      </a:rPr>
                      <m:t>=</m:t>
                    </m:r>
                    <m:sSup>
                      <m:sSupPr>
                        <m:ctrlPr>
                          <a:rPr lang="zh-CN" altLang="en-US" sz="2800" i="1">
                            <a:latin typeface="Cambria Math" panose="02040503050406030204" pitchFamily="18" charset="0"/>
                          </a:rPr>
                        </m:ctrlPr>
                      </m:sSupPr>
                      <m:e>
                        <m:r>
                          <a:rPr lang="zh-CN" altLang="en-US" sz="2800" i="1">
                            <a:latin typeface="Cambria Math" panose="02040503050406030204"/>
                          </a:rPr>
                          <m:t>𝑒</m:t>
                        </m:r>
                      </m:e>
                      <m:sup>
                        <m:r>
                          <a:rPr lang="zh-CN" altLang="en-US" sz="2800" i="1">
                            <a:latin typeface="Cambria Math" panose="02040503050406030204"/>
                          </a:rPr>
                          <m:t>𝑥</m:t>
                        </m:r>
                      </m:sup>
                    </m:sSup>
                  </m:oMath>
                </a14:m>
                <a:r>
                  <a:rPr kumimoji="1"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e>
                    </m:d>
                  </m:oMath>
                </a14:m>
                <a:r>
                  <a:rPr kumimoji="1" lang="zh-CN" altLang="en-US" sz="2800" dirty="0">
                    <a:latin typeface="微软雅黑" panose="020B0503020204020204" pitchFamily="34" charset="-122"/>
                    <a:ea typeface="微软雅黑" panose="020B0503020204020204" pitchFamily="34" charset="-122"/>
                  </a:rPr>
                  <a:t>上连续单调递增</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17" name="Text Box 4"/>
              <p:cNvSpPr txBox="1">
                <a:spLocks noRot="1" noChangeAspect="1" noMove="1" noResize="1" noEditPoints="1" noAdjustHandles="1" noChangeArrowheads="1" noChangeShapeType="1" noTextEdit="1"/>
              </p:cNvSpPr>
              <p:nvPr/>
            </p:nvSpPr>
            <p:spPr bwMode="auto">
              <a:xfrm>
                <a:off x="1830760" y="4073949"/>
                <a:ext cx="6773688" cy="523220"/>
              </a:xfrm>
              <a:prstGeom prst="rect">
                <a:avLst/>
              </a:prstGeom>
              <a:blipFill rotWithShape="1">
                <a:blip r:embed="rId4"/>
                <a:stretch>
                  <a:fillRect l="-1" t="-81" r="3" b="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 Box 7"/>
              <p:cNvSpPr txBox="1">
                <a:spLocks noChangeArrowheads="1"/>
              </p:cNvSpPr>
              <p:nvPr/>
            </p:nvSpPr>
            <p:spPr bwMode="auto">
              <a:xfrm>
                <a:off x="683568" y="4725144"/>
                <a:ext cx="830674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其反函数</a:t>
                </a:r>
                <a14:m>
                  <m:oMath xmlns:m="http://schemas.openxmlformats.org/officeDocument/2006/math">
                    <m:r>
                      <a:rPr lang="zh-CN" altLang="en-US" sz="2800" i="1">
                        <a:latin typeface="Cambria Math" panose="02040503050406030204"/>
                      </a:rPr>
                      <m:t>𝑦</m:t>
                    </m:r>
                    <m:r>
                      <a:rPr lang="zh-CN" altLang="en-US" sz="2800">
                        <a:latin typeface="Cambria Math" panose="02040503050406030204"/>
                      </a:rPr>
                      <m:t>=</m:t>
                    </m:r>
                    <m:r>
                      <m:rPr>
                        <m:sty m:val="p"/>
                      </m:rPr>
                      <a:rPr lang="zh-CN" altLang="en-US" sz="2800">
                        <a:latin typeface="Cambria Math" panose="02040503050406030204"/>
                      </a:rPr>
                      <m:t>ln</m:t>
                    </m:r>
                    <m:r>
                      <a:rPr lang="zh-CN" altLang="en-US" sz="2800" i="1">
                        <a:latin typeface="Cambria Math" panose="02040503050406030204"/>
                      </a:rPr>
                      <m:t>𝑥</m:t>
                    </m:r>
                  </m:oMath>
                </a14:m>
                <a:r>
                  <a:rPr kumimoji="1"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latin typeface="Cambria Math" panose="02040503050406030204" pitchFamily="18" charset="0"/>
                          </a:rPr>
                        </m:ctrlPr>
                      </m:dPr>
                      <m:e>
                        <m:r>
                          <m:rPr>
                            <m:nor/>
                          </m:rPr>
                          <a:rPr lang="zh-CN" altLang="en-US" sz="2800">
                            <a:latin typeface="Cambria Math" panose="02040503050406030204" pitchFamily="18" charset="0"/>
                          </a:rPr>
                          <m:t> </m:t>
                        </m:r>
                        <m:r>
                          <a:rPr lang="zh-CN" altLang="en-US" sz="2800">
                            <a:latin typeface="Cambria Math" panose="02040503050406030204"/>
                          </a:rPr>
                          <m:t>0</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e>
                    </m:d>
                  </m:oMath>
                </a14:m>
                <a:r>
                  <a:rPr kumimoji="1" lang="zh-CN" altLang="en-US" sz="2800" dirty="0">
                    <a:latin typeface="微软雅黑" panose="020B0503020204020204" pitchFamily="34" charset="-122"/>
                    <a:ea typeface="微软雅黑" panose="020B0503020204020204" pitchFamily="34" charset="-122"/>
                  </a:rPr>
                  <a:t>上也连续单调递增</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20" name="Text Box 7"/>
              <p:cNvSpPr txBox="1">
                <a:spLocks noRot="1" noChangeAspect="1" noMove="1" noResize="1" noEditPoints="1" noAdjustHandles="1" noChangeArrowheads="1" noChangeShapeType="1" noTextEdit="1"/>
              </p:cNvSpPr>
              <p:nvPr/>
            </p:nvSpPr>
            <p:spPr bwMode="auto">
              <a:xfrm>
                <a:off x="683568" y="4725144"/>
                <a:ext cx="8306746" cy="523220"/>
              </a:xfrm>
              <a:prstGeom prst="rect">
                <a:avLst/>
              </a:prstGeom>
              <a:blipFill rotWithShape="1">
                <a:blip r:embed="rId5"/>
                <a:stretch>
                  <a:fillRect l="-4" t="-21" r="7" b="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5" name="Text Box 26"/>
          <p:cNvSpPr txBox="1">
            <a:spLocks noChangeArrowheads="1"/>
          </p:cNvSpPr>
          <p:nvPr/>
        </p:nvSpPr>
        <p:spPr bwMode="auto">
          <a:xfrm>
            <a:off x="794899" y="4134274"/>
            <a:ext cx="11128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微软雅黑" panose="020B0503020204020204" pitchFamily="34" charset="-122"/>
                <a:ea typeface="微软雅黑" panose="020B0503020204020204" pitchFamily="34" charset="-122"/>
              </a:rPr>
              <a:t>又如</a:t>
            </a: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en-US" altLang="zh-CN" sz="2800" b="1" dirty="0">
                <a:latin typeface="微软雅黑" panose="020B0503020204020204" pitchFamily="34" charset="-122"/>
                <a:ea typeface="微软雅黑" panose="020B0503020204020204" pitchFamily="34" charset="-122"/>
              </a:rPr>
              <a:t> </a:t>
            </a:r>
          </a:p>
        </p:txBody>
      </p:sp>
      <p:sp>
        <p:nvSpPr>
          <p:cNvPr id="31" name="TextBox 30"/>
          <p:cNvSpPr txBox="1"/>
          <p:nvPr/>
        </p:nvSpPr>
        <p:spPr>
          <a:xfrm>
            <a:off x="945816" y="5589240"/>
            <a:ext cx="7328915" cy="53860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R="0" lvl="0" algn="ctr" defTabSz="914400" eaLnBrk="1" fontAlgn="auto" latinLnBrk="0" hangingPunct="1">
              <a:lnSpc>
                <a:spcPct val="100000"/>
              </a:lnSpc>
              <a:spcBef>
                <a:spcPts val="0"/>
              </a:spcBef>
              <a:spcAft>
                <a:spcPts val="0"/>
              </a:spcAft>
              <a:buClr>
                <a:srgbClr val="FFFF00"/>
              </a:buClr>
              <a:buSzTx/>
              <a:defRPr/>
            </a:pPr>
            <a:r>
              <a:rPr kumimoji="0" lang="zh-CN" altLang="en-US" sz="2800" b="1"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宋体" panose="02010600030101010101" pitchFamily="2" charset="-122"/>
              </a:rPr>
              <a:t>所有基本</a:t>
            </a:r>
            <a:r>
              <a:rPr kumimoji="0" lang="zh-CN" altLang="zh-CN" sz="2800" b="1"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宋体" panose="02010600030101010101" pitchFamily="2" charset="-122"/>
              </a:rPr>
              <a:t>初等函数在</a:t>
            </a:r>
            <a:r>
              <a:rPr kumimoji="0" lang="zh-CN" altLang="en-US" sz="2800" b="1"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宋体" panose="02010600030101010101" pitchFamily="2" charset="-122"/>
              </a:rPr>
              <a:t>其定义域上连续</a:t>
            </a:r>
            <a:endParaRPr kumimoji="0" lang="zh-CN" altLang="en-US" sz="2800" b="1" i="0" u="none" strike="noStrike" kern="0" cap="none" spc="0" normalizeH="0" baseline="0" noProof="0" dirty="0">
              <a:ln>
                <a:noFill/>
              </a:ln>
              <a:solidFill>
                <a:srgbClr val="FFFF00"/>
              </a:solidFill>
              <a:effectLst/>
              <a:uLnTx/>
              <a:uFillTx/>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P spid="5" grpId="0" autoUpdateAnimBg="0"/>
      <p:bldP spid="8" grpId="0" autoUpdateAnimBg="0"/>
      <p:bldP spid="10" grpId="0" autoUpdateAnimBg="0"/>
      <p:bldP spid="12" grpId="0" autoUpdateAnimBg="0"/>
      <p:bldP spid="17" grpId="0" autoUpdateAnimBg="0"/>
      <p:bldP spid="20" grpId="0" autoUpdateAnimBg="0"/>
      <p:bldP spid="25" grpId="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矩形 15"/>
              <p:cNvSpPr/>
              <p:nvPr/>
            </p:nvSpPr>
            <p:spPr>
              <a:xfrm>
                <a:off x="648072" y="808022"/>
                <a:ext cx="8244408" cy="2332946"/>
              </a:xfrm>
              <a:prstGeom prst="rect">
                <a:avLst/>
              </a:prstGeom>
            </p:spPr>
            <p:txBody>
              <a:bodyPr wrap="square">
                <a:spAutoFit/>
              </a:bodyPr>
              <a:lstStyle/>
              <a:p>
                <a:pPr>
                  <a:lnSpc>
                    <a:spcPct val="130000"/>
                  </a:lnSpc>
                </a:pPr>
                <a:r>
                  <a:rPr lang="zh-CN" altLang="en-US" sz="2800" b="1" dirty="0">
                    <a:solidFill>
                      <a:srgbClr val="FF0000"/>
                    </a:solidFill>
                    <a:latin typeface="微软雅黑" panose="020B0503020204020204" pitchFamily="34" charset="-122"/>
                    <a:ea typeface="微软雅黑" panose="020B0503020204020204" pitchFamily="34" charset="-122"/>
                  </a:rPr>
                  <a:t>定理</a:t>
                </a:r>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en-US" sz="2800" b="1" dirty="0">
                    <a:solidFill>
                      <a:srgbClr val="FF0000"/>
                    </a:solidFill>
                    <a:latin typeface="微软雅黑" panose="020B0503020204020204" pitchFamily="34" charset="-122"/>
                    <a:ea typeface="微软雅黑" panose="020B0503020204020204" pitchFamily="34" charset="-122"/>
                  </a:rPr>
                  <a:t>连续函数复合运算</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设函数 </a:t>
                </a:r>
                <a14:m>
                  <m:oMath xmlns:m="http://schemas.openxmlformats.org/officeDocument/2006/math">
                    <m:d>
                      <m:dPr>
                        <m:begChr m:val=""/>
                        <m:end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𝑦</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𝜑</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e>
                    </m:d>
                  </m:oMath>
                </a14:m>
                <a:r>
                  <a:rPr lang="zh-CN" altLang="en-US" sz="2800" dirty="0">
                    <a:solidFill>
                      <a:schemeClr val="tx1"/>
                    </a:solidFill>
                    <a:latin typeface="微软雅黑" panose="020B0503020204020204" pitchFamily="34" charset="-122"/>
                    <a:ea typeface="微软雅黑" panose="020B0503020204020204" pitchFamily="34" charset="-122"/>
                  </a:rPr>
                  <a:t> 有意义，</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𝑢</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𝜑</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e>
                    </m:d>
                  </m:oMath>
                </a14:m>
                <a:r>
                  <a:rPr lang="zh-CN" altLang="en-US" sz="2800" dirty="0">
                    <a:solidFill>
                      <a:schemeClr val="tx1"/>
                    </a:solidFill>
                    <a:latin typeface="微软雅黑" panose="020B0503020204020204" pitchFamily="34" charset="-122"/>
                    <a:ea typeface="微软雅黑" panose="020B0503020204020204" pitchFamily="34" charset="-122"/>
                  </a:rPr>
                  <a:t>，若 </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𝑢</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𝜑</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oMath>
                </a14:m>
                <a:r>
                  <a:rPr lang="zh-CN" altLang="en-US" sz="2800" dirty="0">
                    <a:solidFill>
                      <a:schemeClr val="tx1"/>
                    </a:solidFill>
                    <a:latin typeface="微软雅黑" panose="020B0503020204020204" pitchFamily="34" charset="-122"/>
                    <a:ea typeface="微软雅黑" panose="020B0503020204020204" pitchFamily="34" charset="-122"/>
                  </a:rPr>
                  <a:t> 在 </a:t>
                </a:r>
                <a14:m>
                  <m:oMath xmlns:m="http://schemas.openxmlformats.org/officeDocument/2006/math">
                    <m:sSub>
                      <m:sSubPr>
                        <m:ctrlPr>
                          <a:rPr lang="en-US" altLang="zh-CN" sz="2800" i="1" dirty="0" smtClean="0">
                            <a:solidFill>
                              <a:schemeClr val="tx1"/>
                            </a:solidFill>
                            <a:latin typeface="Cambria Math" panose="02040503050406030204" pitchFamily="18" charset="0"/>
                            <a:ea typeface="微软雅黑" panose="020B0503020204020204" pitchFamily="34" charset="-122"/>
                          </a:rPr>
                        </m:ctrlPr>
                      </m:sSubPr>
                      <m:e>
                        <m:r>
                          <a:rPr lang="en-US" altLang="zh-CN" sz="2800" b="0" i="1" dirty="0" smtClean="0">
                            <a:solidFill>
                              <a:schemeClr val="tx1"/>
                            </a:solidFill>
                            <a:latin typeface="Cambria Math" panose="02040503050406030204"/>
                            <a:ea typeface="微软雅黑" panose="020B0503020204020204" pitchFamily="34" charset="-122"/>
                          </a:rPr>
                          <m:t>𝑥</m:t>
                        </m:r>
                      </m:e>
                      <m:sub>
                        <m:r>
                          <a:rPr lang="en-US" altLang="zh-CN" sz="2800" b="0" i="1" dirty="0" smtClean="0">
                            <a:solidFill>
                              <a:schemeClr val="tx1"/>
                            </a:solidFill>
                            <a:latin typeface="Cambria Math" panose="02040503050406030204"/>
                            <a:ea typeface="微软雅黑" panose="020B0503020204020204" pitchFamily="34" charset="-122"/>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处连续，</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𝑦</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𝑢</m:t>
                        </m:r>
                      </m:e>
                    </m:d>
                  </m:oMath>
                </a14:m>
                <a:r>
                  <a:rPr lang="zh-CN" altLang="en-US" sz="2800" dirty="0">
                    <a:solidFill>
                      <a:schemeClr val="tx1"/>
                    </a:solidFill>
                    <a:latin typeface="微软雅黑" panose="020B0503020204020204" pitchFamily="34" charset="-122"/>
                    <a:ea typeface="微软雅黑" panose="020B0503020204020204" pitchFamily="34" charset="-122"/>
                  </a:rPr>
                  <a:t>在</a:t>
                </a:r>
                <a14:m>
                  <m:oMath xmlns:m="http://schemas.openxmlformats.org/officeDocument/2006/math">
                    <m:sSub>
                      <m:sSubPr>
                        <m:ctrlPr>
                          <a:rPr lang="en-US" altLang="zh-CN" sz="2800" i="1" dirty="0">
                            <a:solidFill>
                              <a:schemeClr val="tx1"/>
                            </a:solidFill>
                            <a:latin typeface="Cambria Math" panose="02040503050406030204" pitchFamily="18" charset="0"/>
                            <a:ea typeface="微软雅黑" panose="020B0503020204020204" pitchFamily="34" charset="-122"/>
                          </a:rPr>
                        </m:ctrlPr>
                      </m:sSubPr>
                      <m:e>
                        <m:r>
                          <a:rPr lang="en-US" altLang="zh-CN" sz="2800" b="0" i="1" dirty="0" smtClean="0">
                            <a:solidFill>
                              <a:schemeClr val="tx1"/>
                            </a:solidFill>
                            <a:latin typeface="Cambria Math" panose="02040503050406030204"/>
                            <a:ea typeface="微软雅黑" panose="020B0503020204020204" pitchFamily="34" charset="-122"/>
                          </a:rPr>
                          <m:t>𝑢</m:t>
                        </m:r>
                      </m:e>
                      <m:sub>
                        <m:r>
                          <a:rPr lang="en-US" altLang="zh-CN" sz="2800" i="1" dirty="0">
                            <a:solidFill>
                              <a:schemeClr val="tx1"/>
                            </a:solidFill>
                            <a:latin typeface="Cambria Math" panose="02040503050406030204"/>
                            <a:ea typeface="微软雅黑" panose="020B0503020204020204" pitchFamily="34" charset="-122"/>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处连续，则 </a:t>
                </a:r>
                <a14:m>
                  <m:oMath xmlns:m="http://schemas.openxmlformats.org/officeDocument/2006/math">
                    <m:d>
                      <m:dPr>
                        <m:begChr m:val=""/>
                        <m:end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𝑦</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𝜑</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e>
                    </m:d>
                  </m:oMath>
                </a14:m>
                <a:r>
                  <a:rPr lang="zh-CN" altLang="en-US" sz="2800" dirty="0">
                    <a:solidFill>
                      <a:schemeClr val="tx1"/>
                    </a:solidFill>
                    <a:latin typeface="微软雅黑" panose="020B0503020204020204" pitchFamily="34" charset="-122"/>
                    <a:ea typeface="微软雅黑" panose="020B0503020204020204" pitchFamily="34" charset="-122"/>
                  </a:rPr>
                  <a:t> 在点 </a:t>
                </a:r>
                <a14:m>
                  <m:oMath xmlns:m="http://schemas.openxmlformats.org/officeDocument/2006/math">
                    <m:sSub>
                      <m:sSubPr>
                        <m:ctrlPr>
                          <a:rPr lang="en-US" altLang="zh-CN" sz="2800" i="1" dirty="0">
                            <a:solidFill>
                              <a:schemeClr val="tx1"/>
                            </a:solidFill>
                            <a:latin typeface="Cambria Math" panose="02040503050406030204" pitchFamily="18" charset="0"/>
                            <a:ea typeface="微软雅黑" panose="020B0503020204020204" pitchFamily="34" charset="-122"/>
                          </a:rPr>
                        </m:ctrlPr>
                      </m:sSubPr>
                      <m:e>
                        <m:r>
                          <a:rPr lang="en-US" altLang="zh-CN" sz="2800" i="1" dirty="0">
                            <a:solidFill>
                              <a:schemeClr val="tx1"/>
                            </a:solidFill>
                            <a:latin typeface="Cambria Math" panose="02040503050406030204"/>
                            <a:ea typeface="微软雅黑" panose="020B0503020204020204" pitchFamily="34" charset="-122"/>
                          </a:rPr>
                          <m:t>𝑥</m:t>
                        </m:r>
                      </m:e>
                      <m:sub>
                        <m:r>
                          <a:rPr lang="en-US" altLang="zh-CN" sz="2800" i="1" dirty="0">
                            <a:solidFill>
                              <a:schemeClr val="tx1"/>
                            </a:solidFill>
                            <a:latin typeface="Cambria Math" panose="02040503050406030204"/>
                            <a:ea typeface="微软雅黑" panose="020B0503020204020204" pitchFamily="34" charset="-122"/>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处连续．</a:t>
                </a:r>
              </a:p>
            </p:txBody>
          </p:sp>
        </mc:Choice>
        <mc:Fallback xmlns="">
          <p:sp>
            <p:nvSpPr>
              <p:cNvPr id="16" name="矩形 15"/>
              <p:cNvSpPr>
                <a:spLocks noRot="1" noChangeAspect="1" noMove="1" noResize="1" noEditPoints="1" noAdjustHandles="1" noChangeArrowheads="1" noChangeShapeType="1" noTextEdit="1"/>
              </p:cNvSpPr>
              <p:nvPr/>
            </p:nvSpPr>
            <p:spPr>
              <a:xfrm>
                <a:off x="648072" y="808022"/>
                <a:ext cx="8244408" cy="2332946"/>
              </a:xfrm>
              <a:prstGeom prst="rect">
                <a:avLst/>
              </a:prstGeom>
              <a:blipFill rotWithShape="1">
                <a:blip r:embed="rId3"/>
                <a:stretch>
                  <a:fillRect l="-5" t="-13" r="7" b="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02833" y="3205254"/>
                <a:ext cx="7901615" cy="1413785"/>
              </a:xfrm>
              <a:prstGeom prst="rect">
                <a:avLst/>
              </a:prstGeom>
            </p:spPr>
            <p:txBody>
              <a:bodyPr wrap="square">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例如，</a:t>
                </a:r>
                <a14:m>
                  <m:oMath xmlns:m="http://schemas.openxmlformats.org/officeDocument/2006/math">
                    <m:r>
                      <a:rPr lang="zh-CN" altLang="en-US" sz="2800" i="1">
                        <a:latin typeface="Cambria Math" panose="02040503050406030204"/>
                      </a:rPr>
                      <m:t>𝑦</m:t>
                    </m:r>
                    <m:r>
                      <a:rPr lang="zh-CN" altLang="en-US" sz="2800">
                        <a:latin typeface="Cambria Math" panose="02040503050406030204"/>
                      </a:rPr>
                      <m:t>=</m:t>
                    </m:r>
                    <m:sSup>
                      <m:sSupPr>
                        <m:ctrlPr>
                          <a:rPr lang="zh-CN" altLang="en-US" sz="2800" i="1">
                            <a:latin typeface="Cambria Math" panose="02040503050406030204" pitchFamily="18" charset="0"/>
                          </a:rPr>
                        </m:ctrlPr>
                      </m:sSupPr>
                      <m:e>
                        <m:r>
                          <a:rPr lang="zh-CN" altLang="en-US" sz="2800" i="1">
                            <a:latin typeface="Cambria Math" panose="02040503050406030204"/>
                          </a:rPr>
                          <m:t>𝑥</m:t>
                        </m:r>
                      </m:e>
                      <m:sup>
                        <m:r>
                          <a:rPr lang="zh-CN" altLang="en-US" sz="2800" i="1">
                            <a:latin typeface="Cambria Math" panose="02040503050406030204"/>
                          </a:rPr>
                          <m:t>𝑎</m:t>
                        </m:r>
                      </m:sup>
                    </m:sSup>
                    <m:r>
                      <a:rPr lang="zh-CN" altLang="en-US" sz="2800">
                        <a:latin typeface="Cambria Math" panose="02040503050406030204"/>
                      </a:rPr>
                      <m:t>=</m:t>
                    </m:r>
                    <m:sSup>
                      <m:sSupPr>
                        <m:ctrlPr>
                          <a:rPr lang="zh-CN" altLang="en-US" sz="2800" i="1">
                            <a:latin typeface="Cambria Math" panose="02040503050406030204" pitchFamily="18" charset="0"/>
                          </a:rPr>
                        </m:ctrlPr>
                      </m:sSupPr>
                      <m:e>
                        <m:r>
                          <a:rPr lang="zh-CN" altLang="en-US" sz="2800" i="1">
                            <a:latin typeface="Cambria Math" panose="02040503050406030204"/>
                          </a:rPr>
                          <m:t>𝑒</m:t>
                        </m:r>
                      </m:e>
                      <m:sup>
                        <m:r>
                          <a:rPr lang="zh-CN" altLang="en-US" sz="2800" i="1">
                            <a:latin typeface="Cambria Math" panose="02040503050406030204"/>
                          </a:rPr>
                          <m:t>𝑎</m:t>
                        </m:r>
                        <m:r>
                          <m:rPr>
                            <m:sty m:val="p"/>
                          </m:rPr>
                          <a:rPr lang="zh-CN" altLang="en-US" sz="2800">
                            <a:latin typeface="Cambria Math" panose="02040503050406030204"/>
                          </a:rPr>
                          <m:t>ln</m:t>
                        </m:r>
                        <m:r>
                          <a:rPr lang="zh-CN" altLang="en-US" sz="2800" i="1">
                            <a:latin typeface="Cambria Math" panose="02040503050406030204"/>
                          </a:rPr>
                          <m:t>𝑥</m:t>
                        </m:r>
                      </m:sup>
                    </m:sSup>
                  </m:oMath>
                </a14:m>
                <a:r>
                  <a:rPr lang="zh-CN" altLang="en-US" sz="2800" dirty="0">
                    <a:solidFill>
                      <a:schemeClr val="tx1"/>
                    </a:solidFill>
                    <a:latin typeface="微软雅黑" panose="020B0503020204020204" pitchFamily="34" charset="-122"/>
                    <a:ea typeface="微软雅黑" panose="020B0503020204020204" pitchFamily="34" charset="-122"/>
                  </a:rPr>
                  <a:t>视为函数</a:t>
                </a:r>
                <a14:m>
                  <m:oMath xmlns:m="http://schemas.openxmlformats.org/officeDocument/2006/math">
                    <m:r>
                      <a:rPr lang="zh-CN" altLang="en-US" sz="2800" i="1">
                        <a:solidFill>
                          <a:schemeClr val="tx1"/>
                        </a:solidFill>
                        <a:latin typeface="Cambria Math" panose="02040503050406030204"/>
                      </a:rPr>
                      <m:t>𝑢</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𝑎</m:t>
                    </m:r>
                    <m:r>
                      <m:rPr>
                        <m:sty m:val="p"/>
                      </m:rPr>
                      <a:rPr lang="zh-CN" altLang="en-US" sz="2800">
                        <a:solidFill>
                          <a:schemeClr val="tx1"/>
                        </a:solidFill>
                        <a:latin typeface="Cambria Math" panose="02040503050406030204"/>
                      </a:rPr>
                      <m:t>ln</m:t>
                    </m:r>
                    <m:r>
                      <a:rPr lang="zh-CN" altLang="en-US" sz="2800" i="1">
                        <a:solidFill>
                          <a:schemeClr val="tx1"/>
                        </a:solidFill>
                        <a:latin typeface="Cambria Math" panose="02040503050406030204"/>
                      </a:rPr>
                      <m:t>𝑥</m:t>
                    </m:r>
                  </m:oMath>
                </a14:m>
                <a:r>
                  <a:rPr lang="zh-CN" altLang="en-US" sz="2800" dirty="0">
                    <a:solidFill>
                      <a:schemeClr val="tx1"/>
                    </a:solidFill>
                    <a:latin typeface="微软雅黑" panose="020B0503020204020204" pitchFamily="34" charset="-122"/>
                    <a:ea typeface="微软雅黑" panose="020B0503020204020204" pitchFamily="34" charset="-122"/>
                  </a:rPr>
                  <a:t>和</a:t>
                </a:r>
                <a14:m>
                  <m:oMath xmlns:m="http://schemas.openxmlformats.org/officeDocument/2006/math">
                    <m:r>
                      <a:rPr lang="zh-CN" altLang="en-US" sz="2800" i="1">
                        <a:solidFill>
                          <a:schemeClr val="tx1"/>
                        </a:solidFill>
                        <a:latin typeface="Cambria Math" panose="02040503050406030204"/>
                      </a:rPr>
                      <m:t>𝑦</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𝑒</m:t>
                        </m:r>
                      </m:e>
                      <m:sup>
                        <m:r>
                          <a:rPr lang="zh-CN" altLang="en-US" sz="2800" i="1">
                            <a:solidFill>
                              <a:schemeClr val="tx1"/>
                            </a:solidFill>
                            <a:latin typeface="Cambria Math" panose="02040503050406030204"/>
                          </a:rPr>
                          <m:t>𝑢</m:t>
                        </m:r>
                      </m:sup>
                    </m:sSup>
                  </m:oMath>
                </a14:m>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chemeClr val="tx1"/>
                    </a:solidFill>
                    <a:latin typeface="微软雅黑" panose="020B0503020204020204" pitchFamily="34" charset="-122"/>
                    <a:ea typeface="微软雅黑" panose="020B0503020204020204" pitchFamily="34" charset="-122"/>
                  </a:rPr>
                  <a:t>的复合</a:t>
                </a:r>
              </a:p>
            </p:txBody>
          </p:sp>
        </mc:Choice>
        <mc:Fallback xmlns="">
          <p:sp>
            <p:nvSpPr>
              <p:cNvPr id="18" name="矩形 17"/>
              <p:cNvSpPr>
                <a:spLocks noRot="1" noChangeAspect="1" noMove="1" noResize="1" noEditPoints="1" noAdjustHandles="1" noChangeArrowheads="1" noChangeShapeType="1" noTextEdit="1"/>
              </p:cNvSpPr>
              <p:nvPr/>
            </p:nvSpPr>
            <p:spPr>
              <a:xfrm>
                <a:off x="702833" y="3205254"/>
                <a:ext cx="7901615" cy="1413785"/>
              </a:xfrm>
              <a:prstGeom prst="rect">
                <a:avLst/>
              </a:prstGeom>
              <a:blipFill rotWithShape="1">
                <a:blip r:embed="rId4"/>
                <a:stretch>
                  <a:fillRect l="-7" t="-29" r="3" b="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979712" y="3990160"/>
                <a:ext cx="4194866" cy="538609"/>
              </a:xfrm>
              <a:prstGeom prst="rect">
                <a:avLst/>
              </a:prstGeom>
            </p:spPr>
            <p:txBody>
              <a:bodyPr wrap="none">
                <a:spAutoFit/>
              </a:bodyPr>
              <a:lstStyle/>
              <a:p>
                <a14:m>
                  <m:oMath xmlns:m="http://schemas.openxmlformats.org/officeDocument/2006/math">
                    <m:r>
                      <a:rPr lang="zh-CN" altLang="en-US" sz="2800" smtClean="0">
                        <a:solidFill>
                          <a:schemeClr val="tx1"/>
                        </a:solidFill>
                        <a:latin typeface="Cambria Math" panose="02040503050406030204"/>
                      </a:rPr>
                      <m:t>⇒</m:t>
                    </m:r>
                    <m:r>
                      <a:rPr lang="zh-CN" altLang="en-US" sz="2800" i="1" smtClean="0">
                        <a:solidFill>
                          <a:schemeClr val="tx1"/>
                        </a:solidFill>
                        <a:latin typeface="Cambria Math" panose="02040503050406030204"/>
                      </a:rPr>
                      <m:t>𝑦</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i="1">
                            <a:solidFill>
                              <a:schemeClr val="tx1"/>
                            </a:solidFill>
                            <a:latin typeface="Cambria Math" panose="02040503050406030204"/>
                          </a:rPr>
                          <m:t>𝑎</m:t>
                        </m:r>
                      </m:sup>
                    </m:sSup>
                  </m:oMath>
                </a14:m>
                <a:r>
                  <a:rPr lang="zh-CN" altLang="en-US" sz="2800" dirty="0">
                    <a:solidFill>
                      <a:schemeClr val="tx1"/>
                    </a:solidFill>
                    <a:latin typeface="微软雅黑" panose="020B0503020204020204" pitchFamily="34" charset="-122"/>
                    <a:ea typeface="微软雅黑" panose="020B0503020204020204" pitchFamily="34" charset="-122"/>
                  </a:rPr>
                  <a:t>当</a:t>
                </a:r>
                <a14:m>
                  <m:oMath xmlns:m="http://schemas.openxmlformats.org/officeDocument/2006/math">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&gt;0</m:t>
                    </m:r>
                  </m:oMath>
                </a14:m>
                <a:r>
                  <a:rPr lang="zh-CN" altLang="en-US" sz="2800" dirty="0">
                    <a:solidFill>
                      <a:schemeClr val="tx1"/>
                    </a:solidFill>
                    <a:latin typeface="微软雅黑" panose="020B0503020204020204" pitchFamily="34" charset="-122"/>
                    <a:ea typeface="微软雅黑" panose="020B0503020204020204" pitchFamily="34" charset="-122"/>
                  </a:rPr>
                  <a:t>时连续</a:t>
                </a:r>
                <a:r>
                  <a:rPr lang="en-US" altLang="zh-CN" sz="2800" dirty="0">
                    <a:solidFill>
                      <a:schemeClr val="tx1"/>
                    </a:solidFill>
                    <a:latin typeface="微软雅黑" panose="020B0503020204020204" pitchFamily="34" charset="-122"/>
                    <a:ea typeface="微软雅黑" panose="020B0503020204020204" pitchFamily="34" charset="-122"/>
                  </a:rPr>
                  <a:t>.</a:t>
                </a:r>
                <a:endParaRPr lang="zh-CN" altLang="en-US" sz="28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9" name="矩形 18"/>
              <p:cNvSpPr>
                <a:spLocks noRot="1" noChangeAspect="1" noMove="1" noResize="1" noEditPoints="1" noAdjustHandles="1" noChangeArrowheads="1" noChangeShapeType="1" noTextEdit="1"/>
              </p:cNvSpPr>
              <p:nvPr/>
            </p:nvSpPr>
            <p:spPr>
              <a:xfrm>
                <a:off x="1979712" y="3990160"/>
                <a:ext cx="4194866" cy="538609"/>
              </a:xfrm>
              <a:prstGeom prst="rect">
                <a:avLst/>
              </a:prstGeom>
              <a:blipFill rotWithShape="1">
                <a:blip r:embed="rId5"/>
                <a:stretch>
                  <a:fillRect l="-10" t="-84" r="11" b="108"/>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wipe(left)">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764704"/>
            <a:ext cx="7992888" cy="1158074"/>
          </a:xfrm>
          <a:prstGeom prst="rect">
            <a:avLst/>
          </a:prstGeom>
        </p:spPr>
        <p:txBody>
          <a:bodyPr wrap="square">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由连续函数复合运算法则知，极限运算与连续函数运算可以交换顺序，即</a:t>
            </a:r>
          </a:p>
        </p:txBody>
      </p:sp>
      <mc:AlternateContent xmlns:mc="http://schemas.openxmlformats.org/markup-compatibility/2006" xmlns:a14="http://schemas.microsoft.com/office/drawing/2010/main">
        <mc:Choice Requires="a14">
          <p:sp>
            <p:nvSpPr>
              <p:cNvPr id="3" name="矩形 2"/>
              <p:cNvSpPr/>
              <p:nvPr/>
            </p:nvSpPr>
            <p:spPr>
              <a:xfrm>
                <a:off x="2121063" y="2060848"/>
                <a:ext cx="4880119" cy="76245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zh-CN" altLang="en-US" sz="2800" i="1" smtClean="0">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lim>
                      </m:limLow>
                      <m:r>
                        <a:rPr lang="zh-CN" altLang="en-US" sz="2800" i="1">
                          <a:solidFill>
                            <a:schemeClr val="tx1"/>
                          </a:solidFill>
                          <a:latin typeface="Cambria Math" panose="02040503050406030204"/>
                        </a:rPr>
                        <m:t>𝑓</m:t>
                      </m:r>
                      <m:d>
                        <m:dPr>
                          <m:begChr m:val="["/>
                          <m:end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𝜑</m:t>
                          </m:r>
                          <m:d>
                            <m:dPr>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𝑥</m:t>
                              </m:r>
                            </m:e>
                          </m:d>
                        </m:e>
                      </m:d>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d>
                        <m:dPr>
                          <m:begChr m:val="["/>
                          <m:endChr m:val="]"/>
                          <m:ctrlPr>
                            <a:rPr lang="zh-CN" altLang="en-US" sz="2800" i="1">
                              <a:solidFill>
                                <a:schemeClr val="tx1"/>
                              </a:solidFill>
                              <a:latin typeface="Cambria Math" panose="02040503050406030204" pitchFamily="18" charset="0"/>
                            </a:rPr>
                          </m:ctrlPr>
                        </m:dPr>
                        <m:e>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lim>
                          </m:limLow>
                          <m:r>
                            <a:rPr lang="zh-CN" altLang="en-US" sz="2800" i="1">
                              <a:solidFill>
                                <a:schemeClr val="tx1"/>
                              </a:solidFill>
                              <a:latin typeface="Cambria Math" panose="02040503050406030204"/>
                            </a:rPr>
                            <m:t>𝜑</m:t>
                          </m:r>
                          <m:d>
                            <m:dPr>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𝑥</m:t>
                              </m:r>
                            </m:e>
                          </m:d>
                        </m:e>
                      </m:d>
                      <m:r>
                        <a:rPr lang="en-US" altLang="zh-CN" sz="2800" b="0" i="1" smtClean="0">
                          <a:solidFill>
                            <a:schemeClr val="tx1"/>
                          </a:solidFill>
                          <a:latin typeface="Cambria Math" panose="02040503050406030204"/>
                        </a:rPr>
                        <m:t>.</m:t>
                      </m:r>
                    </m:oMath>
                  </m:oMathPara>
                </a14:m>
                <a:endParaRPr lang="zh-CN" altLang="en-US" sz="2800" dirty="0">
                  <a:solidFill>
                    <a:schemeClr val="tx1"/>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2121063" y="2060848"/>
                <a:ext cx="4880119" cy="762453"/>
              </a:xfrm>
              <a:prstGeom prst="rect">
                <a:avLst/>
              </a:prstGeom>
              <a:blipFill rotWithShape="1">
                <a:blip r:embed="rId2"/>
                <a:stretch>
                  <a:fillRect l="-797" t="-2451" r="-787" b="-13896"/>
                </a:stretch>
              </a:blipFill>
            </p:spPr>
            <p:style>
              <a:lnRef idx="1">
                <a:schemeClr val="accent5"/>
              </a:lnRef>
              <a:fillRef idx="2">
                <a:schemeClr val="accent5"/>
              </a:fillRef>
              <a:effectRef idx="1">
                <a:schemeClr val="accent5"/>
              </a:effectRef>
              <a:fontRef idx="minor">
                <a:schemeClr val="dk1"/>
              </a:fontRef>
            </p:style>
            <p:txBody>
              <a:bodyPr/>
              <a:lstStyle/>
              <a:p>
                <a:r>
                  <a:rPr lang="zh-CN" altLang="en-US">
                    <a:noFill/>
                  </a:rPr>
                  <a:t> </a:t>
                </a:r>
              </a:p>
            </p:txBody>
          </p:sp>
        </mc:Fallback>
      </mc:AlternateContent>
      <p:sp>
        <p:nvSpPr>
          <p:cNvPr id="4" name="TextBox 3"/>
          <p:cNvSpPr txBox="1"/>
          <p:nvPr/>
        </p:nvSpPr>
        <p:spPr>
          <a:xfrm>
            <a:off x="886794" y="5182447"/>
            <a:ext cx="1054818" cy="538609"/>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例如，</a:t>
            </a:r>
          </a:p>
        </p:txBody>
      </p:sp>
      <mc:AlternateContent xmlns:mc="http://schemas.openxmlformats.org/markup-compatibility/2006" xmlns:a14="http://schemas.microsoft.com/office/drawing/2010/main">
        <mc:Choice Requires="a14">
          <p:sp>
            <p:nvSpPr>
              <p:cNvPr id="5" name="矩形 4"/>
              <p:cNvSpPr/>
              <p:nvPr/>
            </p:nvSpPr>
            <p:spPr>
              <a:xfrm>
                <a:off x="1951382" y="4944625"/>
                <a:ext cx="2259208" cy="10142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zh-CN" altLang="en-US" sz="2800" i="1" smtClean="0">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→1</m:t>
                          </m:r>
                        </m:lim>
                      </m:limLow>
                      <m:r>
                        <m:rPr>
                          <m:sty m:val="p"/>
                        </m:rPr>
                        <a:rPr lang="zh-CN" altLang="en-US" sz="2800">
                          <a:solidFill>
                            <a:schemeClr val="tx1"/>
                          </a:solidFill>
                          <a:latin typeface="Cambria Math" panose="02040503050406030204"/>
                        </a:rPr>
                        <m:t>ln</m:t>
                      </m:r>
                      <m:f>
                        <m:fPr>
                          <m:ctrlPr>
                            <a:rPr lang="zh-CN" altLang="en-US" sz="2800" i="1">
                              <a:solidFill>
                                <a:schemeClr val="tx1"/>
                              </a:solidFill>
                              <a:latin typeface="Cambria Math" panose="02040503050406030204" pitchFamily="18" charset="0"/>
                            </a:rPr>
                          </m:ctrlPr>
                        </m:fPr>
                        <m:num>
                          <m:r>
                            <a:rPr lang="zh-CN" altLang="en-US" sz="2800">
                              <a:solidFill>
                                <a:schemeClr val="tx1"/>
                              </a:solidFill>
                              <a:latin typeface="Cambria Math" panose="02040503050406030204"/>
                            </a:rPr>
                            <m:t>1−</m:t>
                          </m:r>
                          <m:r>
                            <a:rPr lang="zh-CN" altLang="en-US" sz="2800" i="1">
                              <a:solidFill>
                                <a:schemeClr val="tx1"/>
                              </a:solidFill>
                              <a:latin typeface="Cambria Math" panose="02040503050406030204"/>
                            </a:rPr>
                            <m:t>𝑥</m:t>
                          </m:r>
                        </m:num>
                        <m:den>
                          <m:r>
                            <a:rPr lang="zh-CN" altLang="en-US" sz="2800">
                              <a:solidFill>
                                <a:schemeClr val="tx1"/>
                              </a:solidFill>
                              <a:latin typeface="Cambria Math" panose="02040503050406030204"/>
                            </a:rPr>
                            <m:t>1−</m:t>
                          </m:r>
                          <m:rad>
                            <m:radPr>
                              <m:degHide m:val="on"/>
                              <m:ctrlPr>
                                <a:rPr lang="zh-CN" altLang="en-US" sz="2800" i="1">
                                  <a:solidFill>
                                    <a:schemeClr val="tx1"/>
                                  </a:solidFill>
                                  <a:latin typeface="Cambria Math" panose="02040503050406030204" pitchFamily="18" charset="0"/>
                                </a:rPr>
                              </m:ctrlPr>
                            </m:radPr>
                            <m:deg/>
                            <m:e>
                              <m:r>
                                <a:rPr lang="zh-CN" altLang="en-US" sz="2800" i="1">
                                  <a:solidFill>
                                    <a:schemeClr val="tx1"/>
                                  </a:solidFill>
                                  <a:latin typeface="Cambria Math" panose="02040503050406030204"/>
                                </a:rPr>
                                <m:t>𝑥</m:t>
                              </m:r>
                            </m:e>
                          </m:rad>
                        </m:den>
                      </m:f>
                    </m:oMath>
                  </m:oMathPara>
                </a14:m>
                <a:endParaRPr lang="zh-CN" altLang="en-US" sz="28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951382" y="4944625"/>
                <a:ext cx="2259208" cy="1014252"/>
              </a:xfrm>
              <a:prstGeom prst="rect">
                <a:avLst/>
              </a:prstGeom>
              <a:blipFill rotWithShape="1">
                <a:blip r:embed="rId3"/>
                <a:stretch>
                  <a:fillRect l="-1" t="-51" r="24" b="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001182" y="5186322"/>
                <a:ext cx="1171218" cy="538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smtClean="0">
                          <a:solidFill>
                            <a:schemeClr val="tx1"/>
                          </a:solidFill>
                          <a:latin typeface="Cambria Math" panose="02040503050406030204"/>
                        </a:rPr>
                        <m:t>=</m:t>
                      </m:r>
                      <m:r>
                        <m:rPr>
                          <m:sty m:val="p"/>
                        </m:rPr>
                        <a:rPr lang="zh-CN" altLang="en-US" sz="2800" smtClean="0">
                          <a:solidFill>
                            <a:schemeClr val="tx1"/>
                          </a:solidFill>
                          <a:latin typeface="Cambria Math" panose="02040503050406030204"/>
                        </a:rPr>
                        <m:t>ln</m:t>
                      </m:r>
                      <m:r>
                        <a:rPr lang="zh-CN" altLang="en-US" sz="2800" smtClean="0">
                          <a:solidFill>
                            <a:schemeClr val="tx1"/>
                          </a:solidFill>
                          <a:latin typeface="Cambria Math" panose="02040503050406030204"/>
                        </a:rPr>
                        <m:t>2</m:t>
                      </m:r>
                    </m:oMath>
                  </m:oMathPara>
                </a14:m>
                <a:endParaRPr lang="zh-CN" altLang="en-US" sz="2800" dirty="0">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7001182" y="5186322"/>
                <a:ext cx="1171218" cy="538609"/>
              </a:xfrm>
              <a:prstGeom prst="rect">
                <a:avLst/>
              </a:prstGeom>
              <a:blipFill rotWithShape="1">
                <a:blip r:embed="rId4"/>
                <a:stretch>
                  <a:fillRect l="-26" t="-51" r="50" b="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86794" y="3001225"/>
                <a:ext cx="7861670" cy="1870577"/>
              </a:xfrm>
              <a:prstGeom prst="rect">
                <a:avLst/>
              </a:prstGeom>
              <a:noFill/>
            </p:spPr>
            <p:txBody>
              <a:bodyPr wrap="square" rtlCol="0">
                <a:spAutoFit/>
              </a:bodyPr>
              <a:lstStyle/>
              <a:p>
                <a:pPr algn="just">
                  <a:lnSpc>
                    <a:spcPts val="4800"/>
                  </a:lnSpc>
                </a:pPr>
                <a:r>
                  <a:rPr lang="zh-CN" altLang="en-US" sz="2800" b="1" dirty="0">
                    <a:solidFill>
                      <a:srgbClr val="FF0000"/>
                    </a:solidFill>
                    <a:latin typeface="微软雅黑" panose="020B0503020204020204" pitchFamily="34" charset="-122"/>
                    <a:ea typeface="微软雅黑" panose="020B0503020204020204" pitchFamily="34" charset="-122"/>
                  </a:rPr>
                  <a:t>注：</a:t>
                </a:r>
                <a:r>
                  <a:rPr lang="zh-CN" altLang="en-US" sz="2800" dirty="0">
                    <a:solidFill>
                      <a:schemeClr val="tx1"/>
                    </a:solidFill>
                    <a:latin typeface="微软雅黑" panose="020B0503020204020204" pitchFamily="34" charset="-122"/>
                    <a:ea typeface="微软雅黑" panose="020B0503020204020204" pitchFamily="34" charset="-122"/>
                  </a:rPr>
                  <a:t>由复合函数的求极限法则，即使</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𝜑</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oMath>
                </a14:m>
                <a:r>
                  <a:rPr lang="zh-CN" altLang="en-US" sz="2800" dirty="0">
                    <a:solidFill>
                      <a:schemeClr val="tx1"/>
                    </a:solidFill>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处不连续，只要极限 </a:t>
                </a:r>
                <a14:m>
                  <m:oMath xmlns:m="http://schemas.openxmlformats.org/officeDocument/2006/math">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lim>
                    </m:limLow>
                    <m:r>
                      <a:rPr lang="zh-CN" altLang="en-US" sz="2800" i="1">
                        <a:solidFill>
                          <a:schemeClr val="tx1"/>
                        </a:solidFill>
                        <a:latin typeface="Cambria Math" panose="02040503050406030204"/>
                      </a:rPr>
                      <m:t>𝜑</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𝑢</m:t>
                        </m:r>
                      </m:e>
                      <m:sub>
                        <m:r>
                          <a:rPr lang="zh-CN" altLang="en-US" sz="2800">
                            <a:solidFill>
                              <a:schemeClr val="tx1"/>
                            </a:solidFill>
                            <a:latin typeface="Cambria Math" panose="02040503050406030204"/>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存在，且</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𝑢</m:t>
                        </m:r>
                      </m:e>
                    </m:d>
                  </m:oMath>
                </a14:m>
                <a:r>
                  <a:rPr lang="zh-CN" altLang="en-US" sz="2800" dirty="0">
                    <a:solidFill>
                      <a:schemeClr val="tx1"/>
                    </a:solidFill>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𝑢</m:t>
                        </m:r>
                      </m:e>
                      <m:sub>
                        <m:r>
                          <a:rPr lang="zh-CN" altLang="en-US" sz="2800">
                            <a:solidFill>
                              <a:schemeClr val="tx1"/>
                            </a:solidFill>
                            <a:latin typeface="Cambria Math" panose="02040503050406030204"/>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处连续，上述结论依然成立</a:t>
                </a:r>
                <a:r>
                  <a:rPr lang="en-US" altLang="zh-CN" sz="2800" dirty="0">
                    <a:solidFill>
                      <a:schemeClr val="tx1"/>
                    </a:solidFill>
                    <a:latin typeface="微软雅黑" panose="020B0503020204020204" pitchFamily="34" charset="-122"/>
                    <a:ea typeface="微软雅黑" panose="020B0503020204020204" pitchFamily="34" charset="-122"/>
                  </a:rPr>
                  <a:t>.</a:t>
                </a:r>
                <a:endParaRPr lang="zh-CN" altLang="en-US" sz="28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86794" y="3001225"/>
                <a:ext cx="7861670" cy="1870577"/>
              </a:xfrm>
              <a:prstGeom prst="rect">
                <a:avLst/>
              </a:prstGeom>
              <a:blipFill rotWithShape="1">
                <a:blip r:embed="rId5"/>
                <a:stretch>
                  <a:fillRect l="-4" t="-11" r="1" b="-1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050871" y="4911533"/>
                <a:ext cx="3264355" cy="1095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smtClean="0">
                          <a:solidFill>
                            <a:schemeClr val="tx1"/>
                          </a:solidFill>
                          <a:latin typeface="Cambria Math" panose="02040503050406030204"/>
                        </a:rPr>
                        <m:t>=</m:t>
                      </m:r>
                      <m:r>
                        <m:rPr>
                          <m:sty m:val="p"/>
                        </m:rPr>
                        <a:rPr lang="zh-CN" altLang="en-US" sz="2800" smtClean="0">
                          <a:solidFill>
                            <a:schemeClr val="tx1"/>
                          </a:solidFill>
                          <a:latin typeface="Cambria Math" panose="02040503050406030204"/>
                        </a:rPr>
                        <m:t>ln</m:t>
                      </m:r>
                      <m:d>
                        <m:dPr>
                          <m:ctrlPr>
                            <a:rPr lang="zh-CN" altLang="en-US" sz="2800" i="1">
                              <a:solidFill>
                                <a:schemeClr val="tx1"/>
                              </a:solidFill>
                              <a:latin typeface="Cambria Math" panose="02040503050406030204" pitchFamily="18" charset="0"/>
                            </a:rPr>
                          </m:ctrlPr>
                        </m:dPr>
                        <m:e>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→1</m:t>
                              </m:r>
                            </m:lim>
                          </m:limLow>
                          <m:f>
                            <m:fPr>
                              <m:ctrlPr>
                                <a:rPr lang="zh-CN" altLang="en-US" sz="2800" i="1">
                                  <a:solidFill>
                                    <a:schemeClr val="tx1"/>
                                  </a:solidFill>
                                  <a:latin typeface="Cambria Math" panose="02040503050406030204" pitchFamily="18" charset="0"/>
                                </a:rPr>
                              </m:ctrlPr>
                            </m:fPr>
                            <m:num>
                              <m:r>
                                <a:rPr lang="zh-CN" altLang="en-US" sz="2800">
                                  <a:solidFill>
                                    <a:schemeClr val="tx1"/>
                                  </a:solidFill>
                                  <a:latin typeface="Cambria Math" panose="02040503050406030204"/>
                                </a:rPr>
                                <m:t>1−</m:t>
                              </m:r>
                              <m:r>
                                <a:rPr lang="zh-CN" altLang="en-US" sz="2800" i="1">
                                  <a:solidFill>
                                    <a:schemeClr val="tx1"/>
                                  </a:solidFill>
                                  <a:latin typeface="Cambria Math" panose="02040503050406030204"/>
                                </a:rPr>
                                <m:t>𝑥</m:t>
                              </m:r>
                            </m:num>
                            <m:den>
                              <m:r>
                                <a:rPr lang="zh-CN" altLang="en-US" sz="2800">
                                  <a:solidFill>
                                    <a:schemeClr val="tx1"/>
                                  </a:solidFill>
                                  <a:latin typeface="Cambria Math" panose="02040503050406030204"/>
                                </a:rPr>
                                <m:t>1−</m:t>
                              </m:r>
                              <m:rad>
                                <m:radPr>
                                  <m:degHide m:val="on"/>
                                  <m:ctrlPr>
                                    <a:rPr lang="zh-CN" altLang="en-US" sz="2800" i="1">
                                      <a:solidFill>
                                        <a:schemeClr val="tx1"/>
                                      </a:solidFill>
                                      <a:latin typeface="Cambria Math" panose="02040503050406030204" pitchFamily="18" charset="0"/>
                                    </a:rPr>
                                  </m:ctrlPr>
                                </m:radPr>
                                <m:deg/>
                                <m:e>
                                  <m:r>
                                    <a:rPr lang="zh-CN" altLang="en-US" sz="2800" i="1">
                                      <a:solidFill>
                                        <a:schemeClr val="tx1"/>
                                      </a:solidFill>
                                      <a:latin typeface="Cambria Math" panose="02040503050406030204"/>
                                    </a:rPr>
                                    <m:t>𝑥</m:t>
                                  </m:r>
                                </m:e>
                              </m:rad>
                            </m:den>
                          </m:f>
                        </m:e>
                      </m:d>
                      <m:r>
                        <m:rPr>
                          <m:nor/>
                        </m:rPr>
                        <a:rPr lang="zh-CN" altLang="en-US" sz="2800" i="1">
                          <a:solidFill>
                            <a:schemeClr val="tx1"/>
                          </a:solidFill>
                          <a:latin typeface="Cambria Math" panose="02040503050406030204" pitchFamily="18" charset="0"/>
                        </a:rPr>
                        <m:t> </m:t>
                      </m:r>
                    </m:oMath>
                  </m:oMathPara>
                </a14:m>
                <a:endParaRPr lang="zh-CN" altLang="en-US" sz="28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050871" y="4911533"/>
                <a:ext cx="3264355" cy="1095108"/>
              </a:xfrm>
              <a:prstGeom prst="rect">
                <a:avLst/>
              </a:prstGeom>
              <a:blipFill rotWithShape="1">
                <a:blip r:embed="rId6"/>
                <a:stretch>
                  <a:fillRect l="-6" t="-40" r="1" b="16"/>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67225"/>
            <a:ext cx="2044149" cy="538609"/>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幂指函数：</a:t>
            </a:r>
          </a:p>
        </p:txBody>
      </p:sp>
      <mc:AlternateContent xmlns:mc="http://schemas.openxmlformats.org/markup-compatibility/2006" xmlns:a14="http://schemas.microsoft.com/office/drawing/2010/main">
        <mc:Choice Requires="a14">
          <p:sp>
            <p:nvSpPr>
              <p:cNvPr id="3" name="矩形 2"/>
              <p:cNvSpPr/>
              <p:nvPr/>
            </p:nvSpPr>
            <p:spPr>
              <a:xfrm>
                <a:off x="2540787" y="908720"/>
                <a:ext cx="2493503"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i="1" smtClean="0">
                          <a:solidFill>
                            <a:schemeClr val="tx1"/>
                          </a:solidFill>
                          <a:latin typeface="Cambria Math" panose="02040503050406030204"/>
                        </a:rPr>
                        <m:t>𝑦</m:t>
                      </m:r>
                      <m:r>
                        <a:rPr lang="zh-CN" altLang="en-US" sz="3200">
                          <a:solidFill>
                            <a:schemeClr val="tx1"/>
                          </a:solidFill>
                          <a:latin typeface="Cambria Math" panose="02040503050406030204"/>
                        </a:rPr>
                        <m:t>=</m:t>
                      </m:r>
                      <m:r>
                        <a:rPr lang="zh-CN" altLang="en-US" sz="3200" i="1">
                          <a:solidFill>
                            <a:schemeClr val="tx1"/>
                          </a:solidFill>
                          <a:latin typeface="Cambria Math" panose="02040503050406030204"/>
                        </a:rPr>
                        <m:t>𝑢</m:t>
                      </m:r>
                      <m:sSup>
                        <m:sSupPr>
                          <m:ctrlPr>
                            <a:rPr lang="zh-CN" altLang="en-US" sz="3200" i="1">
                              <a:solidFill>
                                <a:schemeClr val="tx1"/>
                              </a:solidFill>
                              <a:latin typeface="Cambria Math" panose="02040503050406030204" pitchFamily="18" charset="0"/>
                            </a:rPr>
                          </m:ctrlPr>
                        </m:sSupPr>
                        <m:e>
                          <m:d>
                            <m:dPr>
                              <m:ctrlPr>
                                <a:rPr lang="zh-CN" altLang="en-US" sz="3200" i="1">
                                  <a:solidFill>
                                    <a:schemeClr val="tx1"/>
                                  </a:solidFill>
                                  <a:latin typeface="Cambria Math" panose="02040503050406030204" pitchFamily="18" charset="0"/>
                                </a:rPr>
                              </m:ctrlPr>
                            </m:dPr>
                            <m:e>
                              <m:r>
                                <a:rPr lang="zh-CN" altLang="en-US" sz="3200" i="1">
                                  <a:solidFill>
                                    <a:schemeClr val="tx1"/>
                                  </a:solidFill>
                                  <a:latin typeface="Cambria Math" panose="02040503050406030204"/>
                                </a:rPr>
                                <m:t>𝑥</m:t>
                              </m:r>
                            </m:e>
                          </m:d>
                        </m:e>
                        <m:sup>
                          <m:d>
                            <m:dPr>
                              <m:begChr m:val=""/>
                              <m:ctrlPr>
                                <a:rPr lang="zh-CN" altLang="en-US" sz="3200" i="1">
                                  <a:solidFill>
                                    <a:schemeClr val="tx1"/>
                                  </a:solidFill>
                                  <a:latin typeface="Cambria Math" panose="02040503050406030204" pitchFamily="18" charset="0"/>
                                </a:rPr>
                              </m:ctrlPr>
                            </m:dPr>
                            <m:e>
                              <m:r>
                                <a:rPr lang="zh-CN" altLang="en-US" sz="3200" i="1">
                                  <a:solidFill>
                                    <a:schemeClr val="tx1"/>
                                  </a:solidFill>
                                  <a:latin typeface="Cambria Math" panose="02040503050406030204"/>
                                </a:rPr>
                                <m:t>𝑣</m:t>
                              </m:r>
                              <m:r>
                                <a:rPr lang="zh-CN" altLang="en-US" sz="3200">
                                  <a:solidFill>
                                    <a:schemeClr val="tx1"/>
                                  </a:solidFill>
                                  <a:latin typeface="Cambria Math" panose="02040503050406030204"/>
                                </a:rPr>
                                <m:t>(</m:t>
                              </m:r>
                              <m:r>
                                <a:rPr lang="zh-CN" altLang="en-US" sz="3200" i="1">
                                  <a:solidFill>
                                    <a:schemeClr val="tx1"/>
                                  </a:solidFill>
                                  <a:latin typeface="Cambria Math" panose="02040503050406030204"/>
                                </a:rPr>
                                <m:t>𝑥</m:t>
                              </m:r>
                            </m:e>
                          </m:d>
                        </m:sup>
                      </m:sSup>
                    </m:oMath>
                  </m:oMathPara>
                </a14:m>
                <a:endParaRPr lang="zh-CN" altLang="en-US" sz="3200" dirty="0">
                  <a:solidFill>
                    <a:schemeClr val="tx1"/>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2540787" y="908720"/>
                <a:ext cx="2493503" cy="618246"/>
              </a:xfrm>
              <a:prstGeom prst="rect">
                <a:avLst/>
              </a:prstGeom>
              <a:blipFill rotWithShape="1">
                <a:blip r:embed="rId2"/>
                <a:stretch>
                  <a:fillRect l="-6" t="-6"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83568" y="1409795"/>
                <a:ext cx="8136904" cy="2028953"/>
              </a:xfrm>
              <a:prstGeom prst="rect">
                <a:avLst/>
              </a:prstGeom>
            </p:spPr>
            <p:txBody>
              <a:bodyPr wrap="square">
                <a:spAutoFit/>
              </a:bodyPr>
              <a:lstStyle/>
              <a:p>
                <a:pPr>
                  <a:lnSpc>
                    <a:spcPct val="150000"/>
                  </a:lnSpc>
                </a:pPr>
                <a:r>
                  <a:rPr lang="zh-CN" altLang="en-US" sz="2800" dirty="0">
                    <a:solidFill>
                      <a:schemeClr val="tx1"/>
                    </a:solidFill>
                    <a:latin typeface="微软雅黑" panose="020B0503020204020204" pitchFamily="34" charset="-122"/>
                    <a:ea typeface="微软雅黑" panose="020B0503020204020204" pitchFamily="34" charset="-122"/>
                  </a:rPr>
                  <a:t>若</a:t>
                </a:r>
                <a14:m>
                  <m:oMath xmlns:m="http://schemas.openxmlformats.org/officeDocument/2006/math">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m:t>
                            </m:r>
                          </m:sup>
                        </m:sSup>
                      </m:lim>
                    </m:limLow>
                    <m:r>
                      <a:rPr lang="zh-CN" altLang="en-US" sz="2800" i="1">
                        <a:solidFill>
                          <a:schemeClr val="tx1"/>
                        </a:solidFill>
                        <a:latin typeface="Cambria Math" panose="02040503050406030204"/>
                      </a:rPr>
                      <m:t>𝑢</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𝐴</m:t>
                    </m:r>
                    <m:r>
                      <a:rPr lang="zh-CN" altLang="en-US" sz="2800">
                        <a:solidFill>
                          <a:schemeClr val="tx1"/>
                        </a:solidFill>
                        <a:latin typeface="Cambria Math" panose="02040503050406030204"/>
                      </a:rPr>
                      <m:t>,</m:t>
                    </m:r>
                    <m:r>
                      <m:rPr>
                        <m:nor/>
                      </m:rPr>
                      <a:rPr lang="zh-CN" altLang="en-US" sz="2800" i="1">
                        <a:solidFill>
                          <a:schemeClr val="tx1"/>
                        </a:solidFill>
                        <a:latin typeface="Cambria Math" panose="02040503050406030204" pitchFamily="18" charset="0"/>
                      </a:rPr>
                      <m:t>  </m:t>
                    </m:r>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m:t>
                            </m:r>
                          </m:sup>
                        </m:sSup>
                      </m:lim>
                    </m:limLow>
                    <m:r>
                      <a:rPr lang="zh-CN" altLang="en-US" sz="2800" i="1">
                        <a:solidFill>
                          <a:schemeClr val="tx1"/>
                        </a:solidFill>
                        <a:latin typeface="Cambria Math" panose="02040503050406030204"/>
                      </a:rPr>
                      <m:t>𝑣</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𝐵</m:t>
                    </m:r>
                  </m:oMath>
                </a14:m>
                <a:r>
                  <a:rPr lang="zh-CN" altLang="en-US" sz="2800" dirty="0">
                    <a:solidFill>
                      <a:schemeClr val="tx1"/>
                    </a:solidFill>
                    <a:latin typeface="微软雅黑" panose="020B0503020204020204" pitchFamily="34" charset="-122"/>
                    <a:ea typeface="微软雅黑" panose="020B0503020204020204" pitchFamily="34" charset="-122"/>
                  </a:rPr>
                  <a:t>，且</a:t>
                </a:r>
                <a14:m>
                  <m:oMath xmlns:m="http://schemas.openxmlformats.org/officeDocument/2006/math">
                    <m:r>
                      <a:rPr lang="zh-CN" altLang="en-US" sz="2800" i="1">
                        <a:solidFill>
                          <a:schemeClr val="tx1"/>
                        </a:solidFill>
                        <a:latin typeface="Cambria Math" panose="02040503050406030204"/>
                      </a:rPr>
                      <m:t>𝐴</m:t>
                    </m:r>
                    <m:r>
                      <a:rPr lang="zh-CN" altLang="en-US" sz="2800">
                        <a:solidFill>
                          <a:schemeClr val="tx1"/>
                        </a:solidFill>
                        <a:latin typeface="Cambria Math" panose="02040503050406030204"/>
                      </a:rPr>
                      <m:t>&gt;0</m:t>
                    </m:r>
                  </m:oMath>
                </a14:m>
                <a:r>
                  <a:rPr lang="zh-CN" altLang="en-US" sz="2800" dirty="0">
                    <a:solidFill>
                      <a:schemeClr val="tx1"/>
                    </a:solidFill>
                    <a:latin typeface="微软雅黑" panose="020B0503020204020204" pitchFamily="34" charset="-122"/>
                    <a:ea typeface="微软雅黑" panose="020B0503020204020204" pitchFamily="34" charset="-122"/>
                  </a:rPr>
                  <a:t>，则有</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limLow>
                        <m:limLowPr>
                          <m:ctrlPr>
                            <a:rPr lang="zh-CN" altLang="en-US" sz="2800" i="1" smtClean="0">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m:t>
                              </m:r>
                            </m:sup>
                          </m:sSup>
                        </m:lim>
                      </m:limLow>
                      <m:r>
                        <a:rPr lang="zh-CN" altLang="en-US" sz="2800" i="1">
                          <a:solidFill>
                            <a:schemeClr val="tx1"/>
                          </a:solidFill>
                          <a:latin typeface="Cambria Math" panose="02040503050406030204"/>
                        </a:rPr>
                        <m:t>𝑢</m:t>
                      </m:r>
                      <m:sSup>
                        <m:sSupPr>
                          <m:ctrlPr>
                            <a:rPr lang="zh-CN" altLang="en-US" sz="2800" i="1">
                              <a:solidFill>
                                <a:schemeClr val="tx1"/>
                              </a:solidFill>
                              <a:latin typeface="Cambria Math" panose="02040503050406030204" pitchFamily="18" charset="0"/>
                            </a:rPr>
                          </m:ctrlPr>
                        </m:sSupPr>
                        <m:e>
                          <m:d>
                            <m:dPr>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𝑥</m:t>
                              </m:r>
                            </m:e>
                          </m:d>
                        </m:e>
                        <m:sup>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𝑣</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sup>
                      </m:sSup>
                      <m:r>
                        <a:rPr lang="zh-CN" altLang="en-US" sz="2800">
                          <a:solidFill>
                            <a:schemeClr val="tx1"/>
                          </a:solidFill>
                          <a:latin typeface="Cambria Math" panose="02040503050406030204"/>
                        </a:rPr>
                        <m:t>=</m:t>
                      </m:r>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m:t>
                              </m:r>
                            </m:sup>
                          </m:sSup>
                        </m:lim>
                      </m:limLow>
                      <m:r>
                        <a:rPr lang="zh-CN" altLang="en-US" sz="2800" i="1">
                          <a:solidFill>
                            <a:schemeClr val="tx1"/>
                          </a:solidFill>
                          <a:latin typeface="Cambria Math" panose="02040503050406030204"/>
                        </a:rPr>
                        <m:t>𝑢</m:t>
                      </m:r>
                      <m:sSup>
                        <m:sSupPr>
                          <m:ctrlPr>
                            <a:rPr lang="zh-CN" altLang="en-US" sz="2800" i="1">
                              <a:solidFill>
                                <a:schemeClr val="tx1"/>
                              </a:solidFill>
                              <a:latin typeface="Cambria Math" panose="02040503050406030204" pitchFamily="18" charset="0"/>
                            </a:rPr>
                          </m:ctrlPr>
                        </m:sSupPr>
                        <m:e>
                          <m:d>
                            <m:dPr>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𝑥</m:t>
                              </m:r>
                            </m:e>
                          </m:d>
                        </m:e>
                        <m:sup>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m:t>
                                  </m:r>
                                </m:sup>
                              </m:sSup>
                            </m:lim>
                          </m:limLow>
                          <m:r>
                            <a:rPr lang="zh-CN" altLang="en-US" sz="2800" i="1">
                              <a:solidFill>
                                <a:schemeClr val="tx1"/>
                              </a:solidFill>
                              <a:latin typeface="Cambria Math" panose="02040503050406030204"/>
                            </a:rPr>
                            <m:t>𝑣</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en-US" altLang="zh-CN" sz="2800" b="0" i="1" smtClean="0">
                              <a:solidFill>
                                <a:schemeClr val="tx1"/>
                              </a:solidFill>
                              <a:latin typeface="Cambria Math" panose="02040503050406030204"/>
                            </a:rPr>
                            <m:t>)</m:t>
                          </m:r>
                        </m:sup>
                      </m:sSup>
                      <m:r>
                        <a:rPr lang="zh-CN" altLang="en-US" sz="2800">
                          <a:solidFill>
                            <a:schemeClr val="tx1"/>
                          </a:solidFill>
                          <a:latin typeface="Cambria Math" panose="02040503050406030204"/>
                        </a:rPr>
                        <m:t>=</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𝐴</m:t>
                          </m:r>
                        </m:e>
                        <m:sup>
                          <m:r>
                            <a:rPr lang="zh-CN" altLang="en-US" sz="2800" i="1">
                              <a:solidFill>
                                <a:schemeClr val="tx1"/>
                              </a:solidFill>
                              <a:latin typeface="Cambria Math" panose="02040503050406030204"/>
                            </a:rPr>
                            <m:t>𝐵</m:t>
                          </m:r>
                        </m:sup>
                      </m:sSup>
                      <m:r>
                        <a:rPr lang="en-US" altLang="zh-CN" sz="2800" b="0" i="0" smtClean="0">
                          <a:solidFill>
                            <a:schemeClr val="tx1"/>
                          </a:solidFill>
                          <a:latin typeface="Cambria Math" panose="02040503050406030204"/>
                        </a:rPr>
                        <m:t>.</m:t>
                      </m:r>
                    </m:oMath>
                  </m:oMathPara>
                </a14:m>
                <a:endParaRPr lang="zh-CN" altLang="en-US" sz="2800" dirty="0">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683568" y="1409795"/>
                <a:ext cx="8136904" cy="2028953"/>
              </a:xfrm>
              <a:prstGeom prst="rect">
                <a:avLst/>
              </a:prstGeom>
              <a:blipFill rotWithShape="1">
                <a:blip r:embed="rId3"/>
                <a:stretch>
                  <a:fillRect l="-4" t="-5" r="4" b="11"/>
                </a:stretch>
              </a:blipFill>
            </p:spPr>
            <p:txBody>
              <a:bodyPr/>
              <a:lstStyle/>
              <a:p>
                <a:r>
                  <a:rPr lang="zh-CN" altLang="en-US">
                    <a:noFill/>
                  </a:rPr>
                  <a:t> </a:t>
                </a:r>
              </a:p>
            </p:txBody>
          </p:sp>
        </mc:Fallback>
      </mc:AlternateContent>
      <p:sp>
        <p:nvSpPr>
          <p:cNvPr id="5" name="圆角矩形 4"/>
          <p:cNvSpPr/>
          <p:nvPr/>
        </p:nvSpPr>
        <p:spPr>
          <a:xfrm>
            <a:off x="1403648" y="2368647"/>
            <a:ext cx="6596811" cy="1132361"/>
          </a:xfrm>
          <a:prstGeom prst="roundRect">
            <a:avLst>
              <a:gd name="adj" fmla="val 8255"/>
            </a:avLst>
          </a:prstGeom>
          <a:ln w="19050">
            <a:solidFill>
              <a:srgbClr val="C00000"/>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812726" y="4258379"/>
            <a:ext cx="2855269" cy="538609"/>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求函数极限</a:t>
            </a:r>
          </a:p>
        </p:txBody>
      </p:sp>
      <mc:AlternateContent xmlns:mc="http://schemas.openxmlformats.org/markup-compatibility/2006" xmlns:a14="http://schemas.microsoft.com/office/drawing/2010/main">
        <mc:Choice Requires="a14">
          <p:sp>
            <p:nvSpPr>
              <p:cNvPr id="7" name="矩形 6"/>
              <p:cNvSpPr/>
              <p:nvPr/>
            </p:nvSpPr>
            <p:spPr>
              <a:xfrm>
                <a:off x="3465011" y="3789096"/>
                <a:ext cx="2590773" cy="12058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zh-CN" altLang="en-US" sz="2800" i="1" smtClean="0">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lim>
                      </m:limLow>
                      <m:sSup>
                        <m:sSupPr>
                          <m:ctrlPr>
                            <a:rPr lang="zh-CN" altLang="en-US" sz="2800" i="1">
                              <a:solidFill>
                                <a:schemeClr val="tx1"/>
                              </a:solidFill>
                              <a:latin typeface="Cambria Math" panose="02040503050406030204" pitchFamily="18" charset="0"/>
                            </a:rPr>
                          </m:ctrlPr>
                        </m:sSupPr>
                        <m:e>
                          <m:d>
                            <m:dPr>
                              <m:ctrlPr>
                                <a:rPr lang="zh-CN" altLang="en-US" sz="2800" i="1">
                                  <a:solidFill>
                                    <a:schemeClr val="tx1"/>
                                  </a:solidFill>
                                  <a:latin typeface="Cambria Math" panose="02040503050406030204" pitchFamily="18" charset="0"/>
                                </a:rPr>
                              </m:ctrlPr>
                            </m:dPr>
                            <m:e>
                              <m:r>
                                <m:rPr>
                                  <m:sty m:val="p"/>
                                </m:rPr>
                                <a:rPr lang="zh-CN" altLang="en-US" sz="2800">
                                  <a:solidFill>
                                    <a:schemeClr val="tx1"/>
                                  </a:solidFill>
                                  <a:latin typeface="Cambria Math" panose="02040503050406030204"/>
                                </a:rPr>
                                <m:t>cos</m:t>
                              </m:r>
                              <m:f>
                                <m:fPr>
                                  <m:ctrlPr>
                                    <a:rPr lang="zh-CN" altLang="en-US" sz="2800" i="1">
                                      <a:solidFill>
                                        <a:schemeClr val="tx1"/>
                                      </a:solidFill>
                                      <a:latin typeface="Cambria Math" panose="02040503050406030204" pitchFamily="18" charset="0"/>
                                    </a:rPr>
                                  </m:ctrlPr>
                                </m:fPr>
                                <m:num>
                                  <m:r>
                                    <a:rPr lang="zh-CN" altLang="en-US" sz="2800">
                                      <a:solidFill>
                                        <a:schemeClr val="tx1"/>
                                      </a:solidFill>
                                      <a:latin typeface="Cambria Math" panose="02040503050406030204"/>
                                    </a:rPr>
                                    <m:t>1</m:t>
                                  </m:r>
                                </m:num>
                                <m:den>
                                  <m:r>
                                    <a:rPr lang="zh-CN" altLang="en-US" sz="2800" i="1">
                                      <a:solidFill>
                                        <a:schemeClr val="tx1"/>
                                      </a:solidFill>
                                      <a:latin typeface="Cambria Math" panose="02040503050406030204"/>
                                    </a:rPr>
                                    <m:t>𝑥</m:t>
                                  </m:r>
                                </m:den>
                              </m:f>
                            </m:e>
                          </m:d>
                        </m:e>
                        <m:sup>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2</m:t>
                              </m:r>
                            </m:sup>
                          </m:sSup>
                        </m:sup>
                      </m:sSup>
                      <m:r>
                        <a:rPr lang="en-US" altLang="zh-CN" sz="2800" b="0" i="1" smtClean="0">
                          <a:solidFill>
                            <a:schemeClr val="tx1"/>
                          </a:solidFill>
                          <a:latin typeface="Cambria Math" panose="02040503050406030204"/>
                        </a:rPr>
                        <m:t>.</m:t>
                      </m:r>
                    </m:oMath>
                  </m:oMathPara>
                </a14:m>
                <a:endParaRPr lang="zh-CN" altLang="en-US" sz="28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3465011" y="3789096"/>
                <a:ext cx="2590773" cy="1205843"/>
              </a:xfrm>
              <a:prstGeom prst="rect">
                <a:avLst/>
              </a:prstGeom>
              <a:blipFill rotWithShape="1">
                <a:blip r:embed="rId4"/>
                <a:stretch>
                  <a:fillRect l="-17" t="-4" r="16" b="2"/>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6" y="992866"/>
            <a:ext cx="4835916" cy="4474937"/>
            <a:chOff x="1415133" y="1230612"/>
            <a:chExt cx="4835916" cy="4474937"/>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133" y="1230612"/>
              <a:ext cx="4835916" cy="3626937"/>
            </a:xfrm>
            <a:prstGeom prst="roundRect">
              <a:avLst>
                <a:gd name="adj" fmla="val 5117"/>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2639269" y="5166940"/>
              <a:ext cx="2044149" cy="538609"/>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温度的变化</a:t>
              </a:r>
            </a:p>
          </p:txBody>
        </p:sp>
      </p:grpSp>
      <p:grpSp>
        <p:nvGrpSpPr>
          <p:cNvPr id="5" name="组合 4"/>
          <p:cNvGrpSpPr/>
          <p:nvPr/>
        </p:nvGrpSpPr>
        <p:grpSpPr>
          <a:xfrm>
            <a:off x="5231452" y="1712845"/>
            <a:ext cx="3382082" cy="4474937"/>
            <a:chOff x="7319789" y="1230612"/>
            <a:chExt cx="3382082" cy="4474937"/>
          </a:xfrm>
        </p:grpSpPr>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789" y="1230612"/>
              <a:ext cx="3382082" cy="3629166"/>
            </a:xfrm>
            <a:prstGeom prst="roundRect">
              <a:avLst>
                <a:gd name="adj" fmla="val 3933"/>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988755" y="5166940"/>
              <a:ext cx="2044149" cy="538609"/>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身高的增长</a:t>
              </a:r>
            </a:p>
          </p:txBody>
        </p:sp>
      </p:grpSp>
      <p:sp>
        <p:nvSpPr>
          <p:cNvPr id="8" name="矩形 7"/>
          <p:cNvSpPr/>
          <p:nvPr/>
        </p:nvSpPr>
        <p:spPr>
          <a:xfrm>
            <a:off x="1811695" y="2806334"/>
            <a:ext cx="5929828" cy="584775"/>
          </a:xfrm>
          <a:prstGeom prst="rect">
            <a:avLst/>
          </a:prstGeom>
          <a:solidFill>
            <a:srgbClr val="0070C0"/>
          </a:solidFill>
        </p:spPr>
        <p:txBody>
          <a:bodyPr wrap="none">
            <a:spAutoFit/>
          </a:bodyPr>
          <a:lstStyle/>
          <a:p>
            <a:r>
              <a:rPr lang="zh-CN" altLang="en-US" sz="3200" dirty="0">
                <a:solidFill>
                  <a:srgbClr val="FFFF00"/>
                </a:solidFill>
                <a:latin typeface="微软雅黑" panose="020B0503020204020204" pitchFamily="34" charset="-122"/>
                <a:ea typeface="微软雅黑" panose="020B0503020204020204" pitchFamily="34" charset="-122"/>
              </a:rPr>
              <a:t>“自然界中，一切都是连续的</a:t>
            </a:r>
            <a:r>
              <a:rPr lang="en-US" altLang="zh-CN" sz="3200" dirty="0">
                <a:solidFill>
                  <a:srgbClr val="FFFF00"/>
                </a:solidFill>
                <a:latin typeface="微软雅黑" panose="020B0503020204020204" pitchFamily="34" charset="-122"/>
                <a:ea typeface="微软雅黑" panose="020B0503020204020204" pitchFamily="34" charset="-122"/>
              </a:rPr>
              <a:t>”</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5576" y="1062484"/>
            <a:ext cx="59436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i="0" u="none" strike="noStrike" cap="none" normalizeH="0" baseline="0" dirty="0">
                <a:ln>
                  <a:noFill/>
                </a:ln>
                <a:effectLst/>
                <a:latin typeface="微软雅黑" panose="020B0503020204020204" pitchFamily="34" charset="-122"/>
                <a:ea typeface="微软雅黑" panose="020B0503020204020204" pitchFamily="34" charset="-122"/>
                <a:cs typeface="宋体" panose="02010600030101010101" pitchFamily="2" charset="-122"/>
              </a:rPr>
              <a:t>基本初等函数在</a:t>
            </a:r>
            <a:r>
              <a:rPr kumimoji="0" lang="zh-CN" altLang="en-US" sz="2800" i="0" u="none" strike="noStrike" cap="none" normalizeH="0" baseline="0" dirty="0">
                <a:ln>
                  <a:noFill/>
                </a:ln>
                <a:effectLst/>
                <a:latin typeface="微软雅黑" panose="020B0503020204020204" pitchFamily="34" charset="-122"/>
                <a:ea typeface="微软雅黑" panose="020B0503020204020204" pitchFamily="34" charset="-122"/>
                <a:cs typeface="宋体" panose="02010600030101010101" pitchFamily="2" charset="-122"/>
              </a:rPr>
              <a:t>其定义域</a:t>
            </a:r>
            <a:r>
              <a:rPr kumimoji="0" lang="zh-CN" sz="2800" i="0" u="none" strike="noStrike" cap="none" normalizeH="0" baseline="0" dirty="0">
                <a:ln>
                  <a:noFill/>
                </a:ln>
                <a:effectLst/>
                <a:latin typeface="微软雅黑" panose="020B0503020204020204" pitchFamily="34" charset="-122"/>
                <a:ea typeface="微软雅黑" panose="020B0503020204020204" pitchFamily="34" charset="-122"/>
                <a:cs typeface="宋体" panose="02010600030101010101" pitchFamily="2" charset="-122"/>
              </a:rPr>
              <a:t>内连续</a:t>
            </a:r>
          </a:p>
        </p:txBody>
      </p:sp>
      <p:sp>
        <p:nvSpPr>
          <p:cNvPr id="3" name="Text Box 3"/>
          <p:cNvSpPr txBox="1">
            <a:spLocks noChangeArrowheads="1"/>
          </p:cNvSpPr>
          <p:nvPr/>
        </p:nvSpPr>
        <p:spPr bwMode="auto">
          <a:xfrm>
            <a:off x="755576" y="1748284"/>
            <a:ext cx="57150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rPr>
              <a:t>连续函数经四则运算仍连续</a:t>
            </a:r>
          </a:p>
        </p:txBody>
      </p:sp>
      <p:sp>
        <p:nvSpPr>
          <p:cNvPr id="4" name="Text Box 4"/>
          <p:cNvSpPr txBox="1">
            <a:spLocks noChangeArrowheads="1"/>
          </p:cNvSpPr>
          <p:nvPr/>
        </p:nvSpPr>
        <p:spPr bwMode="auto">
          <a:xfrm>
            <a:off x="755576" y="2434084"/>
            <a:ext cx="50292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i="0" u="none" strike="noStrike" cap="none" normalizeH="0" baseline="0" dirty="0">
                <a:ln>
                  <a:noFill/>
                </a:ln>
                <a:effectLst/>
                <a:latin typeface="微软雅黑" panose="020B0503020204020204" pitchFamily="34" charset="-122"/>
                <a:ea typeface="微软雅黑" panose="020B0503020204020204" pitchFamily="34" charset="-122"/>
                <a:cs typeface="宋体" panose="02010600030101010101" pitchFamily="2" charset="-122"/>
              </a:rPr>
              <a:t>连续函数的复合函数连续</a:t>
            </a:r>
          </a:p>
        </p:txBody>
      </p:sp>
      <p:sp>
        <p:nvSpPr>
          <p:cNvPr id="5" name="AutoShape 6"/>
          <p:cNvSpPr/>
          <p:nvPr/>
        </p:nvSpPr>
        <p:spPr bwMode="auto">
          <a:xfrm>
            <a:off x="5953990" y="1179388"/>
            <a:ext cx="152400" cy="1676400"/>
          </a:xfrm>
          <a:prstGeom prst="rightBrace">
            <a:avLst>
              <a:gd name="adj1" fmla="val 91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1928516" y="4302844"/>
                <a:ext cx="5523804" cy="84188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pPr>
                <a14:m>
                  <m:oMathPara xmlns:m="http://schemas.openxmlformats.org/officeDocument/2006/math">
                    <m:oMathParaPr>
                      <m:jc m:val="left"/>
                    </m:oMathParaPr>
                    <m:oMath xmlns:m="http://schemas.openxmlformats.org/officeDocument/2006/math">
                      <m:r>
                        <a:rPr lang="zh-CN" altLang="en-US" sz="2800" i="1" smtClean="0">
                          <a:solidFill>
                            <a:schemeClr val="tx1"/>
                          </a:solidFill>
                          <a:latin typeface="Cambria Math" panose="02040503050406030204"/>
                        </a:rPr>
                        <m:t>𝑦</m:t>
                      </m:r>
                      <m:r>
                        <a:rPr lang="zh-CN" altLang="en-US" sz="2800">
                          <a:solidFill>
                            <a:schemeClr val="tx1"/>
                          </a:solidFill>
                          <a:latin typeface="Cambria Math" panose="02040503050406030204"/>
                        </a:rPr>
                        <m:t>=</m:t>
                      </m:r>
                      <m:rad>
                        <m:radPr>
                          <m:degHide m:val="on"/>
                          <m:ctrlPr>
                            <a:rPr lang="zh-CN" altLang="en-US" sz="2800" i="1">
                              <a:solidFill>
                                <a:schemeClr val="tx1"/>
                              </a:solidFill>
                              <a:latin typeface="Cambria Math" panose="02040503050406030204" pitchFamily="18" charset="0"/>
                            </a:rPr>
                          </m:ctrlPr>
                        </m:radPr>
                        <m:deg/>
                        <m:e>
                          <m:r>
                            <m:rPr>
                              <m:sty m:val="p"/>
                            </m:rPr>
                            <a:rPr lang="zh-CN" altLang="en-US" sz="2800">
                              <a:solidFill>
                                <a:schemeClr val="tx1"/>
                              </a:solidFill>
                              <a:latin typeface="Cambria Math" panose="02040503050406030204"/>
                            </a:rPr>
                            <m:t>sin</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−1</m:t>
                          </m:r>
                        </m:e>
                      </m:rad>
                    </m:oMath>
                  </m:oMathPara>
                </a14:m>
                <a:endPar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p:txBody>
          </p:sp>
        </mc:Choice>
        <mc:Fallback xmlns="">
          <p:sp>
            <p:nvSpPr>
              <p:cNvPr id="6" name="Rectangle 7"/>
              <p:cNvSpPr>
                <a:spLocks noRot="1" noChangeAspect="1" noMove="1" noResize="1" noEditPoints="1" noAdjustHandles="1" noChangeArrowheads="1" noChangeShapeType="1" noTextEdit="1"/>
              </p:cNvSpPr>
              <p:nvPr/>
            </p:nvSpPr>
            <p:spPr bwMode="auto">
              <a:xfrm>
                <a:off x="1928516" y="4302844"/>
                <a:ext cx="5523804" cy="841883"/>
              </a:xfrm>
              <a:prstGeom prst="rect">
                <a:avLst/>
              </a:prstGeom>
              <a:blipFill rotWithShape="1">
                <a:blip r:embed="rId3"/>
                <a:stretch>
                  <a:fillRect t="-10" r="11" b="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右箭头 6"/>
          <p:cNvSpPr/>
          <p:nvPr/>
        </p:nvSpPr>
        <p:spPr>
          <a:xfrm>
            <a:off x="6129574" y="1874872"/>
            <a:ext cx="682004" cy="315403"/>
          </a:xfrm>
          <a:prstGeom prst="rightArrow">
            <a:avLst/>
          </a:prstGeom>
          <a:ln w="19050"/>
        </p:spPr>
        <p:style>
          <a:lnRef idx="3">
            <a:schemeClr val="lt1"/>
          </a:lnRef>
          <a:fillRef idx="1">
            <a:schemeClr val="accent2"/>
          </a:fillRef>
          <a:effectRef idx="1">
            <a:schemeClr val="accent2"/>
          </a:effectRef>
          <a:fontRef idx="minor">
            <a:schemeClr val="lt1"/>
          </a:fontRef>
        </p:style>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Text Box 5"/>
          <p:cNvSpPr txBox="1">
            <a:spLocks noChangeArrowheads="1"/>
          </p:cNvSpPr>
          <p:nvPr/>
        </p:nvSpPr>
        <p:spPr bwMode="auto">
          <a:xfrm>
            <a:off x="6811578" y="1282334"/>
            <a:ext cx="1720862" cy="1815882"/>
          </a:xfrm>
          <a:prstGeom prst="rect">
            <a:avLst/>
          </a:prstGeom>
          <a:ln>
            <a:solidFill>
              <a:srgbClr val="FFFFFF"/>
            </a:solidFill>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spAutoFit/>
          </a:bodyPr>
          <a:lstStyle/>
          <a:p>
            <a:r>
              <a:rPr kumimoji="0" lang="zh-CN" sz="280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一切初等函数在</a:t>
            </a:r>
            <a:r>
              <a:rPr lang="zh-CN" altLang="zh-CN" sz="28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定义区间内</a:t>
            </a:r>
            <a:r>
              <a:rPr lang="zh-CN" altLang="zh-CN" sz="28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连续</a:t>
            </a:r>
          </a:p>
        </p:txBody>
      </p:sp>
      <mc:AlternateContent xmlns:mc="http://schemas.openxmlformats.org/markup-compatibility/2006" xmlns:a14="http://schemas.microsoft.com/office/drawing/2010/main">
        <mc:Choice Requires="a14">
          <p:sp>
            <p:nvSpPr>
              <p:cNvPr id="13" name="矩形 12"/>
              <p:cNvSpPr/>
              <p:nvPr/>
            </p:nvSpPr>
            <p:spPr>
              <a:xfrm>
                <a:off x="3641906" y="5029628"/>
                <a:ext cx="3083408" cy="8506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smtClean="0">
                              <a:solidFill>
                                <a:schemeClr val="tx1"/>
                              </a:solidFill>
                              <a:latin typeface="Cambria Math" panose="02040503050406030204" pitchFamily="18" charset="0"/>
                            </a:rPr>
                          </m:ctrlPr>
                        </m:dPr>
                        <m:e>
                          <m:r>
                            <a:rPr lang="zh-CN" altLang="en-US" sz="2800">
                              <a:solidFill>
                                <a:schemeClr val="tx1"/>
                              </a:solidFill>
                              <a:latin typeface="Cambria Math" panose="02040503050406030204"/>
                            </a:rPr>
                            <m:t>2</m:t>
                          </m:r>
                          <m:r>
                            <a:rPr lang="zh-CN" altLang="en-US" sz="2800" i="1">
                              <a:solidFill>
                                <a:schemeClr val="tx1"/>
                              </a:solidFill>
                              <a:latin typeface="Cambria Math" panose="02040503050406030204"/>
                            </a:rPr>
                            <m:t>𝑘</m:t>
                          </m:r>
                          <m:r>
                            <a:rPr lang="zh-CN" altLang="en-US" sz="2800" i="1">
                              <a:solidFill>
                                <a:schemeClr val="tx1"/>
                              </a:solidFill>
                              <a:latin typeface="Cambria Math" panose="02040503050406030204"/>
                            </a:rPr>
                            <m:t>𝜋</m:t>
                          </m:r>
                          <m:r>
                            <a:rPr lang="zh-CN" altLang="en-US" sz="2800">
                              <a:solidFill>
                                <a:schemeClr val="tx1"/>
                              </a:solidFill>
                              <a:latin typeface="Cambria Math" panose="02040503050406030204"/>
                            </a:rPr>
                            <m:t>+</m:t>
                          </m:r>
                          <m:f>
                            <m:fPr>
                              <m:ctrlPr>
                                <a:rPr lang="zh-CN" altLang="en-US" sz="2800" i="1">
                                  <a:solidFill>
                                    <a:schemeClr val="tx1"/>
                                  </a:solidFill>
                                  <a:latin typeface="Cambria Math" panose="02040503050406030204" pitchFamily="18" charset="0"/>
                                </a:rPr>
                              </m:ctrlPr>
                            </m:fPr>
                            <m:num>
                              <m:r>
                                <a:rPr lang="zh-CN" altLang="en-US" sz="2800" i="1">
                                  <a:solidFill>
                                    <a:schemeClr val="tx1"/>
                                  </a:solidFill>
                                  <a:latin typeface="Cambria Math" panose="02040503050406030204"/>
                                </a:rPr>
                                <m:t>𝜋</m:t>
                              </m:r>
                            </m:num>
                            <m:den>
                              <m:r>
                                <a:rPr lang="zh-CN" altLang="en-US" sz="2800">
                                  <a:solidFill>
                                    <a:schemeClr val="tx1"/>
                                  </a:solidFill>
                                  <a:latin typeface="Cambria Math" panose="02040503050406030204"/>
                                </a:rPr>
                                <m:t>2</m:t>
                              </m:r>
                            </m:den>
                          </m:f>
                          <m:r>
                            <m:rPr>
                              <m:nor/>
                            </m:rPr>
                            <a:rPr lang="zh-CN" altLang="en-US" sz="2800" i="1">
                              <a:solidFill>
                                <a:schemeClr val="tx1"/>
                              </a:solidFill>
                              <a:latin typeface="Cambria Math" panose="02040503050406030204" pitchFamily="18" charset="0"/>
                            </a:rPr>
                            <m:t> </m:t>
                          </m:r>
                          <m:r>
                            <a:rPr lang="zh-CN" altLang="en-US" sz="2800">
                              <a:solidFill>
                                <a:schemeClr val="tx1"/>
                              </a:solidFill>
                              <a:latin typeface="Cambria Math" panose="02040503050406030204"/>
                            </a:rPr>
                            <m:t>|</m:t>
                          </m:r>
                          <m:r>
                            <m:rPr>
                              <m:nor/>
                            </m:rPr>
                            <a:rPr lang="zh-CN" altLang="en-US" sz="2800" i="1">
                              <a:solidFill>
                                <a:schemeClr val="tx1"/>
                              </a:solidFill>
                              <a:latin typeface="Cambria Math" panose="02040503050406030204" pitchFamily="18" charset="0"/>
                            </a:rPr>
                            <m:t> </m:t>
                          </m:r>
                          <m:r>
                            <a:rPr lang="zh-CN" altLang="en-US" sz="2800" i="1">
                              <a:solidFill>
                                <a:schemeClr val="tx1"/>
                              </a:solidFill>
                              <a:latin typeface="Cambria Math" panose="02040503050406030204"/>
                            </a:rPr>
                            <m:t>𝑘</m:t>
                          </m:r>
                          <m:r>
                            <a:rPr lang="zh-CN" altLang="en-US" sz="2800">
                              <a:solidFill>
                                <a:schemeClr val="tx1"/>
                              </a:solidFill>
                              <a:latin typeface="Cambria Math" panose="02040503050406030204"/>
                            </a:rPr>
                            <m:t>∈</m:t>
                          </m:r>
                          <m:r>
                            <a:rPr lang="zh-CN" altLang="en-US" sz="2800">
                              <a:solidFill>
                                <a:schemeClr val="tx1"/>
                              </a:solidFill>
                              <a:latin typeface="Cambria Math" panose="02040503050406030204"/>
                            </a:rPr>
                            <m:t>ℤ</m:t>
                          </m:r>
                        </m:e>
                      </m:d>
                    </m:oMath>
                  </m:oMathPara>
                </a14:m>
                <a:endParaRPr lang="zh-CN" altLang="en-US" sz="2800"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3641906" y="5029628"/>
                <a:ext cx="3083408" cy="850682"/>
              </a:xfrm>
              <a:prstGeom prst="rect">
                <a:avLst/>
              </a:prstGeom>
              <a:blipFill rotWithShape="1">
                <a:blip r:embed="rId4"/>
                <a:stretch>
                  <a:fillRect l="-6" t="-50" r="1" b="25"/>
                </a:stretch>
              </a:blipFill>
            </p:spPr>
            <p:txBody>
              <a:bodyPr/>
              <a:lstStyle/>
              <a:p>
                <a:r>
                  <a:rPr lang="zh-CN" altLang="en-US">
                    <a:noFill/>
                  </a:rPr>
                  <a:t> </a:t>
                </a:r>
              </a:p>
            </p:txBody>
          </p:sp>
        </mc:Fallback>
      </mc:AlternateContent>
      <p:sp>
        <p:nvSpPr>
          <p:cNvPr id="14" name="矩形 13"/>
          <p:cNvSpPr/>
          <p:nvPr/>
        </p:nvSpPr>
        <p:spPr>
          <a:xfrm>
            <a:off x="868829" y="5744664"/>
            <a:ext cx="3861955" cy="662554"/>
          </a:xfrm>
          <a:prstGeom prst="rect">
            <a:avLst/>
          </a:prstGeom>
        </p:spPr>
        <p:txBody>
          <a:bodyPr wrap="none">
            <a:spAutoFit/>
          </a:bodyPr>
          <a:lstStyle/>
          <a:p>
            <a:pPr>
              <a:lnSpc>
                <a:spcPct val="150000"/>
              </a:lnSpc>
            </a:pPr>
            <a:r>
              <a:rPr lang="zh-CN" altLang="zh-CN" sz="2800" dirty="0">
                <a:latin typeface="微软雅黑" panose="020B0503020204020204" pitchFamily="34" charset="-122"/>
                <a:ea typeface="微软雅黑" panose="020B0503020204020204" pitchFamily="34" charset="-122"/>
                <a:cs typeface="宋体" panose="02010600030101010101" pitchFamily="2" charset="-122"/>
              </a:rPr>
              <a:t>所以该函数没有连续点</a:t>
            </a:r>
            <a:r>
              <a:rPr lang="en-US" altLang="zh-CN" sz="2800" dirty="0">
                <a:latin typeface="微软雅黑" panose="020B0503020204020204" pitchFamily="34" charset="-122"/>
                <a:ea typeface="微软雅黑" panose="020B0503020204020204" pitchFamily="34" charset="-122"/>
                <a:cs typeface="宋体" panose="02010600030101010101" pitchFamily="2" charset="-122"/>
              </a:rPr>
              <a:t>.</a:t>
            </a:r>
            <a:endParaRPr lang="zh-CN" altLang="zh-CN" sz="28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5" name="矩形 14"/>
          <p:cNvSpPr/>
          <p:nvPr/>
        </p:nvSpPr>
        <p:spPr>
          <a:xfrm>
            <a:off x="4237711" y="4491019"/>
            <a:ext cx="3270447" cy="538609"/>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宋体" panose="02010600030101010101" pitchFamily="2" charset="-122"/>
              </a:rPr>
              <a:t>的定义域是离散点</a:t>
            </a:r>
            <a:r>
              <a:rPr lang="en-US" altLang="zh-CN" sz="2800" dirty="0">
                <a:latin typeface="微软雅黑" panose="020B0503020204020204" pitchFamily="34" charset="-122"/>
                <a:ea typeface="微软雅黑" panose="020B0503020204020204" pitchFamily="34" charset="-122"/>
                <a:cs typeface="宋体" panose="02010600030101010101" pitchFamily="2" charset="-122"/>
              </a:rPr>
              <a:t> </a:t>
            </a:r>
            <a:endParaRPr lang="zh-CN" altLang="en-US" sz="2800" dirty="0"/>
          </a:p>
        </p:txBody>
      </p:sp>
      <p:sp>
        <p:nvSpPr>
          <p:cNvPr id="16" name="TextBox 15"/>
          <p:cNvSpPr txBox="1"/>
          <p:nvPr/>
        </p:nvSpPr>
        <p:spPr>
          <a:xfrm>
            <a:off x="776686" y="4491019"/>
            <a:ext cx="1054818" cy="538609"/>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例如，</a:t>
            </a:r>
          </a:p>
        </p:txBody>
      </p:sp>
      <mc:AlternateContent xmlns:mc="http://schemas.openxmlformats.org/markup-compatibility/2006" xmlns:a14="http://schemas.microsoft.com/office/drawing/2010/main">
        <mc:Choice Requires="a14">
          <p:sp>
            <p:nvSpPr>
              <p:cNvPr id="17" name="矩形 16"/>
              <p:cNvSpPr/>
              <p:nvPr/>
            </p:nvSpPr>
            <p:spPr>
              <a:xfrm>
                <a:off x="683568" y="3356992"/>
                <a:ext cx="8094432" cy="954107"/>
              </a:xfrm>
              <a:prstGeom prst="rect">
                <a:avLst/>
              </a:prstGeom>
            </p:spPr>
            <p:txBody>
              <a:bodyPr wrap="square">
                <a:spAutoFit/>
              </a:bodyPr>
              <a:lstStyle/>
              <a:p>
                <a:pPr marL="457200" indent="-457200">
                  <a:buClr>
                    <a:srgbClr val="C00000"/>
                  </a:buClr>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若初等函数 </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oMath>
                </a14:m>
                <a:r>
                  <a:rPr lang="zh-CN" altLang="en-US"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 在</a:t>
                </a:r>
                <a:r>
                  <a:rPr lang="zh-CN" altLang="en-US" sz="28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区间 </a:t>
                </a:r>
                <a14:m>
                  <m:oMath xmlns:m="http://schemas.openxmlformats.org/officeDocument/2006/math">
                    <m:r>
                      <a:rPr lang="zh-CN" altLang="en-US" sz="2800" b="1" i="1">
                        <a:solidFill>
                          <a:srgbClr val="C00000"/>
                        </a:solidFill>
                        <a:latin typeface="Cambria Math" panose="02040503050406030204"/>
                      </a:rPr>
                      <m:t>𝑰</m:t>
                    </m:r>
                  </m:oMath>
                </a14:m>
                <a:r>
                  <a:rPr lang="zh-CN" altLang="en-US" sz="28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 内有定义</a:t>
                </a:r>
                <a:r>
                  <a:rPr lang="zh-CN" altLang="en-US"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，则它在该</a:t>
                </a:r>
                <a:r>
                  <a:rPr lang="zh-CN" altLang="en-US" sz="28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区间内连续</a:t>
                </a:r>
                <a:r>
                  <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2800" dirty="0">
                  <a:solidFill>
                    <a:schemeClr val="tx1"/>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83568" y="3356992"/>
                <a:ext cx="8094432" cy="954107"/>
              </a:xfrm>
              <a:prstGeom prst="rect">
                <a:avLst/>
              </a:prstGeom>
              <a:blipFill rotWithShape="1">
                <a:blip r:embed="rId5"/>
                <a:stretch>
                  <a:fillRect l="-4" t="-40" r="5" b="9"/>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p:bldP spid="7" grpId="0" animBg="1"/>
      <p:bldP spid="9" grpId="0" animBg="1"/>
      <p:bldP spid="13" grpId="0"/>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715318" y="1052736"/>
            <a:ext cx="8957964" cy="939873"/>
            <a:chOff x="1055093" y="721494"/>
            <a:chExt cx="8957964" cy="939873"/>
          </a:xfrm>
        </p:grpSpPr>
        <p:sp>
          <p:nvSpPr>
            <p:cNvPr id="91" name="矩形 90"/>
            <p:cNvSpPr/>
            <p:nvPr/>
          </p:nvSpPr>
          <p:spPr>
            <a:xfrm>
              <a:off x="1055093" y="905882"/>
              <a:ext cx="8957964" cy="630942"/>
            </a:xfrm>
            <a:prstGeom prst="rect">
              <a:avLst/>
            </a:prstGeom>
          </p:spPr>
          <p:txBody>
            <a:bodyPr wrap="square">
              <a:spAutoFit/>
            </a:bodyPr>
            <a:lstStyle/>
            <a:p>
              <a:pPr lvl="0">
                <a:lnSpc>
                  <a:spcPts val="4200"/>
                </a:lnSpc>
              </a:pPr>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问函数                                 在哪些点处连续？ </a:t>
              </a:r>
              <a:endParaRPr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2" name="矩形 91"/>
                <p:cNvSpPr/>
                <p:nvPr/>
              </p:nvSpPr>
              <p:spPr>
                <a:xfrm>
                  <a:off x="2946351" y="721494"/>
                  <a:ext cx="3629519" cy="939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f>
                          <m:fPr>
                            <m:ctrlPr>
                              <a:rPr lang="zh-CN" altLang="en-US" sz="2800" i="1">
                                <a:solidFill>
                                  <a:schemeClr val="tx1"/>
                                </a:solidFill>
                                <a:latin typeface="Cambria Math" panose="02040503050406030204" pitchFamily="18" charset="0"/>
                              </a:rPr>
                            </m:ctrlPr>
                          </m:fPr>
                          <m:num>
                            <m:r>
                              <m:rPr>
                                <m:sty m:val="p"/>
                              </m:rPr>
                              <a:rPr lang="zh-CN" altLang="en-US" sz="2800">
                                <a:solidFill>
                                  <a:schemeClr val="tx1"/>
                                </a:solidFill>
                                <a:latin typeface="Cambria Math" panose="02040503050406030204"/>
                              </a:rPr>
                              <m:t>ln</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m:rPr>
                                <m:sty m:val="p"/>
                              </m:rPr>
                              <a:rPr lang="zh-CN" altLang="en-US" sz="2800">
                                <a:solidFill>
                                  <a:schemeClr val="tx1"/>
                                </a:solidFill>
                                <a:latin typeface="Cambria Math" panose="02040503050406030204"/>
                              </a:rPr>
                              <m:t>arctan</m:t>
                            </m:r>
                            <m:r>
                              <a:rPr lang="zh-CN" altLang="en-US" sz="2800" i="1">
                                <a:solidFill>
                                  <a:schemeClr val="tx1"/>
                                </a:solidFill>
                                <a:latin typeface="Cambria Math" panose="02040503050406030204"/>
                              </a:rPr>
                              <m:t>𝑥</m:t>
                            </m:r>
                          </m:num>
                          <m:den>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𝑥</m:t>
                                </m:r>
                              </m:e>
                              <m:sup>
                                <m:r>
                                  <a:rPr lang="zh-CN" altLang="en-US" sz="2800">
                                    <a:solidFill>
                                      <a:schemeClr val="tx1"/>
                                    </a:solidFill>
                                    <a:latin typeface="Cambria Math" panose="02040503050406030204"/>
                                  </a:rPr>
                                  <m:t>2</m:t>
                                </m:r>
                              </m:sup>
                            </m:sSup>
                            <m:r>
                              <a:rPr lang="zh-CN" altLang="en-US" sz="2800">
                                <a:solidFill>
                                  <a:schemeClr val="tx1"/>
                                </a:solidFill>
                                <a:latin typeface="Cambria Math" panose="02040503050406030204"/>
                              </a:rPr>
                              <m:t>−1</m:t>
                            </m:r>
                          </m:den>
                        </m:f>
                      </m:oMath>
                    </m:oMathPara>
                  </a14:m>
                  <a:endParaRPr lang="zh-CN" altLang="en-US" sz="2800" dirty="0">
                    <a:solidFill>
                      <a:schemeClr val="tx1"/>
                    </a:solidFill>
                  </a:endParaRPr>
                </a:p>
              </p:txBody>
            </p:sp>
          </mc:Choice>
          <mc:Fallback xmlns="">
            <p:sp>
              <p:nvSpPr>
                <p:cNvPr id="92" name="矩形 91"/>
                <p:cNvSpPr>
                  <a:spLocks noRot="1" noChangeAspect="1" noMove="1" noResize="1" noEditPoints="1" noAdjustHandles="1" noChangeArrowheads="1" noChangeShapeType="1" noTextEdit="1"/>
                </p:cNvSpPr>
                <p:nvPr/>
              </p:nvSpPr>
              <p:spPr>
                <a:xfrm>
                  <a:off x="2946351" y="721494"/>
                  <a:ext cx="3629519" cy="939873"/>
                </a:xfrm>
                <a:prstGeom prst="rect">
                  <a:avLst/>
                </a:prstGeom>
                <a:blipFill rotWithShape="1">
                  <a:blip r:embed="rId3"/>
                </a:blipFill>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5318" y="980728"/>
            <a:ext cx="7745114" cy="2785378"/>
            <a:chOff x="1006524" y="1062484"/>
            <a:chExt cx="3728139" cy="2785378"/>
          </a:xfrm>
        </p:grpSpPr>
        <p:sp>
          <p:nvSpPr>
            <p:cNvPr id="3" name="矩形 2"/>
            <p:cNvSpPr/>
            <p:nvPr/>
          </p:nvSpPr>
          <p:spPr>
            <a:xfrm>
              <a:off x="1006524" y="1062484"/>
              <a:ext cx="3728139" cy="2785378"/>
            </a:xfrm>
            <a:prstGeom prst="rect">
              <a:avLst/>
            </a:prstGeom>
          </p:spPr>
          <p:txBody>
            <a:bodyPr wrap="square">
              <a:spAutoFit/>
            </a:bodyPr>
            <a:lstStyle/>
            <a:p>
              <a:pPr>
                <a:lnSpc>
                  <a:spcPts val="4200"/>
                </a:lnSpc>
              </a:pPr>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求函数</a:t>
              </a:r>
              <a:endParaRPr lang="en-US" altLang="zh-CN" sz="2800" dirty="0">
                <a:latin typeface="微软雅黑" panose="020B0503020204020204" pitchFamily="34" charset="-122"/>
                <a:ea typeface="微软雅黑" panose="020B0503020204020204" pitchFamily="34" charset="-122"/>
              </a:endParaRPr>
            </a:p>
            <a:p>
              <a:pPr>
                <a:lnSpc>
                  <a:spcPts val="4200"/>
                </a:lnSpc>
              </a:pPr>
              <a:endParaRPr lang="en-US" altLang="zh-CN" sz="2800" dirty="0">
                <a:latin typeface="微软雅黑" panose="020B0503020204020204" pitchFamily="34" charset="-122"/>
                <a:ea typeface="微软雅黑" panose="020B0503020204020204" pitchFamily="34" charset="-122"/>
              </a:endParaRPr>
            </a:p>
            <a:p>
              <a:pPr>
                <a:lnSpc>
                  <a:spcPts val="4200"/>
                </a:lnSpc>
              </a:pPr>
              <a:endParaRPr lang="en-US" altLang="zh-CN" sz="2800" dirty="0">
                <a:latin typeface="微软雅黑" panose="020B0503020204020204" pitchFamily="34" charset="-122"/>
                <a:ea typeface="微软雅黑" panose="020B0503020204020204" pitchFamily="34" charset="-122"/>
              </a:endParaRPr>
            </a:p>
            <a:p>
              <a:pPr>
                <a:lnSpc>
                  <a:spcPts val="4200"/>
                </a:lnSpc>
              </a:pPr>
              <a:endParaRPr lang="en-US" altLang="zh-CN" sz="2800" dirty="0">
                <a:latin typeface="微软雅黑" panose="020B0503020204020204" pitchFamily="34" charset="-122"/>
                <a:ea typeface="微软雅黑" panose="020B0503020204020204" pitchFamily="34" charset="-122"/>
              </a:endParaRPr>
            </a:p>
            <a:p>
              <a:pPr>
                <a:lnSpc>
                  <a:spcPts val="4200"/>
                </a:lnSpc>
              </a:pPr>
              <a:r>
                <a:rPr lang="zh-CN" altLang="en-US" sz="2800" dirty="0">
                  <a:latin typeface="微软雅黑" panose="020B0503020204020204" pitchFamily="34" charset="-122"/>
                  <a:ea typeface="微软雅黑" panose="020B0503020204020204" pitchFamily="34" charset="-122"/>
                </a:rPr>
                <a:t>的连续区间与间断点，并指出间断点的类型</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1271117" y="1895177"/>
                  <a:ext cx="2883290" cy="11115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f>
                          <m:fPr>
                            <m:ctrlPr>
                              <a:rPr lang="zh-CN" altLang="en-US" sz="2800" i="1">
                                <a:solidFill>
                                  <a:schemeClr val="tx1"/>
                                </a:solidFill>
                                <a:latin typeface="Cambria Math" panose="02040503050406030204" pitchFamily="18" charset="0"/>
                              </a:rPr>
                            </m:ctrlPr>
                          </m:fPr>
                          <m:num>
                            <m:r>
                              <a:rPr lang="zh-CN" altLang="en-US" sz="2800">
                                <a:solidFill>
                                  <a:schemeClr val="tx1"/>
                                </a:solidFill>
                                <a:latin typeface="Cambria Math" panose="02040503050406030204"/>
                              </a:rPr>
                              <m:t>1</m:t>
                            </m:r>
                          </m:num>
                          <m:den>
                            <m:r>
                              <a:rPr lang="zh-CN" altLang="en-US" sz="2800">
                                <a:solidFill>
                                  <a:schemeClr val="tx1"/>
                                </a:solidFill>
                                <a:latin typeface="Cambria Math" panose="02040503050406030204"/>
                              </a:rPr>
                              <m:t>1−</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𝑒</m:t>
                                </m:r>
                              </m:e>
                              <m:sup>
                                <m:f>
                                  <m:fPr>
                                    <m:ctrlPr>
                                      <a:rPr lang="zh-CN" altLang="en-US" sz="2800" i="1">
                                        <a:solidFill>
                                          <a:schemeClr val="tx1"/>
                                        </a:solidFill>
                                        <a:latin typeface="Cambria Math" panose="02040503050406030204" pitchFamily="18" charset="0"/>
                                      </a:rPr>
                                    </m:ctrlPr>
                                  </m:fPr>
                                  <m:num>
                                    <m:r>
                                      <a:rPr lang="zh-CN" altLang="en-US" sz="2800" i="1">
                                        <a:solidFill>
                                          <a:schemeClr val="tx1"/>
                                        </a:solidFill>
                                        <a:latin typeface="Cambria Math" panose="02040503050406030204"/>
                                      </a:rPr>
                                      <m:t>𝑥</m:t>
                                    </m:r>
                                  </m:num>
                                  <m:den>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−1</m:t>
                                    </m:r>
                                  </m:den>
                                </m:f>
                              </m:sup>
                            </m:sSup>
                          </m:den>
                        </m:f>
                      </m:oMath>
                    </m:oMathPara>
                  </a14:m>
                  <a:endParaRPr lang="zh-CN" altLang="en-US" sz="2800" dirty="0">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271117" y="1895177"/>
                  <a:ext cx="2883290" cy="1111523"/>
                </a:xfrm>
                <a:prstGeom prst="rect">
                  <a:avLst/>
                </a:prstGeom>
                <a:blipFill rotWithShape="1">
                  <a:blip r:embed="rId2"/>
                </a:blipFill>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88415" y="1731689"/>
            <a:ext cx="6981806" cy="4337248"/>
            <a:chOff x="4734663" y="1088827"/>
            <a:chExt cx="6981806" cy="4337248"/>
          </a:xfrm>
        </p:grpSpPr>
        <p:cxnSp>
          <p:nvCxnSpPr>
            <p:cNvPr id="3" name="直接连接符 2"/>
            <p:cNvCxnSpPr>
              <a:stCxn id="53" idx="1"/>
            </p:cNvCxnSpPr>
            <p:nvPr/>
          </p:nvCxnSpPr>
          <p:spPr bwMode="auto">
            <a:xfrm flipV="1">
              <a:off x="7518400" y="2884487"/>
              <a:ext cx="1175469" cy="2"/>
            </a:xfrm>
            <a:prstGeom prst="line">
              <a:avLst/>
            </a:prstGeom>
            <a:solidFill>
              <a:schemeClr val="accent1"/>
            </a:solidFill>
            <a:ln w="19050" cap="flat" cmpd="sng" algn="ctr">
              <a:solidFill>
                <a:schemeClr val="tx1"/>
              </a:solidFill>
              <a:prstDash val="sysDash"/>
              <a:round/>
              <a:headEnd type="none" w="sm" len="sm"/>
              <a:tailEnd type="none" w="sm" len="sm"/>
            </a:ln>
            <a:effectLst/>
          </p:spPr>
        </p:cxnSp>
        <p:sp>
          <p:nvSpPr>
            <p:cNvPr id="4" name="Freeform 69"/>
            <p:cNvSpPr/>
            <p:nvPr/>
          </p:nvSpPr>
          <p:spPr bwMode="auto">
            <a:xfrm>
              <a:off x="7727950" y="1511300"/>
              <a:ext cx="1012825" cy="1373187"/>
            </a:xfrm>
            <a:custGeom>
              <a:avLst/>
              <a:gdLst>
                <a:gd name="T0" fmla="*/ 1 w 638"/>
                <a:gd name="T1" fmla="*/ 12 h 865"/>
                <a:gd name="T2" fmla="*/ 38 w 638"/>
                <a:gd name="T3" fmla="*/ 239 h 865"/>
                <a:gd name="T4" fmla="*/ 104 w 638"/>
                <a:gd name="T5" fmla="*/ 481 h 865"/>
                <a:gd name="T6" fmla="*/ 168 w 638"/>
                <a:gd name="T7" fmla="*/ 623 h 865"/>
                <a:gd name="T8" fmla="*/ 234 w 638"/>
                <a:gd name="T9" fmla="*/ 717 h 865"/>
                <a:gd name="T10" fmla="*/ 299 w 638"/>
                <a:gd name="T11" fmla="*/ 780 h 865"/>
                <a:gd name="T12" fmla="*/ 364 w 638"/>
                <a:gd name="T13" fmla="*/ 823 h 865"/>
                <a:gd name="T14" fmla="*/ 429 w 638"/>
                <a:gd name="T15" fmla="*/ 850 h 865"/>
                <a:gd name="T16" fmla="*/ 444 w 638"/>
                <a:gd name="T17" fmla="*/ 853 h 865"/>
                <a:gd name="T18" fmla="*/ 455 w 638"/>
                <a:gd name="T19" fmla="*/ 856 h 865"/>
                <a:gd name="T20" fmla="*/ 468 w 638"/>
                <a:gd name="T21" fmla="*/ 859 h 865"/>
                <a:gd name="T22" fmla="*/ 471 w 638"/>
                <a:gd name="T23" fmla="*/ 859 h 865"/>
                <a:gd name="T24" fmla="*/ 476 w 638"/>
                <a:gd name="T25" fmla="*/ 860 h 865"/>
                <a:gd name="T26" fmla="*/ 481 w 638"/>
                <a:gd name="T27" fmla="*/ 861 h 865"/>
                <a:gd name="T28" fmla="*/ 487 w 638"/>
                <a:gd name="T29" fmla="*/ 862 h 865"/>
                <a:gd name="T30" fmla="*/ 494 w 638"/>
                <a:gd name="T31" fmla="*/ 862 h 865"/>
                <a:gd name="T32" fmla="*/ 500 w 638"/>
                <a:gd name="T33" fmla="*/ 863 h 865"/>
                <a:gd name="T34" fmla="*/ 503 w 638"/>
                <a:gd name="T35" fmla="*/ 864 h 865"/>
                <a:gd name="T36" fmla="*/ 508 w 638"/>
                <a:gd name="T37" fmla="*/ 864 h 865"/>
                <a:gd name="T38" fmla="*/ 514 w 638"/>
                <a:gd name="T39" fmla="*/ 864 h 865"/>
                <a:gd name="T40" fmla="*/ 520 w 638"/>
                <a:gd name="T41" fmla="*/ 864 h 865"/>
                <a:gd name="T42" fmla="*/ 523 w 638"/>
                <a:gd name="T43" fmla="*/ 864 h 865"/>
                <a:gd name="T44" fmla="*/ 526 w 638"/>
                <a:gd name="T45" fmla="*/ 864 h 865"/>
                <a:gd name="T46" fmla="*/ 530 w 638"/>
                <a:gd name="T47" fmla="*/ 865 h 865"/>
                <a:gd name="T48" fmla="*/ 534 w 638"/>
                <a:gd name="T49" fmla="*/ 865 h 865"/>
                <a:gd name="T50" fmla="*/ 536 w 638"/>
                <a:gd name="T51" fmla="*/ 865 h 865"/>
                <a:gd name="T52" fmla="*/ 540 w 638"/>
                <a:gd name="T53" fmla="*/ 865 h 865"/>
                <a:gd name="T54" fmla="*/ 544 w 638"/>
                <a:gd name="T55" fmla="*/ 865 h 865"/>
                <a:gd name="T56" fmla="*/ 547 w 638"/>
                <a:gd name="T57" fmla="*/ 865 h 865"/>
                <a:gd name="T58" fmla="*/ 549 w 638"/>
                <a:gd name="T59" fmla="*/ 865 h 865"/>
                <a:gd name="T60" fmla="*/ 551 w 638"/>
                <a:gd name="T61" fmla="*/ 865 h 865"/>
                <a:gd name="T62" fmla="*/ 554 w 638"/>
                <a:gd name="T63" fmla="*/ 865 h 865"/>
                <a:gd name="T64" fmla="*/ 556 w 638"/>
                <a:gd name="T65" fmla="*/ 865 h 865"/>
                <a:gd name="T66" fmla="*/ 559 w 638"/>
                <a:gd name="T67" fmla="*/ 865 h 865"/>
                <a:gd name="T68" fmla="*/ 561 w 638"/>
                <a:gd name="T69" fmla="*/ 865 h 865"/>
                <a:gd name="T70" fmla="*/ 563 w 638"/>
                <a:gd name="T71" fmla="*/ 865 h 865"/>
                <a:gd name="T72" fmla="*/ 565 w 638"/>
                <a:gd name="T73" fmla="*/ 865 h 865"/>
                <a:gd name="T74" fmla="*/ 568 w 638"/>
                <a:gd name="T75" fmla="*/ 865 h 865"/>
                <a:gd name="T76" fmla="*/ 570 w 638"/>
                <a:gd name="T77" fmla="*/ 865 h 865"/>
                <a:gd name="T78" fmla="*/ 571 w 638"/>
                <a:gd name="T79" fmla="*/ 865 h 865"/>
                <a:gd name="T80" fmla="*/ 573 w 638"/>
                <a:gd name="T81" fmla="*/ 865 h 865"/>
                <a:gd name="T82" fmla="*/ 574 w 638"/>
                <a:gd name="T83" fmla="*/ 865 h 865"/>
                <a:gd name="T84" fmla="*/ 576 w 638"/>
                <a:gd name="T85" fmla="*/ 865 h 865"/>
                <a:gd name="T86" fmla="*/ 577 w 638"/>
                <a:gd name="T87" fmla="*/ 865 h 865"/>
                <a:gd name="T88" fmla="*/ 579 w 638"/>
                <a:gd name="T89" fmla="*/ 865 h 865"/>
                <a:gd name="T90" fmla="*/ 581 w 638"/>
                <a:gd name="T91" fmla="*/ 865 h 865"/>
                <a:gd name="T92" fmla="*/ 582 w 638"/>
                <a:gd name="T93" fmla="*/ 865 h 865"/>
                <a:gd name="T94" fmla="*/ 584 w 638"/>
                <a:gd name="T95" fmla="*/ 865 h 865"/>
                <a:gd name="T96" fmla="*/ 585 w 638"/>
                <a:gd name="T97" fmla="*/ 865 h 865"/>
                <a:gd name="T98" fmla="*/ 586 w 638"/>
                <a:gd name="T99" fmla="*/ 865 h 865"/>
                <a:gd name="T100" fmla="*/ 588 w 638"/>
                <a:gd name="T101" fmla="*/ 865 h 865"/>
                <a:gd name="T102" fmla="*/ 589 w 638"/>
                <a:gd name="T103" fmla="*/ 865 h 865"/>
                <a:gd name="T104" fmla="*/ 590 w 638"/>
                <a:gd name="T105" fmla="*/ 865 h 865"/>
                <a:gd name="T106" fmla="*/ 591 w 638"/>
                <a:gd name="T107" fmla="*/ 865 h 865"/>
                <a:gd name="T108" fmla="*/ 592 w 638"/>
                <a:gd name="T109" fmla="*/ 865 h 865"/>
                <a:gd name="T110" fmla="*/ 594 w 638"/>
                <a:gd name="T111" fmla="*/ 865 h 865"/>
                <a:gd name="T112" fmla="*/ 597 w 638"/>
                <a:gd name="T113" fmla="*/ 865 h 865"/>
                <a:gd name="T114" fmla="*/ 631 w 638"/>
                <a:gd name="T115" fmla="*/ 865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8" h="865">
                  <a:moveTo>
                    <a:pt x="0" y="0"/>
                  </a:moveTo>
                  <a:lnTo>
                    <a:pt x="0" y="1"/>
                  </a:lnTo>
                  <a:lnTo>
                    <a:pt x="0" y="3"/>
                  </a:lnTo>
                  <a:lnTo>
                    <a:pt x="0" y="6"/>
                  </a:lnTo>
                  <a:lnTo>
                    <a:pt x="1" y="12"/>
                  </a:lnTo>
                  <a:lnTo>
                    <a:pt x="2" y="24"/>
                  </a:lnTo>
                  <a:lnTo>
                    <a:pt x="5" y="46"/>
                  </a:lnTo>
                  <a:lnTo>
                    <a:pt x="12" y="89"/>
                  </a:lnTo>
                  <a:lnTo>
                    <a:pt x="26" y="172"/>
                  </a:lnTo>
                  <a:lnTo>
                    <a:pt x="38" y="239"/>
                  </a:lnTo>
                  <a:lnTo>
                    <a:pt x="51" y="296"/>
                  </a:lnTo>
                  <a:lnTo>
                    <a:pt x="64" y="352"/>
                  </a:lnTo>
                  <a:lnTo>
                    <a:pt x="77" y="397"/>
                  </a:lnTo>
                  <a:lnTo>
                    <a:pt x="90" y="442"/>
                  </a:lnTo>
                  <a:lnTo>
                    <a:pt x="104" y="481"/>
                  </a:lnTo>
                  <a:lnTo>
                    <a:pt x="116" y="514"/>
                  </a:lnTo>
                  <a:lnTo>
                    <a:pt x="130" y="546"/>
                  </a:lnTo>
                  <a:lnTo>
                    <a:pt x="142" y="573"/>
                  </a:lnTo>
                  <a:lnTo>
                    <a:pt x="155" y="598"/>
                  </a:lnTo>
                  <a:lnTo>
                    <a:pt x="168" y="623"/>
                  </a:lnTo>
                  <a:lnTo>
                    <a:pt x="180" y="644"/>
                  </a:lnTo>
                  <a:lnTo>
                    <a:pt x="194" y="665"/>
                  </a:lnTo>
                  <a:lnTo>
                    <a:pt x="208" y="683"/>
                  </a:lnTo>
                  <a:lnTo>
                    <a:pt x="220" y="700"/>
                  </a:lnTo>
                  <a:lnTo>
                    <a:pt x="234" y="717"/>
                  </a:lnTo>
                  <a:lnTo>
                    <a:pt x="246" y="730"/>
                  </a:lnTo>
                  <a:lnTo>
                    <a:pt x="260" y="745"/>
                  </a:lnTo>
                  <a:lnTo>
                    <a:pt x="273" y="758"/>
                  </a:lnTo>
                  <a:lnTo>
                    <a:pt x="286" y="769"/>
                  </a:lnTo>
                  <a:lnTo>
                    <a:pt x="299" y="780"/>
                  </a:lnTo>
                  <a:lnTo>
                    <a:pt x="312" y="790"/>
                  </a:lnTo>
                  <a:lnTo>
                    <a:pt x="324" y="798"/>
                  </a:lnTo>
                  <a:lnTo>
                    <a:pt x="338" y="808"/>
                  </a:lnTo>
                  <a:lnTo>
                    <a:pt x="351" y="815"/>
                  </a:lnTo>
                  <a:lnTo>
                    <a:pt x="364" y="823"/>
                  </a:lnTo>
                  <a:lnTo>
                    <a:pt x="377" y="830"/>
                  </a:lnTo>
                  <a:lnTo>
                    <a:pt x="390" y="835"/>
                  </a:lnTo>
                  <a:lnTo>
                    <a:pt x="403" y="841"/>
                  </a:lnTo>
                  <a:lnTo>
                    <a:pt x="416" y="845"/>
                  </a:lnTo>
                  <a:lnTo>
                    <a:pt x="429" y="850"/>
                  </a:lnTo>
                  <a:lnTo>
                    <a:pt x="442" y="853"/>
                  </a:lnTo>
                  <a:lnTo>
                    <a:pt x="442" y="853"/>
                  </a:lnTo>
                  <a:lnTo>
                    <a:pt x="442" y="853"/>
                  </a:lnTo>
                  <a:lnTo>
                    <a:pt x="443" y="853"/>
                  </a:lnTo>
                  <a:lnTo>
                    <a:pt x="444" y="853"/>
                  </a:lnTo>
                  <a:lnTo>
                    <a:pt x="445" y="854"/>
                  </a:lnTo>
                  <a:lnTo>
                    <a:pt x="448" y="855"/>
                  </a:lnTo>
                  <a:lnTo>
                    <a:pt x="455" y="856"/>
                  </a:lnTo>
                  <a:lnTo>
                    <a:pt x="455" y="856"/>
                  </a:lnTo>
                  <a:lnTo>
                    <a:pt x="455" y="856"/>
                  </a:lnTo>
                  <a:lnTo>
                    <a:pt x="455" y="856"/>
                  </a:lnTo>
                  <a:lnTo>
                    <a:pt x="456" y="856"/>
                  </a:lnTo>
                  <a:lnTo>
                    <a:pt x="458" y="857"/>
                  </a:lnTo>
                  <a:lnTo>
                    <a:pt x="461" y="858"/>
                  </a:lnTo>
                  <a:lnTo>
                    <a:pt x="468" y="859"/>
                  </a:lnTo>
                  <a:lnTo>
                    <a:pt x="468" y="859"/>
                  </a:lnTo>
                  <a:lnTo>
                    <a:pt x="468" y="859"/>
                  </a:lnTo>
                  <a:lnTo>
                    <a:pt x="469" y="859"/>
                  </a:lnTo>
                  <a:lnTo>
                    <a:pt x="470" y="859"/>
                  </a:lnTo>
                  <a:lnTo>
                    <a:pt x="471" y="859"/>
                  </a:lnTo>
                  <a:lnTo>
                    <a:pt x="474" y="860"/>
                  </a:lnTo>
                  <a:lnTo>
                    <a:pt x="475" y="860"/>
                  </a:lnTo>
                  <a:lnTo>
                    <a:pt x="475" y="860"/>
                  </a:lnTo>
                  <a:lnTo>
                    <a:pt x="475" y="860"/>
                  </a:lnTo>
                  <a:lnTo>
                    <a:pt x="476" y="860"/>
                  </a:lnTo>
                  <a:lnTo>
                    <a:pt x="478" y="861"/>
                  </a:lnTo>
                  <a:lnTo>
                    <a:pt x="481" y="861"/>
                  </a:lnTo>
                  <a:lnTo>
                    <a:pt x="481" y="861"/>
                  </a:lnTo>
                  <a:lnTo>
                    <a:pt x="481" y="861"/>
                  </a:lnTo>
                  <a:lnTo>
                    <a:pt x="481" y="861"/>
                  </a:lnTo>
                  <a:lnTo>
                    <a:pt x="482" y="861"/>
                  </a:lnTo>
                  <a:lnTo>
                    <a:pt x="484" y="861"/>
                  </a:lnTo>
                  <a:lnTo>
                    <a:pt x="487" y="861"/>
                  </a:lnTo>
                  <a:lnTo>
                    <a:pt x="487" y="861"/>
                  </a:lnTo>
                  <a:lnTo>
                    <a:pt x="487" y="862"/>
                  </a:lnTo>
                  <a:lnTo>
                    <a:pt x="488" y="862"/>
                  </a:lnTo>
                  <a:lnTo>
                    <a:pt x="489" y="862"/>
                  </a:lnTo>
                  <a:lnTo>
                    <a:pt x="490" y="862"/>
                  </a:lnTo>
                  <a:lnTo>
                    <a:pt x="493" y="862"/>
                  </a:lnTo>
                  <a:lnTo>
                    <a:pt x="494" y="862"/>
                  </a:lnTo>
                  <a:lnTo>
                    <a:pt x="494" y="862"/>
                  </a:lnTo>
                  <a:lnTo>
                    <a:pt x="494" y="863"/>
                  </a:lnTo>
                  <a:lnTo>
                    <a:pt x="495" y="863"/>
                  </a:lnTo>
                  <a:lnTo>
                    <a:pt x="497" y="863"/>
                  </a:lnTo>
                  <a:lnTo>
                    <a:pt x="500" y="863"/>
                  </a:lnTo>
                  <a:lnTo>
                    <a:pt x="500" y="863"/>
                  </a:lnTo>
                  <a:lnTo>
                    <a:pt x="500" y="863"/>
                  </a:lnTo>
                  <a:lnTo>
                    <a:pt x="501" y="863"/>
                  </a:lnTo>
                  <a:lnTo>
                    <a:pt x="502" y="863"/>
                  </a:lnTo>
                  <a:lnTo>
                    <a:pt x="503" y="864"/>
                  </a:lnTo>
                  <a:lnTo>
                    <a:pt x="507" y="864"/>
                  </a:lnTo>
                  <a:lnTo>
                    <a:pt x="507" y="864"/>
                  </a:lnTo>
                  <a:lnTo>
                    <a:pt x="507" y="864"/>
                  </a:lnTo>
                  <a:lnTo>
                    <a:pt x="508" y="864"/>
                  </a:lnTo>
                  <a:lnTo>
                    <a:pt x="508" y="864"/>
                  </a:lnTo>
                  <a:lnTo>
                    <a:pt x="510" y="864"/>
                  </a:lnTo>
                  <a:lnTo>
                    <a:pt x="513" y="864"/>
                  </a:lnTo>
                  <a:lnTo>
                    <a:pt x="513" y="864"/>
                  </a:lnTo>
                  <a:lnTo>
                    <a:pt x="513" y="864"/>
                  </a:lnTo>
                  <a:lnTo>
                    <a:pt x="514" y="864"/>
                  </a:lnTo>
                  <a:lnTo>
                    <a:pt x="515" y="864"/>
                  </a:lnTo>
                  <a:lnTo>
                    <a:pt x="516" y="864"/>
                  </a:lnTo>
                  <a:lnTo>
                    <a:pt x="519" y="864"/>
                  </a:lnTo>
                  <a:lnTo>
                    <a:pt x="520" y="864"/>
                  </a:lnTo>
                  <a:lnTo>
                    <a:pt x="520" y="864"/>
                  </a:lnTo>
                  <a:lnTo>
                    <a:pt x="520" y="864"/>
                  </a:lnTo>
                  <a:lnTo>
                    <a:pt x="521" y="864"/>
                  </a:lnTo>
                  <a:lnTo>
                    <a:pt x="523" y="864"/>
                  </a:lnTo>
                  <a:lnTo>
                    <a:pt x="523" y="864"/>
                  </a:lnTo>
                  <a:lnTo>
                    <a:pt x="523" y="864"/>
                  </a:lnTo>
                  <a:lnTo>
                    <a:pt x="523" y="864"/>
                  </a:lnTo>
                  <a:lnTo>
                    <a:pt x="524" y="864"/>
                  </a:lnTo>
                  <a:lnTo>
                    <a:pt x="526" y="864"/>
                  </a:lnTo>
                  <a:lnTo>
                    <a:pt x="526" y="864"/>
                  </a:lnTo>
                  <a:lnTo>
                    <a:pt x="526" y="864"/>
                  </a:lnTo>
                  <a:lnTo>
                    <a:pt x="527" y="864"/>
                  </a:lnTo>
                  <a:lnTo>
                    <a:pt x="528" y="864"/>
                  </a:lnTo>
                  <a:lnTo>
                    <a:pt x="529" y="865"/>
                  </a:lnTo>
                  <a:lnTo>
                    <a:pt x="530" y="865"/>
                  </a:lnTo>
                  <a:lnTo>
                    <a:pt x="530" y="865"/>
                  </a:lnTo>
                  <a:lnTo>
                    <a:pt x="531" y="865"/>
                  </a:lnTo>
                  <a:lnTo>
                    <a:pt x="531" y="865"/>
                  </a:lnTo>
                  <a:lnTo>
                    <a:pt x="533" y="865"/>
                  </a:lnTo>
                  <a:lnTo>
                    <a:pt x="533" y="865"/>
                  </a:lnTo>
                  <a:lnTo>
                    <a:pt x="534" y="865"/>
                  </a:lnTo>
                  <a:lnTo>
                    <a:pt x="534" y="865"/>
                  </a:lnTo>
                  <a:lnTo>
                    <a:pt x="534" y="865"/>
                  </a:lnTo>
                  <a:lnTo>
                    <a:pt x="536" y="865"/>
                  </a:lnTo>
                  <a:lnTo>
                    <a:pt x="536" y="865"/>
                  </a:lnTo>
                  <a:lnTo>
                    <a:pt x="536" y="865"/>
                  </a:lnTo>
                  <a:lnTo>
                    <a:pt x="537" y="865"/>
                  </a:lnTo>
                  <a:lnTo>
                    <a:pt x="538" y="865"/>
                  </a:lnTo>
                  <a:lnTo>
                    <a:pt x="539" y="865"/>
                  </a:lnTo>
                  <a:lnTo>
                    <a:pt x="540" y="865"/>
                  </a:lnTo>
                  <a:lnTo>
                    <a:pt x="540" y="865"/>
                  </a:lnTo>
                  <a:lnTo>
                    <a:pt x="541" y="865"/>
                  </a:lnTo>
                  <a:lnTo>
                    <a:pt x="542" y="865"/>
                  </a:lnTo>
                  <a:lnTo>
                    <a:pt x="543" y="865"/>
                  </a:lnTo>
                  <a:lnTo>
                    <a:pt x="543" y="865"/>
                  </a:lnTo>
                  <a:lnTo>
                    <a:pt x="544" y="865"/>
                  </a:lnTo>
                  <a:lnTo>
                    <a:pt x="544" y="865"/>
                  </a:lnTo>
                  <a:lnTo>
                    <a:pt x="544" y="865"/>
                  </a:lnTo>
                  <a:lnTo>
                    <a:pt x="547" y="865"/>
                  </a:lnTo>
                  <a:lnTo>
                    <a:pt x="547" y="865"/>
                  </a:lnTo>
                  <a:lnTo>
                    <a:pt x="547" y="865"/>
                  </a:lnTo>
                  <a:lnTo>
                    <a:pt x="547" y="865"/>
                  </a:lnTo>
                  <a:lnTo>
                    <a:pt x="548" y="865"/>
                  </a:lnTo>
                  <a:lnTo>
                    <a:pt x="548" y="865"/>
                  </a:lnTo>
                  <a:lnTo>
                    <a:pt x="548" y="865"/>
                  </a:lnTo>
                  <a:lnTo>
                    <a:pt x="549" y="865"/>
                  </a:lnTo>
                  <a:lnTo>
                    <a:pt x="549" y="865"/>
                  </a:lnTo>
                  <a:lnTo>
                    <a:pt x="549" y="865"/>
                  </a:lnTo>
                  <a:lnTo>
                    <a:pt x="550" y="865"/>
                  </a:lnTo>
                  <a:lnTo>
                    <a:pt x="550" y="865"/>
                  </a:lnTo>
                  <a:lnTo>
                    <a:pt x="551" y="865"/>
                  </a:lnTo>
                  <a:lnTo>
                    <a:pt x="552" y="865"/>
                  </a:lnTo>
                  <a:lnTo>
                    <a:pt x="553" y="865"/>
                  </a:lnTo>
                  <a:lnTo>
                    <a:pt x="553" y="865"/>
                  </a:lnTo>
                  <a:lnTo>
                    <a:pt x="553" y="865"/>
                  </a:lnTo>
                  <a:lnTo>
                    <a:pt x="554" y="865"/>
                  </a:lnTo>
                  <a:lnTo>
                    <a:pt x="555" y="865"/>
                  </a:lnTo>
                  <a:lnTo>
                    <a:pt x="555" y="865"/>
                  </a:lnTo>
                  <a:lnTo>
                    <a:pt x="555" y="865"/>
                  </a:lnTo>
                  <a:lnTo>
                    <a:pt x="556" y="865"/>
                  </a:lnTo>
                  <a:lnTo>
                    <a:pt x="556" y="865"/>
                  </a:lnTo>
                  <a:lnTo>
                    <a:pt x="556" y="865"/>
                  </a:lnTo>
                  <a:lnTo>
                    <a:pt x="557" y="865"/>
                  </a:lnTo>
                  <a:lnTo>
                    <a:pt x="557" y="865"/>
                  </a:lnTo>
                  <a:lnTo>
                    <a:pt x="559" y="865"/>
                  </a:lnTo>
                  <a:lnTo>
                    <a:pt x="559" y="865"/>
                  </a:lnTo>
                  <a:lnTo>
                    <a:pt x="560" y="865"/>
                  </a:lnTo>
                  <a:lnTo>
                    <a:pt x="560" y="865"/>
                  </a:lnTo>
                  <a:lnTo>
                    <a:pt x="560" y="865"/>
                  </a:lnTo>
                  <a:lnTo>
                    <a:pt x="561" y="865"/>
                  </a:lnTo>
                  <a:lnTo>
                    <a:pt x="561" y="865"/>
                  </a:lnTo>
                  <a:lnTo>
                    <a:pt x="561" y="865"/>
                  </a:lnTo>
                  <a:lnTo>
                    <a:pt x="563" y="865"/>
                  </a:lnTo>
                  <a:lnTo>
                    <a:pt x="563" y="865"/>
                  </a:lnTo>
                  <a:lnTo>
                    <a:pt x="563" y="865"/>
                  </a:lnTo>
                  <a:lnTo>
                    <a:pt x="563" y="865"/>
                  </a:lnTo>
                  <a:lnTo>
                    <a:pt x="564" y="865"/>
                  </a:lnTo>
                  <a:lnTo>
                    <a:pt x="564" y="865"/>
                  </a:lnTo>
                  <a:lnTo>
                    <a:pt x="565" y="865"/>
                  </a:lnTo>
                  <a:lnTo>
                    <a:pt x="565" y="865"/>
                  </a:lnTo>
                  <a:lnTo>
                    <a:pt x="565" y="865"/>
                  </a:lnTo>
                  <a:lnTo>
                    <a:pt x="566" y="865"/>
                  </a:lnTo>
                  <a:lnTo>
                    <a:pt x="566" y="865"/>
                  </a:lnTo>
                  <a:lnTo>
                    <a:pt x="566" y="865"/>
                  </a:lnTo>
                  <a:lnTo>
                    <a:pt x="568" y="865"/>
                  </a:lnTo>
                  <a:lnTo>
                    <a:pt x="568" y="865"/>
                  </a:lnTo>
                  <a:lnTo>
                    <a:pt x="568" y="865"/>
                  </a:lnTo>
                  <a:lnTo>
                    <a:pt x="568" y="865"/>
                  </a:lnTo>
                  <a:lnTo>
                    <a:pt x="569" y="865"/>
                  </a:lnTo>
                  <a:lnTo>
                    <a:pt x="569" y="865"/>
                  </a:lnTo>
                  <a:lnTo>
                    <a:pt x="570" y="865"/>
                  </a:lnTo>
                  <a:lnTo>
                    <a:pt x="570" y="865"/>
                  </a:lnTo>
                  <a:lnTo>
                    <a:pt x="570" y="865"/>
                  </a:lnTo>
                  <a:lnTo>
                    <a:pt x="570" y="865"/>
                  </a:lnTo>
                  <a:lnTo>
                    <a:pt x="570" y="865"/>
                  </a:lnTo>
                  <a:lnTo>
                    <a:pt x="571" y="865"/>
                  </a:lnTo>
                  <a:lnTo>
                    <a:pt x="571" y="865"/>
                  </a:lnTo>
                  <a:lnTo>
                    <a:pt x="571" y="865"/>
                  </a:lnTo>
                  <a:lnTo>
                    <a:pt x="573" y="865"/>
                  </a:lnTo>
                  <a:lnTo>
                    <a:pt x="573" y="865"/>
                  </a:lnTo>
                  <a:lnTo>
                    <a:pt x="573" y="865"/>
                  </a:lnTo>
                  <a:lnTo>
                    <a:pt x="573" y="865"/>
                  </a:lnTo>
                  <a:lnTo>
                    <a:pt x="573" y="865"/>
                  </a:lnTo>
                  <a:lnTo>
                    <a:pt x="573" y="865"/>
                  </a:lnTo>
                  <a:lnTo>
                    <a:pt x="574" y="865"/>
                  </a:lnTo>
                  <a:lnTo>
                    <a:pt x="574" y="865"/>
                  </a:lnTo>
                  <a:lnTo>
                    <a:pt x="574" y="865"/>
                  </a:lnTo>
                  <a:lnTo>
                    <a:pt x="575" y="865"/>
                  </a:lnTo>
                  <a:lnTo>
                    <a:pt x="576" y="865"/>
                  </a:lnTo>
                  <a:lnTo>
                    <a:pt x="576" y="865"/>
                  </a:lnTo>
                  <a:lnTo>
                    <a:pt x="576" y="865"/>
                  </a:lnTo>
                  <a:lnTo>
                    <a:pt x="576" y="865"/>
                  </a:lnTo>
                  <a:lnTo>
                    <a:pt x="576" y="865"/>
                  </a:lnTo>
                  <a:lnTo>
                    <a:pt x="577" y="865"/>
                  </a:lnTo>
                  <a:lnTo>
                    <a:pt x="577" y="865"/>
                  </a:lnTo>
                  <a:lnTo>
                    <a:pt x="577" y="865"/>
                  </a:lnTo>
                  <a:lnTo>
                    <a:pt x="578" y="865"/>
                  </a:lnTo>
                  <a:lnTo>
                    <a:pt x="578" y="865"/>
                  </a:lnTo>
                  <a:lnTo>
                    <a:pt x="578" y="865"/>
                  </a:lnTo>
                  <a:lnTo>
                    <a:pt x="579" y="865"/>
                  </a:lnTo>
                  <a:lnTo>
                    <a:pt x="579" y="865"/>
                  </a:lnTo>
                  <a:lnTo>
                    <a:pt x="579" y="865"/>
                  </a:lnTo>
                  <a:lnTo>
                    <a:pt x="580" y="865"/>
                  </a:lnTo>
                  <a:lnTo>
                    <a:pt x="580" y="865"/>
                  </a:lnTo>
                  <a:lnTo>
                    <a:pt x="581" y="865"/>
                  </a:lnTo>
                  <a:lnTo>
                    <a:pt x="581" y="865"/>
                  </a:lnTo>
                  <a:lnTo>
                    <a:pt x="581" y="865"/>
                  </a:lnTo>
                  <a:lnTo>
                    <a:pt x="581" y="865"/>
                  </a:lnTo>
                  <a:lnTo>
                    <a:pt x="582" y="865"/>
                  </a:lnTo>
                  <a:lnTo>
                    <a:pt x="582" y="865"/>
                  </a:lnTo>
                  <a:lnTo>
                    <a:pt x="582" y="865"/>
                  </a:lnTo>
                  <a:lnTo>
                    <a:pt x="583" y="865"/>
                  </a:lnTo>
                  <a:lnTo>
                    <a:pt x="583" y="865"/>
                  </a:lnTo>
                  <a:lnTo>
                    <a:pt x="583" y="865"/>
                  </a:lnTo>
                  <a:lnTo>
                    <a:pt x="584" y="865"/>
                  </a:lnTo>
                  <a:lnTo>
                    <a:pt x="584" y="865"/>
                  </a:lnTo>
                  <a:lnTo>
                    <a:pt x="584" y="865"/>
                  </a:lnTo>
                  <a:lnTo>
                    <a:pt x="584" y="865"/>
                  </a:lnTo>
                  <a:lnTo>
                    <a:pt x="584" y="865"/>
                  </a:lnTo>
                  <a:lnTo>
                    <a:pt x="585" y="865"/>
                  </a:lnTo>
                  <a:lnTo>
                    <a:pt x="585" y="865"/>
                  </a:lnTo>
                  <a:lnTo>
                    <a:pt x="585" y="865"/>
                  </a:lnTo>
                  <a:lnTo>
                    <a:pt x="586" y="865"/>
                  </a:lnTo>
                  <a:lnTo>
                    <a:pt x="586" y="865"/>
                  </a:lnTo>
                  <a:lnTo>
                    <a:pt x="586" y="865"/>
                  </a:lnTo>
                  <a:lnTo>
                    <a:pt x="586" y="865"/>
                  </a:lnTo>
                  <a:lnTo>
                    <a:pt x="586" y="865"/>
                  </a:lnTo>
                  <a:lnTo>
                    <a:pt x="587" y="865"/>
                  </a:lnTo>
                  <a:lnTo>
                    <a:pt x="587" y="865"/>
                  </a:lnTo>
                  <a:lnTo>
                    <a:pt x="587" y="865"/>
                  </a:lnTo>
                  <a:lnTo>
                    <a:pt x="588" y="865"/>
                  </a:lnTo>
                  <a:lnTo>
                    <a:pt x="588" y="865"/>
                  </a:lnTo>
                  <a:lnTo>
                    <a:pt x="588" y="865"/>
                  </a:lnTo>
                  <a:lnTo>
                    <a:pt x="589" y="865"/>
                  </a:lnTo>
                  <a:lnTo>
                    <a:pt x="589" y="865"/>
                  </a:lnTo>
                  <a:lnTo>
                    <a:pt x="589" y="865"/>
                  </a:lnTo>
                  <a:lnTo>
                    <a:pt x="589" y="865"/>
                  </a:lnTo>
                  <a:lnTo>
                    <a:pt x="589" y="865"/>
                  </a:lnTo>
                  <a:lnTo>
                    <a:pt x="590" y="865"/>
                  </a:lnTo>
                  <a:lnTo>
                    <a:pt x="590" y="865"/>
                  </a:lnTo>
                  <a:lnTo>
                    <a:pt x="590" y="865"/>
                  </a:lnTo>
                  <a:lnTo>
                    <a:pt x="590" y="865"/>
                  </a:lnTo>
                  <a:lnTo>
                    <a:pt x="591" y="865"/>
                  </a:lnTo>
                  <a:lnTo>
                    <a:pt x="591" y="865"/>
                  </a:lnTo>
                  <a:lnTo>
                    <a:pt x="591" y="865"/>
                  </a:lnTo>
                  <a:lnTo>
                    <a:pt x="591" y="865"/>
                  </a:lnTo>
                  <a:lnTo>
                    <a:pt x="591" y="865"/>
                  </a:lnTo>
                  <a:lnTo>
                    <a:pt x="591" y="865"/>
                  </a:lnTo>
                  <a:lnTo>
                    <a:pt x="592" y="865"/>
                  </a:lnTo>
                  <a:lnTo>
                    <a:pt x="592" y="865"/>
                  </a:lnTo>
                  <a:lnTo>
                    <a:pt x="592" y="865"/>
                  </a:lnTo>
                  <a:lnTo>
                    <a:pt x="592" y="865"/>
                  </a:lnTo>
                  <a:lnTo>
                    <a:pt x="593" y="865"/>
                  </a:lnTo>
                  <a:lnTo>
                    <a:pt x="593" y="865"/>
                  </a:lnTo>
                  <a:lnTo>
                    <a:pt x="594" y="865"/>
                  </a:lnTo>
                  <a:lnTo>
                    <a:pt x="594" y="865"/>
                  </a:lnTo>
                  <a:lnTo>
                    <a:pt x="594" y="865"/>
                  </a:lnTo>
                  <a:lnTo>
                    <a:pt x="595" y="865"/>
                  </a:lnTo>
                  <a:lnTo>
                    <a:pt x="596" y="865"/>
                  </a:lnTo>
                  <a:lnTo>
                    <a:pt x="597" y="865"/>
                  </a:lnTo>
                  <a:lnTo>
                    <a:pt x="597" y="865"/>
                  </a:lnTo>
                  <a:lnTo>
                    <a:pt x="604" y="865"/>
                  </a:lnTo>
                  <a:lnTo>
                    <a:pt x="611" y="865"/>
                  </a:lnTo>
                  <a:lnTo>
                    <a:pt x="618" y="865"/>
                  </a:lnTo>
                  <a:lnTo>
                    <a:pt x="623" y="865"/>
                  </a:lnTo>
                  <a:lnTo>
                    <a:pt x="631" y="865"/>
                  </a:lnTo>
                  <a:lnTo>
                    <a:pt x="638" y="865"/>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Freeform 70"/>
            <p:cNvSpPr/>
            <p:nvPr/>
          </p:nvSpPr>
          <p:spPr bwMode="auto">
            <a:xfrm>
              <a:off x="4941888" y="3686175"/>
              <a:ext cx="2278063" cy="1739900"/>
            </a:xfrm>
            <a:custGeom>
              <a:avLst/>
              <a:gdLst>
                <a:gd name="T0" fmla="*/ 1 w 1435"/>
                <a:gd name="T1" fmla="*/ 0 h 1096"/>
                <a:gd name="T2" fmla="*/ 7 w 1435"/>
                <a:gd name="T3" fmla="*/ 0 h 1096"/>
                <a:gd name="T4" fmla="*/ 58 w 1435"/>
                <a:gd name="T5" fmla="*/ 5 h 1096"/>
                <a:gd name="T6" fmla="*/ 145 w 1435"/>
                <a:gd name="T7" fmla="*/ 12 h 1096"/>
                <a:gd name="T8" fmla="*/ 234 w 1435"/>
                <a:gd name="T9" fmla="*/ 21 h 1096"/>
                <a:gd name="T10" fmla="*/ 321 w 1435"/>
                <a:gd name="T11" fmla="*/ 30 h 1096"/>
                <a:gd name="T12" fmla="*/ 408 w 1435"/>
                <a:gd name="T13" fmla="*/ 41 h 1096"/>
                <a:gd name="T14" fmla="*/ 496 w 1435"/>
                <a:gd name="T15" fmla="*/ 54 h 1096"/>
                <a:gd name="T16" fmla="*/ 586 w 1435"/>
                <a:gd name="T17" fmla="*/ 69 h 1096"/>
                <a:gd name="T18" fmla="*/ 675 w 1435"/>
                <a:gd name="T19" fmla="*/ 88 h 1096"/>
                <a:gd name="T20" fmla="*/ 762 w 1435"/>
                <a:gd name="T21" fmla="*/ 109 h 1096"/>
                <a:gd name="T22" fmla="*/ 851 w 1435"/>
                <a:gd name="T23" fmla="*/ 137 h 1096"/>
                <a:gd name="T24" fmla="*/ 938 w 1435"/>
                <a:gd name="T25" fmla="*/ 171 h 1096"/>
                <a:gd name="T26" fmla="*/ 1024 w 1435"/>
                <a:gd name="T27" fmla="*/ 215 h 1096"/>
                <a:gd name="T28" fmla="*/ 1111 w 1435"/>
                <a:gd name="T29" fmla="*/ 276 h 1096"/>
                <a:gd name="T30" fmla="*/ 1200 w 1435"/>
                <a:gd name="T31" fmla="*/ 367 h 1096"/>
                <a:gd name="T32" fmla="*/ 1231 w 1435"/>
                <a:gd name="T33" fmla="*/ 409 h 1096"/>
                <a:gd name="T34" fmla="*/ 1237 w 1435"/>
                <a:gd name="T35" fmla="*/ 418 h 1096"/>
                <a:gd name="T36" fmla="*/ 1259 w 1435"/>
                <a:gd name="T37" fmla="*/ 453 h 1096"/>
                <a:gd name="T38" fmla="*/ 1263 w 1435"/>
                <a:gd name="T39" fmla="*/ 459 h 1096"/>
                <a:gd name="T40" fmla="*/ 1289 w 1435"/>
                <a:gd name="T41" fmla="*/ 510 h 1096"/>
                <a:gd name="T42" fmla="*/ 1291 w 1435"/>
                <a:gd name="T43" fmla="*/ 514 h 1096"/>
                <a:gd name="T44" fmla="*/ 1303 w 1435"/>
                <a:gd name="T45" fmla="*/ 541 h 1096"/>
                <a:gd name="T46" fmla="*/ 1318 w 1435"/>
                <a:gd name="T47" fmla="*/ 577 h 1096"/>
                <a:gd name="T48" fmla="*/ 1325 w 1435"/>
                <a:gd name="T49" fmla="*/ 593 h 1096"/>
                <a:gd name="T50" fmla="*/ 1332 w 1435"/>
                <a:gd name="T51" fmla="*/ 615 h 1096"/>
                <a:gd name="T52" fmla="*/ 1339 w 1435"/>
                <a:gd name="T53" fmla="*/ 632 h 1096"/>
                <a:gd name="T54" fmla="*/ 1346 w 1435"/>
                <a:gd name="T55" fmla="*/ 657 h 1096"/>
                <a:gd name="T56" fmla="*/ 1353 w 1435"/>
                <a:gd name="T57" fmla="*/ 678 h 1096"/>
                <a:gd name="T58" fmla="*/ 1362 w 1435"/>
                <a:gd name="T59" fmla="*/ 708 h 1096"/>
                <a:gd name="T60" fmla="*/ 1368 w 1435"/>
                <a:gd name="T61" fmla="*/ 732 h 1096"/>
                <a:gd name="T62" fmla="*/ 1377 w 1435"/>
                <a:gd name="T63" fmla="*/ 766 h 1096"/>
                <a:gd name="T64" fmla="*/ 1383 w 1435"/>
                <a:gd name="T65" fmla="*/ 792 h 1096"/>
                <a:gd name="T66" fmla="*/ 1391 w 1435"/>
                <a:gd name="T67" fmla="*/ 827 h 1096"/>
                <a:gd name="T68" fmla="*/ 1397 w 1435"/>
                <a:gd name="T69" fmla="*/ 857 h 1096"/>
                <a:gd name="T70" fmla="*/ 1405 w 1435"/>
                <a:gd name="T71" fmla="*/ 899 h 1096"/>
                <a:gd name="T72" fmla="*/ 1412 w 1435"/>
                <a:gd name="T73" fmla="*/ 938 h 1096"/>
                <a:gd name="T74" fmla="*/ 1420 w 1435"/>
                <a:gd name="T75" fmla="*/ 992 h 1096"/>
                <a:gd name="T76" fmla="*/ 1428 w 1435"/>
                <a:gd name="T77" fmla="*/ 1038 h 1096"/>
                <a:gd name="T78" fmla="*/ 1430 w 1435"/>
                <a:gd name="T79" fmla="*/ 1052 h 1096"/>
                <a:gd name="T80" fmla="*/ 1433 w 1435"/>
                <a:gd name="T81" fmla="*/ 1073 h 1096"/>
                <a:gd name="T82" fmla="*/ 1435 w 1435"/>
                <a:gd name="T83" fmla="*/ 1088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35" h="1096">
                  <a:moveTo>
                    <a:pt x="0" y="0"/>
                  </a:moveTo>
                  <a:lnTo>
                    <a:pt x="0" y="0"/>
                  </a:lnTo>
                  <a:lnTo>
                    <a:pt x="1" y="0"/>
                  </a:lnTo>
                  <a:lnTo>
                    <a:pt x="1" y="0"/>
                  </a:lnTo>
                  <a:lnTo>
                    <a:pt x="4" y="0"/>
                  </a:lnTo>
                  <a:lnTo>
                    <a:pt x="7" y="0"/>
                  </a:lnTo>
                  <a:lnTo>
                    <a:pt x="14" y="1"/>
                  </a:lnTo>
                  <a:lnTo>
                    <a:pt x="28" y="3"/>
                  </a:lnTo>
                  <a:lnTo>
                    <a:pt x="58" y="5"/>
                  </a:lnTo>
                  <a:lnTo>
                    <a:pt x="87" y="7"/>
                  </a:lnTo>
                  <a:lnTo>
                    <a:pt x="115" y="9"/>
                  </a:lnTo>
                  <a:lnTo>
                    <a:pt x="145" y="12"/>
                  </a:lnTo>
                  <a:lnTo>
                    <a:pt x="174" y="15"/>
                  </a:lnTo>
                  <a:lnTo>
                    <a:pt x="205" y="18"/>
                  </a:lnTo>
                  <a:lnTo>
                    <a:pt x="234" y="21"/>
                  </a:lnTo>
                  <a:lnTo>
                    <a:pt x="263" y="24"/>
                  </a:lnTo>
                  <a:lnTo>
                    <a:pt x="293" y="27"/>
                  </a:lnTo>
                  <a:lnTo>
                    <a:pt x="321" y="30"/>
                  </a:lnTo>
                  <a:lnTo>
                    <a:pt x="349" y="34"/>
                  </a:lnTo>
                  <a:lnTo>
                    <a:pt x="380" y="37"/>
                  </a:lnTo>
                  <a:lnTo>
                    <a:pt x="408" y="41"/>
                  </a:lnTo>
                  <a:lnTo>
                    <a:pt x="438" y="45"/>
                  </a:lnTo>
                  <a:lnTo>
                    <a:pt x="469" y="50"/>
                  </a:lnTo>
                  <a:lnTo>
                    <a:pt x="496" y="54"/>
                  </a:lnTo>
                  <a:lnTo>
                    <a:pt x="527" y="59"/>
                  </a:lnTo>
                  <a:lnTo>
                    <a:pt x="556" y="64"/>
                  </a:lnTo>
                  <a:lnTo>
                    <a:pt x="586" y="69"/>
                  </a:lnTo>
                  <a:lnTo>
                    <a:pt x="616" y="75"/>
                  </a:lnTo>
                  <a:lnTo>
                    <a:pt x="645" y="81"/>
                  </a:lnTo>
                  <a:lnTo>
                    <a:pt x="675" y="88"/>
                  </a:lnTo>
                  <a:lnTo>
                    <a:pt x="703" y="94"/>
                  </a:lnTo>
                  <a:lnTo>
                    <a:pt x="731" y="101"/>
                  </a:lnTo>
                  <a:lnTo>
                    <a:pt x="762" y="109"/>
                  </a:lnTo>
                  <a:lnTo>
                    <a:pt x="790" y="118"/>
                  </a:lnTo>
                  <a:lnTo>
                    <a:pt x="820" y="127"/>
                  </a:lnTo>
                  <a:lnTo>
                    <a:pt x="851" y="137"/>
                  </a:lnTo>
                  <a:lnTo>
                    <a:pt x="878" y="147"/>
                  </a:lnTo>
                  <a:lnTo>
                    <a:pt x="909" y="159"/>
                  </a:lnTo>
                  <a:lnTo>
                    <a:pt x="938" y="171"/>
                  </a:lnTo>
                  <a:lnTo>
                    <a:pt x="965" y="184"/>
                  </a:lnTo>
                  <a:lnTo>
                    <a:pt x="996" y="199"/>
                  </a:lnTo>
                  <a:lnTo>
                    <a:pt x="1024" y="215"/>
                  </a:lnTo>
                  <a:lnTo>
                    <a:pt x="1054" y="234"/>
                  </a:lnTo>
                  <a:lnTo>
                    <a:pt x="1083" y="254"/>
                  </a:lnTo>
                  <a:lnTo>
                    <a:pt x="1111" y="276"/>
                  </a:lnTo>
                  <a:lnTo>
                    <a:pt x="1141" y="303"/>
                  </a:lnTo>
                  <a:lnTo>
                    <a:pt x="1169" y="331"/>
                  </a:lnTo>
                  <a:lnTo>
                    <a:pt x="1200" y="367"/>
                  </a:lnTo>
                  <a:lnTo>
                    <a:pt x="1231" y="408"/>
                  </a:lnTo>
                  <a:lnTo>
                    <a:pt x="1231" y="409"/>
                  </a:lnTo>
                  <a:lnTo>
                    <a:pt x="1231" y="409"/>
                  </a:lnTo>
                  <a:lnTo>
                    <a:pt x="1232" y="410"/>
                  </a:lnTo>
                  <a:lnTo>
                    <a:pt x="1234" y="413"/>
                  </a:lnTo>
                  <a:lnTo>
                    <a:pt x="1237" y="418"/>
                  </a:lnTo>
                  <a:lnTo>
                    <a:pt x="1244" y="429"/>
                  </a:lnTo>
                  <a:lnTo>
                    <a:pt x="1258" y="452"/>
                  </a:lnTo>
                  <a:lnTo>
                    <a:pt x="1259" y="453"/>
                  </a:lnTo>
                  <a:lnTo>
                    <a:pt x="1260" y="454"/>
                  </a:lnTo>
                  <a:lnTo>
                    <a:pt x="1260" y="456"/>
                  </a:lnTo>
                  <a:lnTo>
                    <a:pt x="1263" y="459"/>
                  </a:lnTo>
                  <a:lnTo>
                    <a:pt x="1266" y="466"/>
                  </a:lnTo>
                  <a:lnTo>
                    <a:pt x="1273" y="480"/>
                  </a:lnTo>
                  <a:lnTo>
                    <a:pt x="1289" y="510"/>
                  </a:lnTo>
                  <a:lnTo>
                    <a:pt x="1289" y="511"/>
                  </a:lnTo>
                  <a:lnTo>
                    <a:pt x="1290" y="512"/>
                  </a:lnTo>
                  <a:lnTo>
                    <a:pt x="1291" y="514"/>
                  </a:lnTo>
                  <a:lnTo>
                    <a:pt x="1292" y="517"/>
                  </a:lnTo>
                  <a:lnTo>
                    <a:pt x="1296" y="525"/>
                  </a:lnTo>
                  <a:lnTo>
                    <a:pt x="1303" y="541"/>
                  </a:lnTo>
                  <a:lnTo>
                    <a:pt x="1318" y="575"/>
                  </a:lnTo>
                  <a:lnTo>
                    <a:pt x="1318" y="577"/>
                  </a:lnTo>
                  <a:lnTo>
                    <a:pt x="1318" y="577"/>
                  </a:lnTo>
                  <a:lnTo>
                    <a:pt x="1319" y="579"/>
                  </a:lnTo>
                  <a:lnTo>
                    <a:pt x="1321" y="585"/>
                  </a:lnTo>
                  <a:lnTo>
                    <a:pt x="1325" y="593"/>
                  </a:lnTo>
                  <a:lnTo>
                    <a:pt x="1331" y="613"/>
                  </a:lnTo>
                  <a:lnTo>
                    <a:pt x="1332" y="614"/>
                  </a:lnTo>
                  <a:lnTo>
                    <a:pt x="1332" y="615"/>
                  </a:lnTo>
                  <a:lnTo>
                    <a:pt x="1333" y="617"/>
                  </a:lnTo>
                  <a:lnTo>
                    <a:pt x="1335" y="622"/>
                  </a:lnTo>
                  <a:lnTo>
                    <a:pt x="1339" y="632"/>
                  </a:lnTo>
                  <a:lnTo>
                    <a:pt x="1345" y="654"/>
                  </a:lnTo>
                  <a:lnTo>
                    <a:pt x="1346" y="656"/>
                  </a:lnTo>
                  <a:lnTo>
                    <a:pt x="1346" y="657"/>
                  </a:lnTo>
                  <a:lnTo>
                    <a:pt x="1347" y="660"/>
                  </a:lnTo>
                  <a:lnTo>
                    <a:pt x="1349" y="666"/>
                  </a:lnTo>
                  <a:lnTo>
                    <a:pt x="1353" y="678"/>
                  </a:lnTo>
                  <a:lnTo>
                    <a:pt x="1360" y="704"/>
                  </a:lnTo>
                  <a:lnTo>
                    <a:pt x="1361" y="706"/>
                  </a:lnTo>
                  <a:lnTo>
                    <a:pt x="1362" y="708"/>
                  </a:lnTo>
                  <a:lnTo>
                    <a:pt x="1362" y="711"/>
                  </a:lnTo>
                  <a:lnTo>
                    <a:pt x="1365" y="718"/>
                  </a:lnTo>
                  <a:lnTo>
                    <a:pt x="1368" y="732"/>
                  </a:lnTo>
                  <a:lnTo>
                    <a:pt x="1375" y="762"/>
                  </a:lnTo>
                  <a:lnTo>
                    <a:pt x="1376" y="763"/>
                  </a:lnTo>
                  <a:lnTo>
                    <a:pt x="1377" y="766"/>
                  </a:lnTo>
                  <a:lnTo>
                    <a:pt x="1378" y="769"/>
                  </a:lnTo>
                  <a:lnTo>
                    <a:pt x="1379" y="776"/>
                  </a:lnTo>
                  <a:lnTo>
                    <a:pt x="1383" y="792"/>
                  </a:lnTo>
                  <a:lnTo>
                    <a:pt x="1390" y="823"/>
                  </a:lnTo>
                  <a:lnTo>
                    <a:pt x="1390" y="825"/>
                  </a:lnTo>
                  <a:lnTo>
                    <a:pt x="1391" y="827"/>
                  </a:lnTo>
                  <a:lnTo>
                    <a:pt x="1391" y="831"/>
                  </a:lnTo>
                  <a:lnTo>
                    <a:pt x="1394" y="840"/>
                  </a:lnTo>
                  <a:lnTo>
                    <a:pt x="1397" y="857"/>
                  </a:lnTo>
                  <a:lnTo>
                    <a:pt x="1404" y="894"/>
                  </a:lnTo>
                  <a:lnTo>
                    <a:pt x="1404" y="896"/>
                  </a:lnTo>
                  <a:lnTo>
                    <a:pt x="1405" y="899"/>
                  </a:lnTo>
                  <a:lnTo>
                    <a:pt x="1406" y="904"/>
                  </a:lnTo>
                  <a:lnTo>
                    <a:pt x="1408" y="915"/>
                  </a:lnTo>
                  <a:lnTo>
                    <a:pt x="1412" y="938"/>
                  </a:lnTo>
                  <a:lnTo>
                    <a:pt x="1420" y="986"/>
                  </a:lnTo>
                  <a:lnTo>
                    <a:pt x="1420" y="989"/>
                  </a:lnTo>
                  <a:lnTo>
                    <a:pt x="1420" y="992"/>
                  </a:lnTo>
                  <a:lnTo>
                    <a:pt x="1422" y="998"/>
                  </a:lnTo>
                  <a:lnTo>
                    <a:pt x="1424" y="1011"/>
                  </a:lnTo>
                  <a:lnTo>
                    <a:pt x="1428" y="1038"/>
                  </a:lnTo>
                  <a:lnTo>
                    <a:pt x="1428" y="1041"/>
                  </a:lnTo>
                  <a:lnTo>
                    <a:pt x="1428" y="1045"/>
                  </a:lnTo>
                  <a:lnTo>
                    <a:pt x="1430" y="1052"/>
                  </a:lnTo>
                  <a:lnTo>
                    <a:pt x="1431" y="1066"/>
                  </a:lnTo>
                  <a:lnTo>
                    <a:pt x="1432" y="1070"/>
                  </a:lnTo>
                  <a:lnTo>
                    <a:pt x="1433" y="1073"/>
                  </a:lnTo>
                  <a:lnTo>
                    <a:pt x="1433" y="1080"/>
                  </a:lnTo>
                  <a:lnTo>
                    <a:pt x="1434" y="1085"/>
                  </a:lnTo>
                  <a:lnTo>
                    <a:pt x="1435" y="1088"/>
                  </a:lnTo>
                  <a:lnTo>
                    <a:pt x="1435" y="1092"/>
                  </a:lnTo>
                  <a:lnTo>
                    <a:pt x="1435" y="1096"/>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Freeform 71"/>
            <p:cNvSpPr/>
            <p:nvPr/>
          </p:nvSpPr>
          <p:spPr bwMode="auto">
            <a:xfrm>
              <a:off x="8740775" y="3275013"/>
              <a:ext cx="2532063" cy="111125"/>
            </a:xfrm>
            <a:custGeom>
              <a:avLst/>
              <a:gdLst>
                <a:gd name="T0" fmla="*/ 3 w 1595"/>
                <a:gd name="T1" fmla="*/ 0 h 70"/>
                <a:gd name="T2" fmla="*/ 17 w 1595"/>
                <a:gd name="T3" fmla="*/ 0 h 70"/>
                <a:gd name="T4" fmla="*/ 21 w 1595"/>
                <a:gd name="T5" fmla="*/ 0 h 70"/>
                <a:gd name="T6" fmla="*/ 24 w 1595"/>
                <a:gd name="T7" fmla="*/ 0 h 70"/>
                <a:gd name="T8" fmla="*/ 27 w 1595"/>
                <a:gd name="T9" fmla="*/ 0 h 70"/>
                <a:gd name="T10" fmla="*/ 29 w 1595"/>
                <a:gd name="T11" fmla="*/ 0 h 70"/>
                <a:gd name="T12" fmla="*/ 32 w 1595"/>
                <a:gd name="T13" fmla="*/ 0 h 70"/>
                <a:gd name="T14" fmla="*/ 34 w 1595"/>
                <a:gd name="T15" fmla="*/ 0 h 70"/>
                <a:gd name="T16" fmla="*/ 37 w 1595"/>
                <a:gd name="T17" fmla="*/ 0 h 70"/>
                <a:gd name="T18" fmla="*/ 40 w 1595"/>
                <a:gd name="T19" fmla="*/ 0 h 70"/>
                <a:gd name="T20" fmla="*/ 42 w 1595"/>
                <a:gd name="T21" fmla="*/ 0 h 70"/>
                <a:gd name="T22" fmla="*/ 45 w 1595"/>
                <a:gd name="T23" fmla="*/ 0 h 70"/>
                <a:gd name="T24" fmla="*/ 48 w 1595"/>
                <a:gd name="T25" fmla="*/ 0 h 70"/>
                <a:gd name="T26" fmla="*/ 50 w 1595"/>
                <a:gd name="T27" fmla="*/ 0 h 70"/>
                <a:gd name="T28" fmla="*/ 53 w 1595"/>
                <a:gd name="T29" fmla="*/ 0 h 70"/>
                <a:gd name="T30" fmla="*/ 55 w 1595"/>
                <a:gd name="T31" fmla="*/ 0 h 70"/>
                <a:gd name="T32" fmla="*/ 58 w 1595"/>
                <a:gd name="T33" fmla="*/ 0 h 70"/>
                <a:gd name="T34" fmla="*/ 61 w 1595"/>
                <a:gd name="T35" fmla="*/ 0 h 70"/>
                <a:gd name="T36" fmla="*/ 63 w 1595"/>
                <a:gd name="T37" fmla="*/ 0 h 70"/>
                <a:gd name="T38" fmla="*/ 66 w 1595"/>
                <a:gd name="T39" fmla="*/ 0 h 70"/>
                <a:gd name="T40" fmla="*/ 69 w 1595"/>
                <a:gd name="T41" fmla="*/ 0 h 70"/>
                <a:gd name="T42" fmla="*/ 71 w 1595"/>
                <a:gd name="T43" fmla="*/ 0 h 70"/>
                <a:gd name="T44" fmla="*/ 75 w 1595"/>
                <a:gd name="T45" fmla="*/ 0 h 70"/>
                <a:gd name="T46" fmla="*/ 79 w 1595"/>
                <a:gd name="T47" fmla="*/ 0 h 70"/>
                <a:gd name="T48" fmla="*/ 82 w 1595"/>
                <a:gd name="T49" fmla="*/ 0 h 70"/>
                <a:gd name="T50" fmla="*/ 85 w 1595"/>
                <a:gd name="T51" fmla="*/ 0 h 70"/>
                <a:gd name="T52" fmla="*/ 89 w 1595"/>
                <a:gd name="T53" fmla="*/ 0 h 70"/>
                <a:gd name="T54" fmla="*/ 93 w 1595"/>
                <a:gd name="T55" fmla="*/ 0 h 70"/>
                <a:gd name="T56" fmla="*/ 97 w 1595"/>
                <a:gd name="T57" fmla="*/ 0 h 70"/>
                <a:gd name="T58" fmla="*/ 103 w 1595"/>
                <a:gd name="T59" fmla="*/ 0 h 70"/>
                <a:gd name="T60" fmla="*/ 108 w 1595"/>
                <a:gd name="T61" fmla="*/ 0 h 70"/>
                <a:gd name="T62" fmla="*/ 113 w 1595"/>
                <a:gd name="T63" fmla="*/ 0 h 70"/>
                <a:gd name="T64" fmla="*/ 117 w 1595"/>
                <a:gd name="T65" fmla="*/ 0 h 70"/>
                <a:gd name="T66" fmla="*/ 121 w 1595"/>
                <a:gd name="T67" fmla="*/ 0 h 70"/>
                <a:gd name="T68" fmla="*/ 129 w 1595"/>
                <a:gd name="T69" fmla="*/ 0 h 70"/>
                <a:gd name="T70" fmla="*/ 138 w 1595"/>
                <a:gd name="T71" fmla="*/ 0 h 70"/>
                <a:gd name="T72" fmla="*/ 147 w 1595"/>
                <a:gd name="T73" fmla="*/ 0 h 70"/>
                <a:gd name="T74" fmla="*/ 155 w 1595"/>
                <a:gd name="T75" fmla="*/ 0 h 70"/>
                <a:gd name="T76" fmla="*/ 163 w 1595"/>
                <a:gd name="T77" fmla="*/ 0 h 70"/>
                <a:gd name="T78" fmla="*/ 178 w 1595"/>
                <a:gd name="T79" fmla="*/ 1 h 70"/>
                <a:gd name="T80" fmla="*/ 193 w 1595"/>
                <a:gd name="T81" fmla="*/ 2 h 70"/>
                <a:gd name="T82" fmla="*/ 210 w 1595"/>
                <a:gd name="T83" fmla="*/ 2 h 70"/>
                <a:gd name="T84" fmla="*/ 231 w 1595"/>
                <a:gd name="T85" fmla="*/ 3 h 70"/>
                <a:gd name="T86" fmla="*/ 325 w 1595"/>
                <a:gd name="T87" fmla="*/ 8 h 70"/>
                <a:gd name="T88" fmla="*/ 487 w 1595"/>
                <a:gd name="T89" fmla="*/ 19 h 70"/>
                <a:gd name="T90" fmla="*/ 651 w 1595"/>
                <a:gd name="T91" fmla="*/ 30 h 70"/>
                <a:gd name="T92" fmla="*/ 812 w 1595"/>
                <a:gd name="T93" fmla="*/ 39 h 70"/>
                <a:gd name="T94" fmla="*/ 976 w 1595"/>
                <a:gd name="T95" fmla="*/ 47 h 70"/>
                <a:gd name="T96" fmla="*/ 1137 w 1595"/>
                <a:gd name="T97" fmla="*/ 54 h 70"/>
                <a:gd name="T98" fmla="*/ 1299 w 1595"/>
                <a:gd name="T99" fmla="*/ 61 h 70"/>
                <a:gd name="T100" fmla="*/ 1464 w 1595"/>
                <a:gd name="T101" fmla="*/ 67 h 70"/>
                <a:gd name="T102" fmla="*/ 1561 w 1595"/>
                <a:gd name="T103" fmla="*/ 70 h 70"/>
                <a:gd name="T104" fmla="*/ 1578 w 1595"/>
                <a:gd name="T105" fmla="*/ 70 h 70"/>
                <a:gd name="T106" fmla="*/ 1587 w 1595"/>
                <a:gd name="T107" fmla="*/ 70 h 70"/>
                <a:gd name="T108" fmla="*/ 1592 w 1595"/>
                <a:gd name="T109" fmla="*/ 70 h 70"/>
                <a:gd name="T110" fmla="*/ 1595 w 1595"/>
                <a:gd name="T11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95" h="70">
                  <a:moveTo>
                    <a:pt x="0" y="0"/>
                  </a:moveTo>
                  <a:lnTo>
                    <a:pt x="0" y="0"/>
                  </a:lnTo>
                  <a:lnTo>
                    <a:pt x="0" y="0"/>
                  </a:lnTo>
                  <a:lnTo>
                    <a:pt x="1" y="0"/>
                  </a:lnTo>
                  <a:lnTo>
                    <a:pt x="3" y="0"/>
                  </a:lnTo>
                  <a:lnTo>
                    <a:pt x="7" y="0"/>
                  </a:lnTo>
                  <a:lnTo>
                    <a:pt x="15" y="0"/>
                  </a:lnTo>
                  <a:lnTo>
                    <a:pt x="16" y="0"/>
                  </a:lnTo>
                  <a:lnTo>
                    <a:pt x="16" y="0"/>
                  </a:lnTo>
                  <a:lnTo>
                    <a:pt x="17" y="0"/>
                  </a:lnTo>
                  <a:lnTo>
                    <a:pt x="19" y="0"/>
                  </a:lnTo>
                  <a:lnTo>
                    <a:pt x="19" y="0"/>
                  </a:lnTo>
                  <a:lnTo>
                    <a:pt x="20" y="0"/>
                  </a:lnTo>
                  <a:lnTo>
                    <a:pt x="21" y="0"/>
                  </a:lnTo>
                  <a:lnTo>
                    <a:pt x="21" y="0"/>
                  </a:lnTo>
                  <a:lnTo>
                    <a:pt x="22" y="0"/>
                  </a:lnTo>
                  <a:lnTo>
                    <a:pt x="22" y="0"/>
                  </a:lnTo>
                  <a:lnTo>
                    <a:pt x="23" y="0"/>
                  </a:lnTo>
                  <a:lnTo>
                    <a:pt x="24" y="0"/>
                  </a:lnTo>
                  <a:lnTo>
                    <a:pt x="24" y="0"/>
                  </a:lnTo>
                  <a:lnTo>
                    <a:pt x="24" y="0"/>
                  </a:lnTo>
                  <a:lnTo>
                    <a:pt x="25" y="0"/>
                  </a:lnTo>
                  <a:lnTo>
                    <a:pt x="25" y="0"/>
                  </a:lnTo>
                  <a:lnTo>
                    <a:pt x="26" y="0"/>
                  </a:lnTo>
                  <a:lnTo>
                    <a:pt x="27" y="0"/>
                  </a:lnTo>
                  <a:lnTo>
                    <a:pt x="27" y="0"/>
                  </a:lnTo>
                  <a:lnTo>
                    <a:pt x="27" y="0"/>
                  </a:lnTo>
                  <a:lnTo>
                    <a:pt x="28" y="0"/>
                  </a:lnTo>
                  <a:lnTo>
                    <a:pt x="28" y="0"/>
                  </a:lnTo>
                  <a:lnTo>
                    <a:pt x="29" y="0"/>
                  </a:lnTo>
                  <a:lnTo>
                    <a:pt x="29" y="0"/>
                  </a:lnTo>
                  <a:lnTo>
                    <a:pt x="30" y="0"/>
                  </a:lnTo>
                  <a:lnTo>
                    <a:pt x="30" y="0"/>
                  </a:lnTo>
                  <a:lnTo>
                    <a:pt x="31" y="0"/>
                  </a:lnTo>
                  <a:lnTo>
                    <a:pt x="32" y="0"/>
                  </a:lnTo>
                  <a:lnTo>
                    <a:pt x="32" y="0"/>
                  </a:lnTo>
                  <a:lnTo>
                    <a:pt x="32" y="0"/>
                  </a:lnTo>
                  <a:lnTo>
                    <a:pt x="33" y="0"/>
                  </a:lnTo>
                  <a:lnTo>
                    <a:pt x="34" y="0"/>
                  </a:lnTo>
                  <a:lnTo>
                    <a:pt x="34" y="0"/>
                  </a:lnTo>
                  <a:lnTo>
                    <a:pt x="35" y="0"/>
                  </a:lnTo>
                  <a:lnTo>
                    <a:pt x="35" y="0"/>
                  </a:lnTo>
                  <a:lnTo>
                    <a:pt x="35" y="0"/>
                  </a:lnTo>
                  <a:lnTo>
                    <a:pt x="36" y="0"/>
                  </a:lnTo>
                  <a:lnTo>
                    <a:pt x="37" y="0"/>
                  </a:lnTo>
                  <a:lnTo>
                    <a:pt x="37" y="0"/>
                  </a:lnTo>
                  <a:lnTo>
                    <a:pt x="37" y="0"/>
                  </a:lnTo>
                  <a:lnTo>
                    <a:pt x="38" y="0"/>
                  </a:lnTo>
                  <a:lnTo>
                    <a:pt x="39" y="0"/>
                  </a:lnTo>
                  <a:lnTo>
                    <a:pt x="40" y="0"/>
                  </a:lnTo>
                  <a:lnTo>
                    <a:pt x="40" y="0"/>
                  </a:lnTo>
                  <a:lnTo>
                    <a:pt x="40" y="0"/>
                  </a:lnTo>
                  <a:lnTo>
                    <a:pt x="41" y="0"/>
                  </a:lnTo>
                  <a:lnTo>
                    <a:pt x="42" y="0"/>
                  </a:lnTo>
                  <a:lnTo>
                    <a:pt x="42" y="0"/>
                  </a:lnTo>
                  <a:lnTo>
                    <a:pt x="42" y="0"/>
                  </a:lnTo>
                  <a:lnTo>
                    <a:pt x="43" y="0"/>
                  </a:lnTo>
                  <a:lnTo>
                    <a:pt x="43" y="0"/>
                  </a:lnTo>
                  <a:lnTo>
                    <a:pt x="44" y="0"/>
                  </a:lnTo>
                  <a:lnTo>
                    <a:pt x="45" y="0"/>
                  </a:lnTo>
                  <a:lnTo>
                    <a:pt x="45" y="0"/>
                  </a:lnTo>
                  <a:lnTo>
                    <a:pt x="45" y="0"/>
                  </a:lnTo>
                  <a:lnTo>
                    <a:pt x="46" y="0"/>
                  </a:lnTo>
                  <a:lnTo>
                    <a:pt x="47" y="0"/>
                  </a:lnTo>
                  <a:lnTo>
                    <a:pt x="48" y="0"/>
                  </a:lnTo>
                  <a:lnTo>
                    <a:pt x="48" y="0"/>
                  </a:lnTo>
                  <a:lnTo>
                    <a:pt x="48" y="0"/>
                  </a:lnTo>
                  <a:lnTo>
                    <a:pt x="49" y="0"/>
                  </a:lnTo>
                  <a:lnTo>
                    <a:pt x="50" y="0"/>
                  </a:lnTo>
                  <a:lnTo>
                    <a:pt x="50" y="0"/>
                  </a:lnTo>
                  <a:lnTo>
                    <a:pt x="50" y="0"/>
                  </a:lnTo>
                  <a:lnTo>
                    <a:pt x="51" y="0"/>
                  </a:lnTo>
                  <a:lnTo>
                    <a:pt x="51" y="0"/>
                  </a:lnTo>
                  <a:lnTo>
                    <a:pt x="52" y="0"/>
                  </a:lnTo>
                  <a:lnTo>
                    <a:pt x="53" y="0"/>
                  </a:lnTo>
                  <a:lnTo>
                    <a:pt x="53" y="0"/>
                  </a:lnTo>
                  <a:lnTo>
                    <a:pt x="53" y="0"/>
                  </a:lnTo>
                  <a:lnTo>
                    <a:pt x="54" y="0"/>
                  </a:lnTo>
                  <a:lnTo>
                    <a:pt x="55" y="0"/>
                  </a:lnTo>
                  <a:lnTo>
                    <a:pt x="55" y="0"/>
                  </a:lnTo>
                  <a:lnTo>
                    <a:pt x="55" y="0"/>
                  </a:lnTo>
                  <a:lnTo>
                    <a:pt x="56" y="0"/>
                  </a:lnTo>
                  <a:lnTo>
                    <a:pt x="57" y="0"/>
                  </a:lnTo>
                  <a:lnTo>
                    <a:pt x="58" y="0"/>
                  </a:lnTo>
                  <a:lnTo>
                    <a:pt x="58" y="0"/>
                  </a:lnTo>
                  <a:lnTo>
                    <a:pt x="58" y="0"/>
                  </a:lnTo>
                  <a:lnTo>
                    <a:pt x="59" y="0"/>
                  </a:lnTo>
                  <a:lnTo>
                    <a:pt x="59" y="0"/>
                  </a:lnTo>
                  <a:lnTo>
                    <a:pt x="60" y="0"/>
                  </a:lnTo>
                  <a:lnTo>
                    <a:pt x="61" y="0"/>
                  </a:lnTo>
                  <a:lnTo>
                    <a:pt x="61" y="0"/>
                  </a:lnTo>
                  <a:lnTo>
                    <a:pt x="61" y="0"/>
                  </a:lnTo>
                  <a:lnTo>
                    <a:pt x="62" y="0"/>
                  </a:lnTo>
                  <a:lnTo>
                    <a:pt x="63" y="0"/>
                  </a:lnTo>
                  <a:lnTo>
                    <a:pt x="63" y="0"/>
                  </a:lnTo>
                  <a:lnTo>
                    <a:pt x="63" y="0"/>
                  </a:lnTo>
                  <a:lnTo>
                    <a:pt x="65" y="0"/>
                  </a:lnTo>
                  <a:lnTo>
                    <a:pt x="65" y="0"/>
                  </a:lnTo>
                  <a:lnTo>
                    <a:pt x="66" y="0"/>
                  </a:lnTo>
                  <a:lnTo>
                    <a:pt x="66" y="0"/>
                  </a:lnTo>
                  <a:lnTo>
                    <a:pt x="67" y="0"/>
                  </a:lnTo>
                  <a:lnTo>
                    <a:pt x="67" y="0"/>
                  </a:lnTo>
                  <a:lnTo>
                    <a:pt x="68" y="0"/>
                  </a:lnTo>
                  <a:lnTo>
                    <a:pt x="69" y="0"/>
                  </a:lnTo>
                  <a:lnTo>
                    <a:pt x="69" y="0"/>
                  </a:lnTo>
                  <a:lnTo>
                    <a:pt x="70" y="0"/>
                  </a:lnTo>
                  <a:lnTo>
                    <a:pt x="70" y="0"/>
                  </a:lnTo>
                  <a:lnTo>
                    <a:pt x="71" y="0"/>
                  </a:lnTo>
                  <a:lnTo>
                    <a:pt x="71" y="0"/>
                  </a:lnTo>
                  <a:lnTo>
                    <a:pt x="71" y="0"/>
                  </a:lnTo>
                  <a:lnTo>
                    <a:pt x="73" y="0"/>
                  </a:lnTo>
                  <a:lnTo>
                    <a:pt x="73" y="0"/>
                  </a:lnTo>
                  <a:lnTo>
                    <a:pt x="74" y="0"/>
                  </a:lnTo>
                  <a:lnTo>
                    <a:pt x="74" y="0"/>
                  </a:lnTo>
                  <a:lnTo>
                    <a:pt x="75" y="0"/>
                  </a:lnTo>
                  <a:lnTo>
                    <a:pt x="76" y="0"/>
                  </a:lnTo>
                  <a:lnTo>
                    <a:pt x="76" y="0"/>
                  </a:lnTo>
                  <a:lnTo>
                    <a:pt x="77" y="0"/>
                  </a:lnTo>
                  <a:lnTo>
                    <a:pt x="78" y="0"/>
                  </a:lnTo>
                  <a:lnTo>
                    <a:pt x="79" y="0"/>
                  </a:lnTo>
                  <a:lnTo>
                    <a:pt x="79" y="0"/>
                  </a:lnTo>
                  <a:lnTo>
                    <a:pt x="79" y="0"/>
                  </a:lnTo>
                  <a:lnTo>
                    <a:pt x="81" y="0"/>
                  </a:lnTo>
                  <a:lnTo>
                    <a:pt x="81" y="0"/>
                  </a:lnTo>
                  <a:lnTo>
                    <a:pt x="82" y="0"/>
                  </a:lnTo>
                  <a:lnTo>
                    <a:pt x="82" y="0"/>
                  </a:lnTo>
                  <a:lnTo>
                    <a:pt x="83" y="0"/>
                  </a:lnTo>
                  <a:lnTo>
                    <a:pt x="84" y="0"/>
                  </a:lnTo>
                  <a:lnTo>
                    <a:pt x="84" y="0"/>
                  </a:lnTo>
                  <a:lnTo>
                    <a:pt x="85" y="0"/>
                  </a:lnTo>
                  <a:lnTo>
                    <a:pt x="86" y="0"/>
                  </a:lnTo>
                  <a:lnTo>
                    <a:pt x="87" y="0"/>
                  </a:lnTo>
                  <a:lnTo>
                    <a:pt x="89" y="0"/>
                  </a:lnTo>
                  <a:lnTo>
                    <a:pt x="89" y="0"/>
                  </a:lnTo>
                  <a:lnTo>
                    <a:pt x="89" y="0"/>
                  </a:lnTo>
                  <a:lnTo>
                    <a:pt x="90" y="0"/>
                  </a:lnTo>
                  <a:lnTo>
                    <a:pt x="91" y="0"/>
                  </a:lnTo>
                  <a:lnTo>
                    <a:pt x="92" y="0"/>
                  </a:lnTo>
                  <a:lnTo>
                    <a:pt x="92" y="0"/>
                  </a:lnTo>
                  <a:lnTo>
                    <a:pt x="93" y="0"/>
                  </a:lnTo>
                  <a:lnTo>
                    <a:pt x="93" y="0"/>
                  </a:lnTo>
                  <a:lnTo>
                    <a:pt x="95" y="0"/>
                  </a:lnTo>
                  <a:lnTo>
                    <a:pt x="97" y="0"/>
                  </a:lnTo>
                  <a:lnTo>
                    <a:pt x="97" y="0"/>
                  </a:lnTo>
                  <a:lnTo>
                    <a:pt x="97" y="0"/>
                  </a:lnTo>
                  <a:lnTo>
                    <a:pt x="98" y="0"/>
                  </a:lnTo>
                  <a:lnTo>
                    <a:pt x="100" y="0"/>
                  </a:lnTo>
                  <a:lnTo>
                    <a:pt x="101" y="0"/>
                  </a:lnTo>
                  <a:lnTo>
                    <a:pt x="101" y="0"/>
                  </a:lnTo>
                  <a:lnTo>
                    <a:pt x="103" y="0"/>
                  </a:lnTo>
                  <a:lnTo>
                    <a:pt x="104" y="0"/>
                  </a:lnTo>
                  <a:lnTo>
                    <a:pt x="105" y="0"/>
                  </a:lnTo>
                  <a:lnTo>
                    <a:pt x="105" y="0"/>
                  </a:lnTo>
                  <a:lnTo>
                    <a:pt x="106" y="0"/>
                  </a:lnTo>
                  <a:lnTo>
                    <a:pt x="108" y="0"/>
                  </a:lnTo>
                  <a:lnTo>
                    <a:pt x="108" y="0"/>
                  </a:lnTo>
                  <a:lnTo>
                    <a:pt x="109" y="0"/>
                  </a:lnTo>
                  <a:lnTo>
                    <a:pt x="110" y="0"/>
                  </a:lnTo>
                  <a:lnTo>
                    <a:pt x="112" y="0"/>
                  </a:lnTo>
                  <a:lnTo>
                    <a:pt x="113" y="0"/>
                  </a:lnTo>
                  <a:lnTo>
                    <a:pt x="113" y="0"/>
                  </a:lnTo>
                  <a:lnTo>
                    <a:pt x="114" y="0"/>
                  </a:lnTo>
                  <a:lnTo>
                    <a:pt x="116" y="0"/>
                  </a:lnTo>
                  <a:lnTo>
                    <a:pt x="116" y="0"/>
                  </a:lnTo>
                  <a:lnTo>
                    <a:pt x="117" y="0"/>
                  </a:lnTo>
                  <a:lnTo>
                    <a:pt x="118" y="0"/>
                  </a:lnTo>
                  <a:lnTo>
                    <a:pt x="120" y="0"/>
                  </a:lnTo>
                  <a:lnTo>
                    <a:pt x="120" y="0"/>
                  </a:lnTo>
                  <a:lnTo>
                    <a:pt x="121" y="0"/>
                  </a:lnTo>
                  <a:lnTo>
                    <a:pt x="121" y="0"/>
                  </a:lnTo>
                  <a:lnTo>
                    <a:pt x="124" y="0"/>
                  </a:lnTo>
                  <a:lnTo>
                    <a:pt x="128" y="0"/>
                  </a:lnTo>
                  <a:lnTo>
                    <a:pt x="128" y="0"/>
                  </a:lnTo>
                  <a:lnTo>
                    <a:pt x="129" y="0"/>
                  </a:lnTo>
                  <a:lnTo>
                    <a:pt x="129" y="0"/>
                  </a:lnTo>
                  <a:lnTo>
                    <a:pt x="131" y="0"/>
                  </a:lnTo>
                  <a:lnTo>
                    <a:pt x="136" y="0"/>
                  </a:lnTo>
                  <a:lnTo>
                    <a:pt x="137" y="0"/>
                  </a:lnTo>
                  <a:lnTo>
                    <a:pt x="137" y="0"/>
                  </a:lnTo>
                  <a:lnTo>
                    <a:pt x="138" y="0"/>
                  </a:lnTo>
                  <a:lnTo>
                    <a:pt x="140" y="0"/>
                  </a:lnTo>
                  <a:lnTo>
                    <a:pt x="144" y="0"/>
                  </a:lnTo>
                  <a:lnTo>
                    <a:pt x="145" y="0"/>
                  </a:lnTo>
                  <a:lnTo>
                    <a:pt x="145" y="0"/>
                  </a:lnTo>
                  <a:lnTo>
                    <a:pt x="147" y="0"/>
                  </a:lnTo>
                  <a:lnTo>
                    <a:pt x="149" y="0"/>
                  </a:lnTo>
                  <a:lnTo>
                    <a:pt x="152" y="0"/>
                  </a:lnTo>
                  <a:lnTo>
                    <a:pt x="153" y="0"/>
                  </a:lnTo>
                  <a:lnTo>
                    <a:pt x="154" y="0"/>
                  </a:lnTo>
                  <a:lnTo>
                    <a:pt x="155" y="0"/>
                  </a:lnTo>
                  <a:lnTo>
                    <a:pt x="157" y="0"/>
                  </a:lnTo>
                  <a:lnTo>
                    <a:pt x="161" y="0"/>
                  </a:lnTo>
                  <a:lnTo>
                    <a:pt x="162" y="0"/>
                  </a:lnTo>
                  <a:lnTo>
                    <a:pt x="162" y="0"/>
                  </a:lnTo>
                  <a:lnTo>
                    <a:pt x="163" y="0"/>
                  </a:lnTo>
                  <a:lnTo>
                    <a:pt x="165" y="1"/>
                  </a:lnTo>
                  <a:lnTo>
                    <a:pt x="169" y="1"/>
                  </a:lnTo>
                  <a:lnTo>
                    <a:pt x="177" y="1"/>
                  </a:lnTo>
                  <a:lnTo>
                    <a:pt x="178" y="1"/>
                  </a:lnTo>
                  <a:lnTo>
                    <a:pt x="178" y="1"/>
                  </a:lnTo>
                  <a:lnTo>
                    <a:pt x="179" y="1"/>
                  </a:lnTo>
                  <a:lnTo>
                    <a:pt x="181" y="1"/>
                  </a:lnTo>
                  <a:lnTo>
                    <a:pt x="185" y="1"/>
                  </a:lnTo>
                  <a:lnTo>
                    <a:pt x="193" y="2"/>
                  </a:lnTo>
                  <a:lnTo>
                    <a:pt x="193" y="2"/>
                  </a:lnTo>
                  <a:lnTo>
                    <a:pt x="194" y="2"/>
                  </a:lnTo>
                  <a:lnTo>
                    <a:pt x="195" y="2"/>
                  </a:lnTo>
                  <a:lnTo>
                    <a:pt x="197" y="2"/>
                  </a:lnTo>
                  <a:lnTo>
                    <a:pt x="201" y="2"/>
                  </a:lnTo>
                  <a:lnTo>
                    <a:pt x="210" y="2"/>
                  </a:lnTo>
                  <a:lnTo>
                    <a:pt x="227" y="2"/>
                  </a:lnTo>
                  <a:lnTo>
                    <a:pt x="227" y="2"/>
                  </a:lnTo>
                  <a:lnTo>
                    <a:pt x="228" y="2"/>
                  </a:lnTo>
                  <a:lnTo>
                    <a:pt x="229" y="2"/>
                  </a:lnTo>
                  <a:lnTo>
                    <a:pt x="231" y="3"/>
                  </a:lnTo>
                  <a:lnTo>
                    <a:pt x="235" y="3"/>
                  </a:lnTo>
                  <a:lnTo>
                    <a:pt x="244" y="3"/>
                  </a:lnTo>
                  <a:lnTo>
                    <a:pt x="260" y="4"/>
                  </a:lnTo>
                  <a:lnTo>
                    <a:pt x="291" y="6"/>
                  </a:lnTo>
                  <a:lnTo>
                    <a:pt x="325" y="8"/>
                  </a:lnTo>
                  <a:lnTo>
                    <a:pt x="357" y="10"/>
                  </a:lnTo>
                  <a:lnTo>
                    <a:pt x="388" y="12"/>
                  </a:lnTo>
                  <a:lnTo>
                    <a:pt x="422" y="15"/>
                  </a:lnTo>
                  <a:lnTo>
                    <a:pt x="453" y="16"/>
                  </a:lnTo>
                  <a:lnTo>
                    <a:pt x="487" y="19"/>
                  </a:lnTo>
                  <a:lnTo>
                    <a:pt x="520" y="21"/>
                  </a:lnTo>
                  <a:lnTo>
                    <a:pt x="551" y="23"/>
                  </a:lnTo>
                  <a:lnTo>
                    <a:pt x="585" y="26"/>
                  </a:lnTo>
                  <a:lnTo>
                    <a:pt x="617" y="28"/>
                  </a:lnTo>
                  <a:lnTo>
                    <a:pt x="651" y="30"/>
                  </a:lnTo>
                  <a:lnTo>
                    <a:pt x="684" y="32"/>
                  </a:lnTo>
                  <a:lnTo>
                    <a:pt x="715" y="33"/>
                  </a:lnTo>
                  <a:lnTo>
                    <a:pt x="749" y="36"/>
                  </a:lnTo>
                  <a:lnTo>
                    <a:pt x="781" y="37"/>
                  </a:lnTo>
                  <a:lnTo>
                    <a:pt x="812" y="39"/>
                  </a:lnTo>
                  <a:lnTo>
                    <a:pt x="846" y="41"/>
                  </a:lnTo>
                  <a:lnTo>
                    <a:pt x="877" y="43"/>
                  </a:lnTo>
                  <a:lnTo>
                    <a:pt x="911" y="44"/>
                  </a:lnTo>
                  <a:lnTo>
                    <a:pt x="945" y="46"/>
                  </a:lnTo>
                  <a:lnTo>
                    <a:pt x="976" y="47"/>
                  </a:lnTo>
                  <a:lnTo>
                    <a:pt x="1010" y="49"/>
                  </a:lnTo>
                  <a:lnTo>
                    <a:pt x="1041" y="51"/>
                  </a:lnTo>
                  <a:lnTo>
                    <a:pt x="1072" y="52"/>
                  </a:lnTo>
                  <a:lnTo>
                    <a:pt x="1106" y="53"/>
                  </a:lnTo>
                  <a:lnTo>
                    <a:pt x="1137" y="54"/>
                  </a:lnTo>
                  <a:lnTo>
                    <a:pt x="1171" y="56"/>
                  </a:lnTo>
                  <a:lnTo>
                    <a:pt x="1203" y="57"/>
                  </a:lnTo>
                  <a:lnTo>
                    <a:pt x="1234" y="59"/>
                  </a:lnTo>
                  <a:lnTo>
                    <a:pt x="1267" y="60"/>
                  </a:lnTo>
                  <a:lnTo>
                    <a:pt x="1299" y="61"/>
                  </a:lnTo>
                  <a:lnTo>
                    <a:pt x="1333" y="62"/>
                  </a:lnTo>
                  <a:lnTo>
                    <a:pt x="1367" y="63"/>
                  </a:lnTo>
                  <a:lnTo>
                    <a:pt x="1398" y="65"/>
                  </a:lnTo>
                  <a:lnTo>
                    <a:pt x="1432" y="65"/>
                  </a:lnTo>
                  <a:lnTo>
                    <a:pt x="1464" y="67"/>
                  </a:lnTo>
                  <a:lnTo>
                    <a:pt x="1495" y="68"/>
                  </a:lnTo>
                  <a:lnTo>
                    <a:pt x="1528" y="68"/>
                  </a:lnTo>
                  <a:lnTo>
                    <a:pt x="1560" y="70"/>
                  </a:lnTo>
                  <a:lnTo>
                    <a:pt x="1560" y="70"/>
                  </a:lnTo>
                  <a:lnTo>
                    <a:pt x="1561" y="70"/>
                  </a:lnTo>
                  <a:lnTo>
                    <a:pt x="1562" y="70"/>
                  </a:lnTo>
                  <a:lnTo>
                    <a:pt x="1564" y="70"/>
                  </a:lnTo>
                  <a:lnTo>
                    <a:pt x="1569" y="70"/>
                  </a:lnTo>
                  <a:lnTo>
                    <a:pt x="1577" y="70"/>
                  </a:lnTo>
                  <a:lnTo>
                    <a:pt x="1578" y="70"/>
                  </a:lnTo>
                  <a:lnTo>
                    <a:pt x="1578" y="70"/>
                  </a:lnTo>
                  <a:lnTo>
                    <a:pt x="1579" y="70"/>
                  </a:lnTo>
                  <a:lnTo>
                    <a:pt x="1582" y="70"/>
                  </a:lnTo>
                  <a:lnTo>
                    <a:pt x="1586" y="70"/>
                  </a:lnTo>
                  <a:lnTo>
                    <a:pt x="1587" y="70"/>
                  </a:lnTo>
                  <a:lnTo>
                    <a:pt x="1587" y="70"/>
                  </a:lnTo>
                  <a:lnTo>
                    <a:pt x="1588" y="70"/>
                  </a:lnTo>
                  <a:lnTo>
                    <a:pt x="1590" y="70"/>
                  </a:lnTo>
                  <a:lnTo>
                    <a:pt x="1591" y="70"/>
                  </a:lnTo>
                  <a:lnTo>
                    <a:pt x="1592" y="70"/>
                  </a:lnTo>
                  <a:lnTo>
                    <a:pt x="1592" y="70"/>
                  </a:lnTo>
                  <a:lnTo>
                    <a:pt x="1593" y="70"/>
                  </a:lnTo>
                  <a:lnTo>
                    <a:pt x="1594" y="70"/>
                  </a:lnTo>
                  <a:lnTo>
                    <a:pt x="1594" y="70"/>
                  </a:lnTo>
                  <a:lnTo>
                    <a:pt x="1595" y="70"/>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Line 72"/>
            <p:cNvSpPr>
              <a:spLocks noChangeShapeType="1"/>
            </p:cNvSpPr>
            <p:nvPr/>
          </p:nvSpPr>
          <p:spPr bwMode="auto">
            <a:xfrm flipV="1">
              <a:off x="4941888" y="3201988"/>
              <a:ext cx="0" cy="73025"/>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Rectangle 74"/>
            <p:cNvSpPr>
              <a:spLocks noChangeArrowheads="1"/>
            </p:cNvSpPr>
            <p:nvPr/>
          </p:nvSpPr>
          <p:spPr bwMode="auto">
            <a:xfrm>
              <a:off x="9936113" y="3361640"/>
              <a:ext cx="179536"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1" i="0" u="none" strike="noStrike" cap="none" normalizeH="0" baseline="0" dirty="0">
                  <a:ln>
                    <a:noFill/>
                  </a:ln>
                  <a:effectLst/>
                  <a:latin typeface="+mn-ea"/>
                  <a:ea typeface="+mn-ea"/>
                  <a:cs typeface="宋体" panose="02010600030101010101" pitchFamily="2" charset="-122"/>
                </a:rPr>
                <a:t>2</a:t>
              </a:r>
            </a:p>
          </p:txBody>
        </p:sp>
        <p:sp>
          <p:nvSpPr>
            <p:cNvPr id="9" name="Line 75"/>
            <p:cNvSpPr>
              <a:spLocks noChangeShapeType="1"/>
            </p:cNvSpPr>
            <p:nvPr/>
          </p:nvSpPr>
          <p:spPr bwMode="auto">
            <a:xfrm flipV="1">
              <a:off x="5194300"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76"/>
            <p:cNvSpPr>
              <a:spLocks noChangeShapeType="1"/>
            </p:cNvSpPr>
            <p:nvPr/>
          </p:nvSpPr>
          <p:spPr bwMode="auto">
            <a:xfrm flipV="1">
              <a:off x="5448300"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77"/>
            <p:cNvSpPr>
              <a:spLocks noChangeShapeType="1"/>
            </p:cNvSpPr>
            <p:nvPr/>
          </p:nvSpPr>
          <p:spPr bwMode="auto">
            <a:xfrm flipV="1">
              <a:off x="5700713"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78"/>
            <p:cNvSpPr>
              <a:spLocks noChangeShapeType="1"/>
            </p:cNvSpPr>
            <p:nvPr/>
          </p:nvSpPr>
          <p:spPr bwMode="auto">
            <a:xfrm flipV="1">
              <a:off x="5954713"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79"/>
            <p:cNvSpPr>
              <a:spLocks noChangeShapeType="1"/>
            </p:cNvSpPr>
            <p:nvPr/>
          </p:nvSpPr>
          <p:spPr bwMode="auto">
            <a:xfrm flipV="1">
              <a:off x="6207125" y="3201988"/>
              <a:ext cx="0" cy="73025"/>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Rectangle 81"/>
            <p:cNvSpPr>
              <a:spLocks noChangeArrowheads="1"/>
            </p:cNvSpPr>
            <p:nvPr/>
          </p:nvSpPr>
          <p:spPr bwMode="auto">
            <a:xfrm>
              <a:off x="6066731" y="3361640"/>
              <a:ext cx="359073"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effectLst/>
                  <a:latin typeface="+mn-ea"/>
                  <a:ea typeface="+mn-ea"/>
                  <a:cs typeface="宋体" panose="02010600030101010101" pitchFamily="2" charset="-122"/>
                </a:rPr>
                <a:t>-</a:t>
              </a:r>
              <a:r>
                <a:rPr kumimoji="0" lang="zh-CN" altLang="zh-CN" sz="2800" b="1" i="0" u="none" strike="noStrike" cap="none" normalizeH="0" baseline="0" dirty="0">
                  <a:ln>
                    <a:noFill/>
                  </a:ln>
                  <a:effectLst/>
                  <a:latin typeface="+mn-ea"/>
                  <a:ea typeface="+mn-ea"/>
                  <a:cs typeface="宋体" panose="02010600030101010101" pitchFamily="2" charset="-122"/>
                </a:rPr>
                <a:t>1</a:t>
              </a:r>
            </a:p>
          </p:txBody>
        </p:sp>
        <p:sp>
          <p:nvSpPr>
            <p:cNvPr id="15" name="Line 82"/>
            <p:cNvSpPr>
              <a:spLocks noChangeShapeType="1"/>
            </p:cNvSpPr>
            <p:nvPr/>
          </p:nvSpPr>
          <p:spPr bwMode="auto">
            <a:xfrm flipV="1">
              <a:off x="6461125"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Line 83"/>
            <p:cNvSpPr>
              <a:spLocks noChangeShapeType="1"/>
            </p:cNvSpPr>
            <p:nvPr/>
          </p:nvSpPr>
          <p:spPr bwMode="auto">
            <a:xfrm flipV="1">
              <a:off x="6713538"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84"/>
            <p:cNvSpPr>
              <a:spLocks noChangeShapeType="1"/>
            </p:cNvSpPr>
            <p:nvPr/>
          </p:nvSpPr>
          <p:spPr bwMode="auto">
            <a:xfrm flipV="1">
              <a:off x="6967538"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Line 85"/>
            <p:cNvSpPr>
              <a:spLocks noChangeShapeType="1"/>
            </p:cNvSpPr>
            <p:nvPr/>
          </p:nvSpPr>
          <p:spPr bwMode="auto">
            <a:xfrm flipV="1">
              <a:off x="7219950"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86"/>
            <p:cNvSpPr>
              <a:spLocks noChangeShapeType="1"/>
            </p:cNvSpPr>
            <p:nvPr/>
          </p:nvSpPr>
          <p:spPr bwMode="auto">
            <a:xfrm flipV="1">
              <a:off x="7473950" y="3201988"/>
              <a:ext cx="0" cy="73025"/>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Line 87"/>
            <p:cNvSpPr>
              <a:spLocks noChangeShapeType="1"/>
            </p:cNvSpPr>
            <p:nvPr/>
          </p:nvSpPr>
          <p:spPr bwMode="auto">
            <a:xfrm flipV="1">
              <a:off x="7727950"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88"/>
            <p:cNvSpPr>
              <a:spLocks noChangeShapeType="1"/>
            </p:cNvSpPr>
            <p:nvPr/>
          </p:nvSpPr>
          <p:spPr bwMode="auto">
            <a:xfrm flipV="1">
              <a:off x="7980363"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Line 89"/>
            <p:cNvSpPr>
              <a:spLocks noChangeShapeType="1"/>
            </p:cNvSpPr>
            <p:nvPr/>
          </p:nvSpPr>
          <p:spPr bwMode="auto">
            <a:xfrm flipV="1">
              <a:off x="8234363"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90"/>
            <p:cNvSpPr>
              <a:spLocks noChangeShapeType="1"/>
            </p:cNvSpPr>
            <p:nvPr/>
          </p:nvSpPr>
          <p:spPr bwMode="auto">
            <a:xfrm flipV="1">
              <a:off x="8486775"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Line 91"/>
            <p:cNvSpPr>
              <a:spLocks noChangeShapeType="1"/>
            </p:cNvSpPr>
            <p:nvPr/>
          </p:nvSpPr>
          <p:spPr bwMode="auto">
            <a:xfrm flipV="1">
              <a:off x="8740775" y="3201988"/>
              <a:ext cx="0" cy="73025"/>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Rectangle 92"/>
            <p:cNvSpPr>
              <a:spLocks noChangeArrowheads="1"/>
            </p:cNvSpPr>
            <p:nvPr/>
          </p:nvSpPr>
          <p:spPr bwMode="auto">
            <a:xfrm>
              <a:off x="8633495" y="3361640"/>
              <a:ext cx="359073"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effectLst/>
                  <a:latin typeface="+mn-ea"/>
                  <a:ea typeface="+mn-ea"/>
                  <a:cs typeface="宋体" panose="02010600030101010101" pitchFamily="2" charset="-122"/>
                </a:rPr>
                <a:t>-</a:t>
              </a:r>
              <a:r>
                <a:rPr kumimoji="0" lang="zh-CN" altLang="zh-CN" sz="2800" b="1" i="0" u="none" strike="noStrike" cap="none" normalizeH="0" baseline="0" dirty="0">
                  <a:ln>
                    <a:noFill/>
                  </a:ln>
                  <a:effectLst/>
                  <a:latin typeface="+mn-ea"/>
                  <a:ea typeface="+mn-ea"/>
                  <a:cs typeface="宋体" panose="02010600030101010101" pitchFamily="2" charset="-122"/>
                </a:rPr>
                <a:t>1</a:t>
              </a:r>
            </a:p>
          </p:txBody>
        </p:sp>
        <p:sp>
          <p:nvSpPr>
            <p:cNvPr id="26" name="Line 93"/>
            <p:cNvSpPr>
              <a:spLocks noChangeShapeType="1"/>
            </p:cNvSpPr>
            <p:nvPr/>
          </p:nvSpPr>
          <p:spPr bwMode="auto">
            <a:xfrm flipV="1">
              <a:off x="8993188"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94"/>
            <p:cNvSpPr>
              <a:spLocks noChangeShapeType="1"/>
            </p:cNvSpPr>
            <p:nvPr/>
          </p:nvSpPr>
          <p:spPr bwMode="auto">
            <a:xfrm flipV="1">
              <a:off x="9245600"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95"/>
            <p:cNvSpPr>
              <a:spLocks noChangeShapeType="1"/>
            </p:cNvSpPr>
            <p:nvPr/>
          </p:nvSpPr>
          <p:spPr bwMode="auto">
            <a:xfrm flipV="1">
              <a:off x="9499600"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96"/>
            <p:cNvSpPr>
              <a:spLocks noChangeShapeType="1"/>
            </p:cNvSpPr>
            <p:nvPr/>
          </p:nvSpPr>
          <p:spPr bwMode="auto">
            <a:xfrm flipV="1">
              <a:off x="9752013"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97"/>
            <p:cNvSpPr>
              <a:spLocks noChangeShapeType="1"/>
            </p:cNvSpPr>
            <p:nvPr/>
          </p:nvSpPr>
          <p:spPr bwMode="auto">
            <a:xfrm flipV="1">
              <a:off x="10006013" y="3201988"/>
              <a:ext cx="0" cy="73025"/>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Rectangle 98"/>
            <p:cNvSpPr>
              <a:spLocks noChangeArrowheads="1"/>
            </p:cNvSpPr>
            <p:nvPr/>
          </p:nvSpPr>
          <p:spPr bwMode="auto">
            <a:xfrm>
              <a:off x="4780459" y="3361640"/>
              <a:ext cx="359073"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effectLst/>
                  <a:latin typeface="+mn-ea"/>
                  <a:ea typeface="+mn-ea"/>
                  <a:cs typeface="宋体" panose="02010600030101010101" pitchFamily="2" charset="-122"/>
                </a:rPr>
                <a:t>-</a:t>
              </a:r>
              <a:r>
                <a:rPr kumimoji="0" lang="zh-CN" altLang="zh-CN" sz="2800" b="1" i="0" u="none" strike="noStrike" cap="none" normalizeH="0" baseline="0" dirty="0">
                  <a:ln>
                    <a:noFill/>
                  </a:ln>
                  <a:effectLst/>
                  <a:latin typeface="+mn-ea"/>
                  <a:ea typeface="+mn-ea"/>
                  <a:cs typeface="宋体" panose="02010600030101010101" pitchFamily="2" charset="-122"/>
                </a:rPr>
                <a:t>2</a:t>
              </a:r>
            </a:p>
          </p:txBody>
        </p:sp>
        <p:sp>
          <p:nvSpPr>
            <p:cNvPr id="32" name="Line 99"/>
            <p:cNvSpPr>
              <a:spLocks noChangeShapeType="1"/>
            </p:cNvSpPr>
            <p:nvPr/>
          </p:nvSpPr>
          <p:spPr bwMode="auto">
            <a:xfrm flipV="1">
              <a:off x="10258425"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00"/>
            <p:cNvSpPr>
              <a:spLocks noChangeShapeType="1"/>
            </p:cNvSpPr>
            <p:nvPr/>
          </p:nvSpPr>
          <p:spPr bwMode="auto">
            <a:xfrm flipV="1">
              <a:off x="10512425"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101"/>
            <p:cNvSpPr>
              <a:spLocks noChangeShapeType="1"/>
            </p:cNvSpPr>
            <p:nvPr/>
          </p:nvSpPr>
          <p:spPr bwMode="auto">
            <a:xfrm flipV="1">
              <a:off x="10764838"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102"/>
            <p:cNvSpPr>
              <a:spLocks noChangeShapeType="1"/>
            </p:cNvSpPr>
            <p:nvPr/>
          </p:nvSpPr>
          <p:spPr bwMode="auto">
            <a:xfrm flipV="1">
              <a:off x="11018838" y="3230563"/>
              <a:ext cx="0" cy="4445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03"/>
            <p:cNvSpPr>
              <a:spLocks noChangeShapeType="1"/>
            </p:cNvSpPr>
            <p:nvPr/>
          </p:nvSpPr>
          <p:spPr bwMode="auto">
            <a:xfrm flipV="1">
              <a:off x="11272838" y="3201988"/>
              <a:ext cx="0" cy="73025"/>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Rectangle 104"/>
            <p:cNvSpPr>
              <a:spLocks noChangeArrowheads="1"/>
            </p:cNvSpPr>
            <p:nvPr/>
          </p:nvSpPr>
          <p:spPr bwMode="auto">
            <a:xfrm>
              <a:off x="11206733" y="3361640"/>
              <a:ext cx="179536"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1" i="0" u="none" strike="noStrike" cap="none" normalizeH="0" baseline="0" dirty="0">
                  <a:ln>
                    <a:noFill/>
                  </a:ln>
                  <a:effectLst/>
                  <a:latin typeface="+mn-ea"/>
                  <a:ea typeface="+mn-ea"/>
                  <a:cs typeface="宋体" panose="02010600030101010101" pitchFamily="2" charset="-122"/>
                </a:rPr>
                <a:t>3</a:t>
              </a:r>
            </a:p>
          </p:txBody>
        </p:sp>
        <p:sp>
          <p:nvSpPr>
            <p:cNvPr id="38" name="Line 105"/>
            <p:cNvSpPr>
              <a:spLocks noChangeShapeType="1"/>
            </p:cNvSpPr>
            <p:nvPr/>
          </p:nvSpPr>
          <p:spPr bwMode="auto">
            <a:xfrm>
              <a:off x="4734663" y="3275013"/>
              <a:ext cx="6905606"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Line 107"/>
            <p:cNvSpPr>
              <a:spLocks noChangeShapeType="1"/>
            </p:cNvSpPr>
            <p:nvPr/>
          </p:nvSpPr>
          <p:spPr bwMode="auto">
            <a:xfrm>
              <a:off x="7473950" y="5226050"/>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0" name="Line 108"/>
            <p:cNvSpPr>
              <a:spLocks noChangeShapeType="1"/>
            </p:cNvSpPr>
            <p:nvPr/>
          </p:nvSpPr>
          <p:spPr bwMode="auto">
            <a:xfrm>
              <a:off x="7473950" y="503078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09"/>
            <p:cNvSpPr>
              <a:spLocks noChangeShapeType="1"/>
            </p:cNvSpPr>
            <p:nvPr/>
          </p:nvSpPr>
          <p:spPr bwMode="auto">
            <a:xfrm>
              <a:off x="7473950" y="4835525"/>
              <a:ext cx="73025"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Rectangle 111"/>
            <p:cNvSpPr>
              <a:spLocks noChangeArrowheads="1"/>
            </p:cNvSpPr>
            <p:nvPr/>
          </p:nvSpPr>
          <p:spPr bwMode="auto">
            <a:xfrm>
              <a:off x="7066672" y="4639642"/>
              <a:ext cx="359073"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effectLst/>
                  <a:latin typeface="+mn-ea"/>
                  <a:ea typeface="+mn-ea"/>
                  <a:cs typeface="宋体" panose="02010600030101010101" pitchFamily="2" charset="-122"/>
                </a:rPr>
                <a:t>-</a:t>
              </a:r>
              <a:r>
                <a:rPr kumimoji="0" lang="zh-CN" altLang="zh-CN" sz="2800" b="1" i="0" u="none" strike="noStrike" cap="none" normalizeH="0" baseline="0" dirty="0">
                  <a:ln>
                    <a:noFill/>
                  </a:ln>
                  <a:effectLst/>
                  <a:latin typeface="+mn-ea"/>
                  <a:ea typeface="+mn-ea"/>
                  <a:cs typeface="宋体" panose="02010600030101010101" pitchFamily="2" charset="-122"/>
                </a:rPr>
                <a:t>4</a:t>
              </a:r>
            </a:p>
          </p:txBody>
        </p:sp>
        <p:sp>
          <p:nvSpPr>
            <p:cNvPr id="43" name="Line 112"/>
            <p:cNvSpPr>
              <a:spLocks noChangeShapeType="1"/>
            </p:cNvSpPr>
            <p:nvPr/>
          </p:nvSpPr>
          <p:spPr bwMode="auto">
            <a:xfrm>
              <a:off x="7473950" y="4640263"/>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4" name="Line 113"/>
            <p:cNvSpPr>
              <a:spLocks noChangeShapeType="1"/>
            </p:cNvSpPr>
            <p:nvPr/>
          </p:nvSpPr>
          <p:spPr bwMode="auto">
            <a:xfrm>
              <a:off x="7473950" y="4445000"/>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114"/>
            <p:cNvSpPr>
              <a:spLocks noChangeShapeType="1"/>
            </p:cNvSpPr>
            <p:nvPr/>
          </p:nvSpPr>
          <p:spPr bwMode="auto">
            <a:xfrm>
              <a:off x="7473950" y="424973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5"/>
            <p:cNvSpPr>
              <a:spLocks noChangeShapeType="1"/>
            </p:cNvSpPr>
            <p:nvPr/>
          </p:nvSpPr>
          <p:spPr bwMode="auto">
            <a:xfrm>
              <a:off x="7473950" y="4054475"/>
              <a:ext cx="73025"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Rectangle 117"/>
            <p:cNvSpPr>
              <a:spLocks noChangeArrowheads="1"/>
            </p:cNvSpPr>
            <p:nvPr/>
          </p:nvSpPr>
          <p:spPr bwMode="auto">
            <a:xfrm>
              <a:off x="7066672" y="3885654"/>
              <a:ext cx="359073"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effectLst/>
                  <a:latin typeface="+mn-ea"/>
                  <a:ea typeface="+mn-ea"/>
                  <a:cs typeface="宋体" panose="02010600030101010101" pitchFamily="2" charset="-122"/>
                </a:rPr>
                <a:t>-</a:t>
              </a:r>
              <a:r>
                <a:rPr kumimoji="0" lang="zh-CN" altLang="zh-CN" sz="2800" b="1" i="0" u="none" strike="noStrike" cap="none" normalizeH="0" baseline="0" dirty="0">
                  <a:ln>
                    <a:noFill/>
                  </a:ln>
                  <a:effectLst/>
                  <a:latin typeface="+mn-ea"/>
                  <a:ea typeface="+mn-ea"/>
                  <a:cs typeface="宋体" panose="02010600030101010101" pitchFamily="2" charset="-122"/>
                </a:rPr>
                <a:t>2</a:t>
              </a:r>
            </a:p>
          </p:txBody>
        </p:sp>
        <p:sp>
          <p:nvSpPr>
            <p:cNvPr id="48" name="Line 118"/>
            <p:cNvSpPr>
              <a:spLocks noChangeShapeType="1"/>
            </p:cNvSpPr>
            <p:nvPr/>
          </p:nvSpPr>
          <p:spPr bwMode="auto">
            <a:xfrm>
              <a:off x="7473950" y="3860800"/>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19"/>
            <p:cNvSpPr>
              <a:spLocks noChangeShapeType="1"/>
            </p:cNvSpPr>
            <p:nvPr/>
          </p:nvSpPr>
          <p:spPr bwMode="auto">
            <a:xfrm>
              <a:off x="7473950" y="366553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20"/>
            <p:cNvSpPr>
              <a:spLocks noChangeShapeType="1"/>
            </p:cNvSpPr>
            <p:nvPr/>
          </p:nvSpPr>
          <p:spPr bwMode="auto">
            <a:xfrm>
              <a:off x="7473950" y="3470275"/>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21"/>
            <p:cNvSpPr>
              <a:spLocks noChangeShapeType="1"/>
            </p:cNvSpPr>
            <p:nvPr/>
          </p:nvSpPr>
          <p:spPr bwMode="auto">
            <a:xfrm>
              <a:off x="7473950" y="3275013"/>
              <a:ext cx="73025"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22"/>
            <p:cNvSpPr>
              <a:spLocks noChangeShapeType="1"/>
            </p:cNvSpPr>
            <p:nvPr/>
          </p:nvSpPr>
          <p:spPr bwMode="auto">
            <a:xfrm>
              <a:off x="7473950" y="3079750"/>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Line 123"/>
            <p:cNvSpPr>
              <a:spLocks noChangeShapeType="1"/>
            </p:cNvSpPr>
            <p:nvPr/>
          </p:nvSpPr>
          <p:spPr bwMode="auto">
            <a:xfrm>
              <a:off x="7473950" y="288448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Line 124"/>
            <p:cNvSpPr>
              <a:spLocks noChangeShapeType="1"/>
            </p:cNvSpPr>
            <p:nvPr/>
          </p:nvSpPr>
          <p:spPr bwMode="auto">
            <a:xfrm>
              <a:off x="7473950" y="2689225"/>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5" name="Line 125"/>
            <p:cNvSpPr>
              <a:spLocks noChangeShapeType="1"/>
            </p:cNvSpPr>
            <p:nvPr/>
          </p:nvSpPr>
          <p:spPr bwMode="auto">
            <a:xfrm>
              <a:off x="7473950" y="2495550"/>
              <a:ext cx="73025"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6" name="Rectangle 126"/>
            <p:cNvSpPr>
              <a:spLocks noChangeArrowheads="1"/>
            </p:cNvSpPr>
            <p:nvPr/>
          </p:nvSpPr>
          <p:spPr bwMode="auto">
            <a:xfrm>
              <a:off x="7223051" y="2297286"/>
              <a:ext cx="179536"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1" i="0" u="none" strike="noStrike" cap="none" normalizeH="0" baseline="0" dirty="0">
                  <a:ln>
                    <a:noFill/>
                  </a:ln>
                  <a:effectLst/>
                  <a:latin typeface="+mn-ea"/>
                  <a:ea typeface="+mn-ea"/>
                  <a:cs typeface="宋体" panose="02010600030101010101" pitchFamily="2" charset="-122"/>
                </a:rPr>
                <a:t>2</a:t>
              </a:r>
            </a:p>
          </p:txBody>
        </p:sp>
        <p:sp>
          <p:nvSpPr>
            <p:cNvPr id="57" name="Line 127"/>
            <p:cNvSpPr>
              <a:spLocks noChangeShapeType="1"/>
            </p:cNvSpPr>
            <p:nvPr/>
          </p:nvSpPr>
          <p:spPr bwMode="auto">
            <a:xfrm>
              <a:off x="7473950" y="230028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Line 128"/>
            <p:cNvSpPr>
              <a:spLocks noChangeShapeType="1"/>
            </p:cNvSpPr>
            <p:nvPr/>
          </p:nvSpPr>
          <p:spPr bwMode="auto">
            <a:xfrm>
              <a:off x="7473950" y="210343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Line 129"/>
            <p:cNvSpPr>
              <a:spLocks noChangeShapeType="1"/>
            </p:cNvSpPr>
            <p:nvPr/>
          </p:nvSpPr>
          <p:spPr bwMode="auto">
            <a:xfrm>
              <a:off x="7473950" y="1909763"/>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Line 130"/>
            <p:cNvSpPr>
              <a:spLocks noChangeShapeType="1"/>
            </p:cNvSpPr>
            <p:nvPr/>
          </p:nvSpPr>
          <p:spPr bwMode="auto">
            <a:xfrm>
              <a:off x="7473950" y="1714500"/>
              <a:ext cx="73025"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1" name="Rectangle 131"/>
            <p:cNvSpPr>
              <a:spLocks noChangeArrowheads="1"/>
            </p:cNvSpPr>
            <p:nvPr/>
          </p:nvSpPr>
          <p:spPr bwMode="auto">
            <a:xfrm>
              <a:off x="7223051" y="1536824"/>
              <a:ext cx="179536" cy="43088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800" b="1" i="0" u="none" strike="noStrike" cap="none" normalizeH="0" baseline="0" dirty="0">
                  <a:ln>
                    <a:noFill/>
                  </a:ln>
                  <a:effectLst/>
                  <a:latin typeface="+mn-ea"/>
                  <a:ea typeface="+mn-ea"/>
                  <a:cs typeface="宋体" panose="02010600030101010101" pitchFamily="2" charset="-122"/>
                </a:rPr>
                <a:t>4</a:t>
              </a:r>
            </a:p>
          </p:txBody>
        </p:sp>
        <p:sp>
          <p:nvSpPr>
            <p:cNvPr id="62" name="Line 132"/>
            <p:cNvSpPr>
              <a:spLocks noChangeShapeType="1"/>
            </p:cNvSpPr>
            <p:nvPr/>
          </p:nvSpPr>
          <p:spPr bwMode="auto">
            <a:xfrm>
              <a:off x="7473950" y="1519238"/>
              <a:ext cx="44450" cy="0"/>
            </a:xfrm>
            <a:prstGeom prst="line">
              <a:avLst/>
            </a:prstGeom>
            <a:noFill/>
            <a:ln w="19050" cap="flat">
              <a:solidFill>
                <a:schemeClr val="tx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3" name="Line 133"/>
            <p:cNvSpPr>
              <a:spLocks noChangeShapeType="1"/>
            </p:cNvSpPr>
            <p:nvPr/>
          </p:nvSpPr>
          <p:spPr bwMode="auto">
            <a:xfrm flipV="1">
              <a:off x="7473950" y="1177602"/>
              <a:ext cx="0" cy="4248472"/>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aphicFrame>
          <p:nvGraphicFramePr>
            <p:cNvPr id="64" name="对象 63"/>
            <p:cNvGraphicFramePr>
              <a:graphicFrameLocks noChangeAspect="1"/>
            </p:cNvGraphicFramePr>
            <p:nvPr/>
          </p:nvGraphicFramePr>
          <p:xfrm>
            <a:off x="11500569" y="2957513"/>
            <a:ext cx="215900" cy="228600"/>
          </p:xfrm>
          <a:graphic>
            <a:graphicData uri="http://schemas.openxmlformats.org/presentationml/2006/ole">
              <mc:AlternateContent xmlns:mc="http://schemas.openxmlformats.org/markup-compatibility/2006">
                <mc:Choice xmlns:v="urn:schemas-microsoft-com:vml" Requires="v">
                  <p:oleObj name="Equation" r:id="rId2" imgW="5181600" imgH="5486400" progId="Equation.DSMT4">
                    <p:embed/>
                  </p:oleObj>
                </mc:Choice>
                <mc:Fallback>
                  <p:oleObj name="Equation" r:id="rId2" imgW="5181600" imgH="5486400" progId="Equation.DSMT4">
                    <p:embed/>
                    <p:pic>
                      <p:nvPicPr>
                        <p:cNvPr id="0" name="图片 34895"/>
                        <p:cNvPicPr/>
                        <p:nvPr/>
                      </p:nvPicPr>
                      <p:blipFill>
                        <a:blip r:embed="rId3">
                          <a:lum bright="100000"/>
                        </a:blip>
                        <a:stretch>
                          <a:fillRect/>
                        </a:stretch>
                      </p:blipFill>
                      <p:spPr>
                        <a:xfrm>
                          <a:off x="11500569" y="2957513"/>
                          <a:ext cx="215900" cy="228600"/>
                        </a:xfrm>
                        <a:prstGeom prst="rect">
                          <a:avLst/>
                        </a:prstGeom>
                      </p:spPr>
                    </p:pic>
                  </p:oleObj>
                </mc:Fallback>
              </mc:AlternateContent>
            </a:graphicData>
          </a:graphic>
        </p:graphicFrame>
        <p:graphicFrame>
          <p:nvGraphicFramePr>
            <p:cNvPr id="65" name="对象 64"/>
            <p:cNvGraphicFramePr>
              <a:graphicFrameLocks noChangeAspect="1"/>
            </p:cNvGraphicFramePr>
            <p:nvPr/>
          </p:nvGraphicFramePr>
          <p:xfrm>
            <a:off x="7534275" y="1088827"/>
            <a:ext cx="241300" cy="304800"/>
          </p:xfrm>
          <a:graphic>
            <a:graphicData uri="http://schemas.openxmlformats.org/presentationml/2006/ole">
              <mc:AlternateContent xmlns:mc="http://schemas.openxmlformats.org/markup-compatibility/2006">
                <mc:Choice xmlns:v="urn:schemas-microsoft-com:vml" Requires="v">
                  <p:oleObj name="Equation" r:id="rId4" imgW="5791200" imgH="7315200" progId="Equation.DSMT4">
                    <p:embed/>
                  </p:oleObj>
                </mc:Choice>
                <mc:Fallback>
                  <p:oleObj name="Equation" r:id="rId4" imgW="5791200" imgH="7315200" progId="Equation.DSMT4">
                    <p:embed/>
                    <p:pic>
                      <p:nvPicPr>
                        <p:cNvPr id="0" name="图片 34896"/>
                        <p:cNvPicPr/>
                        <p:nvPr/>
                      </p:nvPicPr>
                      <p:blipFill>
                        <a:blip r:embed="rId5">
                          <a:lum bright="100000"/>
                        </a:blip>
                        <a:stretch>
                          <a:fillRect/>
                        </a:stretch>
                      </p:blipFill>
                      <p:spPr>
                        <a:xfrm>
                          <a:off x="7534275" y="1088827"/>
                          <a:ext cx="241300" cy="304800"/>
                        </a:xfrm>
                        <a:prstGeom prst="rect">
                          <a:avLst/>
                        </a:prstGeom>
                      </p:spPr>
                    </p:pic>
                  </p:oleObj>
                </mc:Fallback>
              </mc:AlternateContent>
            </a:graphicData>
          </a:graphic>
        </p:graphicFrame>
        <p:graphicFrame>
          <p:nvGraphicFramePr>
            <p:cNvPr id="66" name="对象 65"/>
            <p:cNvGraphicFramePr>
              <a:graphicFrameLocks noChangeAspect="1"/>
            </p:cNvGraphicFramePr>
            <p:nvPr/>
          </p:nvGraphicFramePr>
          <p:xfrm>
            <a:off x="7121525" y="3330575"/>
            <a:ext cx="292100" cy="317500"/>
          </p:xfrm>
          <a:graphic>
            <a:graphicData uri="http://schemas.openxmlformats.org/presentationml/2006/ole">
              <mc:AlternateContent xmlns:mc="http://schemas.openxmlformats.org/markup-compatibility/2006">
                <mc:Choice xmlns:v="urn:schemas-microsoft-com:vml" Requires="v">
                  <p:oleObj name="Equation" r:id="rId6" imgW="7010400" imgH="7620000" progId="Equation.DSMT4">
                    <p:embed/>
                  </p:oleObj>
                </mc:Choice>
                <mc:Fallback>
                  <p:oleObj name="Equation" r:id="rId6" imgW="7010400" imgH="7620000" progId="Equation.DSMT4">
                    <p:embed/>
                    <p:pic>
                      <p:nvPicPr>
                        <p:cNvPr id="0" name="图片 34897"/>
                        <p:cNvPicPr/>
                        <p:nvPr/>
                      </p:nvPicPr>
                      <p:blipFill>
                        <a:blip r:embed="rId7">
                          <a:lum bright="100000"/>
                        </a:blip>
                        <a:stretch>
                          <a:fillRect/>
                        </a:stretch>
                      </p:blipFill>
                      <p:spPr>
                        <a:xfrm>
                          <a:off x="7121525" y="3330575"/>
                          <a:ext cx="292100" cy="317500"/>
                        </a:xfrm>
                        <a:prstGeom prst="rect">
                          <a:avLst/>
                        </a:prstGeom>
                      </p:spPr>
                    </p:pic>
                  </p:oleObj>
                </mc:Fallback>
              </mc:AlternateContent>
            </a:graphicData>
          </a:graphic>
        </p:graphicFrame>
        <p:sp>
          <p:nvSpPr>
            <p:cNvPr id="67" name="椭圆 66"/>
            <p:cNvSpPr/>
            <p:nvPr/>
          </p:nvSpPr>
          <p:spPr>
            <a:xfrm>
              <a:off x="8693145" y="2838306"/>
              <a:ext cx="93811" cy="93811"/>
            </a:xfrm>
            <a:prstGeom prst="ellipse">
              <a:avLst/>
            </a:prstGeom>
            <a:solidFill>
              <a:srgbClr val="006699"/>
            </a:solidFill>
            <a:ln w="19050">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8" name="椭圆 67"/>
            <p:cNvSpPr/>
            <p:nvPr/>
          </p:nvSpPr>
          <p:spPr>
            <a:xfrm>
              <a:off x="8693869" y="3223344"/>
              <a:ext cx="93811" cy="93811"/>
            </a:xfrm>
            <a:prstGeom prst="ellipse">
              <a:avLst/>
            </a:prstGeom>
            <a:solidFill>
              <a:srgbClr val="006699"/>
            </a:solidFill>
            <a:ln w="19050">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9" name="直接连接符 68"/>
            <p:cNvCxnSpPr/>
            <p:nvPr/>
          </p:nvCxnSpPr>
          <p:spPr bwMode="auto">
            <a:xfrm>
              <a:off x="8740051" y="2932117"/>
              <a:ext cx="724" cy="291227"/>
            </a:xfrm>
            <a:prstGeom prst="line">
              <a:avLst/>
            </a:prstGeom>
            <a:solidFill>
              <a:schemeClr val="accent1"/>
            </a:solidFill>
            <a:ln w="19050" cap="flat" cmpd="sng" algn="ctr">
              <a:solidFill>
                <a:schemeClr val="tx1"/>
              </a:solidFill>
              <a:prstDash val="sysDash"/>
              <a:round/>
              <a:headEnd type="none" w="sm" len="sm"/>
              <a:tailEnd type="none" w="sm" len="sm"/>
            </a:ln>
            <a:effectLst/>
          </p:spPr>
        </p:cxnSp>
      </p:grpSp>
      <p:sp>
        <p:nvSpPr>
          <p:cNvPr id="70" name="线形标注 1 69"/>
          <p:cNvSpPr/>
          <p:nvPr/>
        </p:nvSpPr>
        <p:spPr>
          <a:xfrm>
            <a:off x="6088278" y="2847452"/>
            <a:ext cx="1980030" cy="523220"/>
          </a:xfrm>
          <a:prstGeom prst="borderCallout1">
            <a:avLst>
              <a:gd name="adj1" fmla="val 39599"/>
              <a:gd name="adj2" fmla="val 300"/>
              <a:gd name="adj3" fmla="val 192917"/>
              <a:gd name="adj4" fmla="val -37548"/>
            </a:avLst>
          </a:prstGeom>
          <a:ln w="19050">
            <a:solidFill>
              <a:schemeClr val="tx1"/>
            </a:solidFill>
          </a:ln>
        </p:spPr>
        <p:txBody>
          <a:bodyPr wrap="none" rtlCol="0" anchor="ctr">
            <a:spAutoFit/>
          </a:bodyPr>
          <a:lstStyle/>
          <a:p>
            <a:pPr algn="ctr"/>
            <a:r>
              <a:rPr lang="zh-CN" altLang="en-US" sz="2800" dirty="0">
                <a:latin typeface="微软雅黑" panose="020B0503020204020204" pitchFamily="34" charset="-122"/>
                <a:ea typeface="微软雅黑" panose="020B0503020204020204" pitchFamily="34" charset="-122"/>
              </a:rPr>
              <a:t>跳跃间断点</a:t>
            </a:r>
          </a:p>
        </p:txBody>
      </p:sp>
      <p:sp>
        <p:nvSpPr>
          <p:cNvPr id="71" name="线形标注 1 70"/>
          <p:cNvSpPr/>
          <p:nvPr/>
        </p:nvSpPr>
        <p:spPr>
          <a:xfrm flipH="1">
            <a:off x="1547664" y="2788508"/>
            <a:ext cx="1980030" cy="523220"/>
          </a:xfrm>
          <a:prstGeom prst="borderCallout1">
            <a:avLst>
              <a:gd name="adj1" fmla="val 39599"/>
              <a:gd name="adj2" fmla="val 300"/>
              <a:gd name="adj3" fmla="val 210787"/>
              <a:gd name="adj4" fmla="val -24207"/>
            </a:avLst>
          </a:prstGeom>
          <a:ln w="19050">
            <a:solidFill>
              <a:schemeClr val="tx1"/>
            </a:solidFill>
          </a:ln>
        </p:spPr>
        <p:txBody>
          <a:bodyPr wrap="none" rtlCol="0" anchor="ctr">
            <a:spAutoFit/>
          </a:bodyPr>
          <a:lstStyle/>
          <a:p>
            <a:pPr algn="ctr"/>
            <a:r>
              <a:rPr lang="zh-CN" altLang="en-US" sz="2800" dirty="0">
                <a:latin typeface="微软雅黑" panose="020B0503020204020204" pitchFamily="34" charset="-122"/>
                <a:ea typeface="微软雅黑" panose="020B0503020204020204" pitchFamily="34" charset="-122"/>
              </a:rPr>
              <a:t>无穷间断点</a:t>
            </a:r>
          </a:p>
        </p:txBody>
      </p:sp>
      <mc:AlternateContent xmlns:mc="http://schemas.openxmlformats.org/markup-compatibility/2006" xmlns:a14="http://schemas.microsoft.com/office/drawing/2010/main">
        <mc:Choice Requires="a14">
          <p:sp>
            <p:nvSpPr>
              <p:cNvPr id="72" name="矩形 71"/>
              <p:cNvSpPr/>
              <p:nvPr/>
            </p:nvSpPr>
            <p:spPr>
              <a:xfrm>
                <a:off x="1334211" y="836711"/>
                <a:ext cx="5989962" cy="11115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f>
                        <m:fPr>
                          <m:ctrlPr>
                            <a:rPr lang="zh-CN" altLang="en-US" sz="2800" i="1">
                              <a:solidFill>
                                <a:schemeClr val="tx1"/>
                              </a:solidFill>
                              <a:latin typeface="Cambria Math" panose="02040503050406030204" pitchFamily="18" charset="0"/>
                            </a:rPr>
                          </m:ctrlPr>
                        </m:fPr>
                        <m:num>
                          <m:r>
                            <a:rPr lang="zh-CN" altLang="en-US" sz="2800">
                              <a:solidFill>
                                <a:schemeClr val="tx1"/>
                              </a:solidFill>
                              <a:latin typeface="Cambria Math" panose="02040503050406030204"/>
                            </a:rPr>
                            <m:t>1</m:t>
                          </m:r>
                        </m:num>
                        <m:den>
                          <m:r>
                            <a:rPr lang="zh-CN" altLang="en-US" sz="2800">
                              <a:solidFill>
                                <a:schemeClr val="tx1"/>
                              </a:solidFill>
                              <a:latin typeface="Cambria Math" panose="02040503050406030204"/>
                            </a:rPr>
                            <m:t>1−</m:t>
                          </m:r>
                          <m:sSup>
                            <m:sSupPr>
                              <m:ctrlPr>
                                <a:rPr lang="zh-CN" altLang="en-US"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𝑒</m:t>
                              </m:r>
                            </m:e>
                            <m:sup>
                              <m:f>
                                <m:fPr>
                                  <m:ctrlPr>
                                    <a:rPr lang="zh-CN" altLang="en-US" sz="2800" i="1">
                                      <a:solidFill>
                                        <a:schemeClr val="tx1"/>
                                      </a:solidFill>
                                      <a:latin typeface="Cambria Math" panose="02040503050406030204" pitchFamily="18" charset="0"/>
                                    </a:rPr>
                                  </m:ctrlPr>
                                </m:fPr>
                                <m:num>
                                  <m:r>
                                    <a:rPr lang="zh-CN" altLang="en-US" sz="2800" i="1">
                                      <a:solidFill>
                                        <a:schemeClr val="tx1"/>
                                      </a:solidFill>
                                      <a:latin typeface="Cambria Math" panose="02040503050406030204"/>
                                    </a:rPr>
                                    <m:t>𝑥</m:t>
                                  </m:r>
                                </m:num>
                                <m:den>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−1</m:t>
                                  </m:r>
                                </m:den>
                              </m:f>
                            </m:sup>
                          </m:sSup>
                        </m:den>
                      </m:f>
                    </m:oMath>
                  </m:oMathPara>
                </a14:m>
                <a:endParaRPr lang="zh-CN" altLang="en-US" sz="2800" dirty="0">
                  <a:solidFill>
                    <a:schemeClr val="tx1"/>
                  </a:solidFill>
                </a:endParaRPr>
              </a:p>
            </p:txBody>
          </p:sp>
        </mc:Choice>
        <mc:Fallback xmlns="">
          <p:sp>
            <p:nvSpPr>
              <p:cNvPr id="72" name="矩形 71"/>
              <p:cNvSpPr>
                <a:spLocks noRot="1" noChangeAspect="1" noMove="1" noResize="1" noEditPoints="1" noAdjustHandles="1" noChangeArrowheads="1" noChangeShapeType="1" noTextEdit="1"/>
              </p:cNvSpPr>
              <p:nvPr/>
            </p:nvSpPr>
            <p:spPr>
              <a:xfrm>
                <a:off x="1334211" y="836711"/>
                <a:ext cx="5989962" cy="1111523"/>
              </a:xfrm>
              <a:prstGeom prst="rect">
                <a:avLst/>
              </a:prstGeom>
              <a:blipFill rotWithShape="1">
                <a:blip r:embed="rId8"/>
                <a:stretch>
                  <a:fillRect l="-1" t="-37" r="1" b="5"/>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left)">
                                      <p:cBhvr>
                                        <p:cTn id="1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3"/>
          <p:cNvSpPr>
            <a:spLocks noChangeArrowheads="1"/>
          </p:cNvSpPr>
          <p:nvPr/>
        </p:nvSpPr>
        <p:spPr bwMode="auto">
          <a:xfrm>
            <a:off x="695325" y="1063753"/>
            <a:ext cx="51831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2"/>
              </a:buBlip>
            </a:pPr>
            <a:r>
              <a:rPr lang="zh-CN" altLang="en-US" sz="2800" b="1" dirty="0">
                <a:solidFill>
                  <a:srgbClr val="FF0000"/>
                </a:solidFill>
                <a:latin typeface="微软雅黑" panose="020B0503020204020204" pitchFamily="34" charset="-122"/>
                <a:ea typeface="微软雅黑" panose="020B0503020204020204" pitchFamily="34" charset="-122"/>
              </a:rPr>
              <a:t>最大值与最小值</a:t>
            </a:r>
          </a:p>
        </p:txBody>
      </p:sp>
      <mc:AlternateContent xmlns:mc="http://schemas.openxmlformats.org/markup-compatibility/2006" xmlns:a14="http://schemas.microsoft.com/office/drawing/2010/main">
        <mc:Choice Requires="a14">
          <p:sp>
            <p:nvSpPr>
              <p:cNvPr id="4" name="矩形 3"/>
              <p:cNvSpPr/>
              <p:nvPr/>
            </p:nvSpPr>
            <p:spPr>
              <a:xfrm>
                <a:off x="971600" y="1734261"/>
                <a:ext cx="7632848" cy="2990883"/>
              </a:xfrm>
              <a:prstGeom prst="rect">
                <a:avLst/>
              </a:prstGeom>
            </p:spPr>
            <p:txBody>
              <a:bodyPr wrap="square">
                <a:spAutoFit/>
              </a:bodyPr>
              <a:lstStyle/>
              <a:p>
                <a:pPr>
                  <a:lnSpc>
                    <a:spcPct val="120000"/>
                  </a:lnSpc>
                </a:pPr>
                <a:r>
                  <a:rPr lang="zh-CN" altLang="en-US" sz="2800" dirty="0">
                    <a:solidFill>
                      <a:schemeClr val="tx1"/>
                    </a:solidFill>
                    <a:latin typeface="微软雅黑" panose="020B0503020204020204" pitchFamily="34" charset="-122"/>
                    <a:ea typeface="微软雅黑" panose="020B0503020204020204" pitchFamily="34" charset="-122"/>
                  </a:rPr>
                  <a:t>对于在区间</a:t>
                </a:r>
                <a14:m>
                  <m:oMath xmlns:m="http://schemas.openxmlformats.org/officeDocument/2006/math">
                    <m:r>
                      <a:rPr lang="en-US" altLang="zh-CN" sz="2800" b="0" i="0" smtClean="0">
                        <a:solidFill>
                          <a:schemeClr val="tx1"/>
                        </a:solidFill>
                        <a:latin typeface="Cambria Math" panose="02040503050406030204"/>
                        <a:ea typeface="微软雅黑" panose="020B0503020204020204" pitchFamily="34" charset="-122"/>
                      </a:rPr>
                      <m:t> </m:t>
                    </m:r>
                    <m:r>
                      <a:rPr lang="en-US" altLang="zh-CN" sz="2800" b="0" i="1" smtClean="0">
                        <a:solidFill>
                          <a:schemeClr val="tx1"/>
                        </a:solidFill>
                        <a:latin typeface="Cambria Math" panose="02040503050406030204"/>
                        <a:ea typeface="微软雅黑" panose="020B0503020204020204" pitchFamily="34" charset="-122"/>
                      </a:rPr>
                      <m:t>𝐼</m:t>
                    </m:r>
                    <m:r>
                      <a:rPr lang="en-US" altLang="zh-CN" sz="2800" b="0" i="1" smtClean="0">
                        <a:solidFill>
                          <a:schemeClr val="tx1"/>
                        </a:solidFill>
                        <a:latin typeface="Cambria Math" panose="02040503050406030204"/>
                        <a:ea typeface="微软雅黑" panose="020B0503020204020204" pitchFamily="34" charset="-122"/>
                      </a:rPr>
                      <m:t> </m:t>
                    </m:r>
                  </m:oMath>
                </a14:m>
                <a:r>
                  <a:rPr lang="zh-CN" altLang="en-US" sz="2800" dirty="0">
                    <a:solidFill>
                      <a:schemeClr val="tx1"/>
                    </a:solidFill>
                    <a:latin typeface="微软雅黑" panose="020B0503020204020204" pitchFamily="34" charset="-122"/>
                    <a:ea typeface="微软雅黑" panose="020B0503020204020204" pitchFamily="34" charset="-122"/>
                  </a:rPr>
                  <a:t>上有定义的函数</a:t>
                </a:r>
                <a14:m>
                  <m:oMath xmlns:m="http://schemas.openxmlformats.org/officeDocument/2006/math">
                    <m:r>
                      <a:rPr lang="en-US" altLang="zh-CN" sz="2800" b="0" i="1" smtClean="0">
                        <a:solidFill>
                          <a:schemeClr val="tx1"/>
                        </a:solidFill>
                        <a:latin typeface="Cambria Math" panose="02040503050406030204"/>
                        <a:ea typeface="微软雅黑" panose="020B0503020204020204" pitchFamily="34" charset="-122"/>
                      </a:rPr>
                      <m:t>𝑓</m:t>
                    </m:r>
                    <m:r>
                      <a:rPr lang="en-US" altLang="zh-CN" sz="2800" b="0" i="1" smtClean="0">
                        <a:solidFill>
                          <a:schemeClr val="tx1"/>
                        </a:solidFill>
                        <a:latin typeface="Cambria Math" panose="02040503050406030204"/>
                        <a:ea typeface="微软雅黑" panose="020B0503020204020204" pitchFamily="34" charset="-122"/>
                      </a:rPr>
                      <m:t>(</m:t>
                    </m:r>
                    <m:r>
                      <a:rPr lang="en-US" altLang="zh-CN" sz="2800" b="0" i="1" smtClean="0">
                        <a:solidFill>
                          <a:schemeClr val="tx1"/>
                        </a:solidFill>
                        <a:latin typeface="Cambria Math" panose="02040503050406030204"/>
                        <a:ea typeface="微软雅黑" panose="020B0503020204020204" pitchFamily="34" charset="-122"/>
                      </a:rPr>
                      <m:t>𝑥</m:t>
                    </m:r>
                    <m:r>
                      <a:rPr lang="en-US" altLang="zh-CN" sz="2800" b="0" i="1" smtClean="0">
                        <a:solidFill>
                          <a:schemeClr val="tx1"/>
                        </a:solidFill>
                        <a:latin typeface="Cambria Math" panose="02040503050406030204"/>
                        <a:ea typeface="微软雅黑" panose="020B0503020204020204" pitchFamily="34" charset="-122"/>
                      </a:rPr>
                      <m:t>)</m:t>
                    </m:r>
                  </m:oMath>
                </a14:m>
                <a:r>
                  <a:rPr lang="zh-CN" altLang="en-US" sz="2800" dirty="0">
                    <a:solidFill>
                      <a:schemeClr val="tx1"/>
                    </a:solidFill>
                    <a:latin typeface="微软雅黑" panose="020B0503020204020204" pitchFamily="34" charset="-122"/>
                    <a:ea typeface="微软雅黑" panose="020B0503020204020204" pitchFamily="34" charset="-122"/>
                  </a:rPr>
                  <a:t>，如果有</a:t>
                </a:r>
                <a14:m>
                  <m:oMath xmlns:m="http://schemas.openxmlformats.org/officeDocument/2006/math">
                    <m:sSub>
                      <m:sSubPr>
                        <m:ctrlPr>
                          <a:rPr lang="en-US" altLang="zh-CN" sz="2800" i="1" smtClean="0">
                            <a:solidFill>
                              <a:schemeClr val="tx1"/>
                            </a:solidFill>
                            <a:latin typeface="Cambria Math" panose="02040503050406030204" pitchFamily="18" charset="0"/>
                            <a:ea typeface="微软雅黑" panose="020B0503020204020204" pitchFamily="34" charset="-122"/>
                          </a:rPr>
                        </m:ctrlPr>
                      </m:sSubPr>
                      <m:e>
                        <m:r>
                          <a:rPr lang="en-US" altLang="zh-CN" sz="2800" b="0" i="1" smtClean="0">
                            <a:solidFill>
                              <a:schemeClr val="tx1"/>
                            </a:solidFill>
                            <a:latin typeface="Cambria Math" panose="02040503050406030204"/>
                            <a:ea typeface="微软雅黑" panose="020B0503020204020204" pitchFamily="34" charset="-122"/>
                          </a:rPr>
                          <m:t>𝑥</m:t>
                        </m:r>
                      </m:e>
                      <m:sub>
                        <m:r>
                          <a:rPr lang="en-US" altLang="zh-CN" sz="2800" b="0" i="1" smtClean="0">
                            <a:solidFill>
                              <a:schemeClr val="tx1"/>
                            </a:solidFill>
                            <a:latin typeface="Cambria Math" panose="02040503050406030204"/>
                            <a:ea typeface="微软雅黑" panose="020B0503020204020204" pitchFamily="34" charset="-122"/>
                          </a:rPr>
                          <m:t>0</m:t>
                        </m:r>
                      </m:sub>
                    </m:sSub>
                    <m:r>
                      <a:rPr lang="en-US" altLang="zh-CN" sz="2800" i="1" smtClean="0">
                        <a:solidFill>
                          <a:schemeClr val="tx1"/>
                        </a:solidFill>
                        <a:latin typeface="Cambria Math" panose="02040503050406030204"/>
                        <a:ea typeface="Cambria Math" panose="02040503050406030204"/>
                      </a:rPr>
                      <m:t>∈</m:t>
                    </m:r>
                    <m:r>
                      <a:rPr lang="en-US" altLang="zh-CN" sz="2800" b="0" i="1" smtClean="0">
                        <a:solidFill>
                          <a:schemeClr val="tx1"/>
                        </a:solidFill>
                        <a:latin typeface="Cambria Math" panose="02040503050406030204"/>
                        <a:ea typeface="Cambria Math" panose="02040503050406030204"/>
                      </a:rPr>
                      <m:t>𝐼</m:t>
                    </m:r>
                  </m:oMath>
                </a14:m>
                <a:r>
                  <a:rPr lang="zh-CN" altLang="en-US" sz="2800" dirty="0">
                    <a:solidFill>
                      <a:schemeClr val="tx1"/>
                    </a:solidFill>
                    <a:latin typeface="微软雅黑" panose="020B0503020204020204" pitchFamily="34" charset="-122"/>
                    <a:ea typeface="微软雅黑" panose="020B0503020204020204" pitchFamily="34" charset="-122"/>
                  </a:rPr>
                  <a:t>，使得对于任一</a:t>
                </a:r>
                <a14:m>
                  <m:oMath xmlns:m="http://schemas.openxmlformats.org/officeDocument/2006/math">
                    <m:r>
                      <a:rPr lang="en-US" altLang="zh-CN" sz="2800" b="0" i="1" smtClean="0">
                        <a:solidFill>
                          <a:schemeClr val="tx1"/>
                        </a:solidFill>
                        <a:latin typeface="Cambria Math" panose="02040503050406030204"/>
                        <a:ea typeface="微软雅黑" panose="020B0503020204020204" pitchFamily="34" charset="-122"/>
                      </a:rPr>
                      <m:t>𝑥</m:t>
                    </m:r>
                    <m:r>
                      <a:rPr lang="en-US" altLang="zh-CN" sz="2800" i="1">
                        <a:solidFill>
                          <a:schemeClr val="tx1"/>
                        </a:solidFill>
                        <a:latin typeface="Cambria Math" panose="02040503050406030204"/>
                        <a:ea typeface="Cambria Math" panose="02040503050406030204"/>
                      </a:rPr>
                      <m:t>∈</m:t>
                    </m:r>
                    <m:r>
                      <a:rPr lang="en-US" altLang="zh-CN" sz="2800" i="1">
                        <a:solidFill>
                          <a:schemeClr val="tx1"/>
                        </a:solidFill>
                        <a:latin typeface="Cambria Math" panose="02040503050406030204"/>
                        <a:ea typeface="Cambria Math" panose="02040503050406030204"/>
                      </a:rPr>
                      <m:t>𝐼</m:t>
                    </m:r>
                  </m:oMath>
                </a14:m>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都有</a:t>
                </a:r>
              </a:p>
              <a:p>
                <a:pPr algn="ctr">
                  <a:lnSpc>
                    <a:spcPct val="120000"/>
                  </a:lnSpc>
                  <a:spcAft>
                    <a:spcPts val="1200"/>
                  </a:spcAft>
                </a:pPr>
                <a14:m>
                  <m:oMath xmlns:m="http://schemas.openxmlformats.org/officeDocument/2006/math">
                    <m:r>
                      <a:rPr lang="en-US" altLang="zh-CN" sz="2800" b="1" i="1" smtClean="0">
                        <a:solidFill>
                          <a:srgbClr val="C00000"/>
                        </a:solidFill>
                        <a:latin typeface="Cambria Math" panose="02040503050406030204"/>
                        <a:ea typeface="微软雅黑" panose="020B0503020204020204" pitchFamily="34" charset="-122"/>
                      </a:rPr>
                      <m:t>𝒇</m:t>
                    </m:r>
                    <m:r>
                      <a:rPr lang="en-US" altLang="zh-CN" sz="2800" b="1" i="1" smtClean="0">
                        <a:solidFill>
                          <a:srgbClr val="C00000"/>
                        </a:solidFill>
                        <a:latin typeface="Cambria Math" panose="02040503050406030204"/>
                        <a:ea typeface="微软雅黑" panose="020B0503020204020204" pitchFamily="34" charset="-122"/>
                      </a:rPr>
                      <m:t>(</m:t>
                    </m:r>
                    <m:r>
                      <a:rPr lang="en-US" altLang="zh-CN" sz="2800" b="1" i="1" smtClean="0">
                        <a:solidFill>
                          <a:srgbClr val="C00000"/>
                        </a:solidFill>
                        <a:latin typeface="Cambria Math" panose="02040503050406030204"/>
                        <a:ea typeface="微软雅黑" panose="020B0503020204020204" pitchFamily="34" charset="-122"/>
                      </a:rPr>
                      <m:t>𝒙</m:t>
                    </m:r>
                    <m:r>
                      <a:rPr lang="en-US" altLang="zh-CN" sz="2800" b="1" i="1" smtClean="0">
                        <a:solidFill>
                          <a:srgbClr val="C00000"/>
                        </a:solidFill>
                        <a:latin typeface="Cambria Math" panose="02040503050406030204"/>
                        <a:ea typeface="微软雅黑" panose="020B0503020204020204" pitchFamily="34" charset="-122"/>
                      </a:rPr>
                      <m:t>)≤</m:t>
                    </m:r>
                    <m:r>
                      <a:rPr lang="en-US" altLang="zh-CN" sz="2800" b="1" i="1">
                        <a:solidFill>
                          <a:srgbClr val="C00000"/>
                        </a:solidFill>
                        <a:latin typeface="Cambria Math" panose="02040503050406030204"/>
                        <a:ea typeface="Cambria Math" panose="02040503050406030204"/>
                      </a:rPr>
                      <m:t>𝒇</m:t>
                    </m:r>
                    <m:r>
                      <a:rPr lang="en-US" altLang="zh-CN" sz="2800" b="1" i="1">
                        <a:solidFill>
                          <a:srgbClr val="C00000"/>
                        </a:solidFill>
                        <a:latin typeface="Cambria Math" panose="02040503050406030204"/>
                        <a:ea typeface="Cambria Math" panose="02040503050406030204"/>
                      </a:rPr>
                      <m:t>(</m:t>
                    </m:r>
                    <m:sSub>
                      <m:sSubPr>
                        <m:ctrlPr>
                          <a:rPr lang="en-US" altLang="zh-CN" sz="2800" b="1" i="1">
                            <a:solidFill>
                              <a:srgbClr val="C00000"/>
                            </a:solidFill>
                            <a:latin typeface="Cambria Math" panose="02040503050406030204" pitchFamily="18" charset="0"/>
                            <a:ea typeface="微软雅黑" panose="020B0503020204020204" pitchFamily="34" charset="-122"/>
                          </a:rPr>
                        </m:ctrlPr>
                      </m:sSubPr>
                      <m:e>
                        <m:r>
                          <a:rPr lang="en-US" altLang="zh-CN" sz="2800" b="1" i="1">
                            <a:solidFill>
                              <a:srgbClr val="C00000"/>
                            </a:solidFill>
                            <a:latin typeface="Cambria Math" panose="02040503050406030204"/>
                            <a:ea typeface="微软雅黑" panose="020B0503020204020204" pitchFamily="34" charset="-122"/>
                          </a:rPr>
                          <m:t>𝒙</m:t>
                        </m:r>
                      </m:e>
                      <m:sub>
                        <m:r>
                          <a:rPr lang="en-US" altLang="zh-CN" sz="2800" b="1" i="1">
                            <a:solidFill>
                              <a:srgbClr val="C00000"/>
                            </a:solidFill>
                            <a:latin typeface="Cambria Math" panose="02040503050406030204"/>
                            <a:ea typeface="微软雅黑" panose="020B0503020204020204" pitchFamily="34" charset="-122"/>
                          </a:rPr>
                          <m:t>𝟎</m:t>
                        </m:r>
                      </m:sub>
                    </m:sSub>
                    <m:r>
                      <a:rPr lang="en-US" altLang="zh-CN" sz="2800" b="1" i="1">
                        <a:solidFill>
                          <a:srgbClr val="C00000"/>
                        </a:solidFill>
                        <a:latin typeface="Cambria Math" panose="02040503050406030204"/>
                        <a:ea typeface="Cambria Math" panose="02040503050406030204"/>
                      </a:rPr>
                      <m:t>) </m:t>
                    </m:r>
                  </m:oMath>
                </a14:m>
                <a:r>
                  <a:rPr lang="zh-CN" altLang="en-US" sz="2800" dirty="0">
                    <a:solidFill>
                      <a:schemeClr val="tx1"/>
                    </a:solidFill>
                    <a:latin typeface="微软雅黑" panose="020B0503020204020204" pitchFamily="34" charset="-122"/>
                    <a:ea typeface="微软雅黑" panose="020B0503020204020204" pitchFamily="34" charset="-122"/>
                  </a:rPr>
                  <a:t>，</a:t>
                </a:r>
              </a:p>
              <a:p>
                <a:pPr>
                  <a:lnSpc>
                    <a:spcPct val="120000"/>
                  </a:lnSpc>
                </a:pPr>
                <a:r>
                  <a:rPr lang="zh-CN" altLang="en-US" sz="2800" dirty="0">
                    <a:solidFill>
                      <a:schemeClr val="tx1"/>
                    </a:solidFill>
                    <a:latin typeface="微软雅黑" panose="020B0503020204020204" pitchFamily="34" charset="-122"/>
                    <a:ea typeface="微软雅黑" panose="020B0503020204020204" pitchFamily="34" charset="-122"/>
                  </a:rPr>
                  <a:t>则称</a:t>
                </a:r>
                <a14:m>
                  <m:oMath xmlns:m="http://schemas.openxmlformats.org/officeDocument/2006/math">
                    <m:r>
                      <a:rPr lang="en-US" altLang="zh-CN" sz="2800" b="1" i="1" smtClean="0">
                        <a:solidFill>
                          <a:srgbClr val="0000FF"/>
                        </a:solidFill>
                        <a:latin typeface="Cambria Math" panose="02040503050406030204"/>
                        <a:ea typeface="Cambria Math" panose="02040503050406030204"/>
                      </a:rPr>
                      <m:t>𝒇</m:t>
                    </m:r>
                    <m:r>
                      <a:rPr lang="en-US" altLang="zh-CN" sz="2800" b="1" i="1" smtClean="0">
                        <a:solidFill>
                          <a:srgbClr val="0000FF"/>
                        </a:solidFill>
                        <a:latin typeface="Cambria Math" panose="02040503050406030204"/>
                        <a:ea typeface="Cambria Math" panose="02040503050406030204"/>
                      </a:rPr>
                      <m:t>(</m:t>
                    </m:r>
                    <m:sSub>
                      <m:sSubPr>
                        <m:ctrlPr>
                          <a:rPr lang="en-US" altLang="zh-CN" sz="2800" b="1" i="1">
                            <a:solidFill>
                              <a:srgbClr val="0000FF"/>
                            </a:solidFill>
                            <a:latin typeface="Cambria Math" panose="02040503050406030204" pitchFamily="18" charset="0"/>
                            <a:ea typeface="微软雅黑" panose="020B0503020204020204" pitchFamily="34" charset="-122"/>
                          </a:rPr>
                        </m:ctrlPr>
                      </m:sSubPr>
                      <m:e>
                        <m:r>
                          <a:rPr lang="en-US" altLang="zh-CN" sz="2800" b="1" i="1">
                            <a:solidFill>
                              <a:srgbClr val="0000FF"/>
                            </a:solidFill>
                            <a:latin typeface="Cambria Math" panose="02040503050406030204"/>
                            <a:ea typeface="微软雅黑" panose="020B0503020204020204" pitchFamily="34" charset="-122"/>
                          </a:rPr>
                          <m:t>𝒙</m:t>
                        </m:r>
                      </m:e>
                      <m:sub>
                        <m:r>
                          <a:rPr lang="en-US" altLang="zh-CN" sz="2800" b="1" i="1">
                            <a:solidFill>
                              <a:srgbClr val="0000FF"/>
                            </a:solidFill>
                            <a:latin typeface="Cambria Math" panose="02040503050406030204"/>
                            <a:ea typeface="微软雅黑" panose="020B0503020204020204" pitchFamily="34" charset="-122"/>
                          </a:rPr>
                          <m:t>𝟎</m:t>
                        </m:r>
                      </m:sub>
                    </m:sSub>
                    <m:r>
                      <a:rPr lang="en-US" altLang="zh-CN" sz="2800" b="1" i="1">
                        <a:solidFill>
                          <a:srgbClr val="0000FF"/>
                        </a:solidFill>
                        <a:latin typeface="Cambria Math" panose="02040503050406030204"/>
                        <a:ea typeface="Cambria Math" panose="02040503050406030204"/>
                      </a:rPr>
                      <m:t>)</m:t>
                    </m:r>
                  </m:oMath>
                </a14:m>
                <a:r>
                  <a:rPr lang="zh-CN" altLang="en-US" sz="2800" b="1" dirty="0">
                    <a:solidFill>
                      <a:srgbClr val="0000FF"/>
                    </a:solidFill>
                    <a:latin typeface="微软雅黑" panose="020B0503020204020204" pitchFamily="34" charset="-122"/>
                    <a:ea typeface="微软雅黑" panose="020B0503020204020204" pitchFamily="34" charset="-122"/>
                  </a:rPr>
                  <a:t>是</a:t>
                </a:r>
                <a14:m>
                  <m:oMath xmlns:m="http://schemas.openxmlformats.org/officeDocument/2006/math">
                    <m:r>
                      <a:rPr lang="en-US" altLang="zh-CN" sz="2800" b="1" i="1">
                        <a:solidFill>
                          <a:srgbClr val="0000FF"/>
                        </a:solidFill>
                        <a:latin typeface="Cambria Math" panose="02040503050406030204"/>
                        <a:ea typeface="Cambria Math" panose="02040503050406030204"/>
                      </a:rPr>
                      <m:t>𝒇</m:t>
                    </m:r>
                    <m:r>
                      <a:rPr lang="en-US" altLang="zh-CN" sz="2800" b="1" i="1">
                        <a:solidFill>
                          <a:srgbClr val="0000FF"/>
                        </a:solidFill>
                        <a:latin typeface="Cambria Math" panose="02040503050406030204"/>
                        <a:ea typeface="Cambria Math" panose="02040503050406030204"/>
                      </a:rPr>
                      <m:t>(</m:t>
                    </m:r>
                    <m:r>
                      <a:rPr lang="en-US" altLang="zh-CN" sz="2800" b="1" i="1" smtClean="0">
                        <a:solidFill>
                          <a:srgbClr val="0000FF"/>
                        </a:solidFill>
                        <a:latin typeface="Cambria Math" panose="02040503050406030204"/>
                        <a:ea typeface="微软雅黑" panose="020B0503020204020204" pitchFamily="34" charset="-122"/>
                      </a:rPr>
                      <m:t>𝒙</m:t>
                    </m:r>
                    <m:r>
                      <a:rPr lang="en-US" altLang="zh-CN" sz="2800" b="1" i="1">
                        <a:solidFill>
                          <a:srgbClr val="0000FF"/>
                        </a:solidFill>
                        <a:latin typeface="Cambria Math" panose="02040503050406030204"/>
                        <a:ea typeface="Cambria Math" panose="02040503050406030204"/>
                      </a:rPr>
                      <m:t>)</m:t>
                    </m:r>
                  </m:oMath>
                </a14:m>
                <a:r>
                  <a:rPr lang="zh-CN" altLang="en-US" sz="2800" b="1" dirty="0">
                    <a:solidFill>
                      <a:srgbClr val="0000FF"/>
                    </a:solidFill>
                    <a:latin typeface="微软雅黑" panose="020B0503020204020204" pitchFamily="34" charset="-122"/>
                    <a:ea typeface="微软雅黑" panose="020B0503020204020204" pitchFamily="34" charset="-122"/>
                  </a:rPr>
                  <a:t>在区间</a:t>
                </a:r>
                <a14:m>
                  <m:oMath xmlns:m="http://schemas.openxmlformats.org/officeDocument/2006/math">
                    <m:r>
                      <a:rPr lang="en-US" altLang="zh-CN" sz="2800" b="1" i="0" smtClean="0">
                        <a:solidFill>
                          <a:srgbClr val="0000FF"/>
                        </a:solidFill>
                        <a:latin typeface="Cambria Math" panose="02040503050406030204"/>
                        <a:ea typeface="微软雅黑" panose="020B0503020204020204" pitchFamily="34" charset="-122"/>
                      </a:rPr>
                      <m:t> </m:t>
                    </m:r>
                    <m:r>
                      <a:rPr lang="en-US" altLang="zh-CN" sz="2800" b="1" i="1">
                        <a:solidFill>
                          <a:srgbClr val="0000FF"/>
                        </a:solidFill>
                        <a:latin typeface="Cambria Math" panose="02040503050406030204"/>
                        <a:ea typeface="微软雅黑" panose="020B0503020204020204" pitchFamily="34" charset="-122"/>
                      </a:rPr>
                      <m:t>𝑰</m:t>
                    </m:r>
                    <m:r>
                      <a:rPr lang="en-US" altLang="zh-CN" sz="2800" b="1" i="1" smtClean="0">
                        <a:solidFill>
                          <a:srgbClr val="0000FF"/>
                        </a:solidFill>
                        <a:latin typeface="Cambria Math" panose="02040503050406030204"/>
                        <a:ea typeface="微软雅黑" panose="020B0503020204020204" pitchFamily="34" charset="-122"/>
                      </a:rPr>
                      <m:t> </m:t>
                    </m:r>
                  </m:oMath>
                </a14:m>
                <a:r>
                  <a:rPr lang="zh-CN" altLang="en-US" sz="2800" b="1" dirty="0">
                    <a:solidFill>
                      <a:srgbClr val="0000FF"/>
                    </a:solidFill>
                    <a:latin typeface="微软雅黑" panose="020B0503020204020204" pitchFamily="34" charset="-122"/>
                    <a:ea typeface="微软雅黑" panose="020B0503020204020204" pitchFamily="34" charset="-122"/>
                  </a:rPr>
                  <a:t>上的最大值</a:t>
                </a:r>
                <a:r>
                  <a:rPr lang="zh-CN" altLang="en-US" sz="2800" dirty="0">
                    <a:solidFill>
                      <a:schemeClr val="tx1"/>
                    </a:solidFill>
                    <a:latin typeface="微软雅黑" panose="020B0503020204020204" pitchFamily="34" charset="-122"/>
                    <a:ea typeface="微软雅黑" panose="020B0503020204020204" pitchFamily="34" charset="-122"/>
                  </a:rPr>
                  <a:t>，记作</a:t>
                </a:r>
                <a:endParaRPr lang="en-US" altLang="zh-CN" sz="2800" dirty="0">
                  <a:solidFill>
                    <a:schemeClr val="tx1"/>
                  </a:solidFill>
                  <a:latin typeface="微软雅黑" panose="020B0503020204020204" pitchFamily="34" charset="-122"/>
                  <a:ea typeface="微软雅黑" panose="020B0503020204020204" pitchFamily="34" charset="-122"/>
                </a:endParaRPr>
              </a:p>
              <a:p>
                <a:pPr algn="ctr">
                  <a:lnSpc>
                    <a:spcPct val="120000"/>
                  </a:lnSpc>
                </a:pPr>
                <a14:m>
                  <m:oMath xmlns:m="http://schemas.openxmlformats.org/officeDocument/2006/math">
                    <m:r>
                      <a:rPr lang="en-US" altLang="zh-CN" sz="2800" b="0" i="1" smtClean="0">
                        <a:solidFill>
                          <a:srgbClr val="0000FF"/>
                        </a:solidFill>
                        <a:latin typeface="Cambria Math" panose="02040503050406030204"/>
                      </a:rPr>
                      <m:t>𝑀</m:t>
                    </m:r>
                    <m:r>
                      <a:rPr lang="en-US" altLang="zh-CN" sz="2800" b="0" i="1" smtClean="0">
                        <a:solidFill>
                          <a:srgbClr val="0000FF"/>
                        </a:solidFill>
                        <a:latin typeface="Cambria Math" panose="02040503050406030204"/>
                      </a:rPr>
                      <m:t>=</m:t>
                    </m:r>
                    <m:limLow>
                      <m:limLowPr>
                        <m:ctrlPr>
                          <a:rPr lang="zh-CN" altLang="en-US" sz="2800" i="1">
                            <a:solidFill>
                              <a:srgbClr val="0000FF"/>
                            </a:solidFill>
                            <a:latin typeface="Cambria Math" panose="02040503050406030204" pitchFamily="18" charset="0"/>
                          </a:rPr>
                        </m:ctrlPr>
                      </m:limLowPr>
                      <m:e>
                        <m:r>
                          <m:rPr>
                            <m:sty m:val="p"/>
                          </m:rPr>
                          <a:rPr lang="zh-CN" altLang="en-US" sz="2800">
                            <a:solidFill>
                              <a:srgbClr val="0000FF"/>
                            </a:solidFill>
                            <a:latin typeface="Cambria Math" panose="02040503050406030204"/>
                          </a:rPr>
                          <m:t>m</m:t>
                        </m:r>
                        <m:r>
                          <m:rPr>
                            <m:sty m:val="p"/>
                          </m:rPr>
                          <a:rPr lang="en-US" altLang="zh-CN" sz="2800" b="0" i="0" smtClean="0">
                            <a:solidFill>
                              <a:srgbClr val="0000FF"/>
                            </a:solidFill>
                            <a:latin typeface="Cambria Math" panose="02040503050406030204"/>
                          </a:rPr>
                          <m:t>ax</m:t>
                        </m:r>
                      </m:e>
                      <m:lim>
                        <m:r>
                          <a:rPr lang="zh-CN" altLang="en-US" sz="2800" i="1">
                            <a:solidFill>
                              <a:srgbClr val="0000FF"/>
                            </a:solidFill>
                            <a:latin typeface="Cambria Math" panose="02040503050406030204"/>
                          </a:rPr>
                          <m:t>𝑥</m:t>
                        </m:r>
                        <m:r>
                          <a:rPr lang="zh-CN" altLang="en-US" sz="2800">
                            <a:solidFill>
                              <a:srgbClr val="0000FF"/>
                            </a:solidFill>
                            <a:latin typeface="Cambria Math" panose="02040503050406030204"/>
                          </a:rPr>
                          <m:t>∈</m:t>
                        </m:r>
                        <m:r>
                          <a:rPr lang="en-US" altLang="zh-CN" sz="2800" b="0" i="1" smtClean="0">
                            <a:solidFill>
                              <a:srgbClr val="0000FF"/>
                            </a:solidFill>
                            <a:latin typeface="Cambria Math" panose="02040503050406030204"/>
                          </a:rPr>
                          <m:t>𝐼</m:t>
                        </m:r>
                      </m:lim>
                    </m:limLow>
                    <m:r>
                      <a:rPr lang="zh-CN" altLang="en-US" sz="2800" i="1">
                        <a:solidFill>
                          <a:srgbClr val="0000FF"/>
                        </a:solidFill>
                        <a:latin typeface="Cambria Math" panose="02040503050406030204"/>
                      </a:rPr>
                      <m:t>𝑓</m:t>
                    </m:r>
                    <m:d>
                      <m:dPr>
                        <m:ctrlPr>
                          <a:rPr lang="zh-CN" altLang="en-US" sz="2800" i="1">
                            <a:solidFill>
                              <a:srgbClr val="0000FF"/>
                            </a:solidFill>
                            <a:latin typeface="Cambria Math" panose="02040503050406030204" pitchFamily="18" charset="0"/>
                          </a:rPr>
                        </m:ctrlPr>
                      </m:dPr>
                      <m:e>
                        <m:r>
                          <a:rPr lang="zh-CN" altLang="en-US" sz="2800" i="1">
                            <a:solidFill>
                              <a:srgbClr val="0000FF"/>
                            </a:solidFill>
                            <a:latin typeface="Cambria Math" panose="02040503050406030204"/>
                          </a:rPr>
                          <m:t>𝑥</m:t>
                        </m:r>
                      </m:e>
                    </m:d>
                  </m:oMath>
                </a14:m>
                <a:r>
                  <a:rPr lang="zh-CN" altLang="en-US" sz="2800" dirty="0">
                    <a:solidFill>
                      <a:srgbClr val="0000FF"/>
                    </a:solidFill>
                  </a:rPr>
                  <a:t> </a:t>
                </a:r>
                <a:r>
                  <a:rPr lang="zh-CN" altLang="en-US" sz="2800" dirty="0">
                    <a:latin typeface="微软雅黑" panose="020B0503020204020204" pitchFamily="34" charset="-122"/>
                    <a:ea typeface="微软雅黑" panose="020B0503020204020204" pitchFamily="34" charset="-122"/>
                  </a:rPr>
                  <a:t>或</a:t>
                </a:r>
                <a:r>
                  <a:rPr lang="en-US" altLang="zh-CN" sz="2800" dirty="0">
                    <a:solidFill>
                      <a:srgbClr val="0000FF"/>
                    </a:solidFill>
                  </a:rPr>
                  <a:t> </a:t>
                </a:r>
                <a14:m>
                  <m:oMath xmlns:m="http://schemas.openxmlformats.org/officeDocument/2006/math">
                    <m:r>
                      <a:rPr lang="en-US" altLang="zh-CN" sz="2800" i="1">
                        <a:solidFill>
                          <a:srgbClr val="0000FF"/>
                        </a:solidFill>
                        <a:latin typeface="Cambria Math" panose="02040503050406030204"/>
                      </a:rPr>
                      <m:t>𝑀</m:t>
                    </m:r>
                    <m:r>
                      <a:rPr lang="en-US" altLang="zh-CN" sz="2800" i="1">
                        <a:solidFill>
                          <a:srgbClr val="0000FF"/>
                        </a:solidFill>
                        <a:latin typeface="Cambria Math" panose="02040503050406030204"/>
                      </a:rPr>
                      <m:t>=</m:t>
                    </m:r>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𝑓</m:t>
                        </m:r>
                      </m:e>
                      <m:sub>
                        <m:r>
                          <a:rPr lang="en-US" altLang="zh-CN" sz="2800" i="1">
                            <a:solidFill>
                              <a:srgbClr val="0000FF"/>
                            </a:solidFill>
                            <a:latin typeface="Cambria Math" panose="02040503050406030204"/>
                          </a:rPr>
                          <m:t>𝑚𝑎𝑥</m:t>
                        </m:r>
                      </m:sub>
                    </m:sSub>
                  </m:oMath>
                </a14:m>
                <a:r>
                  <a:rPr lang="en-US" altLang="zh-CN" sz="2800" dirty="0">
                    <a:solidFill>
                      <a:srgbClr val="0000FF"/>
                    </a:solidFill>
                    <a:latin typeface="微软雅黑" panose="020B0503020204020204" pitchFamily="34" charset="-122"/>
                    <a:ea typeface="微软雅黑" panose="020B0503020204020204" pitchFamily="34" charset="-122"/>
                  </a:rPr>
                  <a:t>.</a:t>
                </a:r>
                <a:endParaRPr lang="zh-CN" altLang="en-US" sz="2800"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971600" y="1734261"/>
                <a:ext cx="7632848" cy="2990883"/>
              </a:xfrm>
              <a:prstGeom prst="rect">
                <a:avLst/>
              </a:prstGeom>
              <a:blipFill rotWithShape="1">
                <a:blip r:embed="rId3"/>
                <a:stretch>
                  <a:fillRect l="-1" t="-3" r="3" b="4"/>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wipe(left)">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00408" y="1772816"/>
                <a:ext cx="7760024" cy="2987613"/>
              </a:xfrm>
              <a:prstGeom prst="rect">
                <a:avLst/>
              </a:prstGeom>
            </p:spPr>
            <p:txBody>
              <a:bodyPr wrap="square">
                <a:spAutoFit/>
              </a:bodyPr>
              <a:lstStyle/>
              <a:p>
                <a:pPr>
                  <a:lnSpc>
                    <a:spcPct val="120000"/>
                  </a:lnSpc>
                </a:pPr>
                <a:r>
                  <a:rPr lang="zh-CN" altLang="en-US" sz="2800" dirty="0">
                    <a:latin typeface="微软雅黑" panose="020B0503020204020204" pitchFamily="34" charset="-122"/>
                    <a:ea typeface="微软雅黑" panose="020B0503020204020204" pitchFamily="34" charset="-122"/>
                  </a:rPr>
                  <a:t>对于在区间</a:t>
                </a:r>
                <a14:m>
                  <m:oMath xmlns:m="http://schemas.openxmlformats.org/officeDocument/2006/math">
                    <m:r>
                      <a:rPr lang="en-US" altLang="zh-CN" sz="2800" b="0" i="0" smtClean="0">
                        <a:latin typeface="Cambria Math" panose="02040503050406030204"/>
                        <a:ea typeface="微软雅黑" panose="020B0503020204020204" pitchFamily="34" charset="-122"/>
                      </a:rPr>
                      <m:t> </m:t>
                    </m:r>
                    <m:r>
                      <a:rPr lang="en-US" altLang="zh-CN" sz="2800" b="0" i="1" smtClean="0">
                        <a:latin typeface="Cambria Math" panose="02040503050406030204"/>
                        <a:ea typeface="微软雅黑" panose="020B0503020204020204" pitchFamily="34" charset="-122"/>
                      </a:rPr>
                      <m:t>𝐼</m:t>
                    </m:r>
                    <m:r>
                      <a:rPr lang="en-US" altLang="zh-CN" sz="2800" b="0" i="1" smtClean="0">
                        <a:latin typeface="Cambria Math" panose="02040503050406030204"/>
                        <a:ea typeface="微软雅黑" panose="020B0503020204020204" pitchFamily="34" charset="-122"/>
                      </a:rPr>
                      <m:t> </m:t>
                    </m:r>
                  </m:oMath>
                </a14:m>
                <a:r>
                  <a:rPr lang="zh-CN" altLang="en-US" sz="2800" dirty="0">
                    <a:latin typeface="微软雅黑" panose="020B0503020204020204" pitchFamily="34" charset="-122"/>
                    <a:ea typeface="微软雅黑" panose="020B0503020204020204" pitchFamily="34" charset="-122"/>
                  </a:rPr>
                  <a:t>上有定义的函数</a:t>
                </a:r>
                <a14:m>
                  <m:oMath xmlns:m="http://schemas.openxmlformats.org/officeDocument/2006/math">
                    <m:r>
                      <a:rPr lang="en-US" altLang="zh-CN" sz="2800" b="0" i="1" smtClean="0">
                        <a:latin typeface="Cambria Math" panose="02040503050406030204"/>
                        <a:ea typeface="微软雅黑" panose="020B0503020204020204" pitchFamily="34" charset="-122"/>
                      </a:rPr>
                      <m:t>𝑓</m:t>
                    </m:r>
                    <m:r>
                      <a:rPr lang="en-US" altLang="zh-CN" sz="2800" b="0" i="1" smtClean="0">
                        <a:latin typeface="Cambria Math" panose="02040503050406030204"/>
                        <a:ea typeface="微软雅黑" panose="020B0503020204020204" pitchFamily="34" charset="-122"/>
                      </a:rPr>
                      <m:t>(</m:t>
                    </m:r>
                    <m:r>
                      <a:rPr lang="en-US" altLang="zh-CN" sz="2800" b="0" i="1" smtClean="0">
                        <a:latin typeface="Cambria Math" panose="02040503050406030204"/>
                        <a:ea typeface="微软雅黑" panose="020B0503020204020204" pitchFamily="34" charset="-122"/>
                      </a:rPr>
                      <m:t>𝑥</m:t>
                    </m:r>
                    <m:r>
                      <a:rPr lang="en-US" altLang="zh-CN" sz="2800" b="0" i="1" smtClean="0">
                        <a:latin typeface="Cambria Math" panose="02040503050406030204"/>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，如果有</a:t>
                </a:r>
                <a:endParaRPr lang="en-US" altLang="zh-CN" sz="2800" dirty="0">
                  <a:latin typeface="微软雅黑" panose="020B0503020204020204" pitchFamily="34" charset="-122"/>
                  <a:ea typeface="微软雅黑" panose="020B0503020204020204" pitchFamily="34" charset="-122"/>
                </a:endParaRPr>
              </a:p>
              <a:p>
                <a:pPr>
                  <a:lnSpc>
                    <a:spcPct val="120000"/>
                  </a:lnSpc>
                </a:pP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rPr>
                        </m:ctrlPr>
                      </m:sSubPr>
                      <m:e>
                        <m:r>
                          <a:rPr lang="en-US" altLang="zh-CN" sz="2800" b="0" i="1" smtClean="0">
                            <a:latin typeface="Cambria Math" panose="02040503050406030204"/>
                            <a:ea typeface="微软雅黑" panose="020B0503020204020204" pitchFamily="34" charset="-122"/>
                          </a:rPr>
                          <m:t>𝑥</m:t>
                        </m:r>
                      </m:e>
                      <m:sub>
                        <m:r>
                          <a:rPr lang="en-US" altLang="zh-CN" sz="2800" b="0" i="1" smtClean="0">
                            <a:latin typeface="Cambria Math" panose="02040503050406030204"/>
                            <a:ea typeface="微软雅黑" panose="020B0503020204020204" pitchFamily="34" charset="-122"/>
                          </a:rPr>
                          <m:t>0</m:t>
                        </m:r>
                      </m:sub>
                    </m:sSub>
                    <m:r>
                      <a:rPr lang="en-US" altLang="zh-CN" sz="2800" i="1" smtClean="0">
                        <a:latin typeface="Cambria Math" panose="02040503050406030204"/>
                        <a:ea typeface="Cambria Math" panose="02040503050406030204"/>
                      </a:rPr>
                      <m:t>∈</m:t>
                    </m:r>
                    <m:r>
                      <a:rPr lang="en-US" altLang="zh-CN" sz="2800" b="0" i="1" smtClean="0">
                        <a:latin typeface="Cambria Math" panose="02040503050406030204"/>
                        <a:ea typeface="Cambria Math" panose="02040503050406030204"/>
                      </a:rPr>
                      <m:t>𝐼</m:t>
                    </m:r>
                  </m:oMath>
                </a14:m>
                <a:r>
                  <a:rPr lang="zh-CN" altLang="en-US" sz="2800" dirty="0">
                    <a:latin typeface="微软雅黑" panose="020B0503020204020204" pitchFamily="34" charset="-122"/>
                    <a:ea typeface="微软雅黑" panose="020B0503020204020204" pitchFamily="34" charset="-122"/>
                  </a:rPr>
                  <a:t>，使得对于任一</a:t>
                </a:r>
                <a14:m>
                  <m:oMath xmlns:m="http://schemas.openxmlformats.org/officeDocument/2006/math">
                    <m:r>
                      <a:rPr lang="en-US" altLang="zh-CN" sz="2800" b="0" i="1" smtClean="0">
                        <a:latin typeface="Cambria Math" panose="02040503050406030204"/>
                        <a:ea typeface="微软雅黑" panose="020B0503020204020204" pitchFamily="34" charset="-122"/>
                      </a:rPr>
                      <m:t>𝑥</m:t>
                    </m:r>
                    <m:r>
                      <a:rPr lang="en-US" altLang="zh-CN" sz="2800" i="1">
                        <a:latin typeface="Cambria Math" panose="02040503050406030204"/>
                        <a:ea typeface="Cambria Math" panose="02040503050406030204"/>
                      </a:rPr>
                      <m:t>∈</m:t>
                    </m:r>
                    <m:r>
                      <a:rPr lang="en-US" altLang="zh-CN" sz="2800" i="1">
                        <a:latin typeface="Cambria Math" panose="02040503050406030204"/>
                        <a:ea typeface="Cambria Math" panose="02040503050406030204"/>
                      </a:rPr>
                      <m:t>𝐼</m:t>
                    </m:r>
                  </m:oMath>
                </a14:m>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都有</a:t>
                </a:r>
              </a:p>
              <a:p>
                <a:pPr algn="ctr">
                  <a:lnSpc>
                    <a:spcPct val="120000"/>
                  </a:lnSpc>
                  <a:spcAft>
                    <a:spcPts val="1200"/>
                  </a:spcAft>
                </a:pPr>
                <a14:m>
                  <m:oMath xmlns:m="http://schemas.openxmlformats.org/officeDocument/2006/math">
                    <m:r>
                      <a:rPr lang="en-US" altLang="zh-CN" sz="2800" b="1" i="1" smtClean="0">
                        <a:solidFill>
                          <a:srgbClr val="C00000"/>
                        </a:solidFill>
                        <a:latin typeface="Cambria Math" panose="02040503050406030204"/>
                        <a:ea typeface="微软雅黑" panose="020B0503020204020204" pitchFamily="34" charset="-122"/>
                      </a:rPr>
                      <m:t>𝒇</m:t>
                    </m:r>
                    <m:r>
                      <a:rPr lang="en-US" altLang="zh-CN" sz="2800" b="1" i="1" smtClean="0">
                        <a:solidFill>
                          <a:srgbClr val="C00000"/>
                        </a:solidFill>
                        <a:latin typeface="Cambria Math" panose="02040503050406030204"/>
                        <a:ea typeface="微软雅黑" panose="020B0503020204020204" pitchFamily="34" charset="-122"/>
                      </a:rPr>
                      <m:t>(</m:t>
                    </m:r>
                    <m:r>
                      <a:rPr lang="en-US" altLang="zh-CN" sz="2800" b="1" i="1" smtClean="0">
                        <a:solidFill>
                          <a:srgbClr val="C00000"/>
                        </a:solidFill>
                        <a:latin typeface="Cambria Math" panose="02040503050406030204"/>
                        <a:ea typeface="微软雅黑" panose="020B0503020204020204" pitchFamily="34" charset="-122"/>
                      </a:rPr>
                      <m:t>𝒙</m:t>
                    </m:r>
                    <m:r>
                      <a:rPr lang="en-US" altLang="zh-CN" sz="2800" b="1" i="1" smtClean="0">
                        <a:solidFill>
                          <a:srgbClr val="C00000"/>
                        </a:solidFill>
                        <a:latin typeface="Cambria Math" panose="02040503050406030204"/>
                        <a:ea typeface="微软雅黑" panose="020B0503020204020204" pitchFamily="34" charset="-122"/>
                      </a:rPr>
                      <m:t>)≥</m:t>
                    </m:r>
                    <m:r>
                      <a:rPr lang="en-US" altLang="zh-CN" sz="2800" b="1" i="1">
                        <a:solidFill>
                          <a:srgbClr val="C00000"/>
                        </a:solidFill>
                        <a:latin typeface="Cambria Math" panose="02040503050406030204"/>
                        <a:ea typeface="Cambria Math" panose="02040503050406030204"/>
                      </a:rPr>
                      <m:t>𝒇</m:t>
                    </m:r>
                    <m:r>
                      <a:rPr lang="en-US" altLang="zh-CN" sz="2800" b="1" i="1">
                        <a:solidFill>
                          <a:srgbClr val="C00000"/>
                        </a:solidFill>
                        <a:latin typeface="Cambria Math" panose="02040503050406030204"/>
                        <a:ea typeface="Cambria Math" panose="02040503050406030204"/>
                      </a:rPr>
                      <m:t>(</m:t>
                    </m:r>
                    <m:sSub>
                      <m:sSubPr>
                        <m:ctrlPr>
                          <a:rPr lang="en-US" altLang="zh-CN" sz="2800" b="1" i="1">
                            <a:solidFill>
                              <a:srgbClr val="C00000"/>
                            </a:solidFill>
                            <a:latin typeface="Cambria Math" panose="02040503050406030204" pitchFamily="18" charset="0"/>
                            <a:ea typeface="微软雅黑" panose="020B0503020204020204" pitchFamily="34" charset="-122"/>
                          </a:rPr>
                        </m:ctrlPr>
                      </m:sSubPr>
                      <m:e>
                        <m:r>
                          <a:rPr lang="en-US" altLang="zh-CN" sz="2800" b="1" i="1">
                            <a:solidFill>
                              <a:srgbClr val="C00000"/>
                            </a:solidFill>
                            <a:latin typeface="Cambria Math" panose="02040503050406030204"/>
                            <a:ea typeface="微软雅黑" panose="020B0503020204020204" pitchFamily="34" charset="-122"/>
                          </a:rPr>
                          <m:t>𝒙</m:t>
                        </m:r>
                      </m:e>
                      <m:sub>
                        <m:r>
                          <a:rPr lang="en-US" altLang="zh-CN" sz="2800" b="1" i="1">
                            <a:solidFill>
                              <a:srgbClr val="C00000"/>
                            </a:solidFill>
                            <a:latin typeface="Cambria Math" panose="02040503050406030204"/>
                            <a:ea typeface="微软雅黑" panose="020B0503020204020204" pitchFamily="34" charset="-122"/>
                          </a:rPr>
                          <m:t>𝟎</m:t>
                        </m:r>
                      </m:sub>
                    </m:sSub>
                    <m:r>
                      <a:rPr lang="en-US" altLang="zh-CN" sz="2800" b="1" i="1">
                        <a:solidFill>
                          <a:srgbClr val="C00000"/>
                        </a:solidFill>
                        <a:latin typeface="Cambria Math" panose="02040503050406030204"/>
                        <a:ea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a:t>
                </a:r>
              </a:p>
              <a:p>
                <a:pPr>
                  <a:lnSpc>
                    <a:spcPct val="120000"/>
                  </a:lnSpc>
                </a:pPr>
                <a:r>
                  <a:rPr lang="zh-CN" altLang="en-US" sz="2800" dirty="0">
                    <a:latin typeface="微软雅黑" panose="020B0503020204020204" pitchFamily="34" charset="-122"/>
                    <a:ea typeface="微软雅黑" panose="020B0503020204020204" pitchFamily="34" charset="-122"/>
                  </a:rPr>
                  <a:t>则称</a:t>
                </a:r>
                <a14:m>
                  <m:oMath xmlns:m="http://schemas.openxmlformats.org/officeDocument/2006/math">
                    <m:r>
                      <a:rPr lang="en-US" altLang="zh-CN" sz="2800" i="1">
                        <a:latin typeface="Cambria Math" panose="02040503050406030204"/>
                        <a:ea typeface="Cambria Math" panose="02040503050406030204"/>
                      </a:rPr>
                      <m:t>𝑓</m:t>
                    </m:r>
                    <m:r>
                      <a:rPr lang="en-US" altLang="zh-CN" sz="2800" i="1">
                        <a:latin typeface="Cambria Math" panose="02040503050406030204"/>
                        <a:ea typeface="Cambria Math" panose="02040503050406030204"/>
                      </a:rPr>
                      <m:t>(</m:t>
                    </m:r>
                    <m:sSub>
                      <m:sSubPr>
                        <m:ctrlPr>
                          <a:rPr lang="en-US" altLang="zh-CN" sz="2800" i="1">
                            <a:latin typeface="Cambria Math" panose="02040503050406030204" pitchFamily="18" charset="0"/>
                            <a:ea typeface="微软雅黑" panose="020B0503020204020204" pitchFamily="34" charset="-122"/>
                          </a:rPr>
                        </m:ctrlPr>
                      </m:sSubPr>
                      <m:e>
                        <m:r>
                          <a:rPr lang="en-US" altLang="zh-CN" sz="2800" i="1">
                            <a:latin typeface="Cambria Math" panose="02040503050406030204"/>
                            <a:ea typeface="微软雅黑" panose="020B0503020204020204" pitchFamily="34" charset="-122"/>
                          </a:rPr>
                          <m:t>𝑥</m:t>
                        </m:r>
                      </m:e>
                      <m:sub>
                        <m:r>
                          <a:rPr lang="en-US" altLang="zh-CN" sz="2800" i="1">
                            <a:latin typeface="Cambria Math" panose="02040503050406030204"/>
                            <a:ea typeface="微软雅黑" panose="020B0503020204020204" pitchFamily="34" charset="-122"/>
                          </a:rPr>
                          <m:t>0</m:t>
                        </m:r>
                      </m:sub>
                    </m:sSub>
                    <m:r>
                      <a:rPr lang="en-US" altLang="zh-CN" sz="2800" i="1">
                        <a:latin typeface="Cambria Math" panose="02040503050406030204"/>
                        <a:ea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是</a:t>
                </a:r>
                <a14:m>
                  <m:oMath xmlns:m="http://schemas.openxmlformats.org/officeDocument/2006/math">
                    <m:r>
                      <a:rPr lang="en-US" altLang="zh-CN" sz="2800" b="1" i="1">
                        <a:solidFill>
                          <a:srgbClr val="0000FF"/>
                        </a:solidFill>
                        <a:latin typeface="Cambria Math" panose="02040503050406030204"/>
                        <a:ea typeface="Cambria Math" panose="02040503050406030204"/>
                      </a:rPr>
                      <m:t>𝒇</m:t>
                    </m:r>
                    <m:r>
                      <a:rPr lang="en-US" altLang="zh-CN" sz="2800" b="1" i="1">
                        <a:solidFill>
                          <a:srgbClr val="0000FF"/>
                        </a:solidFill>
                        <a:latin typeface="Cambria Math" panose="02040503050406030204"/>
                        <a:ea typeface="Cambria Math" panose="02040503050406030204"/>
                      </a:rPr>
                      <m:t>(</m:t>
                    </m:r>
                    <m:r>
                      <a:rPr lang="en-US" altLang="zh-CN" sz="2800" b="1" i="1" smtClean="0">
                        <a:solidFill>
                          <a:srgbClr val="0000FF"/>
                        </a:solidFill>
                        <a:latin typeface="Cambria Math" panose="02040503050406030204"/>
                        <a:ea typeface="微软雅黑" panose="020B0503020204020204" pitchFamily="34" charset="-122"/>
                      </a:rPr>
                      <m:t>𝒙</m:t>
                    </m:r>
                    <m:r>
                      <a:rPr lang="en-US" altLang="zh-CN" sz="2800" b="1" i="1">
                        <a:solidFill>
                          <a:srgbClr val="0000FF"/>
                        </a:solidFill>
                        <a:latin typeface="Cambria Math" panose="02040503050406030204"/>
                        <a:ea typeface="Cambria Math" panose="02040503050406030204"/>
                      </a:rPr>
                      <m:t>)</m:t>
                    </m:r>
                  </m:oMath>
                </a14:m>
                <a:r>
                  <a:rPr lang="zh-CN" altLang="en-US" sz="2800" b="1" dirty="0">
                    <a:solidFill>
                      <a:srgbClr val="0000FF"/>
                    </a:solidFill>
                    <a:latin typeface="微软雅黑" panose="020B0503020204020204" pitchFamily="34" charset="-122"/>
                    <a:ea typeface="微软雅黑" panose="020B0503020204020204" pitchFamily="34" charset="-122"/>
                  </a:rPr>
                  <a:t>在区间</a:t>
                </a:r>
                <a14:m>
                  <m:oMath xmlns:m="http://schemas.openxmlformats.org/officeDocument/2006/math">
                    <m:r>
                      <a:rPr lang="en-US" altLang="zh-CN" sz="2800" b="1" i="0" smtClean="0">
                        <a:solidFill>
                          <a:srgbClr val="0000FF"/>
                        </a:solidFill>
                        <a:latin typeface="Cambria Math" panose="02040503050406030204"/>
                        <a:ea typeface="微软雅黑" panose="020B0503020204020204" pitchFamily="34" charset="-122"/>
                      </a:rPr>
                      <m:t> </m:t>
                    </m:r>
                    <m:r>
                      <a:rPr lang="en-US" altLang="zh-CN" sz="2800" b="1" i="1">
                        <a:solidFill>
                          <a:srgbClr val="0000FF"/>
                        </a:solidFill>
                        <a:latin typeface="Cambria Math" panose="02040503050406030204"/>
                        <a:ea typeface="微软雅黑" panose="020B0503020204020204" pitchFamily="34" charset="-122"/>
                      </a:rPr>
                      <m:t>𝑰</m:t>
                    </m:r>
                    <m:r>
                      <a:rPr lang="en-US" altLang="zh-CN" sz="2800" b="1" i="1" smtClean="0">
                        <a:solidFill>
                          <a:srgbClr val="0000FF"/>
                        </a:solidFill>
                        <a:latin typeface="Cambria Math" panose="02040503050406030204"/>
                        <a:ea typeface="微软雅黑" panose="020B0503020204020204" pitchFamily="34" charset="-122"/>
                      </a:rPr>
                      <m:t> </m:t>
                    </m:r>
                  </m:oMath>
                </a14:m>
                <a:r>
                  <a:rPr lang="zh-CN" altLang="en-US" sz="2800" b="1" dirty="0">
                    <a:solidFill>
                      <a:srgbClr val="0000FF"/>
                    </a:solidFill>
                    <a:latin typeface="微软雅黑" panose="020B0503020204020204" pitchFamily="34" charset="-122"/>
                    <a:ea typeface="微软雅黑" panose="020B0503020204020204" pitchFamily="34" charset="-122"/>
                  </a:rPr>
                  <a:t>上的最小值</a:t>
                </a:r>
                <a:r>
                  <a:rPr lang="zh-CN" altLang="en-US" sz="2800" dirty="0">
                    <a:latin typeface="微软雅黑" panose="020B0503020204020204" pitchFamily="34" charset="-122"/>
                    <a:ea typeface="微软雅黑" panose="020B0503020204020204" pitchFamily="34" charset="-122"/>
                  </a:rPr>
                  <a:t>，记作</a:t>
                </a:r>
                <a:endParaRPr lang="en-US" altLang="zh-CN" sz="2800" dirty="0">
                  <a:latin typeface="微软雅黑" panose="020B0503020204020204" pitchFamily="34" charset="-122"/>
                  <a:ea typeface="微软雅黑" panose="020B0503020204020204" pitchFamily="34" charset="-122"/>
                </a:endParaRPr>
              </a:p>
              <a:p>
                <a:pPr algn="ctr">
                  <a:lnSpc>
                    <a:spcPct val="120000"/>
                  </a:lnSpc>
                </a:pPr>
                <a14:m>
                  <m:oMath xmlns:m="http://schemas.openxmlformats.org/officeDocument/2006/math">
                    <m:r>
                      <a:rPr lang="en-US" altLang="zh-CN" sz="2800" b="0" i="1" smtClean="0">
                        <a:solidFill>
                          <a:srgbClr val="0000FF"/>
                        </a:solidFill>
                        <a:latin typeface="Cambria Math" panose="02040503050406030204"/>
                      </a:rPr>
                      <m:t>𝑚</m:t>
                    </m:r>
                    <m:r>
                      <a:rPr lang="en-US" altLang="zh-CN" sz="2800" i="1">
                        <a:solidFill>
                          <a:srgbClr val="0000FF"/>
                        </a:solidFill>
                        <a:latin typeface="Cambria Math" panose="02040503050406030204"/>
                      </a:rPr>
                      <m:t>=</m:t>
                    </m:r>
                    <m:limLow>
                      <m:limLowPr>
                        <m:ctrlPr>
                          <a:rPr lang="zh-CN" altLang="en-US" sz="2800" i="1">
                            <a:solidFill>
                              <a:srgbClr val="0000FF"/>
                            </a:solidFill>
                            <a:latin typeface="Cambria Math" panose="02040503050406030204" pitchFamily="18" charset="0"/>
                          </a:rPr>
                        </m:ctrlPr>
                      </m:limLowPr>
                      <m:e>
                        <m:r>
                          <m:rPr>
                            <m:sty m:val="p"/>
                          </m:rPr>
                          <a:rPr lang="zh-CN" altLang="en-US" sz="2800">
                            <a:solidFill>
                              <a:srgbClr val="0000FF"/>
                            </a:solidFill>
                            <a:latin typeface="Cambria Math" panose="02040503050406030204"/>
                          </a:rPr>
                          <m:t>min</m:t>
                        </m:r>
                      </m:e>
                      <m:lim>
                        <m:r>
                          <a:rPr lang="zh-CN" altLang="en-US" sz="2800" i="1">
                            <a:solidFill>
                              <a:srgbClr val="0000FF"/>
                            </a:solidFill>
                            <a:latin typeface="Cambria Math" panose="02040503050406030204"/>
                          </a:rPr>
                          <m:t>𝑥</m:t>
                        </m:r>
                        <m:r>
                          <a:rPr lang="zh-CN" altLang="en-US" sz="2800">
                            <a:solidFill>
                              <a:srgbClr val="0000FF"/>
                            </a:solidFill>
                            <a:latin typeface="Cambria Math" panose="02040503050406030204"/>
                          </a:rPr>
                          <m:t>∈</m:t>
                        </m:r>
                        <m:r>
                          <a:rPr lang="en-US" altLang="zh-CN" sz="2800" i="1">
                            <a:solidFill>
                              <a:srgbClr val="0000FF"/>
                            </a:solidFill>
                            <a:latin typeface="Cambria Math" panose="02040503050406030204"/>
                          </a:rPr>
                          <m:t>𝐼</m:t>
                        </m:r>
                      </m:lim>
                    </m:limLow>
                    <m:r>
                      <a:rPr lang="zh-CN" altLang="en-US" sz="2800" i="1">
                        <a:solidFill>
                          <a:srgbClr val="0000FF"/>
                        </a:solidFill>
                        <a:latin typeface="Cambria Math" panose="02040503050406030204"/>
                      </a:rPr>
                      <m:t>𝑓</m:t>
                    </m:r>
                    <m:d>
                      <m:dPr>
                        <m:ctrlPr>
                          <a:rPr lang="zh-CN" altLang="en-US" sz="2800" i="1">
                            <a:solidFill>
                              <a:srgbClr val="0000FF"/>
                            </a:solidFill>
                            <a:latin typeface="Cambria Math" panose="02040503050406030204" pitchFamily="18" charset="0"/>
                          </a:rPr>
                        </m:ctrlPr>
                      </m:dPr>
                      <m:e>
                        <m:r>
                          <a:rPr lang="zh-CN" altLang="en-US" sz="2800" i="1">
                            <a:solidFill>
                              <a:srgbClr val="0000FF"/>
                            </a:solidFill>
                            <a:latin typeface="Cambria Math" panose="02040503050406030204"/>
                          </a:rPr>
                          <m:t>𝑥</m:t>
                        </m:r>
                      </m:e>
                    </m:d>
                  </m:oMath>
                </a14:m>
                <a:r>
                  <a:rPr lang="zh-CN" altLang="en-US" sz="2800" dirty="0">
                    <a:solidFill>
                      <a:srgbClr val="0000FF"/>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或</a:t>
                </a:r>
                <a:r>
                  <a:rPr lang="zh-CN" altLang="en-US" sz="2800" dirty="0">
                    <a:solidFill>
                      <a:srgbClr val="0000FF"/>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800" i="1" smtClean="0">
                            <a:solidFill>
                              <a:srgbClr val="0000FF"/>
                            </a:solidFill>
                            <a:latin typeface="Cambria Math" panose="02040503050406030204" pitchFamily="18" charset="0"/>
                          </a:rPr>
                        </m:ctrlPr>
                      </m:sSubPr>
                      <m:e>
                        <m:r>
                          <a:rPr lang="en-US" altLang="zh-CN" sz="2800" i="1" smtClean="0">
                            <a:solidFill>
                              <a:srgbClr val="0000FF"/>
                            </a:solidFill>
                            <a:latin typeface="Cambria Math" panose="02040503050406030204"/>
                          </a:rPr>
                          <m:t>𝑚</m:t>
                        </m:r>
                        <m:r>
                          <a:rPr lang="en-US" altLang="zh-CN" sz="2800" i="1" smtClean="0">
                            <a:solidFill>
                              <a:srgbClr val="0000FF"/>
                            </a:solidFill>
                            <a:latin typeface="Cambria Math" panose="02040503050406030204"/>
                          </a:rPr>
                          <m:t>=</m:t>
                        </m:r>
                        <m:r>
                          <a:rPr lang="en-US" altLang="zh-CN" sz="2800" i="1" smtClean="0">
                            <a:solidFill>
                              <a:srgbClr val="0000FF"/>
                            </a:solidFill>
                            <a:latin typeface="Cambria Math" panose="02040503050406030204"/>
                          </a:rPr>
                          <m:t>𝑓</m:t>
                        </m:r>
                      </m:e>
                      <m:sub>
                        <m:r>
                          <a:rPr lang="en-US" altLang="zh-CN" sz="2800" i="1">
                            <a:solidFill>
                              <a:srgbClr val="0000FF"/>
                            </a:solidFill>
                            <a:latin typeface="Cambria Math" panose="02040503050406030204"/>
                          </a:rPr>
                          <m:t>𝑚𝑖𝑛</m:t>
                        </m:r>
                      </m:sub>
                    </m:sSub>
                  </m:oMath>
                </a14:m>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00408" y="1772816"/>
                <a:ext cx="7760024" cy="2987613"/>
              </a:xfrm>
              <a:prstGeom prst="rect">
                <a:avLst/>
              </a:prstGeom>
              <a:blipFill rotWithShape="1">
                <a:blip r:embed="rId2"/>
                <a:stretch>
                  <a:fillRect t="-18" r="4" b="16"/>
                </a:stretch>
              </a:blipFill>
            </p:spPr>
            <p:txBody>
              <a:bodyPr/>
              <a:lstStyle/>
              <a:p>
                <a:r>
                  <a:rPr lang="zh-CN" altLang="en-US">
                    <a:noFill/>
                  </a:rPr>
                  <a:t> </a:t>
                </a:r>
              </a:p>
            </p:txBody>
          </p:sp>
        </mc:Fallback>
      </mc:AlternateContent>
      <p:sp>
        <p:nvSpPr>
          <p:cNvPr id="3" name="矩形 23"/>
          <p:cNvSpPr>
            <a:spLocks noChangeArrowheads="1"/>
          </p:cNvSpPr>
          <p:nvPr/>
        </p:nvSpPr>
        <p:spPr bwMode="auto">
          <a:xfrm>
            <a:off x="695325" y="1063753"/>
            <a:ext cx="51831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3"/>
              </a:buBlip>
            </a:pPr>
            <a:r>
              <a:rPr lang="zh-CN" altLang="en-US" sz="2800" b="1" dirty="0">
                <a:solidFill>
                  <a:srgbClr val="FF0000"/>
                </a:solidFill>
                <a:latin typeface="微软雅黑" panose="020B0503020204020204" pitchFamily="34" charset="-122"/>
                <a:ea typeface="微软雅黑" panose="020B0503020204020204" pitchFamily="34" charset="-122"/>
              </a:rPr>
              <a:t>最大值与最小值</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3"/>
          <p:cNvSpPr>
            <a:spLocks noChangeArrowheads="1"/>
          </p:cNvSpPr>
          <p:nvPr/>
        </p:nvSpPr>
        <p:spPr bwMode="auto">
          <a:xfrm>
            <a:off x="695325" y="1063753"/>
            <a:ext cx="51831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Tx/>
              <a:buBlip>
                <a:blip r:embed="rId2"/>
              </a:buBlip>
            </a:pPr>
            <a:r>
              <a:rPr lang="zh-CN" altLang="en-US" sz="2800" b="1" dirty="0">
                <a:solidFill>
                  <a:srgbClr val="FF0000"/>
                </a:solidFill>
                <a:latin typeface="微软雅黑" panose="020B0503020204020204" pitchFamily="34" charset="-122"/>
                <a:ea typeface="微软雅黑" panose="020B0503020204020204" pitchFamily="34" charset="-122"/>
              </a:rPr>
              <a:t>最大值与最小值</a:t>
            </a:r>
          </a:p>
        </p:txBody>
      </p:sp>
      <mc:AlternateContent xmlns:mc="http://schemas.openxmlformats.org/markup-compatibility/2006" xmlns:a14="http://schemas.microsoft.com/office/drawing/2010/main">
        <mc:Choice Requires="a14">
          <p:sp>
            <p:nvSpPr>
              <p:cNvPr id="26" name="TextBox 25"/>
              <p:cNvSpPr txBox="1"/>
              <p:nvPr/>
            </p:nvSpPr>
            <p:spPr>
              <a:xfrm>
                <a:off x="1296158" y="5412691"/>
                <a:ext cx="4032448" cy="743986"/>
              </a:xfrm>
              <a:prstGeom prst="rect">
                <a:avLst/>
              </a:prstGeom>
              <a:noFill/>
            </p:spPr>
            <p:txBody>
              <a:bodyPr wrap="square" rtlCol="0">
                <a:spAutoFit/>
              </a:bodyPr>
              <a:lstStyle/>
              <a:p>
                <a:pPr>
                  <a:lnSpc>
                    <a:spcPct val="150000"/>
                  </a:lnSpc>
                </a:pPr>
                <a:r>
                  <a:rPr lang="zh-CN" altLang="en-US" sz="3200"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3200" b="0" i="1" smtClean="0">
                        <a:latin typeface="Cambria Math" panose="02040503050406030204"/>
                        <a:ea typeface="微软雅黑" panose="020B0503020204020204" pitchFamily="34" charset="-122"/>
                      </a:rPr>
                      <m:t>[0</m:t>
                    </m:r>
                    <m:r>
                      <a:rPr lang="en-US" altLang="zh-CN" sz="3200" b="0" i="1" smtClean="0">
                        <a:latin typeface="Cambria Math" panose="02040503050406030204"/>
                        <a:ea typeface="Cambria Math" panose="02040503050406030204"/>
                      </a:rPr>
                      <m:t>,</m:t>
                    </m:r>
                    <m:r>
                      <a:rPr lang="zh-CN" altLang="en-US" sz="3200" b="0" i="1" smtClean="0">
                        <a:latin typeface="Cambria Math" panose="02040503050406030204"/>
                        <a:ea typeface="Cambria Math" panose="02040503050406030204"/>
                      </a:rPr>
                      <m:t>𝜋</m:t>
                    </m:r>
                    <m:r>
                      <a:rPr lang="en-US" altLang="zh-CN" sz="3200" b="0" i="1" smtClean="0">
                        <a:latin typeface="Cambria Math" panose="02040503050406030204"/>
                        <a:ea typeface="Cambria Math" panose="02040503050406030204"/>
                      </a:rPr>
                      <m:t>/2</m:t>
                    </m:r>
                  </m:oMath>
                </a14:m>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上</a:t>
                </a:r>
                <a:r>
                  <a:rPr lang="en-US"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296158" y="5412691"/>
                <a:ext cx="4032448" cy="743986"/>
              </a:xfrm>
              <a:prstGeom prst="rect">
                <a:avLst/>
              </a:prstGeom>
              <a:blipFill rotWithShape="1">
                <a:blip r:embed="rId3"/>
                <a:stretch>
                  <a:fillRect l="-3" t="-79" r="8" b="-4476"/>
                </a:stretch>
              </a:blipFill>
            </p:spPr>
            <p:txBody>
              <a:bodyPr/>
              <a:lstStyle/>
              <a:p>
                <a:r>
                  <a:rPr lang="zh-CN" altLang="en-US">
                    <a:noFill/>
                  </a:rPr>
                  <a:t> </a:t>
                </a:r>
              </a:p>
            </p:txBody>
          </p:sp>
        </mc:Fallback>
      </mc:AlternateContent>
      <p:pic>
        <p:nvPicPr>
          <p:cNvPr id="27" name="图片 26"/>
          <p:cNvPicPr>
            <a:picLocks noChangeAspect="1"/>
          </p:cNvPicPr>
          <p:nvPr/>
        </p:nvPicPr>
        <p:blipFill rotWithShape="1">
          <a:blip r:embed="rId4">
            <a:clrChange>
              <a:clrFrom>
                <a:srgbClr val="003466"/>
              </a:clrFrom>
              <a:clrTo>
                <a:srgbClr val="003466">
                  <a:alpha val="0"/>
                </a:srgbClr>
              </a:clrTo>
            </a:clrChang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t="-13518" b="-1"/>
          <a:stretch>
            <a:fillRect/>
          </a:stretch>
        </p:blipFill>
        <p:spPr>
          <a:xfrm>
            <a:off x="467544" y="1774647"/>
            <a:ext cx="8424937" cy="2709763"/>
          </a:xfrm>
          <a:prstGeom prst="rect">
            <a:avLst/>
          </a:prstGeom>
          <a:solidFill>
            <a:srgbClr val="002570"/>
          </a:solidFill>
          <a:ln>
            <a:solidFill>
              <a:schemeClr val="tx1"/>
            </a:solidFill>
          </a:ln>
        </p:spPr>
      </p:pic>
      <mc:AlternateContent xmlns:mc="http://schemas.openxmlformats.org/markup-compatibility/2006" xmlns:a14="http://schemas.microsoft.com/office/drawing/2010/main">
        <mc:Choice Requires="a14">
          <p:sp>
            <p:nvSpPr>
              <p:cNvPr id="28" name="矩形 27"/>
              <p:cNvSpPr/>
              <p:nvPr/>
            </p:nvSpPr>
            <p:spPr>
              <a:xfrm>
                <a:off x="3361170" y="1700808"/>
                <a:ext cx="279608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FFFF00"/>
                          </a:solidFill>
                          <a:latin typeface="Cambria Math" panose="02040503050406030204"/>
                        </a:rPr>
                        <m:t>𝑓</m:t>
                      </m:r>
                      <m:d>
                        <m:dPr>
                          <m:ctrlPr>
                            <a:rPr lang="en-US" altLang="zh-CN" sz="2800" i="1">
                              <a:solidFill>
                                <a:srgbClr val="FFFF00"/>
                              </a:solidFill>
                              <a:latin typeface="Cambria Math" panose="02040503050406030204" pitchFamily="18" charset="0"/>
                            </a:rPr>
                          </m:ctrlPr>
                        </m:dPr>
                        <m:e>
                          <m:r>
                            <a:rPr lang="en-US" altLang="zh-CN" sz="2800" i="1">
                              <a:solidFill>
                                <a:srgbClr val="FFFF00"/>
                              </a:solidFill>
                              <a:latin typeface="Cambria Math" panose="02040503050406030204"/>
                            </a:rPr>
                            <m:t>𝑥</m:t>
                          </m:r>
                        </m:e>
                      </m:d>
                      <m:r>
                        <a:rPr lang="en-US" altLang="zh-CN" sz="2800" i="1">
                          <a:solidFill>
                            <a:srgbClr val="FFFF00"/>
                          </a:solidFill>
                          <a:latin typeface="Cambria Math" panose="02040503050406030204"/>
                        </a:rPr>
                        <m:t>=</m:t>
                      </m:r>
                      <m:r>
                        <m:rPr>
                          <m:sty m:val="p"/>
                        </m:rPr>
                        <a:rPr lang="en-US" altLang="zh-CN" sz="2800">
                          <a:solidFill>
                            <a:srgbClr val="FFFF00"/>
                          </a:solidFill>
                          <a:latin typeface="Cambria Math" panose="02040503050406030204"/>
                        </a:rPr>
                        <m:t>cos</m:t>
                      </m:r>
                      <m:r>
                        <a:rPr lang="en-US" altLang="zh-CN" sz="2800" i="1">
                          <a:solidFill>
                            <a:srgbClr val="FFFF00"/>
                          </a:solidFill>
                          <a:latin typeface="Cambria Math" panose="02040503050406030204"/>
                        </a:rPr>
                        <m:t>𝑥</m:t>
                      </m:r>
                      <m:r>
                        <a:rPr lang="en-US" altLang="zh-CN" sz="2800" i="1">
                          <a:solidFill>
                            <a:srgbClr val="FFFF00"/>
                          </a:solidFill>
                          <a:latin typeface="Cambria Math" panose="02040503050406030204"/>
                        </a:rPr>
                        <m:t>−1</m:t>
                      </m:r>
                    </m:oMath>
                  </m:oMathPara>
                </a14:m>
                <a:endParaRPr lang="zh-CN" altLang="en-US" sz="2800" dirty="0">
                  <a:solidFill>
                    <a:srgbClr val="FFFF00"/>
                  </a:solidFill>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3361170" y="1700808"/>
                <a:ext cx="2796086" cy="523220"/>
              </a:xfrm>
              <a:prstGeom prst="rect">
                <a:avLst/>
              </a:prstGeom>
              <a:blipFill rotWithShape="1">
                <a:blip r:embed="rId6"/>
                <a:stretch>
                  <a:fillRect l="-4" t="-53" r="-307" b="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3940135" y="4781750"/>
                <a:ext cx="4126386" cy="584775"/>
              </a:xfrm>
              <a:prstGeom prst="rect">
                <a:avLst/>
              </a:prstGeom>
            </p:spPr>
            <p:txBody>
              <a:bodyPr wrap="none">
                <a:spAutoFit/>
              </a:bodyPr>
              <a:lstStyle/>
              <a:p>
                <a14:m>
                  <m:oMath xmlns:m="http://schemas.openxmlformats.org/officeDocument/2006/math">
                    <m:sSub>
                      <m:sSubPr>
                        <m:ctrlPr>
                          <a:rPr lang="en-US" altLang="zh-CN" sz="3200" i="1" smtClean="0">
                            <a:latin typeface="Cambria Math" panose="02040503050406030204" pitchFamily="18" charset="0"/>
                          </a:rPr>
                        </m:ctrlPr>
                      </m:sSubPr>
                      <m:e>
                        <m:r>
                          <a:rPr lang="en-US" altLang="zh-CN" sz="3200" i="1">
                            <a:latin typeface="Cambria Math" panose="02040503050406030204"/>
                          </a:rPr>
                          <m:t>𝑓</m:t>
                        </m:r>
                      </m:e>
                      <m:sub>
                        <m:r>
                          <a:rPr lang="en-US" altLang="zh-CN" sz="3200" i="1">
                            <a:latin typeface="Cambria Math" panose="02040503050406030204"/>
                          </a:rPr>
                          <m:t>𝑚𝑎𝑥</m:t>
                        </m:r>
                      </m:sub>
                    </m:sSub>
                    <m:r>
                      <a:rPr lang="en-US" altLang="zh-CN" sz="3200" i="1">
                        <a:latin typeface="Cambria Math" panose="02040503050406030204"/>
                      </a:rPr>
                      <m:t>=</m:t>
                    </m:r>
                    <m:r>
                      <a:rPr lang="en-US" altLang="zh-CN" sz="3200" i="1" smtClean="0">
                        <a:latin typeface="Cambria Math" panose="02040503050406030204"/>
                      </a:rPr>
                      <m:t>0</m:t>
                    </m:r>
                  </m:oMath>
                </a14:m>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a:rPr>
                          <m:t>𝑓</m:t>
                        </m:r>
                      </m:e>
                      <m:sub>
                        <m:r>
                          <a:rPr lang="en-US" altLang="zh-CN" sz="3200" i="1">
                            <a:latin typeface="Cambria Math" panose="02040503050406030204"/>
                          </a:rPr>
                          <m:t>𝑚</m:t>
                        </m:r>
                        <m:r>
                          <a:rPr lang="en-US" altLang="zh-CN" sz="3200" b="0" i="1" smtClean="0">
                            <a:latin typeface="Cambria Math" panose="02040503050406030204"/>
                          </a:rPr>
                          <m:t>𝑖𝑛</m:t>
                        </m:r>
                      </m:sub>
                    </m:sSub>
                    <m:r>
                      <a:rPr lang="en-US" altLang="zh-CN" sz="3200" i="1">
                        <a:latin typeface="Cambria Math" panose="02040503050406030204"/>
                      </a:rPr>
                      <m:t>=</m:t>
                    </m:r>
                    <m:r>
                      <a:rPr lang="en-US" altLang="zh-CN" sz="3200" b="0" i="1" smtClean="0">
                        <a:latin typeface="Cambria Math" panose="02040503050406030204"/>
                      </a:rPr>
                      <m:t>−2</m:t>
                    </m:r>
                  </m:oMath>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29" name="矩形 28"/>
              <p:cNvSpPr>
                <a:spLocks noRot="1" noChangeAspect="1" noMove="1" noResize="1" noEditPoints="1" noAdjustHandles="1" noChangeArrowheads="1" noChangeShapeType="1" noTextEdit="1"/>
              </p:cNvSpPr>
              <p:nvPr/>
            </p:nvSpPr>
            <p:spPr>
              <a:xfrm>
                <a:off x="3940135" y="4781750"/>
                <a:ext cx="4126386" cy="584775"/>
              </a:xfrm>
              <a:prstGeom prst="rect">
                <a:avLst/>
              </a:prstGeom>
              <a:blipFill rotWithShape="1">
                <a:blip r:embed="rId7"/>
                <a:stretch>
                  <a:fillRect l="-14" t="-34" r="-3875" b="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1043608" y="4827916"/>
                <a:ext cx="290925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3200" i="1">
                        <a:latin typeface="Cambria Math" panose="02040503050406030204"/>
                        <a:ea typeface="微软雅黑" panose="020B0503020204020204" pitchFamily="34" charset="-122"/>
                      </a:rPr>
                      <m:t>(−</m:t>
                    </m:r>
                    <m:r>
                      <a:rPr lang="en-US" altLang="zh-CN" sz="3200" i="1">
                        <a:latin typeface="Cambria Math" panose="02040503050406030204"/>
                        <a:ea typeface="Cambria Math" panose="02040503050406030204"/>
                      </a:rPr>
                      <m:t>∞,+∞</m:t>
                    </m:r>
                    <m:r>
                      <a:rPr lang="en-US" altLang="zh-CN" sz="3200" i="1">
                        <a:latin typeface="Cambria Math" panose="02040503050406030204"/>
                        <a:ea typeface="微软雅黑" panose="020B0503020204020204" pitchFamily="34" charset="-122"/>
                      </a:rPr>
                      <m:t>)</m:t>
                    </m:r>
                  </m:oMath>
                </a14:m>
                <a:r>
                  <a:rPr lang="zh-CN" altLang="en-US" sz="3200" dirty="0">
                    <a:latin typeface="微软雅黑" panose="020B0503020204020204" pitchFamily="34" charset="-122"/>
                    <a:ea typeface="微软雅黑" panose="020B0503020204020204" pitchFamily="34" charset="-122"/>
                  </a:rPr>
                  <a:t>上</a:t>
                </a:r>
                <a:r>
                  <a:rPr lang="en-US"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mc:Choice>
        <mc:Fallback xmlns="">
          <p:sp>
            <p:nvSpPr>
              <p:cNvPr id="30" name="矩形 29"/>
              <p:cNvSpPr>
                <a:spLocks noRot="1" noChangeAspect="1" noMove="1" noResize="1" noEditPoints="1" noAdjustHandles="1" noChangeArrowheads="1" noChangeShapeType="1" noTextEdit="1"/>
              </p:cNvSpPr>
              <p:nvPr/>
            </p:nvSpPr>
            <p:spPr>
              <a:xfrm>
                <a:off x="1043608" y="4827916"/>
                <a:ext cx="2909258" cy="584775"/>
              </a:xfrm>
              <a:prstGeom prst="rect">
                <a:avLst/>
              </a:prstGeom>
              <a:blipFill rotWithShape="1">
                <a:blip r:embed="rId8"/>
                <a:stretch>
                  <a:fillRect l="-10" t="-2" r="-6876" b="1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6882" y="5531954"/>
                <a:ext cx="4126386" cy="584775"/>
              </a:xfrm>
              <a:prstGeom prst="rect">
                <a:avLst/>
              </a:prstGeom>
            </p:spPr>
            <p:txBody>
              <a:bodyPr wrap="none">
                <a:spAutoFit/>
              </a:bodyPr>
              <a:lstStyle/>
              <a:p>
                <a14:m>
                  <m:oMath xmlns:m="http://schemas.openxmlformats.org/officeDocument/2006/math">
                    <m:sSub>
                      <m:sSubPr>
                        <m:ctrlPr>
                          <a:rPr lang="en-US" altLang="zh-CN" sz="3200" i="1" smtClean="0">
                            <a:latin typeface="Cambria Math" panose="02040503050406030204" pitchFamily="18" charset="0"/>
                          </a:rPr>
                        </m:ctrlPr>
                      </m:sSubPr>
                      <m:e>
                        <m:r>
                          <a:rPr lang="en-US" altLang="zh-CN" sz="3200" i="1">
                            <a:latin typeface="Cambria Math" panose="02040503050406030204"/>
                          </a:rPr>
                          <m:t>𝑓</m:t>
                        </m:r>
                      </m:e>
                      <m:sub>
                        <m:r>
                          <a:rPr lang="en-US" altLang="zh-CN" sz="3200" i="1">
                            <a:latin typeface="Cambria Math" panose="02040503050406030204"/>
                          </a:rPr>
                          <m:t>𝑚𝑎𝑥</m:t>
                        </m:r>
                      </m:sub>
                    </m:sSub>
                    <m:r>
                      <a:rPr lang="en-US" altLang="zh-CN" sz="3200" i="1">
                        <a:latin typeface="Cambria Math" panose="02040503050406030204"/>
                      </a:rPr>
                      <m:t>=</m:t>
                    </m:r>
                    <m:r>
                      <a:rPr lang="en-US" altLang="zh-CN" sz="3200" i="1" smtClean="0">
                        <a:latin typeface="Cambria Math" panose="02040503050406030204"/>
                      </a:rPr>
                      <m:t>0</m:t>
                    </m:r>
                  </m:oMath>
                </a14:m>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a:rPr>
                          <m:t>𝑓</m:t>
                        </m:r>
                      </m:e>
                      <m:sub>
                        <m:r>
                          <a:rPr lang="en-US" altLang="zh-CN" sz="3200" i="1">
                            <a:latin typeface="Cambria Math" panose="02040503050406030204"/>
                          </a:rPr>
                          <m:t>𝑚</m:t>
                        </m:r>
                        <m:r>
                          <a:rPr lang="en-US" altLang="zh-CN" sz="3200" b="0" i="1" smtClean="0">
                            <a:latin typeface="Cambria Math" panose="02040503050406030204"/>
                          </a:rPr>
                          <m:t>𝑖𝑛</m:t>
                        </m:r>
                      </m:sub>
                    </m:sSub>
                    <m:r>
                      <a:rPr lang="en-US" altLang="zh-CN" sz="3200" i="1">
                        <a:latin typeface="Cambria Math" panose="02040503050406030204"/>
                      </a:rPr>
                      <m:t>=</m:t>
                    </m:r>
                    <m:r>
                      <a:rPr lang="en-US" altLang="zh-CN" sz="3200" b="0" i="1" smtClean="0">
                        <a:latin typeface="Cambria Math" panose="02040503050406030204"/>
                      </a:rPr>
                      <m:t>−1</m:t>
                    </m:r>
                  </m:oMath>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31" name="矩形 30"/>
              <p:cNvSpPr>
                <a:spLocks noRot="1" noChangeAspect="1" noMove="1" noResize="1" noEditPoints="1" noAdjustHandles="1" noChangeArrowheads="1" noChangeShapeType="1" noTextEdit="1"/>
              </p:cNvSpPr>
              <p:nvPr/>
            </p:nvSpPr>
            <p:spPr>
              <a:xfrm>
                <a:off x="3966882" y="5531954"/>
                <a:ext cx="4126386" cy="584775"/>
              </a:xfrm>
              <a:prstGeom prst="rect">
                <a:avLst/>
              </a:prstGeom>
              <a:blipFill rotWithShape="1">
                <a:blip r:embed="rId9"/>
                <a:stretch>
                  <a:fillRect l="-1" t="-80" r="-3889" b="70"/>
                </a:stretch>
              </a:blipFill>
            </p:spPr>
            <p:txBody>
              <a:bodyPr/>
              <a:lstStyle/>
              <a:p>
                <a:r>
                  <a:rPr lang="zh-CN" altLang="en-US">
                    <a:noFill/>
                  </a:rPr>
                  <a:t> </a:t>
                </a:r>
              </a:p>
            </p:txBody>
          </p:sp>
        </mc:Fallback>
      </mc:AlternateContent>
      <p:grpSp>
        <p:nvGrpSpPr>
          <p:cNvPr id="32" name="组合 31"/>
          <p:cNvGrpSpPr/>
          <p:nvPr/>
        </p:nvGrpSpPr>
        <p:grpSpPr>
          <a:xfrm>
            <a:off x="4856270" y="2244224"/>
            <a:ext cx="912448" cy="2301741"/>
            <a:chOff x="6307914" y="1990650"/>
            <a:chExt cx="912448" cy="2301741"/>
          </a:xfrm>
        </p:grpSpPr>
        <p:cxnSp>
          <p:nvCxnSpPr>
            <p:cNvPr id="33" name="直接连接符 32"/>
            <p:cNvCxnSpPr/>
            <p:nvPr/>
          </p:nvCxnSpPr>
          <p:spPr bwMode="auto">
            <a:xfrm>
              <a:off x="6743725" y="2903160"/>
              <a:ext cx="0" cy="971410"/>
            </a:xfrm>
            <a:prstGeom prst="line">
              <a:avLst/>
            </a:prstGeom>
            <a:solidFill>
              <a:schemeClr val="accent1"/>
            </a:solidFill>
            <a:ln w="19050" cap="flat" cmpd="sng" algn="ctr">
              <a:solidFill>
                <a:schemeClr val="bg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34" name="矩形 33"/>
                <p:cNvSpPr/>
                <p:nvPr/>
              </p:nvSpPr>
              <p:spPr>
                <a:xfrm>
                  <a:off x="6357946" y="3769171"/>
                  <a:ext cx="862416"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chemeClr val="bg1"/>
                            </a:solidFill>
                            <a:latin typeface="Cambria Math" panose="02040503050406030204"/>
                            <a:ea typeface="Cambria Math" panose="02040503050406030204"/>
                          </a:rPr>
                          <m:t>𝜋</m:t>
                        </m:r>
                        <m:r>
                          <a:rPr lang="en-US" altLang="zh-CN" sz="2800" i="1">
                            <a:solidFill>
                              <a:schemeClr val="bg1"/>
                            </a:solidFill>
                            <a:latin typeface="Cambria Math" panose="02040503050406030204"/>
                            <a:ea typeface="Cambria Math" panose="02040503050406030204"/>
                          </a:rPr>
                          <m:t>/2</m:t>
                        </m:r>
                      </m:oMath>
                    </m:oMathPara>
                  </a14:m>
                  <a:endParaRPr lang="zh-CN" altLang="en-US" sz="2800" dirty="0">
                    <a:solidFill>
                      <a:schemeClr val="bg1"/>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6357946" y="3769171"/>
                  <a:ext cx="862416" cy="523220"/>
                </a:xfrm>
                <a:prstGeom prst="rect">
                  <a:avLst/>
                </a:prstGeom>
                <a:blipFill rotWithShape="1">
                  <a:blip r:embed="rId10"/>
                </a:blipFill>
                <a:ln>
                  <a:noFill/>
                </a:ln>
              </p:spPr>
              <p:txBody>
                <a:bodyPr/>
                <a:lstStyle/>
                <a:p>
                  <a:r>
                    <a:rPr lang="zh-CN" altLang="en-US">
                      <a:noFill/>
                    </a:rPr>
                    <a:t> </a:t>
                  </a:r>
                </a:p>
              </p:txBody>
            </p:sp>
          </mc:Fallback>
        </mc:AlternateContent>
        <p:cxnSp>
          <p:nvCxnSpPr>
            <p:cNvPr id="35" name="直接连接符 34"/>
            <p:cNvCxnSpPr/>
            <p:nvPr/>
          </p:nvCxnSpPr>
          <p:spPr bwMode="auto">
            <a:xfrm>
              <a:off x="6327443" y="2063049"/>
              <a:ext cx="0" cy="1769186"/>
            </a:xfrm>
            <a:prstGeom prst="line">
              <a:avLst/>
            </a:prstGeom>
            <a:solidFill>
              <a:schemeClr val="accent1"/>
            </a:solidFill>
            <a:ln w="12700" cap="flat" cmpd="sng" algn="ctr">
              <a:solidFill>
                <a:schemeClr val="bg1"/>
              </a:solidFill>
              <a:prstDash val="dash"/>
              <a:round/>
              <a:headEnd type="none" w="sm" len="sm"/>
              <a:tailEnd type="none" w="sm" len="sm"/>
            </a:ln>
            <a:effectLst/>
          </p:spPr>
        </p:cxnSp>
        <p:sp>
          <p:nvSpPr>
            <p:cNvPr id="36" name="Freeform 14"/>
            <p:cNvSpPr/>
            <p:nvPr/>
          </p:nvSpPr>
          <p:spPr bwMode="auto">
            <a:xfrm>
              <a:off x="6307914" y="1990650"/>
              <a:ext cx="451577" cy="896744"/>
            </a:xfrm>
            <a:custGeom>
              <a:avLst/>
              <a:gdLst>
                <a:gd name="T0" fmla="*/ 2 w 3098"/>
                <a:gd name="T1" fmla="*/ 0 h 776"/>
                <a:gd name="T2" fmla="*/ 4 w 3098"/>
                <a:gd name="T3" fmla="*/ 0 h 776"/>
                <a:gd name="T4" fmla="*/ 7 w 3098"/>
                <a:gd name="T5" fmla="*/ 0 h 776"/>
                <a:gd name="T6" fmla="*/ 10 w 3098"/>
                <a:gd name="T7" fmla="*/ 0 h 776"/>
                <a:gd name="T8" fmla="*/ 13 w 3098"/>
                <a:gd name="T9" fmla="*/ 0 h 776"/>
                <a:gd name="T10" fmla="*/ 17 w 3098"/>
                <a:gd name="T11" fmla="*/ 0 h 776"/>
                <a:gd name="T12" fmla="*/ 20 w 3098"/>
                <a:gd name="T13" fmla="*/ 0 h 776"/>
                <a:gd name="T14" fmla="*/ 24 w 3098"/>
                <a:gd name="T15" fmla="*/ 0 h 776"/>
                <a:gd name="T16" fmla="*/ 31 w 3098"/>
                <a:gd name="T17" fmla="*/ 0 h 776"/>
                <a:gd name="T18" fmla="*/ 38 w 3098"/>
                <a:gd name="T19" fmla="*/ 0 h 776"/>
                <a:gd name="T20" fmla="*/ 41 w 3098"/>
                <a:gd name="T21" fmla="*/ 0 h 776"/>
                <a:gd name="T22" fmla="*/ 47 w 3098"/>
                <a:gd name="T23" fmla="*/ 0 h 776"/>
                <a:gd name="T24" fmla="*/ 60 w 3098"/>
                <a:gd name="T25" fmla="*/ 0 h 776"/>
                <a:gd name="T26" fmla="*/ 65 w 3098"/>
                <a:gd name="T27" fmla="*/ 1 h 776"/>
                <a:gd name="T28" fmla="*/ 78 w 3098"/>
                <a:gd name="T29" fmla="*/ 1 h 776"/>
                <a:gd name="T30" fmla="*/ 85 w 3098"/>
                <a:gd name="T31" fmla="*/ 1 h 776"/>
                <a:gd name="T32" fmla="*/ 95 w 3098"/>
                <a:gd name="T33" fmla="*/ 1 h 776"/>
                <a:gd name="T34" fmla="*/ 110 w 3098"/>
                <a:gd name="T35" fmla="*/ 1 h 776"/>
                <a:gd name="T36" fmla="*/ 128 w 3098"/>
                <a:gd name="T37" fmla="*/ 2 h 776"/>
                <a:gd name="T38" fmla="*/ 142 w 3098"/>
                <a:gd name="T39" fmla="*/ 2 h 776"/>
                <a:gd name="T40" fmla="*/ 159 w 3098"/>
                <a:gd name="T41" fmla="*/ 3 h 776"/>
                <a:gd name="T42" fmla="*/ 173 w 3098"/>
                <a:gd name="T43" fmla="*/ 3 h 776"/>
                <a:gd name="T44" fmla="*/ 190 w 3098"/>
                <a:gd name="T45" fmla="*/ 4 h 776"/>
                <a:gd name="T46" fmla="*/ 203 w 3098"/>
                <a:gd name="T47" fmla="*/ 4 h 776"/>
                <a:gd name="T48" fmla="*/ 220 w 3098"/>
                <a:gd name="T49" fmla="*/ 5 h 776"/>
                <a:gd name="T50" fmla="*/ 233 w 3098"/>
                <a:gd name="T51" fmla="*/ 6 h 776"/>
                <a:gd name="T52" fmla="*/ 250 w 3098"/>
                <a:gd name="T53" fmla="*/ 6 h 776"/>
                <a:gd name="T54" fmla="*/ 264 w 3098"/>
                <a:gd name="T55" fmla="*/ 7 h 776"/>
                <a:gd name="T56" fmla="*/ 315 w 3098"/>
                <a:gd name="T57" fmla="*/ 10 h 776"/>
                <a:gd name="T58" fmla="*/ 321 w 3098"/>
                <a:gd name="T59" fmla="*/ 10 h 776"/>
                <a:gd name="T60" fmla="*/ 375 w 3098"/>
                <a:gd name="T61" fmla="*/ 14 h 776"/>
                <a:gd name="T62" fmla="*/ 567 w 3098"/>
                <a:gd name="T63" fmla="*/ 32 h 776"/>
                <a:gd name="T64" fmla="*/ 754 w 3098"/>
                <a:gd name="T65" fmla="*/ 56 h 776"/>
                <a:gd name="T66" fmla="*/ 946 w 3098"/>
                <a:gd name="T67" fmla="*/ 88 h 776"/>
                <a:gd name="T68" fmla="*/ 1137 w 3098"/>
                <a:gd name="T69" fmla="*/ 126 h 776"/>
                <a:gd name="T70" fmla="*/ 1329 w 3098"/>
                <a:gd name="T71" fmla="*/ 170 h 776"/>
                <a:gd name="T72" fmla="*/ 1518 w 3098"/>
                <a:gd name="T73" fmla="*/ 219 h 776"/>
                <a:gd name="T74" fmla="*/ 1704 w 3098"/>
                <a:gd name="T75" fmla="*/ 272 h 776"/>
                <a:gd name="T76" fmla="*/ 1896 w 3098"/>
                <a:gd name="T77" fmla="*/ 332 h 776"/>
                <a:gd name="T78" fmla="*/ 2083 w 3098"/>
                <a:gd name="T79" fmla="*/ 394 h 776"/>
                <a:gd name="T80" fmla="*/ 2275 w 3098"/>
                <a:gd name="T81" fmla="*/ 462 h 776"/>
                <a:gd name="T82" fmla="*/ 2463 w 3098"/>
                <a:gd name="T83" fmla="*/ 531 h 776"/>
                <a:gd name="T84" fmla="*/ 2655 w 3098"/>
                <a:gd name="T85" fmla="*/ 603 h 776"/>
                <a:gd name="T86" fmla="*/ 2843 w 3098"/>
                <a:gd name="T87" fmla="*/ 676 h 776"/>
                <a:gd name="T88" fmla="*/ 3030 w 3098"/>
                <a:gd name="T89" fmla="*/ 749 h 776"/>
                <a:gd name="T90" fmla="*/ 3034 w 3098"/>
                <a:gd name="T91" fmla="*/ 751 h 776"/>
                <a:gd name="T92" fmla="*/ 3063 w 3098"/>
                <a:gd name="T93" fmla="*/ 763 h 776"/>
                <a:gd name="T94" fmla="*/ 3068 w 3098"/>
                <a:gd name="T95" fmla="*/ 764 h 776"/>
                <a:gd name="T96" fmla="*/ 3081 w 3098"/>
                <a:gd name="T97" fmla="*/ 770 h 776"/>
                <a:gd name="T98" fmla="*/ 3089 w 3098"/>
                <a:gd name="T99" fmla="*/ 772 h 776"/>
                <a:gd name="T100" fmla="*/ 3093 w 3098"/>
                <a:gd name="T101" fmla="*/ 774 h 776"/>
                <a:gd name="T102" fmla="*/ 3096 w 3098"/>
                <a:gd name="T103" fmla="*/ 775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98" h="776">
                  <a:moveTo>
                    <a:pt x="0" y="0"/>
                  </a:moveTo>
                  <a:lnTo>
                    <a:pt x="0" y="0"/>
                  </a:lnTo>
                  <a:lnTo>
                    <a:pt x="2" y="0"/>
                  </a:lnTo>
                  <a:lnTo>
                    <a:pt x="2" y="0"/>
                  </a:lnTo>
                  <a:lnTo>
                    <a:pt x="3" y="0"/>
                  </a:lnTo>
                  <a:lnTo>
                    <a:pt x="4" y="0"/>
                  </a:lnTo>
                  <a:lnTo>
                    <a:pt x="5" y="0"/>
                  </a:lnTo>
                  <a:lnTo>
                    <a:pt x="6" y="0"/>
                  </a:lnTo>
                  <a:lnTo>
                    <a:pt x="7" y="0"/>
                  </a:lnTo>
                  <a:lnTo>
                    <a:pt x="8" y="0"/>
                  </a:lnTo>
                  <a:lnTo>
                    <a:pt x="9" y="0"/>
                  </a:lnTo>
                  <a:lnTo>
                    <a:pt x="10" y="0"/>
                  </a:lnTo>
                  <a:lnTo>
                    <a:pt x="11" y="0"/>
                  </a:lnTo>
                  <a:lnTo>
                    <a:pt x="12" y="0"/>
                  </a:lnTo>
                  <a:lnTo>
                    <a:pt x="13" y="0"/>
                  </a:lnTo>
                  <a:lnTo>
                    <a:pt x="15" y="0"/>
                  </a:lnTo>
                  <a:lnTo>
                    <a:pt x="16" y="0"/>
                  </a:lnTo>
                  <a:lnTo>
                    <a:pt x="17" y="0"/>
                  </a:lnTo>
                  <a:lnTo>
                    <a:pt x="18" y="0"/>
                  </a:lnTo>
                  <a:lnTo>
                    <a:pt x="20" y="0"/>
                  </a:lnTo>
                  <a:lnTo>
                    <a:pt x="20" y="0"/>
                  </a:lnTo>
                  <a:lnTo>
                    <a:pt x="22" y="0"/>
                  </a:lnTo>
                  <a:lnTo>
                    <a:pt x="23" y="0"/>
                  </a:lnTo>
                  <a:lnTo>
                    <a:pt x="24" y="0"/>
                  </a:lnTo>
                  <a:lnTo>
                    <a:pt x="26" y="0"/>
                  </a:lnTo>
                  <a:lnTo>
                    <a:pt x="30" y="0"/>
                  </a:lnTo>
                  <a:lnTo>
                    <a:pt x="31" y="0"/>
                  </a:lnTo>
                  <a:lnTo>
                    <a:pt x="32" y="0"/>
                  </a:lnTo>
                  <a:lnTo>
                    <a:pt x="34" y="0"/>
                  </a:lnTo>
                  <a:lnTo>
                    <a:pt x="38" y="0"/>
                  </a:lnTo>
                  <a:lnTo>
                    <a:pt x="38" y="0"/>
                  </a:lnTo>
                  <a:lnTo>
                    <a:pt x="39" y="0"/>
                  </a:lnTo>
                  <a:lnTo>
                    <a:pt x="41" y="0"/>
                  </a:lnTo>
                  <a:lnTo>
                    <a:pt x="45" y="0"/>
                  </a:lnTo>
                  <a:lnTo>
                    <a:pt x="46" y="0"/>
                  </a:lnTo>
                  <a:lnTo>
                    <a:pt x="47" y="0"/>
                  </a:lnTo>
                  <a:lnTo>
                    <a:pt x="49" y="0"/>
                  </a:lnTo>
                  <a:lnTo>
                    <a:pt x="53" y="0"/>
                  </a:lnTo>
                  <a:lnTo>
                    <a:pt x="60" y="0"/>
                  </a:lnTo>
                  <a:lnTo>
                    <a:pt x="61" y="0"/>
                  </a:lnTo>
                  <a:lnTo>
                    <a:pt x="62" y="1"/>
                  </a:lnTo>
                  <a:lnTo>
                    <a:pt x="65" y="1"/>
                  </a:lnTo>
                  <a:lnTo>
                    <a:pt x="69" y="1"/>
                  </a:lnTo>
                  <a:lnTo>
                    <a:pt x="77" y="1"/>
                  </a:lnTo>
                  <a:lnTo>
                    <a:pt x="78" y="1"/>
                  </a:lnTo>
                  <a:lnTo>
                    <a:pt x="79" y="1"/>
                  </a:lnTo>
                  <a:lnTo>
                    <a:pt x="81" y="1"/>
                  </a:lnTo>
                  <a:lnTo>
                    <a:pt x="85" y="1"/>
                  </a:lnTo>
                  <a:lnTo>
                    <a:pt x="93" y="1"/>
                  </a:lnTo>
                  <a:lnTo>
                    <a:pt x="94" y="1"/>
                  </a:lnTo>
                  <a:lnTo>
                    <a:pt x="95" y="1"/>
                  </a:lnTo>
                  <a:lnTo>
                    <a:pt x="98" y="1"/>
                  </a:lnTo>
                  <a:lnTo>
                    <a:pt x="102" y="1"/>
                  </a:lnTo>
                  <a:lnTo>
                    <a:pt x="110" y="1"/>
                  </a:lnTo>
                  <a:lnTo>
                    <a:pt x="126" y="2"/>
                  </a:lnTo>
                  <a:lnTo>
                    <a:pt x="127" y="2"/>
                  </a:lnTo>
                  <a:lnTo>
                    <a:pt x="128" y="2"/>
                  </a:lnTo>
                  <a:lnTo>
                    <a:pt x="130" y="2"/>
                  </a:lnTo>
                  <a:lnTo>
                    <a:pt x="134" y="2"/>
                  </a:lnTo>
                  <a:lnTo>
                    <a:pt x="142" y="2"/>
                  </a:lnTo>
                  <a:lnTo>
                    <a:pt x="157" y="3"/>
                  </a:lnTo>
                  <a:lnTo>
                    <a:pt x="158" y="3"/>
                  </a:lnTo>
                  <a:lnTo>
                    <a:pt x="159" y="3"/>
                  </a:lnTo>
                  <a:lnTo>
                    <a:pt x="161" y="3"/>
                  </a:lnTo>
                  <a:lnTo>
                    <a:pt x="165" y="3"/>
                  </a:lnTo>
                  <a:lnTo>
                    <a:pt x="173" y="3"/>
                  </a:lnTo>
                  <a:lnTo>
                    <a:pt x="188" y="4"/>
                  </a:lnTo>
                  <a:lnTo>
                    <a:pt x="189" y="4"/>
                  </a:lnTo>
                  <a:lnTo>
                    <a:pt x="190" y="4"/>
                  </a:lnTo>
                  <a:lnTo>
                    <a:pt x="192" y="4"/>
                  </a:lnTo>
                  <a:lnTo>
                    <a:pt x="195" y="4"/>
                  </a:lnTo>
                  <a:lnTo>
                    <a:pt x="203" y="4"/>
                  </a:lnTo>
                  <a:lnTo>
                    <a:pt x="218" y="5"/>
                  </a:lnTo>
                  <a:lnTo>
                    <a:pt x="219" y="5"/>
                  </a:lnTo>
                  <a:lnTo>
                    <a:pt x="220" y="5"/>
                  </a:lnTo>
                  <a:lnTo>
                    <a:pt x="222" y="5"/>
                  </a:lnTo>
                  <a:lnTo>
                    <a:pt x="225" y="5"/>
                  </a:lnTo>
                  <a:lnTo>
                    <a:pt x="233" y="6"/>
                  </a:lnTo>
                  <a:lnTo>
                    <a:pt x="248" y="6"/>
                  </a:lnTo>
                  <a:lnTo>
                    <a:pt x="249" y="6"/>
                  </a:lnTo>
                  <a:lnTo>
                    <a:pt x="250" y="6"/>
                  </a:lnTo>
                  <a:lnTo>
                    <a:pt x="252" y="6"/>
                  </a:lnTo>
                  <a:lnTo>
                    <a:pt x="256" y="7"/>
                  </a:lnTo>
                  <a:lnTo>
                    <a:pt x="264" y="7"/>
                  </a:lnTo>
                  <a:lnTo>
                    <a:pt x="281" y="8"/>
                  </a:lnTo>
                  <a:lnTo>
                    <a:pt x="314" y="10"/>
                  </a:lnTo>
                  <a:lnTo>
                    <a:pt x="315" y="10"/>
                  </a:lnTo>
                  <a:lnTo>
                    <a:pt x="315" y="10"/>
                  </a:lnTo>
                  <a:lnTo>
                    <a:pt x="317" y="10"/>
                  </a:lnTo>
                  <a:lnTo>
                    <a:pt x="321" y="10"/>
                  </a:lnTo>
                  <a:lnTo>
                    <a:pt x="329" y="11"/>
                  </a:lnTo>
                  <a:lnTo>
                    <a:pt x="344" y="12"/>
                  </a:lnTo>
                  <a:lnTo>
                    <a:pt x="375" y="14"/>
                  </a:lnTo>
                  <a:lnTo>
                    <a:pt x="441" y="19"/>
                  </a:lnTo>
                  <a:lnTo>
                    <a:pt x="506" y="25"/>
                  </a:lnTo>
                  <a:lnTo>
                    <a:pt x="567" y="32"/>
                  </a:lnTo>
                  <a:lnTo>
                    <a:pt x="632" y="40"/>
                  </a:lnTo>
                  <a:lnTo>
                    <a:pt x="694" y="48"/>
                  </a:lnTo>
                  <a:lnTo>
                    <a:pt x="754" y="56"/>
                  </a:lnTo>
                  <a:lnTo>
                    <a:pt x="819" y="66"/>
                  </a:lnTo>
                  <a:lnTo>
                    <a:pt x="880" y="76"/>
                  </a:lnTo>
                  <a:lnTo>
                    <a:pt x="946" y="88"/>
                  </a:lnTo>
                  <a:lnTo>
                    <a:pt x="1011" y="100"/>
                  </a:lnTo>
                  <a:lnTo>
                    <a:pt x="1071" y="112"/>
                  </a:lnTo>
                  <a:lnTo>
                    <a:pt x="1137" y="126"/>
                  </a:lnTo>
                  <a:lnTo>
                    <a:pt x="1198" y="139"/>
                  </a:lnTo>
                  <a:lnTo>
                    <a:pt x="1265" y="154"/>
                  </a:lnTo>
                  <a:lnTo>
                    <a:pt x="1329" y="170"/>
                  </a:lnTo>
                  <a:lnTo>
                    <a:pt x="1390" y="185"/>
                  </a:lnTo>
                  <a:lnTo>
                    <a:pt x="1456" y="202"/>
                  </a:lnTo>
                  <a:lnTo>
                    <a:pt x="1518" y="219"/>
                  </a:lnTo>
                  <a:lnTo>
                    <a:pt x="1578" y="235"/>
                  </a:lnTo>
                  <a:lnTo>
                    <a:pt x="1643" y="254"/>
                  </a:lnTo>
                  <a:lnTo>
                    <a:pt x="1704" y="272"/>
                  </a:lnTo>
                  <a:lnTo>
                    <a:pt x="1770" y="292"/>
                  </a:lnTo>
                  <a:lnTo>
                    <a:pt x="1835" y="313"/>
                  </a:lnTo>
                  <a:lnTo>
                    <a:pt x="1896" y="332"/>
                  </a:lnTo>
                  <a:lnTo>
                    <a:pt x="1962" y="354"/>
                  </a:lnTo>
                  <a:lnTo>
                    <a:pt x="2023" y="374"/>
                  </a:lnTo>
                  <a:lnTo>
                    <a:pt x="2083" y="394"/>
                  </a:lnTo>
                  <a:lnTo>
                    <a:pt x="2148" y="417"/>
                  </a:lnTo>
                  <a:lnTo>
                    <a:pt x="2209" y="438"/>
                  </a:lnTo>
                  <a:lnTo>
                    <a:pt x="2275" y="462"/>
                  </a:lnTo>
                  <a:lnTo>
                    <a:pt x="2337" y="484"/>
                  </a:lnTo>
                  <a:lnTo>
                    <a:pt x="2397" y="506"/>
                  </a:lnTo>
                  <a:lnTo>
                    <a:pt x="2463" y="531"/>
                  </a:lnTo>
                  <a:lnTo>
                    <a:pt x="2524" y="553"/>
                  </a:lnTo>
                  <a:lnTo>
                    <a:pt x="2590" y="579"/>
                  </a:lnTo>
                  <a:lnTo>
                    <a:pt x="2655" y="603"/>
                  </a:lnTo>
                  <a:lnTo>
                    <a:pt x="2716" y="627"/>
                  </a:lnTo>
                  <a:lnTo>
                    <a:pt x="2781" y="652"/>
                  </a:lnTo>
                  <a:lnTo>
                    <a:pt x="2843" y="676"/>
                  </a:lnTo>
                  <a:lnTo>
                    <a:pt x="2903" y="700"/>
                  </a:lnTo>
                  <a:lnTo>
                    <a:pt x="2969" y="725"/>
                  </a:lnTo>
                  <a:lnTo>
                    <a:pt x="3030" y="749"/>
                  </a:lnTo>
                  <a:lnTo>
                    <a:pt x="3030" y="750"/>
                  </a:lnTo>
                  <a:lnTo>
                    <a:pt x="3032" y="750"/>
                  </a:lnTo>
                  <a:lnTo>
                    <a:pt x="3034" y="751"/>
                  </a:lnTo>
                  <a:lnTo>
                    <a:pt x="3038" y="753"/>
                  </a:lnTo>
                  <a:lnTo>
                    <a:pt x="3047" y="756"/>
                  </a:lnTo>
                  <a:lnTo>
                    <a:pt x="3063" y="763"/>
                  </a:lnTo>
                  <a:lnTo>
                    <a:pt x="3065" y="763"/>
                  </a:lnTo>
                  <a:lnTo>
                    <a:pt x="3066" y="763"/>
                  </a:lnTo>
                  <a:lnTo>
                    <a:pt x="3068" y="764"/>
                  </a:lnTo>
                  <a:lnTo>
                    <a:pt x="3072" y="766"/>
                  </a:lnTo>
                  <a:lnTo>
                    <a:pt x="3081" y="769"/>
                  </a:lnTo>
                  <a:lnTo>
                    <a:pt x="3081" y="770"/>
                  </a:lnTo>
                  <a:lnTo>
                    <a:pt x="3083" y="770"/>
                  </a:lnTo>
                  <a:lnTo>
                    <a:pt x="3085" y="771"/>
                  </a:lnTo>
                  <a:lnTo>
                    <a:pt x="3089" y="772"/>
                  </a:lnTo>
                  <a:lnTo>
                    <a:pt x="3090" y="773"/>
                  </a:lnTo>
                  <a:lnTo>
                    <a:pt x="3091" y="774"/>
                  </a:lnTo>
                  <a:lnTo>
                    <a:pt x="3093" y="774"/>
                  </a:lnTo>
                  <a:lnTo>
                    <a:pt x="3095" y="775"/>
                  </a:lnTo>
                  <a:lnTo>
                    <a:pt x="3095" y="775"/>
                  </a:lnTo>
                  <a:lnTo>
                    <a:pt x="3096" y="775"/>
                  </a:lnTo>
                  <a:lnTo>
                    <a:pt x="3098" y="776"/>
                  </a:lnTo>
                </a:path>
              </a:pathLst>
            </a:custGeom>
            <a:noFill/>
            <a:ln w="38100" cap="sq">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27984" y="2977572"/>
            <a:ext cx="4696341" cy="2939554"/>
            <a:chOff x="6445447" y="2718668"/>
            <a:chExt cx="4696341" cy="2939554"/>
          </a:xfrm>
        </p:grpSpPr>
        <p:cxnSp>
          <p:nvCxnSpPr>
            <p:cNvPr id="3" name="直接连接符 2"/>
            <p:cNvCxnSpPr/>
            <p:nvPr/>
          </p:nvCxnSpPr>
          <p:spPr bwMode="auto">
            <a:xfrm>
              <a:off x="7255427" y="4878908"/>
              <a:ext cx="3520746" cy="0"/>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4" name="直接连接符 3"/>
            <p:cNvCxnSpPr/>
            <p:nvPr/>
          </p:nvCxnSpPr>
          <p:spPr bwMode="auto">
            <a:xfrm>
              <a:off x="7255427" y="3574738"/>
              <a:ext cx="3520746" cy="0"/>
            </a:xfrm>
            <a:prstGeom prst="line">
              <a:avLst/>
            </a:prstGeom>
            <a:solidFill>
              <a:schemeClr val="accent1"/>
            </a:solidFill>
            <a:ln w="19050" cap="flat" cmpd="sng" algn="ctr">
              <a:solidFill>
                <a:schemeClr val="tx1"/>
              </a:solidFill>
              <a:prstDash val="dash"/>
              <a:round/>
              <a:headEnd type="none" w="sm" len="sm"/>
              <a:tailEnd type="none" w="sm" len="sm"/>
            </a:ln>
            <a:effectLst/>
          </p:spPr>
        </p:cxnSp>
        <p:sp>
          <p:nvSpPr>
            <p:cNvPr id="5" name="任意多边形 4"/>
            <p:cNvSpPr/>
            <p:nvPr/>
          </p:nvSpPr>
          <p:spPr>
            <a:xfrm>
              <a:off x="7993117" y="3598444"/>
              <a:ext cx="2680138" cy="1280374"/>
            </a:xfrm>
            <a:custGeom>
              <a:avLst/>
              <a:gdLst>
                <a:gd name="connsiteX0" fmla="*/ 0 w 2680138"/>
                <a:gd name="connsiteY0" fmla="*/ 1261241 h 1280374"/>
                <a:gd name="connsiteX1" fmla="*/ 394138 w 2680138"/>
                <a:gd name="connsiteY1" fmla="*/ 299545 h 1280374"/>
                <a:gd name="connsiteX2" fmla="*/ 1150883 w 2680138"/>
                <a:gd name="connsiteY2" fmla="*/ 1277007 h 1280374"/>
                <a:gd name="connsiteX3" fmla="*/ 1560786 w 2680138"/>
                <a:gd name="connsiteY3" fmla="*/ 0 h 1280374"/>
                <a:gd name="connsiteX4" fmla="*/ 2270235 w 2680138"/>
                <a:gd name="connsiteY4" fmla="*/ 1277007 h 1280374"/>
                <a:gd name="connsiteX5" fmla="*/ 2680138 w 2680138"/>
                <a:gd name="connsiteY5" fmla="*/ 299545 h 128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0138" h="1280374">
                  <a:moveTo>
                    <a:pt x="0" y="1261241"/>
                  </a:moveTo>
                  <a:cubicBezTo>
                    <a:pt x="101162" y="779079"/>
                    <a:pt x="202324" y="296917"/>
                    <a:pt x="394138" y="299545"/>
                  </a:cubicBezTo>
                  <a:cubicBezTo>
                    <a:pt x="585952" y="302173"/>
                    <a:pt x="956442" y="1326931"/>
                    <a:pt x="1150883" y="1277007"/>
                  </a:cubicBezTo>
                  <a:cubicBezTo>
                    <a:pt x="1345324" y="1227083"/>
                    <a:pt x="1374227" y="0"/>
                    <a:pt x="1560786" y="0"/>
                  </a:cubicBezTo>
                  <a:cubicBezTo>
                    <a:pt x="1747345" y="0"/>
                    <a:pt x="2083676" y="1227083"/>
                    <a:pt x="2270235" y="1277007"/>
                  </a:cubicBezTo>
                  <a:cubicBezTo>
                    <a:pt x="2456794" y="1326931"/>
                    <a:pt x="2568466" y="813238"/>
                    <a:pt x="2680138" y="299545"/>
                  </a:cubicBezTo>
                </a:path>
              </a:pathLst>
            </a:custGeom>
            <a:ln w="28575">
              <a:solidFill>
                <a:srgbClr val="FF0000"/>
              </a:solidFill>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6" name="组合 5"/>
            <p:cNvGrpSpPr/>
            <p:nvPr/>
          </p:nvGrpSpPr>
          <p:grpSpPr>
            <a:xfrm>
              <a:off x="6887741" y="2718668"/>
              <a:ext cx="4254047" cy="2939554"/>
              <a:chOff x="3650575" y="2391805"/>
              <a:chExt cx="4254047" cy="2939554"/>
            </a:xfrm>
          </p:grpSpPr>
          <p:sp>
            <p:nvSpPr>
              <p:cNvPr id="13" name="Line 53"/>
              <p:cNvSpPr>
                <a:spLocks noChangeShapeType="1"/>
              </p:cNvSpPr>
              <p:nvPr/>
            </p:nvSpPr>
            <p:spPr bwMode="auto">
              <a:xfrm>
                <a:off x="3650575" y="4877359"/>
                <a:ext cx="4032448"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79"/>
              <p:cNvSpPr>
                <a:spLocks noChangeShapeType="1"/>
              </p:cNvSpPr>
              <p:nvPr/>
            </p:nvSpPr>
            <p:spPr bwMode="auto">
              <a:xfrm flipV="1">
                <a:off x="4018261" y="2853470"/>
                <a:ext cx="0" cy="2477888"/>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461424" y="4427409"/>
                    <a:ext cx="4431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𝑥</m:t>
                          </m:r>
                        </m:oMath>
                      </m:oMathPara>
                    </a14:m>
                    <a:endParaRPr lang="zh-CN" alt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461424" y="4427409"/>
                    <a:ext cx="443198"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791397" y="2391805"/>
                    <a:ext cx="869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a:rPr>
                            <m:t>𝑓</m:t>
                          </m:r>
                          <m:r>
                            <a:rPr lang="en-US" altLang="zh-CN" sz="2400" b="0" i="1" smtClean="0">
                              <a:latin typeface="Cambria Math" panose="02040503050406030204"/>
                            </a:rPr>
                            <m:t>(</m:t>
                          </m:r>
                          <m:r>
                            <a:rPr lang="en-US" altLang="zh-CN" sz="2400" b="0" i="1" smtClean="0">
                              <a:latin typeface="Cambria Math" panose="02040503050406030204"/>
                            </a:rPr>
                            <m:t>𝑥</m:t>
                          </m:r>
                          <m:r>
                            <a:rPr lang="en-US" altLang="zh-CN" sz="2400" b="0" i="1" smtClean="0">
                              <a:latin typeface="Cambria Math" panose="02040503050406030204"/>
                            </a:rPr>
                            <m:t>)</m:t>
                          </m:r>
                        </m:oMath>
                      </m:oMathPara>
                    </a14:m>
                    <a:endParaRPr lang="zh-CN" alt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791397" y="2391805"/>
                    <a:ext cx="869854"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650576" y="4869694"/>
                    <a:ext cx="4775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𝑂</m:t>
                          </m:r>
                        </m:oMath>
                      </m:oMathPara>
                    </a14:m>
                    <a:endParaRPr lang="zh-CN"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650576" y="4869694"/>
                    <a:ext cx="477502" cy="461665"/>
                  </a:xfrm>
                  <a:prstGeom prst="rect">
                    <a:avLst/>
                  </a:prstGeom>
                  <a:blipFill rotWithShape="1">
                    <a:blip r:embed="rId5"/>
                  </a:blipFill>
                </p:spPr>
                <p:txBody>
                  <a:bodyPr/>
                  <a:lstStyle/>
                  <a:p>
                    <a:r>
                      <a:rPr lang="zh-CN" altLang="en-US">
                        <a:noFill/>
                      </a:rPr>
                      <a:t> </a:t>
                    </a:r>
                  </a:p>
                </p:txBody>
              </p:sp>
            </mc:Fallback>
          </mc:AlternateContent>
        </p:grpSp>
        <p:cxnSp>
          <p:nvCxnSpPr>
            <p:cNvPr id="7" name="直接连接符 6"/>
            <p:cNvCxnSpPr/>
            <p:nvPr/>
          </p:nvCxnSpPr>
          <p:spPr bwMode="auto">
            <a:xfrm>
              <a:off x="7983991" y="4924285"/>
              <a:ext cx="0" cy="251117"/>
            </a:xfrm>
            <a:prstGeom prst="line">
              <a:avLst/>
            </a:prstGeom>
            <a:solidFill>
              <a:schemeClr val="accent1"/>
            </a:solidFill>
            <a:ln w="19050" cap="flat" cmpd="sng" algn="ctr">
              <a:solidFill>
                <a:schemeClr val="tx1"/>
              </a:solidFill>
              <a:prstDash val="sysDash"/>
              <a:round/>
              <a:headEnd type="none" w="sm" len="sm"/>
              <a:tailEnd type="none" w="sm" len="sm"/>
            </a:ln>
            <a:effectLst/>
          </p:spPr>
        </p:cxnSp>
        <p:cxnSp>
          <p:nvCxnSpPr>
            <p:cNvPr id="8" name="直接连接符 7"/>
            <p:cNvCxnSpPr/>
            <p:nvPr/>
          </p:nvCxnSpPr>
          <p:spPr bwMode="auto">
            <a:xfrm>
              <a:off x="10673255" y="3867021"/>
              <a:ext cx="0" cy="1337201"/>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9" name="矩形 8"/>
                <p:cNvSpPr/>
                <p:nvPr/>
              </p:nvSpPr>
              <p:spPr>
                <a:xfrm>
                  <a:off x="7767783" y="5103394"/>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a:rPr>
                          <m:t>𝑎</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767783" y="5103394"/>
                  <a:ext cx="440633" cy="46166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0479556" y="5103393"/>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𝑏</m:t>
                        </m:r>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0479556" y="5103393"/>
                  <a:ext cx="440633" cy="461665"/>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445447" y="3337123"/>
                  <a:ext cx="8743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a:rPr>
                              <m:t>𝑓</m:t>
                            </m:r>
                          </m:e>
                          <m:sub>
                            <m:r>
                              <a:rPr lang="en-US" altLang="zh-CN" sz="2400" i="1">
                                <a:latin typeface="Cambria Math" panose="02040503050406030204"/>
                              </a:rPr>
                              <m:t>𝑚</m:t>
                            </m:r>
                            <m:r>
                              <a:rPr lang="en-US" altLang="zh-CN" sz="2400" i="1" smtClean="0">
                                <a:latin typeface="Cambria Math" panose="02040503050406030204"/>
                              </a:rPr>
                              <m:t>𝑎𝑥</m:t>
                            </m:r>
                          </m:sub>
                        </m:sSub>
                      </m:oMath>
                    </m:oMathPara>
                  </a14:m>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445447" y="3337123"/>
                  <a:ext cx="874342" cy="461665"/>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485330" y="4605346"/>
                  <a:ext cx="8344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a:rPr>
                              <m:t>𝑓</m:t>
                            </m:r>
                          </m:e>
                          <m:sub>
                            <m:r>
                              <a:rPr lang="en-US" altLang="zh-CN" sz="2400" i="1">
                                <a:latin typeface="Cambria Math" panose="02040503050406030204"/>
                              </a:rPr>
                              <m:t>𝑚</m:t>
                            </m:r>
                            <m:r>
                              <a:rPr lang="en-US" altLang="zh-CN" sz="2400" b="0" i="1" smtClean="0">
                                <a:latin typeface="Cambria Math" panose="02040503050406030204"/>
                              </a:rPr>
                              <m:t>𝑖𝑛</m:t>
                            </m:r>
                          </m:sub>
                        </m:sSub>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6485330" y="4605346"/>
                  <a:ext cx="834459" cy="461665"/>
                </a:xfrm>
                <a:prstGeom prst="rect">
                  <a:avLst/>
                </a:prstGeom>
                <a:blipFill rotWithShape="1">
                  <a:blip r:embed="rId9"/>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Text Box 2"/>
              <p:cNvSpPr txBox="1">
                <a:spLocks noChangeArrowheads="1"/>
              </p:cNvSpPr>
              <p:nvPr/>
            </p:nvSpPr>
            <p:spPr bwMode="auto">
              <a:xfrm>
                <a:off x="535166" y="908720"/>
                <a:ext cx="8786562" cy="19481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a:lnSpc>
                    <a:spcPct val="130000"/>
                  </a:lnSpc>
                </a:pPr>
                <a:r>
                  <a:rPr kumimoji="0" lang="zh-CN"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定理</a:t>
                </a:r>
                <a:r>
                  <a:rPr kumimoji="0" lang="en-US" altLang="zh-CN"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1(</a:t>
                </a:r>
                <a:r>
                  <a:rPr kumimoji="0" lang="zh-CN"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最值定理</a:t>
                </a:r>
                <a:r>
                  <a:rPr kumimoji="0" lang="en-US" altLang="zh-CN"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  </a:t>
                </a:r>
                <a14:m>
                  <m:oMath xmlns:m="http://schemas.openxmlformats.org/officeDocument/2006/math">
                    <m:r>
                      <m:rPr>
                        <m:nor/>
                      </m:rPr>
                      <a:rPr lang="zh-CN" altLang="en-US" sz="2800" dirty="0">
                        <a:latin typeface="微软雅黑" panose="020B0503020204020204" pitchFamily="34" charset="-122"/>
                        <a:ea typeface="微软雅黑" panose="020B0503020204020204" pitchFamily="34" charset="-122"/>
                      </a:rPr>
                      <m:t>设</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nor/>
                      </m:rPr>
                      <a:rPr lang="zh-CN" altLang="en-US" sz="2800" dirty="0">
                        <a:latin typeface="微软雅黑" panose="020B0503020204020204" pitchFamily="34" charset="-122"/>
                        <a:ea typeface="微软雅黑" panose="020B0503020204020204" pitchFamily="34" charset="-122"/>
                      </a:rPr>
                      <m:t>在</m:t>
                    </m:r>
                    <m:r>
                      <a:rPr lang="en-US" altLang="zh-CN" sz="2800">
                        <a:latin typeface="Cambria Math" panose="02040503050406030204"/>
                      </a:rPr>
                      <m:t> </m:t>
                    </m:r>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𝑏</m:t>
                        </m:r>
                      </m:e>
                    </m:d>
                    <m:r>
                      <a:rPr lang="en-US" altLang="zh-CN" sz="2800" i="1">
                        <a:latin typeface="Cambria Math" panose="02040503050406030204"/>
                      </a:rPr>
                      <m:t> </m:t>
                    </m:r>
                    <m:r>
                      <m:rPr>
                        <m:nor/>
                      </m:rPr>
                      <a:rPr lang="zh-CN" altLang="en-US" sz="2800" dirty="0">
                        <a:latin typeface="微软雅黑" panose="020B0503020204020204" pitchFamily="34" charset="-122"/>
                        <a:ea typeface="微软雅黑" panose="020B0503020204020204" pitchFamily="34" charset="-122"/>
                      </a:rPr>
                      <m:t>上连续</m:t>
                    </m:r>
                  </m:oMath>
                </a14:m>
                <a:r>
                  <a:rPr lang="zh-CN" altLang="en-US" sz="2800" dirty="0">
                    <a:latin typeface="微软雅黑" panose="020B0503020204020204" pitchFamily="34" charset="-122"/>
                    <a:ea typeface="微软雅黑" panose="020B0503020204020204" pitchFamily="34" charset="-122"/>
                  </a:rPr>
                  <a:t>，则</a:t>
                </a:r>
                <a:endParaRPr lang="en-US" altLang="zh-CN" sz="2800" dirty="0">
                  <a:latin typeface="微软雅黑" panose="020B0503020204020204" pitchFamily="34" charset="-122"/>
                  <a:ea typeface="微软雅黑" panose="020B0503020204020204" pitchFamily="34" charset="-122"/>
                </a:endParaRPr>
              </a:p>
              <a:p>
                <a:pPr>
                  <a:lnSpc>
                    <a:spcPct val="130000"/>
                  </a:lnSpc>
                </a:pPr>
                <a14:m>
                  <m:oMath xmlns:m="http://schemas.openxmlformats.org/officeDocument/2006/math">
                    <m:d>
                      <m:dPr>
                        <m:begChr m:val=""/>
                        <m:endChr m:val="]"/>
                        <m:ctrlPr>
                          <a:rPr lang="zh-CN" altLang="en-US" sz="2800" i="1">
                            <a:latin typeface="Cambria Math" panose="02040503050406030204" pitchFamily="18" charset="0"/>
                          </a:rPr>
                        </m:ctrlPr>
                      </m:dPr>
                      <m:e>
                        <m:r>
                          <a:rPr lang="zh-CN" altLang="en-US" sz="2800" b="0">
                            <a:latin typeface="Cambria Math" panose="02040503050406030204"/>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a:rPr>
                              <m:t>𝑥</m:t>
                            </m:r>
                          </m:e>
                          <m:sub>
                            <m:r>
                              <a:rPr lang="zh-CN" altLang="en-US" sz="2800" b="0">
                                <a:latin typeface="Cambria Math" panose="02040503050406030204"/>
                              </a:rPr>
                              <m:t>1</m:t>
                            </m:r>
                          </m:sub>
                        </m:sSub>
                        <m:r>
                          <a:rPr lang="zh-CN" altLang="en-US" sz="2800" b="0">
                            <a:latin typeface="Cambria Math" panose="02040503050406030204"/>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a:rPr>
                              <m:t>𝑥</m:t>
                            </m:r>
                          </m:e>
                          <m:sub>
                            <m:r>
                              <a:rPr lang="zh-CN" altLang="en-US" sz="2800" b="0">
                                <a:latin typeface="Cambria Math" panose="02040503050406030204"/>
                              </a:rPr>
                              <m:t>2</m:t>
                            </m:r>
                          </m:sub>
                        </m:sSub>
                        <m:r>
                          <a:rPr lang="zh-CN" altLang="en-US" sz="2800" b="0">
                            <a:latin typeface="Cambria Math" panose="02040503050406030204"/>
                          </a:rPr>
                          <m:t>∈[</m:t>
                        </m:r>
                        <m:r>
                          <a:rPr lang="zh-CN" altLang="en-US" sz="2800" b="0" i="1">
                            <a:latin typeface="Cambria Math" panose="02040503050406030204"/>
                          </a:rPr>
                          <m:t>𝑎</m:t>
                        </m:r>
                        <m:r>
                          <a:rPr lang="zh-CN" altLang="en-US" sz="2800" b="0">
                            <a:latin typeface="Cambria Math" panose="02040503050406030204"/>
                          </a:rPr>
                          <m:t>,</m:t>
                        </m:r>
                        <m:r>
                          <a:rPr lang="zh-CN" altLang="en-US" sz="2800" b="0" i="1">
                            <a:latin typeface="Cambria Math" panose="02040503050406030204"/>
                          </a:rPr>
                          <m:t>𝑏</m:t>
                        </m:r>
                      </m:e>
                    </m:d>
                  </m:oMath>
                </a14:m>
                <a:r>
                  <a:rPr lang="zh-CN" altLang="en-US" sz="2800" dirty="0">
                    <a:latin typeface="微软雅黑" panose="020B0503020204020204" pitchFamily="34" charset="-122"/>
                    <a:ea typeface="微软雅黑" panose="020B0503020204020204" pitchFamily="34" charset="-122"/>
                  </a:rPr>
                  <a:t>，使</a:t>
                </a:r>
                <a:endParaRPr lang="en-US" altLang="zh-CN" sz="2800" dirty="0">
                  <a:latin typeface="微软雅黑" panose="020B0503020204020204" pitchFamily="34" charset="-122"/>
                  <a:ea typeface="微软雅黑" panose="020B0503020204020204" pitchFamily="34" charset="-122"/>
                </a:endParaRPr>
              </a:p>
              <a:p>
                <a:pPr algn="ctr">
                  <a:lnSpc>
                    <a:spcPct val="130000"/>
                  </a:lnSpc>
                </a:pPr>
                <a:r>
                  <a:rPr lang="zh-CN" altLang="en-US" sz="2800" dirty="0">
                    <a:latin typeface="微软雅黑" panose="020B0503020204020204" pitchFamily="34" charset="-122"/>
                    <a:ea typeface="微软雅黑" panose="020B0503020204020204" pitchFamily="34" charset="-122"/>
                  </a:rPr>
                  <a:t> </a:t>
                </a:r>
                <a14:m>
                  <m:oMath xmlns:m="http://schemas.openxmlformats.org/officeDocument/2006/math">
                    <m:r>
                      <a:rPr lang="zh-CN" altLang="en-US" sz="2800" b="0" i="1">
                        <a:latin typeface="Cambria Math" panose="02040503050406030204"/>
                      </a:rPr>
                      <m:t>𝑓</m:t>
                    </m:r>
                    <m:r>
                      <a:rPr lang="zh-CN" altLang="en-US" sz="2800" b="0">
                        <a:latin typeface="Cambria Math" panose="02040503050406030204"/>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a:rPr>
                          <m:t>𝑥</m:t>
                        </m:r>
                      </m:e>
                      <m:sub>
                        <m:r>
                          <a:rPr lang="zh-CN" altLang="en-US" sz="2800" b="0">
                            <a:latin typeface="Cambria Math" panose="02040503050406030204"/>
                          </a:rPr>
                          <m:t>1</m:t>
                        </m:r>
                      </m:sub>
                    </m:sSub>
                    <m:r>
                      <a:rPr lang="zh-CN" altLang="en-US" sz="2800" b="0">
                        <a:latin typeface="Cambria Math" panose="02040503050406030204"/>
                      </a:rPr>
                      <m:t>)=</m:t>
                    </m:r>
                    <m:limLow>
                      <m:limLowPr>
                        <m:ctrlPr>
                          <a:rPr lang="zh-CN" altLang="en-US" sz="2800" i="1">
                            <a:latin typeface="Cambria Math" panose="02040503050406030204" pitchFamily="18" charset="0"/>
                          </a:rPr>
                        </m:ctrlPr>
                      </m:limLowPr>
                      <m:e>
                        <m:r>
                          <m:rPr>
                            <m:sty m:val="p"/>
                          </m:rPr>
                          <a:rPr lang="en-US" altLang="zh-CN" sz="2800" b="0" i="0" smtClean="0">
                            <a:latin typeface="Cambria Math" panose="02040503050406030204"/>
                          </a:rPr>
                          <m:t>max</m:t>
                        </m:r>
                      </m:e>
                      <m:lim>
                        <m:r>
                          <a:rPr lang="zh-CN" altLang="en-US" sz="2800" b="0" i="1">
                            <a:latin typeface="Cambria Math" panose="02040503050406030204"/>
                          </a:rPr>
                          <m:t>𝑎</m:t>
                        </m:r>
                        <m:r>
                          <a:rPr lang="zh-CN" altLang="en-US" sz="2800" b="0">
                            <a:latin typeface="Cambria Math" panose="02040503050406030204"/>
                          </a:rPr>
                          <m:t>≤</m:t>
                        </m:r>
                        <m:r>
                          <a:rPr lang="zh-CN" altLang="en-US" sz="2800" b="0" i="1">
                            <a:latin typeface="Cambria Math" panose="02040503050406030204"/>
                          </a:rPr>
                          <m:t>𝑥</m:t>
                        </m:r>
                        <m:r>
                          <a:rPr lang="zh-CN" altLang="en-US" sz="2800" b="0">
                            <a:latin typeface="Cambria Math" panose="02040503050406030204"/>
                          </a:rPr>
                          <m:t>≤</m:t>
                        </m:r>
                        <m:r>
                          <a:rPr lang="zh-CN" altLang="en-US" sz="2800" b="0" i="1">
                            <a:latin typeface="Cambria Math" panose="02040503050406030204"/>
                          </a:rPr>
                          <m:t>𝑏</m:t>
                        </m:r>
                      </m:lim>
                    </m:limLow>
                    <m:r>
                      <a:rPr lang="zh-CN" altLang="en-US" sz="2800" b="0" i="1">
                        <a:latin typeface="Cambria Math" panose="02040503050406030204"/>
                      </a:rPr>
                      <m:t>𝑓</m:t>
                    </m:r>
                    <m:r>
                      <a:rPr lang="zh-CN" altLang="en-US" sz="2800" b="0">
                        <a:latin typeface="Cambria Math" panose="02040503050406030204"/>
                      </a:rPr>
                      <m:t>(</m:t>
                    </m:r>
                    <m:r>
                      <a:rPr lang="zh-CN" altLang="en-US" sz="2800" b="0" i="1">
                        <a:latin typeface="Cambria Math" panose="02040503050406030204"/>
                      </a:rPr>
                      <m:t>𝑥</m:t>
                    </m:r>
                    <m:r>
                      <a:rPr lang="zh-CN" altLang="en-US" sz="2800" b="0">
                        <a:latin typeface="Cambria Math" panose="02040503050406030204"/>
                      </a:rPr>
                      <m:t>),</m:t>
                    </m:r>
                    <m:r>
                      <a:rPr lang="zh-CN" altLang="en-US" sz="2800" i="1" smtClean="0">
                        <a:latin typeface="Cambria Math" panose="02040503050406030204"/>
                        <a:ea typeface="微软雅黑" panose="020B0503020204020204" pitchFamily="34" charset="-122"/>
                      </a:rPr>
                      <m:t> </m:t>
                    </m:r>
                    <m:r>
                      <a:rPr lang="en-US" altLang="zh-CN" sz="2800" b="0" i="1" smtClean="0">
                        <a:latin typeface="Cambria Math" panose="02040503050406030204"/>
                        <a:ea typeface="微软雅黑" panose="020B0503020204020204" pitchFamily="34" charset="-122"/>
                      </a:rPr>
                      <m:t> </m:t>
                    </m:r>
                    <m:r>
                      <a:rPr lang="zh-CN" altLang="en-US" sz="2800" b="0" i="1">
                        <a:latin typeface="Cambria Math" panose="02040503050406030204"/>
                      </a:rPr>
                      <m:t>𝑓</m:t>
                    </m:r>
                    <m:r>
                      <a:rPr lang="zh-CN" altLang="en-US" sz="2800" b="0">
                        <a:latin typeface="Cambria Math" panose="02040503050406030204"/>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a:rPr>
                          <m:t>𝑥</m:t>
                        </m:r>
                      </m:e>
                      <m:sub>
                        <m:r>
                          <a:rPr lang="zh-CN" altLang="en-US" sz="2800" b="0">
                            <a:latin typeface="Cambria Math" panose="02040503050406030204"/>
                          </a:rPr>
                          <m:t>2</m:t>
                        </m:r>
                      </m:sub>
                    </m:sSub>
                    <m:r>
                      <a:rPr lang="zh-CN" altLang="en-US" sz="2800" b="0">
                        <a:latin typeface="Cambria Math" panose="02040503050406030204"/>
                      </a:rPr>
                      <m:t>)=</m:t>
                    </m:r>
                    <m:limLow>
                      <m:limLowPr>
                        <m:ctrlPr>
                          <a:rPr lang="zh-CN" altLang="en-US" sz="2800" i="1">
                            <a:latin typeface="Cambria Math" panose="02040503050406030204" pitchFamily="18" charset="0"/>
                          </a:rPr>
                        </m:ctrlPr>
                      </m:limLowPr>
                      <m:e>
                        <m:r>
                          <m:rPr>
                            <m:sty m:val="p"/>
                          </m:rPr>
                          <a:rPr lang="zh-CN" altLang="en-US" sz="2800" b="0">
                            <a:latin typeface="Cambria Math" panose="02040503050406030204"/>
                          </a:rPr>
                          <m:t>m</m:t>
                        </m:r>
                        <m:r>
                          <m:rPr>
                            <m:sty m:val="p"/>
                          </m:rPr>
                          <a:rPr lang="en-US" altLang="zh-CN" sz="2800" b="0" i="0" smtClean="0">
                            <a:latin typeface="Cambria Math" panose="02040503050406030204"/>
                          </a:rPr>
                          <m:t>in</m:t>
                        </m:r>
                      </m:e>
                      <m:lim>
                        <m:r>
                          <a:rPr lang="zh-CN" altLang="en-US" sz="2800" b="0" i="1">
                            <a:latin typeface="Cambria Math" panose="02040503050406030204"/>
                          </a:rPr>
                          <m:t>𝑎</m:t>
                        </m:r>
                        <m:r>
                          <a:rPr lang="zh-CN" altLang="en-US" sz="2800" b="0">
                            <a:latin typeface="Cambria Math" panose="02040503050406030204"/>
                          </a:rPr>
                          <m:t>≤</m:t>
                        </m:r>
                        <m:r>
                          <a:rPr lang="zh-CN" altLang="en-US" sz="2800" b="0" i="1">
                            <a:latin typeface="Cambria Math" panose="02040503050406030204"/>
                          </a:rPr>
                          <m:t>𝑥</m:t>
                        </m:r>
                        <m:r>
                          <a:rPr lang="zh-CN" altLang="en-US" sz="2800" b="0">
                            <a:latin typeface="Cambria Math" panose="02040503050406030204"/>
                          </a:rPr>
                          <m:t>≤</m:t>
                        </m:r>
                        <m:r>
                          <a:rPr lang="zh-CN" altLang="en-US" sz="2800" b="0" i="1">
                            <a:latin typeface="Cambria Math" panose="02040503050406030204"/>
                          </a:rPr>
                          <m:t>𝑏</m:t>
                        </m:r>
                      </m:lim>
                    </m:limLow>
                    <m:r>
                      <a:rPr lang="zh-CN" altLang="en-US" sz="2800" b="0" i="1">
                        <a:latin typeface="Cambria Math" panose="02040503050406030204"/>
                      </a:rPr>
                      <m:t>𝑓</m:t>
                    </m:r>
                    <m:r>
                      <a:rPr lang="zh-CN" altLang="en-US" sz="2800" b="0">
                        <a:latin typeface="Cambria Math" panose="02040503050406030204"/>
                      </a:rPr>
                      <m:t>(</m:t>
                    </m:r>
                    <m:r>
                      <a:rPr lang="zh-CN" altLang="en-US" sz="2800" b="0" i="1">
                        <a:latin typeface="Cambria Math" panose="02040503050406030204"/>
                      </a:rPr>
                      <m:t>𝑥</m:t>
                    </m:r>
                    <m:r>
                      <a:rPr lang="zh-CN" altLang="en-US" sz="2800" b="0">
                        <a:latin typeface="Cambria Math" panose="02040503050406030204"/>
                      </a:rPr>
                      <m:t>).</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8" name="Text Box 2"/>
              <p:cNvSpPr txBox="1">
                <a:spLocks noRot="1" noChangeAspect="1" noMove="1" noResize="1" noEditPoints="1" noAdjustHandles="1" noChangeArrowheads="1" noChangeShapeType="1" noTextEdit="1"/>
              </p:cNvSpPr>
              <p:nvPr/>
            </p:nvSpPr>
            <p:spPr bwMode="auto">
              <a:xfrm>
                <a:off x="535166" y="908720"/>
                <a:ext cx="8786562" cy="1948162"/>
              </a:xfrm>
              <a:prstGeom prst="rect">
                <a:avLst/>
              </a:prstGeom>
              <a:blipFill rotWithShape="1">
                <a:blip r:embed="rId10"/>
                <a:stretch>
                  <a:fillRect l="-6" t="-2" r="6" b="-84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9" name="组合 18"/>
          <p:cNvGrpSpPr/>
          <p:nvPr/>
        </p:nvGrpSpPr>
        <p:grpSpPr>
          <a:xfrm>
            <a:off x="387135" y="3092089"/>
            <a:ext cx="4328881" cy="2812163"/>
            <a:chOff x="1271117" y="2833185"/>
            <a:chExt cx="4328881" cy="2812163"/>
          </a:xfrm>
        </p:grpSpPr>
        <p:grpSp>
          <p:nvGrpSpPr>
            <p:cNvPr id="20" name="组合 19"/>
            <p:cNvGrpSpPr/>
            <p:nvPr/>
          </p:nvGrpSpPr>
          <p:grpSpPr>
            <a:xfrm>
              <a:off x="1711566" y="2833185"/>
              <a:ext cx="3888432" cy="2812163"/>
              <a:chOff x="1711566" y="2833185"/>
              <a:chExt cx="3888432" cy="2812163"/>
            </a:xfrm>
          </p:grpSpPr>
          <p:sp>
            <p:nvSpPr>
              <p:cNvPr id="31" name="任意多边形 30"/>
              <p:cNvSpPr/>
              <p:nvPr/>
            </p:nvSpPr>
            <p:spPr>
              <a:xfrm>
                <a:off x="2495253" y="3409131"/>
                <a:ext cx="2144110" cy="1242320"/>
              </a:xfrm>
              <a:custGeom>
                <a:avLst/>
                <a:gdLst>
                  <a:gd name="connsiteX0" fmla="*/ 0 w 2144110"/>
                  <a:gd name="connsiteY0" fmla="*/ 631859 h 1242320"/>
                  <a:gd name="connsiteX1" fmla="*/ 662152 w 2144110"/>
                  <a:gd name="connsiteY1" fmla="*/ 17004 h 1242320"/>
                  <a:gd name="connsiteX2" fmla="*/ 1450427 w 2144110"/>
                  <a:gd name="connsiteY2" fmla="*/ 1230949 h 1242320"/>
                  <a:gd name="connsiteX3" fmla="*/ 2144110 w 2144110"/>
                  <a:gd name="connsiteY3" fmla="*/ 521501 h 1242320"/>
                </a:gdLst>
                <a:ahLst/>
                <a:cxnLst>
                  <a:cxn ang="0">
                    <a:pos x="connsiteX0" y="connsiteY0"/>
                  </a:cxn>
                  <a:cxn ang="0">
                    <a:pos x="connsiteX1" y="connsiteY1"/>
                  </a:cxn>
                  <a:cxn ang="0">
                    <a:pos x="connsiteX2" y="connsiteY2"/>
                  </a:cxn>
                  <a:cxn ang="0">
                    <a:pos x="connsiteX3" y="connsiteY3"/>
                  </a:cxn>
                </a:cxnLst>
                <a:rect l="l" t="t" r="r" b="b"/>
                <a:pathLst>
                  <a:path w="2144110" h="1242320">
                    <a:moveTo>
                      <a:pt x="0" y="631859"/>
                    </a:moveTo>
                    <a:cubicBezTo>
                      <a:pt x="210207" y="274507"/>
                      <a:pt x="420414" y="-82844"/>
                      <a:pt x="662152" y="17004"/>
                    </a:cubicBezTo>
                    <a:cubicBezTo>
                      <a:pt x="903890" y="116852"/>
                      <a:pt x="1203434" y="1146866"/>
                      <a:pt x="1450427" y="1230949"/>
                    </a:cubicBezTo>
                    <a:cubicBezTo>
                      <a:pt x="1697420" y="1315032"/>
                      <a:pt x="1920765" y="918266"/>
                      <a:pt x="2144110" y="521501"/>
                    </a:cubicBezTo>
                  </a:path>
                </a:pathLst>
              </a:custGeom>
              <a:ln w="28575">
                <a:solidFill>
                  <a:srgbClr val="FF0000"/>
                </a:solidFill>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32" name="组合 31"/>
              <p:cNvGrpSpPr/>
              <p:nvPr/>
            </p:nvGrpSpPr>
            <p:grpSpPr>
              <a:xfrm>
                <a:off x="1711566" y="2833185"/>
                <a:ext cx="3888432" cy="2812163"/>
                <a:chOff x="3650575" y="2519196"/>
                <a:chExt cx="3888432" cy="2812163"/>
              </a:xfrm>
            </p:grpSpPr>
            <p:sp>
              <p:nvSpPr>
                <p:cNvPr id="37" name="Line 53"/>
                <p:cNvSpPr>
                  <a:spLocks noChangeShapeType="1"/>
                </p:cNvSpPr>
                <p:nvPr/>
              </p:nvSpPr>
              <p:spPr bwMode="auto">
                <a:xfrm>
                  <a:off x="3650575" y="4877359"/>
                  <a:ext cx="3445234"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8" name="Line 79"/>
                <p:cNvSpPr>
                  <a:spLocks noChangeShapeType="1"/>
                </p:cNvSpPr>
                <p:nvPr/>
              </p:nvSpPr>
              <p:spPr bwMode="auto">
                <a:xfrm flipV="1">
                  <a:off x="4018261" y="2935363"/>
                  <a:ext cx="0" cy="2395995"/>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39" name="TextBox 38"/>
                    <p:cNvSpPr txBox="1"/>
                    <p:nvPr/>
                  </p:nvSpPr>
                  <p:spPr>
                    <a:xfrm>
                      <a:off x="7095809" y="4624053"/>
                      <a:ext cx="4431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𝑥</m:t>
                            </m:r>
                          </m:oMath>
                        </m:oMathPara>
                      </a14:m>
                      <a:endParaRPr lang="zh-CN" alt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7095809" y="4624053"/>
                      <a:ext cx="443198"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791397" y="2519196"/>
                      <a:ext cx="8698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a:rPr>
                              <m:t>𝑓</m:t>
                            </m:r>
                            <m:r>
                              <a:rPr lang="en-US" altLang="zh-CN" sz="2400" b="0" i="1" smtClean="0">
                                <a:latin typeface="Cambria Math" panose="02040503050406030204"/>
                              </a:rPr>
                              <m:t>(</m:t>
                            </m:r>
                            <m:r>
                              <a:rPr lang="en-US" altLang="zh-CN" sz="2400" b="0" i="1" smtClean="0">
                                <a:latin typeface="Cambria Math" panose="02040503050406030204"/>
                              </a:rPr>
                              <m:t>𝑥</m:t>
                            </m:r>
                            <m:r>
                              <a:rPr lang="en-US" altLang="zh-CN" sz="2400" b="0" i="1" smtClean="0">
                                <a:latin typeface="Cambria Math" panose="02040503050406030204"/>
                              </a:rPr>
                              <m:t>)</m:t>
                            </m:r>
                          </m:oMath>
                        </m:oMathPara>
                      </a14:m>
                      <a:endParaRPr lang="zh-CN" alt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791397" y="2519196"/>
                      <a:ext cx="869854"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50576" y="4869694"/>
                      <a:ext cx="4775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𝑂</m:t>
                            </m:r>
                          </m:oMath>
                        </m:oMathPara>
                      </a14:m>
                      <a:endParaRPr lang="zh-CN" altLang="en-US"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650576" y="4869694"/>
                      <a:ext cx="477502" cy="461665"/>
                    </a:xfrm>
                    <a:prstGeom prst="rect">
                      <a:avLst/>
                    </a:prstGeom>
                    <a:blipFill rotWithShape="1">
                      <a:blip r:embed="rId5"/>
                    </a:blipFill>
                  </p:spPr>
                  <p:txBody>
                    <a:bodyPr/>
                    <a:lstStyle/>
                    <a:p>
                      <a:r>
                        <a:rPr lang="zh-CN" altLang="en-US">
                          <a:noFill/>
                        </a:rPr>
                        <a:t> </a:t>
                      </a:r>
                    </a:p>
                  </p:txBody>
                </p:sp>
              </mc:Fallback>
            </mc:AlternateContent>
          </p:grpSp>
          <p:cxnSp>
            <p:nvCxnSpPr>
              <p:cNvPr id="33" name="直接连接符 32"/>
              <p:cNvCxnSpPr/>
              <p:nvPr/>
            </p:nvCxnSpPr>
            <p:spPr bwMode="auto">
              <a:xfrm>
                <a:off x="2495253" y="4030291"/>
                <a:ext cx="0" cy="1153392"/>
              </a:xfrm>
              <a:prstGeom prst="line">
                <a:avLst/>
              </a:prstGeom>
              <a:solidFill>
                <a:schemeClr val="accent1"/>
              </a:solidFill>
              <a:ln w="19050" cap="flat" cmpd="sng" algn="ctr">
                <a:solidFill>
                  <a:schemeClr val="tx1"/>
                </a:solidFill>
                <a:prstDash val="sysDash"/>
                <a:round/>
                <a:headEnd type="none" w="sm" len="sm"/>
                <a:tailEnd type="none" w="sm" len="sm"/>
              </a:ln>
              <a:effectLst/>
            </p:spPr>
          </p:cxnSp>
          <p:cxnSp>
            <p:nvCxnSpPr>
              <p:cNvPr id="34" name="直接连接符 33"/>
              <p:cNvCxnSpPr/>
              <p:nvPr/>
            </p:nvCxnSpPr>
            <p:spPr bwMode="auto">
              <a:xfrm>
                <a:off x="4639363" y="3917155"/>
                <a:ext cx="0" cy="1260000"/>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35" name="矩形 34"/>
                  <p:cNvSpPr/>
                  <p:nvPr/>
                </p:nvSpPr>
                <p:spPr>
                  <a:xfrm>
                    <a:off x="2279045" y="5111675"/>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a:rPr>
                            <m:t>𝑎</m:t>
                          </m:r>
                        </m:oMath>
                      </m:oMathPara>
                    </a14:m>
                    <a:endParaRPr lang="zh-CN" altLang="en-US" sz="2400" dirty="0"/>
                  </a:p>
                </p:txBody>
              </p:sp>
            </mc:Choice>
            <mc:Fallback xmlns="">
              <p:sp>
                <p:nvSpPr>
                  <p:cNvPr id="35" name="矩形 34"/>
                  <p:cNvSpPr>
                    <a:spLocks noRot="1" noChangeAspect="1" noMove="1" noResize="1" noEditPoints="1" noAdjustHandles="1" noChangeArrowheads="1" noChangeShapeType="1" noTextEdit="1"/>
                  </p:cNvSpPr>
                  <p:nvPr/>
                </p:nvSpPr>
                <p:spPr>
                  <a:xfrm>
                    <a:off x="2279045" y="5111675"/>
                    <a:ext cx="440633" cy="46166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4419046" y="5111674"/>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𝑏</m:t>
                          </m:r>
                        </m:oMath>
                      </m:oMathPara>
                    </a14:m>
                    <a:endParaRPr lang="zh-CN" altLang="en-US" sz="2400" dirty="0"/>
                  </a:p>
                </p:txBody>
              </p:sp>
            </mc:Choice>
            <mc:Fallback xmlns="">
              <p:sp>
                <p:nvSpPr>
                  <p:cNvPr id="36" name="矩形 35"/>
                  <p:cNvSpPr>
                    <a:spLocks noRot="1" noChangeAspect="1" noMove="1" noResize="1" noEditPoints="1" noAdjustHandles="1" noChangeArrowheads="1" noChangeShapeType="1" noTextEdit="1"/>
                  </p:cNvSpPr>
                  <p:nvPr/>
                </p:nvSpPr>
                <p:spPr>
                  <a:xfrm>
                    <a:off x="4419046" y="5111674"/>
                    <a:ext cx="440633" cy="461665"/>
                  </a:xfrm>
                  <a:prstGeom prst="rect">
                    <a:avLst/>
                  </a:prstGeom>
                  <a:blipFill rotWithShape="1">
                    <a:blip r:embed="rId7"/>
                  </a:blipFill>
                </p:spPr>
                <p:txBody>
                  <a:bodyPr/>
                  <a:lstStyle/>
                  <a:p>
                    <a:r>
                      <a:rPr lang="zh-CN" altLang="en-US">
                        <a:noFill/>
                      </a:rPr>
                      <a:t> </a:t>
                    </a:r>
                  </a:p>
                </p:txBody>
              </p:sp>
            </mc:Fallback>
          </mc:AlternateContent>
        </p:grpSp>
        <p:grpSp>
          <p:nvGrpSpPr>
            <p:cNvPr id="21" name="组合 20"/>
            <p:cNvGrpSpPr/>
            <p:nvPr/>
          </p:nvGrpSpPr>
          <p:grpSpPr>
            <a:xfrm>
              <a:off x="3767873" y="4654285"/>
              <a:ext cx="564705" cy="914699"/>
              <a:chOff x="3767873" y="4654285"/>
              <a:chExt cx="564705" cy="914699"/>
            </a:xfrm>
          </p:grpSpPr>
          <p:cxnSp>
            <p:nvCxnSpPr>
              <p:cNvPr id="29" name="直接连接符 28"/>
              <p:cNvCxnSpPr/>
              <p:nvPr/>
            </p:nvCxnSpPr>
            <p:spPr bwMode="auto">
              <a:xfrm>
                <a:off x="4015822" y="4654285"/>
                <a:ext cx="0" cy="540000"/>
              </a:xfrm>
              <a:prstGeom prst="line">
                <a:avLst/>
              </a:prstGeom>
              <a:solidFill>
                <a:schemeClr val="accent1"/>
              </a:solidFill>
              <a:ln w="19050" cap="flat" cmpd="sng" algn="ctr">
                <a:solidFill>
                  <a:schemeClr val="tx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30" name="矩形 29"/>
                  <p:cNvSpPr/>
                  <p:nvPr/>
                </p:nvSpPr>
                <p:spPr>
                  <a:xfrm>
                    <a:off x="3767873" y="5107319"/>
                    <a:ext cx="5647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en-US" altLang="zh-CN" sz="2400" b="0" i="1" smtClean="0">
                                  <a:latin typeface="Cambria Math" panose="02040503050406030204"/>
                                </a:rPr>
                                <m:t>𝑥</m:t>
                              </m:r>
                            </m:e>
                            <m:sub>
                              <m:r>
                                <a:rPr lang="en-US" altLang="zh-CN" sz="2400" b="0" i="0" smtClean="0">
                                  <a:latin typeface="Cambria Math" panose="02040503050406030204"/>
                                </a:rPr>
                                <m:t>2</m:t>
                              </m:r>
                            </m:sub>
                          </m:sSub>
                        </m:oMath>
                      </m:oMathPara>
                    </a14:m>
                    <a:endParaRPr lang="zh-CN"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3767873" y="5107319"/>
                    <a:ext cx="564705" cy="461665"/>
                  </a:xfrm>
                  <a:prstGeom prst="rect">
                    <a:avLst/>
                  </a:prstGeom>
                  <a:blipFill rotWithShape="1">
                    <a:blip r:embed="rId11"/>
                  </a:blipFill>
                </p:spPr>
                <p:txBody>
                  <a:bodyPr/>
                  <a:lstStyle/>
                  <a:p>
                    <a:r>
                      <a:rPr lang="zh-CN" altLang="en-US">
                        <a:noFill/>
                      </a:rPr>
                      <a:t> </a:t>
                    </a:r>
                  </a:p>
                </p:txBody>
              </p:sp>
            </mc:Fallback>
          </mc:AlternateContent>
        </p:grpSp>
        <p:grpSp>
          <p:nvGrpSpPr>
            <p:cNvPr id="22" name="组合 21"/>
            <p:cNvGrpSpPr/>
            <p:nvPr/>
          </p:nvGrpSpPr>
          <p:grpSpPr>
            <a:xfrm>
              <a:off x="2896661" y="3410369"/>
              <a:ext cx="557589" cy="2158615"/>
              <a:chOff x="2896661" y="3410369"/>
              <a:chExt cx="557589" cy="2158615"/>
            </a:xfrm>
          </p:grpSpPr>
          <p:cxnSp>
            <p:nvCxnSpPr>
              <p:cNvPr id="27" name="直接连接符 26"/>
              <p:cNvCxnSpPr/>
              <p:nvPr/>
            </p:nvCxnSpPr>
            <p:spPr bwMode="auto">
              <a:xfrm>
                <a:off x="3079718" y="3410369"/>
                <a:ext cx="0" cy="1765213"/>
              </a:xfrm>
              <a:prstGeom prst="line">
                <a:avLst/>
              </a:prstGeom>
              <a:solidFill>
                <a:schemeClr val="accent1"/>
              </a:solidFill>
              <a:ln w="19050" cap="flat" cmpd="sng" algn="ctr">
                <a:solidFill>
                  <a:schemeClr val="tx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28" name="矩形 27"/>
                  <p:cNvSpPr/>
                  <p:nvPr/>
                </p:nvSpPr>
                <p:spPr>
                  <a:xfrm>
                    <a:off x="2896661" y="5107319"/>
                    <a:ext cx="5575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en-US" altLang="zh-CN" sz="2400" b="0" i="1" smtClean="0">
                                  <a:latin typeface="Cambria Math" panose="02040503050406030204"/>
                                </a:rPr>
                                <m:t>𝑥</m:t>
                              </m:r>
                            </m:e>
                            <m:sub>
                              <m:r>
                                <a:rPr lang="en-US" altLang="zh-CN" sz="2400" b="0" i="0" smtClean="0">
                                  <a:latin typeface="Cambria Math" panose="02040503050406030204"/>
                                </a:rPr>
                                <m:t>1</m:t>
                              </m:r>
                            </m:sub>
                          </m:sSub>
                        </m:oMath>
                      </m:oMathPara>
                    </a14:m>
                    <a:endParaRPr lang="zh-CN"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2896661" y="5107319"/>
                    <a:ext cx="557589" cy="461665"/>
                  </a:xfrm>
                  <a:prstGeom prst="rect">
                    <a:avLst/>
                  </a:prstGeom>
                  <a:blipFill rotWithShape="1">
                    <a:blip r:embed="rId12"/>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矩形 22"/>
                <p:cNvSpPr/>
                <p:nvPr/>
              </p:nvSpPr>
              <p:spPr>
                <a:xfrm>
                  <a:off x="1277496" y="3134091"/>
                  <a:ext cx="8743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a:rPr>
                              <m:t>𝑓</m:t>
                            </m:r>
                          </m:e>
                          <m:sub>
                            <m:r>
                              <a:rPr lang="en-US" altLang="zh-CN" sz="2400" i="1">
                                <a:latin typeface="Cambria Math" panose="02040503050406030204"/>
                              </a:rPr>
                              <m:t>𝑚𝑎𝑥</m:t>
                            </m:r>
                          </m:sub>
                        </m:sSub>
                      </m:oMath>
                    </m:oMathPara>
                  </a14:m>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1277496" y="3134091"/>
                  <a:ext cx="874342" cy="461665"/>
                </a:xfrm>
                <a:prstGeom prst="rect">
                  <a:avLst/>
                </a:prstGeom>
                <a:blipFill rotWithShape="1">
                  <a:blip r:embed="rId8"/>
                </a:blipFill>
              </p:spPr>
              <p:txBody>
                <a:bodyPr/>
                <a:lstStyle/>
                <a:p>
                  <a:r>
                    <a:rPr lang="zh-CN" altLang="en-US">
                      <a:noFill/>
                    </a:rPr>
                    <a:t> </a:t>
                  </a:r>
                </a:p>
              </p:txBody>
            </p:sp>
          </mc:Fallback>
        </mc:AlternateContent>
        <p:cxnSp>
          <p:nvCxnSpPr>
            <p:cNvPr id="24" name="直接连接符 23"/>
            <p:cNvCxnSpPr/>
            <p:nvPr/>
          </p:nvCxnSpPr>
          <p:spPr bwMode="auto">
            <a:xfrm flipH="1">
              <a:off x="2079252" y="3398977"/>
              <a:ext cx="1000466" cy="0"/>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25" name="直接连接符 24"/>
            <p:cNvCxnSpPr/>
            <p:nvPr/>
          </p:nvCxnSpPr>
          <p:spPr bwMode="auto">
            <a:xfrm>
              <a:off x="2079252" y="4651451"/>
              <a:ext cx="1970973" cy="0"/>
            </a:xfrm>
            <a:prstGeom prst="line">
              <a:avLst/>
            </a:prstGeom>
            <a:solidFill>
              <a:schemeClr val="accent1"/>
            </a:solidFill>
            <a:ln w="19050" cap="flat" cmpd="sng" algn="ctr">
              <a:solidFill>
                <a:schemeClr val="tx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26" name="矩形 25"/>
                <p:cNvSpPr/>
                <p:nvPr/>
              </p:nvSpPr>
              <p:spPr>
                <a:xfrm>
                  <a:off x="1271117" y="4317241"/>
                  <a:ext cx="8344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a:rPr>
                              <m:t>𝑓</m:t>
                            </m:r>
                          </m:e>
                          <m:sub>
                            <m:r>
                              <a:rPr lang="en-US" altLang="zh-CN" sz="2400" b="0" i="1" smtClean="0">
                                <a:latin typeface="Cambria Math" panose="02040503050406030204"/>
                              </a:rPr>
                              <m:t>𝑚𝑖𝑛</m:t>
                            </m:r>
                          </m:sub>
                        </m:sSub>
                      </m:oMath>
                    </m:oMathPara>
                  </a14:m>
                  <a:endParaRPr lang="zh-CN"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1271117" y="4317241"/>
                  <a:ext cx="834459" cy="461665"/>
                </a:xfrm>
                <a:prstGeom prst="rect">
                  <a:avLst/>
                </a:prstGeom>
                <a:blipFill rotWithShape="1">
                  <a:blip r:embed="rId9"/>
                </a:blipFill>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wipe(left)">
                                      <p:cBhvr>
                                        <p:cTn id="11" dur="500"/>
                                        <p:tgtEl>
                                          <p:spTgt spid="1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wipe(left)">
                                      <p:cBhvr>
                                        <p:cTn id="15" dur="500"/>
                                        <p:tgtEl>
                                          <p:spTgt spid="1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outVertic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out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259632" y="1869380"/>
                <a:ext cx="3681970" cy="538609"/>
              </a:xfrm>
              <a:prstGeom prst="rect">
                <a:avLst/>
              </a:prstGeom>
              <a:ln w="19050">
                <a:noFill/>
              </a:ln>
            </p:spPr>
            <p:txBody>
              <a:bodyPr wrap="none">
                <a:spAutoFit/>
              </a:bodyPr>
              <a:lstStyle/>
              <a:p>
                <a:r>
                  <a:rPr lang="en-US" altLang="zh-CN" sz="2800" dirty="0">
                    <a:latin typeface="微软雅黑" panose="020B0503020204020204" pitchFamily="34" charset="-122"/>
                    <a:ea typeface="微软雅黑" panose="020B0503020204020204" pitchFamily="34" charset="-122"/>
                  </a:rPr>
                  <a:t>(1) </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𝑦</m:t>
                        </m:r>
                        <m:r>
                          <a:rPr lang="zh-CN" altLang="en-US" sz="2800">
                            <a:latin typeface="Cambria Math" panose="02040503050406030204"/>
                          </a:rPr>
                          <m:t>=</m:t>
                        </m:r>
                        <m:r>
                          <a:rPr lang="zh-CN" altLang="en-US" sz="2800" i="1">
                            <a:latin typeface="Cambria Math" panose="02040503050406030204"/>
                          </a:rPr>
                          <m:t>𝑥</m:t>
                        </m:r>
                        <m:r>
                          <m:rPr>
                            <m:nor/>
                          </m:rPr>
                          <a:rPr lang="zh-CN" altLang="en-US" sz="2800" i="1">
                            <a:latin typeface="微软雅黑" panose="020B0503020204020204" pitchFamily="34" charset="-122"/>
                            <a:ea typeface="微软雅黑" panose="020B0503020204020204" pitchFamily="34" charset="-122"/>
                          </a:rPr>
                          <m:t> </m:t>
                        </m:r>
                        <m:r>
                          <a:rPr lang="zh-CN" altLang="en-US" sz="2800">
                            <a:latin typeface="Cambria Math" panose="02040503050406030204"/>
                          </a:rPr>
                          <m:t>,</m:t>
                        </m:r>
                        <m:r>
                          <m:rPr>
                            <m:nor/>
                          </m:rPr>
                          <a:rPr lang="zh-CN" altLang="en-US" sz="2800" i="1">
                            <a:latin typeface="微软雅黑" panose="020B0503020204020204" pitchFamily="34" charset="-122"/>
                            <a:ea typeface="微软雅黑" panose="020B0503020204020204" pitchFamily="34" charset="-122"/>
                          </a:rPr>
                          <m:t> </m:t>
                        </m:r>
                        <m:r>
                          <a:rPr lang="zh-CN" altLang="en-US" sz="2800" i="1">
                            <a:latin typeface="Cambria Math" panose="02040503050406030204"/>
                          </a:rPr>
                          <m:t>𝑥</m:t>
                        </m:r>
                        <m:r>
                          <a:rPr lang="zh-CN" altLang="en-US" sz="2800">
                            <a:latin typeface="Cambria Math" panose="02040503050406030204"/>
                          </a:rPr>
                          <m:t>∈(0,1</m:t>
                        </m:r>
                      </m:e>
                    </m:d>
                  </m:oMath>
                </a14:m>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259632" y="1869380"/>
                <a:ext cx="3681970" cy="538609"/>
              </a:xfrm>
              <a:prstGeom prst="rect">
                <a:avLst/>
              </a:prstGeom>
              <a:blipFill rotWithShape="1">
                <a:blip r:embed="rId3"/>
                <a:stretch>
                  <a:fillRect l="-12" t="-107" r="1" b="13"/>
                </a:stretch>
              </a:blipFill>
              <a:ln w="19050">
                <a:noFill/>
              </a:ln>
            </p:spPr>
            <p:txBody>
              <a:bodyPr/>
              <a:lstStyle/>
              <a:p>
                <a:r>
                  <a:rPr lang="zh-CN" altLang="en-US">
                    <a:noFill/>
                  </a:rPr>
                  <a:t> </a:t>
                </a:r>
              </a:p>
            </p:txBody>
          </p:sp>
        </mc:Fallback>
      </mc:AlternateContent>
      <p:sp>
        <p:nvSpPr>
          <p:cNvPr id="3" name="Text Box 26"/>
          <p:cNvSpPr txBox="1">
            <a:spLocks noChangeArrowheads="1"/>
          </p:cNvSpPr>
          <p:nvPr/>
        </p:nvSpPr>
        <p:spPr bwMode="auto">
          <a:xfrm>
            <a:off x="608212" y="1005284"/>
            <a:ext cx="82860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例</a:t>
            </a:r>
            <a:r>
              <a:rPr kumimoji="0" lang="en-US" altLang="zh-CN"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1 </a:t>
            </a:r>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试判断</a:t>
            </a:r>
            <a:r>
              <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下列函数是否</a:t>
            </a:r>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在指定区间内</a:t>
            </a:r>
            <a:r>
              <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存在最值</a:t>
            </a:r>
            <a:r>
              <a:rPr kumimoji="0" lang="en-US" alt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 .</a:t>
            </a:r>
            <a:endPar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4" name="矩形 3"/>
              <p:cNvSpPr/>
              <p:nvPr/>
            </p:nvSpPr>
            <p:spPr>
              <a:xfrm>
                <a:off x="1235548" y="2661468"/>
                <a:ext cx="5856732" cy="1517147"/>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(2) </a:t>
                </a:r>
                <a14:m>
                  <m:oMath xmlns:m="http://schemas.openxmlformats.org/officeDocument/2006/math">
                    <m:r>
                      <a:rPr lang="zh-CN" altLang="en-US" sz="2800" i="1" smtClean="0">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+1</m:t>
                              </m:r>
                              <m:r>
                                <m:rPr>
                                  <m:nor/>
                                </m:rPr>
                                <a:rPr lang="zh-CN" altLang="en-US" sz="2800" i="1">
                                  <a:latin typeface="微软雅黑" panose="020B0503020204020204" pitchFamily="34" charset="-122"/>
                                  <a:ea typeface="微软雅黑" panose="020B0503020204020204" pitchFamily="34" charset="-122"/>
                                </a:rPr>
                                <m:t> </m:t>
                              </m:r>
                              <m:r>
                                <a:rPr lang="zh-CN" altLang="en-US" sz="2800">
                                  <a:latin typeface="Cambria Math" panose="02040503050406030204"/>
                                </a:rPr>
                                <m:t>,</m:t>
                              </m:r>
                              <m:r>
                                <m:rPr>
                                  <m:nor/>
                                </m:rPr>
                                <a:rPr lang="zh-CN" altLang="en-US" sz="2800" i="1">
                                  <a:latin typeface="微软雅黑" panose="020B0503020204020204" pitchFamily="34" charset="-122"/>
                                  <a:ea typeface="微软雅黑" panose="020B0503020204020204" pitchFamily="34" charset="-122"/>
                                </a:rPr>
                                <m:t>   </m:t>
                              </m:r>
                              <m:r>
                                <a:rPr lang="zh-CN" altLang="en-US" sz="2800">
                                  <a:latin typeface="Cambria Math" panose="02040503050406030204"/>
                                </a:rPr>
                                <m:t>0≤</m:t>
                              </m:r>
                              <m:r>
                                <a:rPr lang="zh-CN" altLang="en-US" sz="2800" i="1">
                                  <a:latin typeface="Cambria Math" panose="02040503050406030204"/>
                                </a:rPr>
                                <m:t>𝑥</m:t>
                              </m:r>
                              <m:r>
                                <a:rPr lang="zh-CN" altLang="en-US" sz="2800">
                                  <a:latin typeface="Cambria Math" panose="02040503050406030204"/>
                                </a:rPr>
                                <m:t>&lt;1</m:t>
                              </m:r>
                              <m:r>
                                <a:rPr lang="en-US" altLang="zh-CN" sz="2800" b="0" i="0" smtClean="0">
                                  <a:latin typeface="Cambria Math" panose="02040503050406030204"/>
                                </a:rPr>
                                <m:t>,</m:t>
                              </m:r>
                            </m:e>
                          </m:mr>
                          <m:mr>
                            <m:e>
                              <m:r>
                                <m:rPr>
                                  <m:nor/>
                                </m:rPr>
                                <a:rPr lang="zh-CN" altLang="en-US" sz="2800" i="1">
                                  <a:latin typeface="微软雅黑" panose="020B0503020204020204" pitchFamily="34" charset="-122"/>
                                  <a:ea typeface="微软雅黑" panose="020B0503020204020204" pitchFamily="34" charset="-122"/>
                                </a:rPr>
                                <m:t> </m:t>
                              </m:r>
                              <m:r>
                                <a:rPr lang="zh-CN" altLang="en-US" sz="2800">
                                  <a:latin typeface="Cambria Math" panose="02040503050406030204"/>
                                </a:rPr>
                                <m:t>1</m:t>
                              </m:r>
                              <m:r>
                                <a:rPr lang="en-US" altLang="zh-CN" sz="2800" b="0" i="0" smtClean="0">
                                  <a:latin typeface="Cambria Math" panose="02040503050406030204"/>
                                </a:rPr>
                                <m:t>,</m:t>
                              </m:r>
                              <m:r>
                                <m:rPr>
                                  <m:nor/>
                                </m:rPr>
                                <a:rPr lang="en-US" altLang="zh-CN" sz="2800" b="0" i="1" smtClean="0">
                                  <a:latin typeface="微软雅黑" panose="020B0503020204020204" pitchFamily="34" charset="-122"/>
                                  <a:ea typeface="微软雅黑" panose="020B0503020204020204" pitchFamily="34" charset="-122"/>
                                </a:rPr>
                                <m:t>  </m:t>
                              </m:r>
                              <m:r>
                                <a:rPr lang="en-US" altLang="zh-CN" sz="2800" b="0" i="1" smtClean="0">
                                  <a:latin typeface="Cambria Math" panose="02040503050406030204"/>
                                  <a:ea typeface="微软雅黑" panose="020B0503020204020204" pitchFamily="34" charset="-122"/>
                                </a:rPr>
                                <m:t>           </m:t>
                              </m:r>
                              <m:r>
                                <a:rPr lang="zh-CN" altLang="en-US" sz="2800" i="1">
                                  <a:latin typeface="Cambria Math" panose="02040503050406030204"/>
                                </a:rPr>
                                <m:t>𝑥</m:t>
                              </m:r>
                              <m:r>
                                <a:rPr lang="zh-CN" altLang="en-US" sz="2800">
                                  <a:latin typeface="Cambria Math" panose="02040503050406030204"/>
                                </a:rPr>
                                <m:t>=1</m:t>
                              </m:r>
                              <m:r>
                                <m:rPr>
                                  <m:nor/>
                                </m:rPr>
                                <a:rPr lang="en-US" altLang="zh-CN" sz="2800" b="0" i="1" smtClean="0">
                                  <a:latin typeface="微软雅黑" panose="020B0503020204020204" pitchFamily="34" charset="-122"/>
                                  <a:ea typeface="微软雅黑" panose="020B0503020204020204" pitchFamily="34" charset="-122"/>
                                </a:rPr>
                                <m:t>,      </m:t>
                              </m:r>
                            </m:e>
                          </m:mr>
                          <m:mr>
                            <m:e>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+3</m:t>
                              </m:r>
                              <m:r>
                                <m:rPr>
                                  <m:nor/>
                                </m:rPr>
                                <a:rPr lang="zh-CN" altLang="en-US" sz="2800" i="1">
                                  <a:latin typeface="微软雅黑" panose="020B0503020204020204" pitchFamily="34" charset="-122"/>
                                  <a:ea typeface="微软雅黑" panose="020B0503020204020204" pitchFamily="34" charset="-122"/>
                                </a:rPr>
                                <m:t> </m:t>
                              </m:r>
                              <m:r>
                                <a:rPr lang="zh-CN" altLang="en-US" sz="2800">
                                  <a:latin typeface="Cambria Math" panose="02040503050406030204"/>
                                </a:rPr>
                                <m:t>,</m:t>
                              </m:r>
                              <m:r>
                                <m:rPr>
                                  <m:nor/>
                                </m:rPr>
                                <a:rPr lang="zh-CN" altLang="en-US" sz="2800" i="1">
                                  <a:latin typeface="微软雅黑" panose="020B0503020204020204" pitchFamily="34" charset="-122"/>
                                  <a:ea typeface="微软雅黑" panose="020B0503020204020204" pitchFamily="34" charset="-122"/>
                                </a:rPr>
                                <m:t>   </m:t>
                              </m:r>
                              <m:r>
                                <a:rPr lang="zh-CN" altLang="en-US" sz="2800">
                                  <a:latin typeface="Cambria Math" panose="02040503050406030204"/>
                                </a:rPr>
                                <m:t>1&lt;</m:t>
                              </m:r>
                              <m:r>
                                <a:rPr lang="zh-CN" altLang="en-US" sz="2800" i="1">
                                  <a:latin typeface="Cambria Math" panose="02040503050406030204"/>
                                </a:rPr>
                                <m:t>𝑥</m:t>
                              </m:r>
                              <m:r>
                                <a:rPr lang="zh-CN" altLang="en-US" sz="2800">
                                  <a:latin typeface="Cambria Math" panose="02040503050406030204"/>
                                </a:rPr>
                                <m:t>≤2</m:t>
                              </m:r>
                              <m:r>
                                <a:rPr lang="en-US" altLang="zh-CN" sz="2800" b="0" i="0" smtClean="0">
                                  <a:latin typeface="Cambria Math" panose="02040503050406030204"/>
                                </a:rPr>
                                <m:t>;</m:t>
                              </m:r>
                            </m:e>
                          </m:mr>
                        </m:m>
                      </m:e>
                    </m:d>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1235548" y="2661468"/>
                <a:ext cx="5856732" cy="1517147"/>
              </a:xfrm>
              <a:prstGeom prst="rect">
                <a:avLst/>
              </a:prstGeom>
              <a:blipFill rotWithShape="1">
                <a:blip r:embed="rId4"/>
                <a:stretch>
                  <a:fillRect l="-8" t="-12" r="10" b="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232200" y="4318524"/>
                <a:ext cx="4519827" cy="538609"/>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(3) </a:t>
                </a:r>
                <a14:m>
                  <m:oMath xmlns:m="http://schemas.openxmlformats.org/officeDocument/2006/math">
                    <m:r>
                      <a:rPr lang="zh-CN" altLang="en-US" sz="2800" i="1" smtClean="0">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sty m:val="p"/>
                      </m:rPr>
                      <a:rPr lang="en-US" altLang="zh-CN" sz="2800" i="0" smtClean="0">
                        <a:latin typeface="Cambria Math" panose="02040503050406030204"/>
                      </a:rPr>
                      <m:t>s</m:t>
                    </m:r>
                    <m:r>
                      <m:rPr>
                        <m:sty m:val="p"/>
                      </m:rPr>
                      <a:rPr lang="en-US" altLang="zh-CN" sz="2800" b="0" i="0" smtClean="0">
                        <a:latin typeface="Cambria Math" panose="02040503050406030204"/>
                      </a:rPr>
                      <m:t>in</m:t>
                    </m:r>
                    <m:r>
                      <a:rPr lang="en-US" altLang="zh-CN" sz="2800" b="0" i="1" smtClean="0">
                        <a:latin typeface="Cambria Math" panose="02040503050406030204"/>
                      </a:rPr>
                      <m:t>𝑥</m:t>
                    </m:r>
                  </m:oMath>
                </a14:m>
                <a:r>
                  <a:rPr lang="en-US" altLang="zh-CN" sz="2800" dirty="0">
                    <a:latin typeface="微软雅黑" panose="020B0503020204020204" pitchFamily="34" charset="-122"/>
                    <a:ea typeface="微软雅黑" panose="020B0503020204020204" pitchFamily="34" charset="-122"/>
                  </a:rPr>
                  <a:t>,</a:t>
                </a:r>
                <a14:m>
                  <m:oMath xmlns:m="http://schemas.openxmlformats.org/officeDocument/2006/math">
                    <m:r>
                      <a:rPr lang="zh-CN" altLang="en-US" sz="2800" i="1">
                        <a:latin typeface="Cambria Math" panose="02040503050406030204"/>
                      </a:rPr>
                      <m:t>𝑥</m:t>
                    </m:r>
                    <m:r>
                      <a:rPr lang="zh-CN" altLang="en-US" sz="2800">
                        <a:latin typeface="Cambria Math" panose="02040503050406030204"/>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a:rPr>
                          <m:t>−1,6</m:t>
                        </m:r>
                      </m:e>
                    </m:d>
                    <m:r>
                      <a:rPr lang="en-US" altLang="zh-CN" sz="2800" b="0" i="1" smtClean="0">
                        <a:latin typeface="Cambria Math" panose="02040503050406030204"/>
                      </a:rPr>
                      <m:t>.</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1232200" y="4318524"/>
                <a:ext cx="4519827" cy="538609"/>
              </a:xfrm>
              <a:prstGeom prst="rect">
                <a:avLst/>
              </a:prstGeom>
              <a:blipFill rotWithShape="1">
                <a:blip r:embed="rId5"/>
                <a:stretch>
                  <a:fillRect l="-7" t="-97" r="4" b="3"/>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5576" y="980728"/>
                <a:ext cx="8064896" cy="2031325"/>
              </a:xfrm>
              <a:prstGeom prst="rect">
                <a:avLst/>
              </a:prstGeom>
            </p:spPr>
            <p:txBody>
              <a:bodyPr wrap="square">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定理</a:t>
                </a: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零值定理</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设</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800" b="0" i="0" smtClean="0">
                        <a:latin typeface="Cambria Math" panose="02040503050406030204"/>
                      </a:rPr>
                      <m:t> </m:t>
                    </m:r>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𝑏</m:t>
                        </m:r>
                      </m:e>
                    </m:d>
                    <m:r>
                      <a:rPr lang="en-US" altLang="zh-CN" sz="2800" b="0" i="1" smtClean="0">
                        <a:latin typeface="Cambria Math" panose="02040503050406030204"/>
                      </a:rPr>
                      <m:t> </m:t>
                    </m:r>
                  </m:oMath>
                </a14:m>
                <a:r>
                  <a:rPr lang="zh-CN" altLang="en-US" sz="2800" dirty="0">
                    <a:latin typeface="微软雅黑" panose="020B0503020204020204" pitchFamily="34" charset="-122"/>
                    <a:ea typeface="微软雅黑" panose="020B0503020204020204" pitchFamily="34" charset="-122"/>
                  </a:rPr>
                  <a:t>上连续</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且</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𝑏</m:t>
                    </m:r>
                    <m:r>
                      <a:rPr lang="zh-CN" altLang="en-US" sz="2800">
                        <a:latin typeface="Cambria Math" panose="02040503050406030204"/>
                      </a:rPr>
                      <m:t>)&lt;0</m:t>
                    </m:r>
                  </m:oMath>
                </a14:m>
                <a:r>
                  <a:rPr lang="en-US"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则至少存在一点</a:t>
                </a:r>
                <a14:m>
                  <m:oMath xmlns:m="http://schemas.openxmlformats.org/officeDocument/2006/math">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𝜉</m:t>
                        </m:r>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微软雅黑" panose="020B0503020204020204" pitchFamily="34" charset="-122"/>
                            <a:ea typeface="微软雅黑" panose="020B0503020204020204" pitchFamily="34" charset="-122"/>
                          </a:rPr>
                          <m:t> </m:t>
                        </m:r>
                        <m:r>
                          <a:rPr lang="zh-CN" altLang="en-US" sz="2800" i="1">
                            <a:latin typeface="Cambria Math" panose="02040503050406030204"/>
                          </a:rPr>
                          <m:t>𝑏</m:t>
                        </m:r>
                      </m:e>
                    </m:d>
                  </m:oMath>
                </a14:m>
                <a:r>
                  <a:rPr lang="zh-CN" altLang="en-US" sz="2800" dirty="0">
                    <a:latin typeface="微软雅黑" panose="020B0503020204020204" pitchFamily="34" charset="-122"/>
                    <a:ea typeface="微软雅黑" panose="020B0503020204020204" pitchFamily="34" charset="-122"/>
                  </a:rPr>
                  <a:t>，使</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𝜉</m:t>
                    </m:r>
                    <m:r>
                      <a:rPr lang="zh-CN" altLang="en-US" sz="2800">
                        <a:latin typeface="Cambria Math" panose="02040503050406030204"/>
                      </a:rPr>
                      <m:t>)=</m:t>
                    </m:r>
                    <m:r>
                      <a:rPr lang="en-US" altLang="zh-CN" sz="2800" b="0" i="1" smtClean="0">
                        <a:latin typeface="Cambria Math" panose="02040503050406030204"/>
                      </a:rPr>
                      <m:t>0</m:t>
                    </m:r>
                  </m:oMath>
                </a14:m>
                <a:r>
                  <a:rPr lang="zh-CN" altLang="en-US" sz="2800" dirty="0">
                    <a:latin typeface="微软雅黑" panose="020B0503020204020204" pitchFamily="34" charset="-122"/>
                    <a:ea typeface="微软雅黑" panose="020B0503020204020204" pitchFamily="34" charset="-122"/>
                  </a:rPr>
                  <a:t> ．</a:t>
                </a:r>
              </a:p>
            </p:txBody>
          </p:sp>
        </mc:Choice>
        <mc:Fallback xmlns="">
          <p:sp>
            <p:nvSpPr>
              <p:cNvPr id="2" name="矩形 1"/>
              <p:cNvSpPr>
                <a:spLocks noRot="1" noChangeAspect="1" noMove="1" noResize="1" noEditPoints="1" noAdjustHandles="1" noChangeArrowheads="1" noChangeShapeType="1" noTextEdit="1"/>
              </p:cNvSpPr>
              <p:nvPr/>
            </p:nvSpPr>
            <p:spPr>
              <a:xfrm>
                <a:off x="755576" y="980728"/>
                <a:ext cx="8064896" cy="2031325"/>
              </a:xfrm>
              <a:prstGeom prst="rect">
                <a:avLst/>
              </a:prstGeom>
              <a:blipFill rotWithShape="1">
                <a:blip r:embed="rId2"/>
                <a:stretch>
                  <a:fillRect l="-7" t="-14" r="4" b="12"/>
                </a:stretch>
              </a:blipFill>
            </p:spPr>
            <p:txBody>
              <a:bodyPr/>
              <a:lstStyle/>
              <a:p>
                <a:r>
                  <a:rPr lang="zh-CN" altLang="en-US">
                    <a:noFill/>
                  </a:rPr>
                  <a:t> </a:t>
                </a:r>
              </a:p>
            </p:txBody>
          </p:sp>
        </mc:Fallback>
      </mc:AlternateContent>
      <p:grpSp>
        <p:nvGrpSpPr>
          <p:cNvPr id="12" name="组合 11"/>
          <p:cNvGrpSpPr/>
          <p:nvPr/>
        </p:nvGrpSpPr>
        <p:grpSpPr>
          <a:xfrm>
            <a:off x="3635896" y="2763128"/>
            <a:ext cx="4876331" cy="3186152"/>
            <a:chOff x="7004841" y="1044683"/>
            <a:chExt cx="4876331" cy="3186152"/>
          </a:xfrm>
        </p:grpSpPr>
        <p:sp>
          <p:nvSpPr>
            <p:cNvPr id="13" name="任意多边形 12"/>
            <p:cNvSpPr/>
            <p:nvPr/>
          </p:nvSpPr>
          <p:spPr>
            <a:xfrm flipV="1">
              <a:off x="8156969" y="1709800"/>
              <a:ext cx="2966637" cy="2305012"/>
            </a:xfrm>
            <a:custGeom>
              <a:avLst/>
              <a:gdLst>
                <a:gd name="connsiteX0" fmla="*/ 0 w 2270235"/>
                <a:gd name="connsiteY0" fmla="*/ 1682282 h 1682282"/>
                <a:gd name="connsiteX1" fmla="*/ 977462 w 2270235"/>
                <a:gd name="connsiteY1" fmla="*/ 247620 h 1682282"/>
                <a:gd name="connsiteX2" fmla="*/ 2270235 w 2270235"/>
                <a:gd name="connsiteY2" fmla="*/ 11137 h 1682282"/>
              </a:gdLst>
              <a:ahLst/>
              <a:cxnLst>
                <a:cxn ang="0">
                  <a:pos x="connsiteX0" y="connsiteY0"/>
                </a:cxn>
                <a:cxn ang="0">
                  <a:pos x="connsiteX1" y="connsiteY1"/>
                </a:cxn>
                <a:cxn ang="0">
                  <a:pos x="connsiteX2" y="connsiteY2"/>
                </a:cxn>
              </a:cxnLst>
              <a:rect l="l" t="t" r="r" b="b"/>
              <a:pathLst>
                <a:path w="2270235" h="1682282">
                  <a:moveTo>
                    <a:pt x="0" y="1682282"/>
                  </a:moveTo>
                  <a:cubicBezTo>
                    <a:pt x="299545" y="1104213"/>
                    <a:pt x="599090" y="526144"/>
                    <a:pt x="977462" y="247620"/>
                  </a:cubicBezTo>
                  <a:cubicBezTo>
                    <a:pt x="1355835" y="-30904"/>
                    <a:pt x="1813035" y="-9884"/>
                    <a:pt x="2270235" y="11137"/>
                  </a:cubicBezTo>
                </a:path>
              </a:pathLst>
            </a:custGeom>
            <a:ln w="28575">
              <a:solidFill>
                <a:srgbClr val="FF0000"/>
              </a:solidFill>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4" name="组合 13"/>
            <p:cNvGrpSpPr/>
            <p:nvPr/>
          </p:nvGrpSpPr>
          <p:grpSpPr>
            <a:xfrm>
              <a:off x="7004841" y="1044683"/>
              <a:ext cx="4876331" cy="3186152"/>
              <a:chOff x="2642463" y="2126227"/>
              <a:chExt cx="4876331" cy="3186152"/>
            </a:xfrm>
          </p:grpSpPr>
          <p:sp>
            <p:nvSpPr>
              <p:cNvPr id="20" name="Line 53"/>
              <p:cNvSpPr>
                <a:spLocks noChangeShapeType="1"/>
              </p:cNvSpPr>
              <p:nvPr/>
            </p:nvSpPr>
            <p:spPr bwMode="auto">
              <a:xfrm>
                <a:off x="2642463" y="4317061"/>
                <a:ext cx="4516620"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79"/>
              <p:cNvSpPr>
                <a:spLocks noChangeShapeType="1"/>
              </p:cNvSpPr>
              <p:nvPr/>
            </p:nvSpPr>
            <p:spPr bwMode="auto">
              <a:xfrm flipV="1">
                <a:off x="3157359" y="2647328"/>
                <a:ext cx="0" cy="2665051"/>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22" name="TextBox 21"/>
                  <p:cNvSpPr txBox="1"/>
                  <p:nvPr/>
                </p:nvSpPr>
                <p:spPr>
                  <a:xfrm>
                    <a:off x="7050717" y="4047989"/>
                    <a:ext cx="4680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𝑥</m:t>
                          </m:r>
                        </m:oMath>
                      </m:oMathPara>
                    </a14:m>
                    <a:endParaRPr lang="zh-CN" alt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050717" y="4047989"/>
                    <a:ext cx="468077" cy="52322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930495" y="2126227"/>
                    <a:ext cx="9739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a:rPr>
                            <m:t>𝑓</m:t>
                          </m:r>
                          <m:r>
                            <a:rPr lang="en-US" altLang="zh-CN" sz="2800" b="0" i="1" smtClean="0">
                              <a:latin typeface="Cambria Math" panose="02040503050406030204"/>
                            </a:rPr>
                            <m:t>(</m:t>
                          </m:r>
                          <m:r>
                            <a:rPr lang="en-US" altLang="zh-CN" sz="2800" b="0" i="1" smtClean="0">
                              <a:latin typeface="Cambria Math" panose="02040503050406030204"/>
                            </a:rPr>
                            <m:t>𝑥</m:t>
                          </m:r>
                          <m:r>
                            <a:rPr lang="en-US" altLang="zh-CN" sz="2800" b="0" i="1" smtClean="0">
                              <a:latin typeface="Cambria Math" panose="02040503050406030204"/>
                            </a:rPr>
                            <m:t>)</m:t>
                          </m:r>
                        </m:oMath>
                      </m:oMathPara>
                    </a14:m>
                    <a:endParaRPr lang="zh-CN" altLang="en-US" sz="28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930495" y="2126227"/>
                    <a:ext cx="973921" cy="52322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714471" y="4264012"/>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𝑂</m:t>
                          </m:r>
                        </m:oMath>
                      </m:oMathPara>
                    </a14:m>
                    <a:endParaRPr lang="zh-CN" alt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714471" y="4264012"/>
                    <a:ext cx="517257" cy="523220"/>
                  </a:xfrm>
                  <a:prstGeom prst="rect">
                    <a:avLst/>
                  </a:prstGeom>
                  <a:blipFill rotWithShape="1">
                    <a:blip r:embed="rId5"/>
                  </a:blipFill>
                </p:spPr>
                <p:txBody>
                  <a:bodyPr/>
                  <a:lstStyle/>
                  <a:p>
                    <a:r>
                      <a:rPr lang="zh-CN" altLang="en-US">
                        <a:noFill/>
                      </a:rPr>
                      <a:t> </a:t>
                    </a:r>
                  </a:p>
                </p:txBody>
              </p:sp>
            </mc:Fallback>
          </mc:AlternateContent>
        </p:grpSp>
        <p:cxnSp>
          <p:nvCxnSpPr>
            <p:cNvPr id="15" name="直接连接符 14"/>
            <p:cNvCxnSpPr>
              <a:stCxn id="13" idx="0"/>
            </p:cNvCxnSpPr>
            <p:nvPr/>
          </p:nvCxnSpPr>
          <p:spPr bwMode="auto">
            <a:xfrm>
              <a:off x="8156969" y="1709800"/>
              <a:ext cx="0" cy="1525717"/>
            </a:xfrm>
            <a:prstGeom prst="line">
              <a:avLst/>
            </a:prstGeom>
            <a:solidFill>
              <a:schemeClr val="accent1"/>
            </a:solidFill>
            <a:ln w="12700" cap="flat" cmpd="sng" algn="ctr">
              <a:solidFill>
                <a:schemeClr val="tx1"/>
              </a:solidFill>
              <a:prstDash val="dash"/>
              <a:round/>
              <a:headEnd type="none" w="sm" len="sm"/>
              <a:tailEnd type="none" w="sm" len="sm"/>
            </a:ln>
            <a:effectLst/>
          </p:spPr>
        </p:cxnSp>
        <p:cxnSp>
          <p:nvCxnSpPr>
            <p:cNvPr id="16" name="直接连接符 15"/>
            <p:cNvCxnSpPr/>
            <p:nvPr/>
          </p:nvCxnSpPr>
          <p:spPr bwMode="auto">
            <a:xfrm>
              <a:off x="11123606" y="3235517"/>
              <a:ext cx="0" cy="779295"/>
            </a:xfrm>
            <a:prstGeom prst="line">
              <a:avLst/>
            </a:prstGeom>
            <a:solidFill>
              <a:schemeClr val="accent1"/>
            </a:solidFill>
            <a:ln w="12700" cap="flat" cmpd="sng" algn="ctr">
              <a:solidFill>
                <a:schemeClr val="tx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17" name="TextBox 16"/>
                <p:cNvSpPr txBox="1"/>
                <p:nvPr/>
              </p:nvSpPr>
              <p:spPr>
                <a:xfrm>
                  <a:off x="7941128" y="3150716"/>
                  <a:ext cx="4755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𝑎</m:t>
                        </m:r>
                      </m:oMath>
                    </m:oMathPara>
                  </a14:m>
                  <a:endParaRPr lang="zh-CN" alt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941128" y="3150716"/>
                  <a:ext cx="475579" cy="52322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902007" y="2776151"/>
                  <a:ext cx="4682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𝑏</m:t>
                        </m:r>
                      </m:oMath>
                    </m:oMathPara>
                  </a14:m>
                  <a:endParaRPr lang="zh-CN" alt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0902007" y="2776151"/>
                  <a:ext cx="468269" cy="523220"/>
                </a:xfrm>
                <a:prstGeom prst="rect">
                  <a:avLst/>
                </a:prstGeom>
                <a:blipFill rotWithShape="1">
                  <a:blip r:embed="rId7"/>
                </a:blipFill>
              </p:spPr>
              <p:txBody>
                <a:bodyPr/>
                <a:lstStyle/>
                <a:p>
                  <a:r>
                    <a:rPr lang="zh-CN" altLang="en-US">
                      <a:noFill/>
                    </a:rPr>
                    <a:t> </a:t>
                  </a:r>
                </a:p>
              </p:txBody>
            </p:sp>
          </mc:Fallback>
        </mc:AlternateContent>
        <p:sp>
          <p:nvSpPr>
            <p:cNvPr id="19" name="椭圆 18"/>
            <p:cNvSpPr/>
            <p:nvPr/>
          </p:nvSpPr>
          <p:spPr>
            <a:xfrm>
              <a:off x="8951179" y="3150716"/>
              <a:ext cx="144016" cy="144016"/>
            </a:xfrm>
            <a:prstGeom prst="ellipse">
              <a:avLst/>
            </a:prstGeom>
            <a:solidFill>
              <a:srgbClr val="002570"/>
            </a:solidFill>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25" name="组合 24"/>
          <p:cNvGrpSpPr/>
          <p:nvPr/>
        </p:nvGrpSpPr>
        <p:grpSpPr>
          <a:xfrm>
            <a:off x="5415382" y="3845156"/>
            <a:ext cx="546664" cy="584775"/>
            <a:chOff x="8568303" y="2702776"/>
            <a:chExt cx="546664" cy="584775"/>
          </a:xfrm>
        </p:grpSpPr>
        <mc:AlternateContent xmlns:mc="http://schemas.openxmlformats.org/markup-compatibility/2006" xmlns:a14="http://schemas.microsoft.com/office/drawing/2010/main">
          <mc:Choice Requires="a14">
            <p:sp>
              <p:nvSpPr>
                <p:cNvPr id="26" name="矩形 25"/>
                <p:cNvSpPr/>
                <p:nvPr/>
              </p:nvSpPr>
              <p:spPr>
                <a:xfrm>
                  <a:off x="8624127" y="2702776"/>
                  <a:ext cx="49084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a:rPr>
                          <m:t>𝜉</m:t>
                        </m:r>
                      </m:oMath>
                    </m:oMathPara>
                  </a14:m>
                  <a:endParaRPr lang="zh-CN" altLang="en-US" sz="3200" dirty="0"/>
                </a:p>
              </p:txBody>
            </p:sp>
          </mc:Choice>
          <mc:Fallback xmlns="">
            <p:sp>
              <p:nvSpPr>
                <p:cNvPr id="26" name="矩形 25"/>
                <p:cNvSpPr>
                  <a:spLocks noRot="1" noChangeAspect="1" noMove="1" noResize="1" noEditPoints="1" noAdjustHandles="1" noChangeArrowheads="1" noChangeShapeType="1" noTextEdit="1"/>
                </p:cNvSpPr>
                <p:nvPr/>
              </p:nvSpPr>
              <p:spPr>
                <a:xfrm>
                  <a:off x="8624127" y="2702776"/>
                  <a:ext cx="490840" cy="584775"/>
                </a:xfrm>
                <a:prstGeom prst="rect">
                  <a:avLst/>
                </a:prstGeom>
                <a:blipFill rotWithShape="1">
                  <a:blip r:embed="rId8"/>
                </a:blipFill>
              </p:spPr>
              <p:txBody>
                <a:bodyPr/>
                <a:lstStyle/>
                <a:p>
                  <a:r>
                    <a:rPr lang="zh-CN" altLang="en-US">
                      <a:noFill/>
                    </a:rPr>
                    <a:t> </a:t>
                  </a:r>
                </a:p>
              </p:txBody>
            </p:sp>
          </mc:Fallback>
        </mc:AlternateContent>
        <p:sp>
          <p:nvSpPr>
            <p:cNvPr id="27" name="椭圆 26"/>
            <p:cNvSpPr/>
            <p:nvPr/>
          </p:nvSpPr>
          <p:spPr>
            <a:xfrm>
              <a:off x="8568303" y="2738145"/>
              <a:ext cx="538978" cy="538978"/>
            </a:xfrm>
            <a:prstGeom prst="ellipse">
              <a:avLst/>
            </a:prstGeom>
            <a:ln w="19050">
              <a:solidFill>
                <a:srgbClr val="FF0000"/>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cxnSp>
        <p:nvCxnSpPr>
          <p:cNvPr id="28" name="直接箭头连接符 27"/>
          <p:cNvCxnSpPr>
            <a:stCxn id="27" idx="4"/>
            <a:endCxn id="19" idx="0"/>
          </p:cNvCxnSpPr>
          <p:nvPr/>
        </p:nvCxnSpPr>
        <p:spPr bwMode="auto">
          <a:xfrm flipH="1">
            <a:off x="5654242" y="4419503"/>
            <a:ext cx="30629" cy="449658"/>
          </a:xfrm>
          <a:prstGeom prst="straightConnector1">
            <a:avLst/>
          </a:prstGeom>
          <a:solidFill>
            <a:schemeClr val="accent1"/>
          </a:solidFill>
          <a:ln w="19050" cap="flat" cmpd="sng" algn="ctr">
            <a:solidFill>
              <a:srgbClr val="FF0000"/>
            </a:solidFill>
            <a:prstDash val="solid"/>
            <a:round/>
            <a:headEnd type="none" w="sm" len="sm"/>
            <a:tailEnd type="arrow"/>
          </a:ln>
          <a:effectLst/>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611560" y="836712"/>
                <a:ext cx="8280920" cy="3131755"/>
              </a:xfrm>
              <a:prstGeom prst="rect">
                <a:avLst/>
              </a:prstGeom>
            </p:spPr>
            <p:txBody>
              <a:bodyPr wrap="square">
                <a:spAutoFit/>
              </a:bodyPr>
              <a:lstStyle/>
              <a:p>
                <a:pPr>
                  <a:lnSpc>
                    <a:spcPct val="130000"/>
                  </a:lnSpc>
                </a:pPr>
                <a:r>
                  <a:rPr lang="zh-CN" altLang="en-US" sz="2800" b="1" dirty="0">
                    <a:solidFill>
                      <a:srgbClr val="FF0000"/>
                    </a:solidFill>
                    <a:latin typeface="微软雅黑" panose="020B0503020204020204" pitchFamily="34" charset="-122"/>
                    <a:ea typeface="微软雅黑" panose="020B0503020204020204" pitchFamily="34" charset="-122"/>
                  </a:rPr>
                  <a:t>定义</a:t>
                </a:r>
                <a:r>
                  <a:rPr lang="en-US" altLang="zh-CN" sz="2800" b="1" dirty="0">
                    <a:solidFill>
                      <a:srgbClr val="FF0000"/>
                    </a:solidFill>
                    <a:latin typeface="微软雅黑" panose="020B0503020204020204" pitchFamily="34" charset="-122"/>
                    <a:ea typeface="微软雅黑" panose="020B0503020204020204" pitchFamily="34" charset="-122"/>
                  </a:rPr>
                  <a:t>1  </a:t>
                </a:r>
                <a:r>
                  <a:rPr lang="zh-CN" altLang="en-US" sz="2800" dirty="0">
                    <a:solidFill>
                      <a:schemeClr val="tx1"/>
                    </a:solidFill>
                    <a:latin typeface="微软雅黑" panose="020B0503020204020204" pitchFamily="34" charset="-122"/>
                    <a:ea typeface="微软雅黑" panose="020B0503020204020204" pitchFamily="34" charset="-122"/>
                  </a:rPr>
                  <a:t>设函数 </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𝑦</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oMath>
                </a14:m>
                <a:r>
                  <a:rPr lang="zh-CN" altLang="en-US" sz="2800" dirty="0">
                    <a:solidFill>
                      <a:schemeClr val="tx1"/>
                    </a:solidFill>
                    <a:latin typeface="微软雅黑" panose="020B0503020204020204" pitchFamily="34" charset="-122"/>
                    <a:ea typeface="微软雅黑" panose="020B0503020204020204" pitchFamily="34" charset="-122"/>
                  </a:rPr>
                  <a:t> 在点 </a:t>
                </a:r>
                <a14:m>
                  <m:oMath xmlns:m="http://schemas.openxmlformats.org/officeDocument/2006/math">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的</a:t>
                </a:r>
                <a:r>
                  <a:rPr lang="zh-CN" altLang="en-US" sz="2800" b="1" dirty="0">
                    <a:solidFill>
                      <a:schemeClr val="tx1"/>
                    </a:solidFill>
                    <a:latin typeface="微软雅黑" panose="020B0503020204020204" pitchFamily="34" charset="-122"/>
                    <a:ea typeface="微软雅黑" panose="020B0503020204020204" pitchFamily="34" charset="-122"/>
                  </a:rPr>
                  <a:t>某邻域 </a:t>
                </a:r>
                <a14:m>
                  <m:oMath xmlns:m="http://schemas.openxmlformats.org/officeDocument/2006/math">
                    <m:d>
                      <m:dPr>
                        <m:begChr m:val=""/>
                        <m:ctrlPr>
                          <a:rPr lang="zh-CN" altLang="en-US" sz="2800" b="1" i="1">
                            <a:solidFill>
                              <a:schemeClr val="tx1"/>
                            </a:solidFill>
                            <a:latin typeface="Cambria Math" panose="02040503050406030204" pitchFamily="18" charset="0"/>
                          </a:rPr>
                        </m:ctrlPr>
                      </m:dPr>
                      <m:e>
                        <m:r>
                          <a:rPr lang="zh-CN" altLang="en-US" sz="2800" b="1" i="1">
                            <a:solidFill>
                              <a:schemeClr val="tx1"/>
                            </a:solidFill>
                            <a:latin typeface="Cambria Math" panose="02040503050406030204"/>
                          </a:rPr>
                          <m:t>𝑼</m:t>
                        </m:r>
                        <m:r>
                          <a:rPr lang="zh-CN" altLang="en-US" sz="2800" b="1">
                            <a:solidFill>
                              <a:schemeClr val="tx1"/>
                            </a:solidFill>
                            <a:latin typeface="Cambria Math" panose="02040503050406030204"/>
                          </a:rPr>
                          <m:t>(</m:t>
                        </m:r>
                        <m:sSub>
                          <m:sSubPr>
                            <m:ctrlPr>
                              <a:rPr lang="zh-CN" altLang="en-US" sz="2800" b="1" i="1">
                                <a:solidFill>
                                  <a:schemeClr val="tx1"/>
                                </a:solidFill>
                                <a:latin typeface="Cambria Math" panose="02040503050406030204" pitchFamily="18" charset="0"/>
                              </a:rPr>
                            </m:ctrlPr>
                          </m:sSubPr>
                          <m:e>
                            <m:r>
                              <a:rPr lang="zh-CN" altLang="en-US" sz="2800" b="1" i="1">
                                <a:solidFill>
                                  <a:schemeClr val="tx1"/>
                                </a:solidFill>
                                <a:latin typeface="Cambria Math" panose="02040503050406030204"/>
                              </a:rPr>
                              <m:t>𝒙</m:t>
                            </m:r>
                          </m:e>
                          <m:sub>
                            <m:r>
                              <a:rPr lang="zh-CN" altLang="en-US" sz="2800" b="1" i="1">
                                <a:solidFill>
                                  <a:schemeClr val="tx1"/>
                                </a:solidFill>
                                <a:latin typeface="Cambria Math" panose="02040503050406030204"/>
                              </a:rPr>
                              <m:t>𝟎</m:t>
                            </m:r>
                          </m:sub>
                        </m:sSub>
                      </m:e>
                    </m:d>
                  </m:oMath>
                </a14:m>
                <a:r>
                  <a:rPr lang="zh-CN" altLang="en-US" sz="2800" b="1" dirty="0">
                    <a:solidFill>
                      <a:schemeClr val="tx1"/>
                    </a:solidFill>
                    <a:latin typeface="微软雅黑" panose="020B0503020204020204" pitchFamily="34" charset="-122"/>
                    <a:ea typeface="微软雅黑" panose="020B0503020204020204" pitchFamily="34" charset="-122"/>
                  </a:rPr>
                  <a:t> 内有定义</a:t>
                </a:r>
                <a:r>
                  <a:rPr lang="zh-CN" altLang="en-US" sz="2800" dirty="0">
                    <a:solidFill>
                      <a:schemeClr val="tx1"/>
                    </a:solidFill>
                    <a:latin typeface="微软雅黑" panose="020B0503020204020204" pitchFamily="34" charset="-122"/>
                    <a:ea typeface="微软雅黑" panose="020B0503020204020204" pitchFamily="34" charset="-122"/>
                  </a:rPr>
                  <a:t>，若当 </a:t>
                </a:r>
                <a14:m>
                  <m:oMath xmlns:m="http://schemas.openxmlformats.org/officeDocument/2006/math">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oMath>
                </a14:m>
                <a:r>
                  <a:rPr lang="zh-CN" altLang="en-US" sz="2800" dirty="0">
                    <a:solidFill>
                      <a:schemeClr val="tx1"/>
                    </a:solidFill>
                    <a:latin typeface="微软雅黑" panose="020B0503020204020204" pitchFamily="34" charset="-122"/>
                    <a:ea typeface="微软雅黑" panose="020B0503020204020204" pitchFamily="34" charset="-122"/>
                  </a:rPr>
                  <a:t> 时</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e>
                    </m:d>
                  </m:oMath>
                </a14:m>
                <a:r>
                  <a:rPr lang="zh-CN" altLang="en-US" sz="2800" dirty="0">
                    <a:solidFill>
                      <a:schemeClr val="tx1"/>
                    </a:solidFill>
                    <a:latin typeface="微软雅黑" panose="020B0503020204020204" pitchFamily="34" charset="-122"/>
                    <a:ea typeface="微软雅黑" panose="020B0503020204020204" pitchFamily="34" charset="-122"/>
                  </a:rPr>
                  <a:t>存在极限，且有</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30000"/>
                  </a:lnSpc>
                </a:pPr>
                <a14:m>
                  <m:oMathPara xmlns:m="http://schemas.openxmlformats.org/officeDocument/2006/math">
                    <m:oMathParaPr>
                      <m:jc m:val="centerGroup"/>
                    </m:oMathParaPr>
                    <m:oMath xmlns:m="http://schemas.openxmlformats.org/officeDocument/2006/math">
                      <m:limLow>
                        <m:limLowPr>
                          <m:ctrlPr>
                            <a:rPr lang="zh-CN" altLang="en-US" sz="2800" b="1" i="1" smtClean="0">
                              <a:solidFill>
                                <a:srgbClr val="C00000"/>
                              </a:solidFill>
                              <a:latin typeface="Cambria Math" panose="02040503050406030204" pitchFamily="18" charset="0"/>
                            </a:rPr>
                          </m:ctrlPr>
                        </m:limLowPr>
                        <m:e>
                          <m:r>
                            <a:rPr lang="zh-CN" altLang="en-US" sz="2800" b="1" i="0">
                              <a:solidFill>
                                <a:srgbClr val="C00000"/>
                              </a:solidFill>
                              <a:latin typeface="Cambria Math" panose="02040503050406030204"/>
                            </a:rPr>
                            <m:t>𝐥𝐢𝐦</m:t>
                          </m:r>
                        </m:e>
                        <m:lim>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lim>
                      </m:limLow>
                      <m:r>
                        <a:rPr lang="zh-CN" altLang="en-US" sz="2800" b="1" i="1">
                          <a:solidFill>
                            <a:srgbClr val="C00000"/>
                          </a:solidFill>
                          <a:latin typeface="Cambria Math" panose="02040503050406030204"/>
                        </a:rPr>
                        <m:t>𝒇</m:t>
                      </m:r>
                      <m:d>
                        <m:dPr>
                          <m:ctrlPr>
                            <a:rPr lang="zh-CN" altLang="en-US" sz="2800" b="1" i="1">
                              <a:solidFill>
                                <a:srgbClr val="C00000"/>
                              </a:solidFill>
                              <a:latin typeface="Cambria Math" panose="02040503050406030204" pitchFamily="18" charset="0"/>
                            </a:rPr>
                          </m:ctrlPr>
                        </m:dPr>
                        <m:e>
                          <m:r>
                            <a:rPr lang="zh-CN" altLang="en-US" sz="2800" b="1" i="1">
                              <a:solidFill>
                                <a:srgbClr val="C00000"/>
                              </a:solidFill>
                              <a:latin typeface="Cambria Math" panose="02040503050406030204"/>
                            </a:rPr>
                            <m:t>𝒙</m:t>
                          </m:r>
                        </m:e>
                      </m:d>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𝒇</m:t>
                      </m:r>
                      <m:d>
                        <m:dPr>
                          <m:ctrlPr>
                            <a:rPr lang="zh-CN" altLang="en-US" sz="2800" b="1" i="1">
                              <a:solidFill>
                                <a:srgbClr val="C00000"/>
                              </a:solidFill>
                              <a:latin typeface="Cambria Math" panose="02040503050406030204" pitchFamily="18" charset="0"/>
                            </a:rPr>
                          </m:ctrlPr>
                        </m:dPr>
                        <m:e>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e>
                      </m:d>
                      <m:r>
                        <a:rPr lang="en-US" altLang="zh-CN" sz="2800" b="1" i="1" smtClean="0">
                          <a:solidFill>
                            <a:srgbClr val="C00000"/>
                          </a:solidFill>
                          <a:latin typeface="Cambria Math" panose="02040503050406030204"/>
                        </a:rPr>
                        <m:t> </m:t>
                      </m:r>
                      <m:r>
                        <a:rPr lang="en-US" altLang="zh-CN" sz="2800" b="0" i="1" smtClean="0">
                          <a:solidFill>
                            <a:schemeClr val="tx1"/>
                          </a:solidFill>
                          <a:latin typeface="Cambria Math" panose="02040503050406030204"/>
                        </a:rPr>
                        <m:t>,</m:t>
                      </m:r>
                    </m:oMath>
                  </m:oMathPara>
                </a14:m>
                <a:endParaRPr lang="zh-CN" altLang="en-US" sz="28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2800" dirty="0">
                    <a:solidFill>
                      <a:schemeClr val="tx1"/>
                    </a:solidFill>
                    <a:latin typeface="微软雅黑" panose="020B0503020204020204" pitchFamily="34" charset="-122"/>
                    <a:ea typeface="微软雅黑" panose="020B0503020204020204" pitchFamily="34" charset="-122"/>
                  </a:rPr>
                  <a:t>则称函数</a:t>
                </a:r>
                <a14:m>
                  <m:oMath xmlns:m="http://schemas.openxmlformats.org/officeDocument/2006/math">
                    <m:r>
                      <a:rPr lang="zh-CN" altLang="en-US" sz="2800" b="1" i="1" smtClean="0">
                        <a:solidFill>
                          <a:srgbClr val="0000FF"/>
                        </a:solidFill>
                        <a:latin typeface="Cambria Math" panose="02040503050406030204"/>
                      </a:rPr>
                      <m:t>𝒇</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𝒙</m:t>
                    </m:r>
                    <m:r>
                      <a:rPr lang="en-US" altLang="zh-CN" sz="2800" b="1" i="1" smtClean="0">
                        <a:solidFill>
                          <a:srgbClr val="0000FF"/>
                        </a:solidFill>
                        <a:latin typeface="Cambria Math" panose="02040503050406030204"/>
                      </a:rPr>
                      <m:t>)</m:t>
                    </m:r>
                  </m:oMath>
                </a14:m>
                <a:r>
                  <a:rPr lang="zh-CN" altLang="en-US" sz="2800" b="1" dirty="0">
                    <a:solidFill>
                      <a:srgbClr val="0000FF"/>
                    </a:solidFill>
                    <a:latin typeface="微软雅黑" panose="020B0503020204020204" pitchFamily="34" charset="-122"/>
                    <a:ea typeface="微软雅黑" panose="020B0503020204020204" pitchFamily="34" charset="-122"/>
                  </a:rPr>
                  <a:t>在点</a:t>
                </a:r>
                <a14:m>
                  <m:oMath xmlns:m="http://schemas.openxmlformats.org/officeDocument/2006/math">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𝒙</m:t>
                        </m:r>
                      </m:e>
                      <m:sub>
                        <m:r>
                          <a:rPr lang="zh-CN" altLang="en-US" sz="2800" b="1" i="1">
                            <a:solidFill>
                              <a:srgbClr val="0000FF"/>
                            </a:solidFill>
                            <a:latin typeface="Cambria Math" panose="02040503050406030204"/>
                          </a:rPr>
                          <m:t>𝟎</m:t>
                        </m:r>
                      </m:sub>
                    </m:sSub>
                  </m:oMath>
                </a14:m>
                <a:r>
                  <a:rPr lang="zh-CN" altLang="en-US" sz="2800" b="1" dirty="0">
                    <a:solidFill>
                      <a:srgbClr val="0000FF"/>
                    </a:solidFill>
                    <a:latin typeface="微软雅黑" panose="020B0503020204020204" pitchFamily="34" charset="-122"/>
                    <a:ea typeface="微软雅黑" panose="020B0503020204020204" pitchFamily="34" charset="-122"/>
                  </a:rPr>
                  <a:t>处连续</a:t>
                </a:r>
                <a:r>
                  <a:rPr lang="zh-CN" altLang="en-US" sz="2800" dirty="0">
                    <a:solidFill>
                      <a:schemeClr val="tx1"/>
                    </a:solidFill>
                    <a:latin typeface="微软雅黑" panose="020B0503020204020204" pitchFamily="34" charset="-122"/>
                    <a:ea typeface="微软雅黑" panose="020B0503020204020204" pitchFamily="34" charset="-122"/>
                  </a:rPr>
                  <a:t>，并称</a:t>
                </a:r>
                <a:r>
                  <a:rPr lang="zh-CN" altLang="en-US" sz="2800" b="1" dirty="0">
                    <a:solidFill>
                      <a:srgbClr val="0000FF"/>
                    </a:solidFill>
                    <a:latin typeface="微软雅黑" panose="020B0503020204020204" pitchFamily="34" charset="-122"/>
                    <a:ea typeface="微软雅黑" panose="020B0503020204020204" pitchFamily="34" charset="-122"/>
                  </a:rPr>
                  <a:t>点</a:t>
                </a:r>
                <a14:m>
                  <m:oMath xmlns:m="http://schemas.openxmlformats.org/officeDocument/2006/math">
                    <m:sSub>
                      <m:sSubPr>
                        <m:ctrlPr>
                          <a:rPr lang="zh-CN" altLang="en-US"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𝒙</m:t>
                        </m:r>
                      </m:e>
                      <m:sub>
                        <m:r>
                          <a:rPr lang="zh-CN" altLang="en-US" sz="2800" b="1" i="1">
                            <a:solidFill>
                              <a:srgbClr val="0000FF"/>
                            </a:solidFill>
                            <a:latin typeface="Cambria Math" panose="02040503050406030204"/>
                          </a:rPr>
                          <m:t>𝟎</m:t>
                        </m:r>
                      </m:sub>
                    </m:sSub>
                  </m:oMath>
                </a14:m>
                <a:r>
                  <a:rPr lang="zh-CN" altLang="en-US" sz="2800" b="1" dirty="0">
                    <a:solidFill>
                      <a:srgbClr val="0000FF"/>
                    </a:solidFill>
                    <a:latin typeface="微软雅黑" panose="020B0503020204020204" pitchFamily="34" charset="-122"/>
                    <a:ea typeface="微软雅黑" panose="020B0503020204020204" pitchFamily="34" charset="-122"/>
                  </a:rPr>
                  <a:t>为函数</a:t>
                </a:r>
                <a14:m>
                  <m:oMath xmlns:m="http://schemas.openxmlformats.org/officeDocument/2006/math">
                    <m:r>
                      <a:rPr lang="zh-CN" altLang="en-US" sz="2800" b="1" i="1">
                        <a:solidFill>
                          <a:srgbClr val="0000FF"/>
                        </a:solidFill>
                        <a:latin typeface="Cambria Math" panose="02040503050406030204"/>
                      </a:rPr>
                      <m:t>𝒇</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𝒙</m:t>
                    </m:r>
                    <m:r>
                      <a:rPr lang="en-US" altLang="zh-CN" sz="2800" b="1" i="1">
                        <a:solidFill>
                          <a:srgbClr val="0000FF"/>
                        </a:solidFill>
                        <a:latin typeface="Cambria Math" panose="02040503050406030204"/>
                      </a:rPr>
                      <m:t>)</m:t>
                    </m:r>
                  </m:oMath>
                </a14:m>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00FF"/>
                    </a:solidFill>
                    <a:latin typeface="微软雅黑" panose="020B0503020204020204" pitchFamily="34" charset="-122"/>
                    <a:ea typeface="微软雅黑" panose="020B0503020204020204" pitchFamily="34" charset="-122"/>
                  </a:rPr>
                  <a:t>的连续点</a:t>
                </a:r>
                <a:r>
                  <a:rPr lang="zh-CN" altLang="en-US" sz="2800" dirty="0">
                    <a:solidFill>
                      <a:schemeClr val="tx1"/>
                    </a:solidFill>
                    <a:latin typeface="微软雅黑" panose="020B0503020204020204" pitchFamily="34" charset="-122"/>
                    <a:ea typeface="微软雅黑" panose="020B0503020204020204" pitchFamily="34" charset="-122"/>
                  </a:rPr>
                  <a:t>．</a:t>
                </a:r>
              </a:p>
            </p:txBody>
          </p:sp>
        </mc:Choice>
        <mc:Fallback xmlns="">
          <p:sp>
            <p:nvSpPr>
              <p:cNvPr id="3" name="矩形 2"/>
              <p:cNvSpPr>
                <a:spLocks noRot="1" noChangeAspect="1" noMove="1" noResize="1" noEditPoints="1" noAdjustHandles="1" noChangeArrowheads="1" noChangeShapeType="1" noTextEdit="1"/>
              </p:cNvSpPr>
              <p:nvPr/>
            </p:nvSpPr>
            <p:spPr>
              <a:xfrm>
                <a:off x="611560" y="836712"/>
                <a:ext cx="8280920" cy="3131755"/>
              </a:xfrm>
              <a:prstGeom prst="rect">
                <a:avLst/>
              </a:prstGeom>
              <a:blipFill rotWithShape="1">
                <a:blip r:embed="rId3"/>
                <a:stretch>
                  <a:fillRect l="-1" t="-13" r="7" b="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921079" y="3933056"/>
                <a:ext cx="7611361" cy="6730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wrap="square">
                <a:spAutoFit/>
              </a:bodyPr>
              <a:lstStyle/>
              <a:p>
                <a:pPr/>
                <a14:m>
                  <m:oMathPara xmlns:m="http://schemas.openxmlformats.org/officeDocument/2006/math">
                    <m:oMathParaPr>
                      <m:jc m:val="center"/>
                    </m:oMathParaPr>
                    <m:oMath xmlns:m="http://schemas.openxmlformats.org/officeDocument/2006/math">
                      <m:limLow>
                        <m:limLowPr>
                          <m:ctrlPr>
                            <a:rPr lang="zh-CN" altLang="en-US" sz="2800" i="1" smtClean="0">
                              <a:solidFill>
                                <a:schemeClr val="bg1"/>
                              </a:solidFill>
                              <a:latin typeface="Cambria Math" panose="02040503050406030204" pitchFamily="18" charset="0"/>
                            </a:rPr>
                          </m:ctrlPr>
                        </m:limLowPr>
                        <m:e>
                          <m:r>
                            <m:rPr>
                              <m:sty m:val="p"/>
                            </m:rPr>
                            <a:rPr lang="zh-CN" altLang="en-US" sz="2800">
                              <a:solidFill>
                                <a:schemeClr val="bg1"/>
                              </a:solidFill>
                              <a:latin typeface="Cambria Math" panose="02040503050406030204"/>
                            </a:rPr>
                            <m:t>lim</m:t>
                          </m:r>
                        </m:e>
                        <m:lim>
                          <m:r>
                            <a:rPr lang="zh-CN" altLang="en-US" sz="2800" i="1">
                              <a:solidFill>
                                <a:schemeClr val="bg1"/>
                              </a:solidFill>
                              <a:latin typeface="Cambria Math" panose="02040503050406030204"/>
                            </a:rPr>
                            <m:t>𝛥</m:t>
                          </m:r>
                          <m:r>
                            <a:rPr lang="zh-CN" altLang="en-US" sz="2800" i="1">
                              <a:solidFill>
                                <a:schemeClr val="bg1"/>
                              </a:solidFill>
                              <a:latin typeface="Cambria Math" panose="02040503050406030204"/>
                            </a:rPr>
                            <m:t>𝑥</m:t>
                          </m:r>
                          <m:r>
                            <a:rPr lang="zh-CN" altLang="en-US" sz="2800">
                              <a:solidFill>
                                <a:schemeClr val="bg1"/>
                              </a:solidFill>
                              <a:latin typeface="Cambria Math" panose="02040503050406030204"/>
                            </a:rPr>
                            <m:t>→0</m:t>
                          </m:r>
                        </m:lim>
                      </m:limLow>
                      <m:r>
                        <a:rPr lang="zh-CN" altLang="en-US" sz="2800" i="1">
                          <a:solidFill>
                            <a:schemeClr val="bg1"/>
                          </a:solidFill>
                          <a:latin typeface="Cambria Math" panose="02040503050406030204"/>
                        </a:rPr>
                        <m:t>𝛥</m:t>
                      </m:r>
                      <m:r>
                        <a:rPr lang="zh-CN" altLang="en-US" sz="2800" i="1">
                          <a:solidFill>
                            <a:schemeClr val="bg1"/>
                          </a:solidFill>
                          <a:latin typeface="Cambria Math" panose="02040503050406030204"/>
                        </a:rPr>
                        <m:t>𝑦</m:t>
                      </m:r>
                      <m:r>
                        <a:rPr lang="zh-CN" altLang="en-US" sz="2800">
                          <a:solidFill>
                            <a:schemeClr val="bg1"/>
                          </a:solidFill>
                          <a:latin typeface="Cambria Math" panose="02040503050406030204"/>
                        </a:rPr>
                        <m:t>=</m:t>
                      </m:r>
                      <m:limLow>
                        <m:limLowPr>
                          <m:ctrlPr>
                            <a:rPr lang="zh-CN" altLang="en-US" sz="2800" i="1">
                              <a:solidFill>
                                <a:schemeClr val="bg1"/>
                              </a:solidFill>
                              <a:latin typeface="Cambria Math" panose="02040503050406030204" pitchFamily="18" charset="0"/>
                            </a:rPr>
                          </m:ctrlPr>
                        </m:limLowPr>
                        <m:e>
                          <m:r>
                            <m:rPr>
                              <m:sty m:val="p"/>
                            </m:rPr>
                            <a:rPr lang="zh-CN" altLang="en-US" sz="2800">
                              <a:solidFill>
                                <a:schemeClr val="bg1"/>
                              </a:solidFill>
                              <a:latin typeface="Cambria Math" panose="02040503050406030204"/>
                            </a:rPr>
                            <m:t>lim</m:t>
                          </m:r>
                        </m:e>
                        <m:lim>
                          <m:r>
                            <a:rPr lang="zh-CN" altLang="en-US" sz="2800" i="1">
                              <a:solidFill>
                                <a:schemeClr val="bg1"/>
                              </a:solidFill>
                              <a:latin typeface="Cambria Math" panose="02040503050406030204"/>
                            </a:rPr>
                            <m:t>𝛥</m:t>
                          </m:r>
                          <m:r>
                            <a:rPr lang="zh-CN" altLang="en-US" sz="2800" i="1">
                              <a:solidFill>
                                <a:schemeClr val="bg1"/>
                              </a:solidFill>
                              <a:latin typeface="Cambria Math" panose="02040503050406030204"/>
                            </a:rPr>
                            <m:t>𝑥</m:t>
                          </m:r>
                          <m:r>
                            <a:rPr lang="zh-CN" altLang="en-US" sz="2800">
                              <a:solidFill>
                                <a:schemeClr val="bg1"/>
                              </a:solidFill>
                              <a:latin typeface="Cambria Math" panose="02040503050406030204"/>
                            </a:rPr>
                            <m:t>→0</m:t>
                          </m:r>
                        </m:lim>
                      </m:limLow>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𝑓</m:t>
                      </m:r>
                      <m:r>
                        <a:rPr lang="zh-CN" altLang="en-US" sz="2800">
                          <a:solidFill>
                            <a:schemeClr val="bg1"/>
                          </a:solidFill>
                          <a:latin typeface="Cambria Math" panose="02040503050406030204"/>
                        </a:rPr>
                        <m:t>(</m:t>
                      </m:r>
                      <m:sSub>
                        <m:sSubPr>
                          <m:ctrlPr>
                            <a:rPr lang="zh-CN" altLang="en-US" sz="2800" i="1">
                              <a:solidFill>
                                <a:schemeClr val="bg1"/>
                              </a:solidFill>
                              <a:latin typeface="Cambria Math" panose="02040503050406030204" pitchFamily="18" charset="0"/>
                            </a:rPr>
                          </m:ctrlPr>
                        </m:sSubPr>
                        <m:e>
                          <m:r>
                            <a:rPr lang="zh-CN" altLang="en-US" sz="2800" i="1">
                              <a:solidFill>
                                <a:schemeClr val="bg1"/>
                              </a:solidFill>
                              <a:latin typeface="Cambria Math" panose="02040503050406030204"/>
                            </a:rPr>
                            <m:t>𝑥</m:t>
                          </m:r>
                        </m:e>
                        <m:sub>
                          <m:r>
                            <a:rPr lang="zh-CN" altLang="en-US" sz="2800">
                              <a:solidFill>
                                <a:schemeClr val="bg1"/>
                              </a:solidFill>
                              <a:latin typeface="Cambria Math" panose="02040503050406030204"/>
                            </a:rPr>
                            <m:t>0</m:t>
                          </m:r>
                        </m:sub>
                      </m:sSub>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𝛥</m:t>
                      </m:r>
                      <m:r>
                        <a:rPr lang="zh-CN" altLang="en-US" sz="2800" i="1">
                          <a:solidFill>
                            <a:schemeClr val="bg1"/>
                          </a:solidFill>
                          <a:latin typeface="Cambria Math" panose="02040503050406030204"/>
                        </a:rPr>
                        <m:t>𝑥</m:t>
                      </m:r>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𝑓</m:t>
                      </m:r>
                      <m:r>
                        <a:rPr lang="zh-CN" altLang="en-US" sz="2800">
                          <a:solidFill>
                            <a:schemeClr val="bg1"/>
                          </a:solidFill>
                          <a:latin typeface="Cambria Math" panose="02040503050406030204"/>
                        </a:rPr>
                        <m:t>(</m:t>
                      </m:r>
                      <m:sSub>
                        <m:sSubPr>
                          <m:ctrlPr>
                            <a:rPr lang="zh-CN" altLang="en-US" sz="2800" i="1">
                              <a:solidFill>
                                <a:schemeClr val="bg1"/>
                              </a:solidFill>
                              <a:latin typeface="Cambria Math" panose="02040503050406030204" pitchFamily="18" charset="0"/>
                            </a:rPr>
                          </m:ctrlPr>
                        </m:sSubPr>
                        <m:e>
                          <m:r>
                            <a:rPr lang="zh-CN" altLang="en-US" sz="2800" i="1">
                              <a:solidFill>
                                <a:schemeClr val="bg1"/>
                              </a:solidFill>
                              <a:latin typeface="Cambria Math" panose="02040503050406030204"/>
                            </a:rPr>
                            <m:t>𝑥</m:t>
                          </m:r>
                        </m:e>
                        <m:sub>
                          <m:r>
                            <a:rPr lang="zh-CN" altLang="en-US" sz="2800">
                              <a:solidFill>
                                <a:schemeClr val="bg1"/>
                              </a:solidFill>
                              <a:latin typeface="Cambria Math" panose="02040503050406030204"/>
                            </a:rPr>
                            <m:t>0</m:t>
                          </m:r>
                        </m:sub>
                      </m:sSub>
                      <m:r>
                        <a:rPr lang="zh-CN" altLang="en-US" sz="2800">
                          <a:solidFill>
                            <a:schemeClr val="bg1"/>
                          </a:solidFill>
                          <a:latin typeface="Cambria Math" panose="02040503050406030204"/>
                        </a:rPr>
                        <m:t>)]=0</m:t>
                      </m:r>
                    </m:oMath>
                  </m:oMathPara>
                </a14:m>
                <a:endParaRPr lang="zh-CN" altLang="en-US" sz="2800" dirty="0">
                  <a:solidFill>
                    <a:schemeClr val="bg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921079" y="3933056"/>
                <a:ext cx="7611361" cy="673005"/>
              </a:xfrm>
              <a:prstGeom prst="rect">
                <a:avLst/>
              </a:prstGeom>
              <a:blipFill rotWithShape="1">
                <a:blip r:embed="rId4"/>
                <a:stretch>
                  <a:fillRect l="-513" t="-2339" r="-501" b="-9092"/>
                </a:stretch>
              </a:blip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zh-CN" altLang="en-US">
                    <a:noFill/>
                  </a:rPr>
                  <a:t> </a:t>
                </a:r>
              </a:p>
            </p:txBody>
          </p:sp>
        </mc:Fallback>
      </mc:AlternateContent>
      <p:sp>
        <p:nvSpPr>
          <p:cNvPr id="5" name="矩形 4"/>
          <p:cNvSpPr/>
          <p:nvPr/>
        </p:nvSpPr>
        <p:spPr>
          <a:xfrm>
            <a:off x="6770419" y="3429000"/>
            <a:ext cx="1620957" cy="523220"/>
          </a:xfrm>
          <a:prstGeom prst="rect">
            <a:avLst/>
          </a:prstGeom>
          <a:ln w="19050">
            <a:solidFill>
              <a:srgbClr val="7030A0"/>
            </a:solidFill>
          </a:ln>
        </p:spPr>
        <p:txBody>
          <a:bodyPr wrap="none">
            <a:spAutoFit/>
          </a:bodyPr>
          <a:lstStyle/>
          <a:p>
            <a:r>
              <a:rPr lang="zh-CN" altLang="en-US" sz="2800" dirty="0">
                <a:latin typeface="微软雅黑" panose="020B0503020204020204" pitchFamily="34" charset="-122"/>
                <a:ea typeface="微软雅黑" panose="020B0503020204020204" pitchFamily="34" charset="-122"/>
              </a:rPr>
              <a:t>增量形式</a:t>
            </a:r>
            <a:endParaRPr lang="zh-CN" altLang="en-US" sz="2800" dirty="0"/>
          </a:p>
        </p:txBody>
      </p:sp>
      <mc:AlternateContent xmlns:mc="http://schemas.openxmlformats.org/markup-compatibility/2006" xmlns:a14="http://schemas.microsoft.com/office/drawing/2010/main">
        <mc:Choice Requires="a14">
          <p:sp>
            <p:nvSpPr>
              <p:cNvPr id="6" name="矩形 5"/>
              <p:cNvSpPr/>
              <p:nvPr/>
            </p:nvSpPr>
            <p:spPr>
              <a:xfrm>
                <a:off x="3419872" y="5854045"/>
                <a:ext cx="1711366" cy="523220"/>
              </a:xfrm>
              <a:prstGeom prst="rect">
                <a:avLst/>
              </a:prstGeom>
              <a:ln w="19050">
                <a:solidFill>
                  <a:srgbClr val="7030A0"/>
                </a:solidFill>
              </a:ln>
            </p:spPr>
            <p:txBody>
              <a:bodyPr wrap="none">
                <a:spAutoFit/>
              </a:bodyPr>
              <a:lstStyle/>
              <a:p>
                <a14:m>
                  <m:oMath xmlns:m="http://schemas.openxmlformats.org/officeDocument/2006/math">
                    <m:r>
                      <a:rPr lang="zh-CN" altLang="en-US" sz="2800" i="1" smtClean="0">
                        <a:solidFill>
                          <a:schemeClr val="tx1"/>
                        </a:solidFill>
                        <a:latin typeface="Cambria Math" panose="02040503050406030204"/>
                        <a:ea typeface="微软雅黑" panose="020B0503020204020204" pitchFamily="34" charset="-122"/>
                      </a:rPr>
                      <m:t>𝜀</m:t>
                    </m:r>
                    <m:r>
                      <a:rPr lang="en-US" altLang="zh-CN" sz="2800" b="0" i="1" smtClean="0">
                        <a:solidFill>
                          <a:schemeClr val="tx1"/>
                        </a:solidFill>
                        <a:latin typeface="Cambria Math" panose="02040503050406030204"/>
                        <a:ea typeface="微软雅黑" panose="020B0503020204020204" pitchFamily="34" charset="-122"/>
                      </a:rPr>
                      <m:t>−</m:t>
                    </m:r>
                    <m:r>
                      <a:rPr lang="zh-CN" altLang="en-US" sz="2800" b="0" i="1" smtClean="0">
                        <a:solidFill>
                          <a:schemeClr val="tx1"/>
                        </a:solidFill>
                        <a:latin typeface="Cambria Math" panose="02040503050406030204"/>
                        <a:ea typeface="微软雅黑" panose="020B0503020204020204" pitchFamily="34" charset="-122"/>
                      </a:rPr>
                      <m:t>𝛿</m:t>
                    </m:r>
                  </m:oMath>
                </a14:m>
                <a:r>
                  <a:rPr lang="zh-CN" altLang="en-US" sz="2800" dirty="0">
                    <a:solidFill>
                      <a:schemeClr val="tx1"/>
                    </a:solidFill>
                    <a:latin typeface="微软雅黑" panose="020B0503020204020204" pitchFamily="34" charset="-122"/>
                    <a:ea typeface="微软雅黑" panose="020B0503020204020204" pitchFamily="34" charset="-122"/>
                  </a:rPr>
                  <a:t>形式</a:t>
                </a:r>
                <a:endParaRPr lang="zh-CN" altLang="en-US" sz="2800" dirty="0">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3419872" y="5854045"/>
                <a:ext cx="1711366" cy="523220"/>
              </a:xfrm>
              <a:prstGeom prst="rect">
                <a:avLst/>
              </a:prstGeom>
              <a:blipFill rotWithShape="1">
                <a:blip r:embed="rId5"/>
                <a:stretch>
                  <a:fillRect l="-580" t="-1938" r="-531" b="-1707"/>
                </a:stretch>
              </a:blipFill>
              <a:ln w="19050">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930294" y="4869160"/>
                <a:ext cx="7602146" cy="984885"/>
              </a:xfrm>
              <a:prstGeom prst="rect">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wrap="none">
                <a:spAutoFit/>
              </a:bodyPr>
              <a:lstStyle/>
              <a:p>
                <a14:m>
                  <m:oMath xmlns:m="http://schemas.openxmlformats.org/officeDocument/2006/math">
                    <m:r>
                      <a:rPr lang="zh-CN" altLang="en-US" sz="2800" smtClean="0">
                        <a:solidFill>
                          <a:schemeClr val="bg1"/>
                        </a:solidFill>
                        <a:latin typeface="Cambria Math" panose="02040503050406030204"/>
                      </a:rPr>
                      <m:t>∀</m:t>
                    </m:r>
                    <m:r>
                      <a:rPr lang="zh-CN" altLang="en-US" sz="2800" i="1">
                        <a:solidFill>
                          <a:schemeClr val="bg1"/>
                        </a:solidFill>
                        <a:latin typeface="Cambria Math" panose="02040503050406030204"/>
                      </a:rPr>
                      <m:t>𝜀</m:t>
                    </m:r>
                    <m:r>
                      <a:rPr lang="zh-CN" altLang="en-US" sz="2800">
                        <a:solidFill>
                          <a:schemeClr val="bg1"/>
                        </a:solidFill>
                        <a:latin typeface="Cambria Math" panose="02040503050406030204"/>
                      </a:rPr>
                      <m:t>&gt;0</m:t>
                    </m:r>
                    <m:r>
                      <m:rPr>
                        <m:nor/>
                      </m:rPr>
                      <a:rPr lang="zh-CN" altLang="en-US" sz="2800" i="1">
                        <a:solidFill>
                          <a:schemeClr val="bg1"/>
                        </a:solidFill>
                        <a:latin typeface="Cambria Math" panose="02040503050406030204" pitchFamily="18" charset="0"/>
                      </a:rPr>
                      <m:t> </m:t>
                    </m:r>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𝛿</m:t>
                    </m:r>
                    <m:r>
                      <a:rPr lang="zh-CN" altLang="en-US" sz="2800">
                        <a:solidFill>
                          <a:schemeClr val="bg1"/>
                        </a:solidFill>
                        <a:latin typeface="Cambria Math" panose="02040503050406030204"/>
                      </a:rPr>
                      <m:t>&gt;0</m:t>
                    </m:r>
                    <m:r>
                      <m:rPr>
                        <m:nor/>
                      </m:rPr>
                      <a:rPr lang="zh-CN" altLang="en-US" sz="2800" i="1">
                        <a:solidFill>
                          <a:schemeClr val="bg1"/>
                        </a:solidFill>
                        <a:latin typeface="Cambria Math" panose="02040503050406030204" pitchFamily="18" charset="0"/>
                      </a:rPr>
                      <m:t> </m:t>
                    </m:r>
                    <m:r>
                      <a:rPr lang="zh-CN" altLang="en-US" sz="2800">
                        <a:solidFill>
                          <a:schemeClr val="bg1"/>
                        </a:solidFill>
                        <a:latin typeface="Cambria Math" panose="02040503050406030204"/>
                      </a:rPr>
                      <m:t>,</m:t>
                    </m:r>
                  </m:oMath>
                </a14:m>
                <a:r>
                  <a:rPr lang="zh-CN" altLang="en-US" sz="2800" dirty="0">
                    <a:solidFill>
                      <a:schemeClr val="bg1"/>
                    </a:solidFill>
                  </a:rPr>
                  <a:t> 当</a:t>
                </a:r>
                <a14:m>
                  <m:oMath xmlns:m="http://schemas.openxmlformats.org/officeDocument/2006/math">
                    <m:r>
                      <a:rPr lang="zh-CN" altLang="en-US" sz="2800">
                        <a:solidFill>
                          <a:schemeClr val="bg1"/>
                        </a:solidFill>
                        <a:latin typeface="Cambria Math" panose="02040503050406030204"/>
                      </a:rPr>
                      <m:t>|</m:t>
                    </m:r>
                    <m:r>
                      <m:rPr>
                        <m:nor/>
                      </m:rPr>
                      <a:rPr lang="zh-CN" altLang="en-US" sz="2800" i="1">
                        <a:solidFill>
                          <a:schemeClr val="bg1"/>
                        </a:solidFill>
                        <a:latin typeface="Cambria Math" panose="02040503050406030204" pitchFamily="18" charset="0"/>
                      </a:rPr>
                      <m:t> </m:t>
                    </m:r>
                    <m:r>
                      <a:rPr lang="zh-CN" altLang="en-US" sz="2800" i="1">
                        <a:solidFill>
                          <a:schemeClr val="bg1"/>
                        </a:solidFill>
                        <a:latin typeface="Cambria Math" panose="02040503050406030204"/>
                      </a:rPr>
                      <m:t>𝑥</m:t>
                    </m:r>
                    <m:r>
                      <a:rPr lang="zh-CN" altLang="en-US" sz="2800">
                        <a:solidFill>
                          <a:schemeClr val="bg1"/>
                        </a:solidFill>
                        <a:latin typeface="Cambria Math" panose="02040503050406030204"/>
                      </a:rPr>
                      <m:t>−</m:t>
                    </m:r>
                    <m:sSub>
                      <m:sSubPr>
                        <m:ctrlPr>
                          <a:rPr lang="zh-CN" altLang="en-US" sz="2800" i="1">
                            <a:solidFill>
                              <a:schemeClr val="bg1"/>
                            </a:solidFill>
                            <a:latin typeface="Cambria Math" panose="02040503050406030204" pitchFamily="18" charset="0"/>
                          </a:rPr>
                        </m:ctrlPr>
                      </m:sSubPr>
                      <m:e>
                        <m:r>
                          <a:rPr lang="zh-CN" altLang="en-US" sz="2800" i="1">
                            <a:solidFill>
                              <a:schemeClr val="bg1"/>
                            </a:solidFill>
                            <a:latin typeface="Cambria Math" panose="02040503050406030204"/>
                          </a:rPr>
                          <m:t>𝑥</m:t>
                        </m:r>
                      </m:e>
                      <m:sub>
                        <m:r>
                          <a:rPr lang="zh-CN" altLang="en-US" sz="2800">
                            <a:solidFill>
                              <a:schemeClr val="bg1"/>
                            </a:solidFill>
                            <a:latin typeface="Cambria Math" panose="02040503050406030204"/>
                          </a:rPr>
                          <m:t>0</m:t>
                        </m:r>
                      </m:sub>
                    </m:sSub>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𝛥</m:t>
                    </m:r>
                    <m:r>
                      <a:rPr lang="zh-CN" altLang="en-US" sz="2800" i="1">
                        <a:solidFill>
                          <a:schemeClr val="bg1"/>
                        </a:solidFill>
                        <a:latin typeface="Cambria Math" panose="02040503050406030204"/>
                      </a:rPr>
                      <m:t>𝑥</m:t>
                    </m:r>
                    <m:r>
                      <m:rPr>
                        <m:nor/>
                      </m:rPr>
                      <a:rPr lang="zh-CN" altLang="en-US" sz="2800" i="1">
                        <a:solidFill>
                          <a:schemeClr val="bg1"/>
                        </a:solidFill>
                        <a:latin typeface="Cambria Math" panose="02040503050406030204" pitchFamily="18" charset="0"/>
                      </a:rPr>
                      <m:t> </m:t>
                    </m:r>
                    <m:r>
                      <a:rPr lang="zh-CN" altLang="en-US" sz="2800">
                        <a:solidFill>
                          <a:schemeClr val="bg1"/>
                        </a:solidFill>
                        <a:latin typeface="Cambria Math" panose="02040503050406030204"/>
                      </a:rPr>
                      <m:t>|&lt;</m:t>
                    </m:r>
                    <m:r>
                      <a:rPr lang="zh-CN" altLang="en-US" sz="2800" i="1">
                        <a:solidFill>
                          <a:schemeClr val="bg1"/>
                        </a:solidFill>
                        <a:latin typeface="Cambria Math" panose="02040503050406030204"/>
                      </a:rPr>
                      <m:t>𝛿</m:t>
                    </m:r>
                  </m:oMath>
                </a14:m>
                <a:r>
                  <a:rPr lang="zh-CN" altLang="en-US" sz="2800" dirty="0">
                    <a:solidFill>
                      <a:schemeClr val="bg1"/>
                    </a:solidFill>
                  </a:rPr>
                  <a:t>时，</a:t>
                </a:r>
                <a:r>
                  <a:rPr lang="zh-CN" altLang="zh-CN" sz="2800" b="1" dirty="0">
                    <a:solidFill>
                      <a:schemeClr val="bg1"/>
                    </a:solidFill>
                  </a:rPr>
                  <a:t>有</a:t>
                </a:r>
                <a:endParaRPr lang="zh-CN" altLang="zh-CN" sz="2800" dirty="0">
                  <a:solidFill>
                    <a:schemeClr val="bg1"/>
                  </a:solidFill>
                </a:endParaRPr>
              </a:p>
              <a:p>
                <a:pPr/>
                <a14:m>
                  <m:oMathPara xmlns:m="http://schemas.openxmlformats.org/officeDocument/2006/math">
                    <m:oMathParaPr>
                      <m:jc m:val="centerGroup"/>
                    </m:oMathParaPr>
                    <m:oMath xmlns:m="http://schemas.openxmlformats.org/officeDocument/2006/math">
                      <m:r>
                        <a:rPr lang="zh-CN" altLang="en-US" sz="2800">
                          <a:solidFill>
                            <a:schemeClr val="bg1"/>
                          </a:solidFill>
                          <a:latin typeface="Cambria Math" panose="02040503050406030204"/>
                        </a:rPr>
                        <m:t>|</m:t>
                      </m:r>
                      <m:d>
                        <m:dPr>
                          <m:begChr m:val=""/>
                          <m:ctrlPr>
                            <a:rPr lang="zh-CN" altLang="en-US" sz="2800" i="1">
                              <a:solidFill>
                                <a:schemeClr val="bg1"/>
                              </a:solidFill>
                              <a:latin typeface="Cambria Math" panose="02040503050406030204" pitchFamily="18" charset="0"/>
                            </a:rPr>
                          </m:ctrlPr>
                        </m:dPr>
                        <m:e>
                          <m:r>
                            <a:rPr lang="zh-CN" altLang="en-US" sz="2800" i="1">
                              <a:solidFill>
                                <a:schemeClr val="bg1"/>
                              </a:solidFill>
                              <a:latin typeface="Cambria Math" panose="02040503050406030204"/>
                            </a:rPr>
                            <m:t>𝑓</m:t>
                          </m:r>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𝑥</m:t>
                          </m:r>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𝑓</m:t>
                          </m:r>
                          <m:r>
                            <a:rPr lang="zh-CN" altLang="en-US" sz="2800">
                              <a:solidFill>
                                <a:schemeClr val="bg1"/>
                              </a:solidFill>
                              <a:latin typeface="Cambria Math" panose="02040503050406030204"/>
                            </a:rPr>
                            <m:t>(</m:t>
                          </m:r>
                          <m:sSub>
                            <m:sSubPr>
                              <m:ctrlPr>
                                <a:rPr lang="zh-CN" altLang="en-US" sz="2800" i="1">
                                  <a:solidFill>
                                    <a:schemeClr val="bg1"/>
                                  </a:solidFill>
                                  <a:latin typeface="Cambria Math" panose="02040503050406030204" pitchFamily="18" charset="0"/>
                                </a:rPr>
                              </m:ctrlPr>
                            </m:sSubPr>
                            <m:e>
                              <m:r>
                                <a:rPr lang="zh-CN" altLang="en-US" sz="2800" i="1">
                                  <a:solidFill>
                                    <a:schemeClr val="bg1"/>
                                  </a:solidFill>
                                  <a:latin typeface="Cambria Math" panose="02040503050406030204"/>
                                </a:rPr>
                                <m:t>𝑥</m:t>
                              </m:r>
                            </m:e>
                            <m:sub>
                              <m:r>
                                <a:rPr lang="zh-CN" altLang="en-US" sz="2800">
                                  <a:solidFill>
                                    <a:schemeClr val="bg1"/>
                                  </a:solidFill>
                                  <a:latin typeface="Cambria Math" panose="02040503050406030204"/>
                                </a:rPr>
                                <m:t>0</m:t>
                              </m:r>
                            </m:sub>
                          </m:sSub>
                        </m:e>
                      </m:d>
                      <m:r>
                        <a:rPr lang="zh-CN" altLang="en-US" sz="2800">
                          <a:solidFill>
                            <a:schemeClr val="bg1"/>
                          </a:solidFill>
                          <a:latin typeface="Cambria Math" panose="02040503050406030204"/>
                        </a:rPr>
                        <m:t>|=|</m:t>
                      </m:r>
                      <m:r>
                        <a:rPr lang="zh-CN" altLang="en-US" sz="2800" i="1">
                          <a:solidFill>
                            <a:schemeClr val="bg1"/>
                          </a:solidFill>
                          <a:latin typeface="Cambria Math" panose="02040503050406030204"/>
                        </a:rPr>
                        <m:t>𝛥</m:t>
                      </m:r>
                      <m:r>
                        <m:rPr>
                          <m:nor/>
                        </m:rPr>
                        <a:rPr lang="zh-CN" altLang="en-US" sz="2800" i="1">
                          <a:solidFill>
                            <a:schemeClr val="bg1"/>
                          </a:solidFill>
                          <a:latin typeface="Cambria Math" panose="02040503050406030204" pitchFamily="18" charset="0"/>
                        </a:rPr>
                        <m:t> </m:t>
                      </m:r>
                      <m:r>
                        <a:rPr lang="zh-CN" altLang="en-US" sz="2800" i="1">
                          <a:solidFill>
                            <a:schemeClr val="bg1"/>
                          </a:solidFill>
                          <a:latin typeface="Cambria Math" panose="02040503050406030204"/>
                        </a:rPr>
                        <m:t>𝑦</m:t>
                      </m:r>
                      <m:r>
                        <m:rPr>
                          <m:nor/>
                        </m:rPr>
                        <a:rPr lang="zh-CN" altLang="en-US" sz="2800" i="1">
                          <a:solidFill>
                            <a:schemeClr val="bg1"/>
                          </a:solidFill>
                          <a:latin typeface="Cambria Math" panose="02040503050406030204" pitchFamily="18" charset="0"/>
                        </a:rPr>
                        <m:t> </m:t>
                      </m:r>
                      <m:r>
                        <a:rPr lang="zh-CN" altLang="en-US" sz="2800">
                          <a:solidFill>
                            <a:schemeClr val="bg1"/>
                          </a:solidFill>
                          <a:latin typeface="Cambria Math" panose="02040503050406030204"/>
                        </a:rPr>
                        <m:t>|&lt;</m:t>
                      </m:r>
                      <m:r>
                        <a:rPr lang="zh-CN" altLang="en-US" sz="2800" i="1">
                          <a:solidFill>
                            <a:schemeClr val="bg1"/>
                          </a:solidFill>
                          <a:latin typeface="Cambria Math" panose="02040503050406030204"/>
                        </a:rPr>
                        <m:t>𝜀</m:t>
                      </m:r>
                    </m:oMath>
                  </m:oMathPara>
                </a14:m>
                <a:endParaRPr lang="zh-CN" altLang="en-US" sz="2800" dirty="0">
                  <a:solidFill>
                    <a:schemeClr val="bg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930294" y="4869160"/>
                <a:ext cx="7602146" cy="984885"/>
              </a:xfrm>
              <a:prstGeom prst="rect">
                <a:avLst/>
              </a:prstGeom>
              <a:blipFill rotWithShape="1">
                <a:blip r:embed="rId6"/>
                <a:stretch>
                  <a:fillRect l="-510" t="-1610" r="-502" b="-6192"/>
                </a:stretch>
              </a:blipFill>
              <a:ln>
                <a:solidFill>
                  <a:schemeClr val="tx1"/>
                </a:solidFill>
              </a:ln>
            </p:spPr>
            <p:style>
              <a:lnRef idx="1">
                <a:schemeClr val="accent4"/>
              </a:lnRef>
              <a:fillRef idx="3">
                <a:schemeClr val="accent4"/>
              </a:fillRef>
              <a:effectRef idx="2">
                <a:schemeClr val="accent4"/>
              </a:effectRef>
              <a:fontRef idx="minor">
                <a:schemeClr val="lt1"/>
              </a:fontRef>
            </p:style>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419585" y="836712"/>
                <a:ext cx="8524118" cy="2034531"/>
              </a:xfrm>
              <a:prstGeom prst="rect">
                <a:avLst/>
              </a:prstGeom>
            </p:spPr>
            <p:txBody>
              <a:bodyPr wrap="square">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定理</a:t>
                </a:r>
                <a:r>
                  <a:rPr lang="en-US" altLang="zh-CN" sz="2800" b="1" dirty="0">
                    <a:solidFill>
                      <a:srgbClr val="FF0000"/>
                    </a:solidFill>
                    <a:latin typeface="微软雅黑" panose="020B0503020204020204" pitchFamily="34" charset="-122"/>
                    <a:ea typeface="微软雅黑" panose="020B0503020204020204" pitchFamily="34" charset="-122"/>
                  </a:rPr>
                  <a:t>3(</a:t>
                </a:r>
                <a:r>
                  <a:rPr lang="zh-CN" altLang="en-US" sz="2800" b="1" dirty="0">
                    <a:solidFill>
                      <a:srgbClr val="FF0000"/>
                    </a:solidFill>
                    <a:latin typeface="微软雅黑" panose="020B0503020204020204" pitchFamily="34" charset="-122"/>
                    <a:ea typeface="微软雅黑" panose="020B0503020204020204" pitchFamily="34" charset="-122"/>
                  </a:rPr>
                  <a:t>介值定理</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设</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nor/>
                      </m:rPr>
                      <a:rPr lang="zh-CN" altLang="en-US" sz="2800" dirty="0">
                        <a:latin typeface="微软雅黑" panose="020B0503020204020204" pitchFamily="34" charset="-122"/>
                        <a:ea typeface="微软雅黑" panose="020B0503020204020204" pitchFamily="34" charset="-122"/>
                      </a:rPr>
                      <m:t>在</m:t>
                    </m:r>
                    <m:r>
                      <a:rPr lang="en-US" altLang="zh-CN" sz="2800">
                        <a:latin typeface="Cambria Math" panose="02040503050406030204"/>
                      </a:rPr>
                      <m:t> </m:t>
                    </m:r>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𝑏</m:t>
                        </m:r>
                      </m:e>
                    </m:d>
                    <m:r>
                      <a:rPr lang="en-US" altLang="zh-CN" sz="2800" i="1">
                        <a:latin typeface="Cambria Math" panose="02040503050406030204"/>
                      </a:rPr>
                      <m:t> </m:t>
                    </m:r>
                    <m:r>
                      <m:rPr>
                        <m:nor/>
                      </m:rPr>
                      <a:rPr lang="zh-CN" altLang="en-US" sz="2800" dirty="0">
                        <a:latin typeface="微软雅黑" panose="020B0503020204020204" pitchFamily="34" charset="-122"/>
                        <a:ea typeface="微软雅黑" panose="020B0503020204020204" pitchFamily="34" charset="-122"/>
                      </a:rPr>
                      <m:t>上连续</m:t>
                    </m:r>
                  </m:oMath>
                </a14:m>
                <a:r>
                  <a:rPr lang="zh-CN" altLang="en-US" sz="28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800" b="0" i="1" dirty="0" smtClean="0">
                        <a:latin typeface="Cambria Math" panose="02040503050406030204"/>
                        <a:ea typeface="微软雅黑" panose="020B0503020204020204" pitchFamily="34" charset="-122"/>
                      </a:rPr>
                      <m:t>𝑚</m:t>
                    </m:r>
                  </m:oMath>
                </a14:m>
                <a:r>
                  <a:rPr lang="zh-CN" altLang="en-US" sz="2800" dirty="0">
                    <a:latin typeface="微软雅黑" panose="020B0503020204020204" pitchFamily="34" charset="-122"/>
                    <a:ea typeface="微软雅黑" panose="020B0503020204020204" pitchFamily="34" charset="-122"/>
                  </a:rPr>
                  <a:t> 和 </a:t>
                </a:r>
                <a14:m>
                  <m:oMath xmlns:m="http://schemas.openxmlformats.org/officeDocument/2006/math">
                    <m:r>
                      <a:rPr lang="en-US" altLang="zh-CN" sz="2800" b="0" i="1" dirty="0" smtClean="0">
                        <a:latin typeface="Cambria Math" panose="02040503050406030204"/>
                        <a:ea typeface="微软雅黑" panose="020B0503020204020204" pitchFamily="34" charset="-122"/>
                      </a:rPr>
                      <m:t>𝑀</m:t>
                    </m:r>
                    <m:r>
                      <a:rPr lang="en-US" altLang="zh-CN" sz="2800" b="0" i="1" dirty="0" smtClean="0">
                        <a:latin typeface="Cambria Math" panose="02040503050406030204"/>
                        <a:ea typeface="微软雅黑" panose="020B0503020204020204" pitchFamily="34" charset="-122"/>
                      </a:rPr>
                      <m:t> </m:t>
                    </m:r>
                  </m:oMath>
                </a14:m>
                <a:r>
                  <a:rPr lang="zh-CN" altLang="en-US" sz="2800" dirty="0">
                    <a:latin typeface="微软雅黑" panose="020B0503020204020204" pitchFamily="34" charset="-122"/>
                    <a:ea typeface="微软雅黑" panose="020B0503020204020204" pitchFamily="34" charset="-122"/>
                  </a:rPr>
                  <a:t>分别为 </a:t>
                </a:r>
                <a14:m>
                  <m:oMath xmlns:m="http://schemas.openxmlformats.org/officeDocument/2006/math">
                    <m:r>
                      <a:rPr lang="zh-CN" altLang="en-US" sz="2800" i="1">
                        <a:latin typeface="Cambria Math" panose="02040503050406030204"/>
                      </a:rPr>
                      <m:t>𝑓</m:t>
                    </m:r>
                    <m:d>
                      <m:dPr>
                        <m:ctrlPr>
                          <a:rPr lang="zh-CN" altLang="en-US" sz="2800" i="1">
                            <a:latin typeface="Cambria Math" panose="02040503050406030204" pitchFamily="18" charset="0"/>
                          </a:rPr>
                        </m:ctrlPr>
                      </m:dPr>
                      <m:e>
                        <m:r>
                          <a:rPr lang="zh-CN" altLang="en-US" sz="2800" i="1">
                            <a:latin typeface="Cambria Math" panose="02040503050406030204"/>
                          </a:rPr>
                          <m:t>𝑥</m:t>
                        </m:r>
                      </m:e>
                    </m:d>
                    <m:r>
                      <a:rPr lang="en-US" altLang="zh-CN" sz="2800" b="0" i="1" smtClean="0">
                        <a:latin typeface="Cambria Math" panose="02040503050406030204"/>
                      </a:rPr>
                      <m:t> </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𝑏</m:t>
                    </m:r>
                    <m:r>
                      <a:rPr lang="zh-CN" altLang="en-US" sz="2800">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上的最小、最大值，则对任何常数 </a:t>
                </a:r>
                <a14:m>
                  <m:oMath xmlns:m="http://schemas.openxmlformats.org/officeDocument/2006/math">
                    <m:r>
                      <a:rPr lang="zh-CN" altLang="en-US" sz="2800" i="1">
                        <a:latin typeface="Cambria Math" panose="02040503050406030204"/>
                      </a:rPr>
                      <m:t>𝛾</m:t>
                    </m:r>
                    <m:r>
                      <a:rPr lang="zh-CN" altLang="en-US" sz="2800">
                        <a:latin typeface="Cambria Math" panose="02040503050406030204"/>
                      </a:rPr>
                      <m:t>:</m:t>
                    </m:r>
                    <m:r>
                      <a:rPr lang="zh-CN" altLang="en-US" sz="2800" i="1">
                        <a:latin typeface="Cambria Math" panose="02040503050406030204"/>
                      </a:rPr>
                      <m:t>𝑚</m:t>
                    </m:r>
                    <m:r>
                      <a:rPr lang="zh-CN" altLang="en-US" sz="2800">
                        <a:latin typeface="Cambria Math" panose="02040503050406030204"/>
                      </a:rPr>
                      <m:t>≤</m:t>
                    </m:r>
                    <m:r>
                      <a:rPr lang="zh-CN" altLang="en-US" sz="2800" i="1">
                        <a:latin typeface="Cambria Math" panose="02040503050406030204"/>
                      </a:rPr>
                      <m:t>𝛾</m:t>
                    </m:r>
                    <m:r>
                      <a:rPr lang="zh-CN" altLang="en-US" sz="2800">
                        <a:latin typeface="Cambria Math" panose="02040503050406030204"/>
                      </a:rPr>
                      <m:t>≤</m:t>
                    </m:r>
                    <m:r>
                      <a:rPr lang="zh-CN" altLang="en-US" sz="2800" i="1">
                        <a:latin typeface="Cambria Math" panose="02040503050406030204"/>
                      </a:rPr>
                      <m:t>𝑀</m:t>
                    </m:r>
                  </m:oMath>
                </a14:m>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至少存在一点</a:t>
                </a:r>
                <a14:m>
                  <m:oMath xmlns:m="http://schemas.openxmlformats.org/officeDocument/2006/math">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𝜉</m:t>
                        </m:r>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𝑏</m:t>
                        </m:r>
                      </m:e>
                    </m:d>
                  </m:oMath>
                </a14:m>
                <a:r>
                  <a:rPr lang="zh-CN" altLang="en-US" sz="2800" dirty="0">
                    <a:latin typeface="微软雅黑" panose="020B0503020204020204" pitchFamily="34" charset="-122"/>
                    <a:ea typeface="微软雅黑" panose="020B0503020204020204" pitchFamily="34" charset="-122"/>
                  </a:rPr>
                  <a:t>，使</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𝜉</m:t>
                    </m:r>
                    <m:r>
                      <a:rPr lang="zh-CN" altLang="en-US" sz="2800">
                        <a:latin typeface="Cambria Math" panose="02040503050406030204"/>
                      </a:rPr>
                      <m:t>)=</m:t>
                    </m:r>
                    <m:r>
                      <a:rPr lang="zh-CN" altLang="en-US" sz="2800" i="1">
                        <a:latin typeface="Cambria Math" panose="02040503050406030204"/>
                      </a:rPr>
                      <m:t>𝛾</m:t>
                    </m:r>
                  </m:oMath>
                </a14:m>
                <a:r>
                  <a:rPr lang="zh-CN" altLang="en-US" sz="2800" dirty="0">
                    <a:latin typeface="微软雅黑" panose="020B0503020204020204" pitchFamily="34" charset="-122"/>
                    <a:ea typeface="微软雅黑" panose="020B0503020204020204" pitchFamily="34" charset="-122"/>
                  </a:rPr>
                  <a:t>．</a:t>
                </a:r>
              </a:p>
            </p:txBody>
          </p:sp>
        </mc:Choice>
        <mc:Fallback xmlns="">
          <p:sp>
            <p:nvSpPr>
              <p:cNvPr id="2" name="矩形 1"/>
              <p:cNvSpPr>
                <a:spLocks noRot="1" noChangeAspect="1" noMove="1" noResize="1" noEditPoints="1" noAdjustHandles="1" noChangeArrowheads="1" noChangeShapeType="1" noTextEdit="1"/>
              </p:cNvSpPr>
              <p:nvPr/>
            </p:nvSpPr>
            <p:spPr>
              <a:xfrm>
                <a:off x="419585" y="836712"/>
                <a:ext cx="8524118" cy="2034531"/>
              </a:xfrm>
              <a:prstGeom prst="rect">
                <a:avLst/>
              </a:prstGeom>
              <a:blipFill rotWithShape="1">
                <a:blip r:embed="rId2"/>
                <a:stretch>
                  <a:fillRect l="-6" t="-20" r="4" b="20"/>
                </a:stretch>
              </a:blipFill>
            </p:spPr>
            <p:txBody>
              <a:bodyPr/>
              <a:lstStyle/>
              <a:p>
                <a:r>
                  <a:rPr lang="zh-CN" altLang="en-US">
                    <a:noFill/>
                  </a:rPr>
                  <a:t> </a:t>
                </a:r>
              </a:p>
            </p:txBody>
          </p:sp>
        </mc:Fallback>
      </mc:AlternateContent>
      <p:grpSp>
        <p:nvGrpSpPr>
          <p:cNvPr id="3" name="Group 102"/>
          <p:cNvGrpSpPr/>
          <p:nvPr/>
        </p:nvGrpSpPr>
        <p:grpSpPr bwMode="auto">
          <a:xfrm>
            <a:off x="100284" y="3140968"/>
            <a:ext cx="3103564" cy="2808287"/>
            <a:chOff x="-2" y="2251"/>
            <a:chExt cx="1955" cy="1769"/>
          </a:xfrm>
        </p:grpSpPr>
        <p:grpSp>
          <p:nvGrpSpPr>
            <p:cNvPr id="4" name="Group 73"/>
            <p:cNvGrpSpPr/>
            <p:nvPr/>
          </p:nvGrpSpPr>
          <p:grpSpPr bwMode="auto">
            <a:xfrm>
              <a:off x="30" y="3255"/>
              <a:ext cx="582" cy="231"/>
              <a:chOff x="30" y="2964"/>
              <a:chExt cx="582" cy="231"/>
            </a:xfrm>
          </p:grpSpPr>
          <p:sp>
            <p:nvSpPr>
              <p:cNvPr id="28" name="Line 55"/>
              <p:cNvSpPr>
                <a:spLocks noChangeShapeType="1"/>
              </p:cNvSpPr>
              <p:nvPr/>
            </p:nvSpPr>
            <p:spPr bwMode="auto">
              <a:xfrm flipH="1">
                <a:off x="294" y="3082"/>
                <a:ext cx="31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29" name="Object 29"/>
              <p:cNvGraphicFramePr>
                <a:graphicFrameLocks noChangeAspect="1"/>
              </p:cNvGraphicFramePr>
              <p:nvPr/>
            </p:nvGraphicFramePr>
            <p:xfrm>
              <a:off x="30" y="2964"/>
              <a:ext cx="271" cy="231"/>
            </p:xfrm>
            <a:graphic>
              <a:graphicData uri="http://schemas.openxmlformats.org/presentationml/2006/ole">
                <mc:AlternateContent xmlns:mc="http://schemas.openxmlformats.org/markup-compatibility/2006">
                  <mc:Choice xmlns:v="urn:schemas-microsoft-com:vml" Requires="v">
                    <p:oleObj name="Equation" r:id="rId3" imgW="165100" imgH="139700" progId="Equation.DSMT4">
                      <p:embed/>
                    </p:oleObj>
                  </mc:Choice>
                  <mc:Fallback>
                    <p:oleObj name="Equation" r:id="rId3" imgW="165100" imgH="139700" progId="Equation.DSMT4">
                      <p:embed/>
                      <p:pic>
                        <p:nvPicPr>
                          <p:cNvPr id="0" name="图片 384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 y="2964"/>
                            <a:ext cx="2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5" name="Group 76"/>
            <p:cNvGrpSpPr/>
            <p:nvPr/>
          </p:nvGrpSpPr>
          <p:grpSpPr bwMode="auto">
            <a:xfrm>
              <a:off x="-2" y="2483"/>
              <a:ext cx="1294" cy="275"/>
              <a:chOff x="-2" y="2192"/>
              <a:chExt cx="1294" cy="275"/>
            </a:xfrm>
          </p:grpSpPr>
          <p:sp>
            <p:nvSpPr>
              <p:cNvPr id="26" name="Line 56"/>
              <p:cNvSpPr>
                <a:spLocks noChangeShapeType="1"/>
              </p:cNvSpPr>
              <p:nvPr/>
            </p:nvSpPr>
            <p:spPr bwMode="auto">
              <a:xfrm flipH="1">
                <a:off x="297" y="2329"/>
                <a:ext cx="995"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27" name="Object 29"/>
              <p:cNvGraphicFramePr>
                <a:graphicFrameLocks noChangeAspect="1"/>
              </p:cNvGraphicFramePr>
              <p:nvPr/>
            </p:nvGraphicFramePr>
            <p:xfrm>
              <a:off x="-2" y="2192"/>
              <a:ext cx="334" cy="275"/>
            </p:xfrm>
            <a:graphic>
              <a:graphicData uri="http://schemas.openxmlformats.org/presentationml/2006/ole">
                <mc:AlternateContent xmlns:mc="http://schemas.openxmlformats.org/markup-compatibility/2006">
                  <mc:Choice xmlns:v="urn:schemas-microsoft-com:vml" Requires="v">
                    <p:oleObj name="Equation" r:id="rId5" imgW="203200" imgH="165100" progId="Equation.DSMT4">
                      <p:embed/>
                    </p:oleObj>
                  </mc:Choice>
                  <mc:Fallback>
                    <p:oleObj name="Equation" r:id="rId5" imgW="203200" imgH="165100" progId="Equation.DSMT4">
                      <p:embed/>
                      <p:pic>
                        <p:nvPicPr>
                          <p:cNvPr id="0" name="图片 384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192"/>
                            <a:ext cx="33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6" name="Group 99"/>
            <p:cNvGrpSpPr/>
            <p:nvPr/>
          </p:nvGrpSpPr>
          <p:grpSpPr bwMode="auto">
            <a:xfrm>
              <a:off x="67" y="2251"/>
              <a:ext cx="1886" cy="1769"/>
              <a:chOff x="67" y="1960"/>
              <a:chExt cx="1886" cy="1769"/>
            </a:xfrm>
          </p:grpSpPr>
          <p:grpSp>
            <p:nvGrpSpPr>
              <p:cNvPr id="13" name="Group 70"/>
              <p:cNvGrpSpPr/>
              <p:nvPr/>
            </p:nvGrpSpPr>
            <p:grpSpPr bwMode="auto">
              <a:xfrm>
                <a:off x="67" y="1960"/>
                <a:ext cx="1886" cy="1755"/>
                <a:chOff x="67" y="1960"/>
                <a:chExt cx="1886" cy="1755"/>
              </a:xfrm>
            </p:grpSpPr>
            <p:grpSp>
              <p:nvGrpSpPr>
                <p:cNvPr id="15" name="Group 67"/>
                <p:cNvGrpSpPr/>
                <p:nvPr/>
              </p:nvGrpSpPr>
              <p:grpSpPr bwMode="auto">
                <a:xfrm>
                  <a:off x="67" y="1960"/>
                  <a:ext cx="1886" cy="1755"/>
                  <a:chOff x="67" y="1960"/>
                  <a:chExt cx="1886" cy="1755"/>
                </a:xfrm>
              </p:grpSpPr>
              <p:sp>
                <p:nvSpPr>
                  <p:cNvPr id="17" name="Freeform 11"/>
                  <p:cNvSpPr/>
                  <p:nvPr/>
                </p:nvSpPr>
                <p:spPr bwMode="auto">
                  <a:xfrm>
                    <a:off x="394" y="2332"/>
                    <a:ext cx="1243" cy="744"/>
                  </a:xfrm>
                  <a:custGeom>
                    <a:avLst/>
                    <a:gdLst>
                      <a:gd name="T0" fmla="*/ 20 w 2073"/>
                      <a:gd name="T1" fmla="*/ 1046 h 1281"/>
                      <a:gd name="T2" fmla="*/ 130 w 2073"/>
                      <a:gd name="T3" fmla="*/ 1175 h 1281"/>
                      <a:gd name="T4" fmla="*/ 171 w 2073"/>
                      <a:gd name="T5" fmla="*/ 1211 h 1281"/>
                      <a:gd name="T6" fmla="*/ 199 w 2073"/>
                      <a:gd name="T7" fmla="*/ 1231 h 1281"/>
                      <a:gd name="T8" fmla="*/ 230 w 2073"/>
                      <a:gd name="T9" fmla="*/ 1250 h 1281"/>
                      <a:gd name="T10" fmla="*/ 251 w 2073"/>
                      <a:gd name="T11" fmla="*/ 1261 h 1281"/>
                      <a:gd name="T12" fmla="*/ 264 w 2073"/>
                      <a:gd name="T13" fmla="*/ 1266 h 1281"/>
                      <a:gd name="T14" fmla="*/ 284 w 2073"/>
                      <a:gd name="T15" fmla="*/ 1272 h 1281"/>
                      <a:gd name="T16" fmla="*/ 296 w 2073"/>
                      <a:gd name="T17" fmla="*/ 1276 h 1281"/>
                      <a:gd name="T18" fmla="*/ 306 w 2073"/>
                      <a:gd name="T19" fmla="*/ 1278 h 1281"/>
                      <a:gd name="T20" fmla="*/ 317 w 2073"/>
                      <a:gd name="T21" fmla="*/ 1280 h 1281"/>
                      <a:gd name="T22" fmla="*/ 323 w 2073"/>
                      <a:gd name="T23" fmla="*/ 1280 h 1281"/>
                      <a:gd name="T24" fmla="*/ 331 w 2073"/>
                      <a:gd name="T25" fmla="*/ 1281 h 1281"/>
                      <a:gd name="T26" fmla="*/ 336 w 2073"/>
                      <a:gd name="T27" fmla="*/ 1281 h 1281"/>
                      <a:gd name="T28" fmla="*/ 341 w 2073"/>
                      <a:gd name="T29" fmla="*/ 1281 h 1281"/>
                      <a:gd name="T30" fmla="*/ 345 w 2073"/>
                      <a:gd name="T31" fmla="*/ 1281 h 1281"/>
                      <a:gd name="T32" fmla="*/ 350 w 2073"/>
                      <a:gd name="T33" fmla="*/ 1281 h 1281"/>
                      <a:gd name="T34" fmla="*/ 355 w 2073"/>
                      <a:gd name="T35" fmla="*/ 1281 h 1281"/>
                      <a:gd name="T36" fmla="*/ 361 w 2073"/>
                      <a:gd name="T37" fmla="*/ 1281 h 1281"/>
                      <a:gd name="T38" fmla="*/ 369 w 2073"/>
                      <a:gd name="T39" fmla="*/ 1280 h 1281"/>
                      <a:gd name="T40" fmla="*/ 376 w 2073"/>
                      <a:gd name="T41" fmla="*/ 1279 h 1281"/>
                      <a:gd name="T42" fmla="*/ 386 w 2073"/>
                      <a:gd name="T43" fmla="*/ 1278 h 1281"/>
                      <a:gd name="T44" fmla="*/ 401 w 2073"/>
                      <a:gd name="T45" fmla="*/ 1274 h 1281"/>
                      <a:gd name="T46" fmla="*/ 424 w 2073"/>
                      <a:gd name="T47" fmla="*/ 1267 h 1281"/>
                      <a:gd name="T48" fmla="*/ 445 w 2073"/>
                      <a:gd name="T49" fmla="*/ 1258 h 1281"/>
                      <a:gd name="T50" fmla="*/ 466 w 2073"/>
                      <a:gd name="T51" fmla="*/ 1247 h 1281"/>
                      <a:gd name="T52" fmla="*/ 489 w 2073"/>
                      <a:gd name="T53" fmla="*/ 1233 h 1281"/>
                      <a:gd name="T54" fmla="*/ 515 w 2073"/>
                      <a:gd name="T55" fmla="*/ 1214 h 1281"/>
                      <a:gd name="T56" fmla="*/ 558 w 2073"/>
                      <a:gd name="T57" fmla="*/ 1176 h 1281"/>
                      <a:gd name="T58" fmla="*/ 802 w 2073"/>
                      <a:gd name="T59" fmla="*/ 846 h 1281"/>
                      <a:gd name="T60" fmla="*/ 1100 w 2073"/>
                      <a:gd name="T61" fmla="*/ 341 h 1281"/>
                      <a:gd name="T62" fmla="*/ 1272 w 2073"/>
                      <a:gd name="T63" fmla="*/ 117 h 1281"/>
                      <a:gd name="T64" fmla="*/ 1315 w 2073"/>
                      <a:gd name="T65" fmla="*/ 77 h 1281"/>
                      <a:gd name="T66" fmla="*/ 1338 w 2073"/>
                      <a:gd name="T67" fmla="*/ 59 h 1281"/>
                      <a:gd name="T68" fmla="*/ 1364 w 2073"/>
                      <a:gd name="T69" fmla="*/ 42 h 1281"/>
                      <a:gd name="T70" fmla="*/ 1394 w 2073"/>
                      <a:gd name="T71" fmla="*/ 25 h 1281"/>
                      <a:gd name="T72" fmla="*/ 1406 w 2073"/>
                      <a:gd name="T73" fmla="*/ 20 h 1281"/>
                      <a:gd name="T74" fmla="*/ 1421 w 2073"/>
                      <a:gd name="T75" fmla="*/ 14 h 1281"/>
                      <a:gd name="T76" fmla="*/ 1448 w 2073"/>
                      <a:gd name="T77" fmla="*/ 6 h 1281"/>
                      <a:gd name="T78" fmla="*/ 1459 w 2073"/>
                      <a:gd name="T79" fmla="*/ 3 h 1281"/>
                      <a:gd name="T80" fmla="*/ 1469 w 2073"/>
                      <a:gd name="T81" fmla="*/ 2 h 1281"/>
                      <a:gd name="T82" fmla="*/ 1479 w 2073"/>
                      <a:gd name="T83" fmla="*/ 1 h 1281"/>
                      <a:gd name="T84" fmla="*/ 1485 w 2073"/>
                      <a:gd name="T85" fmla="*/ 0 h 1281"/>
                      <a:gd name="T86" fmla="*/ 1489 w 2073"/>
                      <a:gd name="T87" fmla="*/ 0 h 1281"/>
                      <a:gd name="T88" fmla="*/ 1494 w 2073"/>
                      <a:gd name="T89" fmla="*/ 0 h 1281"/>
                      <a:gd name="T90" fmla="*/ 1499 w 2073"/>
                      <a:gd name="T91" fmla="*/ 0 h 1281"/>
                      <a:gd name="T92" fmla="*/ 1504 w 2073"/>
                      <a:gd name="T93" fmla="*/ 0 h 1281"/>
                      <a:gd name="T94" fmla="*/ 1509 w 2073"/>
                      <a:gd name="T95" fmla="*/ 0 h 1281"/>
                      <a:gd name="T96" fmla="*/ 1516 w 2073"/>
                      <a:gd name="T97" fmla="*/ 1 h 1281"/>
                      <a:gd name="T98" fmla="*/ 1524 w 2073"/>
                      <a:gd name="T99" fmla="*/ 2 h 1281"/>
                      <a:gd name="T100" fmla="*/ 1534 w 2073"/>
                      <a:gd name="T101" fmla="*/ 3 h 1281"/>
                      <a:gd name="T102" fmla="*/ 1546 w 2073"/>
                      <a:gd name="T103" fmla="*/ 6 h 1281"/>
                      <a:gd name="T104" fmla="*/ 1564 w 2073"/>
                      <a:gd name="T105" fmla="*/ 11 h 1281"/>
                      <a:gd name="T106" fmla="*/ 1585 w 2073"/>
                      <a:gd name="T107" fmla="*/ 18 h 1281"/>
                      <a:gd name="T108" fmla="*/ 1606 w 2073"/>
                      <a:gd name="T109" fmla="*/ 28 h 1281"/>
                      <a:gd name="T110" fmla="*/ 1629 w 2073"/>
                      <a:gd name="T111" fmla="*/ 41 h 1281"/>
                      <a:gd name="T112" fmla="*/ 1653 w 2073"/>
                      <a:gd name="T113" fmla="*/ 57 h 1281"/>
                      <a:gd name="T114" fmla="*/ 1695 w 2073"/>
                      <a:gd name="T115" fmla="*/ 91 h 1281"/>
                      <a:gd name="T116" fmla="*/ 1903 w 2073"/>
                      <a:gd name="T117" fmla="*/ 354 h 1281"/>
                      <a:gd name="T118" fmla="*/ 2033 w 2073"/>
                      <a:gd name="T119" fmla="*/ 571 h 1281"/>
                      <a:gd name="T120" fmla="*/ 2062 w 2073"/>
                      <a:gd name="T121" fmla="*/ 621 h 1281"/>
                      <a:gd name="T122" fmla="*/ 2070 w 2073"/>
                      <a:gd name="T123" fmla="*/ 636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73" h="1281">
                        <a:moveTo>
                          <a:pt x="0" y="1017"/>
                        </a:moveTo>
                        <a:lnTo>
                          <a:pt x="0" y="1018"/>
                        </a:lnTo>
                        <a:lnTo>
                          <a:pt x="1" y="1019"/>
                        </a:lnTo>
                        <a:lnTo>
                          <a:pt x="2" y="1021"/>
                        </a:lnTo>
                        <a:lnTo>
                          <a:pt x="4" y="1025"/>
                        </a:lnTo>
                        <a:lnTo>
                          <a:pt x="10" y="1032"/>
                        </a:lnTo>
                        <a:lnTo>
                          <a:pt x="20" y="1046"/>
                        </a:lnTo>
                        <a:lnTo>
                          <a:pt x="40" y="1073"/>
                        </a:lnTo>
                        <a:lnTo>
                          <a:pt x="84" y="1126"/>
                        </a:lnTo>
                        <a:lnTo>
                          <a:pt x="126" y="1170"/>
                        </a:lnTo>
                        <a:lnTo>
                          <a:pt x="126" y="1171"/>
                        </a:lnTo>
                        <a:lnTo>
                          <a:pt x="127" y="1171"/>
                        </a:lnTo>
                        <a:lnTo>
                          <a:pt x="128" y="1172"/>
                        </a:lnTo>
                        <a:lnTo>
                          <a:pt x="130" y="1175"/>
                        </a:lnTo>
                        <a:lnTo>
                          <a:pt x="136" y="1180"/>
                        </a:lnTo>
                        <a:lnTo>
                          <a:pt x="146" y="1189"/>
                        </a:lnTo>
                        <a:lnTo>
                          <a:pt x="166" y="1206"/>
                        </a:lnTo>
                        <a:lnTo>
                          <a:pt x="166" y="1207"/>
                        </a:lnTo>
                        <a:lnTo>
                          <a:pt x="167" y="1208"/>
                        </a:lnTo>
                        <a:lnTo>
                          <a:pt x="169" y="1209"/>
                        </a:lnTo>
                        <a:lnTo>
                          <a:pt x="171" y="1211"/>
                        </a:lnTo>
                        <a:lnTo>
                          <a:pt x="177" y="1215"/>
                        </a:lnTo>
                        <a:lnTo>
                          <a:pt x="188" y="1223"/>
                        </a:lnTo>
                        <a:lnTo>
                          <a:pt x="189" y="1224"/>
                        </a:lnTo>
                        <a:lnTo>
                          <a:pt x="189" y="1224"/>
                        </a:lnTo>
                        <a:lnTo>
                          <a:pt x="190" y="1226"/>
                        </a:lnTo>
                        <a:lnTo>
                          <a:pt x="193" y="1227"/>
                        </a:lnTo>
                        <a:lnTo>
                          <a:pt x="199" y="1231"/>
                        </a:lnTo>
                        <a:lnTo>
                          <a:pt x="210" y="1238"/>
                        </a:lnTo>
                        <a:lnTo>
                          <a:pt x="210" y="1239"/>
                        </a:lnTo>
                        <a:lnTo>
                          <a:pt x="211" y="1239"/>
                        </a:lnTo>
                        <a:lnTo>
                          <a:pt x="212" y="1240"/>
                        </a:lnTo>
                        <a:lnTo>
                          <a:pt x="215" y="1241"/>
                        </a:lnTo>
                        <a:lnTo>
                          <a:pt x="220" y="1245"/>
                        </a:lnTo>
                        <a:lnTo>
                          <a:pt x="230" y="1250"/>
                        </a:lnTo>
                        <a:lnTo>
                          <a:pt x="231" y="1251"/>
                        </a:lnTo>
                        <a:lnTo>
                          <a:pt x="231" y="1251"/>
                        </a:lnTo>
                        <a:lnTo>
                          <a:pt x="233" y="1252"/>
                        </a:lnTo>
                        <a:lnTo>
                          <a:pt x="235" y="1253"/>
                        </a:lnTo>
                        <a:lnTo>
                          <a:pt x="240" y="1256"/>
                        </a:lnTo>
                        <a:lnTo>
                          <a:pt x="250" y="1260"/>
                        </a:lnTo>
                        <a:lnTo>
                          <a:pt x="251" y="1261"/>
                        </a:lnTo>
                        <a:lnTo>
                          <a:pt x="252" y="1261"/>
                        </a:lnTo>
                        <a:lnTo>
                          <a:pt x="253" y="1262"/>
                        </a:lnTo>
                        <a:lnTo>
                          <a:pt x="256" y="1263"/>
                        </a:lnTo>
                        <a:lnTo>
                          <a:pt x="262" y="1265"/>
                        </a:lnTo>
                        <a:lnTo>
                          <a:pt x="262" y="1265"/>
                        </a:lnTo>
                        <a:lnTo>
                          <a:pt x="263" y="1266"/>
                        </a:lnTo>
                        <a:lnTo>
                          <a:pt x="264" y="1266"/>
                        </a:lnTo>
                        <a:lnTo>
                          <a:pt x="267" y="1267"/>
                        </a:lnTo>
                        <a:lnTo>
                          <a:pt x="273" y="1269"/>
                        </a:lnTo>
                        <a:lnTo>
                          <a:pt x="273" y="1269"/>
                        </a:lnTo>
                        <a:lnTo>
                          <a:pt x="274" y="1269"/>
                        </a:lnTo>
                        <a:lnTo>
                          <a:pt x="276" y="1270"/>
                        </a:lnTo>
                        <a:lnTo>
                          <a:pt x="278" y="1271"/>
                        </a:lnTo>
                        <a:lnTo>
                          <a:pt x="284" y="1272"/>
                        </a:lnTo>
                        <a:lnTo>
                          <a:pt x="285" y="1273"/>
                        </a:lnTo>
                        <a:lnTo>
                          <a:pt x="285" y="1273"/>
                        </a:lnTo>
                        <a:lnTo>
                          <a:pt x="286" y="1273"/>
                        </a:lnTo>
                        <a:lnTo>
                          <a:pt x="289" y="1274"/>
                        </a:lnTo>
                        <a:lnTo>
                          <a:pt x="295" y="1275"/>
                        </a:lnTo>
                        <a:lnTo>
                          <a:pt x="295" y="1276"/>
                        </a:lnTo>
                        <a:lnTo>
                          <a:pt x="296" y="1276"/>
                        </a:lnTo>
                        <a:lnTo>
                          <a:pt x="298" y="1276"/>
                        </a:lnTo>
                        <a:lnTo>
                          <a:pt x="300" y="1277"/>
                        </a:lnTo>
                        <a:lnTo>
                          <a:pt x="301" y="1277"/>
                        </a:lnTo>
                        <a:lnTo>
                          <a:pt x="302" y="1277"/>
                        </a:lnTo>
                        <a:lnTo>
                          <a:pt x="303" y="1277"/>
                        </a:lnTo>
                        <a:lnTo>
                          <a:pt x="306" y="1278"/>
                        </a:lnTo>
                        <a:lnTo>
                          <a:pt x="306" y="1278"/>
                        </a:lnTo>
                        <a:lnTo>
                          <a:pt x="307" y="1278"/>
                        </a:lnTo>
                        <a:lnTo>
                          <a:pt x="309" y="1278"/>
                        </a:lnTo>
                        <a:lnTo>
                          <a:pt x="311" y="1279"/>
                        </a:lnTo>
                        <a:lnTo>
                          <a:pt x="312" y="1279"/>
                        </a:lnTo>
                        <a:lnTo>
                          <a:pt x="313" y="1279"/>
                        </a:lnTo>
                        <a:lnTo>
                          <a:pt x="314" y="1279"/>
                        </a:lnTo>
                        <a:lnTo>
                          <a:pt x="317" y="1280"/>
                        </a:lnTo>
                        <a:lnTo>
                          <a:pt x="317" y="1280"/>
                        </a:lnTo>
                        <a:lnTo>
                          <a:pt x="318" y="1280"/>
                        </a:lnTo>
                        <a:lnTo>
                          <a:pt x="319" y="1280"/>
                        </a:lnTo>
                        <a:lnTo>
                          <a:pt x="320" y="1280"/>
                        </a:lnTo>
                        <a:lnTo>
                          <a:pt x="321" y="1280"/>
                        </a:lnTo>
                        <a:lnTo>
                          <a:pt x="322" y="1280"/>
                        </a:lnTo>
                        <a:lnTo>
                          <a:pt x="323" y="1280"/>
                        </a:lnTo>
                        <a:lnTo>
                          <a:pt x="324" y="1280"/>
                        </a:lnTo>
                        <a:lnTo>
                          <a:pt x="325" y="1281"/>
                        </a:lnTo>
                        <a:lnTo>
                          <a:pt x="328" y="1281"/>
                        </a:lnTo>
                        <a:lnTo>
                          <a:pt x="328" y="1281"/>
                        </a:lnTo>
                        <a:lnTo>
                          <a:pt x="329" y="1281"/>
                        </a:lnTo>
                        <a:lnTo>
                          <a:pt x="330" y="1281"/>
                        </a:lnTo>
                        <a:lnTo>
                          <a:pt x="331" y="1281"/>
                        </a:lnTo>
                        <a:lnTo>
                          <a:pt x="331" y="1281"/>
                        </a:lnTo>
                        <a:lnTo>
                          <a:pt x="333" y="1281"/>
                        </a:lnTo>
                        <a:lnTo>
                          <a:pt x="334" y="1281"/>
                        </a:lnTo>
                        <a:lnTo>
                          <a:pt x="334" y="1281"/>
                        </a:lnTo>
                        <a:lnTo>
                          <a:pt x="335" y="1281"/>
                        </a:lnTo>
                        <a:lnTo>
                          <a:pt x="336" y="1281"/>
                        </a:lnTo>
                        <a:lnTo>
                          <a:pt x="336" y="1281"/>
                        </a:lnTo>
                        <a:lnTo>
                          <a:pt x="337" y="1281"/>
                        </a:lnTo>
                        <a:lnTo>
                          <a:pt x="338" y="1281"/>
                        </a:lnTo>
                        <a:lnTo>
                          <a:pt x="339" y="1281"/>
                        </a:lnTo>
                        <a:lnTo>
                          <a:pt x="339" y="1281"/>
                        </a:lnTo>
                        <a:lnTo>
                          <a:pt x="340" y="1281"/>
                        </a:lnTo>
                        <a:lnTo>
                          <a:pt x="340" y="1281"/>
                        </a:lnTo>
                        <a:lnTo>
                          <a:pt x="341" y="1281"/>
                        </a:lnTo>
                        <a:lnTo>
                          <a:pt x="342" y="1281"/>
                        </a:lnTo>
                        <a:lnTo>
                          <a:pt x="342" y="1281"/>
                        </a:lnTo>
                        <a:lnTo>
                          <a:pt x="343" y="1281"/>
                        </a:lnTo>
                        <a:lnTo>
                          <a:pt x="343" y="1281"/>
                        </a:lnTo>
                        <a:lnTo>
                          <a:pt x="344" y="1281"/>
                        </a:lnTo>
                        <a:lnTo>
                          <a:pt x="345" y="1281"/>
                        </a:lnTo>
                        <a:lnTo>
                          <a:pt x="345" y="1281"/>
                        </a:lnTo>
                        <a:lnTo>
                          <a:pt x="346" y="1281"/>
                        </a:lnTo>
                        <a:lnTo>
                          <a:pt x="347" y="1281"/>
                        </a:lnTo>
                        <a:lnTo>
                          <a:pt x="347" y="1281"/>
                        </a:lnTo>
                        <a:lnTo>
                          <a:pt x="348" y="1281"/>
                        </a:lnTo>
                        <a:lnTo>
                          <a:pt x="349" y="1281"/>
                        </a:lnTo>
                        <a:lnTo>
                          <a:pt x="349" y="1281"/>
                        </a:lnTo>
                        <a:lnTo>
                          <a:pt x="350" y="1281"/>
                        </a:lnTo>
                        <a:lnTo>
                          <a:pt x="351" y="1281"/>
                        </a:lnTo>
                        <a:lnTo>
                          <a:pt x="351" y="1281"/>
                        </a:lnTo>
                        <a:lnTo>
                          <a:pt x="352" y="1281"/>
                        </a:lnTo>
                        <a:lnTo>
                          <a:pt x="352" y="1281"/>
                        </a:lnTo>
                        <a:lnTo>
                          <a:pt x="354" y="1281"/>
                        </a:lnTo>
                        <a:lnTo>
                          <a:pt x="354" y="1281"/>
                        </a:lnTo>
                        <a:lnTo>
                          <a:pt x="355" y="1281"/>
                        </a:lnTo>
                        <a:lnTo>
                          <a:pt x="356" y="1281"/>
                        </a:lnTo>
                        <a:lnTo>
                          <a:pt x="357" y="1281"/>
                        </a:lnTo>
                        <a:lnTo>
                          <a:pt x="357" y="1281"/>
                        </a:lnTo>
                        <a:lnTo>
                          <a:pt x="359" y="1281"/>
                        </a:lnTo>
                        <a:lnTo>
                          <a:pt x="359" y="1281"/>
                        </a:lnTo>
                        <a:lnTo>
                          <a:pt x="360" y="1281"/>
                        </a:lnTo>
                        <a:lnTo>
                          <a:pt x="361" y="1281"/>
                        </a:lnTo>
                        <a:lnTo>
                          <a:pt x="362" y="1281"/>
                        </a:lnTo>
                        <a:lnTo>
                          <a:pt x="363" y="1281"/>
                        </a:lnTo>
                        <a:lnTo>
                          <a:pt x="364" y="1281"/>
                        </a:lnTo>
                        <a:lnTo>
                          <a:pt x="364" y="1281"/>
                        </a:lnTo>
                        <a:lnTo>
                          <a:pt x="365" y="1281"/>
                        </a:lnTo>
                        <a:lnTo>
                          <a:pt x="366" y="1280"/>
                        </a:lnTo>
                        <a:lnTo>
                          <a:pt x="369" y="1280"/>
                        </a:lnTo>
                        <a:lnTo>
                          <a:pt x="369" y="1280"/>
                        </a:lnTo>
                        <a:lnTo>
                          <a:pt x="370" y="1280"/>
                        </a:lnTo>
                        <a:lnTo>
                          <a:pt x="371" y="1280"/>
                        </a:lnTo>
                        <a:lnTo>
                          <a:pt x="374" y="1280"/>
                        </a:lnTo>
                        <a:lnTo>
                          <a:pt x="375" y="1280"/>
                        </a:lnTo>
                        <a:lnTo>
                          <a:pt x="375" y="1279"/>
                        </a:lnTo>
                        <a:lnTo>
                          <a:pt x="376" y="1279"/>
                        </a:lnTo>
                        <a:lnTo>
                          <a:pt x="379" y="1279"/>
                        </a:lnTo>
                        <a:lnTo>
                          <a:pt x="380" y="1279"/>
                        </a:lnTo>
                        <a:lnTo>
                          <a:pt x="380" y="1278"/>
                        </a:lnTo>
                        <a:lnTo>
                          <a:pt x="382" y="1278"/>
                        </a:lnTo>
                        <a:lnTo>
                          <a:pt x="384" y="1278"/>
                        </a:lnTo>
                        <a:lnTo>
                          <a:pt x="385" y="1278"/>
                        </a:lnTo>
                        <a:lnTo>
                          <a:pt x="386" y="1278"/>
                        </a:lnTo>
                        <a:lnTo>
                          <a:pt x="387" y="1277"/>
                        </a:lnTo>
                        <a:lnTo>
                          <a:pt x="390" y="1277"/>
                        </a:lnTo>
                        <a:lnTo>
                          <a:pt x="391" y="1277"/>
                        </a:lnTo>
                        <a:lnTo>
                          <a:pt x="391" y="1277"/>
                        </a:lnTo>
                        <a:lnTo>
                          <a:pt x="393" y="1276"/>
                        </a:lnTo>
                        <a:lnTo>
                          <a:pt x="396" y="1275"/>
                        </a:lnTo>
                        <a:lnTo>
                          <a:pt x="401" y="1274"/>
                        </a:lnTo>
                        <a:lnTo>
                          <a:pt x="402" y="1274"/>
                        </a:lnTo>
                        <a:lnTo>
                          <a:pt x="402" y="1274"/>
                        </a:lnTo>
                        <a:lnTo>
                          <a:pt x="404" y="1273"/>
                        </a:lnTo>
                        <a:lnTo>
                          <a:pt x="406" y="1272"/>
                        </a:lnTo>
                        <a:lnTo>
                          <a:pt x="412" y="1271"/>
                        </a:lnTo>
                        <a:lnTo>
                          <a:pt x="423" y="1267"/>
                        </a:lnTo>
                        <a:lnTo>
                          <a:pt x="424" y="1267"/>
                        </a:lnTo>
                        <a:lnTo>
                          <a:pt x="424" y="1266"/>
                        </a:lnTo>
                        <a:lnTo>
                          <a:pt x="426" y="1266"/>
                        </a:lnTo>
                        <a:lnTo>
                          <a:pt x="428" y="1265"/>
                        </a:lnTo>
                        <a:lnTo>
                          <a:pt x="433" y="1263"/>
                        </a:lnTo>
                        <a:lnTo>
                          <a:pt x="444" y="1259"/>
                        </a:lnTo>
                        <a:lnTo>
                          <a:pt x="444" y="1258"/>
                        </a:lnTo>
                        <a:lnTo>
                          <a:pt x="445" y="1258"/>
                        </a:lnTo>
                        <a:lnTo>
                          <a:pt x="446" y="1257"/>
                        </a:lnTo>
                        <a:lnTo>
                          <a:pt x="449" y="1256"/>
                        </a:lnTo>
                        <a:lnTo>
                          <a:pt x="454" y="1254"/>
                        </a:lnTo>
                        <a:lnTo>
                          <a:pt x="464" y="1248"/>
                        </a:lnTo>
                        <a:lnTo>
                          <a:pt x="465" y="1248"/>
                        </a:lnTo>
                        <a:lnTo>
                          <a:pt x="465" y="1247"/>
                        </a:lnTo>
                        <a:lnTo>
                          <a:pt x="466" y="1247"/>
                        </a:lnTo>
                        <a:lnTo>
                          <a:pt x="469" y="1245"/>
                        </a:lnTo>
                        <a:lnTo>
                          <a:pt x="474" y="1242"/>
                        </a:lnTo>
                        <a:lnTo>
                          <a:pt x="484" y="1236"/>
                        </a:lnTo>
                        <a:lnTo>
                          <a:pt x="485" y="1235"/>
                        </a:lnTo>
                        <a:lnTo>
                          <a:pt x="486" y="1235"/>
                        </a:lnTo>
                        <a:lnTo>
                          <a:pt x="487" y="1234"/>
                        </a:lnTo>
                        <a:lnTo>
                          <a:pt x="489" y="1233"/>
                        </a:lnTo>
                        <a:lnTo>
                          <a:pt x="494" y="1229"/>
                        </a:lnTo>
                        <a:lnTo>
                          <a:pt x="504" y="1222"/>
                        </a:lnTo>
                        <a:lnTo>
                          <a:pt x="505" y="1221"/>
                        </a:lnTo>
                        <a:lnTo>
                          <a:pt x="506" y="1221"/>
                        </a:lnTo>
                        <a:lnTo>
                          <a:pt x="507" y="1220"/>
                        </a:lnTo>
                        <a:lnTo>
                          <a:pt x="510" y="1218"/>
                        </a:lnTo>
                        <a:lnTo>
                          <a:pt x="515" y="1214"/>
                        </a:lnTo>
                        <a:lnTo>
                          <a:pt x="526" y="1205"/>
                        </a:lnTo>
                        <a:lnTo>
                          <a:pt x="548" y="1186"/>
                        </a:lnTo>
                        <a:lnTo>
                          <a:pt x="549" y="1185"/>
                        </a:lnTo>
                        <a:lnTo>
                          <a:pt x="549" y="1185"/>
                        </a:lnTo>
                        <a:lnTo>
                          <a:pt x="550" y="1184"/>
                        </a:lnTo>
                        <a:lnTo>
                          <a:pt x="553" y="1181"/>
                        </a:lnTo>
                        <a:lnTo>
                          <a:pt x="558" y="1176"/>
                        </a:lnTo>
                        <a:lnTo>
                          <a:pt x="568" y="1166"/>
                        </a:lnTo>
                        <a:lnTo>
                          <a:pt x="589" y="1145"/>
                        </a:lnTo>
                        <a:lnTo>
                          <a:pt x="633" y="1094"/>
                        </a:lnTo>
                        <a:lnTo>
                          <a:pt x="676" y="1037"/>
                        </a:lnTo>
                        <a:lnTo>
                          <a:pt x="717" y="979"/>
                        </a:lnTo>
                        <a:lnTo>
                          <a:pt x="761" y="912"/>
                        </a:lnTo>
                        <a:lnTo>
                          <a:pt x="802" y="846"/>
                        </a:lnTo>
                        <a:lnTo>
                          <a:pt x="846" y="771"/>
                        </a:lnTo>
                        <a:lnTo>
                          <a:pt x="890" y="695"/>
                        </a:lnTo>
                        <a:lnTo>
                          <a:pt x="930" y="624"/>
                        </a:lnTo>
                        <a:lnTo>
                          <a:pt x="975" y="548"/>
                        </a:lnTo>
                        <a:lnTo>
                          <a:pt x="1015" y="477"/>
                        </a:lnTo>
                        <a:lnTo>
                          <a:pt x="1056" y="410"/>
                        </a:lnTo>
                        <a:lnTo>
                          <a:pt x="1100" y="341"/>
                        </a:lnTo>
                        <a:lnTo>
                          <a:pt x="1141" y="279"/>
                        </a:lnTo>
                        <a:lnTo>
                          <a:pt x="1185" y="218"/>
                        </a:lnTo>
                        <a:lnTo>
                          <a:pt x="1228" y="164"/>
                        </a:lnTo>
                        <a:lnTo>
                          <a:pt x="1269" y="120"/>
                        </a:lnTo>
                        <a:lnTo>
                          <a:pt x="1270" y="119"/>
                        </a:lnTo>
                        <a:lnTo>
                          <a:pt x="1270" y="119"/>
                        </a:lnTo>
                        <a:lnTo>
                          <a:pt x="1272" y="117"/>
                        </a:lnTo>
                        <a:lnTo>
                          <a:pt x="1274" y="114"/>
                        </a:lnTo>
                        <a:lnTo>
                          <a:pt x="1280" y="109"/>
                        </a:lnTo>
                        <a:lnTo>
                          <a:pt x="1291" y="99"/>
                        </a:lnTo>
                        <a:lnTo>
                          <a:pt x="1313" y="79"/>
                        </a:lnTo>
                        <a:lnTo>
                          <a:pt x="1314" y="78"/>
                        </a:lnTo>
                        <a:lnTo>
                          <a:pt x="1314" y="78"/>
                        </a:lnTo>
                        <a:lnTo>
                          <a:pt x="1315" y="77"/>
                        </a:lnTo>
                        <a:lnTo>
                          <a:pt x="1318" y="75"/>
                        </a:lnTo>
                        <a:lnTo>
                          <a:pt x="1323" y="71"/>
                        </a:lnTo>
                        <a:lnTo>
                          <a:pt x="1333" y="63"/>
                        </a:lnTo>
                        <a:lnTo>
                          <a:pt x="1334" y="62"/>
                        </a:lnTo>
                        <a:lnTo>
                          <a:pt x="1335" y="62"/>
                        </a:lnTo>
                        <a:lnTo>
                          <a:pt x="1336" y="61"/>
                        </a:lnTo>
                        <a:lnTo>
                          <a:pt x="1338" y="59"/>
                        </a:lnTo>
                        <a:lnTo>
                          <a:pt x="1344" y="55"/>
                        </a:lnTo>
                        <a:lnTo>
                          <a:pt x="1354" y="48"/>
                        </a:lnTo>
                        <a:lnTo>
                          <a:pt x="1354" y="48"/>
                        </a:lnTo>
                        <a:lnTo>
                          <a:pt x="1355" y="47"/>
                        </a:lnTo>
                        <a:lnTo>
                          <a:pt x="1356" y="47"/>
                        </a:lnTo>
                        <a:lnTo>
                          <a:pt x="1359" y="45"/>
                        </a:lnTo>
                        <a:lnTo>
                          <a:pt x="1364" y="42"/>
                        </a:lnTo>
                        <a:lnTo>
                          <a:pt x="1374" y="36"/>
                        </a:lnTo>
                        <a:lnTo>
                          <a:pt x="1375" y="35"/>
                        </a:lnTo>
                        <a:lnTo>
                          <a:pt x="1375" y="35"/>
                        </a:lnTo>
                        <a:lnTo>
                          <a:pt x="1377" y="34"/>
                        </a:lnTo>
                        <a:lnTo>
                          <a:pt x="1379" y="33"/>
                        </a:lnTo>
                        <a:lnTo>
                          <a:pt x="1384" y="30"/>
                        </a:lnTo>
                        <a:lnTo>
                          <a:pt x="1394" y="25"/>
                        </a:lnTo>
                        <a:lnTo>
                          <a:pt x="1395" y="25"/>
                        </a:lnTo>
                        <a:lnTo>
                          <a:pt x="1395" y="24"/>
                        </a:lnTo>
                        <a:lnTo>
                          <a:pt x="1397" y="24"/>
                        </a:lnTo>
                        <a:lnTo>
                          <a:pt x="1399" y="23"/>
                        </a:lnTo>
                        <a:lnTo>
                          <a:pt x="1405" y="20"/>
                        </a:lnTo>
                        <a:lnTo>
                          <a:pt x="1406" y="20"/>
                        </a:lnTo>
                        <a:lnTo>
                          <a:pt x="1406" y="20"/>
                        </a:lnTo>
                        <a:lnTo>
                          <a:pt x="1408" y="19"/>
                        </a:lnTo>
                        <a:lnTo>
                          <a:pt x="1410" y="18"/>
                        </a:lnTo>
                        <a:lnTo>
                          <a:pt x="1416" y="15"/>
                        </a:lnTo>
                        <a:lnTo>
                          <a:pt x="1417" y="15"/>
                        </a:lnTo>
                        <a:lnTo>
                          <a:pt x="1417" y="15"/>
                        </a:lnTo>
                        <a:lnTo>
                          <a:pt x="1419" y="15"/>
                        </a:lnTo>
                        <a:lnTo>
                          <a:pt x="1421" y="14"/>
                        </a:lnTo>
                        <a:lnTo>
                          <a:pt x="1427" y="12"/>
                        </a:lnTo>
                        <a:lnTo>
                          <a:pt x="1438" y="8"/>
                        </a:lnTo>
                        <a:lnTo>
                          <a:pt x="1438" y="8"/>
                        </a:lnTo>
                        <a:lnTo>
                          <a:pt x="1439" y="8"/>
                        </a:lnTo>
                        <a:lnTo>
                          <a:pt x="1440" y="8"/>
                        </a:lnTo>
                        <a:lnTo>
                          <a:pt x="1443" y="7"/>
                        </a:lnTo>
                        <a:lnTo>
                          <a:pt x="1448" y="6"/>
                        </a:lnTo>
                        <a:lnTo>
                          <a:pt x="1449" y="6"/>
                        </a:lnTo>
                        <a:lnTo>
                          <a:pt x="1449" y="5"/>
                        </a:lnTo>
                        <a:lnTo>
                          <a:pt x="1450" y="5"/>
                        </a:lnTo>
                        <a:lnTo>
                          <a:pt x="1453" y="5"/>
                        </a:lnTo>
                        <a:lnTo>
                          <a:pt x="1458" y="3"/>
                        </a:lnTo>
                        <a:lnTo>
                          <a:pt x="1459" y="3"/>
                        </a:lnTo>
                        <a:lnTo>
                          <a:pt x="1459" y="3"/>
                        </a:lnTo>
                        <a:lnTo>
                          <a:pt x="1461" y="3"/>
                        </a:lnTo>
                        <a:lnTo>
                          <a:pt x="1463" y="3"/>
                        </a:lnTo>
                        <a:lnTo>
                          <a:pt x="1464" y="3"/>
                        </a:lnTo>
                        <a:lnTo>
                          <a:pt x="1464" y="2"/>
                        </a:lnTo>
                        <a:lnTo>
                          <a:pt x="1466" y="2"/>
                        </a:lnTo>
                        <a:lnTo>
                          <a:pt x="1468" y="2"/>
                        </a:lnTo>
                        <a:lnTo>
                          <a:pt x="1469" y="2"/>
                        </a:lnTo>
                        <a:lnTo>
                          <a:pt x="1470" y="2"/>
                        </a:lnTo>
                        <a:lnTo>
                          <a:pt x="1471" y="2"/>
                        </a:lnTo>
                        <a:lnTo>
                          <a:pt x="1473" y="1"/>
                        </a:lnTo>
                        <a:lnTo>
                          <a:pt x="1474" y="1"/>
                        </a:lnTo>
                        <a:lnTo>
                          <a:pt x="1475" y="1"/>
                        </a:lnTo>
                        <a:lnTo>
                          <a:pt x="1476" y="1"/>
                        </a:lnTo>
                        <a:lnTo>
                          <a:pt x="1479" y="1"/>
                        </a:lnTo>
                        <a:lnTo>
                          <a:pt x="1479" y="1"/>
                        </a:lnTo>
                        <a:lnTo>
                          <a:pt x="1480" y="1"/>
                        </a:lnTo>
                        <a:lnTo>
                          <a:pt x="1481" y="0"/>
                        </a:lnTo>
                        <a:lnTo>
                          <a:pt x="1482" y="0"/>
                        </a:lnTo>
                        <a:lnTo>
                          <a:pt x="1483" y="0"/>
                        </a:lnTo>
                        <a:lnTo>
                          <a:pt x="1484" y="0"/>
                        </a:lnTo>
                        <a:lnTo>
                          <a:pt x="1485" y="0"/>
                        </a:lnTo>
                        <a:lnTo>
                          <a:pt x="1485" y="0"/>
                        </a:lnTo>
                        <a:lnTo>
                          <a:pt x="1486" y="0"/>
                        </a:lnTo>
                        <a:lnTo>
                          <a:pt x="1487" y="0"/>
                        </a:lnTo>
                        <a:lnTo>
                          <a:pt x="1488" y="0"/>
                        </a:lnTo>
                        <a:lnTo>
                          <a:pt x="1488" y="0"/>
                        </a:lnTo>
                        <a:lnTo>
                          <a:pt x="1489" y="0"/>
                        </a:lnTo>
                        <a:lnTo>
                          <a:pt x="1489" y="0"/>
                        </a:lnTo>
                        <a:lnTo>
                          <a:pt x="1490" y="0"/>
                        </a:lnTo>
                        <a:lnTo>
                          <a:pt x="1491" y="0"/>
                        </a:lnTo>
                        <a:lnTo>
                          <a:pt x="1492" y="0"/>
                        </a:lnTo>
                        <a:lnTo>
                          <a:pt x="1492" y="0"/>
                        </a:lnTo>
                        <a:lnTo>
                          <a:pt x="1493" y="0"/>
                        </a:lnTo>
                        <a:lnTo>
                          <a:pt x="1494" y="0"/>
                        </a:lnTo>
                        <a:lnTo>
                          <a:pt x="1494" y="0"/>
                        </a:lnTo>
                        <a:lnTo>
                          <a:pt x="1495" y="0"/>
                        </a:lnTo>
                        <a:lnTo>
                          <a:pt x="1496" y="0"/>
                        </a:lnTo>
                        <a:lnTo>
                          <a:pt x="1497" y="0"/>
                        </a:lnTo>
                        <a:lnTo>
                          <a:pt x="1497" y="0"/>
                        </a:lnTo>
                        <a:lnTo>
                          <a:pt x="1498" y="0"/>
                        </a:lnTo>
                        <a:lnTo>
                          <a:pt x="1498" y="0"/>
                        </a:lnTo>
                        <a:lnTo>
                          <a:pt x="1499" y="0"/>
                        </a:lnTo>
                        <a:lnTo>
                          <a:pt x="1500" y="0"/>
                        </a:lnTo>
                        <a:lnTo>
                          <a:pt x="1501" y="0"/>
                        </a:lnTo>
                        <a:lnTo>
                          <a:pt x="1501" y="0"/>
                        </a:lnTo>
                        <a:lnTo>
                          <a:pt x="1502" y="0"/>
                        </a:lnTo>
                        <a:lnTo>
                          <a:pt x="1503" y="0"/>
                        </a:lnTo>
                        <a:lnTo>
                          <a:pt x="1503" y="0"/>
                        </a:lnTo>
                        <a:lnTo>
                          <a:pt x="1504" y="0"/>
                        </a:lnTo>
                        <a:lnTo>
                          <a:pt x="1505" y="0"/>
                        </a:lnTo>
                        <a:lnTo>
                          <a:pt x="1505" y="0"/>
                        </a:lnTo>
                        <a:lnTo>
                          <a:pt x="1506" y="0"/>
                        </a:lnTo>
                        <a:lnTo>
                          <a:pt x="1507" y="0"/>
                        </a:lnTo>
                        <a:lnTo>
                          <a:pt x="1507" y="0"/>
                        </a:lnTo>
                        <a:lnTo>
                          <a:pt x="1509" y="0"/>
                        </a:lnTo>
                        <a:lnTo>
                          <a:pt x="1509" y="0"/>
                        </a:lnTo>
                        <a:lnTo>
                          <a:pt x="1510" y="0"/>
                        </a:lnTo>
                        <a:lnTo>
                          <a:pt x="1512" y="0"/>
                        </a:lnTo>
                        <a:lnTo>
                          <a:pt x="1512" y="0"/>
                        </a:lnTo>
                        <a:lnTo>
                          <a:pt x="1513" y="0"/>
                        </a:lnTo>
                        <a:lnTo>
                          <a:pt x="1514" y="1"/>
                        </a:lnTo>
                        <a:lnTo>
                          <a:pt x="1515" y="1"/>
                        </a:lnTo>
                        <a:lnTo>
                          <a:pt x="1516" y="1"/>
                        </a:lnTo>
                        <a:lnTo>
                          <a:pt x="1517" y="1"/>
                        </a:lnTo>
                        <a:lnTo>
                          <a:pt x="1518" y="1"/>
                        </a:lnTo>
                        <a:lnTo>
                          <a:pt x="1518" y="1"/>
                        </a:lnTo>
                        <a:lnTo>
                          <a:pt x="1520" y="1"/>
                        </a:lnTo>
                        <a:lnTo>
                          <a:pt x="1522" y="2"/>
                        </a:lnTo>
                        <a:lnTo>
                          <a:pt x="1523" y="2"/>
                        </a:lnTo>
                        <a:lnTo>
                          <a:pt x="1524" y="2"/>
                        </a:lnTo>
                        <a:lnTo>
                          <a:pt x="1525" y="2"/>
                        </a:lnTo>
                        <a:lnTo>
                          <a:pt x="1528" y="2"/>
                        </a:lnTo>
                        <a:lnTo>
                          <a:pt x="1528" y="2"/>
                        </a:lnTo>
                        <a:lnTo>
                          <a:pt x="1529" y="2"/>
                        </a:lnTo>
                        <a:lnTo>
                          <a:pt x="1530" y="3"/>
                        </a:lnTo>
                        <a:lnTo>
                          <a:pt x="1533" y="3"/>
                        </a:lnTo>
                        <a:lnTo>
                          <a:pt x="1534" y="3"/>
                        </a:lnTo>
                        <a:lnTo>
                          <a:pt x="1534" y="3"/>
                        </a:lnTo>
                        <a:lnTo>
                          <a:pt x="1536" y="3"/>
                        </a:lnTo>
                        <a:lnTo>
                          <a:pt x="1538" y="4"/>
                        </a:lnTo>
                        <a:lnTo>
                          <a:pt x="1543" y="5"/>
                        </a:lnTo>
                        <a:lnTo>
                          <a:pt x="1544" y="5"/>
                        </a:lnTo>
                        <a:lnTo>
                          <a:pt x="1545" y="5"/>
                        </a:lnTo>
                        <a:lnTo>
                          <a:pt x="1546" y="6"/>
                        </a:lnTo>
                        <a:lnTo>
                          <a:pt x="1548" y="6"/>
                        </a:lnTo>
                        <a:lnTo>
                          <a:pt x="1554" y="8"/>
                        </a:lnTo>
                        <a:lnTo>
                          <a:pt x="1554" y="8"/>
                        </a:lnTo>
                        <a:lnTo>
                          <a:pt x="1555" y="8"/>
                        </a:lnTo>
                        <a:lnTo>
                          <a:pt x="1556" y="8"/>
                        </a:lnTo>
                        <a:lnTo>
                          <a:pt x="1559" y="9"/>
                        </a:lnTo>
                        <a:lnTo>
                          <a:pt x="1564" y="11"/>
                        </a:lnTo>
                        <a:lnTo>
                          <a:pt x="1564" y="11"/>
                        </a:lnTo>
                        <a:lnTo>
                          <a:pt x="1565" y="11"/>
                        </a:lnTo>
                        <a:lnTo>
                          <a:pt x="1566" y="11"/>
                        </a:lnTo>
                        <a:lnTo>
                          <a:pt x="1569" y="12"/>
                        </a:lnTo>
                        <a:lnTo>
                          <a:pt x="1574" y="14"/>
                        </a:lnTo>
                        <a:lnTo>
                          <a:pt x="1584" y="18"/>
                        </a:lnTo>
                        <a:lnTo>
                          <a:pt x="1585" y="18"/>
                        </a:lnTo>
                        <a:lnTo>
                          <a:pt x="1585" y="18"/>
                        </a:lnTo>
                        <a:lnTo>
                          <a:pt x="1587" y="19"/>
                        </a:lnTo>
                        <a:lnTo>
                          <a:pt x="1589" y="20"/>
                        </a:lnTo>
                        <a:lnTo>
                          <a:pt x="1594" y="22"/>
                        </a:lnTo>
                        <a:lnTo>
                          <a:pt x="1604" y="27"/>
                        </a:lnTo>
                        <a:lnTo>
                          <a:pt x="1605" y="27"/>
                        </a:lnTo>
                        <a:lnTo>
                          <a:pt x="1606" y="28"/>
                        </a:lnTo>
                        <a:lnTo>
                          <a:pt x="1607" y="29"/>
                        </a:lnTo>
                        <a:lnTo>
                          <a:pt x="1610" y="30"/>
                        </a:lnTo>
                        <a:lnTo>
                          <a:pt x="1615" y="33"/>
                        </a:lnTo>
                        <a:lnTo>
                          <a:pt x="1626" y="39"/>
                        </a:lnTo>
                        <a:lnTo>
                          <a:pt x="1627" y="40"/>
                        </a:lnTo>
                        <a:lnTo>
                          <a:pt x="1627" y="40"/>
                        </a:lnTo>
                        <a:lnTo>
                          <a:pt x="1629" y="41"/>
                        </a:lnTo>
                        <a:lnTo>
                          <a:pt x="1632" y="43"/>
                        </a:lnTo>
                        <a:lnTo>
                          <a:pt x="1637" y="46"/>
                        </a:lnTo>
                        <a:lnTo>
                          <a:pt x="1648" y="54"/>
                        </a:lnTo>
                        <a:lnTo>
                          <a:pt x="1649" y="54"/>
                        </a:lnTo>
                        <a:lnTo>
                          <a:pt x="1650" y="54"/>
                        </a:lnTo>
                        <a:lnTo>
                          <a:pt x="1651" y="55"/>
                        </a:lnTo>
                        <a:lnTo>
                          <a:pt x="1653" y="57"/>
                        </a:lnTo>
                        <a:lnTo>
                          <a:pt x="1658" y="61"/>
                        </a:lnTo>
                        <a:lnTo>
                          <a:pt x="1669" y="69"/>
                        </a:lnTo>
                        <a:lnTo>
                          <a:pt x="1689" y="86"/>
                        </a:lnTo>
                        <a:lnTo>
                          <a:pt x="1690" y="86"/>
                        </a:lnTo>
                        <a:lnTo>
                          <a:pt x="1690" y="87"/>
                        </a:lnTo>
                        <a:lnTo>
                          <a:pt x="1692" y="88"/>
                        </a:lnTo>
                        <a:lnTo>
                          <a:pt x="1695" y="91"/>
                        </a:lnTo>
                        <a:lnTo>
                          <a:pt x="1700" y="96"/>
                        </a:lnTo>
                        <a:lnTo>
                          <a:pt x="1711" y="106"/>
                        </a:lnTo>
                        <a:lnTo>
                          <a:pt x="1733" y="128"/>
                        </a:lnTo>
                        <a:lnTo>
                          <a:pt x="1777" y="178"/>
                        </a:lnTo>
                        <a:lnTo>
                          <a:pt x="1818" y="230"/>
                        </a:lnTo>
                        <a:lnTo>
                          <a:pt x="1861" y="291"/>
                        </a:lnTo>
                        <a:lnTo>
                          <a:pt x="1903" y="354"/>
                        </a:lnTo>
                        <a:lnTo>
                          <a:pt x="1943" y="418"/>
                        </a:lnTo>
                        <a:lnTo>
                          <a:pt x="1987" y="491"/>
                        </a:lnTo>
                        <a:lnTo>
                          <a:pt x="2028" y="561"/>
                        </a:lnTo>
                        <a:lnTo>
                          <a:pt x="2028" y="563"/>
                        </a:lnTo>
                        <a:lnTo>
                          <a:pt x="2029" y="564"/>
                        </a:lnTo>
                        <a:lnTo>
                          <a:pt x="2030" y="566"/>
                        </a:lnTo>
                        <a:lnTo>
                          <a:pt x="2033" y="571"/>
                        </a:lnTo>
                        <a:lnTo>
                          <a:pt x="2039" y="581"/>
                        </a:lnTo>
                        <a:lnTo>
                          <a:pt x="2050" y="601"/>
                        </a:lnTo>
                        <a:lnTo>
                          <a:pt x="2051" y="602"/>
                        </a:lnTo>
                        <a:lnTo>
                          <a:pt x="2052" y="603"/>
                        </a:lnTo>
                        <a:lnTo>
                          <a:pt x="2053" y="606"/>
                        </a:lnTo>
                        <a:lnTo>
                          <a:pt x="2056" y="611"/>
                        </a:lnTo>
                        <a:lnTo>
                          <a:pt x="2062" y="621"/>
                        </a:lnTo>
                        <a:lnTo>
                          <a:pt x="2062" y="622"/>
                        </a:lnTo>
                        <a:lnTo>
                          <a:pt x="2063" y="623"/>
                        </a:lnTo>
                        <a:lnTo>
                          <a:pt x="2064" y="626"/>
                        </a:lnTo>
                        <a:lnTo>
                          <a:pt x="2067" y="631"/>
                        </a:lnTo>
                        <a:lnTo>
                          <a:pt x="2068" y="632"/>
                        </a:lnTo>
                        <a:lnTo>
                          <a:pt x="2069" y="633"/>
                        </a:lnTo>
                        <a:lnTo>
                          <a:pt x="2070" y="636"/>
                        </a:lnTo>
                        <a:lnTo>
                          <a:pt x="2071" y="637"/>
                        </a:lnTo>
                        <a:lnTo>
                          <a:pt x="2071" y="638"/>
                        </a:lnTo>
                        <a:lnTo>
                          <a:pt x="2072" y="639"/>
                        </a:lnTo>
                        <a:lnTo>
                          <a:pt x="2073" y="641"/>
                        </a:lnTo>
                      </a:path>
                    </a:pathLst>
                  </a:custGeom>
                  <a:noFill/>
                  <a:ln w="28575" cap="sq" cmpd="sng">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8" name="Group 29"/>
                  <p:cNvGrpSpPr/>
                  <p:nvPr/>
                </p:nvGrpSpPr>
                <p:grpSpPr bwMode="auto">
                  <a:xfrm>
                    <a:off x="67" y="1960"/>
                    <a:ext cx="1886" cy="1755"/>
                    <a:chOff x="4" y="1960"/>
                    <a:chExt cx="1886" cy="1755"/>
                  </a:xfrm>
                </p:grpSpPr>
                <p:sp>
                  <p:nvSpPr>
                    <p:cNvPr id="21" name="Line 24"/>
                    <p:cNvSpPr>
                      <a:spLocks noChangeShapeType="1"/>
                    </p:cNvSpPr>
                    <p:nvPr/>
                  </p:nvSpPr>
                  <p:spPr bwMode="auto">
                    <a:xfrm flipV="1">
                      <a:off x="231" y="2115"/>
                      <a:ext cx="0" cy="15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Line 25"/>
                    <p:cNvSpPr>
                      <a:spLocks noChangeShapeType="1"/>
                    </p:cNvSpPr>
                    <p:nvPr/>
                  </p:nvSpPr>
                  <p:spPr bwMode="auto">
                    <a:xfrm>
                      <a:off x="54" y="3448"/>
                      <a:ext cx="1764"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23" name="Object 29"/>
                    <p:cNvGraphicFramePr>
                      <a:graphicFrameLocks noChangeAspect="1"/>
                    </p:cNvGraphicFramePr>
                    <p:nvPr/>
                  </p:nvGraphicFramePr>
                  <p:xfrm>
                    <a:off x="1692" y="3485"/>
                    <a:ext cx="198" cy="218"/>
                  </p:xfrm>
                  <a:graphic>
                    <a:graphicData uri="http://schemas.openxmlformats.org/presentationml/2006/ole">
                      <mc:AlternateContent xmlns:mc="http://schemas.openxmlformats.org/markup-compatibility/2006">
                        <mc:Choice xmlns:v="urn:schemas-microsoft-com:vml" Requires="v">
                          <p:oleObj name="Equation" r:id="rId7" imgW="127000" imgH="139700" progId="Equation.DSMT4">
                            <p:embed/>
                          </p:oleObj>
                        </mc:Choice>
                        <mc:Fallback>
                          <p:oleObj name="Equation" r:id="rId7" imgW="127000" imgH="139700" progId="Equation.DSMT4">
                            <p:embed/>
                            <p:pic>
                              <p:nvPicPr>
                                <p:cNvPr id="0" name="图片 384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 y="3485"/>
                                  <a:ext cx="19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24" name="Object 29"/>
                    <p:cNvGraphicFramePr>
                      <a:graphicFrameLocks noChangeAspect="1"/>
                    </p:cNvGraphicFramePr>
                    <p:nvPr/>
                  </p:nvGraphicFramePr>
                  <p:xfrm>
                    <a:off x="266" y="1960"/>
                    <a:ext cx="218" cy="257"/>
                  </p:xfrm>
                  <a:graphic>
                    <a:graphicData uri="http://schemas.openxmlformats.org/presentationml/2006/ole">
                      <mc:AlternateContent xmlns:mc="http://schemas.openxmlformats.org/markup-compatibility/2006">
                        <mc:Choice xmlns:v="urn:schemas-microsoft-com:vml" Requires="v">
                          <p:oleObj name="Equation" r:id="rId9" imgW="139700" imgH="165100" progId="Equation.DSMT4">
                            <p:embed/>
                          </p:oleObj>
                        </mc:Choice>
                        <mc:Fallback>
                          <p:oleObj name="Equation" r:id="rId9" imgW="139700" imgH="165100" progId="Equation.DSMT4">
                            <p:embed/>
                            <p:pic>
                              <p:nvPicPr>
                                <p:cNvPr id="0" name="图片 384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 y="1960"/>
                                  <a:ext cx="2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25" name="Object 29"/>
                    <p:cNvGraphicFramePr>
                      <a:graphicFrameLocks noChangeAspect="1"/>
                    </p:cNvGraphicFramePr>
                    <p:nvPr/>
                  </p:nvGraphicFramePr>
                  <p:xfrm>
                    <a:off x="4" y="3438"/>
                    <a:ext cx="237" cy="277"/>
                  </p:xfrm>
                  <a:graphic>
                    <a:graphicData uri="http://schemas.openxmlformats.org/presentationml/2006/ole">
                      <mc:AlternateContent xmlns:mc="http://schemas.openxmlformats.org/markup-compatibility/2006">
                        <mc:Choice xmlns:v="urn:schemas-microsoft-com:vml" Requires="v">
                          <p:oleObj name="Equation" r:id="rId11" imgW="152400" imgH="177800" progId="Equation.DSMT4">
                            <p:embed/>
                          </p:oleObj>
                        </mc:Choice>
                        <mc:Fallback>
                          <p:oleObj name="Equation" r:id="rId11" imgW="152400" imgH="177800" progId="Equation.DSMT4">
                            <p:embed/>
                            <p:pic>
                              <p:nvPicPr>
                                <p:cNvPr id="0" name="图片 384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 y="3438"/>
                                  <a:ext cx="23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sp>
                <p:nvSpPr>
                  <p:cNvPr id="19" name="Line 42"/>
                  <p:cNvSpPr>
                    <a:spLocks noChangeShapeType="1"/>
                  </p:cNvSpPr>
                  <p:nvPr/>
                </p:nvSpPr>
                <p:spPr bwMode="auto">
                  <a:xfrm>
                    <a:off x="391" y="2931"/>
                    <a:ext cx="0" cy="51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Line 43"/>
                  <p:cNvSpPr>
                    <a:spLocks noChangeShapeType="1"/>
                  </p:cNvSpPr>
                  <p:nvPr/>
                </p:nvSpPr>
                <p:spPr bwMode="auto">
                  <a:xfrm>
                    <a:off x="1637" y="2716"/>
                    <a:ext cx="0" cy="72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aphicFrame>
              <p:nvGraphicFramePr>
                <p:cNvPr id="16" name="Object 29"/>
                <p:cNvGraphicFramePr>
                  <a:graphicFrameLocks noChangeAspect="1"/>
                </p:cNvGraphicFramePr>
                <p:nvPr/>
              </p:nvGraphicFramePr>
              <p:xfrm>
                <a:off x="294" y="3444"/>
                <a:ext cx="189" cy="210"/>
              </p:xfrm>
              <a:graphic>
                <a:graphicData uri="http://schemas.openxmlformats.org/presentationml/2006/ole">
                  <mc:AlternateContent xmlns:mc="http://schemas.openxmlformats.org/markup-compatibility/2006">
                    <mc:Choice xmlns:v="urn:schemas-microsoft-com:vml" Requires="v">
                      <p:oleObj name="Equation" r:id="rId13" imgW="127000" imgH="139700" progId="Equation.DSMT4">
                        <p:embed/>
                      </p:oleObj>
                    </mc:Choice>
                    <mc:Fallback>
                      <p:oleObj name="Equation" r:id="rId13" imgW="127000" imgH="139700" progId="Equation.DSMT4">
                        <p:embed/>
                        <p:pic>
                          <p:nvPicPr>
                            <p:cNvPr id="0" name="图片 384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 y="3444"/>
                              <a:ext cx="1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aphicFrame>
            <p:nvGraphicFramePr>
              <p:cNvPr id="14" name="Object 29"/>
              <p:cNvGraphicFramePr>
                <a:graphicFrameLocks noChangeAspect="1"/>
              </p:cNvGraphicFramePr>
              <p:nvPr/>
            </p:nvGraphicFramePr>
            <p:xfrm>
              <a:off x="1548" y="3461"/>
              <a:ext cx="189" cy="268"/>
            </p:xfrm>
            <a:graphic>
              <a:graphicData uri="http://schemas.openxmlformats.org/presentationml/2006/ole">
                <mc:AlternateContent xmlns:mc="http://schemas.openxmlformats.org/markup-compatibility/2006">
                  <mc:Choice xmlns:v="urn:schemas-microsoft-com:vml" Requires="v">
                    <p:oleObj name="Equation" r:id="rId15" imgW="127000" imgH="177165" progId="Equation.DSMT4">
                      <p:embed/>
                    </p:oleObj>
                  </mc:Choice>
                  <mc:Fallback>
                    <p:oleObj name="Equation" r:id="rId15" imgW="127000" imgH="177165" progId="Equation.DSMT4">
                      <p:embed/>
                      <p:pic>
                        <p:nvPicPr>
                          <p:cNvPr id="0" name="图片 384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8" y="3461"/>
                            <a:ext cx="18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7" name="Group 72"/>
            <p:cNvGrpSpPr/>
            <p:nvPr/>
          </p:nvGrpSpPr>
          <p:grpSpPr bwMode="auto">
            <a:xfrm>
              <a:off x="509" y="3379"/>
              <a:ext cx="229" cy="641"/>
              <a:chOff x="509" y="3088"/>
              <a:chExt cx="229" cy="641"/>
            </a:xfrm>
          </p:grpSpPr>
          <p:sp>
            <p:nvSpPr>
              <p:cNvPr id="11" name="Line 49"/>
              <p:cNvSpPr>
                <a:spLocks noChangeShapeType="1"/>
              </p:cNvSpPr>
              <p:nvPr/>
            </p:nvSpPr>
            <p:spPr bwMode="auto">
              <a:xfrm>
                <a:off x="618" y="3088"/>
                <a:ext cx="0" cy="3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2" name="Object 29"/>
              <p:cNvGraphicFramePr>
                <a:graphicFrameLocks noChangeAspect="1"/>
              </p:cNvGraphicFramePr>
              <p:nvPr/>
            </p:nvGraphicFramePr>
            <p:xfrm>
              <a:off x="509" y="3434"/>
              <a:ext cx="229" cy="295"/>
            </p:xfrm>
            <a:graphic>
              <a:graphicData uri="http://schemas.openxmlformats.org/presentationml/2006/ole">
                <mc:AlternateContent xmlns:mc="http://schemas.openxmlformats.org/markup-compatibility/2006">
                  <mc:Choice xmlns:v="urn:schemas-microsoft-com:vml" Requires="v">
                    <p:oleObj name="Equation" r:id="rId17" imgW="139700" imgH="177800" progId="Equation.DSMT4">
                      <p:embed/>
                    </p:oleObj>
                  </mc:Choice>
                  <mc:Fallback>
                    <p:oleObj name="Equation" r:id="rId17" imgW="139700" imgH="177800" progId="Equation.DSMT4">
                      <p:embed/>
                      <p:pic>
                        <p:nvPicPr>
                          <p:cNvPr id="0" name="图片 384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 y="3434"/>
                            <a:ext cx="22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8" name="Group 75"/>
            <p:cNvGrpSpPr/>
            <p:nvPr/>
          </p:nvGrpSpPr>
          <p:grpSpPr bwMode="auto">
            <a:xfrm>
              <a:off x="1194" y="2632"/>
              <a:ext cx="206" cy="1339"/>
              <a:chOff x="1194" y="2341"/>
              <a:chExt cx="206" cy="1339"/>
            </a:xfrm>
          </p:grpSpPr>
          <p:sp>
            <p:nvSpPr>
              <p:cNvPr id="9" name="Line 50"/>
              <p:cNvSpPr>
                <a:spLocks noChangeShapeType="1"/>
              </p:cNvSpPr>
              <p:nvPr/>
            </p:nvSpPr>
            <p:spPr bwMode="auto">
              <a:xfrm>
                <a:off x="1289" y="2341"/>
                <a:ext cx="0" cy="1104"/>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Object 29"/>
              <p:cNvGraphicFramePr>
                <a:graphicFrameLocks noChangeAspect="1"/>
              </p:cNvGraphicFramePr>
              <p:nvPr/>
            </p:nvGraphicFramePr>
            <p:xfrm>
              <a:off x="1194" y="3426"/>
              <a:ext cx="206" cy="254"/>
            </p:xfrm>
            <a:graphic>
              <a:graphicData uri="http://schemas.openxmlformats.org/presentationml/2006/ole">
                <mc:AlternateContent xmlns:mc="http://schemas.openxmlformats.org/markup-compatibility/2006">
                  <mc:Choice xmlns:v="urn:schemas-microsoft-com:vml" Requires="v">
                    <p:oleObj name="Equation" r:id="rId19" imgW="114300" imgH="139700" progId="Equation.DSMT4">
                      <p:embed/>
                    </p:oleObj>
                  </mc:Choice>
                  <mc:Fallback>
                    <p:oleObj name="Equation" r:id="rId19" imgW="114300" imgH="139700" progId="Equation.DSMT4">
                      <p:embed/>
                      <p:pic>
                        <p:nvPicPr>
                          <p:cNvPr id="0" name="图片 384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94" y="3426"/>
                            <a:ext cx="20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grpSp>
        <p:nvGrpSpPr>
          <p:cNvPr id="30" name="Group 103"/>
          <p:cNvGrpSpPr/>
          <p:nvPr/>
        </p:nvGrpSpPr>
        <p:grpSpPr bwMode="auto">
          <a:xfrm>
            <a:off x="2987824" y="3148906"/>
            <a:ext cx="3119436" cy="2800351"/>
            <a:chOff x="1885" y="2256"/>
            <a:chExt cx="1965" cy="1764"/>
          </a:xfrm>
        </p:grpSpPr>
        <p:grpSp>
          <p:nvGrpSpPr>
            <p:cNvPr id="31" name="Group 80"/>
            <p:cNvGrpSpPr/>
            <p:nvPr/>
          </p:nvGrpSpPr>
          <p:grpSpPr bwMode="auto">
            <a:xfrm>
              <a:off x="1940" y="3237"/>
              <a:ext cx="383" cy="231"/>
              <a:chOff x="1940" y="2946"/>
              <a:chExt cx="383" cy="231"/>
            </a:xfrm>
          </p:grpSpPr>
          <p:sp>
            <p:nvSpPr>
              <p:cNvPr id="50" name="Line 57"/>
              <p:cNvSpPr>
                <a:spLocks noChangeShapeType="1"/>
              </p:cNvSpPr>
              <p:nvPr/>
            </p:nvSpPr>
            <p:spPr bwMode="auto">
              <a:xfrm flipH="1">
                <a:off x="2187" y="3076"/>
                <a:ext cx="136"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51" name="Object 29"/>
              <p:cNvGraphicFramePr>
                <a:graphicFrameLocks noChangeAspect="1"/>
              </p:cNvGraphicFramePr>
              <p:nvPr/>
            </p:nvGraphicFramePr>
            <p:xfrm>
              <a:off x="1940" y="2946"/>
              <a:ext cx="271" cy="231"/>
            </p:xfrm>
            <a:graphic>
              <a:graphicData uri="http://schemas.openxmlformats.org/presentationml/2006/ole">
                <mc:AlternateContent xmlns:mc="http://schemas.openxmlformats.org/markup-compatibility/2006">
                  <mc:Choice xmlns:v="urn:schemas-microsoft-com:vml" Requires="v">
                    <p:oleObj name="Equation" r:id="rId21" imgW="165100" imgH="139700" progId="Equation.DSMT4">
                      <p:embed/>
                    </p:oleObj>
                  </mc:Choice>
                  <mc:Fallback>
                    <p:oleObj name="Equation" r:id="rId21" imgW="165100" imgH="139700" progId="Equation.DSMT4">
                      <p:embed/>
                      <p:pic>
                        <p:nvPicPr>
                          <p:cNvPr id="0" name="图片 384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40" y="2946"/>
                            <a:ext cx="2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32" name="Group 85"/>
            <p:cNvGrpSpPr/>
            <p:nvPr/>
          </p:nvGrpSpPr>
          <p:grpSpPr bwMode="auto">
            <a:xfrm>
              <a:off x="1885" y="2532"/>
              <a:ext cx="1176" cy="275"/>
              <a:chOff x="1885" y="2241"/>
              <a:chExt cx="1176" cy="275"/>
            </a:xfrm>
          </p:grpSpPr>
          <p:sp>
            <p:nvSpPr>
              <p:cNvPr id="48" name="Line 58"/>
              <p:cNvSpPr>
                <a:spLocks noChangeShapeType="1"/>
              </p:cNvSpPr>
              <p:nvPr/>
            </p:nvSpPr>
            <p:spPr bwMode="auto">
              <a:xfrm flipH="1">
                <a:off x="2187" y="2365"/>
                <a:ext cx="874"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49" name="Object 29"/>
              <p:cNvGraphicFramePr>
                <a:graphicFrameLocks noChangeAspect="1"/>
              </p:cNvGraphicFramePr>
              <p:nvPr/>
            </p:nvGraphicFramePr>
            <p:xfrm>
              <a:off x="1885" y="2241"/>
              <a:ext cx="334" cy="275"/>
            </p:xfrm>
            <a:graphic>
              <a:graphicData uri="http://schemas.openxmlformats.org/presentationml/2006/ole">
                <mc:AlternateContent xmlns:mc="http://schemas.openxmlformats.org/markup-compatibility/2006">
                  <mc:Choice xmlns:v="urn:schemas-microsoft-com:vml" Requires="v">
                    <p:oleObj name="Equation" r:id="rId23" imgW="203200" imgH="165100" progId="Equation.DSMT4">
                      <p:embed/>
                    </p:oleObj>
                  </mc:Choice>
                  <mc:Fallback>
                    <p:oleObj name="Equation" r:id="rId23" imgW="203200" imgH="165100" progId="Equation.DSMT4">
                      <p:embed/>
                      <p:pic>
                        <p:nvPicPr>
                          <p:cNvPr id="0" name="图片 384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85" y="2241"/>
                            <a:ext cx="33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33" name="Group 79"/>
            <p:cNvGrpSpPr/>
            <p:nvPr/>
          </p:nvGrpSpPr>
          <p:grpSpPr bwMode="auto">
            <a:xfrm>
              <a:off x="1964" y="2256"/>
              <a:ext cx="1886" cy="1764"/>
              <a:chOff x="1964" y="1965"/>
              <a:chExt cx="1886" cy="1764"/>
            </a:xfrm>
          </p:grpSpPr>
          <p:sp>
            <p:nvSpPr>
              <p:cNvPr id="37" name="Freeform 16"/>
              <p:cNvSpPr/>
              <p:nvPr/>
            </p:nvSpPr>
            <p:spPr bwMode="auto">
              <a:xfrm>
                <a:off x="2334" y="2368"/>
                <a:ext cx="1144" cy="707"/>
              </a:xfrm>
              <a:custGeom>
                <a:avLst/>
                <a:gdLst>
                  <a:gd name="T0" fmla="*/ 4 w 2073"/>
                  <a:gd name="T1" fmla="*/ 1279 h 1281"/>
                  <a:gd name="T2" fmla="*/ 42 w 2073"/>
                  <a:gd name="T3" fmla="*/ 1261 h 1281"/>
                  <a:gd name="T4" fmla="*/ 84 w 2073"/>
                  <a:gd name="T5" fmla="*/ 1235 h 1281"/>
                  <a:gd name="T6" fmla="*/ 295 w 2073"/>
                  <a:gd name="T7" fmla="*/ 1044 h 1281"/>
                  <a:gd name="T8" fmla="*/ 504 w 2073"/>
                  <a:gd name="T9" fmla="*/ 778 h 1281"/>
                  <a:gd name="T10" fmla="*/ 717 w 2073"/>
                  <a:gd name="T11" fmla="*/ 485 h 1281"/>
                  <a:gd name="T12" fmla="*/ 930 w 2073"/>
                  <a:gd name="T13" fmla="*/ 225 h 1281"/>
                  <a:gd name="T14" fmla="*/ 1100 w 2073"/>
                  <a:gd name="T15" fmla="*/ 78 h 1281"/>
                  <a:gd name="T16" fmla="*/ 1120 w 2073"/>
                  <a:gd name="T17" fmla="*/ 65 h 1281"/>
                  <a:gd name="T18" fmla="*/ 1146 w 2073"/>
                  <a:gd name="T19" fmla="*/ 51 h 1281"/>
                  <a:gd name="T20" fmla="*/ 1165 w 2073"/>
                  <a:gd name="T21" fmla="*/ 41 h 1281"/>
                  <a:gd name="T22" fmla="*/ 1186 w 2073"/>
                  <a:gd name="T23" fmla="*/ 31 h 1281"/>
                  <a:gd name="T24" fmla="*/ 1207 w 2073"/>
                  <a:gd name="T25" fmla="*/ 23 h 1281"/>
                  <a:gd name="T26" fmla="*/ 1228 w 2073"/>
                  <a:gd name="T27" fmla="*/ 16 h 1281"/>
                  <a:gd name="T28" fmla="*/ 1239 w 2073"/>
                  <a:gd name="T29" fmla="*/ 13 h 1281"/>
                  <a:gd name="T30" fmla="*/ 1249 w 2073"/>
                  <a:gd name="T31" fmla="*/ 10 h 1281"/>
                  <a:gd name="T32" fmla="*/ 1259 w 2073"/>
                  <a:gd name="T33" fmla="*/ 8 h 1281"/>
                  <a:gd name="T34" fmla="*/ 1274 w 2073"/>
                  <a:gd name="T35" fmla="*/ 5 h 1281"/>
                  <a:gd name="T36" fmla="*/ 1285 w 2073"/>
                  <a:gd name="T37" fmla="*/ 3 h 1281"/>
                  <a:gd name="T38" fmla="*/ 1296 w 2073"/>
                  <a:gd name="T39" fmla="*/ 2 h 1281"/>
                  <a:gd name="T40" fmla="*/ 1302 w 2073"/>
                  <a:gd name="T41" fmla="*/ 1 h 1281"/>
                  <a:gd name="T42" fmla="*/ 1309 w 2073"/>
                  <a:gd name="T43" fmla="*/ 1 h 1281"/>
                  <a:gd name="T44" fmla="*/ 1315 w 2073"/>
                  <a:gd name="T45" fmla="*/ 0 h 1281"/>
                  <a:gd name="T46" fmla="*/ 1319 w 2073"/>
                  <a:gd name="T47" fmla="*/ 0 h 1281"/>
                  <a:gd name="T48" fmla="*/ 1324 w 2073"/>
                  <a:gd name="T49" fmla="*/ 0 h 1281"/>
                  <a:gd name="T50" fmla="*/ 1327 w 2073"/>
                  <a:gd name="T51" fmla="*/ 0 h 1281"/>
                  <a:gd name="T52" fmla="*/ 1330 w 2073"/>
                  <a:gd name="T53" fmla="*/ 0 h 1281"/>
                  <a:gd name="T54" fmla="*/ 1333 w 2073"/>
                  <a:gd name="T55" fmla="*/ 0 h 1281"/>
                  <a:gd name="T56" fmla="*/ 1336 w 2073"/>
                  <a:gd name="T57" fmla="*/ 0 h 1281"/>
                  <a:gd name="T58" fmla="*/ 1340 w 2073"/>
                  <a:gd name="T59" fmla="*/ 0 h 1281"/>
                  <a:gd name="T60" fmla="*/ 1344 w 2073"/>
                  <a:gd name="T61" fmla="*/ 0 h 1281"/>
                  <a:gd name="T62" fmla="*/ 1347 w 2073"/>
                  <a:gd name="T63" fmla="*/ 0 h 1281"/>
                  <a:gd name="T64" fmla="*/ 1354 w 2073"/>
                  <a:gd name="T65" fmla="*/ 0 h 1281"/>
                  <a:gd name="T66" fmla="*/ 1359 w 2073"/>
                  <a:gd name="T67" fmla="*/ 1 h 1281"/>
                  <a:gd name="T68" fmla="*/ 1365 w 2073"/>
                  <a:gd name="T69" fmla="*/ 2 h 1281"/>
                  <a:gd name="T70" fmla="*/ 1375 w 2073"/>
                  <a:gd name="T71" fmla="*/ 3 h 1281"/>
                  <a:gd name="T72" fmla="*/ 1385 w 2073"/>
                  <a:gd name="T73" fmla="*/ 4 h 1281"/>
                  <a:gd name="T74" fmla="*/ 1395 w 2073"/>
                  <a:gd name="T75" fmla="*/ 6 h 1281"/>
                  <a:gd name="T76" fmla="*/ 1406 w 2073"/>
                  <a:gd name="T77" fmla="*/ 8 h 1281"/>
                  <a:gd name="T78" fmla="*/ 1417 w 2073"/>
                  <a:gd name="T79" fmla="*/ 11 h 1281"/>
                  <a:gd name="T80" fmla="*/ 1438 w 2073"/>
                  <a:gd name="T81" fmla="*/ 17 h 1281"/>
                  <a:gd name="T82" fmla="*/ 1458 w 2073"/>
                  <a:gd name="T83" fmla="*/ 23 h 1281"/>
                  <a:gd name="T84" fmla="*/ 1468 w 2073"/>
                  <a:gd name="T85" fmla="*/ 27 h 1281"/>
                  <a:gd name="T86" fmla="*/ 1484 w 2073"/>
                  <a:gd name="T87" fmla="*/ 33 h 1281"/>
                  <a:gd name="T88" fmla="*/ 1524 w 2073"/>
                  <a:gd name="T89" fmla="*/ 53 h 1281"/>
                  <a:gd name="T90" fmla="*/ 1564 w 2073"/>
                  <a:gd name="T91" fmla="*/ 77 h 1281"/>
                  <a:gd name="T92" fmla="*/ 1777 w 2073"/>
                  <a:gd name="T93" fmla="*/ 271 h 1281"/>
                  <a:gd name="T94" fmla="*/ 1987 w 2073"/>
                  <a:gd name="T95" fmla="*/ 537 h 1281"/>
                  <a:gd name="T96" fmla="*/ 2033 w 2073"/>
                  <a:gd name="T97" fmla="*/ 601 h 1281"/>
                  <a:gd name="T98" fmla="*/ 2053 w 2073"/>
                  <a:gd name="T99" fmla="*/ 629 h 1281"/>
                  <a:gd name="T100" fmla="*/ 2064 w 2073"/>
                  <a:gd name="T101" fmla="*/ 645 h 1281"/>
                  <a:gd name="T102" fmla="*/ 2071 w 2073"/>
                  <a:gd name="T103" fmla="*/ 654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73" h="1281">
                    <a:moveTo>
                      <a:pt x="0" y="1281"/>
                    </a:moveTo>
                    <a:lnTo>
                      <a:pt x="0" y="1281"/>
                    </a:lnTo>
                    <a:lnTo>
                      <a:pt x="1" y="1281"/>
                    </a:lnTo>
                    <a:lnTo>
                      <a:pt x="2" y="1280"/>
                    </a:lnTo>
                    <a:lnTo>
                      <a:pt x="4" y="1279"/>
                    </a:lnTo>
                    <a:lnTo>
                      <a:pt x="10" y="1277"/>
                    </a:lnTo>
                    <a:lnTo>
                      <a:pt x="20" y="1272"/>
                    </a:lnTo>
                    <a:lnTo>
                      <a:pt x="40" y="1262"/>
                    </a:lnTo>
                    <a:lnTo>
                      <a:pt x="41" y="1261"/>
                    </a:lnTo>
                    <a:lnTo>
                      <a:pt x="42" y="1261"/>
                    </a:lnTo>
                    <a:lnTo>
                      <a:pt x="43" y="1260"/>
                    </a:lnTo>
                    <a:lnTo>
                      <a:pt x="46" y="1259"/>
                    </a:lnTo>
                    <a:lnTo>
                      <a:pt x="51" y="1256"/>
                    </a:lnTo>
                    <a:lnTo>
                      <a:pt x="62" y="1249"/>
                    </a:lnTo>
                    <a:lnTo>
                      <a:pt x="84" y="1235"/>
                    </a:lnTo>
                    <a:lnTo>
                      <a:pt x="126" y="1206"/>
                    </a:lnTo>
                    <a:lnTo>
                      <a:pt x="166" y="1173"/>
                    </a:lnTo>
                    <a:lnTo>
                      <a:pt x="210" y="1133"/>
                    </a:lnTo>
                    <a:lnTo>
                      <a:pt x="250" y="1092"/>
                    </a:lnTo>
                    <a:lnTo>
                      <a:pt x="295" y="1044"/>
                    </a:lnTo>
                    <a:lnTo>
                      <a:pt x="339" y="993"/>
                    </a:lnTo>
                    <a:lnTo>
                      <a:pt x="379" y="944"/>
                    </a:lnTo>
                    <a:lnTo>
                      <a:pt x="423" y="887"/>
                    </a:lnTo>
                    <a:lnTo>
                      <a:pt x="464" y="833"/>
                    </a:lnTo>
                    <a:lnTo>
                      <a:pt x="504" y="778"/>
                    </a:lnTo>
                    <a:lnTo>
                      <a:pt x="548" y="718"/>
                    </a:lnTo>
                    <a:lnTo>
                      <a:pt x="589" y="661"/>
                    </a:lnTo>
                    <a:lnTo>
                      <a:pt x="633" y="600"/>
                    </a:lnTo>
                    <a:lnTo>
                      <a:pt x="676" y="540"/>
                    </a:lnTo>
                    <a:lnTo>
                      <a:pt x="717" y="485"/>
                    </a:lnTo>
                    <a:lnTo>
                      <a:pt x="761" y="426"/>
                    </a:lnTo>
                    <a:lnTo>
                      <a:pt x="802" y="374"/>
                    </a:lnTo>
                    <a:lnTo>
                      <a:pt x="846" y="320"/>
                    </a:lnTo>
                    <a:lnTo>
                      <a:pt x="890" y="269"/>
                    </a:lnTo>
                    <a:lnTo>
                      <a:pt x="930" y="225"/>
                    </a:lnTo>
                    <a:lnTo>
                      <a:pt x="975" y="180"/>
                    </a:lnTo>
                    <a:lnTo>
                      <a:pt x="1015" y="143"/>
                    </a:lnTo>
                    <a:lnTo>
                      <a:pt x="1056" y="110"/>
                    </a:lnTo>
                    <a:lnTo>
                      <a:pt x="1100" y="78"/>
                    </a:lnTo>
                    <a:lnTo>
                      <a:pt x="1100" y="78"/>
                    </a:lnTo>
                    <a:lnTo>
                      <a:pt x="1101" y="78"/>
                    </a:lnTo>
                    <a:lnTo>
                      <a:pt x="1102" y="77"/>
                    </a:lnTo>
                    <a:lnTo>
                      <a:pt x="1105" y="75"/>
                    </a:lnTo>
                    <a:lnTo>
                      <a:pt x="1110" y="72"/>
                    </a:lnTo>
                    <a:lnTo>
                      <a:pt x="1120" y="65"/>
                    </a:lnTo>
                    <a:lnTo>
                      <a:pt x="1141" y="54"/>
                    </a:lnTo>
                    <a:lnTo>
                      <a:pt x="1141" y="53"/>
                    </a:lnTo>
                    <a:lnTo>
                      <a:pt x="1142" y="53"/>
                    </a:lnTo>
                    <a:lnTo>
                      <a:pt x="1143" y="52"/>
                    </a:lnTo>
                    <a:lnTo>
                      <a:pt x="1146" y="51"/>
                    </a:lnTo>
                    <a:lnTo>
                      <a:pt x="1152" y="48"/>
                    </a:lnTo>
                    <a:lnTo>
                      <a:pt x="1163" y="42"/>
                    </a:lnTo>
                    <a:lnTo>
                      <a:pt x="1164" y="42"/>
                    </a:lnTo>
                    <a:lnTo>
                      <a:pt x="1164" y="41"/>
                    </a:lnTo>
                    <a:lnTo>
                      <a:pt x="1165" y="41"/>
                    </a:lnTo>
                    <a:lnTo>
                      <a:pt x="1168" y="39"/>
                    </a:lnTo>
                    <a:lnTo>
                      <a:pt x="1174" y="37"/>
                    </a:lnTo>
                    <a:lnTo>
                      <a:pt x="1185" y="32"/>
                    </a:lnTo>
                    <a:lnTo>
                      <a:pt x="1186" y="32"/>
                    </a:lnTo>
                    <a:lnTo>
                      <a:pt x="1186" y="31"/>
                    </a:lnTo>
                    <a:lnTo>
                      <a:pt x="1188" y="31"/>
                    </a:lnTo>
                    <a:lnTo>
                      <a:pt x="1190" y="30"/>
                    </a:lnTo>
                    <a:lnTo>
                      <a:pt x="1196" y="27"/>
                    </a:lnTo>
                    <a:lnTo>
                      <a:pt x="1207" y="23"/>
                    </a:lnTo>
                    <a:lnTo>
                      <a:pt x="1207" y="23"/>
                    </a:lnTo>
                    <a:lnTo>
                      <a:pt x="1208" y="23"/>
                    </a:lnTo>
                    <a:lnTo>
                      <a:pt x="1209" y="22"/>
                    </a:lnTo>
                    <a:lnTo>
                      <a:pt x="1212" y="21"/>
                    </a:lnTo>
                    <a:lnTo>
                      <a:pt x="1218" y="20"/>
                    </a:lnTo>
                    <a:lnTo>
                      <a:pt x="1228" y="16"/>
                    </a:lnTo>
                    <a:lnTo>
                      <a:pt x="1229" y="16"/>
                    </a:lnTo>
                    <a:lnTo>
                      <a:pt x="1230" y="15"/>
                    </a:lnTo>
                    <a:lnTo>
                      <a:pt x="1231" y="15"/>
                    </a:lnTo>
                    <a:lnTo>
                      <a:pt x="1233" y="14"/>
                    </a:lnTo>
                    <a:lnTo>
                      <a:pt x="1239" y="13"/>
                    </a:lnTo>
                    <a:lnTo>
                      <a:pt x="1239" y="13"/>
                    </a:lnTo>
                    <a:lnTo>
                      <a:pt x="1240" y="12"/>
                    </a:lnTo>
                    <a:lnTo>
                      <a:pt x="1241" y="12"/>
                    </a:lnTo>
                    <a:lnTo>
                      <a:pt x="1243" y="12"/>
                    </a:lnTo>
                    <a:lnTo>
                      <a:pt x="1249" y="10"/>
                    </a:lnTo>
                    <a:lnTo>
                      <a:pt x="1249" y="10"/>
                    </a:lnTo>
                    <a:lnTo>
                      <a:pt x="1250" y="10"/>
                    </a:lnTo>
                    <a:lnTo>
                      <a:pt x="1251" y="10"/>
                    </a:lnTo>
                    <a:lnTo>
                      <a:pt x="1254" y="9"/>
                    </a:lnTo>
                    <a:lnTo>
                      <a:pt x="1259" y="8"/>
                    </a:lnTo>
                    <a:lnTo>
                      <a:pt x="1269" y="6"/>
                    </a:lnTo>
                    <a:lnTo>
                      <a:pt x="1270" y="6"/>
                    </a:lnTo>
                    <a:lnTo>
                      <a:pt x="1270" y="6"/>
                    </a:lnTo>
                    <a:lnTo>
                      <a:pt x="1272" y="5"/>
                    </a:lnTo>
                    <a:lnTo>
                      <a:pt x="1274" y="5"/>
                    </a:lnTo>
                    <a:lnTo>
                      <a:pt x="1280" y="4"/>
                    </a:lnTo>
                    <a:lnTo>
                      <a:pt x="1281" y="4"/>
                    </a:lnTo>
                    <a:lnTo>
                      <a:pt x="1281" y="4"/>
                    </a:lnTo>
                    <a:lnTo>
                      <a:pt x="1282" y="3"/>
                    </a:lnTo>
                    <a:lnTo>
                      <a:pt x="1285" y="3"/>
                    </a:lnTo>
                    <a:lnTo>
                      <a:pt x="1291" y="2"/>
                    </a:lnTo>
                    <a:lnTo>
                      <a:pt x="1291" y="2"/>
                    </a:lnTo>
                    <a:lnTo>
                      <a:pt x="1292" y="2"/>
                    </a:lnTo>
                    <a:lnTo>
                      <a:pt x="1294" y="2"/>
                    </a:lnTo>
                    <a:lnTo>
                      <a:pt x="1296" y="2"/>
                    </a:lnTo>
                    <a:lnTo>
                      <a:pt x="1297" y="2"/>
                    </a:lnTo>
                    <a:lnTo>
                      <a:pt x="1298" y="2"/>
                    </a:lnTo>
                    <a:lnTo>
                      <a:pt x="1299" y="2"/>
                    </a:lnTo>
                    <a:lnTo>
                      <a:pt x="1302" y="1"/>
                    </a:lnTo>
                    <a:lnTo>
                      <a:pt x="1302" y="1"/>
                    </a:lnTo>
                    <a:lnTo>
                      <a:pt x="1303" y="1"/>
                    </a:lnTo>
                    <a:lnTo>
                      <a:pt x="1305" y="1"/>
                    </a:lnTo>
                    <a:lnTo>
                      <a:pt x="1307" y="1"/>
                    </a:lnTo>
                    <a:lnTo>
                      <a:pt x="1308" y="1"/>
                    </a:lnTo>
                    <a:lnTo>
                      <a:pt x="1309" y="1"/>
                    </a:lnTo>
                    <a:lnTo>
                      <a:pt x="1310" y="1"/>
                    </a:lnTo>
                    <a:lnTo>
                      <a:pt x="1313" y="0"/>
                    </a:lnTo>
                    <a:lnTo>
                      <a:pt x="1314" y="0"/>
                    </a:lnTo>
                    <a:lnTo>
                      <a:pt x="1314" y="0"/>
                    </a:lnTo>
                    <a:lnTo>
                      <a:pt x="1315" y="0"/>
                    </a:lnTo>
                    <a:lnTo>
                      <a:pt x="1316" y="0"/>
                    </a:lnTo>
                    <a:lnTo>
                      <a:pt x="1317" y="0"/>
                    </a:lnTo>
                    <a:lnTo>
                      <a:pt x="1318" y="0"/>
                    </a:lnTo>
                    <a:lnTo>
                      <a:pt x="1318" y="0"/>
                    </a:lnTo>
                    <a:lnTo>
                      <a:pt x="1319" y="0"/>
                    </a:lnTo>
                    <a:lnTo>
                      <a:pt x="1320" y="0"/>
                    </a:lnTo>
                    <a:lnTo>
                      <a:pt x="1321" y="0"/>
                    </a:lnTo>
                    <a:lnTo>
                      <a:pt x="1322" y="0"/>
                    </a:lnTo>
                    <a:lnTo>
                      <a:pt x="1323" y="0"/>
                    </a:lnTo>
                    <a:lnTo>
                      <a:pt x="1324" y="0"/>
                    </a:lnTo>
                    <a:lnTo>
                      <a:pt x="1324" y="0"/>
                    </a:lnTo>
                    <a:lnTo>
                      <a:pt x="1325" y="0"/>
                    </a:lnTo>
                    <a:lnTo>
                      <a:pt x="1326" y="0"/>
                    </a:lnTo>
                    <a:lnTo>
                      <a:pt x="1326" y="0"/>
                    </a:lnTo>
                    <a:lnTo>
                      <a:pt x="1327" y="0"/>
                    </a:lnTo>
                    <a:lnTo>
                      <a:pt x="1327" y="0"/>
                    </a:lnTo>
                    <a:lnTo>
                      <a:pt x="1328" y="0"/>
                    </a:lnTo>
                    <a:lnTo>
                      <a:pt x="1329" y="0"/>
                    </a:lnTo>
                    <a:lnTo>
                      <a:pt x="1329" y="0"/>
                    </a:lnTo>
                    <a:lnTo>
                      <a:pt x="1330" y="0"/>
                    </a:lnTo>
                    <a:lnTo>
                      <a:pt x="1331" y="0"/>
                    </a:lnTo>
                    <a:lnTo>
                      <a:pt x="1332" y="0"/>
                    </a:lnTo>
                    <a:lnTo>
                      <a:pt x="1332" y="0"/>
                    </a:lnTo>
                    <a:lnTo>
                      <a:pt x="1333" y="0"/>
                    </a:lnTo>
                    <a:lnTo>
                      <a:pt x="1333" y="0"/>
                    </a:lnTo>
                    <a:lnTo>
                      <a:pt x="1334" y="0"/>
                    </a:lnTo>
                    <a:lnTo>
                      <a:pt x="1335" y="0"/>
                    </a:lnTo>
                    <a:lnTo>
                      <a:pt x="1335" y="0"/>
                    </a:lnTo>
                    <a:lnTo>
                      <a:pt x="1336" y="0"/>
                    </a:lnTo>
                    <a:lnTo>
                      <a:pt x="1336" y="0"/>
                    </a:lnTo>
                    <a:lnTo>
                      <a:pt x="1337" y="0"/>
                    </a:lnTo>
                    <a:lnTo>
                      <a:pt x="1338" y="0"/>
                    </a:lnTo>
                    <a:lnTo>
                      <a:pt x="1338" y="0"/>
                    </a:lnTo>
                    <a:lnTo>
                      <a:pt x="1339" y="0"/>
                    </a:lnTo>
                    <a:lnTo>
                      <a:pt x="1340" y="0"/>
                    </a:lnTo>
                    <a:lnTo>
                      <a:pt x="1340" y="0"/>
                    </a:lnTo>
                    <a:lnTo>
                      <a:pt x="1341" y="0"/>
                    </a:lnTo>
                    <a:lnTo>
                      <a:pt x="1342" y="0"/>
                    </a:lnTo>
                    <a:lnTo>
                      <a:pt x="1342" y="0"/>
                    </a:lnTo>
                    <a:lnTo>
                      <a:pt x="1344" y="0"/>
                    </a:lnTo>
                    <a:lnTo>
                      <a:pt x="1344" y="0"/>
                    </a:lnTo>
                    <a:lnTo>
                      <a:pt x="1345" y="0"/>
                    </a:lnTo>
                    <a:lnTo>
                      <a:pt x="1346" y="0"/>
                    </a:lnTo>
                    <a:lnTo>
                      <a:pt x="1347" y="0"/>
                    </a:lnTo>
                    <a:lnTo>
                      <a:pt x="1347" y="0"/>
                    </a:lnTo>
                    <a:lnTo>
                      <a:pt x="1349" y="0"/>
                    </a:lnTo>
                    <a:lnTo>
                      <a:pt x="1349" y="0"/>
                    </a:lnTo>
                    <a:lnTo>
                      <a:pt x="1350" y="0"/>
                    </a:lnTo>
                    <a:lnTo>
                      <a:pt x="1351" y="0"/>
                    </a:lnTo>
                    <a:lnTo>
                      <a:pt x="1354" y="0"/>
                    </a:lnTo>
                    <a:lnTo>
                      <a:pt x="1354" y="1"/>
                    </a:lnTo>
                    <a:lnTo>
                      <a:pt x="1355" y="1"/>
                    </a:lnTo>
                    <a:lnTo>
                      <a:pt x="1356" y="1"/>
                    </a:lnTo>
                    <a:lnTo>
                      <a:pt x="1359" y="1"/>
                    </a:lnTo>
                    <a:lnTo>
                      <a:pt x="1359" y="1"/>
                    </a:lnTo>
                    <a:lnTo>
                      <a:pt x="1360" y="1"/>
                    </a:lnTo>
                    <a:lnTo>
                      <a:pt x="1362" y="1"/>
                    </a:lnTo>
                    <a:lnTo>
                      <a:pt x="1364" y="2"/>
                    </a:lnTo>
                    <a:lnTo>
                      <a:pt x="1365" y="2"/>
                    </a:lnTo>
                    <a:lnTo>
                      <a:pt x="1365" y="2"/>
                    </a:lnTo>
                    <a:lnTo>
                      <a:pt x="1366" y="2"/>
                    </a:lnTo>
                    <a:lnTo>
                      <a:pt x="1369" y="2"/>
                    </a:lnTo>
                    <a:lnTo>
                      <a:pt x="1374" y="2"/>
                    </a:lnTo>
                    <a:lnTo>
                      <a:pt x="1375" y="3"/>
                    </a:lnTo>
                    <a:lnTo>
                      <a:pt x="1375" y="3"/>
                    </a:lnTo>
                    <a:lnTo>
                      <a:pt x="1377" y="3"/>
                    </a:lnTo>
                    <a:lnTo>
                      <a:pt x="1379" y="3"/>
                    </a:lnTo>
                    <a:lnTo>
                      <a:pt x="1384" y="4"/>
                    </a:lnTo>
                    <a:lnTo>
                      <a:pt x="1385" y="4"/>
                    </a:lnTo>
                    <a:lnTo>
                      <a:pt x="1385" y="4"/>
                    </a:lnTo>
                    <a:lnTo>
                      <a:pt x="1387" y="4"/>
                    </a:lnTo>
                    <a:lnTo>
                      <a:pt x="1389" y="5"/>
                    </a:lnTo>
                    <a:lnTo>
                      <a:pt x="1394" y="6"/>
                    </a:lnTo>
                    <a:lnTo>
                      <a:pt x="1395" y="6"/>
                    </a:lnTo>
                    <a:lnTo>
                      <a:pt x="1395" y="6"/>
                    </a:lnTo>
                    <a:lnTo>
                      <a:pt x="1397" y="6"/>
                    </a:lnTo>
                    <a:lnTo>
                      <a:pt x="1399" y="6"/>
                    </a:lnTo>
                    <a:lnTo>
                      <a:pt x="1405" y="8"/>
                    </a:lnTo>
                    <a:lnTo>
                      <a:pt x="1406" y="8"/>
                    </a:lnTo>
                    <a:lnTo>
                      <a:pt x="1406" y="8"/>
                    </a:lnTo>
                    <a:lnTo>
                      <a:pt x="1408" y="8"/>
                    </a:lnTo>
                    <a:lnTo>
                      <a:pt x="1410" y="9"/>
                    </a:lnTo>
                    <a:lnTo>
                      <a:pt x="1416" y="10"/>
                    </a:lnTo>
                    <a:lnTo>
                      <a:pt x="1417" y="10"/>
                    </a:lnTo>
                    <a:lnTo>
                      <a:pt x="1417" y="11"/>
                    </a:lnTo>
                    <a:lnTo>
                      <a:pt x="1419" y="11"/>
                    </a:lnTo>
                    <a:lnTo>
                      <a:pt x="1421" y="12"/>
                    </a:lnTo>
                    <a:lnTo>
                      <a:pt x="1427" y="13"/>
                    </a:lnTo>
                    <a:lnTo>
                      <a:pt x="1438" y="16"/>
                    </a:lnTo>
                    <a:lnTo>
                      <a:pt x="1438" y="17"/>
                    </a:lnTo>
                    <a:lnTo>
                      <a:pt x="1439" y="17"/>
                    </a:lnTo>
                    <a:lnTo>
                      <a:pt x="1440" y="17"/>
                    </a:lnTo>
                    <a:lnTo>
                      <a:pt x="1443" y="18"/>
                    </a:lnTo>
                    <a:lnTo>
                      <a:pt x="1448" y="20"/>
                    </a:lnTo>
                    <a:lnTo>
                      <a:pt x="1458" y="23"/>
                    </a:lnTo>
                    <a:lnTo>
                      <a:pt x="1459" y="23"/>
                    </a:lnTo>
                    <a:lnTo>
                      <a:pt x="1459" y="24"/>
                    </a:lnTo>
                    <a:lnTo>
                      <a:pt x="1461" y="24"/>
                    </a:lnTo>
                    <a:lnTo>
                      <a:pt x="1463" y="25"/>
                    </a:lnTo>
                    <a:lnTo>
                      <a:pt x="1468" y="27"/>
                    </a:lnTo>
                    <a:lnTo>
                      <a:pt x="1479" y="31"/>
                    </a:lnTo>
                    <a:lnTo>
                      <a:pt x="1479" y="32"/>
                    </a:lnTo>
                    <a:lnTo>
                      <a:pt x="1480" y="32"/>
                    </a:lnTo>
                    <a:lnTo>
                      <a:pt x="1481" y="32"/>
                    </a:lnTo>
                    <a:lnTo>
                      <a:pt x="1484" y="33"/>
                    </a:lnTo>
                    <a:lnTo>
                      <a:pt x="1489" y="36"/>
                    </a:lnTo>
                    <a:lnTo>
                      <a:pt x="1501" y="41"/>
                    </a:lnTo>
                    <a:lnTo>
                      <a:pt x="1522" y="53"/>
                    </a:lnTo>
                    <a:lnTo>
                      <a:pt x="1523" y="53"/>
                    </a:lnTo>
                    <a:lnTo>
                      <a:pt x="1524" y="53"/>
                    </a:lnTo>
                    <a:lnTo>
                      <a:pt x="1525" y="54"/>
                    </a:lnTo>
                    <a:lnTo>
                      <a:pt x="1528" y="56"/>
                    </a:lnTo>
                    <a:lnTo>
                      <a:pt x="1533" y="59"/>
                    </a:lnTo>
                    <a:lnTo>
                      <a:pt x="1543" y="65"/>
                    </a:lnTo>
                    <a:lnTo>
                      <a:pt x="1564" y="77"/>
                    </a:lnTo>
                    <a:lnTo>
                      <a:pt x="1604" y="106"/>
                    </a:lnTo>
                    <a:lnTo>
                      <a:pt x="1648" y="142"/>
                    </a:lnTo>
                    <a:lnTo>
                      <a:pt x="1689" y="179"/>
                    </a:lnTo>
                    <a:lnTo>
                      <a:pt x="1733" y="224"/>
                    </a:lnTo>
                    <a:lnTo>
                      <a:pt x="1777" y="271"/>
                    </a:lnTo>
                    <a:lnTo>
                      <a:pt x="1818" y="318"/>
                    </a:lnTo>
                    <a:lnTo>
                      <a:pt x="1861" y="372"/>
                    </a:lnTo>
                    <a:lnTo>
                      <a:pt x="1903" y="425"/>
                    </a:lnTo>
                    <a:lnTo>
                      <a:pt x="1943" y="478"/>
                    </a:lnTo>
                    <a:lnTo>
                      <a:pt x="1987" y="537"/>
                    </a:lnTo>
                    <a:lnTo>
                      <a:pt x="2028" y="593"/>
                    </a:lnTo>
                    <a:lnTo>
                      <a:pt x="2028" y="594"/>
                    </a:lnTo>
                    <a:lnTo>
                      <a:pt x="2029" y="596"/>
                    </a:lnTo>
                    <a:lnTo>
                      <a:pt x="2030" y="597"/>
                    </a:lnTo>
                    <a:lnTo>
                      <a:pt x="2033" y="601"/>
                    </a:lnTo>
                    <a:lnTo>
                      <a:pt x="2039" y="609"/>
                    </a:lnTo>
                    <a:lnTo>
                      <a:pt x="2050" y="625"/>
                    </a:lnTo>
                    <a:lnTo>
                      <a:pt x="2051" y="626"/>
                    </a:lnTo>
                    <a:lnTo>
                      <a:pt x="2052" y="627"/>
                    </a:lnTo>
                    <a:lnTo>
                      <a:pt x="2053" y="629"/>
                    </a:lnTo>
                    <a:lnTo>
                      <a:pt x="2056" y="633"/>
                    </a:lnTo>
                    <a:lnTo>
                      <a:pt x="2062" y="641"/>
                    </a:lnTo>
                    <a:lnTo>
                      <a:pt x="2062" y="642"/>
                    </a:lnTo>
                    <a:lnTo>
                      <a:pt x="2063" y="643"/>
                    </a:lnTo>
                    <a:lnTo>
                      <a:pt x="2064" y="645"/>
                    </a:lnTo>
                    <a:lnTo>
                      <a:pt x="2067" y="649"/>
                    </a:lnTo>
                    <a:lnTo>
                      <a:pt x="2068" y="650"/>
                    </a:lnTo>
                    <a:lnTo>
                      <a:pt x="2069" y="651"/>
                    </a:lnTo>
                    <a:lnTo>
                      <a:pt x="2070" y="653"/>
                    </a:lnTo>
                    <a:lnTo>
                      <a:pt x="2071" y="654"/>
                    </a:lnTo>
                    <a:lnTo>
                      <a:pt x="2071" y="655"/>
                    </a:lnTo>
                    <a:lnTo>
                      <a:pt x="2072" y="656"/>
                    </a:lnTo>
                    <a:lnTo>
                      <a:pt x="2073" y="657"/>
                    </a:lnTo>
                  </a:path>
                </a:pathLst>
              </a:custGeom>
              <a:noFill/>
              <a:ln w="28575" cap="sq" cmpd="sng">
                <a:solidFill>
                  <a:srgbClr val="0000FF"/>
                </a:solidFill>
                <a:prstDash val="solid"/>
                <a:miter lim="800000"/>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38" name="Group 30"/>
              <p:cNvGrpSpPr/>
              <p:nvPr/>
            </p:nvGrpSpPr>
            <p:grpSpPr bwMode="auto">
              <a:xfrm>
                <a:off x="1964" y="1965"/>
                <a:ext cx="1886" cy="1755"/>
                <a:chOff x="4" y="1960"/>
                <a:chExt cx="1886" cy="1755"/>
              </a:xfrm>
            </p:grpSpPr>
            <p:sp>
              <p:nvSpPr>
                <p:cNvPr id="43" name="Line 31"/>
                <p:cNvSpPr>
                  <a:spLocks noChangeShapeType="1"/>
                </p:cNvSpPr>
                <p:nvPr/>
              </p:nvSpPr>
              <p:spPr bwMode="auto">
                <a:xfrm flipV="1">
                  <a:off x="231" y="2115"/>
                  <a:ext cx="0" cy="15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4" name="Line 32"/>
                <p:cNvSpPr>
                  <a:spLocks noChangeShapeType="1"/>
                </p:cNvSpPr>
                <p:nvPr/>
              </p:nvSpPr>
              <p:spPr bwMode="auto">
                <a:xfrm>
                  <a:off x="54" y="3448"/>
                  <a:ext cx="1764"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45" name="Object 29"/>
                <p:cNvGraphicFramePr>
                  <a:graphicFrameLocks noChangeAspect="1"/>
                </p:cNvGraphicFramePr>
                <p:nvPr/>
              </p:nvGraphicFramePr>
              <p:xfrm>
                <a:off x="1692" y="3485"/>
                <a:ext cx="198" cy="218"/>
              </p:xfrm>
              <a:graphic>
                <a:graphicData uri="http://schemas.openxmlformats.org/presentationml/2006/ole">
                  <mc:AlternateContent xmlns:mc="http://schemas.openxmlformats.org/markup-compatibility/2006">
                    <mc:Choice xmlns:v="urn:schemas-microsoft-com:vml" Requires="v">
                      <p:oleObj name="Equation" r:id="rId25" imgW="127000" imgH="139700" progId="Equation.DSMT4">
                        <p:embed/>
                      </p:oleObj>
                    </mc:Choice>
                    <mc:Fallback>
                      <p:oleObj name="Equation" r:id="rId25" imgW="127000" imgH="139700" progId="Equation.DSMT4">
                        <p:embed/>
                        <p:pic>
                          <p:nvPicPr>
                            <p:cNvPr id="0" name="图片 384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92" y="3485"/>
                              <a:ext cx="19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46" name="Object 29"/>
                <p:cNvGraphicFramePr>
                  <a:graphicFrameLocks noChangeAspect="1"/>
                </p:cNvGraphicFramePr>
                <p:nvPr/>
              </p:nvGraphicFramePr>
              <p:xfrm>
                <a:off x="266" y="1960"/>
                <a:ext cx="218" cy="257"/>
              </p:xfrm>
              <a:graphic>
                <a:graphicData uri="http://schemas.openxmlformats.org/presentationml/2006/ole">
                  <mc:AlternateContent xmlns:mc="http://schemas.openxmlformats.org/markup-compatibility/2006">
                    <mc:Choice xmlns:v="urn:schemas-microsoft-com:vml" Requires="v">
                      <p:oleObj name="Equation" r:id="rId27" imgW="139700" imgH="165100" progId="Equation.DSMT4">
                        <p:embed/>
                      </p:oleObj>
                    </mc:Choice>
                    <mc:Fallback>
                      <p:oleObj name="Equation" r:id="rId27" imgW="139700" imgH="165100" progId="Equation.DSMT4">
                        <p:embed/>
                        <p:pic>
                          <p:nvPicPr>
                            <p:cNvPr id="0" name="图片 384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6" y="1960"/>
                              <a:ext cx="2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47" name="Object 29"/>
                <p:cNvGraphicFramePr>
                  <a:graphicFrameLocks noChangeAspect="1"/>
                </p:cNvGraphicFramePr>
                <p:nvPr/>
              </p:nvGraphicFramePr>
              <p:xfrm>
                <a:off x="4" y="3438"/>
                <a:ext cx="237" cy="277"/>
              </p:xfrm>
              <a:graphic>
                <a:graphicData uri="http://schemas.openxmlformats.org/presentationml/2006/ole">
                  <mc:AlternateContent xmlns:mc="http://schemas.openxmlformats.org/markup-compatibility/2006">
                    <mc:Choice xmlns:v="urn:schemas-microsoft-com:vml" Requires="v">
                      <p:oleObj name="Equation" r:id="rId29" imgW="152400" imgH="177800" progId="Equation.DSMT4">
                        <p:embed/>
                      </p:oleObj>
                    </mc:Choice>
                    <mc:Fallback>
                      <p:oleObj name="Equation" r:id="rId29" imgW="152400" imgH="177800" progId="Equation.DSMT4">
                        <p:embed/>
                        <p:pic>
                          <p:nvPicPr>
                            <p:cNvPr id="0" name="图片 38415"/>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4" y="3438"/>
                              <a:ext cx="23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sp>
            <p:nvSpPr>
              <p:cNvPr id="39" name="Line 44"/>
              <p:cNvSpPr>
                <a:spLocks noChangeShapeType="1"/>
              </p:cNvSpPr>
              <p:nvPr/>
            </p:nvSpPr>
            <p:spPr bwMode="auto">
              <a:xfrm>
                <a:off x="2329" y="3082"/>
                <a:ext cx="0" cy="36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Line 45"/>
              <p:cNvSpPr>
                <a:spLocks noChangeShapeType="1"/>
              </p:cNvSpPr>
              <p:nvPr/>
            </p:nvSpPr>
            <p:spPr bwMode="auto">
              <a:xfrm>
                <a:off x="3479" y="2729"/>
                <a:ext cx="0" cy="7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41" name="Object 29"/>
              <p:cNvGraphicFramePr>
                <a:graphicFrameLocks noChangeAspect="1"/>
              </p:cNvGraphicFramePr>
              <p:nvPr/>
            </p:nvGraphicFramePr>
            <p:xfrm>
              <a:off x="2233" y="3486"/>
              <a:ext cx="190" cy="210"/>
            </p:xfrm>
            <a:graphic>
              <a:graphicData uri="http://schemas.openxmlformats.org/presentationml/2006/ole">
                <mc:AlternateContent xmlns:mc="http://schemas.openxmlformats.org/markup-compatibility/2006">
                  <mc:Choice xmlns:v="urn:schemas-microsoft-com:vml" Requires="v">
                    <p:oleObj name="Equation" r:id="rId31" imgW="127000" imgH="139700" progId="Equation.DSMT4">
                      <p:embed/>
                    </p:oleObj>
                  </mc:Choice>
                  <mc:Fallback>
                    <p:oleObj name="Equation" r:id="rId31" imgW="127000" imgH="139700" progId="Equation.DSMT4">
                      <p:embed/>
                      <p:pic>
                        <p:nvPicPr>
                          <p:cNvPr id="0" name="图片 384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33" y="3486"/>
                            <a:ext cx="1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42" name="Object 29"/>
              <p:cNvGraphicFramePr>
                <a:graphicFrameLocks noChangeAspect="1"/>
              </p:cNvGraphicFramePr>
              <p:nvPr/>
            </p:nvGraphicFramePr>
            <p:xfrm>
              <a:off x="3374" y="3462"/>
              <a:ext cx="190" cy="267"/>
            </p:xfrm>
            <a:graphic>
              <a:graphicData uri="http://schemas.openxmlformats.org/presentationml/2006/ole">
                <mc:AlternateContent xmlns:mc="http://schemas.openxmlformats.org/markup-compatibility/2006">
                  <mc:Choice xmlns:v="urn:schemas-microsoft-com:vml" Requires="v">
                    <p:oleObj name="Equation" r:id="rId33" imgW="127000" imgH="177165" progId="Equation.DSMT4">
                      <p:embed/>
                    </p:oleObj>
                  </mc:Choice>
                  <mc:Fallback>
                    <p:oleObj name="Equation" r:id="rId33" imgW="127000" imgH="177165" progId="Equation.DSMT4">
                      <p:embed/>
                      <p:pic>
                        <p:nvPicPr>
                          <p:cNvPr id="0" name="图片 384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74" y="3462"/>
                            <a:ext cx="19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34" name="Group 84"/>
            <p:cNvGrpSpPr/>
            <p:nvPr/>
          </p:nvGrpSpPr>
          <p:grpSpPr bwMode="auto">
            <a:xfrm>
              <a:off x="2987" y="2654"/>
              <a:ext cx="170" cy="1332"/>
              <a:chOff x="2987" y="2363"/>
              <a:chExt cx="170" cy="1332"/>
            </a:xfrm>
          </p:grpSpPr>
          <p:sp>
            <p:nvSpPr>
              <p:cNvPr id="35" name="Line 51"/>
              <p:cNvSpPr>
                <a:spLocks noChangeShapeType="1"/>
              </p:cNvSpPr>
              <p:nvPr/>
            </p:nvSpPr>
            <p:spPr bwMode="auto">
              <a:xfrm>
                <a:off x="3076" y="2363"/>
                <a:ext cx="0" cy="108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36" name="Object 29"/>
              <p:cNvGraphicFramePr>
                <a:graphicFrameLocks noChangeAspect="1"/>
              </p:cNvGraphicFramePr>
              <p:nvPr/>
            </p:nvGraphicFramePr>
            <p:xfrm>
              <a:off x="2987" y="3485"/>
              <a:ext cx="170" cy="210"/>
            </p:xfrm>
            <a:graphic>
              <a:graphicData uri="http://schemas.openxmlformats.org/presentationml/2006/ole">
                <mc:AlternateContent xmlns:mc="http://schemas.openxmlformats.org/markup-compatibility/2006">
                  <mc:Choice xmlns:v="urn:schemas-microsoft-com:vml" Requires="v">
                    <p:oleObj name="Equation" r:id="rId35" imgW="114300" imgH="139700" progId="Equation.DSMT4">
                      <p:embed/>
                    </p:oleObj>
                  </mc:Choice>
                  <mc:Fallback>
                    <p:oleObj name="Equation" r:id="rId35" imgW="114300" imgH="139700" progId="Equation.DSMT4">
                      <p:embed/>
                      <p:pic>
                        <p:nvPicPr>
                          <p:cNvPr id="0" name="图片 384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87" y="3485"/>
                            <a:ext cx="1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grpSp>
        <p:nvGrpSpPr>
          <p:cNvPr id="52" name="Group 104"/>
          <p:cNvGrpSpPr/>
          <p:nvPr/>
        </p:nvGrpSpPr>
        <p:grpSpPr bwMode="auto">
          <a:xfrm>
            <a:off x="5940152" y="3142557"/>
            <a:ext cx="3117851" cy="2878139"/>
            <a:chOff x="3791" y="2252"/>
            <a:chExt cx="1964" cy="1813"/>
          </a:xfrm>
        </p:grpSpPr>
        <p:grpSp>
          <p:nvGrpSpPr>
            <p:cNvPr id="53" name="Group 97"/>
            <p:cNvGrpSpPr/>
            <p:nvPr/>
          </p:nvGrpSpPr>
          <p:grpSpPr bwMode="auto">
            <a:xfrm>
              <a:off x="3791" y="2553"/>
              <a:ext cx="610" cy="275"/>
              <a:chOff x="3791" y="2262"/>
              <a:chExt cx="610" cy="275"/>
            </a:xfrm>
          </p:grpSpPr>
          <p:sp>
            <p:nvSpPr>
              <p:cNvPr id="81" name="Line 60"/>
              <p:cNvSpPr>
                <a:spLocks noChangeShapeType="1"/>
              </p:cNvSpPr>
              <p:nvPr/>
            </p:nvSpPr>
            <p:spPr bwMode="auto">
              <a:xfrm flipH="1">
                <a:off x="4101" y="2381"/>
                <a:ext cx="3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82" name="Object 29"/>
              <p:cNvGraphicFramePr>
                <a:graphicFrameLocks noChangeAspect="1"/>
              </p:cNvGraphicFramePr>
              <p:nvPr/>
            </p:nvGraphicFramePr>
            <p:xfrm>
              <a:off x="3791" y="2262"/>
              <a:ext cx="334" cy="275"/>
            </p:xfrm>
            <a:graphic>
              <a:graphicData uri="http://schemas.openxmlformats.org/presentationml/2006/ole">
                <mc:AlternateContent xmlns:mc="http://schemas.openxmlformats.org/markup-compatibility/2006">
                  <mc:Choice xmlns:v="urn:schemas-microsoft-com:vml" Requires="v">
                    <p:oleObj name="Equation" r:id="rId37" imgW="203200" imgH="165100" progId="Equation.DSMT4">
                      <p:embed/>
                    </p:oleObj>
                  </mc:Choice>
                  <mc:Fallback>
                    <p:oleObj name="Equation" r:id="rId37" imgW="203200" imgH="165100" progId="Equation.DSMT4">
                      <p:embed/>
                      <p:pic>
                        <p:nvPicPr>
                          <p:cNvPr id="0" name="图片 384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91" y="2262"/>
                            <a:ext cx="33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54" name="Group 91"/>
            <p:cNvGrpSpPr/>
            <p:nvPr/>
          </p:nvGrpSpPr>
          <p:grpSpPr bwMode="auto">
            <a:xfrm>
              <a:off x="3815" y="3328"/>
              <a:ext cx="1048" cy="231"/>
              <a:chOff x="3815" y="3037"/>
              <a:chExt cx="1048" cy="231"/>
            </a:xfrm>
          </p:grpSpPr>
          <p:sp>
            <p:nvSpPr>
              <p:cNvPr id="79" name="Line 59"/>
              <p:cNvSpPr>
                <a:spLocks noChangeShapeType="1"/>
              </p:cNvSpPr>
              <p:nvPr/>
            </p:nvSpPr>
            <p:spPr bwMode="auto">
              <a:xfrm flipH="1">
                <a:off x="4092" y="3152"/>
                <a:ext cx="771"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80" name="Object 29"/>
              <p:cNvGraphicFramePr>
                <a:graphicFrameLocks noChangeAspect="1"/>
              </p:cNvGraphicFramePr>
              <p:nvPr/>
            </p:nvGraphicFramePr>
            <p:xfrm>
              <a:off x="3815" y="3037"/>
              <a:ext cx="271" cy="231"/>
            </p:xfrm>
            <a:graphic>
              <a:graphicData uri="http://schemas.openxmlformats.org/presentationml/2006/ole">
                <mc:AlternateContent xmlns:mc="http://schemas.openxmlformats.org/markup-compatibility/2006">
                  <mc:Choice xmlns:v="urn:schemas-microsoft-com:vml" Requires="v">
                    <p:oleObj name="Equation" r:id="rId38" imgW="165100" imgH="139700" progId="Equation.DSMT4">
                      <p:embed/>
                    </p:oleObj>
                  </mc:Choice>
                  <mc:Fallback>
                    <p:oleObj name="Equation" r:id="rId38" imgW="165100" imgH="139700" progId="Equation.DSMT4">
                      <p:embed/>
                      <p:pic>
                        <p:nvPicPr>
                          <p:cNvPr id="0" name="图片 384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5" y="3037"/>
                            <a:ext cx="2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55" name="Group 88"/>
            <p:cNvGrpSpPr/>
            <p:nvPr/>
          </p:nvGrpSpPr>
          <p:grpSpPr bwMode="auto">
            <a:xfrm>
              <a:off x="3869" y="2252"/>
              <a:ext cx="1886" cy="1755"/>
              <a:chOff x="3869" y="1961"/>
              <a:chExt cx="1886" cy="1755"/>
            </a:xfrm>
          </p:grpSpPr>
          <p:grpSp>
            <p:nvGrpSpPr>
              <p:cNvPr id="66" name="Group 23"/>
              <p:cNvGrpSpPr/>
              <p:nvPr/>
            </p:nvGrpSpPr>
            <p:grpSpPr bwMode="auto">
              <a:xfrm>
                <a:off x="4283" y="2387"/>
                <a:ext cx="1227" cy="758"/>
                <a:chOff x="2833" y="1960"/>
                <a:chExt cx="2073" cy="1281"/>
              </a:xfrm>
            </p:grpSpPr>
            <p:sp>
              <p:nvSpPr>
                <p:cNvPr id="77" name="Freeform 21"/>
                <p:cNvSpPr/>
                <p:nvPr/>
              </p:nvSpPr>
              <p:spPr bwMode="auto">
                <a:xfrm>
                  <a:off x="2833" y="1960"/>
                  <a:ext cx="1724" cy="1281"/>
                </a:xfrm>
                <a:custGeom>
                  <a:avLst/>
                  <a:gdLst>
                    <a:gd name="T0" fmla="*/ 40 w 1724"/>
                    <a:gd name="T1" fmla="*/ 180 h 1281"/>
                    <a:gd name="T2" fmla="*/ 64 w 1724"/>
                    <a:gd name="T3" fmla="*/ 138 h 1281"/>
                    <a:gd name="T4" fmla="*/ 90 w 1724"/>
                    <a:gd name="T5" fmla="*/ 98 h 1281"/>
                    <a:gd name="T6" fmla="*/ 126 w 1724"/>
                    <a:gd name="T7" fmla="*/ 53 h 1281"/>
                    <a:gd name="T8" fmla="*/ 138 w 1724"/>
                    <a:gd name="T9" fmla="*/ 40 h 1281"/>
                    <a:gd name="T10" fmla="*/ 156 w 1724"/>
                    <a:gd name="T11" fmla="*/ 24 h 1281"/>
                    <a:gd name="T12" fmla="*/ 171 w 1724"/>
                    <a:gd name="T13" fmla="*/ 14 h 1281"/>
                    <a:gd name="T14" fmla="*/ 182 w 1724"/>
                    <a:gd name="T15" fmla="*/ 9 h 1281"/>
                    <a:gd name="T16" fmla="*/ 196 w 1724"/>
                    <a:gd name="T17" fmla="*/ 4 h 1281"/>
                    <a:gd name="T18" fmla="*/ 205 w 1724"/>
                    <a:gd name="T19" fmla="*/ 2 h 1281"/>
                    <a:gd name="T20" fmla="*/ 211 w 1724"/>
                    <a:gd name="T21" fmla="*/ 0 h 1281"/>
                    <a:gd name="T22" fmla="*/ 217 w 1724"/>
                    <a:gd name="T23" fmla="*/ 0 h 1281"/>
                    <a:gd name="T24" fmla="*/ 222 w 1724"/>
                    <a:gd name="T25" fmla="*/ 0 h 1281"/>
                    <a:gd name="T26" fmla="*/ 227 w 1724"/>
                    <a:gd name="T27" fmla="*/ 0 h 1281"/>
                    <a:gd name="T28" fmla="*/ 233 w 1724"/>
                    <a:gd name="T29" fmla="*/ 1 h 1281"/>
                    <a:gd name="T30" fmla="*/ 241 w 1724"/>
                    <a:gd name="T31" fmla="*/ 2 h 1281"/>
                    <a:gd name="T32" fmla="*/ 251 w 1724"/>
                    <a:gd name="T33" fmla="*/ 5 h 1281"/>
                    <a:gd name="T34" fmla="*/ 262 w 1724"/>
                    <a:gd name="T35" fmla="*/ 9 h 1281"/>
                    <a:gd name="T36" fmla="*/ 278 w 1724"/>
                    <a:gd name="T37" fmla="*/ 18 h 1281"/>
                    <a:gd name="T38" fmla="*/ 317 w 1724"/>
                    <a:gd name="T39" fmla="*/ 51 h 1281"/>
                    <a:gd name="T40" fmla="*/ 340 w 1724"/>
                    <a:gd name="T41" fmla="*/ 78 h 1281"/>
                    <a:gd name="T42" fmla="*/ 382 w 1724"/>
                    <a:gd name="T43" fmla="*/ 142 h 1281"/>
                    <a:gd name="T44" fmla="*/ 589 w 1724"/>
                    <a:gd name="T45" fmla="*/ 632 h 1281"/>
                    <a:gd name="T46" fmla="*/ 766 w 1724"/>
                    <a:gd name="T47" fmla="*/ 1072 h 1281"/>
                    <a:gd name="T48" fmla="*/ 802 w 1724"/>
                    <a:gd name="T49" fmla="*/ 1139 h 1281"/>
                    <a:gd name="T50" fmla="*/ 825 w 1724"/>
                    <a:gd name="T51" fmla="*/ 1176 h 1281"/>
                    <a:gd name="T52" fmla="*/ 852 w 1724"/>
                    <a:gd name="T53" fmla="*/ 1212 h 1281"/>
                    <a:gd name="T54" fmla="*/ 890 w 1724"/>
                    <a:gd name="T55" fmla="*/ 1251 h 1281"/>
                    <a:gd name="T56" fmla="*/ 903 w 1724"/>
                    <a:gd name="T57" fmla="*/ 1261 h 1281"/>
                    <a:gd name="T58" fmla="*/ 916 w 1724"/>
                    <a:gd name="T59" fmla="*/ 1269 h 1281"/>
                    <a:gd name="T60" fmla="*/ 931 w 1724"/>
                    <a:gd name="T61" fmla="*/ 1276 h 1281"/>
                    <a:gd name="T62" fmla="*/ 942 w 1724"/>
                    <a:gd name="T63" fmla="*/ 1279 h 1281"/>
                    <a:gd name="T64" fmla="*/ 950 w 1724"/>
                    <a:gd name="T65" fmla="*/ 1281 h 1281"/>
                    <a:gd name="T66" fmla="*/ 956 w 1724"/>
                    <a:gd name="T67" fmla="*/ 1281 h 1281"/>
                    <a:gd name="T68" fmla="*/ 961 w 1724"/>
                    <a:gd name="T69" fmla="*/ 1281 h 1281"/>
                    <a:gd name="T70" fmla="*/ 967 w 1724"/>
                    <a:gd name="T71" fmla="*/ 1281 h 1281"/>
                    <a:gd name="T72" fmla="*/ 972 w 1724"/>
                    <a:gd name="T73" fmla="*/ 1281 h 1281"/>
                    <a:gd name="T74" fmla="*/ 979 w 1724"/>
                    <a:gd name="T75" fmla="*/ 1280 h 1281"/>
                    <a:gd name="T76" fmla="*/ 990 w 1724"/>
                    <a:gd name="T77" fmla="*/ 1277 h 1281"/>
                    <a:gd name="T78" fmla="*/ 1000 w 1724"/>
                    <a:gd name="T79" fmla="*/ 1273 h 1281"/>
                    <a:gd name="T80" fmla="*/ 1017 w 1724"/>
                    <a:gd name="T81" fmla="*/ 1264 h 1281"/>
                    <a:gd name="T82" fmla="*/ 1036 w 1724"/>
                    <a:gd name="T83" fmla="*/ 1251 h 1281"/>
                    <a:gd name="T84" fmla="*/ 1057 w 1724"/>
                    <a:gd name="T85" fmla="*/ 1230 h 1281"/>
                    <a:gd name="T86" fmla="*/ 1083 w 1724"/>
                    <a:gd name="T87" fmla="*/ 1199 h 1281"/>
                    <a:gd name="T88" fmla="*/ 1120 w 1724"/>
                    <a:gd name="T89" fmla="*/ 1143 h 1281"/>
                    <a:gd name="T90" fmla="*/ 1185 w 1724"/>
                    <a:gd name="T91" fmla="*/ 1016 h 1281"/>
                    <a:gd name="T92" fmla="*/ 1479 w 1724"/>
                    <a:gd name="T93" fmla="*/ 267 h 1281"/>
                    <a:gd name="T94" fmla="*/ 1524 w 1724"/>
                    <a:gd name="T95" fmla="*/ 176 h 1281"/>
                    <a:gd name="T96" fmla="*/ 1548 w 1724"/>
                    <a:gd name="T97" fmla="*/ 132 h 1281"/>
                    <a:gd name="T98" fmla="*/ 1584 w 1724"/>
                    <a:gd name="T99" fmla="*/ 80 h 1281"/>
                    <a:gd name="T100" fmla="*/ 1606 w 1724"/>
                    <a:gd name="T101" fmla="*/ 54 h 1281"/>
                    <a:gd name="T102" fmla="*/ 1626 w 1724"/>
                    <a:gd name="T103" fmla="*/ 33 h 1281"/>
                    <a:gd name="T104" fmla="*/ 1640 w 1724"/>
                    <a:gd name="T105" fmla="*/ 23 h 1281"/>
                    <a:gd name="T106" fmla="*/ 1659 w 1724"/>
                    <a:gd name="T107" fmla="*/ 11 h 1281"/>
                    <a:gd name="T108" fmla="*/ 1674 w 1724"/>
                    <a:gd name="T109" fmla="*/ 5 h 1281"/>
                    <a:gd name="T110" fmla="*/ 1682 w 1724"/>
                    <a:gd name="T111" fmla="*/ 2 h 1281"/>
                    <a:gd name="T112" fmla="*/ 1689 w 1724"/>
                    <a:gd name="T113" fmla="*/ 1 h 1281"/>
                    <a:gd name="T114" fmla="*/ 1695 w 1724"/>
                    <a:gd name="T115" fmla="*/ 0 h 1281"/>
                    <a:gd name="T116" fmla="*/ 1701 w 1724"/>
                    <a:gd name="T117" fmla="*/ 0 h 1281"/>
                    <a:gd name="T118" fmla="*/ 1706 w 1724"/>
                    <a:gd name="T119" fmla="*/ 0 h 1281"/>
                    <a:gd name="T120" fmla="*/ 1712 w 1724"/>
                    <a:gd name="T121" fmla="*/ 0 h 1281"/>
                    <a:gd name="T122" fmla="*/ 1718 w 1724"/>
                    <a:gd name="T123" fmla="*/ 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4" h="1281">
                      <a:moveTo>
                        <a:pt x="0" y="264"/>
                      </a:moveTo>
                      <a:lnTo>
                        <a:pt x="0" y="263"/>
                      </a:lnTo>
                      <a:lnTo>
                        <a:pt x="1" y="261"/>
                      </a:lnTo>
                      <a:lnTo>
                        <a:pt x="2" y="258"/>
                      </a:lnTo>
                      <a:lnTo>
                        <a:pt x="4" y="253"/>
                      </a:lnTo>
                      <a:lnTo>
                        <a:pt x="10" y="242"/>
                      </a:lnTo>
                      <a:lnTo>
                        <a:pt x="20" y="221"/>
                      </a:lnTo>
                      <a:lnTo>
                        <a:pt x="40" y="180"/>
                      </a:lnTo>
                      <a:lnTo>
                        <a:pt x="41" y="179"/>
                      </a:lnTo>
                      <a:lnTo>
                        <a:pt x="42" y="178"/>
                      </a:lnTo>
                      <a:lnTo>
                        <a:pt x="43" y="176"/>
                      </a:lnTo>
                      <a:lnTo>
                        <a:pt x="46" y="170"/>
                      </a:lnTo>
                      <a:lnTo>
                        <a:pt x="51" y="160"/>
                      </a:lnTo>
                      <a:lnTo>
                        <a:pt x="62" y="141"/>
                      </a:lnTo>
                      <a:lnTo>
                        <a:pt x="63" y="140"/>
                      </a:lnTo>
                      <a:lnTo>
                        <a:pt x="64" y="138"/>
                      </a:lnTo>
                      <a:lnTo>
                        <a:pt x="65" y="136"/>
                      </a:lnTo>
                      <a:lnTo>
                        <a:pt x="68" y="132"/>
                      </a:lnTo>
                      <a:lnTo>
                        <a:pt x="73" y="123"/>
                      </a:lnTo>
                      <a:lnTo>
                        <a:pt x="84" y="106"/>
                      </a:lnTo>
                      <a:lnTo>
                        <a:pt x="85" y="105"/>
                      </a:lnTo>
                      <a:lnTo>
                        <a:pt x="85" y="104"/>
                      </a:lnTo>
                      <a:lnTo>
                        <a:pt x="87" y="102"/>
                      </a:lnTo>
                      <a:lnTo>
                        <a:pt x="90" y="98"/>
                      </a:lnTo>
                      <a:lnTo>
                        <a:pt x="94" y="91"/>
                      </a:lnTo>
                      <a:lnTo>
                        <a:pt x="105" y="77"/>
                      </a:lnTo>
                      <a:lnTo>
                        <a:pt x="106" y="76"/>
                      </a:lnTo>
                      <a:lnTo>
                        <a:pt x="106" y="75"/>
                      </a:lnTo>
                      <a:lnTo>
                        <a:pt x="108" y="74"/>
                      </a:lnTo>
                      <a:lnTo>
                        <a:pt x="110" y="71"/>
                      </a:lnTo>
                      <a:lnTo>
                        <a:pt x="115" y="64"/>
                      </a:lnTo>
                      <a:lnTo>
                        <a:pt x="126" y="53"/>
                      </a:lnTo>
                      <a:lnTo>
                        <a:pt x="126" y="52"/>
                      </a:lnTo>
                      <a:lnTo>
                        <a:pt x="127" y="51"/>
                      </a:lnTo>
                      <a:lnTo>
                        <a:pt x="128" y="50"/>
                      </a:lnTo>
                      <a:lnTo>
                        <a:pt x="130" y="47"/>
                      </a:lnTo>
                      <a:lnTo>
                        <a:pt x="136" y="42"/>
                      </a:lnTo>
                      <a:lnTo>
                        <a:pt x="136" y="42"/>
                      </a:lnTo>
                      <a:lnTo>
                        <a:pt x="137" y="41"/>
                      </a:lnTo>
                      <a:lnTo>
                        <a:pt x="138" y="40"/>
                      </a:lnTo>
                      <a:lnTo>
                        <a:pt x="141" y="38"/>
                      </a:lnTo>
                      <a:lnTo>
                        <a:pt x="146" y="33"/>
                      </a:lnTo>
                      <a:lnTo>
                        <a:pt x="146" y="32"/>
                      </a:lnTo>
                      <a:lnTo>
                        <a:pt x="147" y="32"/>
                      </a:lnTo>
                      <a:lnTo>
                        <a:pt x="148" y="31"/>
                      </a:lnTo>
                      <a:lnTo>
                        <a:pt x="151" y="29"/>
                      </a:lnTo>
                      <a:lnTo>
                        <a:pt x="156" y="25"/>
                      </a:lnTo>
                      <a:lnTo>
                        <a:pt x="156" y="24"/>
                      </a:lnTo>
                      <a:lnTo>
                        <a:pt x="157" y="24"/>
                      </a:lnTo>
                      <a:lnTo>
                        <a:pt x="158" y="23"/>
                      </a:lnTo>
                      <a:lnTo>
                        <a:pt x="161" y="21"/>
                      </a:lnTo>
                      <a:lnTo>
                        <a:pt x="166" y="18"/>
                      </a:lnTo>
                      <a:lnTo>
                        <a:pt x="166" y="17"/>
                      </a:lnTo>
                      <a:lnTo>
                        <a:pt x="167" y="17"/>
                      </a:lnTo>
                      <a:lnTo>
                        <a:pt x="169" y="16"/>
                      </a:lnTo>
                      <a:lnTo>
                        <a:pt x="171" y="14"/>
                      </a:lnTo>
                      <a:lnTo>
                        <a:pt x="172" y="14"/>
                      </a:lnTo>
                      <a:lnTo>
                        <a:pt x="173" y="14"/>
                      </a:lnTo>
                      <a:lnTo>
                        <a:pt x="174" y="13"/>
                      </a:lnTo>
                      <a:lnTo>
                        <a:pt x="177" y="11"/>
                      </a:lnTo>
                      <a:lnTo>
                        <a:pt x="177" y="11"/>
                      </a:lnTo>
                      <a:lnTo>
                        <a:pt x="178" y="11"/>
                      </a:lnTo>
                      <a:lnTo>
                        <a:pt x="180" y="10"/>
                      </a:lnTo>
                      <a:lnTo>
                        <a:pt x="182" y="9"/>
                      </a:lnTo>
                      <a:lnTo>
                        <a:pt x="188" y="6"/>
                      </a:lnTo>
                      <a:lnTo>
                        <a:pt x="189" y="6"/>
                      </a:lnTo>
                      <a:lnTo>
                        <a:pt x="189" y="6"/>
                      </a:lnTo>
                      <a:lnTo>
                        <a:pt x="190" y="6"/>
                      </a:lnTo>
                      <a:lnTo>
                        <a:pt x="193" y="5"/>
                      </a:lnTo>
                      <a:lnTo>
                        <a:pt x="194" y="4"/>
                      </a:lnTo>
                      <a:lnTo>
                        <a:pt x="195" y="4"/>
                      </a:lnTo>
                      <a:lnTo>
                        <a:pt x="196" y="4"/>
                      </a:lnTo>
                      <a:lnTo>
                        <a:pt x="199" y="3"/>
                      </a:lnTo>
                      <a:lnTo>
                        <a:pt x="199" y="3"/>
                      </a:lnTo>
                      <a:lnTo>
                        <a:pt x="200" y="3"/>
                      </a:lnTo>
                      <a:lnTo>
                        <a:pt x="201" y="2"/>
                      </a:lnTo>
                      <a:lnTo>
                        <a:pt x="202" y="2"/>
                      </a:lnTo>
                      <a:lnTo>
                        <a:pt x="203" y="2"/>
                      </a:lnTo>
                      <a:lnTo>
                        <a:pt x="204" y="2"/>
                      </a:lnTo>
                      <a:lnTo>
                        <a:pt x="205" y="2"/>
                      </a:lnTo>
                      <a:lnTo>
                        <a:pt x="205" y="2"/>
                      </a:lnTo>
                      <a:lnTo>
                        <a:pt x="207" y="1"/>
                      </a:lnTo>
                      <a:lnTo>
                        <a:pt x="208" y="1"/>
                      </a:lnTo>
                      <a:lnTo>
                        <a:pt x="208" y="1"/>
                      </a:lnTo>
                      <a:lnTo>
                        <a:pt x="210" y="1"/>
                      </a:lnTo>
                      <a:lnTo>
                        <a:pt x="210" y="1"/>
                      </a:lnTo>
                      <a:lnTo>
                        <a:pt x="211" y="0"/>
                      </a:lnTo>
                      <a:lnTo>
                        <a:pt x="211" y="0"/>
                      </a:lnTo>
                      <a:lnTo>
                        <a:pt x="212" y="0"/>
                      </a:lnTo>
                      <a:lnTo>
                        <a:pt x="213" y="0"/>
                      </a:lnTo>
                      <a:lnTo>
                        <a:pt x="214" y="0"/>
                      </a:lnTo>
                      <a:lnTo>
                        <a:pt x="214" y="0"/>
                      </a:lnTo>
                      <a:lnTo>
                        <a:pt x="215" y="0"/>
                      </a:lnTo>
                      <a:lnTo>
                        <a:pt x="216" y="0"/>
                      </a:lnTo>
                      <a:lnTo>
                        <a:pt x="216" y="0"/>
                      </a:lnTo>
                      <a:lnTo>
                        <a:pt x="217" y="0"/>
                      </a:lnTo>
                      <a:lnTo>
                        <a:pt x="217" y="0"/>
                      </a:lnTo>
                      <a:lnTo>
                        <a:pt x="218" y="0"/>
                      </a:lnTo>
                      <a:lnTo>
                        <a:pt x="219" y="0"/>
                      </a:lnTo>
                      <a:lnTo>
                        <a:pt x="219" y="0"/>
                      </a:lnTo>
                      <a:lnTo>
                        <a:pt x="220" y="0"/>
                      </a:lnTo>
                      <a:lnTo>
                        <a:pt x="220" y="0"/>
                      </a:lnTo>
                      <a:lnTo>
                        <a:pt x="221" y="0"/>
                      </a:lnTo>
                      <a:lnTo>
                        <a:pt x="222" y="0"/>
                      </a:lnTo>
                      <a:lnTo>
                        <a:pt x="222" y="0"/>
                      </a:lnTo>
                      <a:lnTo>
                        <a:pt x="223" y="0"/>
                      </a:lnTo>
                      <a:lnTo>
                        <a:pt x="224" y="0"/>
                      </a:lnTo>
                      <a:lnTo>
                        <a:pt x="224" y="0"/>
                      </a:lnTo>
                      <a:lnTo>
                        <a:pt x="225" y="0"/>
                      </a:lnTo>
                      <a:lnTo>
                        <a:pt x="226" y="0"/>
                      </a:lnTo>
                      <a:lnTo>
                        <a:pt x="226" y="0"/>
                      </a:lnTo>
                      <a:lnTo>
                        <a:pt x="227" y="0"/>
                      </a:lnTo>
                      <a:lnTo>
                        <a:pt x="228" y="0"/>
                      </a:lnTo>
                      <a:lnTo>
                        <a:pt x="228" y="0"/>
                      </a:lnTo>
                      <a:lnTo>
                        <a:pt x="229" y="0"/>
                      </a:lnTo>
                      <a:lnTo>
                        <a:pt x="229" y="0"/>
                      </a:lnTo>
                      <a:lnTo>
                        <a:pt x="230" y="0"/>
                      </a:lnTo>
                      <a:lnTo>
                        <a:pt x="231" y="0"/>
                      </a:lnTo>
                      <a:lnTo>
                        <a:pt x="231" y="0"/>
                      </a:lnTo>
                      <a:lnTo>
                        <a:pt x="233" y="1"/>
                      </a:lnTo>
                      <a:lnTo>
                        <a:pt x="233" y="1"/>
                      </a:lnTo>
                      <a:lnTo>
                        <a:pt x="234" y="1"/>
                      </a:lnTo>
                      <a:lnTo>
                        <a:pt x="235" y="1"/>
                      </a:lnTo>
                      <a:lnTo>
                        <a:pt x="236" y="1"/>
                      </a:lnTo>
                      <a:lnTo>
                        <a:pt x="237" y="1"/>
                      </a:lnTo>
                      <a:lnTo>
                        <a:pt x="238" y="2"/>
                      </a:lnTo>
                      <a:lnTo>
                        <a:pt x="240" y="2"/>
                      </a:lnTo>
                      <a:lnTo>
                        <a:pt x="241" y="2"/>
                      </a:lnTo>
                      <a:lnTo>
                        <a:pt x="241" y="2"/>
                      </a:lnTo>
                      <a:lnTo>
                        <a:pt x="243" y="3"/>
                      </a:lnTo>
                      <a:lnTo>
                        <a:pt x="246" y="3"/>
                      </a:lnTo>
                      <a:lnTo>
                        <a:pt x="246" y="3"/>
                      </a:lnTo>
                      <a:lnTo>
                        <a:pt x="247" y="3"/>
                      </a:lnTo>
                      <a:lnTo>
                        <a:pt x="248" y="4"/>
                      </a:lnTo>
                      <a:lnTo>
                        <a:pt x="250" y="5"/>
                      </a:lnTo>
                      <a:lnTo>
                        <a:pt x="251" y="5"/>
                      </a:lnTo>
                      <a:lnTo>
                        <a:pt x="252" y="5"/>
                      </a:lnTo>
                      <a:lnTo>
                        <a:pt x="253" y="6"/>
                      </a:lnTo>
                      <a:lnTo>
                        <a:pt x="256" y="7"/>
                      </a:lnTo>
                      <a:lnTo>
                        <a:pt x="257" y="7"/>
                      </a:lnTo>
                      <a:lnTo>
                        <a:pt x="258" y="7"/>
                      </a:lnTo>
                      <a:lnTo>
                        <a:pt x="259" y="8"/>
                      </a:lnTo>
                      <a:lnTo>
                        <a:pt x="262" y="9"/>
                      </a:lnTo>
                      <a:lnTo>
                        <a:pt x="262" y="9"/>
                      </a:lnTo>
                      <a:lnTo>
                        <a:pt x="263" y="10"/>
                      </a:lnTo>
                      <a:lnTo>
                        <a:pt x="264" y="11"/>
                      </a:lnTo>
                      <a:lnTo>
                        <a:pt x="267" y="12"/>
                      </a:lnTo>
                      <a:lnTo>
                        <a:pt x="273" y="15"/>
                      </a:lnTo>
                      <a:lnTo>
                        <a:pt x="273" y="15"/>
                      </a:lnTo>
                      <a:lnTo>
                        <a:pt x="274" y="16"/>
                      </a:lnTo>
                      <a:lnTo>
                        <a:pt x="276" y="17"/>
                      </a:lnTo>
                      <a:lnTo>
                        <a:pt x="278" y="18"/>
                      </a:lnTo>
                      <a:lnTo>
                        <a:pt x="284" y="22"/>
                      </a:lnTo>
                      <a:lnTo>
                        <a:pt x="295" y="31"/>
                      </a:lnTo>
                      <a:lnTo>
                        <a:pt x="295" y="31"/>
                      </a:lnTo>
                      <a:lnTo>
                        <a:pt x="296" y="32"/>
                      </a:lnTo>
                      <a:lnTo>
                        <a:pt x="298" y="33"/>
                      </a:lnTo>
                      <a:lnTo>
                        <a:pt x="300" y="35"/>
                      </a:lnTo>
                      <a:lnTo>
                        <a:pt x="306" y="40"/>
                      </a:lnTo>
                      <a:lnTo>
                        <a:pt x="317" y="51"/>
                      </a:lnTo>
                      <a:lnTo>
                        <a:pt x="317" y="52"/>
                      </a:lnTo>
                      <a:lnTo>
                        <a:pt x="318" y="53"/>
                      </a:lnTo>
                      <a:lnTo>
                        <a:pt x="319" y="54"/>
                      </a:lnTo>
                      <a:lnTo>
                        <a:pt x="322" y="57"/>
                      </a:lnTo>
                      <a:lnTo>
                        <a:pt x="328" y="63"/>
                      </a:lnTo>
                      <a:lnTo>
                        <a:pt x="339" y="77"/>
                      </a:lnTo>
                      <a:lnTo>
                        <a:pt x="339" y="78"/>
                      </a:lnTo>
                      <a:lnTo>
                        <a:pt x="340" y="78"/>
                      </a:lnTo>
                      <a:lnTo>
                        <a:pt x="341" y="80"/>
                      </a:lnTo>
                      <a:lnTo>
                        <a:pt x="343" y="84"/>
                      </a:lnTo>
                      <a:lnTo>
                        <a:pt x="349" y="90"/>
                      </a:lnTo>
                      <a:lnTo>
                        <a:pt x="359" y="105"/>
                      </a:lnTo>
                      <a:lnTo>
                        <a:pt x="379" y="137"/>
                      </a:lnTo>
                      <a:lnTo>
                        <a:pt x="380" y="139"/>
                      </a:lnTo>
                      <a:lnTo>
                        <a:pt x="380" y="140"/>
                      </a:lnTo>
                      <a:lnTo>
                        <a:pt x="382" y="142"/>
                      </a:lnTo>
                      <a:lnTo>
                        <a:pt x="384" y="147"/>
                      </a:lnTo>
                      <a:lnTo>
                        <a:pt x="390" y="156"/>
                      </a:lnTo>
                      <a:lnTo>
                        <a:pt x="401" y="177"/>
                      </a:lnTo>
                      <a:lnTo>
                        <a:pt x="423" y="220"/>
                      </a:lnTo>
                      <a:lnTo>
                        <a:pt x="464" y="310"/>
                      </a:lnTo>
                      <a:lnTo>
                        <a:pt x="504" y="408"/>
                      </a:lnTo>
                      <a:lnTo>
                        <a:pt x="548" y="522"/>
                      </a:lnTo>
                      <a:lnTo>
                        <a:pt x="589" y="632"/>
                      </a:lnTo>
                      <a:lnTo>
                        <a:pt x="633" y="752"/>
                      </a:lnTo>
                      <a:lnTo>
                        <a:pt x="676" y="866"/>
                      </a:lnTo>
                      <a:lnTo>
                        <a:pt x="717" y="965"/>
                      </a:lnTo>
                      <a:lnTo>
                        <a:pt x="761" y="1061"/>
                      </a:lnTo>
                      <a:lnTo>
                        <a:pt x="762" y="1063"/>
                      </a:lnTo>
                      <a:lnTo>
                        <a:pt x="762" y="1064"/>
                      </a:lnTo>
                      <a:lnTo>
                        <a:pt x="763" y="1067"/>
                      </a:lnTo>
                      <a:lnTo>
                        <a:pt x="766" y="1072"/>
                      </a:lnTo>
                      <a:lnTo>
                        <a:pt x="771" y="1082"/>
                      </a:lnTo>
                      <a:lnTo>
                        <a:pt x="781" y="1102"/>
                      </a:lnTo>
                      <a:lnTo>
                        <a:pt x="782" y="1103"/>
                      </a:lnTo>
                      <a:lnTo>
                        <a:pt x="783" y="1104"/>
                      </a:lnTo>
                      <a:lnTo>
                        <a:pt x="784" y="1107"/>
                      </a:lnTo>
                      <a:lnTo>
                        <a:pt x="786" y="1112"/>
                      </a:lnTo>
                      <a:lnTo>
                        <a:pt x="792" y="1121"/>
                      </a:lnTo>
                      <a:lnTo>
                        <a:pt x="802" y="1139"/>
                      </a:lnTo>
                      <a:lnTo>
                        <a:pt x="802" y="1140"/>
                      </a:lnTo>
                      <a:lnTo>
                        <a:pt x="803" y="1141"/>
                      </a:lnTo>
                      <a:lnTo>
                        <a:pt x="805" y="1143"/>
                      </a:lnTo>
                      <a:lnTo>
                        <a:pt x="807" y="1148"/>
                      </a:lnTo>
                      <a:lnTo>
                        <a:pt x="813" y="1157"/>
                      </a:lnTo>
                      <a:lnTo>
                        <a:pt x="824" y="1175"/>
                      </a:lnTo>
                      <a:lnTo>
                        <a:pt x="825" y="1175"/>
                      </a:lnTo>
                      <a:lnTo>
                        <a:pt x="825" y="1176"/>
                      </a:lnTo>
                      <a:lnTo>
                        <a:pt x="827" y="1179"/>
                      </a:lnTo>
                      <a:lnTo>
                        <a:pt x="829" y="1182"/>
                      </a:lnTo>
                      <a:lnTo>
                        <a:pt x="835" y="1191"/>
                      </a:lnTo>
                      <a:lnTo>
                        <a:pt x="846" y="1205"/>
                      </a:lnTo>
                      <a:lnTo>
                        <a:pt x="847" y="1206"/>
                      </a:lnTo>
                      <a:lnTo>
                        <a:pt x="847" y="1207"/>
                      </a:lnTo>
                      <a:lnTo>
                        <a:pt x="849" y="1209"/>
                      </a:lnTo>
                      <a:lnTo>
                        <a:pt x="852" y="1212"/>
                      </a:lnTo>
                      <a:lnTo>
                        <a:pt x="857" y="1219"/>
                      </a:lnTo>
                      <a:lnTo>
                        <a:pt x="868" y="1231"/>
                      </a:lnTo>
                      <a:lnTo>
                        <a:pt x="868" y="1232"/>
                      </a:lnTo>
                      <a:lnTo>
                        <a:pt x="869" y="1232"/>
                      </a:lnTo>
                      <a:lnTo>
                        <a:pt x="871" y="1234"/>
                      </a:lnTo>
                      <a:lnTo>
                        <a:pt x="873" y="1236"/>
                      </a:lnTo>
                      <a:lnTo>
                        <a:pt x="879" y="1242"/>
                      </a:lnTo>
                      <a:lnTo>
                        <a:pt x="890" y="1251"/>
                      </a:lnTo>
                      <a:lnTo>
                        <a:pt x="890" y="1252"/>
                      </a:lnTo>
                      <a:lnTo>
                        <a:pt x="891" y="1253"/>
                      </a:lnTo>
                      <a:lnTo>
                        <a:pt x="892" y="1253"/>
                      </a:lnTo>
                      <a:lnTo>
                        <a:pt x="895" y="1256"/>
                      </a:lnTo>
                      <a:lnTo>
                        <a:pt x="900" y="1259"/>
                      </a:lnTo>
                      <a:lnTo>
                        <a:pt x="900" y="1260"/>
                      </a:lnTo>
                      <a:lnTo>
                        <a:pt x="901" y="1260"/>
                      </a:lnTo>
                      <a:lnTo>
                        <a:pt x="903" y="1261"/>
                      </a:lnTo>
                      <a:lnTo>
                        <a:pt x="905" y="1263"/>
                      </a:lnTo>
                      <a:lnTo>
                        <a:pt x="910" y="1266"/>
                      </a:lnTo>
                      <a:lnTo>
                        <a:pt x="911" y="1266"/>
                      </a:lnTo>
                      <a:lnTo>
                        <a:pt x="911" y="1266"/>
                      </a:lnTo>
                      <a:lnTo>
                        <a:pt x="913" y="1267"/>
                      </a:lnTo>
                      <a:lnTo>
                        <a:pt x="915" y="1269"/>
                      </a:lnTo>
                      <a:lnTo>
                        <a:pt x="916" y="1269"/>
                      </a:lnTo>
                      <a:lnTo>
                        <a:pt x="916" y="1269"/>
                      </a:lnTo>
                      <a:lnTo>
                        <a:pt x="918" y="1270"/>
                      </a:lnTo>
                      <a:lnTo>
                        <a:pt x="920" y="1271"/>
                      </a:lnTo>
                      <a:lnTo>
                        <a:pt x="921" y="1272"/>
                      </a:lnTo>
                      <a:lnTo>
                        <a:pt x="921" y="1272"/>
                      </a:lnTo>
                      <a:lnTo>
                        <a:pt x="923" y="1272"/>
                      </a:lnTo>
                      <a:lnTo>
                        <a:pt x="925" y="1274"/>
                      </a:lnTo>
                      <a:lnTo>
                        <a:pt x="930" y="1276"/>
                      </a:lnTo>
                      <a:lnTo>
                        <a:pt x="931" y="1276"/>
                      </a:lnTo>
                      <a:lnTo>
                        <a:pt x="932" y="1276"/>
                      </a:lnTo>
                      <a:lnTo>
                        <a:pt x="933" y="1277"/>
                      </a:lnTo>
                      <a:lnTo>
                        <a:pt x="936" y="1278"/>
                      </a:lnTo>
                      <a:lnTo>
                        <a:pt x="937" y="1278"/>
                      </a:lnTo>
                      <a:lnTo>
                        <a:pt x="937" y="1278"/>
                      </a:lnTo>
                      <a:lnTo>
                        <a:pt x="939" y="1278"/>
                      </a:lnTo>
                      <a:lnTo>
                        <a:pt x="942" y="1279"/>
                      </a:lnTo>
                      <a:lnTo>
                        <a:pt x="942" y="1279"/>
                      </a:lnTo>
                      <a:lnTo>
                        <a:pt x="943" y="1279"/>
                      </a:lnTo>
                      <a:lnTo>
                        <a:pt x="944" y="1280"/>
                      </a:lnTo>
                      <a:lnTo>
                        <a:pt x="945" y="1280"/>
                      </a:lnTo>
                      <a:lnTo>
                        <a:pt x="946" y="1280"/>
                      </a:lnTo>
                      <a:lnTo>
                        <a:pt x="947" y="1280"/>
                      </a:lnTo>
                      <a:lnTo>
                        <a:pt x="948" y="1280"/>
                      </a:lnTo>
                      <a:lnTo>
                        <a:pt x="948" y="1280"/>
                      </a:lnTo>
                      <a:lnTo>
                        <a:pt x="950" y="1281"/>
                      </a:lnTo>
                      <a:lnTo>
                        <a:pt x="950" y="1281"/>
                      </a:lnTo>
                      <a:lnTo>
                        <a:pt x="951" y="1281"/>
                      </a:lnTo>
                      <a:lnTo>
                        <a:pt x="952" y="1281"/>
                      </a:lnTo>
                      <a:lnTo>
                        <a:pt x="953" y="1281"/>
                      </a:lnTo>
                      <a:lnTo>
                        <a:pt x="954" y="1281"/>
                      </a:lnTo>
                      <a:lnTo>
                        <a:pt x="954" y="1281"/>
                      </a:lnTo>
                      <a:lnTo>
                        <a:pt x="955" y="1281"/>
                      </a:lnTo>
                      <a:lnTo>
                        <a:pt x="956" y="1281"/>
                      </a:lnTo>
                      <a:lnTo>
                        <a:pt x="957" y="1281"/>
                      </a:lnTo>
                      <a:lnTo>
                        <a:pt x="957" y="1281"/>
                      </a:lnTo>
                      <a:lnTo>
                        <a:pt x="958" y="1281"/>
                      </a:lnTo>
                      <a:lnTo>
                        <a:pt x="958" y="1281"/>
                      </a:lnTo>
                      <a:lnTo>
                        <a:pt x="959" y="1281"/>
                      </a:lnTo>
                      <a:lnTo>
                        <a:pt x="960" y="1281"/>
                      </a:lnTo>
                      <a:lnTo>
                        <a:pt x="961" y="1281"/>
                      </a:lnTo>
                      <a:lnTo>
                        <a:pt x="961" y="1281"/>
                      </a:lnTo>
                      <a:lnTo>
                        <a:pt x="962" y="1281"/>
                      </a:lnTo>
                      <a:lnTo>
                        <a:pt x="963" y="1281"/>
                      </a:lnTo>
                      <a:lnTo>
                        <a:pt x="963" y="1281"/>
                      </a:lnTo>
                      <a:lnTo>
                        <a:pt x="964" y="1281"/>
                      </a:lnTo>
                      <a:lnTo>
                        <a:pt x="965" y="1281"/>
                      </a:lnTo>
                      <a:lnTo>
                        <a:pt x="966" y="1281"/>
                      </a:lnTo>
                      <a:lnTo>
                        <a:pt x="966" y="1281"/>
                      </a:lnTo>
                      <a:lnTo>
                        <a:pt x="967" y="1281"/>
                      </a:lnTo>
                      <a:lnTo>
                        <a:pt x="967" y="1281"/>
                      </a:lnTo>
                      <a:lnTo>
                        <a:pt x="968" y="1281"/>
                      </a:lnTo>
                      <a:lnTo>
                        <a:pt x="969" y="1281"/>
                      </a:lnTo>
                      <a:lnTo>
                        <a:pt x="970" y="1281"/>
                      </a:lnTo>
                      <a:lnTo>
                        <a:pt x="970" y="1281"/>
                      </a:lnTo>
                      <a:lnTo>
                        <a:pt x="971" y="1281"/>
                      </a:lnTo>
                      <a:lnTo>
                        <a:pt x="972" y="1281"/>
                      </a:lnTo>
                      <a:lnTo>
                        <a:pt x="972" y="1281"/>
                      </a:lnTo>
                      <a:lnTo>
                        <a:pt x="973" y="1281"/>
                      </a:lnTo>
                      <a:lnTo>
                        <a:pt x="975" y="1281"/>
                      </a:lnTo>
                      <a:lnTo>
                        <a:pt x="975" y="1281"/>
                      </a:lnTo>
                      <a:lnTo>
                        <a:pt x="976" y="1280"/>
                      </a:lnTo>
                      <a:lnTo>
                        <a:pt x="977" y="1280"/>
                      </a:lnTo>
                      <a:lnTo>
                        <a:pt x="978" y="1280"/>
                      </a:lnTo>
                      <a:lnTo>
                        <a:pt x="978" y="1280"/>
                      </a:lnTo>
                      <a:lnTo>
                        <a:pt x="979" y="1280"/>
                      </a:lnTo>
                      <a:lnTo>
                        <a:pt x="980" y="1280"/>
                      </a:lnTo>
                      <a:lnTo>
                        <a:pt x="981" y="1280"/>
                      </a:lnTo>
                      <a:lnTo>
                        <a:pt x="982" y="1279"/>
                      </a:lnTo>
                      <a:lnTo>
                        <a:pt x="985" y="1278"/>
                      </a:lnTo>
                      <a:lnTo>
                        <a:pt x="985" y="1278"/>
                      </a:lnTo>
                      <a:lnTo>
                        <a:pt x="986" y="1278"/>
                      </a:lnTo>
                      <a:lnTo>
                        <a:pt x="987" y="1278"/>
                      </a:lnTo>
                      <a:lnTo>
                        <a:pt x="990" y="1277"/>
                      </a:lnTo>
                      <a:lnTo>
                        <a:pt x="991" y="1277"/>
                      </a:lnTo>
                      <a:lnTo>
                        <a:pt x="991" y="1277"/>
                      </a:lnTo>
                      <a:lnTo>
                        <a:pt x="993" y="1276"/>
                      </a:lnTo>
                      <a:lnTo>
                        <a:pt x="995" y="1275"/>
                      </a:lnTo>
                      <a:lnTo>
                        <a:pt x="996" y="1275"/>
                      </a:lnTo>
                      <a:lnTo>
                        <a:pt x="996" y="1275"/>
                      </a:lnTo>
                      <a:lnTo>
                        <a:pt x="997" y="1274"/>
                      </a:lnTo>
                      <a:lnTo>
                        <a:pt x="1000" y="1273"/>
                      </a:lnTo>
                      <a:lnTo>
                        <a:pt x="1005" y="1271"/>
                      </a:lnTo>
                      <a:lnTo>
                        <a:pt x="1006" y="1271"/>
                      </a:lnTo>
                      <a:lnTo>
                        <a:pt x="1006" y="1270"/>
                      </a:lnTo>
                      <a:lnTo>
                        <a:pt x="1008" y="1269"/>
                      </a:lnTo>
                      <a:lnTo>
                        <a:pt x="1011" y="1268"/>
                      </a:lnTo>
                      <a:lnTo>
                        <a:pt x="1015" y="1265"/>
                      </a:lnTo>
                      <a:lnTo>
                        <a:pt x="1016" y="1265"/>
                      </a:lnTo>
                      <a:lnTo>
                        <a:pt x="1017" y="1264"/>
                      </a:lnTo>
                      <a:lnTo>
                        <a:pt x="1018" y="1263"/>
                      </a:lnTo>
                      <a:lnTo>
                        <a:pt x="1021" y="1262"/>
                      </a:lnTo>
                      <a:lnTo>
                        <a:pt x="1026" y="1259"/>
                      </a:lnTo>
                      <a:lnTo>
                        <a:pt x="1026" y="1258"/>
                      </a:lnTo>
                      <a:lnTo>
                        <a:pt x="1027" y="1257"/>
                      </a:lnTo>
                      <a:lnTo>
                        <a:pt x="1028" y="1257"/>
                      </a:lnTo>
                      <a:lnTo>
                        <a:pt x="1031" y="1254"/>
                      </a:lnTo>
                      <a:lnTo>
                        <a:pt x="1036" y="1251"/>
                      </a:lnTo>
                      <a:lnTo>
                        <a:pt x="1036" y="1250"/>
                      </a:lnTo>
                      <a:lnTo>
                        <a:pt x="1037" y="1250"/>
                      </a:lnTo>
                      <a:lnTo>
                        <a:pt x="1038" y="1248"/>
                      </a:lnTo>
                      <a:lnTo>
                        <a:pt x="1041" y="1246"/>
                      </a:lnTo>
                      <a:lnTo>
                        <a:pt x="1046" y="1242"/>
                      </a:lnTo>
                      <a:lnTo>
                        <a:pt x="1056" y="1232"/>
                      </a:lnTo>
                      <a:lnTo>
                        <a:pt x="1057" y="1231"/>
                      </a:lnTo>
                      <a:lnTo>
                        <a:pt x="1057" y="1230"/>
                      </a:lnTo>
                      <a:lnTo>
                        <a:pt x="1059" y="1229"/>
                      </a:lnTo>
                      <a:lnTo>
                        <a:pt x="1062" y="1226"/>
                      </a:lnTo>
                      <a:lnTo>
                        <a:pt x="1067" y="1219"/>
                      </a:lnTo>
                      <a:lnTo>
                        <a:pt x="1078" y="1206"/>
                      </a:lnTo>
                      <a:lnTo>
                        <a:pt x="1078" y="1205"/>
                      </a:lnTo>
                      <a:lnTo>
                        <a:pt x="1079" y="1204"/>
                      </a:lnTo>
                      <a:lnTo>
                        <a:pt x="1081" y="1202"/>
                      </a:lnTo>
                      <a:lnTo>
                        <a:pt x="1083" y="1199"/>
                      </a:lnTo>
                      <a:lnTo>
                        <a:pt x="1089" y="1191"/>
                      </a:lnTo>
                      <a:lnTo>
                        <a:pt x="1100" y="1175"/>
                      </a:lnTo>
                      <a:lnTo>
                        <a:pt x="1100" y="1175"/>
                      </a:lnTo>
                      <a:lnTo>
                        <a:pt x="1101" y="1173"/>
                      </a:lnTo>
                      <a:lnTo>
                        <a:pt x="1102" y="1172"/>
                      </a:lnTo>
                      <a:lnTo>
                        <a:pt x="1105" y="1168"/>
                      </a:lnTo>
                      <a:lnTo>
                        <a:pt x="1110" y="1160"/>
                      </a:lnTo>
                      <a:lnTo>
                        <a:pt x="1120" y="1143"/>
                      </a:lnTo>
                      <a:lnTo>
                        <a:pt x="1141" y="1107"/>
                      </a:lnTo>
                      <a:lnTo>
                        <a:pt x="1141" y="1105"/>
                      </a:lnTo>
                      <a:lnTo>
                        <a:pt x="1142" y="1104"/>
                      </a:lnTo>
                      <a:lnTo>
                        <a:pt x="1143" y="1101"/>
                      </a:lnTo>
                      <a:lnTo>
                        <a:pt x="1146" y="1096"/>
                      </a:lnTo>
                      <a:lnTo>
                        <a:pt x="1152" y="1085"/>
                      </a:lnTo>
                      <a:lnTo>
                        <a:pt x="1163" y="1063"/>
                      </a:lnTo>
                      <a:lnTo>
                        <a:pt x="1185" y="1016"/>
                      </a:lnTo>
                      <a:lnTo>
                        <a:pt x="1228" y="915"/>
                      </a:lnTo>
                      <a:lnTo>
                        <a:pt x="1269" y="812"/>
                      </a:lnTo>
                      <a:lnTo>
                        <a:pt x="1313" y="694"/>
                      </a:lnTo>
                      <a:lnTo>
                        <a:pt x="1354" y="583"/>
                      </a:lnTo>
                      <a:lnTo>
                        <a:pt x="1394" y="475"/>
                      </a:lnTo>
                      <a:lnTo>
                        <a:pt x="1438" y="364"/>
                      </a:lnTo>
                      <a:lnTo>
                        <a:pt x="1479" y="269"/>
                      </a:lnTo>
                      <a:lnTo>
                        <a:pt x="1479" y="267"/>
                      </a:lnTo>
                      <a:lnTo>
                        <a:pt x="1480" y="266"/>
                      </a:lnTo>
                      <a:lnTo>
                        <a:pt x="1481" y="263"/>
                      </a:lnTo>
                      <a:lnTo>
                        <a:pt x="1484" y="257"/>
                      </a:lnTo>
                      <a:lnTo>
                        <a:pt x="1489" y="245"/>
                      </a:lnTo>
                      <a:lnTo>
                        <a:pt x="1501" y="222"/>
                      </a:lnTo>
                      <a:lnTo>
                        <a:pt x="1522" y="178"/>
                      </a:lnTo>
                      <a:lnTo>
                        <a:pt x="1523" y="177"/>
                      </a:lnTo>
                      <a:lnTo>
                        <a:pt x="1524" y="176"/>
                      </a:lnTo>
                      <a:lnTo>
                        <a:pt x="1525" y="173"/>
                      </a:lnTo>
                      <a:lnTo>
                        <a:pt x="1528" y="168"/>
                      </a:lnTo>
                      <a:lnTo>
                        <a:pt x="1533" y="159"/>
                      </a:lnTo>
                      <a:lnTo>
                        <a:pt x="1543" y="141"/>
                      </a:lnTo>
                      <a:lnTo>
                        <a:pt x="1544" y="140"/>
                      </a:lnTo>
                      <a:lnTo>
                        <a:pt x="1545" y="139"/>
                      </a:lnTo>
                      <a:lnTo>
                        <a:pt x="1546" y="137"/>
                      </a:lnTo>
                      <a:lnTo>
                        <a:pt x="1548" y="132"/>
                      </a:lnTo>
                      <a:lnTo>
                        <a:pt x="1554" y="124"/>
                      </a:lnTo>
                      <a:lnTo>
                        <a:pt x="1564" y="108"/>
                      </a:lnTo>
                      <a:lnTo>
                        <a:pt x="1564" y="107"/>
                      </a:lnTo>
                      <a:lnTo>
                        <a:pt x="1565" y="106"/>
                      </a:lnTo>
                      <a:lnTo>
                        <a:pt x="1566" y="104"/>
                      </a:lnTo>
                      <a:lnTo>
                        <a:pt x="1569" y="101"/>
                      </a:lnTo>
                      <a:lnTo>
                        <a:pt x="1574" y="93"/>
                      </a:lnTo>
                      <a:lnTo>
                        <a:pt x="1584" y="80"/>
                      </a:lnTo>
                      <a:lnTo>
                        <a:pt x="1585" y="79"/>
                      </a:lnTo>
                      <a:lnTo>
                        <a:pt x="1585" y="78"/>
                      </a:lnTo>
                      <a:lnTo>
                        <a:pt x="1587" y="76"/>
                      </a:lnTo>
                      <a:lnTo>
                        <a:pt x="1589" y="73"/>
                      </a:lnTo>
                      <a:lnTo>
                        <a:pt x="1594" y="67"/>
                      </a:lnTo>
                      <a:lnTo>
                        <a:pt x="1604" y="55"/>
                      </a:lnTo>
                      <a:lnTo>
                        <a:pt x="1605" y="54"/>
                      </a:lnTo>
                      <a:lnTo>
                        <a:pt x="1606" y="54"/>
                      </a:lnTo>
                      <a:lnTo>
                        <a:pt x="1607" y="52"/>
                      </a:lnTo>
                      <a:lnTo>
                        <a:pt x="1610" y="49"/>
                      </a:lnTo>
                      <a:lnTo>
                        <a:pt x="1615" y="44"/>
                      </a:lnTo>
                      <a:lnTo>
                        <a:pt x="1616" y="43"/>
                      </a:lnTo>
                      <a:lnTo>
                        <a:pt x="1617" y="42"/>
                      </a:lnTo>
                      <a:lnTo>
                        <a:pt x="1618" y="41"/>
                      </a:lnTo>
                      <a:lnTo>
                        <a:pt x="1621" y="38"/>
                      </a:lnTo>
                      <a:lnTo>
                        <a:pt x="1626" y="33"/>
                      </a:lnTo>
                      <a:lnTo>
                        <a:pt x="1627" y="33"/>
                      </a:lnTo>
                      <a:lnTo>
                        <a:pt x="1627" y="32"/>
                      </a:lnTo>
                      <a:lnTo>
                        <a:pt x="1629" y="31"/>
                      </a:lnTo>
                      <a:lnTo>
                        <a:pt x="1632" y="29"/>
                      </a:lnTo>
                      <a:lnTo>
                        <a:pt x="1637" y="24"/>
                      </a:lnTo>
                      <a:lnTo>
                        <a:pt x="1638" y="24"/>
                      </a:lnTo>
                      <a:lnTo>
                        <a:pt x="1639" y="24"/>
                      </a:lnTo>
                      <a:lnTo>
                        <a:pt x="1640" y="23"/>
                      </a:lnTo>
                      <a:lnTo>
                        <a:pt x="1642" y="21"/>
                      </a:lnTo>
                      <a:lnTo>
                        <a:pt x="1648" y="17"/>
                      </a:lnTo>
                      <a:lnTo>
                        <a:pt x="1649" y="17"/>
                      </a:lnTo>
                      <a:lnTo>
                        <a:pt x="1650" y="16"/>
                      </a:lnTo>
                      <a:lnTo>
                        <a:pt x="1651" y="15"/>
                      </a:lnTo>
                      <a:lnTo>
                        <a:pt x="1653" y="14"/>
                      </a:lnTo>
                      <a:lnTo>
                        <a:pt x="1658" y="11"/>
                      </a:lnTo>
                      <a:lnTo>
                        <a:pt x="1659" y="11"/>
                      </a:lnTo>
                      <a:lnTo>
                        <a:pt x="1660" y="11"/>
                      </a:lnTo>
                      <a:lnTo>
                        <a:pt x="1661" y="10"/>
                      </a:lnTo>
                      <a:lnTo>
                        <a:pt x="1663" y="9"/>
                      </a:lnTo>
                      <a:lnTo>
                        <a:pt x="1669" y="7"/>
                      </a:lnTo>
                      <a:lnTo>
                        <a:pt x="1669" y="6"/>
                      </a:lnTo>
                      <a:lnTo>
                        <a:pt x="1670" y="6"/>
                      </a:lnTo>
                      <a:lnTo>
                        <a:pt x="1671" y="6"/>
                      </a:lnTo>
                      <a:lnTo>
                        <a:pt x="1674" y="5"/>
                      </a:lnTo>
                      <a:lnTo>
                        <a:pt x="1674" y="5"/>
                      </a:lnTo>
                      <a:lnTo>
                        <a:pt x="1675" y="5"/>
                      </a:lnTo>
                      <a:lnTo>
                        <a:pt x="1676" y="4"/>
                      </a:lnTo>
                      <a:lnTo>
                        <a:pt x="1679" y="3"/>
                      </a:lnTo>
                      <a:lnTo>
                        <a:pt x="1680" y="3"/>
                      </a:lnTo>
                      <a:lnTo>
                        <a:pt x="1680" y="3"/>
                      </a:lnTo>
                      <a:lnTo>
                        <a:pt x="1681" y="3"/>
                      </a:lnTo>
                      <a:lnTo>
                        <a:pt x="1682" y="2"/>
                      </a:lnTo>
                      <a:lnTo>
                        <a:pt x="1683" y="2"/>
                      </a:lnTo>
                      <a:lnTo>
                        <a:pt x="1684" y="2"/>
                      </a:lnTo>
                      <a:lnTo>
                        <a:pt x="1684" y="2"/>
                      </a:lnTo>
                      <a:lnTo>
                        <a:pt x="1685" y="2"/>
                      </a:lnTo>
                      <a:lnTo>
                        <a:pt x="1686" y="2"/>
                      </a:lnTo>
                      <a:lnTo>
                        <a:pt x="1687" y="1"/>
                      </a:lnTo>
                      <a:lnTo>
                        <a:pt x="1688" y="1"/>
                      </a:lnTo>
                      <a:lnTo>
                        <a:pt x="1689" y="1"/>
                      </a:lnTo>
                      <a:lnTo>
                        <a:pt x="1690" y="1"/>
                      </a:lnTo>
                      <a:lnTo>
                        <a:pt x="1690" y="1"/>
                      </a:lnTo>
                      <a:lnTo>
                        <a:pt x="1691" y="1"/>
                      </a:lnTo>
                      <a:lnTo>
                        <a:pt x="1692" y="1"/>
                      </a:lnTo>
                      <a:lnTo>
                        <a:pt x="1692" y="0"/>
                      </a:lnTo>
                      <a:lnTo>
                        <a:pt x="1693" y="0"/>
                      </a:lnTo>
                      <a:lnTo>
                        <a:pt x="1695" y="0"/>
                      </a:lnTo>
                      <a:lnTo>
                        <a:pt x="1695" y="0"/>
                      </a:lnTo>
                      <a:lnTo>
                        <a:pt x="1696" y="0"/>
                      </a:lnTo>
                      <a:lnTo>
                        <a:pt x="1697" y="0"/>
                      </a:lnTo>
                      <a:lnTo>
                        <a:pt x="1697" y="0"/>
                      </a:lnTo>
                      <a:lnTo>
                        <a:pt x="1698" y="0"/>
                      </a:lnTo>
                      <a:lnTo>
                        <a:pt x="1699" y="0"/>
                      </a:lnTo>
                      <a:lnTo>
                        <a:pt x="1699" y="0"/>
                      </a:lnTo>
                      <a:lnTo>
                        <a:pt x="1700" y="0"/>
                      </a:lnTo>
                      <a:lnTo>
                        <a:pt x="1701" y="0"/>
                      </a:lnTo>
                      <a:lnTo>
                        <a:pt x="1701" y="0"/>
                      </a:lnTo>
                      <a:lnTo>
                        <a:pt x="1702" y="0"/>
                      </a:lnTo>
                      <a:lnTo>
                        <a:pt x="1703" y="0"/>
                      </a:lnTo>
                      <a:lnTo>
                        <a:pt x="1704" y="0"/>
                      </a:lnTo>
                      <a:lnTo>
                        <a:pt x="1704" y="0"/>
                      </a:lnTo>
                      <a:lnTo>
                        <a:pt x="1705" y="0"/>
                      </a:lnTo>
                      <a:lnTo>
                        <a:pt x="1706" y="0"/>
                      </a:lnTo>
                      <a:lnTo>
                        <a:pt x="1706" y="0"/>
                      </a:lnTo>
                      <a:lnTo>
                        <a:pt x="1707" y="0"/>
                      </a:lnTo>
                      <a:lnTo>
                        <a:pt x="1708" y="0"/>
                      </a:lnTo>
                      <a:lnTo>
                        <a:pt x="1708" y="0"/>
                      </a:lnTo>
                      <a:lnTo>
                        <a:pt x="1709" y="0"/>
                      </a:lnTo>
                      <a:lnTo>
                        <a:pt x="1710" y="0"/>
                      </a:lnTo>
                      <a:lnTo>
                        <a:pt x="1710" y="0"/>
                      </a:lnTo>
                      <a:lnTo>
                        <a:pt x="1711" y="0"/>
                      </a:lnTo>
                      <a:lnTo>
                        <a:pt x="1712" y="0"/>
                      </a:lnTo>
                      <a:lnTo>
                        <a:pt x="1713" y="0"/>
                      </a:lnTo>
                      <a:lnTo>
                        <a:pt x="1713" y="0"/>
                      </a:lnTo>
                      <a:lnTo>
                        <a:pt x="1714" y="1"/>
                      </a:lnTo>
                      <a:lnTo>
                        <a:pt x="1715" y="1"/>
                      </a:lnTo>
                      <a:lnTo>
                        <a:pt x="1715" y="1"/>
                      </a:lnTo>
                      <a:lnTo>
                        <a:pt x="1717" y="1"/>
                      </a:lnTo>
                      <a:lnTo>
                        <a:pt x="1717" y="1"/>
                      </a:lnTo>
                      <a:lnTo>
                        <a:pt x="1718" y="1"/>
                      </a:lnTo>
                      <a:lnTo>
                        <a:pt x="1720" y="2"/>
                      </a:lnTo>
                      <a:lnTo>
                        <a:pt x="1722" y="2"/>
                      </a:lnTo>
                      <a:lnTo>
                        <a:pt x="1723" y="2"/>
                      </a:lnTo>
                      <a:lnTo>
                        <a:pt x="1724" y="2"/>
                      </a:lnTo>
                    </a:path>
                  </a:pathLst>
                </a:custGeom>
                <a:noFill/>
                <a:ln w="28575" cap="sq" cmpd="sng">
                  <a:solidFill>
                    <a:srgbClr val="006600"/>
                  </a:solidFill>
                  <a:prstDash val="solid"/>
                  <a:miter lim="800000"/>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22"/>
                <p:cNvSpPr/>
                <p:nvPr/>
              </p:nvSpPr>
              <p:spPr bwMode="auto">
                <a:xfrm>
                  <a:off x="4557" y="1962"/>
                  <a:ext cx="349" cy="639"/>
                </a:xfrm>
                <a:custGeom>
                  <a:avLst/>
                  <a:gdLst>
                    <a:gd name="T0" fmla="*/ 1 w 349"/>
                    <a:gd name="T1" fmla="*/ 1 h 639"/>
                    <a:gd name="T2" fmla="*/ 5 w 349"/>
                    <a:gd name="T3" fmla="*/ 2 h 639"/>
                    <a:gd name="T4" fmla="*/ 7 w 349"/>
                    <a:gd name="T5" fmla="*/ 3 h 639"/>
                    <a:gd name="T6" fmla="*/ 10 w 349"/>
                    <a:gd name="T7" fmla="*/ 4 h 639"/>
                    <a:gd name="T8" fmla="*/ 12 w 349"/>
                    <a:gd name="T9" fmla="*/ 4 h 639"/>
                    <a:gd name="T10" fmla="*/ 16 w 349"/>
                    <a:gd name="T11" fmla="*/ 6 h 639"/>
                    <a:gd name="T12" fmla="*/ 17 w 349"/>
                    <a:gd name="T13" fmla="*/ 7 h 639"/>
                    <a:gd name="T14" fmla="*/ 21 w 349"/>
                    <a:gd name="T15" fmla="*/ 8 h 639"/>
                    <a:gd name="T16" fmla="*/ 23 w 349"/>
                    <a:gd name="T17" fmla="*/ 9 h 639"/>
                    <a:gd name="T18" fmla="*/ 31 w 349"/>
                    <a:gd name="T19" fmla="*/ 14 h 639"/>
                    <a:gd name="T20" fmla="*/ 32 w 349"/>
                    <a:gd name="T21" fmla="*/ 15 h 639"/>
                    <a:gd name="T22" fmla="*/ 37 w 349"/>
                    <a:gd name="T23" fmla="*/ 17 h 639"/>
                    <a:gd name="T24" fmla="*/ 53 w 349"/>
                    <a:gd name="T25" fmla="*/ 29 h 639"/>
                    <a:gd name="T26" fmla="*/ 54 w 349"/>
                    <a:gd name="T27" fmla="*/ 30 h 639"/>
                    <a:gd name="T28" fmla="*/ 58 w 349"/>
                    <a:gd name="T29" fmla="*/ 34 h 639"/>
                    <a:gd name="T30" fmla="*/ 73 w 349"/>
                    <a:gd name="T31" fmla="*/ 49 h 639"/>
                    <a:gd name="T32" fmla="*/ 74 w 349"/>
                    <a:gd name="T33" fmla="*/ 50 h 639"/>
                    <a:gd name="T34" fmla="*/ 78 w 349"/>
                    <a:gd name="T35" fmla="*/ 54 h 639"/>
                    <a:gd name="T36" fmla="*/ 94 w 349"/>
                    <a:gd name="T37" fmla="*/ 72 h 639"/>
                    <a:gd name="T38" fmla="*/ 95 w 349"/>
                    <a:gd name="T39" fmla="*/ 74 h 639"/>
                    <a:gd name="T40" fmla="*/ 99 w 349"/>
                    <a:gd name="T41" fmla="*/ 79 h 639"/>
                    <a:gd name="T42" fmla="*/ 116 w 349"/>
                    <a:gd name="T43" fmla="*/ 103 h 639"/>
                    <a:gd name="T44" fmla="*/ 138 w 349"/>
                    <a:gd name="T45" fmla="*/ 139 h 639"/>
                    <a:gd name="T46" fmla="*/ 140 w 349"/>
                    <a:gd name="T47" fmla="*/ 142 h 639"/>
                    <a:gd name="T48" fmla="*/ 148 w 349"/>
                    <a:gd name="T49" fmla="*/ 156 h 639"/>
                    <a:gd name="T50" fmla="*/ 179 w 349"/>
                    <a:gd name="T51" fmla="*/ 215 h 639"/>
                    <a:gd name="T52" fmla="*/ 263 w 349"/>
                    <a:gd name="T53" fmla="*/ 409 h 639"/>
                    <a:gd name="T54" fmla="*/ 304 w 349"/>
                    <a:gd name="T55" fmla="*/ 517 h 639"/>
                    <a:gd name="T56" fmla="*/ 306 w 349"/>
                    <a:gd name="T57" fmla="*/ 523 h 639"/>
                    <a:gd name="T58" fmla="*/ 315 w 349"/>
                    <a:gd name="T59" fmla="*/ 546 h 639"/>
                    <a:gd name="T60" fmla="*/ 327 w 349"/>
                    <a:gd name="T61" fmla="*/ 579 h 639"/>
                    <a:gd name="T62" fmla="*/ 329 w 349"/>
                    <a:gd name="T63" fmla="*/ 585 h 639"/>
                    <a:gd name="T64" fmla="*/ 338 w 349"/>
                    <a:gd name="T65" fmla="*/ 608 h 639"/>
                    <a:gd name="T66" fmla="*/ 339 w 349"/>
                    <a:gd name="T67" fmla="*/ 612 h 639"/>
                    <a:gd name="T68" fmla="*/ 343 w 349"/>
                    <a:gd name="T69" fmla="*/ 623 h 639"/>
                    <a:gd name="T70" fmla="*/ 345 w 349"/>
                    <a:gd name="T71" fmla="*/ 627 h 639"/>
                    <a:gd name="T72" fmla="*/ 347 w 349"/>
                    <a:gd name="T73" fmla="*/ 633 h 639"/>
                    <a:gd name="T74" fmla="*/ 348 w 349"/>
                    <a:gd name="T75" fmla="*/ 637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9" h="639">
                      <a:moveTo>
                        <a:pt x="0" y="0"/>
                      </a:moveTo>
                      <a:lnTo>
                        <a:pt x="1" y="1"/>
                      </a:lnTo>
                      <a:lnTo>
                        <a:pt x="4" y="1"/>
                      </a:lnTo>
                      <a:lnTo>
                        <a:pt x="5" y="2"/>
                      </a:lnTo>
                      <a:lnTo>
                        <a:pt x="5" y="2"/>
                      </a:lnTo>
                      <a:lnTo>
                        <a:pt x="7" y="3"/>
                      </a:lnTo>
                      <a:lnTo>
                        <a:pt x="9" y="3"/>
                      </a:lnTo>
                      <a:lnTo>
                        <a:pt x="10" y="4"/>
                      </a:lnTo>
                      <a:lnTo>
                        <a:pt x="11" y="4"/>
                      </a:lnTo>
                      <a:lnTo>
                        <a:pt x="12" y="4"/>
                      </a:lnTo>
                      <a:lnTo>
                        <a:pt x="15" y="6"/>
                      </a:lnTo>
                      <a:lnTo>
                        <a:pt x="16" y="6"/>
                      </a:lnTo>
                      <a:lnTo>
                        <a:pt x="16" y="6"/>
                      </a:lnTo>
                      <a:lnTo>
                        <a:pt x="17" y="7"/>
                      </a:lnTo>
                      <a:lnTo>
                        <a:pt x="20" y="8"/>
                      </a:lnTo>
                      <a:lnTo>
                        <a:pt x="21" y="8"/>
                      </a:lnTo>
                      <a:lnTo>
                        <a:pt x="22" y="9"/>
                      </a:lnTo>
                      <a:lnTo>
                        <a:pt x="23" y="9"/>
                      </a:lnTo>
                      <a:lnTo>
                        <a:pt x="26" y="10"/>
                      </a:lnTo>
                      <a:lnTo>
                        <a:pt x="31" y="14"/>
                      </a:lnTo>
                      <a:lnTo>
                        <a:pt x="32" y="14"/>
                      </a:lnTo>
                      <a:lnTo>
                        <a:pt x="32" y="15"/>
                      </a:lnTo>
                      <a:lnTo>
                        <a:pt x="34" y="15"/>
                      </a:lnTo>
                      <a:lnTo>
                        <a:pt x="37" y="17"/>
                      </a:lnTo>
                      <a:lnTo>
                        <a:pt x="42" y="21"/>
                      </a:lnTo>
                      <a:lnTo>
                        <a:pt x="53" y="29"/>
                      </a:lnTo>
                      <a:lnTo>
                        <a:pt x="53" y="30"/>
                      </a:lnTo>
                      <a:lnTo>
                        <a:pt x="54" y="30"/>
                      </a:lnTo>
                      <a:lnTo>
                        <a:pt x="55" y="31"/>
                      </a:lnTo>
                      <a:lnTo>
                        <a:pt x="58" y="34"/>
                      </a:lnTo>
                      <a:lnTo>
                        <a:pt x="63" y="39"/>
                      </a:lnTo>
                      <a:lnTo>
                        <a:pt x="73" y="49"/>
                      </a:lnTo>
                      <a:lnTo>
                        <a:pt x="74" y="49"/>
                      </a:lnTo>
                      <a:lnTo>
                        <a:pt x="74" y="50"/>
                      </a:lnTo>
                      <a:lnTo>
                        <a:pt x="76" y="51"/>
                      </a:lnTo>
                      <a:lnTo>
                        <a:pt x="78" y="54"/>
                      </a:lnTo>
                      <a:lnTo>
                        <a:pt x="83" y="60"/>
                      </a:lnTo>
                      <a:lnTo>
                        <a:pt x="94" y="72"/>
                      </a:lnTo>
                      <a:lnTo>
                        <a:pt x="94" y="73"/>
                      </a:lnTo>
                      <a:lnTo>
                        <a:pt x="95" y="74"/>
                      </a:lnTo>
                      <a:lnTo>
                        <a:pt x="96" y="76"/>
                      </a:lnTo>
                      <a:lnTo>
                        <a:pt x="99" y="79"/>
                      </a:lnTo>
                      <a:lnTo>
                        <a:pt x="104" y="87"/>
                      </a:lnTo>
                      <a:lnTo>
                        <a:pt x="116" y="103"/>
                      </a:lnTo>
                      <a:lnTo>
                        <a:pt x="137" y="138"/>
                      </a:lnTo>
                      <a:lnTo>
                        <a:pt x="138" y="139"/>
                      </a:lnTo>
                      <a:lnTo>
                        <a:pt x="139" y="140"/>
                      </a:lnTo>
                      <a:lnTo>
                        <a:pt x="140" y="142"/>
                      </a:lnTo>
                      <a:lnTo>
                        <a:pt x="143" y="147"/>
                      </a:lnTo>
                      <a:lnTo>
                        <a:pt x="148" y="156"/>
                      </a:lnTo>
                      <a:lnTo>
                        <a:pt x="158" y="175"/>
                      </a:lnTo>
                      <a:lnTo>
                        <a:pt x="179" y="215"/>
                      </a:lnTo>
                      <a:lnTo>
                        <a:pt x="219" y="303"/>
                      </a:lnTo>
                      <a:lnTo>
                        <a:pt x="263" y="409"/>
                      </a:lnTo>
                      <a:lnTo>
                        <a:pt x="304" y="516"/>
                      </a:lnTo>
                      <a:lnTo>
                        <a:pt x="304" y="517"/>
                      </a:lnTo>
                      <a:lnTo>
                        <a:pt x="305" y="519"/>
                      </a:lnTo>
                      <a:lnTo>
                        <a:pt x="306" y="523"/>
                      </a:lnTo>
                      <a:lnTo>
                        <a:pt x="309" y="531"/>
                      </a:lnTo>
                      <a:lnTo>
                        <a:pt x="315" y="546"/>
                      </a:lnTo>
                      <a:lnTo>
                        <a:pt x="326" y="577"/>
                      </a:lnTo>
                      <a:lnTo>
                        <a:pt x="327" y="579"/>
                      </a:lnTo>
                      <a:lnTo>
                        <a:pt x="328" y="581"/>
                      </a:lnTo>
                      <a:lnTo>
                        <a:pt x="329" y="585"/>
                      </a:lnTo>
                      <a:lnTo>
                        <a:pt x="332" y="592"/>
                      </a:lnTo>
                      <a:lnTo>
                        <a:pt x="338" y="608"/>
                      </a:lnTo>
                      <a:lnTo>
                        <a:pt x="338" y="610"/>
                      </a:lnTo>
                      <a:lnTo>
                        <a:pt x="339" y="612"/>
                      </a:lnTo>
                      <a:lnTo>
                        <a:pt x="340" y="616"/>
                      </a:lnTo>
                      <a:lnTo>
                        <a:pt x="343" y="623"/>
                      </a:lnTo>
                      <a:lnTo>
                        <a:pt x="344" y="625"/>
                      </a:lnTo>
                      <a:lnTo>
                        <a:pt x="345" y="627"/>
                      </a:lnTo>
                      <a:lnTo>
                        <a:pt x="346" y="631"/>
                      </a:lnTo>
                      <a:lnTo>
                        <a:pt x="347" y="633"/>
                      </a:lnTo>
                      <a:lnTo>
                        <a:pt x="347" y="635"/>
                      </a:lnTo>
                      <a:lnTo>
                        <a:pt x="348" y="637"/>
                      </a:lnTo>
                      <a:lnTo>
                        <a:pt x="349" y="639"/>
                      </a:lnTo>
                    </a:path>
                  </a:pathLst>
                </a:custGeom>
                <a:noFill/>
                <a:ln w="28575" cap="sq" cmpd="sng">
                  <a:solidFill>
                    <a:srgbClr val="006600"/>
                  </a:solidFill>
                  <a:prstDash val="solid"/>
                  <a:miter lim="800000"/>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67" name="Group 36"/>
              <p:cNvGrpSpPr/>
              <p:nvPr/>
            </p:nvGrpSpPr>
            <p:grpSpPr bwMode="auto">
              <a:xfrm>
                <a:off x="3869" y="1961"/>
                <a:ext cx="1886" cy="1755"/>
                <a:chOff x="4" y="1960"/>
                <a:chExt cx="1886" cy="1755"/>
              </a:xfrm>
            </p:grpSpPr>
            <p:sp>
              <p:nvSpPr>
                <p:cNvPr id="72" name="Line 37"/>
                <p:cNvSpPr>
                  <a:spLocks noChangeShapeType="1"/>
                </p:cNvSpPr>
                <p:nvPr/>
              </p:nvSpPr>
              <p:spPr bwMode="auto">
                <a:xfrm flipV="1">
                  <a:off x="231" y="2115"/>
                  <a:ext cx="0" cy="15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Line 38"/>
                <p:cNvSpPr>
                  <a:spLocks noChangeShapeType="1"/>
                </p:cNvSpPr>
                <p:nvPr/>
              </p:nvSpPr>
              <p:spPr bwMode="auto">
                <a:xfrm>
                  <a:off x="54" y="3448"/>
                  <a:ext cx="1764"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74" name="Object 29"/>
                <p:cNvGraphicFramePr>
                  <a:graphicFrameLocks noChangeAspect="1"/>
                </p:cNvGraphicFramePr>
                <p:nvPr/>
              </p:nvGraphicFramePr>
              <p:xfrm>
                <a:off x="1692" y="3485"/>
                <a:ext cx="198" cy="218"/>
              </p:xfrm>
              <a:graphic>
                <a:graphicData uri="http://schemas.openxmlformats.org/presentationml/2006/ole">
                  <mc:AlternateContent xmlns:mc="http://schemas.openxmlformats.org/markup-compatibility/2006">
                    <mc:Choice xmlns:v="urn:schemas-microsoft-com:vml" Requires="v">
                      <p:oleObj name="Equation" r:id="rId39" imgW="127000" imgH="139700" progId="Equation.DSMT4">
                        <p:embed/>
                      </p:oleObj>
                    </mc:Choice>
                    <mc:Fallback>
                      <p:oleObj name="Equation" r:id="rId39" imgW="127000" imgH="139700" progId="Equation.DSMT4">
                        <p:embed/>
                        <p:pic>
                          <p:nvPicPr>
                            <p:cNvPr id="0" name="图片 384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92" y="3485"/>
                              <a:ext cx="19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75" name="Object 29"/>
                <p:cNvGraphicFramePr>
                  <a:graphicFrameLocks noChangeAspect="1"/>
                </p:cNvGraphicFramePr>
                <p:nvPr/>
              </p:nvGraphicFramePr>
              <p:xfrm>
                <a:off x="266" y="1960"/>
                <a:ext cx="218" cy="257"/>
              </p:xfrm>
              <a:graphic>
                <a:graphicData uri="http://schemas.openxmlformats.org/presentationml/2006/ole">
                  <mc:AlternateContent xmlns:mc="http://schemas.openxmlformats.org/markup-compatibility/2006">
                    <mc:Choice xmlns:v="urn:schemas-microsoft-com:vml" Requires="v">
                      <p:oleObj name="Equation" r:id="rId40" imgW="139700" imgH="165100" progId="Equation.DSMT4">
                        <p:embed/>
                      </p:oleObj>
                    </mc:Choice>
                    <mc:Fallback>
                      <p:oleObj name="Equation" r:id="rId40" imgW="139700" imgH="165100" progId="Equation.DSMT4">
                        <p:embed/>
                        <p:pic>
                          <p:nvPicPr>
                            <p:cNvPr id="0" name="图片 384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6" y="1960"/>
                              <a:ext cx="2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76" name="Object 29"/>
                <p:cNvGraphicFramePr>
                  <a:graphicFrameLocks noChangeAspect="1"/>
                </p:cNvGraphicFramePr>
                <p:nvPr/>
              </p:nvGraphicFramePr>
              <p:xfrm>
                <a:off x="4" y="3438"/>
                <a:ext cx="237" cy="277"/>
              </p:xfrm>
              <a:graphic>
                <a:graphicData uri="http://schemas.openxmlformats.org/presentationml/2006/ole">
                  <mc:AlternateContent xmlns:mc="http://schemas.openxmlformats.org/markup-compatibility/2006">
                    <mc:Choice xmlns:v="urn:schemas-microsoft-com:vml" Requires="v">
                      <p:oleObj name="Equation" r:id="rId41" imgW="152400" imgH="177800" progId="Equation.DSMT4">
                        <p:embed/>
                      </p:oleObj>
                    </mc:Choice>
                    <mc:Fallback>
                      <p:oleObj name="Equation" r:id="rId41" imgW="152400" imgH="177800" progId="Equation.DSMT4">
                        <p:embed/>
                        <p:pic>
                          <p:nvPicPr>
                            <p:cNvPr id="0" name="图片 38423"/>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4" y="3438"/>
                              <a:ext cx="23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sp>
            <p:nvSpPr>
              <p:cNvPr id="68" name="Line 46"/>
              <p:cNvSpPr>
                <a:spLocks noChangeShapeType="1"/>
              </p:cNvSpPr>
              <p:nvPr/>
            </p:nvSpPr>
            <p:spPr bwMode="auto">
              <a:xfrm>
                <a:off x="4279" y="2542"/>
                <a:ext cx="0" cy="9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Line 48"/>
              <p:cNvSpPr>
                <a:spLocks noChangeShapeType="1"/>
              </p:cNvSpPr>
              <p:nvPr/>
            </p:nvSpPr>
            <p:spPr bwMode="auto">
              <a:xfrm>
                <a:off x="5510" y="2768"/>
                <a:ext cx="0" cy="68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70" name="Object 29"/>
              <p:cNvGraphicFramePr>
                <a:graphicFrameLocks noChangeAspect="1"/>
              </p:cNvGraphicFramePr>
              <p:nvPr/>
            </p:nvGraphicFramePr>
            <p:xfrm>
              <a:off x="4180" y="3485"/>
              <a:ext cx="190" cy="210"/>
            </p:xfrm>
            <a:graphic>
              <a:graphicData uri="http://schemas.openxmlformats.org/presentationml/2006/ole">
                <mc:AlternateContent xmlns:mc="http://schemas.openxmlformats.org/markup-compatibility/2006">
                  <mc:Choice xmlns:v="urn:schemas-microsoft-com:vml" Requires="v">
                    <p:oleObj name="Equation" r:id="rId42" imgW="127000" imgH="139700" progId="Equation.DSMT4">
                      <p:embed/>
                    </p:oleObj>
                  </mc:Choice>
                  <mc:Fallback>
                    <p:oleObj name="Equation" r:id="rId42" imgW="127000" imgH="139700" progId="Equation.DSMT4">
                      <p:embed/>
                      <p:pic>
                        <p:nvPicPr>
                          <p:cNvPr id="0" name="图片 3842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180" y="3485"/>
                            <a:ext cx="1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aphicFrame>
            <p:nvGraphicFramePr>
              <p:cNvPr id="71" name="Object 29"/>
              <p:cNvGraphicFramePr>
                <a:graphicFrameLocks noChangeAspect="1"/>
              </p:cNvGraphicFramePr>
              <p:nvPr/>
            </p:nvGraphicFramePr>
            <p:xfrm>
              <a:off x="5409" y="3436"/>
              <a:ext cx="190" cy="268"/>
            </p:xfrm>
            <a:graphic>
              <a:graphicData uri="http://schemas.openxmlformats.org/presentationml/2006/ole">
                <mc:AlternateContent xmlns:mc="http://schemas.openxmlformats.org/markup-compatibility/2006">
                  <mc:Choice xmlns:v="urn:schemas-microsoft-com:vml" Requires="v">
                    <p:oleObj name="Equation" r:id="rId44" imgW="127000" imgH="177165" progId="Equation.DSMT4">
                      <p:embed/>
                    </p:oleObj>
                  </mc:Choice>
                  <mc:Fallback>
                    <p:oleObj name="Equation" r:id="rId44" imgW="127000" imgH="177165" progId="Equation.DSMT4">
                      <p:embed/>
                      <p:pic>
                        <p:nvPicPr>
                          <p:cNvPr id="0" name="图片 3842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409" y="3436"/>
                            <a:ext cx="19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56" name="Group 90"/>
            <p:cNvGrpSpPr/>
            <p:nvPr/>
          </p:nvGrpSpPr>
          <p:grpSpPr bwMode="auto">
            <a:xfrm>
              <a:off x="4771" y="3449"/>
              <a:ext cx="208" cy="558"/>
              <a:chOff x="4771" y="3158"/>
              <a:chExt cx="208" cy="558"/>
            </a:xfrm>
          </p:grpSpPr>
          <p:sp>
            <p:nvSpPr>
              <p:cNvPr id="64" name="Line 54"/>
              <p:cNvSpPr>
                <a:spLocks noChangeShapeType="1"/>
              </p:cNvSpPr>
              <p:nvPr/>
            </p:nvSpPr>
            <p:spPr bwMode="auto">
              <a:xfrm>
                <a:off x="4857" y="3158"/>
                <a:ext cx="0" cy="284"/>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65" name="Object 29"/>
              <p:cNvGraphicFramePr>
                <a:graphicFrameLocks noChangeAspect="1"/>
              </p:cNvGraphicFramePr>
              <p:nvPr/>
            </p:nvGraphicFramePr>
            <p:xfrm>
              <a:off x="4771" y="3449"/>
              <a:ext cx="208" cy="267"/>
            </p:xfrm>
            <a:graphic>
              <a:graphicData uri="http://schemas.openxmlformats.org/presentationml/2006/ole">
                <mc:AlternateContent xmlns:mc="http://schemas.openxmlformats.org/markup-compatibility/2006">
                  <mc:Choice xmlns:v="urn:schemas-microsoft-com:vml" Requires="v">
                    <p:oleObj name="Equation" r:id="rId46" imgW="139700" imgH="177800" progId="Equation.DSMT4">
                      <p:embed/>
                    </p:oleObj>
                  </mc:Choice>
                  <mc:Fallback>
                    <p:oleObj name="Equation" r:id="rId46" imgW="139700" imgH="177800" progId="Equation.DSMT4">
                      <p:embed/>
                      <p:pic>
                        <p:nvPicPr>
                          <p:cNvPr id="0" name="图片 3842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771" y="3449"/>
                            <a:ext cx="20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57" name="Group 98"/>
            <p:cNvGrpSpPr/>
            <p:nvPr/>
          </p:nvGrpSpPr>
          <p:grpSpPr bwMode="auto">
            <a:xfrm>
              <a:off x="5189" y="2690"/>
              <a:ext cx="229" cy="1363"/>
              <a:chOff x="5189" y="2399"/>
              <a:chExt cx="229" cy="1363"/>
            </a:xfrm>
          </p:grpSpPr>
          <p:sp>
            <p:nvSpPr>
              <p:cNvPr id="62" name="Line 53"/>
              <p:cNvSpPr>
                <a:spLocks noChangeShapeType="1"/>
              </p:cNvSpPr>
              <p:nvPr/>
            </p:nvSpPr>
            <p:spPr bwMode="auto">
              <a:xfrm>
                <a:off x="5293" y="2399"/>
                <a:ext cx="0" cy="104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63" name="Object 29"/>
              <p:cNvGraphicFramePr>
                <a:graphicFrameLocks noChangeAspect="1"/>
              </p:cNvGraphicFramePr>
              <p:nvPr/>
            </p:nvGraphicFramePr>
            <p:xfrm>
              <a:off x="5189" y="3417"/>
              <a:ext cx="229" cy="345"/>
            </p:xfrm>
            <a:graphic>
              <a:graphicData uri="http://schemas.openxmlformats.org/presentationml/2006/ole">
                <mc:AlternateContent xmlns:mc="http://schemas.openxmlformats.org/markup-compatibility/2006">
                  <mc:Choice xmlns:v="urn:schemas-microsoft-com:vml" Requires="v">
                    <p:oleObj name="Equation" r:id="rId48" imgW="152400" imgH="228600" progId="Equation.DSMT4">
                      <p:embed/>
                    </p:oleObj>
                  </mc:Choice>
                  <mc:Fallback>
                    <p:oleObj name="Equation" r:id="rId48" imgW="152400" imgH="228600" progId="Equation.DSMT4">
                      <p:embed/>
                      <p:pic>
                        <p:nvPicPr>
                          <p:cNvPr id="0" name="图片 3842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189" y="3417"/>
                            <a:ext cx="22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grpSp>
          <p:nvGrpSpPr>
            <p:cNvPr id="58" name="Group 95"/>
            <p:cNvGrpSpPr/>
            <p:nvPr/>
          </p:nvGrpSpPr>
          <p:grpSpPr bwMode="auto">
            <a:xfrm>
              <a:off x="4329" y="2684"/>
              <a:ext cx="210" cy="1381"/>
              <a:chOff x="4329" y="2393"/>
              <a:chExt cx="210" cy="1381"/>
            </a:xfrm>
          </p:grpSpPr>
          <p:sp>
            <p:nvSpPr>
              <p:cNvPr id="60" name="Line 93"/>
              <p:cNvSpPr>
                <a:spLocks noChangeShapeType="1"/>
              </p:cNvSpPr>
              <p:nvPr/>
            </p:nvSpPr>
            <p:spPr bwMode="auto">
              <a:xfrm>
                <a:off x="4413" y="2393"/>
                <a:ext cx="0" cy="104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61" name="Object 29"/>
              <p:cNvGraphicFramePr>
                <a:graphicFrameLocks noChangeAspect="1"/>
              </p:cNvGraphicFramePr>
              <p:nvPr/>
            </p:nvGraphicFramePr>
            <p:xfrm>
              <a:off x="4329" y="3429"/>
              <a:ext cx="210" cy="345"/>
            </p:xfrm>
            <a:graphic>
              <a:graphicData uri="http://schemas.openxmlformats.org/presentationml/2006/ole">
                <mc:AlternateContent xmlns:mc="http://schemas.openxmlformats.org/markup-compatibility/2006">
                  <mc:Choice xmlns:v="urn:schemas-microsoft-com:vml" Requires="v">
                    <p:oleObj name="Equation" r:id="rId50" imgW="139700" imgH="228600" progId="Equation.DSMT4">
                      <p:embed/>
                    </p:oleObj>
                  </mc:Choice>
                  <mc:Fallback>
                    <p:oleObj name="Equation" r:id="rId50" imgW="139700" imgH="228600" progId="Equation.DSMT4">
                      <p:embed/>
                      <p:pic>
                        <p:nvPicPr>
                          <p:cNvPr id="0" name="图片 3842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329" y="3429"/>
                            <a:ext cx="21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grpSp>
        <p:sp>
          <p:nvSpPr>
            <p:cNvPr id="59" name="Line 96"/>
            <p:cNvSpPr>
              <a:spLocks noChangeShapeType="1"/>
            </p:cNvSpPr>
            <p:nvPr/>
          </p:nvSpPr>
          <p:spPr bwMode="auto">
            <a:xfrm flipH="1">
              <a:off x="4191" y="2672"/>
              <a:ext cx="1054"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3" name="组合 82"/>
          <p:cNvGrpSpPr/>
          <p:nvPr/>
        </p:nvGrpSpPr>
        <p:grpSpPr>
          <a:xfrm>
            <a:off x="3083148" y="4114527"/>
            <a:ext cx="1077839" cy="523220"/>
            <a:chOff x="4655863" y="3908251"/>
            <a:chExt cx="1077839" cy="523220"/>
          </a:xfrm>
        </p:grpSpPr>
        <p:cxnSp>
          <p:nvCxnSpPr>
            <p:cNvPr id="84" name="直接连接符 83"/>
            <p:cNvCxnSpPr/>
            <p:nvPr/>
          </p:nvCxnSpPr>
          <p:spPr bwMode="auto">
            <a:xfrm>
              <a:off x="5062190" y="4235599"/>
              <a:ext cx="671512" cy="0"/>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85" name="矩形 84"/>
                <p:cNvSpPr/>
                <p:nvPr/>
              </p:nvSpPr>
              <p:spPr>
                <a:xfrm>
                  <a:off x="4655863" y="3908251"/>
                  <a:ext cx="465191"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𝛾</m:t>
                        </m:r>
                      </m:oMath>
                    </m:oMathPara>
                  </a14:m>
                  <a:endParaRPr lang="zh-CN" altLang="en-US" sz="2800" dirty="0"/>
                </a:p>
              </p:txBody>
            </p:sp>
          </mc:Choice>
          <mc:Fallback xmlns="">
            <p:sp>
              <p:nvSpPr>
                <p:cNvPr id="85" name="矩形 84"/>
                <p:cNvSpPr>
                  <a:spLocks noRot="1" noChangeAspect="1" noMove="1" noResize="1" noEditPoints="1" noAdjustHandles="1" noChangeArrowheads="1" noChangeShapeType="1" noTextEdit="1"/>
                </p:cNvSpPr>
                <p:nvPr/>
              </p:nvSpPr>
              <p:spPr>
                <a:xfrm>
                  <a:off x="4655863" y="3908251"/>
                  <a:ext cx="465191" cy="523220"/>
                </a:xfrm>
                <a:prstGeom prst="rect">
                  <a:avLst/>
                </a:prstGeom>
                <a:blipFill rotWithShape="1">
                  <a:blip r:embed="rId52"/>
                </a:blipFill>
                <a:ln>
                  <a:noFill/>
                </a:ln>
              </p:spPr>
              <p:txBody>
                <a:bodyPr/>
                <a:lstStyle/>
                <a:p>
                  <a:r>
                    <a:rPr lang="zh-CN" altLang="en-US">
                      <a:noFill/>
                    </a:rPr>
                    <a:t> </a:t>
                  </a:r>
                </a:p>
              </p:txBody>
            </p:sp>
          </mc:Fallback>
        </mc:AlternateContent>
      </p:grpSp>
      <p:grpSp>
        <p:nvGrpSpPr>
          <p:cNvPr id="86" name="组合 85"/>
          <p:cNvGrpSpPr/>
          <p:nvPr/>
        </p:nvGrpSpPr>
        <p:grpSpPr>
          <a:xfrm>
            <a:off x="197439" y="3826495"/>
            <a:ext cx="1491933" cy="523220"/>
            <a:chOff x="1157581" y="3620219"/>
            <a:chExt cx="1491933" cy="523220"/>
          </a:xfrm>
        </p:grpSpPr>
        <p:cxnSp>
          <p:nvCxnSpPr>
            <p:cNvPr id="87" name="直接连接符 86"/>
            <p:cNvCxnSpPr/>
            <p:nvPr/>
          </p:nvCxnSpPr>
          <p:spPr bwMode="auto">
            <a:xfrm>
              <a:off x="1530327" y="3957426"/>
              <a:ext cx="1119187" cy="0"/>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88" name="矩形 87"/>
                <p:cNvSpPr/>
                <p:nvPr/>
              </p:nvSpPr>
              <p:spPr>
                <a:xfrm>
                  <a:off x="1157581" y="3620219"/>
                  <a:ext cx="465191"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𝛾</m:t>
                        </m:r>
                      </m:oMath>
                    </m:oMathPara>
                  </a14:m>
                  <a:endParaRPr lang="zh-CN" altLang="en-US" sz="2800" dirty="0"/>
                </a:p>
              </p:txBody>
            </p:sp>
          </mc:Choice>
          <mc:Fallback xmlns="">
            <p:sp>
              <p:nvSpPr>
                <p:cNvPr id="88" name="矩形 87"/>
                <p:cNvSpPr>
                  <a:spLocks noRot="1" noChangeAspect="1" noMove="1" noResize="1" noEditPoints="1" noAdjustHandles="1" noChangeArrowheads="1" noChangeShapeType="1" noTextEdit="1"/>
                </p:cNvSpPr>
                <p:nvPr/>
              </p:nvSpPr>
              <p:spPr>
                <a:xfrm>
                  <a:off x="1157581" y="3620219"/>
                  <a:ext cx="465191" cy="523220"/>
                </a:xfrm>
                <a:prstGeom prst="rect">
                  <a:avLst/>
                </a:prstGeom>
                <a:blipFill rotWithShape="1">
                  <a:blip r:embed="rId52"/>
                </a:blipFill>
                <a:ln>
                  <a:noFill/>
                </a:ln>
              </p:spPr>
              <p:txBody>
                <a:bodyPr/>
                <a:lstStyle/>
                <a:p>
                  <a:r>
                    <a:rPr lang="zh-CN" altLang="en-US">
                      <a:noFill/>
                    </a:rPr>
                    <a:t> </a:t>
                  </a:r>
                </a:p>
              </p:txBody>
            </p:sp>
          </mc:Fallback>
        </mc:AlternateContent>
      </p:grpSp>
      <p:grpSp>
        <p:nvGrpSpPr>
          <p:cNvPr id="89" name="组合 88"/>
          <p:cNvGrpSpPr/>
          <p:nvPr/>
        </p:nvGrpSpPr>
        <p:grpSpPr>
          <a:xfrm>
            <a:off x="6034035" y="4102255"/>
            <a:ext cx="1233292" cy="523220"/>
            <a:chOff x="8112247" y="3895979"/>
            <a:chExt cx="1233292" cy="523220"/>
          </a:xfrm>
        </p:grpSpPr>
        <p:cxnSp>
          <p:nvCxnSpPr>
            <p:cNvPr id="90" name="直接连接符 89"/>
            <p:cNvCxnSpPr/>
            <p:nvPr/>
          </p:nvCxnSpPr>
          <p:spPr bwMode="auto">
            <a:xfrm>
              <a:off x="8503482" y="4225640"/>
              <a:ext cx="842057" cy="0"/>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91" name="矩形 90"/>
                <p:cNvSpPr/>
                <p:nvPr/>
              </p:nvSpPr>
              <p:spPr>
                <a:xfrm>
                  <a:off x="8112247" y="3895979"/>
                  <a:ext cx="465191"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𝛾</m:t>
                        </m:r>
                      </m:oMath>
                    </m:oMathPara>
                  </a14:m>
                  <a:endParaRPr lang="zh-CN" altLang="en-US" sz="2800" dirty="0"/>
                </a:p>
              </p:txBody>
            </p:sp>
          </mc:Choice>
          <mc:Fallback xmlns="">
            <p:sp>
              <p:nvSpPr>
                <p:cNvPr id="91" name="矩形 90"/>
                <p:cNvSpPr>
                  <a:spLocks noRot="1" noChangeAspect="1" noMove="1" noResize="1" noEditPoints="1" noAdjustHandles="1" noChangeArrowheads="1" noChangeShapeType="1" noTextEdit="1"/>
                </p:cNvSpPr>
                <p:nvPr/>
              </p:nvSpPr>
              <p:spPr>
                <a:xfrm>
                  <a:off x="8112247" y="3895979"/>
                  <a:ext cx="465191" cy="523220"/>
                </a:xfrm>
                <a:prstGeom prst="rect">
                  <a:avLst/>
                </a:prstGeom>
                <a:blipFill rotWithShape="1">
                  <a:blip r:embed="rId52"/>
                </a:blipFill>
                <a:ln>
                  <a:noFill/>
                </a:ln>
              </p:spPr>
              <p:txBody>
                <a:bodyPr/>
                <a:lstStyle/>
                <a:p>
                  <a:r>
                    <a:rPr lang="zh-CN" altLang="en-US">
                      <a:noFill/>
                    </a:rPr>
                    <a:t> </a:t>
                  </a:r>
                </a:p>
              </p:txBody>
            </p:sp>
          </mc:Fallback>
        </mc:AlternateContent>
      </p:grpSp>
      <p:grpSp>
        <p:nvGrpSpPr>
          <p:cNvPr id="92" name="组合 91"/>
          <p:cNvGrpSpPr/>
          <p:nvPr/>
        </p:nvGrpSpPr>
        <p:grpSpPr>
          <a:xfrm>
            <a:off x="1482535" y="4149413"/>
            <a:ext cx="453586" cy="1803910"/>
            <a:chOff x="2442677" y="3943137"/>
            <a:chExt cx="453586" cy="1803910"/>
          </a:xfrm>
        </p:grpSpPr>
        <p:cxnSp>
          <p:nvCxnSpPr>
            <p:cNvPr id="93" name="直接连接符 92"/>
            <p:cNvCxnSpPr/>
            <p:nvPr/>
          </p:nvCxnSpPr>
          <p:spPr bwMode="auto">
            <a:xfrm>
              <a:off x="2649514" y="3943137"/>
              <a:ext cx="0" cy="1334705"/>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94" name="矩形 93"/>
                <p:cNvSpPr/>
                <p:nvPr/>
              </p:nvSpPr>
              <p:spPr>
                <a:xfrm>
                  <a:off x="2442677" y="5223827"/>
                  <a:ext cx="453586"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𝜉</m:t>
                        </m:r>
                      </m:oMath>
                    </m:oMathPara>
                  </a14:m>
                  <a:endParaRPr lang="zh-CN" altLang="en-US" sz="2800" dirty="0"/>
                </a:p>
              </p:txBody>
            </p:sp>
          </mc:Choice>
          <mc:Fallback xmlns="">
            <p:sp>
              <p:nvSpPr>
                <p:cNvPr id="94" name="矩形 93"/>
                <p:cNvSpPr>
                  <a:spLocks noRot="1" noChangeAspect="1" noMove="1" noResize="1" noEditPoints="1" noAdjustHandles="1" noChangeArrowheads="1" noChangeShapeType="1" noTextEdit="1"/>
                </p:cNvSpPr>
                <p:nvPr/>
              </p:nvSpPr>
              <p:spPr>
                <a:xfrm>
                  <a:off x="2442677" y="5223827"/>
                  <a:ext cx="453586" cy="523220"/>
                </a:xfrm>
                <a:prstGeom prst="rect">
                  <a:avLst/>
                </a:prstGeom>
                <a:blipFill rotWithShape="1">
                  <a:blip r:embed="rId53"/>
                </a:blipFill>
                <a:ln>
                  <a:noFill/>
                </a:ln>
              </p:spPr>
              <p:txBody>
                <a:bodyPr/>
                <a:lstStyle/>
                <a:p>
                  <a:r>
                    <a:rPr lang="zh-CN" altLang="en-US">
                      <a:noFill/>
                    </a:rPr>
                    <a:t> </a:t>
                  </a:r>
                </a:p>
              </p:txBody>
            </p:sp>
          </mc:Fallback>
        </mc:AlternateContent>
      </p:grpSp>
      <p:grpSp>
        <p:nvGrpSpPr>
          <p:cNvPr id="95" name="组合 94"/>
          <p:cNvGrpSpPr/>
          <p:nvPr/>
        </p:nvGrpSpPr>
        <p:grpSpPr>
          <a:xfrm>
            <a:off x="7058177" y="4441875"/>
            <a:ext cx="453586" cy="1524024"/>
            <a:chOff x="9136389" y="4235599"/>
            <a:chExt cx="453586" cy="1524024"/>
          </a:xfrm>
        </p:grpSpPr>
        <p:cxnSp>
          <p:nvCxnSpPr>
            <p:cNvPr id="96" name="直接连接符 95"/>
            <p:cNvCxnSpPr/>
            <p:nvPr/>
          </p:nvCxnSpPr>
          <p:spPr bwMode="auto">
            <a:xfrm flipV="1">
              <a:off x="9345539" y="4235599"/>
              <a:ext cx="0" cy="1066055"/>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97" name="矩形 96"/>
                <p:cNvSpPr/>
                <p:nvPr/>
              </p:nvSpPr>
              <p:spPr>
                <a:xfrm>
                  <a:off x="9136389" y="5236403"/>
                  <a:ext cx="453586"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𝜉</m:t>
                        </m:r>
                      </m:oMath>
                    </m:oMathPara>
                  </a14:m>
                  <a:endParaRPr lang="zh-CN" altLang="en-US" sz="2800" dirty="0"/>
                </a:p>
              </p:txBody>
            </p:sp>
          </mc:Choice>
          <mc:Fallback xmlns="">
            <p:sp>
              <p:nvSpPr>
                <p:cNvPr id="97" name="矩形 96"/>
                <p:cNvSpPr>
                  <a:spLocks noRot="1" noChangeAspect="1" noMove="1" noResize="1" noEditPoints="1" noAdjustHandles="1" noChangeArrowheads="1" noChangeShapeType="1" noTextEdit="1"/>
                </p:cNvSpPr>
                <p:nvPr/>
              </p:nvSpPr>
              <p:spPr>
                <a:xfrm>
                  <a:off x="9136389" y="5236403"/>
                  <a:ext cx="453586" cy="523220"/>
                </a:xfrm>
                <a:prstGeom prst="rect">
                  <a:avLst/>
                </a:prstGeom>
                <a:blipFill rotWithShape="1">
                  <a:blip r:embed="rId53"/>
                </a:blipFill>
                <a:ln>
                  <a:noFill/>
                </a:ln>
              </p:spPr>
              <p:txBody>
                <a:bodyPr/>
                <a:lstStyle/>
                <a:p>
                  <a:r>
                    <a:rPr lang="zh-CN" altLang="en-US">
                      <a:noFill/>
                    </a:rPr>
                    <a:t> </a:t>
                  </a:r>
                </a:p>
              </p:txBody>
            </p:sp>
          </mc:Fallback>
        </mc:AlternateContent>
      </p:grpSp>
      <p:grpSp>
        <p:nvGrpSpPr>
          <p:cNvPr id="98" name="组合 97"/>
          <p:cNvGrpSpPr/>
          <p:nvPr/>
        </p:nvGrpSpPr>
        <p:grpSpPr>
          <a:xfrm>
            <a:off x="3946874" y="4441875"/>
            <a:ext cx="453586" cy="1552976"/>
            <a:chOff x="5519589" y="4235599"/>
            <a:chExt cx="453586" cy="1552976"/>
          </a:xfrm>
        </p:grpSpPr>
        <p:cxnSp>
          <p:nvCxnSpPr>
            <p:cNvPr id="99" name="直接连接符 98"/>
            <p:cNvCxnSpPr/>
            <p:nvPr/>
          </p:nvCxnSpPr>
          <p:spPr bwMode="auto">
            <a:xfrm flipV="1">
              <a:off x="5733702" y="4235599"/>
              <a:ext cx="0" cy="1061293"/>
            </a:xfrm>
            <a:prstGeom prst="line">
              <a:avLst/>
            </a:prstGeom>
            <a:solidFill>
              <a:schemeClr val="accent1"/>
            </a:solidFill>
            <a:ln w="19050" cap="flat" cmpd="sng" algn="ctr">
              <a:solidFill>
                <a:schemeClr val="tx1"/>
              </a:solidFill>
              <a:prstDash val="sysDash"/>
              <a:round/>
              <a:headEnd type="none" w="sm" len="sm"/>
              <a:tailEnd type="none" w="sm" len="sm"/>
            </a:ln>
            <a:effectLst/>
          </p:spPr>
        </p:cxnSp>
        <mc:AlternateContent xmlns:mc="http://schemas.openxmlformats.org/markup-compatibility/2006" xmlns:a14="http://schemas.microsoft.com/office/drawing/2010/main">
          <mc:Choice Requires="a14">
            <p:sp>
              <p:nvSpPr>
                <p:cNvPr id="100" name="矩形 99"/>
                <p:cNvSpPr/>
                <p:nvPr/>
              </p:nvSpPr>
              <p:spPr>
                <a:xfrm>
                  <a:off x="5519589" y="5265355"/>
                  <a:ext cx="453586" cy="52322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a:rPr>
                          <m:t>𝜉</m:t>
                        </m:r>
                      </m:oMath>
                    </m:oMathPara>
                  </a14:m>
                  <a:endParaRPr lang="zh-CN" altLang="en-US" sz="2800" dirty="0"/>
                </a:p>
              </p:txBody>
            </p:sp>
          </mc:Choice>
          <mc:Fallback xmlns="">
            <p:sp>
              <p:nvSpPr>
                <p:cNvPr id="100" name="矩形 99"/>
                <p:cNvSpPr>
                  <a:spLocks noRot="1" noChangeAspect="1" noMove="1" noResize="1" noEditPoints="1" noAdjustHandles="1" noChangeArrowheads="1" noChangeShapeType="1" noTextEdit="1"/>
                </p:cNvSpPr>
                <p:nvPr/>
              </p:nvSpPr>
              <p:spPr>
                <a:xfrm>
                  <a:off x="5519589" y="5265355"/>
                  <a:ext cx="453586" cy="523220"/>
                </a:xfrm>
                <a:prstGeom prst="rect">
                  <a:avLst/>
                </a:prstGeom>
                <a:blipFill rotWithShape="1">
                  <a:blip r:embed="rId53"/>
                </a:blipFill>
                <a:ln>
                  <a:noFill/>
                </a:ln>
              </p:spPr>
              <p:txBody>
                <a:bodyPr/>
                <a:lstStyle/>
                <a:p>
                  <a:r>
                    <a:rPr lang="zh-CN" altLang="en-US">
                      <a:noFill/>
                    </a:rPr>
                    <a:t> </a:t>
                  </a:r>
                </a:p>
              </p:txBody>
            </p:sp>
          </mc:Fallback>
        </mc:AlternateContent>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down)">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wipe(up)">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wipe(up)">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left)">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wipe(up)">
                                      <p:cBhvr>
                                        <p:cTn id="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83568" y="990475"/>
                <a:ext cx="7916206" cy="583365"/>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证明方程</a:t>
                </a:r>
                <a14:m>
                  <m:oMath xmlns:m="http://schemas.openxmlformats.org/officeDocument/2006/math">
                    <m:sSup>
                      <m:sSupPr>
                        <m:ctrlPr>
                          <a:rPr lang="zh-CN" altLang="en-US" sz="3200" i="1">
                            <a:latin typeface="Cambria Math" panose="02040503050406030204" pitchFamily="18" charset="0"/>
                          </a:rPr>
                        </m:ctrlPr>
                      </m:sSupPr>
                      <m:e>
                        <m:r>
                          <a:rPr lang="zh-CN" altLang="en-US" sz="3200" i="1">
                            <a:latin typeface="Cambria Math" panose="02040503050406030204"/>
                          </a:rPr>
                          <m:t>𝑥</m:t>
                        </m:r>
                      </m:e>
                      <m:sup>
                        <m:r>
                          <a:rPr lang="zh-CN" altLang="en-US" sz="3200">
                            <a:latin typeface="Cambria Math" panose="02040503050406030204"/>
                          </a:rPr>
                          <m:t>3</m:t>
                        </m:r>
                      </m:sup>
                    </m:sSup>
                    <m:r>
                      <a:rPr lang="zh-CN" altLang="en-US" sz="3200">
                        <a:latin typeface="Cambria Math" panose="02040503050406030204"/>
                      </a:rPr>
                      <m:t>−</m:t>
                    </m:r>
                    <m:r>
                      <a:rPr lang="zh-CN" altLang="en-US" sz="3200" i="1">
                        <a:latin typeface="Cambria Math" panose="02040503050406030204"/>
                      </a:rPr>
                      <m:t>𝑥</m:t>
                    </m:r>
                    <m:r>
                      <a:rPr lang="zh-CN" altLang="en-US" sz="3200">
                        <a:latin typeface="Cambria Math" panose="02040503050406030204"/>
                      </a:rPr>
                      <m:t>−2=0</m:t>
                    </m:r>
                  </m:oMath>
                </a14:m>
                <a:r>
                  <a:rPr lang="zh-CN" altLang="en-US" sz="2800" dirty="0">
                    <a:latin typeface="微软雅黑" panose="020B0503020204020204" pitchFamily="34" charset="-122"/>
                    <a:ea typeface="微软雅黑" panose="020B0503020204020204" pitchFamily="34" charset="-122"/>
                  </a:rPr>
                  <a:t>至少存在一实根．</a:t>
                </a:r>
              </a:p>
            </p:txBody>
          </p:sp>
        </mc:Choice>
        <mc:Fallback xmlns="">
          <p:sp>
            <p:nvSpPr>
              <p:cNvPr id="2" name="矩形 1"/>
              <p:cNvSpPr>
                <a:spLocks noRot="1" noChangeAspect="1" noMove="1" noResize="1" noEditPoints="1" noAdjustHandles="1" noChangeArrowheads="1" noChangeShapeType="1" noTextEdit="1"/>
              </p:cNvSpPr>
              <p:nvPr/>
            </p:nvSpPr>
            <p:spPr>
              <a:xfrm>
                <a:off x="683568" y="990475"/>
                <a:ext cx="7916206" cy="583365"/>
              </a:xfrm>
              <a:prstGeom prst="rect">
                <a:avLst/>
              </a:prstGeom>
              <a:blipFill rotWithShape="1">
                <a:blip r:embed="rId2"/>
                <a:stretch>
                  <a:fillRect l="-4" t="-87" r="8" b="53"/>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1" name="Object 3"/>
          <p:cNvGraphicFramePr>
            <a:graphicFrameLocks noChangeAspect="1"/>
          </p:cNvGraphicFramePr>
          <p:nvPr/>
        </p:nvGraphicFramePr>
        <p:xfrm>
          <a:off x="800100" y="1618903"/>
          <a:ext cx="2703513" cy="673100"/>
        </p:xfrm>
        <a:graphic>
          <a:graphicData uri="http://schemas.openxmlformats.org/presentationml/2006/ole">
            <mc:AlternateContent xmlns:mc="http://schemas.openxmlformats.org/markup-compatibility/2006">
              <mc:Choice xmlns:v="urn:schemas-microsoft-com:vml" Requires="v">
                <p:oleObj name="Equation" r:id="rId2" imgW="3606800" imgH="901700" progId="Equation.3">
                  <p:embed/>
                </p:oleObj>
              </mc:Choice>
              <mc:Fallback>
                <p:oleObj name="Equation" r:id="rId2" imgW="3606800" imgH="901700" progId="Equation.3">
                  <p:embed/>
                  <p:pic>
                    <p:nvPicPr>
                      <p:cNvPr id="0" name="图片 38985"/>
                      <p:cNvPicPr>
                        <a:picLocks noChangeAspect="1" noChangeArrowheads="1"/>
                      </p:cNvPicPr>
                      <p:nvPr/>
                    </p:nvPicPr>
                    <p:blipFill>
                      <a:blip r:embed="rId3">
                        <a:biLevel thresh="50000"/>
                        <a:grayscl/>
                        <a:extLst>
                          <a:ext uri="{28A0092B-C50C-407E-A947-70E740481C1C}">
                            <a14:useLocalDpi xmlns:a14="http://schemas.microsoft.com/office/drawing/2010/main" val="0"/>
                          </a:ext>
                        </a:extLst>
                      </a:blip>
                      <a:srcRect/>
                      <a:stretch>
                        <a:fillRect/>
                      </a:stretch>
                    </p:blipFill>
                    <p:spPr bwMode="auto">
                      <a:xfrm>
                        <a:off x="800100" y="1618903"/>
                        <a:ext cx="270351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Line 4"/>
          <p:cNvSpPr>
            <a:spLocks noChangeShapeType="1"/>
          </p:cNvSpPr>
          <p:nvPr/>
        </p:nvSpPr>
        <p:spPr bwMode="auto">
          <a:xfrm>
            <a:off x="3694113" y="1782416"/>
            <a:ext cx="685800" cy="0"/>
          </a:xfrm>
          <a:prstGeom prst="line">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293" name="Line 5"/>
          <p:cNvSpPr>
            <a:spLocks noChangeShapeType="1"/>
          </p:cNvSpPr>
          <p:nvPr/>
        </p:nvSpPr>
        <p:spPr bwMode="auto">
          <a:xfrm>
            <a:off x="3694113" y="1898303"/>
            <a:ext cx="685800" cy="0"/>
          </a:xfrm>
          <a:prstGeom prst="line">
            <a:avLst/>
          </a:prstGeom>
          <a:noFill/>
          <a:ln w="38100">
            <a:solidFill>
              <a:srgbClr val="00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2294" name="Object 6"/>
          <p:cNvGraphicFramePr>
            <a:graphicFrameLocks noChangeAspect="1"/>
          </p:cNvGraphicFramePr>
          <p:nvPr/>
        </p:nvGraphicFramePr>
        <p:xfrm>
          <a:off x="4495800" y="1606203"/>
          <a:ext cx="4278313" cy="609600"/>
        </p:xfrm>
        <a:graphic>
          <a:graphicData uri="http://schemas.openxmlformats.org/presentationml/2006/ole">
            <mc:AlternateContent xmlns:mc="http://schemas.openxmlformats.org/markup-compatibility/2006">
              <mc:Choice xmlns:v="urn:schemas-microsoft-com:vml" Requires="v">
                <p:oleObj name="Equation" r:id="rId4" imgW="5702300" imgH="812800" progId="Equation.3">
                  <p:embed/>
                </p:oleObj>
              </mc:Choice>
              <mc:Fallback>
                <p:oleObj name="Equation" r:id="rId4" imgW="5702300" imgH="812800" progId="Equation.3">
                  <p:embed/>
                  <p:pic>
                    <p:nvPicPr>
                      <p:cNvPr id="0" name="图片 38986"/>
                      <p:cNvPicPr>
                        <a:picLocks noChangeAspect="1" noChangeArrowheads="1"/>
                      </p:cNvPicPr>
                      <p:nvPr/>
                    </p:nvPicPr>
                    <p:blipFill>
                      <a:blip r:embed="rId5">
                        <a:biLevel thresh="50000"/>
                        <a:grayscl/>
                        <a:extLst>
                          <a:ext uri="{28A0092B-C50C-407E-A947-70E740481C1C}">
                            <a14:useLocalDpi xmlns:a14="http://schemas.microsoft.com/office/drawing/2010/main" val="0"/>
                          </a:ext>
                        </a:extLst>
                      </a:blip>
                      <a:srcRect/>
                      <a:stretch>
                        <a:fillRect/>
                      </a:stretch>
                    </p:blipFill>
                    <p:spPr bwMode="auto">
                      <a:xfrm>
                        <a:off x="4495800" y="1606203"/>
                        <a:ext cx="42783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Line 7"/>
          <p:cNvSpPr>
            <a:spLocks noChangeShapeType="1"/>
          </p:cNvSpPr>
          <p:nvPr/>
        </p:nvSpPr>
        <p:spPr bwMode="auto">
          <a:xfrm>
            <a:off x="3694113" y="2546003"/>
            <a:ext cx="685800" cy="0"/>
          </a:xfrm>
          <a:prstGeom prst="line">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296" name="Line 8"/>
          <p:cNvSpPr>
            <a:spLocks noChangeShapeType="1"/>
          </p:cNvSpPr>
          <p:nvPr/>
        </p:nvSpPr>
        <p:spPr bwMode="auto">
          <a:xfrm>
            <a:off x="3694113" y="2663478"/>
            <a:ext cx="685800" cy="0"/>
          </a:xfrm>
          <a:prstGeom prst="line">
            <a:avLst/>
          </a:prstGeom>
          <a:noFill/>
          <a:ln w="38100">
            <a:solidFill>
              <a:srgbClr val="00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2297" name="Object 9"/>
          <p:cNvGraphicFramePr>
            <a:graphicFrameLocks noChangeAspect="1"/>
          </p:cNvGraphicFramePr>
          <p:nvPr/>
        </p:nvGraphicFramePr>
        <p:xfrm>
          <a:off x="4572000" y="2304703"/>
          <a:ext cx="3478213" cy="520700"/>
        </p:xfrm>
        <a:graphic>
          <a:graphicData uri="http://schemas.openxmlformats.org/presentationml/2006/ole">
            <mc:AlternateContent xmlns:mc="http://schemas.openxmlformats.org/markup-compatibility/2006">
              <mc:Choice xmlns:v="urn:schemas-microsoft-com:vml" Requires="v">
                <p:oleObj name="Equation" r:id="rId6" imgW="4635500" imgH="698500" progId="Equation.3">
                  <p:embed/>
                </p:oleObj>
              </mc:Choice>
              <mc:Fallback>
                <p:oleObj name="Equation" r:id="rId6" imgW="4635500" imgH="698500" progId="Equation.3">
                  <p:embed/>
                  <p:pic>
                    <p:nvPicPr>
                      <p:cNvPr id="0" name="图片 38987"/>
                      <p:cNvPicPr>
                        <a:picLocks noChangeAspect="1" noChangeArrowheads="1"/>
                      </p:cNvPicPr>
                      <p:nvPr/>
                    </p:nvPicPr>
                    <p:blipFill>
                      <a:blip r:embed="rId7">
                        <a:biLevel thresh="50000"/>
                        <a:grayscl/>
                        <a:extLst>
                          <a:ext uri="{28A0092B-C50C-407E-A947-70E740481C1C}">
                            <a14:useLocalDpi xmlns:a14="http://schemas.microsoft.com/office/drawing/2010/main" val="0"/>
                          </a:ext>
                        </a:extLst>
                      </a:blip>
                      <a:srcRect/>
                      <a:stretch>
                        <a:fillRect/>
                      </a:stretch>
                    </p:blipFill>
                    <p:spPr bwMode="auto">
                      <a:xfrm>
                        <a:off x="4572000" y="2304703"/>
                        <a:ext cx="3478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10"/>
          <p:cNvSpPr txBox="1">
            <a:spLocks noChangeArrowheads="1"/>
          </p:cNvSpPr>
          <p:nvPr/>
        </p:nvSpPr>
        <p:spPr bwMode="auto">
          <a:xfrm>
            <a:off x="4800600" y="2992091"/>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左连续</a:t>
            </a:r>
          </a:p>
        </p:txBody>
      </p:sp>
      <p:sp>
        <p:nvSpPr>
          <p:cNvPr id="12299" name="AutoShape 11"/>
          <p:cNvSpPr/>
          <p:nvPr/>
        </p:nvSpPr>
        <p:spPr bwMode="auto">
          <a:xfrm rot="16200000">
            <a:off x="5337175" y="2142778"/>
            <a:ext cx="215900" cy="1600200"/>
          </a:xfrm>
          <a:prstGeom prst="leftBrace">
            <a:avLst>
              <a:gd name="adj1" fmla="val 61765"/>
              <a:gd name="adj2" fmla="val 50000"/>
            </a:avLst>
          </a:prstGeom>
          <a:noFill/>
          <a:ln w="3810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300" name="AutoShape 12"/>
          <p:cNvSpPr/>
          <p:nvPr/>
        </p:nvSpPr>
        <p:spPr bwMode="auto">
          <a:xfrm rot="16200000">
            <a:off x="7092950" y="2222153"/>
            <a:ext cx="215900" cy="1447800"/>
          </a:xfrm>
          <a:prstGeom prst="leftBrace">
            <a:avLst>
              <a:gd name="adj1" fmla="val 55882"/>
              <a:gd name="adj2" fmla="val 50000"/>
            </a:avLst>
          </a:prstGeom>
          <a:noFill/>
          <a:ln w="38100">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301" name="Text Box 13"/>
          <p:cNvSpPr txBox="1">
            <a:spLocks noChangeArrowheads="1"/>
          </p:cNvSpPr>
          <p:nvPr/>
        </p:nvSpPr>
        <p:spPr bwMode="auto">
          <a:xfrm>
            <a:off x="6629400" y="2992091"/>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右连续</a:t>
            </a:r>
          </a:p>
        </p:txBody>
      </p:sp>
      <p:sp>
        <p:nvSpPr>
          <p:cNvPr id="12304" name="Text Box 16"/>
          <p:cNvSpPr txBox="1">
            <a:spLocks noChangeArrowheads="1"/>
          </p:cNvSpPr>
          <p:nvPr/>
        </p:nvSpPr>
        <p:spPr bwMode="auto">
          <a:xfrm>
            <a:off x="990600" y="4316066"/>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第一类间断点</a:t>
            </a:r>
          </a:p>
        </p:txBody>
      </p:sp>
      <p:sp>
        <p:nvSpPr>
          <p:cNvPr id="12305" name="AutoShape 17"/>
          <p:cNvSpPr/>
          <p:nvPr/>
        </p:nvSpPr>
        <p:spPr bwMode="auto">
          <a:xfrm>
            <a:off x="3352800" y="4163666"/>
            <a:ext cx="152400" cy="827087"/>
          </a:xfrm>
          <a:prstGeom prst="leftBrace">
            <a:avLst>
              <a:gd name="adj1" fmla="val 45226"/>
              <a:gd name="adj2" fmla="val 50000"/>
            </a:avLst>
          </a:prstGeom>
          <a:noFill/>
          <a:ln w="28575">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306" name="Text Box 18"/>
          <p:cNvSpPr txBox="1">
            <a:spLocks noChangeArrowheads="1"/>
          </p:cNvSpPr>
          <p:nvPr/>
        </p:nvSpPr>
        <p:spPr bwMode="auto">
          <a:xfrm>
            <a:off x="3505200" y="4011266"/>
            <a:ext cx="216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可去间断点</a:t>
            </a:r>
          </a:p>
        </p:txBody>
      </p:sp>
      <p:sp>
        <p:nvSpPr>
          <p:cNvPr id="12307" name="Text Box 19"/>
          <p:cNvSpPr txBox="1">
            <a:spLocks noChangeArrowheads="1"/>
          </p:cNvSpPr>
          <p:nvPr/>
        </p:nvSpPr>
        <p:spPr bwMode="auto">
          <a:xfrm>
            <a:off x="3505200" y="4516091"/>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跳跃间断点</a:t>
            </a:r>
          </a:p>
        </p:txBody>
      </p:sp>
      <p:sp>
        <p:nvSpPr>
          <p:cNvPr id="12308" name="Text Box 20"/>
          <p:cNvSpPr txBox="1">
            <a:spLocks noChangeArrowheads="1"/>
          </p:cNvSpPr>
          <p:nvPr/>
        </p:nvSpPr>
        <p:spPr bwMode="auto">
          <a:xfrm>
            <a:off x="5638800" y="4324003"/>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左右极限都存在 </a:t>
            </a:r>
          </a:p>
        </p:txBody>
      </p:sp>
      <p:sp>
        <p:nvSpPr>
          <p:cNvPr id="12309" name="Text Box 21"/>
          <p:cNvSpPr txBox="1">
            <a:spLocks noChangeArrowheads="1"/>
          </p:cNvSpPr>
          <p:nvPr/>
        </p:nvSpPr>
        <p:spPr bwMode="auto">
          <a:xfrm>
            <a:off x="990600" y="5338416"/>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第二类间断点</a:t>
            </a:r>
          </a:p>
        </p:txBody>
      </p:sp>
      <p:sp>
        <p:nvSpPr>
          <p:cNvPr id="12310" name="AutoShape 22"/>
          <p:cNvSpPr/>
          <p:nvPr/>
        </p:nvSpPr>
        <p:spPr bwMode="auto">
          <a:xfrm>
            <a:off x="3352800" y="5228878"/>
            <a:ext cx="152400" cy="827088"/>
          </a:xfrm>
          <a:prstGeom prst="leftBrace">
            <a:avLst>
              <a:gd name="adj1" fmla="val 45226"/>
              <a:gd name="adj2" fmla="val 50000"/>
            </a:avLst>
          </a:prstGeom>
          <a:noFill/>
          <a:ln w="28575">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311" name="Text Box 23"/>
          <p:cNvSpPr txBox="1">
            <a:spLocks noChangeArrowheads="1"/>
          </p:cNvSpPr>
          <p:nvPr/>
        </p:nvSpPr>
        <p:spPr bwMode="auto">
          <a:xfrm>
            <a:off x="3505200" y="5035203"/>
            <a:ext cx="216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无穷间断点</a:t>
            </a:r>
          </a:p>
        </p:txBody>
      </p:sp>
      <p:sp>
        <p:nvSpPr>
          <p:cNvPr id="12312" name="Text Box 24"/>
          <p:cNvSpPr txBox="1">
            <a:spLocks noChangeArrowheads="1"/>
          </p:cNvSpPr>
          <p:nvPr/>
        </p:nvSpPr>
        <p:spPr bwMode="auto">
          <a:xfrm>
            <a:off x="3505200" y="5657503"/>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振荡间断点</a:t>
            </a:r>
          </a:p>
        </p:txBody>
      </p:sp>
      <p:sp>
        <p:nvSpPr>
          <p:cNvPr id="12313" name="Text Box 25"/>
          <p:cNvSpPr txBox="1">
            <a:spLocks noChangeArrowheads="1"/>
          </p:cNvSpPr>
          <p:nvPr/>
        </p:nvSpPr>
        <p:spPr bwMode="auto">
          <a:xfrm>
            <a:off x="5656263" y="5076478"/>
            <a:ext cx="3124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chemeClr val="tx2"/>
                </a:solidFill>
                <a:latin typeface="微软雅黑" panose="020B0503020204020204" pitchFamily="34" charset="-122"/>
                <a:ea typeface="微软雅黑" panose="020B0503020204020204" pitchFamily="34" charset="-122"/>
              </a:rPr>
              <a:t>左右极限至少有一个不存在</a:t>
            </a:r>
          </a:p>
        </p:txBody>
      </p:sp>
      <p:sp>
        <p:nvSpPr>
          <p:cNvPr id="12314" name="AutoShape 26"/>
          <p:cNvSpPr/>
          <p:nvPr/>
        </p:nvSpPr>
        <p:spPr bwMode="auto">
          <a:xfrm rot="10800000">
            <a:off x="5408613" y="4130328"/>
            <a:ext cx="152400" cy="827088"/>
          </a:xfrm>
          <a:prstGeom prst="leftBrace">
            <a:avLst>
              <a:gd name="adj1" fmla="val 45226"/>
              <a:gd name="adj2" fmla="val 50000"/>
            </a:avLst>
          </a:prstGeom>
          <a:noFill/>
          <a:ln w="28575">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315" name="AutoShape 27"/>
          <p:cNvSpPr/>
          <p:nvPr/>
        </p:nvSpPr>
        <p:spPr bwMode="auto">
          <a:xfrm rot="10800000">
            <a:off x="5432425" y="5236816"/>
            <a:ext cx="152400" cy="827087"/>
          </a:xfrm>
          <a:prstGeom prst="leftBrace">
            <a:avLst>
              <a:gd name="adj1" fmla="val 45226"/>
              <a:gd name="adj2" fmla="val 50000"/>
            </a:avLst>
          </a:prstGeom>
          <a:noFill/>
          <a:ln w="28575">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317" name="Text Box 29"/>
              <p:cNvSpPr txBox="1">
                <a:spLocks noChangeArrowheads="1"/>
              </p:cNvSpPr>
              <p:nvPr/>
            </p:nvSpPr>
            <p:spPr bwMode="auto">
              <a:xfrm>
                <a:off x="827584" y="3488046"/>
                <a:ext cx="442833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solidFill>
                      <a:srgbClr val="FF0000"/>
                    </a:solidFill>
                  </a:rPr>
                  <a:t>2. </a:t>
                </a:r>
                <a14:m>
                  <m:oMath xmlns:m="http://schemas.openxmlformats.org/officeDocument/2006/math">
                    <m:d>
                      <m:dPr>
                        <m:begChr m:val=""/>
                        <m:ctrlPr>
                          <a:rPr lang="zh-CN" altLang="en-US" sz="2800" b="1" i="1">
                            <a:solidFill>
                              <a:srgbClr val="FF0000"/>
                            </a:solidFill>
                            <a:latin typeface="Cambria Math" panose="02040503050406030204" pitchFamily="18" charset="0"/>
                          </a:rPr>
                        </m:ctrlPr>
                      </m:dPr>
                      <m:e>
                        <m:r>
                          <a:rPr lang="zh-CN" altLang="en-US" sz="2800" b="1" i="1">
                            <a:solidFill>
                              <a:srgbClr val="FF0000"/>
                            </a:solidFill>
                            <a:latin typeface="Cambria Math" panose="02040503050406030204"/>
                          </a:rPr>
                          <m:t>𝒇</m:t>
                        </m:r>
                        <m:r>
                          <a:rPr lang="zh-CN" altLang="en-US" sz="2800" b="1">
                            <a:solidFill>
                              <a:srgbClr val="FF0000"/>
                            </a:solidFill>
                            <a:latin typeface="Cambria Math" panose="02040503050406030204"/>
                          </a:rPr>
                          <m:t>(</m:t>
                        </m:r>
                        <m:r>
                          <a:rPr lang="zh-CN" altLang="en-US" sz="2800" b="1" i="1">
                            <a:solidFill>
                              <a:srgbClr val="FF0000"/>
                            </a:solidFill>
                            <a:latin typeface="Cambria Math" panose="02040503050406030204"/>
                          </a:rPr>
                          <m:t>𝒙</m:t>
                        </m:r>
                      </m:e>
                    </m:d>
                  </m:oMath>
                </a14:m>
                <a:r>
                  <a:rPr kumimoji="1" lang="zh-CN" altLang="en-US" sz="2800" b="1" dirty="0">
                    <a:solidFill>
                      <a:srgbClr val="FF0000"/>
                    </a:solidFill>
                    <a:latin typeface="微软雅黑" panose="020B0503020204020204" pitchFamily="34" charset="-122"/>
                    <a:ea typeface="微软雅黑" panose="020B0503020204020204" pitchFamily="34" charset="-122"/>
                  </a:rPr>
                  <a:t>在点</a:t>
                </a:r>
                <a14:m>
                  <m:oMath xmlns:m="http://schemas.openxmlformats.org/officeDocument/2006/math">
                    <m:sSub>
                      <m:sSubPr>
                        <m:ctrlPr>
                          <a:rPr lang="zh-CN" altLang="en-US" sz="2800" b="1" i="1">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a:rPr>
                          <m:t>𝒙</m:t>
                        </m:r>
                      </m:e>
                      <m:sub>
                        <m:r>
                          <a:rPr lang="zh-CN" altLang="en-US" sz="2800" b="1" i="1">
                            <a:solidFill>
                              <a:srgbClr val="FF0000"/>
                            </a:solidFill>
                            <a:latin typeface="Cambria Math" panose="02040503050406030204"/>
                          </a:rPr>
                          <m:t>𝟎</m:t>
                        </m:r>
                      </m:sub>
                    </m:sSub>
                  </m:oMath>
                </a14:m>
                <a:r>
                  <a:rPr kumimoji="1" lang="zh-CN" altLang="en-US" sz="2800" b="1" dirty="0">
                    <a:solidFill>
                      <a:srgbClr val="FF0000"/>
                    </a:solidFill>
                    <a:latin typeface="微软雅黑" panose="020B0503020204020204" pitchFamily="34" charset="-122"/>
                    <a:ea typeface="微软雅黑" panose="020B0503020204020204" pitchFamily="34" charset="-122"/>
                  </a:rPr>
                  <a:t>间断的类型</a:t>
                </a:r>
              </a:p>
            </p:txBody>
          </p:sp>
        </mc:Choice>
        <mc:Fallback xmlns="">
          <p:sp>
            <p:nvSpPr>
              <p:cNvPr id="12317" name="Text Box 29"/>
              <p:cNvSpPr txBox="1">
                <a:spLocks noRot="1" noChangeAspect="1" noMove="1" noResize="1" noEditPoints="1" noAdjustHandles="1" noChangeArrowheads="1" noChangeShapeType="1" noTextEdit="1"/>
              </p:cNvSpPr>
              <p:nvPr/>
            </p:nvSpPr>
            <p:spPr bwMode="auto">
              <a:xfrm>
                <a:off x="827584" y="3488046"/>
                <a:ext cx="4428331" cy="523220"/>
              </a:xfrm>
              <a:prstGeom prst="rect">
                <a:avLst/>
              </a:prstGeom>
              <a:blipFill rotWithShape="1">
                <a:blip r:embed="rId8"/>
                <a:stretch>
                  <a:fillRect l="-4" t="-120" b="1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2318" name="Group 30"/>
          <p:cNvGrpSpPr/>
          <p:nvPr/>
        </p:nvGrpSpPr>
        <p:grpSpPr bwMode="auto">
          <a:xfrm>
            <a:off x="827087" y="980729"/>
            <a:ext cx="6745288" cy="598488"/>
            <a:chOff x="521" y="638"/>
            <a:chExt cx="4249" cy="377"/>
          </a:xfrm>
        </p:grpSpPr>
        <p:sp>
          <p:nvSpPr>
            <p:cNvPr id="12321" name="Text Box 33"/>
            <p:cNvSpPr txBox="1">
              <a:spLocks noChangeArrowheads="1"/>
            </p:cNvSpPr>
            <p:nvPr/>
          </p:nvSpPr>
          <p:spPr bwMode="auto">
            <a:xfrm>
              <a:off x="1056" y="647"/>
              <a:ext cx="1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kumimoji="1" lang="zh-CN" altLang="en-US" sz="3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322" name="Text Box 34"/>
                <p:cNvSpPr txBox="1">
                  <a:spLocks noChangeArrowheads="1"/>
                </p:cNvSpPr>
                <p:nvPr/>
              </p:nvSpPr>
              <p:spPr bwMode="auto">
                <a:xfrm>
                  <a:off x="521" y="638"/>
                  <a:ext cx="4249"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rPr>
                    <a:t> </a:t>
                  </a:r>
                  <a14:m>
                    <m:oMath xmlns:m="http://schemas.openxmlformats.org/officeDocument/2006/math">
                      <m:d>
                        <m:dPr>
                          <m:begChr m:val=""/>
                          <m:ctrlPr>
                            <a:rPr lang="zh-CN" altLang="en-US" sz="2800" b="1" i="1">
                              <a:solidFill>
                                <a:srgbClr val="FF0000"/>
                              </a:solidFill>
                              <a:latin typeface="Cambria Math" panose="02040503050406030204" pitchFamily="18" charset="0"/>
                            </a:rPr>
                          </m:ctrlPr>
                        </m:dPr>
                        <m:e>
                          <m:r>
                            <a:rPr lang="zh-CN" altLang="en-US" sz="2800" b="1" i="1">
                              <a:solidFill>
                                <a:srgbClr val="FF0000"/>
                              </a:solidFill>
                              <a:latin typeface="Cambria Math" panose="02040503050406030204"/>
                            </a:rPr>
                            <m:t>𝒇</m:t>
                          </m:r>
                          <m:r>
                            <a:rPr lang="zh-CN" altLang="en-US" sz="2800" b="1">
                              <a:solidFill>
                                <a:srgbClr val="FF0000"/>
                              </a:solidFill>
                              <a:latin typeface="Cambria Math" panose="02040503050406030204"/>
                            </a:rPr>
                            <m:t>(</m:t>
                          </m:r>
                          <m:r>
                            <a:rPr lang="zh-CN" altLang="en-US" sz="2800" b="1" i="1">
                              <a:solidFill>
                                <a:srgbClr val="FF0000"/>
                              </a:solidFill>
                              <a:latin typeface="Cambria Math" panose="02040503050406030204"/>
                            </a:rPr>
                            <m:t>𝒙</m:t>
                          </m:r>
                        </m:e>
                      </m:d>
                    </m:oMath>
                  </a14:m>
                  <a:r>
                    <a:rPr kumimoji="1" lang="zh-CN" altLang="en-US" sz="2800" b="1" dirty="0">
                      <a:solidFill>
                        <a:srgbClr val="FF0000"/>
                      </a:solidFill>
                      <a:latin typeface="微软雅黑" panose="020B0503020204020204" pitchFamily="34" charset="-122"/>
                      <a:ea typeface="微软雅黑" panose="020B0503020204020204" pitchFamily="34" charset="-122"/>
                    </a:rPr>
                    <a:t>在点</a:t>
                  </a:r>
                  <a14:m>
                    <m:oMath xmlns:m="http://schemas.openxmlformats.org/officeDocument/2006/math">
                      <m:sSub>
                        <m:sSubPr>
                          <m:ctrlPr>
                            <a:rPr lang="zh-CN" altLang="en-US" sz="2800" b="1" i="1">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a:rPr>
                            <m:t>𝒙</m:t>
                          </m:r>
                        </m:e>
                        <m:sub>
                          <m:r>
                            <a:rPr lang="zh-CN" altLang="en-US" sz="2800" b="1" i="1">
                              <a:solidFill>
                                <a:srgbClr val="FF0000"/>
                              </a:solidFill>
                              <a:latin typeface="Cambria Math" panose="02040503050406030204"/>
                            </a:rPr>
                            <m:t>𝟎</m:t>
                          </m:r>
                        </m:sub>
                      </m:sSub>
                    </m:oMath>
                  </a14:m>
                  <a:r>
                    <a:rPr kumimoji="1" lang="zh-CN" altLang="en-US" sz="2800" b="1" dirty="0">
                      <a:solidFill>
                        <a:srgbClr val="FF0000"/>
                      </a:solidFill>
                      <a:latin typeface="微软雅黑" panose="020B0503020204020204" pitchFamily="34" charset="-122"/>
                      <a:ea typeface="微软雅黑" panose="020B0503020204020204" pitchFamily="34" charset="-122"/>
                    </a:rPr>
                    <a:t>连续的等价形式</a:t>
                  </a:r>
                  <a:endParaRPr kumimoji="1" lang="zh-CN" altLang="en-US" sz="32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2322" name="Text Box 34"/>
                <p:cNvSpPr txBox="1">
                  <a:spLocks noRot="1" noChangeAspect="1" noMove="1" noResize="1" noEditPoints="1" noAdjustHandles="1" noChangeArrowheads="1" noChangeShapeType="1" noTextEdit="1"/>
                </p:cNvSpPr>
                <p:nvPr/>
              </p:nvSpPr>
              <p:spPr bwMode="auto">
                <a:xfrm>
                  <a:off x="521" y="638"/>
                  <a:ext cx="4249" cy="330"/>
                </a:xfrm>
                <a:prstGeom prst="rect">
                  <a:avLst/>
                </a:prstGeom>
                <a:blipFill rotWithShape="1">
                  <a:blip r:embed="rId9"/>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12331" name="Object 43"/>
          <p:cNvGraphicFramePr>
            <a:graphicFrameLocks noChangeAspect="1"/>
          </p:cNvGraphicFramePr>
          <p:nvPr/>
        </p:nvGraphicFramePr>
        <p:xfrm>
          <a:off x="1824038" y="2360266"/>
          <a:ext cx="1739900" cy="609600"/>
        </p:xfrm>
        <a:graphic>
          <a:graphicData uri="http://schemas.openxmlformats.org/presentationml/2006/ole">
            <mc:AlternateContent xmlns:mc="http://schemas.openxmlformats.org/markup-compatibility/2006">
              <mc:Choice xmlns:v="urn:schemas-microsoft-com:vml" Requires="v">
                <p:oleObj name="Equation" r:id="rId10" imgW="2324100" imgH="812800" progId="Equation.3">
                  <p:embed/>
                </p:oleObj>
              </mc:Choice>
              <mc:Fallback>
                <p:oleObj name="Equation" r:id="rId10" imgW="2324100" imgH="812800" progId="Equation.3">
                  <p:embed/>
                  <p:pic>
                    <p:nvPicPr>
                      <p:cNvPr id="0" name="图片 389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4038" y="2360266"/>
                        <a:ext cx="1739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32" name="Line 44"/>
          <p:cNvSpPr>
            <a:spLocks noChangeShapeType="1"/>
          </p:cNvSpPr>
          <p:nvPr/>
        </p:nvSpPr>
        <p:spPr bwMode="auto">
          <a:xfrm>
            <a:off x="1149350" y="2504728"/>
            <a:ext cx="685800" cy="0"/>
          </a:xfrm>
          <a:prstGeom prst="line">
            <a:avLst/>
          </a:prstGeom>
          <a:noFill/>
          <a:ln w="38100">
            <a:solidFill>
              <a:srgbClr val="00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333" name="Line 45"/>
          <p:cNvSpPr>
            <a:spLocks noChangeShapeType="1"/>
          </p:cNvSpPr>
          <p:nvPr/>
        </p:nvSpPr>
        <p:spPr bwMode="auto">
          <a:xfrm>
            <a:off x="1149350" y="2622203"/>
            <a:ext cx="685800" cy="0"/>
          </a:xfrm>
          <a:prstGeom prst="line">
            <a:avLst/>
          </a:prstGeom>
          <a:noFill/>
          <a:ln w="38100">
            <a:solidFill>
              <a:srgbClr val="00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18"/>
                                        </p:tgtEl>
                                        <p:attrNameLst>
                                          <p:attrName>style.visibility</p:attrName>
                                        </p:attrNameLst>
                                      </p:cBhvr>
                                      <p:to>
                                        <p:strVal val="visible"/>
                                      </p:to>
                                    </p:set>
                                    <p:animEffect transition="in" filter="wipe(left)">
                                      <p:cBhvr>
                                        <p:cTn id="7" dur="500"/>
                                        <p:tgtEl>
                                          <p:spTgt spid="123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wipe(left)">
                                      <p:cBhvr>
                                        <p:cTn id="11" dur="500"/>
                                        <p:tgtEl>
                                          <p:spTgt spid="1229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292"/>
                                        </p:tgtEl>
                                        <p:attrNameLst>
                                          <p:attrName>style.visibility</p:attrName>
                                        </p:attrNameLst>
                                      </p:cBhvr>
                                      <p:to>
                                        <p:strVal val="visible"/>
                                      </p:to>
                                    </p:set>
                                    <p:animEffect transition="in" filter="wipe(left)">
                                      <p:cBhvr>
                                        <p:cTn id="15" dur="500"/>
                                        <p:tgtEl>
                                          <p:spTgt spid="1229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2293"/>
                                        </p:tgtEl>
                                        <p:attrNameLst>
                                          <p:attrName>style.visibility</p:attrName>
                                        </p:attrNameLst>
                                      </p:cBhvr>
                                      <p:to>
                                        <p:strVal val="visible"/>
                                      </p:to>
                                    </p:set>
                                    <p:animEffect transition="in" filter="wipe(right)">
                                      <p:cBhvr>
                                        <p:cTn id="19" dur="500"/>
                                        <p:tgtEl>
                                          <p:spTgt spid="1229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294"/>
                                        </p:tgtEl>
                                        <p:attrNameLst>
                                          <p:attrName>style.visibility</p:attrName>
                                        </p:attrNameLst>
                                      </p:cBhvr>
                                      <p:to>
                                        <p:strVal val="visible"/>
                                      </p:to>
                                    </p:set>
                                    <p:animEffect transition="in" filter="wipe(left)">
                                      <p:cBhvr>
                                        <p:cTn id="23" dur="500"/>
                                        <p:tgtEl>
                                          <p:spTgt spid="1229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332"/>
                                        </p:tgtEl>
                                        <p:attrNameLst>
                                          <p:attrName>style.visibility</p:attrName>
                                        </p:attrNameLst>
                                      </p:cBhvr>
                                      <p:to>
                                        <p:strVal val="visible"/>
                                      </p:to>
                                    </p:set>
                                    <p:animEffect transition="in" filter="wipe(left)">
                                      <p:cBhvr>
                                        <p:cTn id="27" dur="500"/>
                                        <p:tgtEl>
                                          <p:spTgt spid="12332"/>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2333"/>
                                        </p:tgtEl>
                                        <p:attrNameLst>
                                          <p:attrName>style.visibility</p:attrName>
                                        </p:attrNameLst>
                                      </p:cBhvr>
                                      <p:to>
                                        <p:strVal val="visible"/>
                                      </p:to>
                                    </p:set>
                                    <p:animEffect transition="in" filter="wipe(right)">
                                      <p:cBhvr>
                                        <p:cTn id="31" dur="500"/>
                                        <p:tgtEl>
                                          <p:spTgt spid="1233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331"/>
                                        </p:tgtEl>
                                        <p:attrNameLst>
                                          <p:attrName>style.visibility</p:attrName>
                                        </p:attrNameLst>
                                      </p:cBhvr>
                                      <p:to>
                                        <p:strVal val="visible"/>
                                      </p:to>
                                    </p:set>
                                    <p:animEffect transition="in" filter="wipe(left)">
                                      <p:cBhvr>
                                        <p:cTn id="35" dur="500"/>
                                        <p:tgtEl>
                                          <p:spTgt spid="1233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2295"/>
                                        </p:tgtEl>
                                        <p:attrNameLst>
                                          <p:attrName>style.visibility</p:attrName>
                                        </p:attrNameLst>
                                      </p:cBhvr>
                                      <p:to>
                                        <p:strVal val="visible"/>
                                      </p:to>
                                    </p:set>
                                    <p:animEffect transition="in" filter="wipe(left)">
                                      <p:cBhvr>
                                        <p:cTn id="39" dur="500"/>
                                        <p:tgtEl>
                                          <p:spTgt spid="12295"/>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2296"/>
                                        </p:tgtEl>
                                        <p:attrNameLst>
                                          <p:attrName>style.visibility</p:attrName>
                                        </p:attrNameLst>
                                      </p:cBhvr>
                                      <p:to>
                                        <p:strVal val="visible"/>
                                      </p:to>
                                    </p:set>
                                    <p:animEffect transition="in" filter="wipe(right)">
                                      <p:cBhvr>
                                        <p:cTn id="43" dur="500"/>
                                        <p:tgtEl>
                                          <p:spTgt spid="1229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12297"/>
                                        </p:tgtEl>
                                        <p:attrNameLst>
                                          <p:attrName>style.visibility</p:attrName>
                                        </p:attrNameLst>
                                      </p:cBhvr>
                                      <p:to>
                                        <p:strVal val="visible"/>
                                      </p:to>
                                    </p:set>
                                    <p:animEffect transition="in" filter="wipe(left)">
                                      <p:cBhvr>
                                        <p:cTn id="47" dur="500"/>
                                        <p:tgtEl>
                                          <p:spTgt spid="12297"/>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2299"/>
                                        </p:tgtEl>
                                        <p:attrNameLst>
                                          <p:attrName>style.visibility</p:attrName>
                                        </p:attrNameLst>
                                      </p:cBhvr>
                                      <p:to>
                                        <p:strVal val="visible"/>
                                      </p:to>
                                    </p:set>
                                    <p:animEffect transition="in" filter="wipe(left)">
                                      <p:cBhvr>
                                        <p:cTn id="51" dur="500"/>
                                        <p:tgtEl>
                                          <p:spTgt spid="12299"/>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2298"/>
                                        </p:tgtEl>
                                        <p:attrNameLst>
                                          <p:attrName>style.visibility</p:attrName>
                                        </p:attrNameLst>
                                      </p:cBhvr>
                                      <p:to>
                                        <p:strVal val="visible"/>
                                      </p:to>
                                    </p:set>
                                    <p:animEffect transition="in" filter="wipe(left)">
                                      <p:cBhvr>
                                        <p:cTn id="55" dur="500"/>
                                        <p:tgtEl>
                                          <p:spTgt spid="1229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2300"/>
                                        </p:tgtEl>
                                        <p:attrNameLst>
                                          <p:attrName>style.visibility</p:attrName>
                                        </p:attrNameLst>
                                      </p:cBhvr>
                                      <p:to>
                                        <p:strVal val="visible"/>
                                      </p:to>
                                    </p:set>
                                    <p:animEffect transition="in" filter="wipe(left)">
                                      <p:cBhvr>
                                        <p:cTn id="59" dur="500"/>
                                        <p:tgtEl>
                                          <p:spTgt spid="12300"/>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2301"/>
                                        </p:tgtEl>
                                        <p:attrNameLst>
                                          <p:attrName>style.visibility</p:attrName>
                                        </p:attrNameLst>
                                      </p:cBhvr>
                                      <p:to>
                                        <p:strVal val="visible"/>
                                      </p:to>
                                    </p:set>
                                    <p:animEffect transition="in" filter="wipe(left)">
                                      <p:cBhvr>
                                        <p:cTn id="63" dur="500"/>
                                        <p:tgtEl>
                                          <p:spTgt spid="12301"/>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2317"/>
                                        </p:tgtEl>
                                        <p:attrNameLst>
                                          <p:attrName>style.visibility</p:attrName>
                                        </p:attrNameLst>
                                      </p:cBhvr>
                                      <p:to>
                                        <p:strVal val="visible"/>
                                      </p:to>
                                    </p:set>
                                    <p:animEffect transition="in" filter="wipe(left)">
                                      <p:cBhvr>
                                        <p:cTn id="67" dur="500"/>
                                        <p:tgtEl>
                                          <p:spTgt spid="12317"/>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12304"/>
                                        </p:tgtEl>
                                        <p:attrNameLst>
                                          <p:attrName>style.visibility</p:attrName>
                                        </p:attrNameLst>
                                      </p:cBhvr>
                                      <p:to>
                                        <p:strVal val="visible"/>
                                      </p:to>
                                    </p:set>
                                    <p:animEffect transition="in" filter="wipe(left)">
                                      <p:cBhvr>
                                        <p:cTn id="71" dur="500"/>
                                        <p:tgtEl>
                                          <p:spTgt spid="12304"/>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12305"/>
                                        </p:tgtEl>
                                        <p:attrNameLst>
                                          <p:attrName>style.visibility</p:attrName>
                                        </p:attrNameLst>
                                      </p:cBhvr>
                                      <p:to>
                                        <p:strVal val="visible"/>
                                      </p:to>
                                    </p:set>
                                    <p:animEffect transition="in" filter="wipe(up)">
                                      <p:cBhvr>
                                        <p:cTn id="75" dur="500"/>
                                        <p:tgtEl>
                                          <p:spTgt spid="12305"/>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12306"/>
                                        </p:tgtEl>
                                        <p:attrNameLst>
                                          <p:attrName>style.visibility</p:attrName>
                                        </p:attrNameLst>
                                      </p:cBhvr>
                                      <p:to>
                                        <p:strVal val="visible"/>
                                      </p:to>
                                    </p:set>
                                    <p:animEffect transition="in" filter="wipe(left)">
                                      <p:cBhvr>
                                        <p:cTn id="79" dur="500"/>
                                        <p:tgtEl>
                                          <p:spTgt spid="12306"/>
                                        </p:tgtEl>
                                      </p:cBhvr>
                                    </p:animEffect>
                                  </p:childTnLst>
                                </p:cTn>
                              </p:par>
                            </p:childTnLst>
                          </p:cTn>
                        </p:par>
                        <p:par>
                          <p:cTn id="80" fill="hold">
                            <p:stCondLst>
                              <p:cond delay="9500"/>
                            </p:stCondLst>
                            <p:childTnLst>
                              <p:par>
                                <p:cTn id="81" presetID="22" presetClass="entr" presetSubtype="8" fill="hold" grpId="0" nodeType="afterEffect">
                                  <p:stCondLst>
                                    <p:cond delay="0"/>
                                  </p:stCondLst>
                                  <p:childTnLst>
                                    <p:set>
                                      <p:cBhvr>
                                        <p:cTn id="82" dur="1" fill="hold">
                                          <p:stCondLst>
                                            <p:cond delay="0"/>
                                          </p:stCondLst>
                                        </p:cTn>
                                        <p:tgtEl>
                                          <p:spTgt spid="12307"/>
                                        </p:tgtEl>
                                        <p:attrNameLst>
                                          <p:attrName>style.visibility</p:attrName>
                                        </p:attrNameLst>
                                      </p:cBhvr>
                                      <p:to>
                                        <p:strVal val="visible"/>
                                      </p:to>
                                    </p:set>
                                    <p:animEffect transition="in" filter="wipe(left)">
                                      <p:cBhvr>
                                        <p:cTn id="83" dur="500"/>
                                        <p:tgtEl>
                                          <p:spTgt spid="12307"/>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12314"/>
                                        </p:tgtEl>
                                        <p:attrNameLst>
                                          <p:attrName>style.visibility</p:attrName>
                                        </p:attrNameLst>
                                      </p:cBhvr>
                                      <p:to>
                                        <p:strVal val="visible"/>
                                      </p:to>
                                    </p:set>
                                    <p:animEffect transition="in" filter="wipe(up)">
                                      <p:cBhvr>
                                        <p:cTn id="87" dur="500"/>
                                        <p:tgtEl>
                                          <p:spTgt spid="12314"/>
                                        </p:tgtEl>
                                      </p:cBhvr>
                                    </p:animEffect>
                                  </p:childTnLst>
                                </p:cTn>
                              </p:par>
                            </p:childTnLst>
                          </p:cTn>
                        </p:par>
                        <p:par>
                          <p:cTn id="88" fill="hold">
                            <p:stCondLst>
                              <p:cond delay="10500"/>
                            </p:stCondLst>
                            <p:childTnLst>
                              <p:par>
                                <p:cTn id="89" presetID="22" presetClass="entr" presetSubtype="8" fill="hold" grpId="0" nodeType="afterEffect">
                                  <p:stCondLst>
                                    <p:cond delay="0"/>
                                  </p:stCondLst>
                                  <p:childTnLst>
                                    <p:set>
                                      <p:cBhvr>
                                        <p:cTn id="90" dur="1" fill="hold">
                                          <p:stCondLst>
                                            <p:cond delay="0"/>
                                          </p:stCondLst>
                                        </p:cTn>
                                        <p:tgtEl>
                                          <p:spTgt spid="12308"/>
                                        </p:tgtEl>
                                        <p:attrNameLst>
                                          <p:attrName>style.visibility</p:attrName>
                                        </p:attrNameLst>
                                      </p:cBhvr>
                                      <p:to>
                                        <p:strVal val="visible"/>
                                      </p:to>
                                    </p:set>
                                    <p:animEffect transition="in" filter="wipe(left)">
                                      <p:cBhvr>
                                        <p:cTn id="91" dur="500"/>
                                        <p:tgtEl>
                                          <p:spTgt spid="12308"/>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12309"/>
                                        </p:tgtEl>
                                        <p:attrNameLst>
                                          <p:attrName>style.visibility</p:attrName>
                                        </p:attrNameLst>
                                      </p:cBhvr>
                                      <p:to>
                                        <p:strVal val="visible"/>
                                      </p:to>
                                    </p:set>
                                    <p:animEffect transition="in" filter="wipe(left)">
                                      <p:cBhvr>
                                        <p:cTn id="95" dur="500"/>
                                        <p:tgtEl>
                                          <p:spTgt spid="12309"/>
                                        </p:tgtEl>
                                      </p:cBhvr>
                                    </p:animEffect>
                                  </p:childTnLst>
                                </p:cTn>
                              </p:par>
                            </p:childTnLst>
                          </p:cTn>
                        </p:par>
                        <p:par>
                          <p:cTn id="96" fill="hold">
                            <p:stCondLst>
                              <p:cond delay="11500"/>
                            </p:stCondLst>
                            <p:childTnLst>
                              <p:par>
                                <p:cTn id="97" presetID="22" presetClass="entr" presetSubtype="1" fill="hold" grpId="0" nodeType="afterEffect">
                                  <p:stCondLst>
                                    <p:cond delay="0"/>
                                  </p:stCondLst>
                                  <p:childTnLst>
                                    <p:set>
                                      <p:cBhvr>
                                        <p:cTn id="98" dur="1" fill="hold">
                                          <p:stCondLst>
                                            <p:cond delay="0"/>
                                          </p:stCondLst>
                                        </p:cTn>
                                        <p:tgtEl>
                                          <p:spTgt spid="12310"/>
                                        </p:tgtEl>
                                        <p:attrNameLst>
                                          <p:attrName>style.visibility</p:attrName>
                                        </p:attrNameLst>
                                      </p:cBhvr>
                                      <p:to>
                                        <p:strVal val="visible"/>
                                      </p:to>
                                    </p:set>
                                    <p:animEffect transition="in" filter="wipe(up)">
                                      <p:cBhvr>
                                        <p:cTn id="99" dur="500"/>
                                        <p:tgtEl>
                                          <p:spTgt spid="12310"/>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12311"/>
                                        </p:tgtEl>
                                        <p:attrNameLst>
                                          <p:attrName>style.visibility</p:attrName>
                                        </p:attrNameLst>
                                      </p:cBhvr>
                                      <p:to>
                                        <p:strVal val="visible"/>
                                      </p:to>
                                    </p:set>
                                    <p:animEffect transition="in" filter="wipe(left)">
                                      <p:cBhvr>
                                        <p:cTn id="103" dur="500"/>
                                        <p:tgtEl>
                                          <p:spTgt spid="12311"/>
                                        </p:tgtEl>
                                      </p:cBhvr>
                                    </p:animEffect>
                                  </p:childTnLst>
                                </p:cTn>
                              </p:par>
                            </p:childTnLst>
                          </p:cTn>
                        </p:par>
                        <p:par>
                          <p:cTn id="104" fill="hold">
                            <p:stCondLst>
                              <p:cond delay="12500"/>
                            </p:stCondLst>
                            <p:childTnLst>
                              <p:par>
                                <p:cTn id="105" presetID="22" presetClass="entr" presetSubtype="8" fill="hold" grpId="0" nodeType="afterEffect">
                                  <p:stCondLst>
                                    <p:cond delay="0"/>
                                  </p:stCondLst>
                                  <p:childTnLst>
                                    <p:set>
                                      <p:cBhvr>
                                        <p:cTn id="106" dur="1" fill="hold">
                                          <p:stCondLst>
                                            <p:cond delay="0"/>
                                          </p:stCondLst>
                                        </p:cTn>
                                        <p:tgtEl>
                                          <p:spTgt spid="12312"/>
                                        </p:tgtEl>
                                        <p:attrNameLst>
                                          <p:attrName>style.visibility</p:attrName>
                                        </p:attrNameLst>
                                      </p:cBhvr>
                                      <p:to>
                                        <p:strVal val="visible"/>
                                      </p:to>
                                    </p:set>
                                    <p:animEffect transition="in" filter="wipe(left)">
                                      <p:cBhvr>
                                        <p:cTn id="107" dur="500"/>
                                        <p:tgtEl>
                                          <p:spTgt spid="1231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12315"/>
                                        </p:tgtEl>
                                        <p:attrNameLst>
                                          <p:attrName>style.visibility</p:attrName>
                                        </p:attrNameLst>
                                      </p:cBhvr>
                                      <p:to>
                                        <p:strVal val="visible"/>
                                      </p:to>
                                    </p:set>
                                    <p:animEffect transition="in" filter="wipe(up)">
                                      <p:cBhvr>
                                        <p:cTn id="111" dur="500"/>
                                        <p:tgtEl>
                                          <p:spTgt spid="12315"/>
                                        </p:tgtEl>
                                      </p:cBhvr>
                                    </p:animEffect>
                                  </p:childTnLst>
                                </p:cTn>
                              </p:par>
                            </p:childTnLst>
                          </p:cTn>
                        </p:par>
                        <p:par>
                          <p:cTn id="112" fill="hold">
                            <p:stCondLst>
                              <p:cond delay="13500"/>
                            </p:stCondLst>
                            <p:childTnLst>
                              <p:par>
                                <p:cTn id="113" presetID="22" presetClass="entr" presetSubtype="8" fill="hold" grpId="0" nodeType="afterEffect">
                                  <p:stCondLst>
                                    <p:cond delay="0"/>
                                  </p:stCondLst>
                                  <p:childTnLst>
                                    <p:set>
                                      <p:cBhvr>
                                        <p:cTn id="114" dur="1" fill="hold">
                                          <p:stCondLst>
                                            <p:cond delay="0"/>
                                          </p:stCondLst>
                                        </p:cTn>
                                        <p:tgtEl>
                                          <p:spTgt spid="12313"/>
                                        </p:tgtEl>
                                        <p:attrNameLst>
                                          <p:attrName>style.visibility</p:attrName>
                                        </p:attrNameLst>
                                      </p:cBhvr>
                                      <p:to>
                                        <p:strVal val="visible"/>
                                      </p:to>
                                    </p:set>
                                    <p:animEffect transition="in" filter="wipe(left)">
                                      <p:cBhvr>
                                        <p:cTn id="115" dur="500"/>
                                        <p:tgtEl>
                                          <p:spTgt spid="12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P spid="12295" grpId="0" animBg="1"/>
      <p:bldP spid="12296" grpId="0" animBg="1"/>
      <p:bldP spid="12298" grpId="0" autoUpdateAnimBg="0"/>
      <p:bldP spid="12299" grpId="0" animBg="1"/>
      <p:bldP spid="12300" grpId="0" animBg="1"/>
      <p:bldP spid="12301" grpId="0" autoUpdateAnimBg="0"/>
      <p:bldP spid="12304" grpId="0" autoUpdateAnimBg="0"/>
      <p:bldP spid="12305" grpId="0" animBg="1"/>
      <p:bldP spid="12306" grpId="0" autoUpdateAnimBg="0"/>
      <p:bldP spid="12307" grpId="0" autoUpdateAnimBg="0"/>
      <p:bldP spid="12308" grpId="0" autoUpdateAnimBg="0"/>
      <p:bldP spid="12309" grpId="0" autoUpdateAnimBg="0"/>
      <p:bldP spid="12310" grpId="0" animBg="1"/>
      <p:bldP spid="12311" grpId="0" autoUpdateAnimBg="0"/>
      <p:bldP spid="12312" grpId="0" autoUpdateAnimBg="0"/>
      <p:bldP spid="12313" grpId="0" autoUpdateAnimBg="0"/>
      <p:bldP spid="12314" grpId="0" animBg="1"/>
      <p:bldP spid="12315" grpId="0" animBg="1"/>
      <p:bldP spid="12317" grpId="0" autoUpdateAnimBg="0"/>
      <p:bldP spid="12332" grpId="0" animBg="1"/>
      <p:bldP spid="123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58688" y="1724050"/>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基本初等函数在定义区间内连续</a:t>
            </a:r>
          </a:p>
        </p:txBody>
      </p:sp>
      <p:sp>
        <p:nvSpPr>
          <p:cNvPr id="12292" name="Text Box 4"/>
          <p:cNvSpPr txBox="1">
            <a:spLocks noChangeArrowheads="1"/>
          </p:cNvSpPr>
          <p:nvPr/>
        </p:nvSpPr>
        <p:spPr bwMode="auto">
          <a:xfrm>
            <a:off x="658688" y="2486050"/>
            <a:ext cx="640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连续函数的四则运算的结果连续</a:t>
            </a:r>
          </a:p>
        </p:txBody>
      </p:sp>
      <p:sp>
        <p:nvSpPr>
          <p:cNvPr id="12293" name="Text Box 5"/>
          <p:cNvSpPr txBox="1">
            <a:spLocks noChangeArrowheads="1"/>
          </p:cNvSpPr>
          <p:nvPr/>
        </p:nvSpPr>
        <p:spPr bwMode="auto">
          <a:xfrm>
            <a:off x="658688" y="3248050"/>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连续函数的反函数连续</a:t>
            </a:r>
          </a:p>
        </p:txBody>
      </p:sp>
      <p:sp>
        <p:nvSpPr>
          <p:cNvPr id="12294" name="Text Box 6"/>
          <p:cNvSpPr txBox="1">
            <a:spLocks noChangeArrowheads="1"/>
          </p:cNvSpPr>
          <p:nvPr/>
        </p:nvSpPr>
        <p:spPr bwMode="auto">
          <a:xfrm>
            <a:off x="658688" y="4040212"/>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连续函数的复合函数连续</a:t>
            </a:r>
          </a:p>
        </p:txBody>
      </p:sp>
      <p:sp>
        <p:nvSpPr>
          <p:cNvPr id="12295" name="AutoShape 7"/>
          <p:cNvSpPr/>
          <p:nvPr/>
        </p:nvSpPr>
        <p:spPr bwMode="auto">
          <a:xfrm>
            <a:off x="5916488" y="1876450"/>
            <a:ext cx="304800" cy="2667000"/>
          </a:xfrm>
          <a:prstGeom prst="rightBrace">
            <a:avLst>
              <a:gd name="adj1" fmla="val 72917"/>
              <a:gd name="adj2" fmla="val 50000"/>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296" name="Text Box 8"/>
          <p:cNvSpPr txBox="1">
            <a:spLocks noChangeArrowheads="1"/>
          </p:cNvSpPr>
          <p:nvPr/>
        </p:nvSpPr>
        <p:spPr bwMode="auto">
          <a:xfrm>
            <a:off x="6449888" y="2333650"/>
            <a:ext cx="2057400" cy="13731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初等函数在定义区间内连续</a:t>
            </a:r>
          </a:p>
        </p:txBody>
      </p:sp>
      <p:sp>
        <p:nvSpPr>
          <p:cNvPr id="12297" name="Text Box 9"/>
          <p:cNvSpPr txBox="1">
            <a:spLocks noChangeArrowheads="1"/>
          </p:cNvSpPr>
          <p:nvPr/>
        </p:nvSpPr>
        <p:spPr bwMode="auto">
          <a:xfrm>
            <a:off x="658688" y="5076850"/>
            <a:ext cx="83058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说明</a:t>
            </a:r>
            <a:r>
              <a:rPr kumimoji="1" lang="en-US" altLang="zh-CN" sz="2800" b="1" dirty="0">
                <a:solidFill>
                  <a:srgbClr val="FF0000"/>
                </a:solidFill>
                <a:latin typeface="微软雅黑" panose="020B0503020204020204" pitchFamily="34" charset="-122"/>
                <a:ea typeface="微软雅黑" panose="020B0503020204020204" pitchFamily="34" charset="-122"/>
              </a:rPr>
              <a:t>:</a:t>
            </a:r>
            <a:r>
              <a:rPr kumimoji="1" lang="en-US" altLang="zh-CN" sz="2800" b="1"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分段函数在界点处是否连续需讨论其</a:t>
            </a:r>
          </a:p>
          <a:p>
            <a:pPr>
              <a:spcBef>
                <a:spcPct val="50000"/>
              </a:spcBef>
            </a:pPr>
            <a:r>
              <a:rPr kumimoji="1" lang="zh-CN" altLang="en-US" sz="2800" dirty="0">
                <a:latin typeface="微软雅黑" panose="020B0503020204020204" pitchFamily="34" charset="-122"/>
                <a:ea typeface="微软雅黑" panose="020B0503020204020204" pitchFamily="34" charset="-122"/>
              </a:rPr>
              <a:t>             左、右连续性</a:t>
            </a:r>
            <a:r>
              <a:rPr kumimoji="1" lang="en-US" altLang="zh-CN" sz="2800" dirty="0">
                <a:latin typeface="微软雅黑" panose="020B0503020204020204" pitchFamily="34" charset="-122"/>
                <a:ea typeface="微软雅黑" panose="020B0503020204020204" pitchFamily="34" charset="-122"/>
              </a:rPr>
              <a:t>.</a:t>
            </a:r>
          </a:p>
        </p:txBody>
      </p:sp>
      <p:sp>
        <p:nvSpPr>
          <p:cNvPr id="19" name="Text Box 29"/>
          <p:cNvSpPr txBox="1">
            <a:spLocks noChangeArrowheads="1"/>
          </p:cNvSpPr>
          <p:nvPr/>
        </p:nvSpPr>
        <p:spPr bwMode="auto">
          <a:xfrm>
            <a:off x="827584" y="980728"/>
            <a:ext cx="44283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solidFill>
                  <a:srgbClr val="FF0000"/>
                </a:solidFill>
                <a:latin typeface="微软雅黑" panose="020B0503020204020204" pitchFamily="34" charset="-122"/>
                <a:ea typeface="微软雅黑" panose="020B0503020204020204" pitchFamily="34" charset="-122"/>
              </a:rPr>
              <a:t>3. </a:t>
            </a:r>
            <a:r>
              <a:rPr lang="zh-CN" altLang="en-US" sz="2800" b="1" dirty="0">
                <a:solidFill>
                  <a:srgbClr val="FF0000"/>
                </a:solidFill>
                <a:latin typeface="微软雅黑" panose="020B0503020204020204" pitchFamily="34" charset="-122"/>
                <a:ea typeface="微软雅黑" panose="020B0503020204020204" pitchFamily="34" charset="-122"/>
              </a:rPr>
              <a:t>初等函数的连续性</a:t>
            </a:r>
            <a:endParaRPr kumimoji="1" lang="zh-CN" altLang="en-US"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wipe(left)">
                                      <p:cBhvr>
                                        <p:cTn id="11" dur="500"/>
                                        <p:tgtEl>
                                          <p:spTgt spid="1229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wipe(left)">
                                      <p:cBhvr>
                                        <p:cTn id="15" dur="500"/>
                                        <p:tgtEl>
                                          <p:spTgt spid="1229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294"/>
                                        </p:tgtEl>
                                        <p:attrNameLst>
                                          <p:attrName>style.visibility</p:attrName>
                                        </p:attrNameLst>
                                      </p:cBhvr>
                                      <p:to>
                                        <p:strVal val="visible"/>
                                      </p:to>
                                    </p:set>
                                    <p:animEffect transition="in" filter="wipe(left)">
                                      <p:cBhvr>
                                        <p:cTn id="19" dur="500"/>
                                        <p:tgtEl>
                                          <p:spTgt spid="1229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295"/>
                                        </p:tgtEl>
                                        <p:attrNameLst>
                                          <p:attrName>style.visibility</p:attrName>
                                        </p:attrNameLst>
                                      </p:cBhvr>
                                      <p:to>
                                        <p:strVal val="visible"/>
                                      </p:to>
                                    </p:set>
                                    <p:animEffect transition="in" filter="wipe(up)">
                                      <p:cBhvr>
                                        <p:cTn id="23" dur="500"/>
                                        <p:tgtEl>
                                          <p:spTgt spid="1229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296"/>
                                        </p:tgtEl>
                                        <p:attrNameLst>
                                          <p:attrName>style.visibility</p:attrName>
                                        </p:attrNameLst>
                                      </p:cBhvr>
                                      <p:to>
                                        <p:strVal val="visible"/>
                                      </p:to>
                                    </p:set>
                                    <p:animEffect transition="in" filter="wipe(left)">
                                      <p:cBhvr>
                                        <p:cTn id="27" dur="500"/>
                                        <p:tgtEl>
                                          <p:spTgt spid="122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7"/>
                                        </p:tgtEl>
                                        <p:attrNameLst>
                                          <p:attrName>style.visibility</p:attrName>
                                        </p:attrNameLst>
                                      </p:cBhvr>
                                      <p:to>
                                        <p:strVal val="visible"/>
                                      </p:to>
                                    </p:set>
                                    <p:animEffect transition="in" filter="wipe(left)">
                                      <p:cBhvr>
                                        <p:cTn id="32"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P spid="12293" grpId="0" autoUpdateAnimBg="0"/>
      <p:bldP spid="12294" grpId="0" autoUpdateAnimBg="0"/>
      <p:bldP spid="12295" grpId="0" animBg="1"/>
      <p:bldP spid="12296" grpId="0" animBg="1" autoUpdateAnimBg="0"/>
      <p:bldP spid="1229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42" name="Text Box 6"/>
              <p:cNvSpPr txBox="1">
                <a:spLocks noChangeArrowheads="1"/>
              </p:cNvSpPr>
              <p:nvPr/>
            </p:nvSpPr>
            <p:spPr bwMode="auto">
              <a:xfrm>
                <a:off x="741040" y="2974997"/>
                <a:ext cx="656381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spcBef>
                    <a:spcPct val="50000"/>
                  </a:spcBef>
                  <a:buClr>
                    <a:srgbClr val="C00000"/>
                  </a:buClr>
                  <a:buFont typeface="Wingdings" panose="05000000000000000000" pitchFamily="2" charset="2"/>
                  <a:buChar char="l"/>
                </a:pP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kumimoji="1"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𝑎</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𝑏</m:t>
                        </m:r>
                      </m:e>
                    </m:d>
                  </m:oMath>
                </a14:m>
                <a:r>
                  <a:rPr kumimoji="1" lang="zh-CN" altLang="en-US" sz="2800" dirty="0">
                    <a:latin typeface="微软雅黑" panose="020B0503020204020204" pitchFamily="34" charset="-122"/>
                    <a:ea typeface="微软雅黑" panose="020B0503020204020204" pitchFamily="34" charset="-122"/>
                  </a:rPr>
                  <a:t>上达到</a:t>
                </a:r>
                <a:r>
                  <a:rPr kumimoji="1" lang="zh-CN" altLang="en-US" sz="2800" dirty="0">
                    <a:solidFill>
                      <a:srgbClr val="0000FF"/>
                    </a:solidFill>
                    <a:latin typeface="微软雅黑" panose="020B0503020204020204" pitchFamily="34" charset="-122"/>
                    <a:ea typeface="微软雅黑" panose="020B0503020204020204" pitchFamily="34" charset="-122"/>
                  </a:rPr>
                  <a:t>最大值与最小值</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14342" name="Text Box 6"/>
              <p:cNvSpPr txBox="1">
                <a:spLocks noRot="1" noChangeAspect="1" noMove="1" noResize="1" noEditPoints="1" noAdjustHandles="1" noChangeArrowheads="1" noChangeShapeType="1" noTextEdit="1"/>
              </p:cNvSpPr>
              <p:nvPr/>
            </p:nvSpPr>
            <p:spPr bwMode="auto">
              <a:xfrm>
                <a:off x="741040" y="2974997"/>
                <a:ext cx="6563816" cy="523220"/>
              </a:xfrm>
              <a:prstGeom prst="rect">
                <a:avLst/>
              </a:prstGeom>
              <a:blipFill rotWithShape="1">
                <a:blip r:embed="rId2"/>
                <a:stretch>
                  <a:fillRect l="-10" t="-4" r="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43" name="Text Box 7"/>
              <p:cNvSpPr txBox="1">
                <a:spLocks noChangeArrowheads="1"/>
              </p:cNvSpPr>
              <p:nvPr/>
            </p:nvSpPr>
            <p:spPr bwMode="auto">
              <a:xfrm>
                <a:off x="741040" y="3644186"/>
                <a:ext cx="815144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spcBef>
                    <a:spcPct val="50000"/>
                  </a:spcBef>
                  <a:buClr>
                    <a:srgbClr val="C00000"/>
                  </a:buClr>
                  <a:buFont typeface="Wingdings" panose="05000000000000000000" pitchFamily="2" charset="2"/>
                  <a:buChar char="l"/>
                </a:pP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kumimoji="1"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𝑎</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𝑏</m:t>
                        </m:r>
                      </m:e>
                    </m:d>
                  </m:oMath>
                </a14:m>
                <a:r>
                  <a:rPr kumimoji="1" lang="zh-CN" altLang="en-US" sz="2800" dirty="0">
                    <a:latin typeface="微软雅黑" panose="020B0503020204020204" pitchFamily="34" charset="-122"/>
                    <a:ea typeface="微软雅黑" panose="020B0503020204020204" pitchFamily="34" charset="-122"/>
                  </a:rPr>
                  <a:t>上</a:t>
                </a:r>
                <a:r>
                  <a:rPr kumimoji="1" lang="zh-CN" altLang="en-US" sz="2800" dirty="0">
                    <a:solidFill>
                      <a:srgbClr val="0000FF"/>
                    </a:solidFill>
                    <a:latin typeface="微软雅黑" panose="020B0503020204020204" pitchFamily="34" charset="-122"/>
                    <a:ea typeface="微软雅黑" panose="020B0503020204020204" pitchFamily="34" charset="-122"/>
                  </a:rPr>
                  <a:t>可取最大与最小值之间的任何值</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14343" name="Text Box 7"/>
              <p:cNvSpPr txBox="1">
                <a:spLocks noRot="1" noChangeAspect="1" noMove="1" noResize="1" noEditPoints="1" noAdjustHandles="1" noChangeArrowheads="1" noChangeShapeType="1" noTextEdit="1"/>
              </p:cNvSpPr>
              <p:nvPr/>
            </p:nvSpPr>
            <p:spPr bwMode="auto">
              <a:xfrm>
                <a:off x="741040" y="3644186"/>
                <a:ext cx="8151440" cy="523220"/>
              </a:xfrm>
              <a:prstGeom prst="rect">
                <a:avLst/>
              </a:prstGeom>
              <a:blipFill rotWithShape="1">
                <a:blip r:embed="rId3"/>
                <a:stretch>
                  <a:fillRect l="-8" t="-106" r="7" b="10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50" name="Text Box 14"/>
              <p:cNvSpPr txBox="1">
                <a:spLocks noChangeArrowheads="1"/>
              </p:cNvSpPr>
              <p:nvPr/>
            </p:nvSpPr>
            <p:spPr bwMode="auto">
              <a:xfrm>
                <a:off x="741040" y="4313375"/>
                <a:ext cx="806489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spcBef>
                    <a:spcPct val="50000"/>
                  </a:spcBef>
                  <a:buClr>
                    <a:srgbClr val="C00000"/>
                  </a:buClr>
                  <a:buFont typeface="Wingdings" panose="05000000000000000000" pitchFamily="2" charset="2"/>
                  <a:buChar char="l"/>
                </a:pPr>
                <a:r>
                  <a:rPr kumimoji="1" lang="zh-CN" altLang="en-US" sz="2800" dirty="0">
                    <a:latin typeface="微软雅黑" panose="020B0503020204020204" pitchFamily="34" charset="-122"/>
                    <a:ea typeface="微软雅黑" panose="020B0503020204020204" pitchFamily="34" charset="-122"/>
                  </a:rPr>
                  <a:t>当</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𝑏</m:t>
                    </m:r>
                    <m:r>
                      <a:rPr lang="zh-CN" altLang="en-US" sz="2800">
                        <a:latin typeface="Cambria Math" panose="02040503050406030204"/>
                      </a:rPr>
                      <m:t>)&lt;0</m:t>
                    </m:r>
                  </m:oMath>
                </a14:m>
                <a:r>
                  <a:rPr kumimoji="1" lang="zh-CN" altLang="en-US" sz="2800" dirty="0">
                    <a:latin typeface="微软雅黑" panose="020B0503020204020204" pitchFamily="34" charset="-122"/>
                    <a:ea typeface="微软雅黑" panose="020B0503020204020204" pitchFamily="34" charset="-122"/>
                  </a:rPr>
                  <a:t>时</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必</a:t>
                </a:r>
                <a:r>
                  <a:rPr kumimoji="1" lang="zh-CN" altLang="en-US" sz="2800" dirty="0">
                    <a:solidFill>
                      <a:srgbClr val="0000FF"/>
                    </a:solidFill>
                    <a:latin typeface="微软雅黑" panose="020B0503020204020204" pitchFamily="34" charset="-122"/>
                    <a:ea typeface="微软雅黑" panose="020B0503020204020204" pitchFamily="34" charset="-122"/>
                  </a:rPr>
                  <a:t>存在</a:t>
                </a:r>
                <a14:m>
                  <m:oMath xmlns:m="http://schemas.openxmlformats.org/officeDocument/2006/math">
                    <m:r>
                      <a:rPr lang="zh-CN" altLang="en-US" sz="2800" i="1">
                        <a:solidFill>
                          <a:srgbClr val="0000FF"/>
                        </a:solidFill>
                        <a:latin typeface="Cambria Math" panose="02040503050406030204"/>
                      </a:rPr>
                      <m:t>𝜉</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𝑎</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𝑏</m:t>
                    </m:r>
                    <m:r>
                      <a:rPr lang="zh-CN" altLang="en-US" sz="2800">
                        <a:solidFill>
                          <a:srgbClr val="0000FF"/>
                        </a:solidFill>
                        <a:latin typeface="Cambria Math" panose="02040503050406030204"/>
                      </a:rPr>
                      <m:t>),</m:t>
                    </m:r>
                  </m:oMath>
                </a14:m>
                <a:r>
                  <a:rPr lang="zh-CN" altLang="en-US" sz="2800" dirty="0">
                    <a:solidFill>
                      <a:srgbClr val="0000FF"/>
                    </a:solidFill>
                    <a:latin typeface="微软雅黑" panose="020B0503020204020204" pitchFamily="34" charset="-122"/>
                    <a:ea typeface="微软雅黑" panose="020B0503020204020204" pitchFamily="34" charset="-122"/>
                  </a:rPr>
                  <a:t> 使</a:t>
                </a:r>
                <a14:m>
                  <m:oMath xmlns:m="http://schemas.openxmlformats.org/officeDocument/2006/math">
                    <m:r>
                      <a:rPr lang="zh-CN" altLang="en-US" sz="2800" i="1">
                        <a:solidFill>
                          <a:srgbClr val="0000FF"/>
                        </a:solidFill>
                        <a:latin typeface="Cambria Math" panose="02040503050406030204"/>
                      </a:rPr>
                      <m:t>𝑓</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𝜉</m:t>
                    </m:r>
                    <m:r>
                      <a:rPr lang="zh-CN" altLang="en-US" sz="2800">
                        <a:solidFill>
                          <a:srgbClr val="0000FF"/>
                        </a:solidFill>
                        <a:latin typeface="Cambria Math" panose="02040503050406030204"/>
                      </a:rPr>
                      <m:t>)=0</m:t>
                    </m:r>
                    <m:r>
                      <a:rPr lang="zh-CN" altLang="en-US" sz="2800">
                        <a:latin typeface="Cambria Math" panose="02040503050406030204"/>
                      </a:rPr>
                      <m:t>.</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4350" name="Text Box 14"/>
              <p:cNvSpPr txBox="1">
                <a:spLocks noRot="1" noChangeAspect="1" noMove="1" noResize="1" noEditPoints="1" noAdjustHandles="1" noChangeArrowheads="1" noChangeShapeType="1" noTextEdit="1"/>
              </p:cNvSpPr>
              <p:nvPr/>
            </p:nvSpPr>
            <p:spPr bwMode="auto">
              <a:xfrm>
                <a:off x="741040" y="4313375"/>
                <a:ext cx="8064896" cy="523220"/>
              </a:xfrm>
              <a:prstGeom prst="rect">
                <a:avLst/>
              </a:prstGeom>
              <a:blipFill rotWithShape="1">
                <a:blip r:embed="rId4"/>
                <a:stretch>
                  <a:fillRect l="-8" t="-87" r="5" b="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52" name="Text Box 16"/>
              <p:cNvSpPr txBox="1">
                <a:spLocks noChangeArrowheads="1"/>
              </p:cNvSpPr>
              <p:nvPr/>
            </p:nvSpPr>
            <p:spPr bwMode="auto">
              <a:xfrm>
                <a:off x="741040" y="2305808"/>
                <a:ext cx="5472608"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spcBef>
                    <a:spcPct val="50000"/>
                  </a:spcBef>
                  <a:buClr>
                    <a:srgbClr val="C00000"/>
                  </a:buClr>
                  <a:buFont typeface="Wingdings" panose="05000000000000000000" pitchFamily="2" charset="2"/>
                  <a:buChar char="l"/>
                </a:pP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kumimoji="1"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begChr m:val="["/>
                        <m:endChr m:val="]"/>
                        <m:ctrlPr>
                          <a:rPr lang="zh-CN" altLang="en-US" sz="2800" i="1" smtClean="0">
                            <a:latin typeface="Cambria Math" panose="02040503050406030204" pitchFamily="18" charset="0"/>
                          </a:rPr>
                        </m:ctrlPr>
                      </m:dPr>
                      <m:e>
                        <m:r>
                          <a:rPr lang="zh-CN" altLang="en-US" sz="2800" i="1">
                            <a:latin typeface="Cambria Math" panose="02040503050406030204"/>
                          </a:rPr>
                          <m:t>𝑎</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𝑏</m:t>
                        </m:r>
                      </m:e>
                    </m:d>
                  </m:oMath>
                </a14:m>
                <a:r>
                  <a:rPr kumimoji="1" lang="zh-CN" altLang="en-US" sz="2800" dirty="0">
                    <a:latin typeface="微软雅黑" panose="020B0503020204020204" pitchFamily="34" charset="-122"/>
                    <a:ea typeface="微软雅黑" panose="020B0503020204020204" pitchFamily="34" charset="-122"/>
                  </a:rPr>
                  <a:t>上</a:t>
                </a:r>
                <a:r>
                  <a:rPr kumimoji="1" lang="zh-CN" altLang="en-US" sz="2800" dirty="0">
                    <a:solidFill>
                      <a:srgbClr val="0000FF"/>
                    </a:solidFill>
                    <a:latin typeface="微软雅黑" panose="020B0503020204020204" pitchFamily="34" charset="-122"/>
                    <a:ea typeface="微软雅黑" panose="020B0503020204020204" pitchFamily="34" charset="-122"/>
                  </a:rPr>
                  <a:t>有界</a:t>
                </a:r>
                <a:r>
                  <a:rPr kumimoji="1" lang="en-US" altLang="zh-CN" sz="2800" b="1" dirty="0">
                    <a:latin typeface="微软雅黑" panose="020B0503020204020204" pitchFamily="34" charset="-122"/>
                    <a:ea typeface="微软雅黑" panose="020B0503020204020204" pitchFamily="34" charset="-122"/>
                  </a:rPr>
                  <a:t>;</a:t>
                </a:r>
              </a:p>
            </p:txBody>
          </p:sp>
        </mc:Choice>
        <mc:Fallback xmlns="">
          <p:sp>
            <p:nvSpPr>
              <p:cNvPr id="14352" name="Text Box 16"/>
              <p:cNvSpPr txBox="1">
                <a:spLocks noRot="1" noChangeAspect="1" noMove="1" noResize="1" noEditPoints="1" noAdjustHandles="1" noChangeArrowheads="1" noChangeShapeType="1" noTextEdit="1"/>
              </p:cNvSpPr>
              <p:nvPr/>
            </p:nvSpPr>
            <p:spPr bwMode="auto">
              <a:xfrm>
                <a:off x="741040" y="2305808"/>
                <a:ext cx="5472608" cy="523220"/>
              </a:xfrm>
              <a:prstGeom prst="rect">
                <a:avLst/>
              </a:prstGeom>
              <a:blipFill rotWithShape="1">
                <a:blip r:embed="rId5"/>
                <a:stretch>
                  <a:fillRect l="-12" t="-24" r="3" b="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4" name="Text Box 29"/>
          <p:cNvSpPr txBox="1">
            <a:spLocks noChangeArrowheads="1"/>
          </p:cNvSpPr>
          <p:nvPr/>
        </p:nvSpPr>
        <p:spPr bwMode="auto">
          <a:xfrm>
            <a:off x="827584" y="980728"/>
            <a:ext cx="79354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en-US" sz="2800" b="1" dirty="0">
                <a:solidFill>
                  <a:srgbClr val="FF0000"/>
                </a:solidFill>
                <a:latin typeface="微软雅黑" panose="020B0503020204020204" pitchFamily="34" charset="-122"/>
                <a:ea typeface="微软雅黑" panose="020B0503020204020204" pitchFamily="34" charset="-122"/>
              </a:rPr>
              <a:t>有界闭区间上连续函数的性质</a:t>
            </a:r>
            <a:endParaRPr kumimoji="1" lang="zh-CN" altLang="en-US" sz="2800" b="1"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矩形 6"/>
              <p:cNvSpPr/>
              <p:nvPr/>
            </p:nvSpPr>
            <p:spPr>
              <a:xfrm>
                <a:off x="1152089" y="1636619"/>
                <a:ext cx="3419911"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设</a:t>
                </a: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r>
                      <a:rPr kumimoji="1" lang="zh-CN" altLang="en-US" sz="2800" dirty="0">
                        <a:latin typeface="Cambria Math" panose="02040503050406030204"/>
                      </a:rPr>
                      <m:t>∈</m:t>
                    </m:r>
                    <m:r>
                      <a:rPr kumimoji="1" lang="en-US" altLang="zh-CN" sz="2800" b="0" i="1" dirty="0" smtClean="0">
                        <a:latin typeface="Cambria Math" panose="02040503050406030204"/>
                      </a:rPr>
                      <m:t>𝐶</m:t>
                    </m:r>
                    <m:d>
                      <m:dPr>
                        <m:begChr m:val="["/>
                        <m:endChr m:val="]"/>
                        <m:ctrlPr>
                          <a:rPr lang="zh-CN" altLang="en-US" sz="2800" i="1">
                            <a:latin typeface="Cambria Math" panose="02040503050406030204" pitchFamily="18" charset="0"/>
                          </a:rPr>
                        </m:ctrlPr>
                      </m:dPr>
                      <m:e>
                        <m:r>
                          <a:rPr lang="zh-CN" altLang="en-US" sz="2800" i="1">
                            <a:latin typeface="Cambria Math" panose="02040503050406030204"/>
                          </a:rPr>
                          <m:t>𝑎</m:t>
                        </m:r>
                        <m:r>
                          <a:rPr lang="zh-CN" altLang="en-US" sz="2800">
                            <a:latin typeface="Cambria Math" panose="02040503050406030204"/>
                          </a:rPr>
                          <m:t>,</m:t>
                        </m:r>
                        <m:r>
                          <a:rPr lang="zh-CN" altLang="en-US" sz="2800" i="1">
                            <a:latin typeface="Cambria Math" panose="02040503050406030204"/>
                          </a:rPr>
                          <m:t>𝑏</m:t>
                        </m:r>
                      </m:e>
                    </m:d>
                  </m:oMath>
                </a14:m>
                <a:r>
                  <a:rPr kumimoji="1" lang="zh-CN" altLang="en-US" sz="2800" dirty="0">
                    <a:latin typeface="微软雅黑" panose="020B0503020204020204" pitchFamily="34" charset="-122"/>
                    <a:ea typeface="微软雅黑" panose="020B0503020204020204" pitchFamily="34" charset="-122"/>
                  </a:rPr>
                  <a:t>，则</a:t>
                </a:r>
                <a:endParaRPr lang="zh-CN" altLang="en-US" sz="2800" dirty="0">
                  <a:latin typeface="微软雅黑" panose="020B0503020204020204" pitchFamily="34" charset="-122"/>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1152089" y="1636619"/>
                <a:ext cx="3419911" cy="523220"/>
              </a:xfrm>
              <a:prstGeom prst="rect">
                <a:avLst/>
              </a:prstGeom>
              <a:blipFill rotWithShape="1">
                <a:blip r:embed="rId6"/>
                <a:stretch>
                  <a:fillRect l="-6" t="-43" r="-74" b="39"/>
                </a:stretch>
              </a:blipFill>
            </p:spPr>
            <p:txBody>
              <a:bodyPr/>
              <a:lstStyle/>
              <a:p>
                <a:r>
                  <a:rPr lang="zh-CN" altLang="en-US">
                    <a:noFill/>
                  </a:rPr>
                  <a:t> </a:t>
                </a:r>
              </a:p>
            </p:txBody>
          </p:sp>
        </mc:Fallback>
      </mc:AlternateContent>
      <p:sp>
        <p:nvSpPr>
          <p:cNvPr id="8" name="矩形 7"/>
          <p:cNvSpPr/>
          <p:nvPr/>
        </p:nvSpPr>
        <p:spPr>
          <a:xfrm>
            <a:off x="845513" y="5229200"/>
            <a:ext cx="7144905" cy="523220"/>
          </a:xfrm>
          <a:prstGeom prst="rect">
            <a:avLst/>
          </a:prstGeom>
          <a:solidFill>
            <a:srgbClr val="FFFFCC"/>
          </a:solidFill>
          <a:ln w="19050">
            <a:solidFill>
              <a:srgbClr val="002060"/>
            </a:solidFill>
          </a:ln>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作业：</a:t>
            </a:r>
            <a:r>
              <a:rPr lang="en-US" altLang="zh-CN" sz="2800" dirty="0">
                <a:latin typeface="微软雅黑" panose="020B0503020204020204" pitchFamily="34" charset="-122"/>
                <a:ea typeface="微软雅黑" panose="020B0503020204020204" pitchFamily="34" charset="-122"/>
              </a:rPr>
              <a:t>P149</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8</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9</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13</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14</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16</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19</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52"/>
                                        </p:tgtEl>
                                        <p:attrNameLst>
                                          <p:attrName>style.visibility</p:attrName>
                                        </p:attrNameLst>
                                      </p:cBhvr>
                                      <p:to>
                                        <p:strVal val="visible"/>
                                      </p:to>
                                    </p:set>
                                    <p:animEffect transition="in" filter="wipe(left)">
                                      <p:cBhvr>
                                        <p:cTn id="7" dur="500"/>
                                        <p:tgtEl>
                                          <p:spTgt spid="143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wipe(left)">
                                      <p:cBhvr>
                                        <p:cTn id="12" dur="5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wipe(left)">
                                      <p:cBhvr>
                                        <p:cTn id="17" dur="500"/>
                                        <p:tgtEl>
                                          <p:spTgt spid="143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50"/>
                                        </p:tgtEl>
                                        <p:attrNameLst>
                                          <p:attrName>style.visibility</p:attrName>
                                        </p:attrNameLst>
                                      </p:cBhvr>
                                      <p:to>
                                        <p:strVal val="visible"/>
                                      </p:to>
                                    </p:set>
                                    <p:animEffect transition="in" filter="wipe(left)">
                                      <p:cBhvr>
                                        <p:cTn id="22" dur="500"/>
                                        <p:tgtEl>
                                          <p:spTgt spid="1435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utoUpdateAnimBg="0"/>
      <p:bldP spid="14343" grpId="0" autoUpdateAnimBg="0"/>
      <p:bldP spid="14350" grpId="0" autoUpdateAnimBg="0"/>
      <p:bldP spid="14352" grpId="0" autoUpdateAnimBg="0"/>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6"/>
          <p:cNvSpPr txBox="1">
            <a:spLocks noChangeArrowheads="1"/>
          </p:cNvSpPr>
          <p:nvPr/>
        </p:nvSpPr>
        <p:spPr bwMode="auto">
          <a:xfrm>
            <a:off x="755576" y="3018716"/>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FF0000"/>
                </a:solidFill>
                <a:latin typeface="微软雅黑" panose="020B0503020204020204" pitchFamily="34" charset="-122"/>
                <a:ea typeface="微软雅黑" panose="020B0503020204020204" pitchFamily="34" charset="-122"/>
              </a:rPr>
              <a:t>反例</a:t>
            </a:r>
          </a:p>
        </p:txBody>
      </p:sp>
      <p:grpSp>
        <p:nvGrpSpPr>
          <p:cNvPr id="13319" name="Group 7"/>
          <p:cNvGrpSpPr/>
          <p:nvPr/>
        </p:nvGrpSpPr>
        <p:grpSpPr bwMode="auto">
          <a:xfrm>
            <a:off x="2554014" y="2797259"/>
            <a:ext cx="4470400" cy="1000125"/>
            <a:chOff x="1264" y="1737"/>
            <a:chExt cx="2816" cy="630"/>
          </a:xfrm>
        </p:grpSpPr>
        <mc:AlternateContent xmlns:mc="http://schemas.openxmlformats.org/markup-compatibility/2006">
          <mc:Choice xmlns:a14="http://schemas.microsoft.com/office/drawing/2010/main" Requires="a14">
            <p:graphicFrame>
              <p:nvGraphicFramePr>
                <p:cNvPr id="13320" name="Object 8"/>
                <p:cNvGraphicFramePr>
                  <a:graphicFrameLocks noChangeAspect="1"/>
                </p:cNvGraphicFramePr>
                <p:nvPr/>
              </p:nvGraphicFramePr>
              <p:xfrm>
                <a:off x="1264" y="1792"/>
                <a:ext cx="1136" cy="560"/>
              </p:xfrm>
              <a:graphic>
                <a:graphicData uri="http://schemas.openxmlformats.org/presentationml/2006/ole">
                  <mc:AlternateContent>
                    <mc:Choice xmlns:v="urn:schemas-microsoft-com:vml" Requires="v">
                      <p:oleObj name="Equation" r:id="rId2" imgW="2400300" imgH="1181100" progId="Equation.3">
                        <p:embed/>
                      </p:oleObj>
                    </mc:Choice>
                    <mc:Fallback>
                      <p:oleObj name="Equation" r:id="rId2" imgW="2400300" imgH="1181100" progId="Equation.3">
                        <p:embed/>
                        <p:pic>
                          <p:nvPicPr>
                            <p:cNvPr id="0" name="图片 40975"/>
                            <p:cNvPicPr preferRelativeResize="0">
                              <a:picLocks noChangeAspect="1" noChangeArrowheads="1"/>
                            </p:cNvPicPr>
                            <p:nvPr/>
                          </p:nvPicPr>
                          <p:blipFill>
                            <a:blip r:embed="rId3">
                              <a:biLevel thresh="50000"/>
                              <a:grayscl/>
                              <a:lum bright="-100000"/>
                              <a:extLst>
                                <a:ext uri="{28A0092B-C50C-407E-A947-70E740481C1C}">
                                  <a14:useLocalDpi val="0"/>
                                </a:ext>
                              </a:extLst>
                            </a:blip>
                            <a:srcRect/>
                            <a:stretch>
                              <a:fillRect/>
                            </a:stretch>
                          </p:blipFill>
                          <p:spPr bwMode="auto">
                            <a:xfrm>
                              <a:off x="1264" y="1792"/>
                              <a:ext cx="1136" cy="56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p:graphicFrame>
              <p:nvGraphicFramePr>
                <p:cNvPr id="13320" name="Object 8"/>
                <p:cNvGraphicFramePr>
                  <a:graphicFrameLocks noChangeAspect="1"/>
                </p:cNvGraphicFramePr>
                <p:nvPr/>
              </p:nvGraphicFramePr>
              <p:xfrm>
                <a:off x="1264" y="1792"/>
                <a:ext cx="1136" cy="560"/>
              </p:xfrm>
              <a:graphic>
                <a:graphicData uri="http://schemas.openxmlformats.org/presentationml/2006/ole">
                  <mc:AlternateContent>
                    <mc:Choice xmlns:v="urn:schemas-microsoft-com:vml" Requires="v">
                      <p:oleObj name="Equation" r:id="rId2" imgW="2400300" imgH="1181100" progId="Equation.3">
                        <p:embed/>
                      </p:oleObj>
                    </mc:Choice>
                    <mc:Fallback>
                      <p:oleObj name="Equation" r:id="rId2" imgW="2400300" imgH="1181100" progId="Equation.3">
                        <p:embed/>
                        <p:pic>
                          <p:nvPicPr>
                            <p:cNvPr id="0" name="图片 40975"/>
                            <p:cNvPicPr preferRelativeResize="0">
                              <a:picLocks noChangeAspect="1" noChangeArrowheads="1"/>
                            </p:cNvPicPr>
                            <p:nvPr/>
                          </p:nvPicPr>
                          <p:blipFill>
                            <a:blip r:embed="rId3">
                              <a:biLevel thresh="50000"/>
                              <a:grayscl/>
                              <a:lum bright="-100000"/>
                              <a:extLst>
                                <a:ext uri="{28A0092B-C50C-407E-A947-70E740481C1C}">
                                  <a14:useLocalDpi xmlns:a14="http://schemas.microsoft.com/office/drawing/2010/main" val="0"/>
                                </a:ext>
                              </a:extLst>
                            </a:blip>
                            <a:srcRect/>
                            <a:stretch>
                              <a:fillRect/>
                            </a:stretch>
                          </p:blipFill>
                          <p:spPr bwMode="auto">
                            <a:xfrm>
                              <a:off x="1264" y="1792"/>
                              <a:ext cx="113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3321" name="Text Box 9"/>
                <p:cNvSpPr txBox="1">
                  <a:spLocks noChangeArrowheads="1"/>
                </p:cNvSpPr>
                <p:nvPr/>
              </p:nvSpPr>
              <p:spPr bwMode="auto">
                <a:xfrm>
                  <a:off x="2496" y="1737"/>
                  <a:ext cx="1536" cy="3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latin typeface="微软雅黑" panose="020B0503020204020204" pitchFamily="34" charset="-122"/>
                      <a:ea typeface="微软雅黑" panose="020B0503020204020204" pitchFamily="34" charset="-122"/>
                    </a:rPr>
                    <a:t> </a:t>
                  </a:r>
                  <a14:m>
                    <m:oMath xmlns:m="http://schemas.openxmlformats.org/officeDocument/2006/math">
                      <m:r>
                        <a:rPr kumimoji="1" lang="en-US" altLang="zh-CN" sz="2800" i="1" dirty="0" smtClean="0">
                          <a:latin typeface="Cambria Math" panose="02040503050406030204"/>
                          <a:ea typeface="微软雅黑" panose="020B0503020204020204" pitchFamily="34" charset="-122"/>
                        </a:rPr>
                        <m:t>𝑥</m:t>
                      </m:r>
                      <m:r>
                        <a:rPr kumimoji="1" lang="en-US" altLang="zh-CN" sz="2800" i="1" dirty="0" smtClean="0">
                          <a:latin typeface="Cambria Math" panose="02040503050406030204"/>
                          <a:ea typeface="微软雅黑" panose="020B0503020204020204" pitchFamily="34" charset="-122"/>
                        </a:rPr>
                        <m:t> </m:t>
                      </m:r>
                    </m:oMath>
                  </a14:m>
                  <a:r>
                    <a:rPr kumimoji="1" lang="zh-CN" altLang="en-US" sz="2800" dirty="0">
                      <a:latin typeface="微软雅黑" panose="020B0503020204020204" pitchFamily="34" charset="-122"/>
                      <a:ea typeface="微软雅黑" panose="020B0503020204020204" pitchFamily="34" charset="-122"/>
                    </a:rPr>
                    <a:t>为有理数</a:t>
                  </a:r>
                </a:p>
              </p:txBody>
            </p:sp>
          </mc:Choice>
          <mc:Fallback xmlns="">
            <p:sp>
              <p:nvSpPr>
                <p:cNvPr id="13321" name="Text Box 9"/>
                <p:cNvSpPr txBox="1">
                  <a:spLocks noRot="1" noChangeAspect="1" noMove="1" noResize="1" noEditPoints="1" noAdjustHandles="1" noChangeArrowheads="1" noChangeShapeType="1" noTextEdit="1"/>
                </p:cNvSpPr>
                <p:nvPr/>
              </p:nvSpPr>
              <p:spPr bwMode="auto">
                <a:xfrm>
                  <a:off x="2496" y="1737"/>
                  <a:ext cx="1536" cy="327"/>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22" name="Text Box 10"/>
                <p:cNvSpPr txBox="1">
                  <a:spLocks noChangeArrowheads="1"/>
                </p:cNvSpPr>
                <p:nvPr/>
              </p:nvSpPr>
              <p:spPr bwMode="auto">
                <a:xfrm>
                  <a:off x="2496" y="2040"/>
                  <a:ext cx="1584" cy="3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latin typeface="微软雅黑" panose="020B0503020204020204" pitchFamily="34" charset="-122"/>
                      <a:ea typeface="微软雅黑" panose="020B0503020204020204" pitchFamily="34" charset="-122"/>
                    </a:rPr>
                    <a:t> </a:t>
                  </a:r>
                  <a14:m>
                    <m:oMath xmlns:m="http://schemas.openxmlformats.org/officeDocument/2006/math">
                      <m:r>
                        <a:rPr kumimoji="1" lang="en-US" altLang="zh-CN" sz="2800" i="1" dirty="0" smtClean="0">
                          <a:latin typeface="Cambria Math" panose="02040503050406030204"/>
                          <a:ea typeface="微软雅黑" panose="020B0503020204020204" pitchFamily="34" charset="-122"/>
                        </a:rPr>
                        <m:t>𝑥</m:t>
                      </m:r>
                      <m:r>
                        <a:rPr kumimoji="1" lang="en-US" altLang="zh-CN" sz="2800" i="1" dirty="0" smtClean="0">
                          <a:latin typeface="Cambria Math" panose="02040503050406030204"/>
                          <a:ea typeface="微软雅黑" panose="020B0503020204020204" pitchFamily="34" charset="-122"/>
                        </a:rPr>
                        <m:t> </m:t>
                      </m:r>
                    </m:oMath>
                  </a14:m>
                  <a:r>
                    <a:rPr kumimoji="1" lang="zh-CN" altLang="en-US" sz="2800" dirty="0">
                      <a:latin typeface="微软雅黑" panose="020B0503020204020204" pitchFamily="34" charset="-122"/>
                      <a:ea typeface="微软雅黑" panose="020B0503020204020204" pitchFamily="34" charset="-122"/>
                    </a:rPr>
                    <a:t>为无理数</a:t>
                  </a:r>
                </a:p>
              </p:txBody>
            </p:sp>
          </mc:Choice>
          <mc:Fallback xmlns="">
            <p:sp>
              <p:nvSpPr>
                <p:cNvPr id="13322" name="Text Box 10"/>
                <p:cNvSpPr txBox="1">
                  <a:spLocks noRot="1" noChangeAspect="1" noMove="1" noResize="1" noEditPoints="1" noAdjustHandles="1" noChangeArrowheads="1" noChangeShapeType="1" noTextEdit="1"/>
                </p:cNvSpPr>
                <p:nvPr/>
              </p:nvSpPr>
              <p:spPr bwMode="auto">
                <a:xfrm>
                  <a:off x="2496" y="2040"/>
                  <a:ext cx="1584" cy="327"/>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324" name="Text Box 12"/>
              <p:cNvSpPr txBox="1">
                <a:spLocks noChangeArrowheads="1"/>
              </p:cNvSpPr>
              <p:nvPr/>
            </p:nvSpPr>
            <p:spPr bwMode="auto">
              <a:xfrm>
                <a:off x="1054746" y="3913892"/>
                <a:ext cx="315721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e>
                    </m:d>
                  </m:oMath>
                </a14:m>
                <a:r>
                  <a:rPr kumimoji="1" lang="zh-CN" altLang="en-US" sz="2800" dirty="0">
                    <a:latin typeface="微软雅黑" panose="020B0503020204020204" pitchFamily="34" charset="-122"/>
                    <a:ea typeface="微软雅黑" panose="020B0503020204020204" pitchFamily="34" charset="-122"/>
                  </a:rPr>
                  <a:t>处处间断</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13324" name="Text Box 12"/>
              <p:cNvSpPr txBox="1">
                <a:spLocks noRot="1" noChangeAspect="1" noMove="1" noResize="1" noEditPoints="1" noAdjustHandles="1" noChangeArrowheads="1" noChangeShapeType="1" noTextEdit="1"/>
              </p:cNvSpPr>
              <p:nvPr/>
            </p:nvSpPr>
            <p:spPr bwMode="auto">
              <a:xfrm>
                <a:off x="1054746" y="3913892"/>
                <a:ext cx="3157214" cy="523220"/>
              </a:xfrm>
              <a:prstGeom prst="rect">
                <a:avLst/>
              </a:prstGeom>
              <a:blipFill rotWithShape="1">
                <a:blip r:embed="rId6"/>
                <a:stretch>
                  <a:fillRect t="-74" b="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26" name="Text Box 14"/>
              <p:cNvSpPr txBox="1">
                <a:spLocks noChangeArrowheads="1"/>
              </p:cNvSpPr>
              <p:nvPr/>
            </p:nvSpPr>
            <p:spPr bwMode="auto">
              <a:xfrm>
                <a:off x="3442580" y="3905334"/>
                <a:ext cx="434383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a:rPr>
                          <m:t>𝑓</m:t>
                        </m:r>
                      </m:e>
                      <m:sup>
                        <m:r>
                          <a:rPr lang="zh-CN" altLang="en-US" sz="2800">
                            <a:latin typeface="Cambria Math" panose="02040503050406030204"/>
                          </a:rPr>
                          <m:t>2</m:t>
                        </m:r>
                      </m:sup>
                    </m:sSup>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oMath>
                </a14:m>
                <a:r>
                  <a:rPr kumimoji="1" lang="zh-CN" altLang="en-US" sz="2800" dirty="0">
                    <a:latin typeface="微软雅黑" panose="020B0503020204020204" pitchFamily="34" charset="-122"/>
                    <a:ea typeface="微软雅黑" panose="020B0503020204020204" pitchFamily="34" charset="-122"/>
                  </a:rPr>
                  <a:t>处处连续 </a:t>
                </a:r>
                <a:r>
                  <a:rPr kumimoji="1" lang="en-US" altLang="zh-CN" sz="2800" dirty="0">
                    <a:latin typeface="微软雅黑" panose="020B0503020204020204" pitchFamily="34" charset="-122"/>
                    <a:ea typeface="微软雅黑" panose="020B0503020204020204" pitchFamily="34" charset="-122"/>
                  </a:rPr>
                  <a:t>.</a:t>
                </a:r>
              </a:p>
            </p:txBody>
          </p:sp>
        </mc:Choice>
        <mc:Fallback xmlns="">
          <p:sp>
            <p:nvSpPr>
              <p:cNvPr id="13326" name="Text Box 14"/>
              <p:cNvSpPr txBox="1">
                <a:spLocks noRot="1" noChangeAspect="1" noMove="1" noResize="1" noEditPoints="1" noAdjustHandles="1" noChangeArrowheads="1" noChangeShapeType="1" noTextEdit="1"/>
              </p:cNvSpPr>
              <p:nvPr/>
            </p:nvSpPr>
            <p:spPr bwMode="auto">
              <a:xfrm>
                <a:off x="3442580" y="3905334"/>
                <a:ext cx="4343834" cy="523220"/>
              </a:xfrm>
              <a:prstGeom prst="rect">
                <a:avLst/>
              </a:prstGeom>
              <a:blipFill rotWithShape="1">
                <a:blip r:embed="rId7"/>
                <a:stretch>
                  <a:fillRect l="-6" t="-16" r="1" b="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3329" name="Text Box 17"/>
          <p:cNvSpPr txBox="1">
            <a:spLocks noChangeArrowheads="1"/>
          </p:cNvSpPr>
          <p:nvPr/>
        </p:nvSpPr>
        <p:spPr bwMode="auto">
          <a:xfrm>
            <a:off x="785539" y="2278146"/>
            <a:ext cx="1014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0000"/>
                </a:solidFill>
                <a:latin typeface="微软雅黑" panose="020B0503020204020204" pitchFamily="34" charset="-122"/>
                <a:ea typeface="微软雅黑" panose="020B0503020204020204" pitchFamily="34" charset="-122"/>
              </a:rPr>
              <a:t>提示</a:t>
            </a:r>
            <a:r>
              <a:rPr kumimoji="1" lang="en-US" altLang="zh-CN" sz="2800" b="1" dirty="0">
                <a:solidFill>
                  <a:srgbClr val="FF0000"/>
                </a:solidFill>
                <a:latin typeface="微软雅黑" panose="020B0503020204020204" pitchFamily="34" charset="-122"/>
                <a:ea typeface="微软雅黑" panose="020B0503020204020204" pitchFamily="34" charset="-122"/>
              </a:rPr>
              <a:t>:</a:t>
            </a:r>
          </a:p>
        </p:txBody>
      </p:sp>
      <p:sp>
        <p:nvSpPr>
          <p:cNvPr id="13330" name="Text Box 18"/>
          <p:cNvSpPr txBox="1">
            <a:spLocks noChangeArrowheads="1"/>
          </p:cNvSpPr>
          <p:nvPr/>
        </p:nvSpPr>
        <p:spPr bwMode="auto">
          <a:xfrm>
            <a:off x="1944414" y="2268621"/>
            <a:ext cx="29963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反之” 不成立 </a:t>
            </a:r>
            <a:r>
              <a:rPr kumimoji="1" lang="en-US" altLang="zh-CN" sz="280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25" name="TextBox 24"/>
              <p:cNvSpPr txBox="1"/>
              <p:nvPr/>
            </p:nvSpPr>
            <p:spPr>
              <a:xfrm>
                <a:off x="784225" y="817548"/>
                <a:ext cx="7892231" cy="1384995"/>
              </a:xfrm>
              <a:prstGeom prst="rect">
                <a:avLst/>
              </a:prstGeom>
              <a:noFill/>
            </p:spPr>
            <p:txBody>
              <a:bodyPr wrap="square" rtlCol="0">
                <a:spAutoFit/>
              </a:bodyPr>
              <a:lstStyle/>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Ex1</a:t>
                </a:r>
                <a:r>
                  <a:rPr lang="en-US" altLang="zh-CN" sz="2800" b="1"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若</a:t>
                </a:r>
                <a14:m>
                  <m:oMath xmlns:m="http://schemas.openxmlformats.org/officeDocument/2006/math">
                    <m:r>
                      <a:rPr lang="zh-CN" altLang="en-US" sz="2800" i="1">
                        <a:latin typeface="Cambria Math" panose="02040503050406030204"/>
                      </a:rPr>
                      <m:t>𝑓</m:t>
                    </m:r>
                    <m:d>
                      <m:dPr>
                        <m:ctrlPr>
                          <a:rPr lang="zh-CN" altLang="en-US" sz="2800" i="1">
                            <a:latin typeface="Cambria Math" panose="02040503050406030204" pitchFamily="18" charset="0"/>
                          </a:rPr>
                        </m:ctrlPr>
                      </m:dPr>
                      <m:e>
                        <m:r>
                          <a:rPr lang="zh-CN" altLang="en-US" sz="2800" i="1">
                            <a:latin typeface="Cambria Math" panose="02040503050406030204"/>
                          </a:rPr>
                          <m:t>𝑥</m:t>
                        </m:r>
                      </m:e>
                    </m:d>
                  </m:oMath>
                </a14:m>
                <a:r>
                  <a:rPr lang="en-US" altLang="zh-CN" sz="28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在点</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r>
                      <m:rPr>
                        <m:nor/>
                      </m:rPr>
                      <a:rPr lang="zh-CN" altLang="en-US" sz="2800" i="1">
                        <a:latin typeface="Cambria Math" panose="02040503050406030204" pitchFamily="18" charset="0"/>
                      </a:rPr>
                      <m:t> </m:t>
                    </m:r>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连续，问</a:t>
                </a:r>
                <a14:m>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a:rPr>
                          <m:t>𝑓</m:t>
                        </m:r>
                      </m:e>
                      <m:sup>
                        <m:r>
                          <a:rPr lang="zh-CN" altLang="en-US" sz="2800">
                            <a:latin typeface="Cambria Math" panose="02040503050406030204"/>
                          </a:rPr>
                          <m:t>2</m:t>
                        </m:r>
                      </m:sup>
                    </m:sSup>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r>
                      <m:rPr>
                        <m:nor/>
                      </m:rPr>
                      <a:rPr lang="zh-CN" altLang="en-US" sz="2800" i="1">
                        <a:latin typeface="Cambria Math" panose="02040503050406030204" pitchFamily="18" charset="0"/>
                      </a:rPr>
                      <m:t> </m:t>
                    </m:r>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是否连续？反之是否成立？</a:t>
                </a:r>
                <a:endParaRPr lang="zh-CN" altLang="zh-CN" sz="2800" dirty="0">
                  <a:latin typeface="微软雅黑" panose="020B0503020204020204" pitchFamily="34" charset="-122"/>
                  <a:ea typeface="微软雅黑" panose="020B0503020204020204" pitchFamily="34" charset="-122"/>
                  <a:cs typeface="宋体" panose="02010600030101010101" pitchFamily="2" charset="-122"/>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84225" y="817548"/>
                <a:ext cx="7892231" cy="1384995"/>
              </a:xfrm>
              <a:prstGeom prst="rect">
                <a:avLst/>
              </a:prstGeom>
              <a:blipFill rotWithShape="1">
                <a:blip r:embed="rId8"/>
                <a:stretch>
                  <a:fillRect t="-22" r="6" b="26"/>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9">
                                            <p:txEl>
                                              <p:pRg st="0" end="0"/>
                                            </p:txEl>
                                          </p:spTgt>
                                        </p:tgtEl>
                                        <p:attrNameLst>
                                          <p:attrName>style.visibility</p:attrName>
                                        </p:attrNameLst>
                                      </p:cBhvr>
                                      <p:to>
                                        <p:strVal val="visible"/>
                                      </p:to>
                                    </p:set>
                                    <p:animEffect transition="in" filter="wipe(left)">
                                      <p:cBhvr>
                                        <p:cTn id="7" dur="500"/>
                                        <p:tgtEl>
                                          <p:spTgt spid="1332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30">
                                            <p:txEl>
                                              <p:pRg st="0" end="0"/>
                                            </p:txEl>
                                          </p:spTgt>
                                        </p:tgtEl>
                                        <p:attrNameLst>
                                          <p:attrName>style.visibility</p:attrName>
                                        </p:attrNameLst>
                                      </p:cBhvr>
                                      <p:to>
                                        <p:strVal val="visible"/>
                                      </p:to>
                                    </p:set>
                                    <p:animEffect transition="in" filter="wipe(left)">
                                      <p:cBhvr>
                                        <p:cTn id="11" dur="500"/>
                                        <p:tgtEl>
                                          <p:spTgt spid="1333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318"/>
                                        </p:tgtEl>
                                        <p:attrNameLst>
                                          <p:attrName>style.visibility</p:attrName>
                                        </p:attrNameLst>
                                      </p:cBhvr>
                                      <p:to>
                                        <p:strVal val="visible"/>
                                      </p:to>
                                    </p:set>
                                    <p:animEffect transition="in" filter="wipe(left)">
                                      <p:cBhvr>
                                        <p:cTn id="16" dur="500"/>
                                        <p:tgtEl>
                                          <p:spTgt spid="1331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319"/>
                                        </p:tgtEl>
                                        <p:attrNameLst>
                                          <p:attrName>style.visibility</p:attrName>
                                        </p:attrNameLst>
                                      </p:cBhvr>
                                      <p:to>
                                        <p:strVal val="visible"/>
                                      </p:to>
                                    </p:set>
                                    <p:animEffect transition="in" filter="wipe(left)">
                                      <p:cBhvr>
                                        <p:cTn id="20" dur="500"/>
                                        <p:tgtEl>
                                          <p:spTgt spid="133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324"/>
                                        </p:tgtEl>
                                        <p:attrNameLst>
                                          <p:attrName>style.visibility</p:attrName>
                                        </p:attrNameLst>
                                      </p:cBhvr>
                                      <p:to>
                                        <p:strVal val="visible"/>
                                      </p:to>
                                    </p:set>
                                    <p:animEffect transition="in" filter="wipe(left)">
                                      <p:cBhvr>
                                        <p:cTn id="24" dur="500"/>
                                        <p:tgtEl>
                                          <p:spTgt spid="13324"/>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3326"/>
                                        </p:tgtEl>
                                        <p:attrNameLst>
                                          <p:attrName>style.visibility</p:attrName>
                                        </p:attrNameLst>
                                      </p:cBhvr>
                                      <p:to>
                                        <p:strVal val="visible"/>
                                      </p:to>
                                    </p:set>
                                    <p:animEffect transition="in" filter="wipe(left)">
                                      <p:cBhvr>
                                        <p:cTn id="28"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utoUpdateAnimBg="0"/>
      <p:bldP spid="13324" grpId="0" autoUpdateAnimBg="0"/>
      <p:bldP spid="13326" grpId="0" autoUpdateAnimBg="0"/>
      <p:bldP spid="13329" grpId="0" build="p" autoUpdateAnimBg="0"/>
      <p:bldP spid="1333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467544" y="817548"/>
                <a:ext cx="8208912" cy="1384995"/>
              </a:xfrm>
              <a:prstGeom prst="rect">
                <a:avLst/>
              </a:prstGeom>
              <a:noFill/>
            </p:spPr>
            <p:txBody>
              <a:bodyPr wrap="square" rtlCol="0">
                <a:spAutoFit/>
              </a:bodyPr>
              <a:lstStyle/>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Ex2</a:t>
                </a:r>
                <a:r>
                  <a:rPr lang="en-US" altLang="zh-CN" sz="2800" b="1"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2800" dirty="0">
                    <a:latin typeface="微软雅黑" panose="020B0503020204020204" pitchFamily="34" charset="-122"/>
                    <a:ea typeface="微软雅黑" panose="020B0503020204020204" pitchFamily="34" charset="-122"/>
                    <a:cs typeface="宋体" panose="02010600030101010101" pitchFamily="2" charset="-122"/>
                  </a:rPr>
                  <a:t>设</a:t>
                </a:r>
                <a14:m>
                  <m:oMath xmlns:m="http://schemas.openxmlformats.org/officeDocument/2006/math">
                    <m:r>
                      <a:rPr lang="zh-CN" altLang="en-US" sz="2800" i="1">
                        <a:latin typeface="Cambria Math" panose="02040503050406030204"/>
                      </a:rPr>
                      <m:t>𝑓</m:t>
                    </m:r>
                    <m:d>
                      <m:dPr>
                        <m:ctrlPr>
                          <a:rPr lang="zh-CN" altLang="en-US" sz="2800" i="1">
                            <a:latin typeface="Cambria Math" panose="02040503050406030204" pitchFamily="18" charset="0"/>
                          </a:rPr>
                        </m:ctrlPr>
                      </m:dPr>
                      <m:e>
                        <m:r>
                          <a:rPr lang="zh-CN" altLang="en-US" sz="2800" i="1">
                            <a:latin typeface="Cambria Math" panose="02040503050406030204"/>
                          </a:rPr>
                          <m:t>𝑥</m:t>
                        </m:r>
                      </m:e>
                    </m:d>
                    <m:r>
                      <a:rPr lang="zh-CN" altLang="en-US" sz="2800">
                        <a:latin typeface="Cambria Math" panose="02040503050406030204"/>
                      </a:rPr>
                      <m:t>∈</m:t>
                    </m:r>
                    <m:r>
                      <a:rPr lang="zh-CN" altLang="en-US" sz="2800" i="1">
                        <a:latin typeface="Cambria Math" panose="02040503050406030204"/>
                      </a:rPr>
                      <m:t>𝐶</m:t>
                    </m:r>
                    <m:r>
                      <m:rPr>
                        <m:nor/>
                      </m:rPr>
                      <a:rPr lang="zh-CN" altLang="en-US" sz="2800" i="1">
                        <a:latin typeface="Cambria Math" panose="02040503050406030204" pitchFamily="18" charset="0"/>
                      </a:rPr>
                      <m:t> </m:t>
                    </m:r>
                    <m:d>
                      <m:dPr>
                        <m:begChr m:val="["/>
                        <m:endChr m:val="]"/>
                        <m:ctrlPr>
                          <a:rPr lang="zh-CN" altLang="en-US" sz="2800" i="1">
                            <a:latin typeface="Cambria Math" panose="02040503050406030204" pitchFamily="18" charset="0"/>
                          </a:rPr>
                        </m:ctrlPr>
                      </m:dPr>
                      <m:e>
                        <m:r>
                          <a:rPr lang="zh-CN" altLang="en-US" sz="2800">
                            <a:latin typeface="Cambria Math" panose="02040503050406030204"/>
                          </a:rPr>
                          <m:t>0</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2</m:t>
                        </m:r>
                        <m:r>
                          <a:rPr lang="zh-CN" altLang="en-US" sz="2800" i="1">
                            <a:latin typeface="Cambria Math" panose="02040503050406030204"/>
                          </a:rPr>
                          <m:t>𝑎</m:t>
                        </m:r>
                      </m:e>
                    </m:d>
                    <m:r>
                      <m:rPr>
                        <m:nor/>
                      </m:rPr>
                      <a:rPr lang="zh-CN" altLang="en-US" sz="2800" i="1">
                        <a:latin typeface="Cambria Math" panose="02040503050406030204" pitchFamily="18" charset="0"/>
                      </a:rPr>
                      <m:t> </m:t>
                    </m:r>
                    <m:r>
                      <a:rPr lang="zh-CN" altLang="en-US" sz="2800">
                        <a:latin typeface="Cambria Math" panose="02040503050406030204"/>
                      </a:rPr>
                      <m:t>,</m:t>
                    </m:r>
                    <m:r>
                      <a:rPr lang="zh-CN" altLang="en-US" sz="2800" i="1">
                        <a:latin typeface="Cambria Math" panose="02040503050406030204"/>
                      </a:rPr>
                      <m:t>𝑓</m:t>
                    </m:r>
                    <m:d>
                      <m:dPr>
                        <m:ctrlPr>
                          <a:rPr lang="zh-CN" altLang="en-US" sz="2800" i="1">
                            <a:latin typeface="Cambria Math" panose="02040503050406030204" pitchFamily="18" charset="0"/>
                          </a:rPr>
                        </m:ctrlPr>
                      </m:dPr>
                      <m:e>
                        <m:r>
                          <a:rPr lang="zh-CN" altLang="en-US" sz="2800">
                            <a:latin typeface="Cambria Math" panose="02040503050406030204"/>
                          </a:rPr>
                          <m:t>0</m:t>
                        </m:r>
                      </m:e>
                    </m:d>
                    <m:r>
                      <a:rPr lang="zh-CN" altLang="en-US" sz="2800">
                        <a:latin typeface="Cambria Math" panose="02040503050406030204"/>
                      </a:rPr>
                      <m:t>=</m:t>
                    </m:r>
                    <m:r>
                      <a:rPr lang="zh-CN" altLang="en-US" sz="2800" i="1">
                        <a:latin typeface="Cambria Math" panose="02040503050406030204"/>
                      </a:rPr>
                      <m:t>𝑓</m:t>
                    </m:r>
                    <m:d>
                      <m:dPr>
                        <m:ctrlPr>
                          <a:rPr lang="zh-CN" altLang="en-US" sz="2800" i="1">
                            <a:latin typeface="Cambria Math" panose="02040503050406030204" pitchFamily="18" charset="0"/>
                          </a:rPr>
                        </m:ctrlPr>
                      </m:dPr>
                      <m:e>
                        <m:r>
                          <a:rPr lang="zh-CN" altLang="en-US" sz="2800">
                            <a:latin typeface="Cambria Math" panose="02040503050406030204"/>
                          </a:rPr>
                          <m:t>2</m:t>
                        </m:r>
                        <m:r>
                          <a:rPr lang="zh-CN" altLang="en-US" sz="2800" i="1">
                            <a:latin typeface="Cambria Math" panose="02040503050406030204"/>
                          </a:rPr>
                          <m:t>𝑎</m:t>
                        </m:r>
                      </m:e>
                    </m:d>
                    <m:r>
                      <m:rPr>
                        <m:nor/>
                      </m:rPr>
                      <a:rPr lang="zh-CN" altLang="en-US" sz="2800" i="1">
                        <a:latin typeface="Cambria Math" panose="02040503050406030204" pitchFamily="18" charset="0"/>
                      </a:rPr>
                      <m:t> </m:t>
                    </m:r>
                    <m:r>
                      <a:rPr lang="zh-CN" altLang="en-US" sz="2800">
                        <a:latin typeface="Cambria Math" panose="02040503050406030204"/>
                      </a:rPr>
                      <m:t>,</m:t>
                    </m:r>
                  </m:oMath>
                </a14:m>
                <a:r>
                  <a:rPr lang="en-US" altLang="zh-CN" sz="28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2800" dirty="0">
                    <a:latin typeface="微软雅黑" panose="020B0503020204020204" pitchFamily="34" charset="-122"/>
                    <a:ea typeface="微软雅黑" panose="020B0503020204020204" pitchFamily="34" charset="-122"/>
                    <a:cs typeface="宋体" panose="02010600030101010101" pitchFamily="2" charset="-122"/>
                  </a:rPr>
                  <a:t>证明至少存在一点</a:t>
                </a:r>
                <a14:m>
                  <m:oMath xmlns:m="http://schemas.openxmlformats.org/officeDocument/2006/math">
                    <m:r>
                      <a:rPr lang="zh-CN" altLang="en-US" sz="2800" i="1">
                        <a:latin typeface="Cambria Math" panose="02040503050406030204"/>
                      </a:rPr>
                      <m:t>𝜉</m:t>
                    </m:r>
                    <m:r>
                      <a:rPr lang="zh-CN" altLang="en-US" sz="2800">
                        <a:latin typeface="Cambria Math" panose="02040503050406030204"/>
                      </a:rPr>
                      <m:t>∈[0</m:t>
                    </m:r>
                    <m:r>
                      <m:rPr>
                        <m:nor/>
                      </m:rPr>
                      <a:rPr lang="zh-CN" altLang="en-US" sz="2800" i="1">
                        <a:latin typeface="Cambria Math" panose="02040503050406030204" pitchFamily="18" charset="0"/>
                      </a:rPr>
                      <m:t> </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i="1">
                        <a:latin typeface="Cambria Math" panose="02040503050406030204"/>
                      </a:rPr>
                      <m:t>𝑎</m:t>
                    </m:r>
                    <m:r>
                      <a:rPr lang="zh-CN" altLang="en-US" sz="2800">
                        <a:latin typeface="Cambria Math" panose="02040503050406030204"/>
                      </a:rPr>
                      <m:t>]</m:t>
                    </m:r>
                    <m:r>
                      <m:rPr>
                        <m:nor/>
                      </m:rPr>
                      <a:rPr lang="zh-CN" altLang="en-US" sz="2800" i="1">
                        <a:latin typeface="Cambria Math" panose="02040503050406030204" pitchFamily="18" charset="0"/>
                      </a:rPr>
                      <m:t> </m:t>
                    </m:r>
                    <m:r>
                      <a:rPr lang="zh-CN" altLang="en-US" sz="2800">
                        <a:latin typeface="Cambria Math" panose="02040503050406030204"/>
                      </a:rPr>
                      <m:t>,</m:t>
                    </m:r>
                  </m:oMath>
                </a14:m>
                <a:r>
                  <a:rPr lang="zh-CN" altLang="zh-CN" sz="2800" dirty="0">
                    <a:latin typeface="微软雅黑" panose="020B0503020204020204" pitchFamily="34" charset="-122"/>
                    <a:ea typeface="微软雅黑" panose="020B0503020204020204" pitchFamily="34" charset="-122"/>
                    <a:cs typeface="宋体" panose="02010600030101010101" pitchFamily="2" charset="-122"/>
                  </a:rPr>
                  <a:t>使</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𝜉</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𝜉</m:t>
                    </m:r>
                    <m:r>
                      <a:rPr lang="zh-CN" altLang="en-US" sz="2800">
                        <a:latin typeface="Cambria Math" panose="02040503050406030204"/>
                      </a:rPr>
                      <m:t>+</m:t>
                    </m:r>
                    <m:r>
                      <a:rPr lang="zh-CN" altLang="en-US" sz="2800" i="1">
                        <a:latin typeface="Cambria Math" panose="02040503050406030204"/>
                      </a:rPr>
                      <m:t>𝑎</m:t>
                    </m:r>
                    <m:r>
                      <a:rPr lang="zh-CN" altLang="en-US" sz="2800">
                        <a:latin typeface="Cambria Math" panose="02040503050406030204"/>
                      </a:rPr>
                      <m:t>).</m:t>
                    </m:r>
                  </m:oMath>
                </a14:m>
                <a:endParaRPr lang="zh-CN" altLang="zh-CN" sz="2800" dirty="0">
                  <a:latin typeface="微软雅黑" panose="020B0503020204020204" pitchFamily="34" charset="-122"/>
                  <a:ea typeface="微软雅黑" panose="020B0503020204020204" pitchFamily="34" charset="-122"/>
                  <a:cs typeface="宋体" panose="02010600030101010101" pitchFamily="2" charset="-122"/>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67544" y="817548"/>
                <a:ext cx="8208912" cy="1384995"/>
              </a:xfrm>
              <a:prstGeom prst="rect">
                <a:avLst/>
              </a:prstGeom>
              <a:blipFill rotWithShape="1">
                <a:blip r:embed="rId3"/>
                <a:stretch>
                  <a:fillRect l="-2" t="-22" r="5" b="26"/>
                </a:stretch>
              </a:blipFill>
            </p:spPr>
            <p:txBody>
              <a:bodyPr/>
              <a:lstStyle/>
              <a:p>
                <a:r>
                  <a:rPr lang="zh-CN" altLang="en-US">
                    <a:noFill/>
                  </a:rPr>
                  <a:t> </a:t>
                </a:r>
              </a:p>
            </p:txBody>
          </p:sp>
        </mc:Fallback>
      </mc:AlternateContent>
      <p:sp>
        <p:nvSpPr>
          <p:cNvPr id="17" name="Text Box 3"/>
          <p:cNvSpPr txBox="1">
            <a:spLocks noChangeArrowheads="1"/>
          </p:cNvSpPr>
          <p:nvPr/>
        </p:nvSpPr>
        <p:spPr bwMode="auto">
          <a:xfrm>
            <a:off x="4033143" y="2508771"/>
            <a:ext cx="36401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上连续 </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且恒为正 </a:t>
            </a:r>
            <a:r>
              <a:rPr kumimoji="1" lang="en-US" altLang="zh-CN" sz="2800" dirty="0">
                <a:latin typeface="微软雅黑" panose="020B0503020204020204" pitchFamily="34" charset="-122"/>
                <a:ea typeface="微软雅黑" panose="020B0503020204020204" pitchFamily="34" charset="-122"/>
              </a:rPr>
              <a:t>,</a:t>
            </a:r>
          </a:p>
        </p:txBody>
      </p:sp>
      <p:sp>
        <p:nvSpPr>
          <p:cNvPr id="18" name="Rectangle 4"/>
          <p:cNvSpPr>
            <a:spLocks noGrp="1" noChangeArrowheads="1"/>
          </p:cNvSpPr>
          <p:nvPr>
            <p:ph type="title" idx="4294967295"/>
          </p:nvPr>
        </p:nvSpPr>
        <p:spPr>
          <a:xfrm>
            <a:off x="531912" y="2508250"/>
            <a:ext cx="1447800" cy="609600"/>
          </a:xfrm>
          <a:prstGeom prst="rect">
            <a:avLst/>
          </a:prstGeom>
        </p:spPr>
        <p:txBody>
          <a:bodyPr/>
          <a:lstStyle/>
          <a:p>
            <a:pPr algn="l"/>
            <a:r>
              <a:rPr lang="en-US" altLang="zh-CN" sz="28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Ex</a:t>
            </a:r>
            <a:r>
              <a:rPr lang="en-US" altLang="zh-CN" sz="2800" b="1" dirty="0">
                <a:solidFill>
                  <a:srgbClr val="FF0000"/>
                </a:solidFill>
                <a:latin typeface="微软雅黑" panose="020B0503020204020204" pitchFamily="34" charset="-122"/>
                <a:ea typeface="微软雅黑" panose="020B0503020204020204" pitchFamily="34" charset="-122"/>
              </a:rPr>
              <a:t>3</a:t>
            </a:r>
            <a:r>
              <a:rPr lang="en-US" altLang="zh-CN" sz="2800" b="1" dirty="0">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设</a:t>
            </a:r>
          </a:p>
        </p:txBody>
      </p:sp>
      <p:graphicFrame>
        <p:nvGraphicFramePr>
          <p:cNvPr id="19" name="Object 5"/>
          <p:cNvGraphicFramePr>
            <a:graphicFrameLocks noChangeAspect="1"/>
          </p:cNvGraphicFramePr>
          <p:nvPr/>
        </p:nvGraphicFramePr>
        <p:xfrm>
          <a:off x="1805880" y="2538934"/>
          <a:ext cx="857250" cy="508000"/>
        </p:xfrm>
        <a:graphic>
          <a:graphicData uri="http://schemas.openxmlformats.org/presentationml/2006/ole">
            <mc:AlternateContent xmlns:mc="http://schemas.openxmlformats.org/markup-compatibility/2006">
              <mc:Choice xmlns:v="urn:schemas-microsoft-com:vml" Requires="v">
                <p:oleObj name="Equation" r:id="rId4" imgW="457200" imgH="266700" progId="Equation.3">
                  <p:embed/>
                </p:oleObj>
              </mc:Choice>
              <mc:Fallback>
                <p:oleObj name="Equation" r:id="rId4" imgW="457200" imgH="266700" progId="Equation.3">
                  <p:embed/>
                  <p:pic>
                    <p:nvPicPr>
                      <p:cNvPr id="0" name="图片 248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880" y="2538934"/>
                        <a:ext cx="857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6"/>
          <p:cNvSpPr txBox="1">
            <a:spLocks noChangeArrowheads="1"/>
          </p:cNvSpPr>
          <p:nvPr/>
        </p:nvSpPr>
        <p:spPr bwMode="auto">
          <a:xfrm>
            <a:off x="2567880" y="2492896"/>
            <a:ext cx="895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21" name="Object 7"/>
          <p:cNvGraphicFramePr>
            <a:graphicFrameLocks noChangeAspect="1"/>
          </p:cNvGraphicFramePr>
          <p:nvPr/>
        </p:nvGraphicFramePr>
        <p:xfrm>
          <a:off x="3101280" y="2538934"/>
          <a:ext cx="952500" cy="508000"/>
        </p:xfrm>
        <a:graphic>
          <a:graphicData uri="http://schemas.openxmlformats.org/presentationml/2006/ole">
            <mc:AlternateContent xmlns:mc="http://schemas.openxmlformats.org/markup-compatibility/2006">
              <mc:Choice xmlns:v="urn:schemas-microsoft-com:vml" Requires="v">
                <p:oleObj name="Equation" r:id="rId6" imgW="508000" imgH="266700" progId="Equation.3">
                  <p:embed/>
                </p:oleObj>
              </mc:Choice>
              <mc:Fallback>
                <p:oleObj name="Equation" r:id="rId6" imgW="508000" imgH="266700" progId="Equation.3">
                  <p:embed/>
                  <p:pic>
                    <p:nvPicPr>
                      <p:cNvPr id="0" name="图片 24813"/>
                      <p:cNvPicPr>
                        <a:picLocks noChangeAspect="1" noChangeArrowheads="1"/>
                      </p:cNvPicPr>
                      <p:nvPr/>
                    </p:nvPicPr>
                    <p:blipFill>
                      <a:blip r:embed="rId7">
                        <a:biLevel thresh="50000"/>
                        <a:grayscl/>
                        <a:extLst>
                          <a:ext uri="{28A0092B-C50C-407E-A947-70E740481C1C}">
                            <a14:useLocalDpi xmlns:a14="http://schemas.microsoft.com/office/drawing/2010/main" val="0"/>
                          </a:ext>
                        </a:extLst>
                      </a:blip>
                      <a:srcRect/>
                      <a:stretch>
                        <a:fillRect/>
                      </a:stretch>
                    </p:blipFill>
                    <p:spPr bwMode="auto">
                      <a:xfrm>
                        <a:off x="3101280" y="2538934"/>
                        <a:ext cx="952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8"/>
          <p:cNvSpPr txBox="1">
            <a:spLocks noChangeArrowheads="1"/>
          </p:cNvSpPr>
          <p:nvPr/>
        </p:nvSpPr>
        <p:spPr bwMode="auto">
          <a:xfrm>
            <a:off x="456728" y="3125912"/>
            <a:ext cx="1905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任意的</a:t>
            </a:r>
          </a:p>
        </p:txBody>
      </p:sp>
      <p:graphicFrame>
        <p:nvGraphicFramePr>
          <p:cNvPr id="23" name="Object 9"/>
          <p:cNvGraphicFramePr>
            <a:graphicFrameLocks noChangeAspect="1"/>
          </p:cNvGraphicFramePr>
          <p:nvPr/>
        </p:nvGraphicFramePr>
        <p:xfrm>
          <a:off x="1653480" y="3078684"/>
          <a:ext cx="3554413" cy="538162"/>
        </p:xfrm>
        <a:graphic>
          <a:graphicData uri="http://schemas.openxmlformats.org/presentationml/2006/ole">
            <mc:AlternateContent xmlns:mc="http://schemas.openxmlformats.org/markup-compatibility/2006">
              <mc:Choice xmlns:v="urn:schemas-microsoft-com:vml" Requires="v">
                <p:oleObj name="Equation" r:id="rId8" imgW="1892300" imgH="292100" progId="Equation.3">
                  <p:embed/>
                </p:oleObj>
              </mc:Choice>
              <mc:Fallback>
                <p:oleObj name="Equation" r:id="rId8" imgW="1892300" imgH="292100" progId="Equation.3">
                  <p:embed/>
                  <p:pic>
                    <p:nvPicPr>
                      <p:cNvPr id="0" name="图片 24814"/>
                      <p:cNvPicPr>
                        <a:picLocks noChangeAspect="1" noChangeArrowheads="1"/>
                      </p:cNvPicPr>
                      <p:nvPr/>
                    </p:nvPicPr>
                    <p:blipFill>
                      <a:blip r:embed="rId9">
                        <a:biLevel thresh="50000"/>
                        <a:grayscl/>
                        <a:extLst>
                          <a:ext uri="{28A0092B-C50C-407E-A947-70E740481C1C}">
                            <a14:useLocalDpi xmlns:a14="http://schemas.microsoft.com/office/drawing/2010/main" val="0"/>
                          </a:ext>
                        </a:extLst>
                      </a:blip>
                      <a:srcRect/>
                      <a:stretch>
                        <a:fillRect/>
                      </a:stretch>
                    </p:blipFill>
                    <p:spPr bwMode="auto">
                      <a:xfrm>
                        <a:off x="1653480" y="3078684"/>
                        <a:ext cx="355441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10"/>
          <p:cNvSpPr txBox="1">
            <a:spLocks noChangeArrowheads="1"/>
          </p:cNvSpPr>
          <p:nvPr/>
        </p:nvSpPr>
        <p:spPr bwMode="auto">
          <a:xfrm>
            <a:off x="5158680" y="3118371"/>
            <a:ext cx="2057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必存在一点</a:t>
            </a:r>
            <a:endParaRPr kumimoji="1" lang="zh-CN" altLang="en-US" sz="2800">
              <a:solidFill>
                <a:schemeClr val="accent2"/>
              </a:solidFill>
              <a:latin typeface="微软雅黑" panose="020B0503020204020204" pitchFamily="34" charset="-122"/>
              <a:ea typeface="微软雅黑" panose="020B0503020204020204" pitchFamily="34" charset="-122"/>
            </a:endParaRPr>
          </a:p>
        </p:txBody>
      </p:sp>
      <p:graphicFrame>
        <p:nvGraphicFramePr>
          <p:cNvPr id="25" name="Object 12"/>
          <p:cNvGraphicFramePr>
            <a:graphicFrameLocks noChangeAspect="1"/>
          </p:cNvGraphicFramePr>
          <p:nvPr/>
        </p:nvGraphicFramePr>
        <p:xfrm>
          <a:off x="7020818" y="3078684"/>
          <a:ext cx="1871662" cy="538162"/>
        </p:xfrm>
        <a:graphic>
          <a:graphicData uri="http://schemas.openxmlformats.org/presentationml/2006/ole">
            <mc:AlternateContent xmlns:mc="http://schemas.openxmlformats.org/markup-compatibility/2006">
              <mc:Choice xmlns:v="urn:schemas-microsoft-com:vml" Requires="v">
                <p:oleObj name="Equation" r:id="rId10" imgW="1003300" imgH="292100" progId="Equation.3">
                  <p:embed/>
                </p:oleObj>
              </mc:Choice>
              <mc:Fallback>
                <p:oleObj name="Equation" r:id="rId10" imgW="1003300" imgH="292100" progId="Equation.3">
                  <p:embed/>
                  <p:pic>
                    <p:nvPicPr>
                      <p:cNvPr id="0" name="图片 24815"/>
                      <p:cNvPicPr>
                        <a:picLocks noChangeAspect="1" noChangeArrowheads="1"/>
                      </p:cNvPicPr>
                      <p:nvPr/>
                    </p:nvPicPr>
                    <p:blipFill>
                      <a:blip r:embed="rId11">
                        <a:biLevel thresh="50000"/>
                        <a:grayscl/>
                        <a:extLst>
                          <a:ext uri="{28A0092B-C50C-407E-A947-70E740481C1C}">
                            <a14:useLocalDpi xmlns:a14="http://schemas.microsoft.com/office/drawing/2010/main" val="0"/>
                          </a:ext>
                        </a:extLst>
                      </a:blip>
                      <a:srcRect/>
                      <a:stretch>
                        <a:fillRect/>
                      </a:stretch>
                    </p:blipFill>
                    <p:spPr bwMode="auto">
                      <a:xfrm>
                        <a:off x="7020818" y="3078684"/>
                        <a:ext cx="187166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13"/>
          <p:cNvSpPr txBox="1">
            <a:spLocks noChangeArrowheads="1"/>
          </p:cNvSpPr>
          <p:nvPr/>
        </p:nvSpPr>
        <p:spPr bwMode="auto">
          <a:xfrm>
            <a:off x="501724" y="3823767"/>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使</a:t>
            </a:r>
          </a:p>
        </p:txBody>
      </p:sp>
      <p:graphicFrame>
        <p:nvGraphicFramePr>
          <p:cNvPr id="27" name="Object 14"/>
          <p:cNvGraphicFramePr>
            <a:graphicFrameLocks noChangeAspect="1"/>
          </p:cNvGraphicFramePr>
          <p:nvPr/>
        </p:nvGraphicFramePr>
        <p:xfrm>
          <a:off x="1008136" y="3885679"/>
          <a:ext cx="3225800" cy="479425"/>
        </p:xfrm>
        <a:graphic>
          <a:graphicData uri="http://schemas.openxmlformats.org/presentationml/2006/ole">
            <mc:AlternateContent xmlns:mc="http://schemas.openxmlformats.org/markup-compatibility/2006">
              <mc:Choice xmlns:v="urn:schemas-microsoft-com:vml" Requires="v">
                <p:oleObj name="Equation" r:id="rId12" imgW="4305300" imgH="647700" progId="Equation.3">
                  <p:embed/>
                </p:oleObj>
              </mc:Choice>
              <mc:Fallback>
                <p:oleObj name="Equation" r:id="rId12" imgW="4305300" imgH="647700" progId="Equation.3">
                  <p:embed/>
                  <p:pic>
                    <p:nvPicPr>
                      <p:cNvPr id="0" name="图片 24816"/>
                      <p:cNvPicPr>
                        <a:picLocks noChangeAspect="1" noChangeArrowheads="1"/>
                      </p:cNvPicPr>
                      <p:nvPr/>
                    </p:nvPicPr>
                    <p:blipFill>
                      <a:blip r:embed="rId13">
                        <a:biLevel thresh="50000"/>
                        <a:grayscl/>
                        <a:extLst>
                          <a:ext uri="{28A0092B-C50C-407E-A947-70E740481C1C}">
                            <a14:useLocalDpi xmlns:a14="http://schemas.microsoft.com/office/drawing/2010/main" val="0"/>
                          </a:ext>
                        </a:extLst>
                      </a:blip>
                      <a:srcRect/>
                      <a:stretch>
                        <a:fillRect/>
                      </a:stretch>
                    </p:blipFill>
                    <p:spPr bwMode="auto">
                      <a:xfrm>
                        <a:off x="1008136" y="3885679"/>
                        <a:ext cx="3225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50"/>
          <p:cNvSpPr txBox="1">
            <a:spLocks noChangeArrowheads="1"/>
          </p:cNvSpPr>
          <p:nvPr/>
        </p:nvSpPr>
        <p:spPr bwMode="auto">
          <a:xfrm>
            <a:off x="7200205" y="2499246"/>
            <a:ext cx="1454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微软雅黑" panose="020B0503020204020204" pitchFamily="34" charset="-122"/>
                <a:ea typeface="微软雅黑" panose="020B0503020204020204" pitchFamily="34" charset="-122"/>
              </a:rPr>
              <a:t>证明</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对</a:t>
            </a:r>
            <a:endParaRPr kumimoji="1"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3" name="Text Box 7"/>
              <p:cNvSpPr txBox="1">
                <a:spLocks noChangeArrowheads="1"/>
              </p:cNvSpPr>
              <p:nvPr/>
            </p:nvSpPr>
            <p:spPr bwMode="auto">
              <a:xfrm>
                <a:off x="539552" y="4725144"/>
                <a:ext cx="833702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kumimoji="1" lang="en-US" altLang="zh-CN" sz="2800" b="1" dirty="0">
                    <a:solidFill>
                      <a:srgbClr val="FF0000"/>
                    </a:solidFill>
                    <a:latin typeface="微软雅黑" panose="020B0503020204020204" pitchFamily="34" charset="-122"/>
                    <a:ea typeface="微软雅黑" panose="020B0503020204020204" pitchFamily="34" charset="-122"/>
                  </a:rPr>
                  <a:t>Ex4</a:t>
                </a:r>
                <a:r>
                  <a:rPr kumimoji="1" lang="en-US" altLang="zh-CN" sz="2800" b="1"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证明</a:t>
                </a:r>
                <a14:m>
                  <m:oMath xmlns:m="http://schemas.openxmlformats.org/officeDocument/2006/math">
                    <m:r>
                      <a:rPr lang="zh-CN" altLang="en-US" sz="2800" i="1">
                        <a:latin typeface="Cambria Math" panose="02040503050406030204"/>
                      </a:rPr>
                      <m:t>𝑥</m:t>
                    </m:r>
                    <m:r>
                      <a:rPr lang="zh-CN" altLang="en-US" sz="2800">
                        <a:latin typeface="Cambria Math" panose="02040503050406030204"/>
                      </a:rPr>
                      <m:t>=</m:t>
                    </m:r>
                    <m:sSup>
                      <m:sSupPr>
                        <m:ctrlPr>
                          <a:rPr lang="zh-CN" altLang="en-US" sz="2800" i="1">
                            <a:latin typeface="Cambria Math" panose="02040503050406030204" pitchFamily="18" charset="0"/>
                          </a:rPr>
                        </m:ctrlPr>
                      </m:sSupPr>
                      <m:e>
                        <m:r>
                          <a:rPr lang="zh-CN" altLang="en-US" sz="2800" i="1">
                            <a:latin typeface="Cambria Math" panose="02040503050406030204"/>
                          </a:rPr>
                          <m:t>𝑒</m:t>
                        </m:r>
                      </m:e>
                      <m:sup>
                        <m:r>
                          <a:rPr lang="zh-CN" altLang="en-US" sz="2800" i="1">
                            <a:latin typeface="Cambria Math" panose="02040503050406030204"/>
                          </a:rPr>
                          <m:t>𝑥</m:t>
                        </m:r>
                        <m:r>
                          <a:rPr lang="zh-CN" altLang="en-US" sz="2800">
                            <a:latin typeface="Cambria Math" panose="02040503050406030204"/>
                          </a:rPr>
                          <m:t>−3</m:t>
                        </m:r>
                      </m:sup>
                    </m:sSup>
                    <m:r>
                      <a:rPr lang="zh-CN" altLang="en-US" sz="2800">
                        <a:latin typeface="Cambria Math" panose="02040503050406030204"/>
                      </a:rPr>
                      <m:t>+1</m:t>
                    </m:r>
                  </m:oMath>
                </a14:m>
                <a:r>
                  <a:rPr kumimoji="1" lang="zh-CN" altLang="en-US" sz="2800" dirty="0">
                    <a:latin typeface="微软雅黑" panose="020B0503020204020204" pitchFamily="34" charset="-122"/>
                    <a:ea typeface="微软雅黑" panose="020B0503020204020204" pitchFamily="34" charset="-122"/>
                  </a:rPr>
                  <a:t>至少有一个不超过 </a:t>
                </a:r>
                <a:r>
                  <a:rPr kumimoji="1" lang="en-US" altLang="zh-CN" sz="2800" dirty="0">
                    <a:latin typeface="微软雅黑" panose="020B0503020204020204" pitchFamily="34" charset="-122"/>
                    <a:ea typeface="微软雅黑" panose="020B0503020204020204" pitchFamily="34" charset="-122"/>
                  </a:rPr>
                  <a:t>4 </a:t>
                </a:r>
                <a:r>
                  <a:rPr kumimoji="1" lang="zh-CN" altLang="en-US" sz="2800" dirty="0">
                    <a:latin typeface="微软雅黑" panose="020B0503020204020204" pitchFamily="34" charset="-122"/>
                    <a:ea typeface="微软雅黑" panose="020B0503020204020204" pitchFamily="34" charset="-122"/>
                  </a:rPr>
                  <a:t>的正根 </a:t>
                </a:r>
                <a:r>
                  <a:rPr kumimoji="1" lang="en-US" altLang="zh-CN" sz="2800" dirty="0">
                    <a:latin typeface="微软雅黑" panose="020B0503020204020204" pitchFamily="34" charset="-122"/>
                    <a:ea typeface="微软雅黑" panose="020B0503020204020204" pitchFamily="34" charset="-122"/>
                  </a:rPr>
                  <a:t>. </a:t>
                </a:r>
              </a:p>
            </p:txBody>
          </p:sp>
        </mc:Choice>
        <mc:Fallback xmlns="">
          <p:sp>
            <p:nvSpPr>
              <p:cNvPr id="33" name="Text Box 7"/>
              <p:cNvSpPr txBox="1">
                <a:spLocks noRot="1" noChangeAspect="1" noMove="1" noResize="1" noEditPoints="1" noAdjustHandles="1" noChangeArrowheads="1" noChangeShapeType="1" noTextEdit="1"/>
              </p:cNvSpPr>
              <p:nvPr/>
            </p:nvSpPr>
            <p:spPr bwMode="auto">
              <a:xfrm>
                <a:off x="539552" y="4725144"/>
                <a:ext cx="8337026" cy="523220"/>
              </a:xfrm>
              <a:prstGeom prst="rect">
                <a:avLst/>
              </a:prstGeom>
              <a:blipFill rotWithShape="1">
                <a:blip r:embed="rId14"/>
                <a:stretch>
                  <a:fillRect l="-5" t="-21" r="-740" b="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4724400" y="5105549"/>
          <a:ext cx="3675063" cy="603250"/>
        </p:xfrm>
        <a:graphic>
          <a:graphicData uri="http://schemas.openxmlformats.org/presentationml/2006/ole">
            <mc:AlternateContent xmlns:mc="http://schemas.openxmlformats.org/markup-compatibility/2006">
              <mc:Choice xmlns:v="urn:schemas-microsoft-com:vml" Requires="v">
                <p:oleObj name="Equation" r:id="rId3" imgW="1968500" imgH="317500" progId="Equation.3">
                  <p:embed/>
                </p:oleObj>
              </mc:Choice>
              <mc:Fallback>
                <p:oleObj name="Equation" r:id="rId3" imgW="1968500" imgH="317500" progId="Equation.3">
                  <p:embed/>
                  <p:pic>
                    <p:nvPicPr>
                      <p:cNvPr id="0" name="图片 42075"/>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a:stretch>
                        <a:fillRect/>
                      </a:stretch>
                    </p:blipFill>
                    <p:spPr bwMode="auto">
                      <a:xfrm>
                        <a:off x="4724400" y="5105549"/>
                        <a:ext cx="3675063" cy="603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 name="Text Box 3"/>
          <p:cNvSpPr txBox="1">
            <a:spLocks noChangeArrowheads="1"/>
          </p:cNvSpPr>
          <p:nvPr/>
        </p:nvSpPr>
        <p:spPr bwMode="auto">
          <a:xfrm>
            <a:off x="4208463" y="944711"/>
            <a:ext cx="36401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上连续 </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且恒为正 </a:t>
            </a:r>
            <a:r>
              <a:rPr kumimoji="1" lang="en-US" altLang="zh-CN" sz="2800">
                <a:latin typeface="微软雅黑" panose="020B0503020204020204" pitchFamily="34" charset="-122"/>
                <a:ea typeface="微软雅黑" panose="020B0503020204020204" pitchFamily="34" charset="-122"/>
              </a:rPr>
              <a:t>,</a:t>
            </a:r>
          </a:p>
        </p:txBody>
      </p:sp>
      <p:sp>
        <p:nvSpPr>
          <p:cNvPr id="9220" name="Rectangle 4"/>
          <p:cNvSpPr>
            <a:spLocks noGrp="1" noChangeArrowheads="1"/>
          </p:cNvSpPr>
          <p:nvPr>
            <p:ph type="title" idx="4294967295"/>
          </p:nvPr>
        </p:nvSpPr>
        <p:spPr>
          <a:xfrm>
            <a:off x="531912" y="944711"/>
            <a:ext cx="1447800" cy="609600"/>
          </a:xfrm>
          <a:prstGeom prst="rect">
            <a:avLst/>
          </a:prstGeom>
        </p:spPr>
        <p:txBody>
          <a:bodyPr/>
          <a:lstStyle/>
          <a:p>
            <a:pPr algn="l"/>
            <a:r>
              <a:rPr lang="en-US" altLang="zh-CN" sz="2800" b="1" dirty="0">
                <a:solidFill>
                  <a:srgbClr val="FF0000"/>
                </a:solidFill>
                <a:latin typeface="微软雅黑" panose="020B0503020204020204" pitchFamily="34" charset="-122"/>
                <a:ea typeface="微软雅黑" panose="020B0503020204020204" pitchFamily="34" charset="-122"/>
              </a:rPr>
              <a:t>Ex3. </a:t>
            </a:r>
            <a:r>
              <a:rPr lang="zh-CN" altLang="en-US" sz="2800" dirty="0">
                <a:solidFill>
                  <a:schemeClr val="tx1"/>
                </a:solidFill>
                <a:latin typeface="微软雅黑" panose="020B0503020204020204" pitchFamily="34" charset="-122"/>
                <a:ea typeface="微软雅黑" panose="020B0503020204020204" pitchFamily="34" charset="-122"/>
              </a:rPr>
              <a:t>设</a:t>
            </a:r>
          </a:p>
        </p:txBody>
      </p:sp>
      <p:graphicFrame>
        <p:nvGraphicFramePr>
          <p:cNvPr id="9221" name="Object 5"/>
          <p:cNvGraphicFramePr>
            <a:graphicFrameLocks noChangeAspect="1"/>
          </p:cNvGraphicFramePr>
          <p:nvPr/>
        </p:nvGraphicFramePr>
        <p:xfrm>
          <a:off x="1981200" y="974874"/>
          <a:ext cx="857250" cy="508000"/>
        </p:xfrm>
        <a:graphic>
          <a:graphicData uri="http://schemas.openxmlformats.org/presentationml/2006/ole">
            <mc:AlternateContent xmlns:mc="http://schemas.openxmlformats.org/markup-compatibility/2006">
              <mc:Choice xmlns:v="urn:schemas-microsoft-com:vml" Requires="v">
                <p:oleObj name="Equation" r:id="rId5" imgW="457200" imgH="266700" progId="Equation.3">
                  <p:embed/>
                </p:oleObj>
              </mc:Choice>
              <mc:Fallback>
                <p:oleObj name="Equation" r:id="rId5" imgW="457200" imgH="266700" progId="Equation.3">
                  <p:embed/>
                  <p:pic>
                    <p:nvPicPr>
                      <p:cNvPr id="0" name="图片 420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974874"/>
                        <a:ext cx="8572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Text Box 6"/>
          <p:cNvSpPr txBox="1">
            <a:spLocks noChangeArrowheads="1"/>
          </p:cNvSpPr>
          <p:nvPr/>
        </p:nvSpPr>
        <p:spPr bwMode="auto">
          <a:xfrm>
            <a:off x="2743200" y="928836"/>
            <a:ext cx="895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在</a:t>
            </a:r>
          </a:p>
        </p:txBody>
      </p:sp>
      <p:graphicFrame>
        <p:nvGraphicFramePr>
          <p:cNvPr id="9223" name="Object 7"/>
          <p:cNvGraphicFramePr>
            <a:graphicFrameLocks noChangeAspect="1"/>
          </p:cNvGraphicFramePr>
          <p:nvPr/>
        </p:nvGraphicFramePr>
        <p:xfrm>
          <a:off x="3276600" y="974874"/>
          <a:ext cx="952500" cy="508000"/>
        </p:xfrm>
        <a:graphic>
          <a:graphicData uri="http://schemas.openxmlformats.org/presentationml/2006/ole">
            <mc:AlternateContent xmlns:mc="http://schemas.openxmlformats.org/markup-compatibility/2006">
              <mc:Choice xmlns:v="urn:schemas-microsoft-com:vml" Requires="v">
                <p:oleObj name="Equation" r:id="rId7" imgW="508000" imgH="266700" progId="Equation.3">
                  <p:embed/>
                </p:oleObj>
              </mc:Choice>
              <mc:Fallback>
                <p:oleObj name="Equation" r:id="rId7" imgW="508000" imgH="266700" progId="Equation.3">
                  <p:embed/>
                  <p:pic>
                    <p:nvPicPr>
                      <p:cNvPr id="0" name="图片 42077"/>
                      <p:cNvPicPr>
                        <a:picLocks noChangeAspect="1" noChangeArrowheads="1"/>
                      </p:cNvPicPr>
                      <p:nvPr/>
                    </p:nvPicPr>
                    <p:blipFill>
                      <a:blip r:embed="rId8">
                        <a:biLevel thresh="50000"/>
                        <a:grayscl/>
                        <a:extLst>
                          <a:ext uri="{28A0092B-C50C-407E-A947-70E740481C1C}">
                            <a14:useLocalDpi xmlns:a14="http://schemas.microsoft.com/office/drawing/2010/main" val="0"/>
                          </a:ext>
                        </a:extLst>
                      </a:blip>
                      <a:srcRect/>
                      <a:stretch>
                        <a:fillRect/>
                      </a:stretch>
                    </p:blipFill>
                    <p:spPr bwMode="auto">
                      <a:xfrm>
                        <a:off x="3276600" y="974874"/>
                        <a:ext cx="952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p:cNvSpPr txBox="1">
            <a:spLocks noChangeArrowheads="1"/>
          </p:cNvSpPr>
          <p:nvPr/>
        </p:nvSpPr>
        <p:spPr bwMode="auto">
          <a:xfrm>
            <a:off x="304800" y="1492399"/>
            <a:ext cx="1905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对任意的</a:t>
            </a:r>
          </a:p>
        </p:txBody>
      </p:sp>
      <p:graphicFrame>
        <p:nvGraphicFramePr>
          <p:cNvPr id="9225" name="Object 9"/>
          <p:cNvGraphicFramePr>
            <a:graphicFrameLocks noChangeAspect="1"/>
          </p:cNvGraphicFramePr>
          <p:nvPr/>
        </p:nvGraphicFramePr>
        <p:xfrm>
          <a:off x="1828800" y="1514624"/>
          <a:ext cx="3554413" cy="538162"/>
        </p:xfrm>
        <a:graphic>
          <a:graphicData uri="http://schemas.openxmlformats.org/presentationml/2006/ole">
            <mc:AlternateContent xmlns:mc="http://schemas.openxmlformats.org/markup-compatibility/2006">
              <mc:Choice xmlns:v="urn:schemas-microsoft-com:vml" Requires="v">
                <p:oleObj name="Equation" r:id="rId9" imgW="1892300" imgH="292100" progId="Equation.3">
                  <p:embed/>
                </p:oleObj>
              </mc:Choice>
              <mc:Fallback>
                <p:oleObj name="Equation" r:id="rId9" imgW="1892300" imgH="292100" progId="Equation.3">
                  <p:embed/>
                  <p:pic>
                    <p:nvPicPr>
                      <p:cNvPr id="0" name="图片 42078"/>
                      <p:cNvPicPr>
                        <a:picLocks noChangeAspect="1" noChangeArrowheads="1"/>
                      </p:cNvPicPr>
                      <p:nvPr/>
                    </p:nvPicPr>
                    <p:blipFill>
                      <a:blip r:embed="rId10">
                        <a:biLevel thresh="50000"/>
                        <a:grayscl/>
                        <a:extLst>
                          <a:ext uri="{28A0092B-C50C-407E-A947-70E740481C1C}">
                            <a14:useLocalDpi xmlns:a14="http://schemas.microsoft.com/office/drawing/2010/main" val="0"/>
                          </a:ext>
                        </a:extLst>
                      </a:blip>
                      <a:srcRect/>
                      <a:stretch>
                        <a:fillRect/>
                      </a:stretch>
                    </p:blipFill>
                    <p:spPr bwMode="auto">
                      <a:xfrm>
                        <a:off x="1828800" y="1514624"/>
                        <a:ext cx="355441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0"/>
          <p:cNvSpPr txBox="1">
            <a:spLocks noChangeArrowheads="1"/>
          </p:cNvSpPr>
          <p:nvPr/>
        </p:nvSpPr>
        <p:spPr bwMode="auto">
          <a:xfrm>
            <a:off x="5334000" y="1554311"/>
            <a:ext cx="2057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微软雅黑" panose="020B0503020204020204" pitchFamily="34" charset="-122"/>
                <a:ea typeface="微软雅黑" panose="020B0503020204020204" pitchFamily="34" charset="-122"/>
              </a:rPr>
              <a:t>必存在一点</a:t>
            </a:r>
            <a:endParaRPr kumimoji="1" lang="zh-CN" altLang="en-US" sz="2800">
              <a:solidFill>
                <a:schemeClr val="accent2"/>
              </a:solidFill>
              <a:latin typeface="微软雅黑" panose="020B0503020204020204" pitchFamily="34" charset="-122"/>
              <a:ea typeface="微软雅黑" panose="020B0503020204020204" pitchFamily="34" charset="-122"/>
            </a:endParaRPr>
          </a:p>
        </p:txBody>
      </p:sp>
      <p:sp>
        <p:nvSpPr>
          <p:cNvPr id="9227" name="Text Box 11"/>
          <p:cNvSpPr txBox="1">
            <a:spLocks noChangeArrowheads="1"/>
          </p:cNvSpPr>
          <p:nvPr/>
        </p:nvSpPr>
        <p:spPr bwMode="auto">
          <a:xfrm>
            <a:off x="685800" y="2757636"/>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dirty="0">
                <a:solidFill>
                  <a:srgbClr val="FF0000"/>
                </a:solidFill>
                <a:latin typeface="微软雅黑" panose="020B0503020204020204" pitchFamily="34" charset="-122"/>
                <a:ea typeface="微软雅黑" panose="020B0503020204020204" pitchFamily="34" charset="-122"/>
              </a:rPr>
              <a:t>证</a:t>
            </a:r>
            <a:r>
              <a:rPr kumimoji="1" lang="en-US" altLang="zh-CN" sz="2800" b="1" dirty="0">
                <a:solidFill>
                  <a:srgbClr val="FF0000"/>
                </a:solidFill>
                <a:latin typeface="微软雅黑" panose="020B0503020204020204" pitchFamily="34" charset="-122"/>
                <a:ea typeface="微软雅黑" panose="020B0503020204020204" pitchFamily="34" charset="-122"/>
              </a:rPr>
              <a:t>:</a:t>
            </a:r>
          </a:p>
        </p:txBody>
      </p:sp>
      <p:graphicFrame>
        <p:nvGraphicFramePr>
          <p:cNvPr id="9228" name="Object 12"/>
          <p:cNvGraphicFramePr>
            <a:graphicFrameLocks noChangeAspect="1"/>
          </p:cNvGraphicFramePr>
          <p:nvPr/>
        </p:nvGraphicFramePr>
        <p:xfrm>
          <a:off x="7196138" y="1514624"/>
          <a:ext cx="1871662" cy="538162"/>
        </p:xfrm>
        <a:graphic>
          <a:graphicData uri="http://schemas.openxmlformats.org/presentationml/2006/ole">
            <mc:AlternateContent xmlns:mc="http://schemas.openxmlformats.org/markup-compatibility/2006">
              <mc:Choice xmlns:v="urn:schemas-microsoft-com:vml" Requires="v">
                <p:oleObj name="Equation" r:id="rId11" imgW="1003300" imgH="292100" progId="Equation.3">
                  <p:embed/>
                </p:oleObj>
              </mc:Choice>
              <mc:Fallback>
                <p:oleObj name="Equation" r:id="rId11" imgW="1003300" imgH="292100" progId="Equation.3">
                  <p:embed/>
                  <p:pic>
                    <p:nvPicPr>
                      <p:cNvPr id="0" name="图片 42079"/>
                      <p:cNvPicPr>
                        <a:picLocks noChangeAspect="1" noChangeArrowheads="1"/>
                      </p:cNvPicPr>
                      <p:nvPr/>
                    </p:nvPicPr>
                    <p:blipFill>
                      <a:blip r:embed="rId12">
                        <a:biLevel thresh="50000"/>
                        <a:grayscl/>
                        <a:extLst>
                          <a:ext uri="{28A0092B-C50C-407E-A947-70E740481C1C}">
                            <a14:useLocalDpi xmlns:a14="http://schemas.microsoft.com/office/drawing/2010/main" val="0"/>
                          </a:ext>
                        </a:extLst>
                      </a:blip>
                      <a:srcRect/>
                      <a:stretch>
                        <a:fillRect/>
                      </a:stretch>
                    </p:blipFill>
                    <p:spPr bwMode="auto">
                      <a:xfrm>
                        <a:off x="7196138" y="1514624"/>
                        <a:ext cx="187166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Text Box 13"/>
          <p:cNvSpPr txBox="1">
            <a:spLocks noChangeArrowheads="1"/>
          </p:cNvSpPr>
          <p:nvPr/>
        </p:nvSpPr>
        <p:spPr bwMode="auto">
          <a:xfrm>
            <a:off x="306388" y="2092474"/>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使</a:t>
            </a:r>
          </a:p>
        </p:txBody>
      </p:sp>
      <p:graphicFrame>
        <p:nvGraphicFramePr>
          <p:cNvPr id="9230" name="Object 14"/>
          <p:cNvGraphicFramePr>
            <a:graphicFrameLocks noChangeAspect="1"/>
          </p:cNvGraphicFramePr>
          <p:nvPr/>
        </p:nvGraphicFramePr>
        <p:xfrm>
          <a:off x="812800" y="2154386"/>
          <a:ext cx="3225800" cy="479425"/>
        </p:xfrm>
        <a:graphic>
          <a:graphicData uri="http://schemas.openxmlformats.org/presentationml/2006/ole">
            <mc:AlternateContent xmlns:mc="http://schemas.openxmlformats.org/markup-compatibility/2006">
              <mc:Choice xmlns:v="urn:schemas-microsoft-com:vml" Requires="v">
                <p:oleObj name="Equation" r:id="rId13" imgW="4305300" imgH="647700" progId="Equation.3">
                  <p:embed/>
                </p:oleObj>
              </mc:Choice>
              <mc:Fallback>
                <p:oleObj name="Equation" r:id="rId13" imgW="4305300" imgH="647700" progId="Equation.3">
                  <p:embed/>
                  <p:pic>
                    <p:nvPicPr>
                      <p:cNvPr id="0" name="图片 42080"/>
                      <p:cNvPicPr>
                        <a:picLocks noChangeAspect="1" noChangeArrowheads="1"/>
                      </p:cNvPicPr>
                      <p:nvPr/>
                    </p:nvPicPr>
                    <p:blipFill>
                      <a:blip r:embed="rId14">
                        <a:biLevel thresh="50000"/>
                        <a:grayscl/>
                        <a:extLst>
                          <a:ext uri="{28A0092B-C50C-407E-A947-70E740481C1C}">
                            <a14:useLocalDpi xmlns:a14="http://schemas.microsoft.com/office/drawing/2010/main" val="0"/>
                          </a:ext>
                        </a:extLst>
                      </a:blip>
                      <a:srcRect/>
                      <a:stretch>
                        <a:fillRect/>
                      </a:stretch>
                    </p:blipFill>
                    <p:spPr bwMode="auto">
                      <a:xfrm>
                        <a:off x="812800" y="2154386"/>
                        <a:ext cx="3225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1" name="Line 15"/>
          <p:cNvSpPr>
            <a:spLocks noChangeShapeType="1"/>
          </p:cNvSpPr>
          <p:nvPr/>
        </p:nvSpPr>
        <p:spPr bwMode="auto">
          <a:xfrm>
            <a:off x="5975350" y="1401911"/>
            <a:ext cx="1187450" cy="0"/>
          </a:xfrm>
          <a:prstGeom prst="line">
            <a:avLst/>
          </a:prstGeom>
          <a:noFill/>
          <a:ln w="571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32" name="Text Box 16"/>
          <p:cNvSpPr txBox="1">
            <a:spLocks noChangeArrowheads="1"/>
          </p:cNvSpPr>
          <p:nvPr/>
        </p:nvSpPr>
        <p:spPr bwMode="auto">
          <a:xfrm>
            <a:off x="1371600" y="2727474"/>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令</a:t>
            </a:r>
          </a:p>
        </p:txBody>
      </p:sp>
      <p:graphicFrame>
        <p:nvGraphicFramePr>
          <p:cNvPr id="9233" name="Object 17"/>
          <p:cNvGraphicFramePr>
            <a:graphicFrameLocks noChangeAspect="1"/>
          </p:cNvGraphicFramePr>
          <p:nvPr/>
        </p:nvGraphicFramePr>
        <p:xfrm>
          <a:off x="1828800" y="2708424"/>
          <a:ext cx="4252913" cy="603250"/>
        </p:xfrm>
        <a:graphic>
          <a:graphicData uri="http://schemas.openxmlformats.org/presentationml/2006/ole">
            <mc:AlternateContent xmlns:mc="http://schemas.openxmlformats.org/markup-compatibility/2006">
              <mc:Choice xmlns:v="urn:schemas-microsoft-com:vml" Requires="v">
                <p:oleObj name="Equation" r:id="rId15" imgW="2273300" imgH="317500" progId="Equation.3">
                  <p:embed/>
                </p:oleObj>
              </mc:Choice>
              <mc:Fallback>
                <p:oleObj name="Equation" r:id="rId15" imgW="2273300" imgH="317500" progId="Equation.3">
                  <p:embed/>
                  <p:pic>
                    <p:nvPicPr>
                      <p:cNvPr id="0" name="图片 42081"/>
                      <p:cNvPicPr>
                        <a:picLocks noChangeAspect="1" noChangeArrowheads="1"/>
                      </p:cNvPicPr>
                      <p:nvPr/>
                    </p:nvPicPr>
                    <p:blipFill>
                      <a:blip r:embed="rId16">
                        <a:biLevel thresh="50000"/>
                        <a:grayscl/>
                        <a:extLst>
                          <a:ext uri="{28A0092B-C50C-407E-A947-70E740481C1C}">
                            <a14:useLocalDpi xmlns:a14="http://schemas.microsoft.com/office/drawing/2010/main" val="0"/>
                          </a:ext>
                        </a:extLst>
                      </a:blip>
                      <a:srcRect/>
                      <a:stretch>
                        <a:fillRect/>
                      </a:stretch>
                    </p:blipFill>
                    <p:spPr bwMode="auto">
                      <a:xfrm>
                        <a:off x="1828800" y="2708424"/>
                        <a:ext cx="42529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4" name="Text Box 18"/>
          <p:cNvSpPr txBox="1">
            <a:spLocks noChangeArrowheads="1"/>
          </p:cNvSpPr>
          <p:nvPr/>
        </p:nvSpPr>
        <p:spPr bwMode="auto">
          <a:xfrm>
            <a:off x="6096000" y="2803674"/>
            <a:ext cx="911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则</a:t>
            </a:r>
          </a:p>
        </p:txBody>
      </p:sp>
      <p:graphicFrame>
        <p:nvGraphicFramePr>
          <p:cNvPr id="9235" name="Object 19"/>
          <p:cNvGraphicFramePr>
            <a:graphicFrameLocks noChangeAspect="1"/>
          </p:cNvGraphicFramePr>
          <p:nvPr/>
        </p:nvGraphicFramePr>
        <p:xfrm>
          <a:off x="6770688" y="2903686"/>
          <a:ext cx="2144712" cy="403225"/>
        </p:xfrm>
        <a:graphic>
          <a:graphicData uri="http://schemas.openxmlformats.org/presentationml/2006/ole">
            <mc:AlternateContent xmlns:mc="http://schemas.openxmlformats.org/markup-compatibility/2006">
              <mc:Choice xmlns:v="urn:schemas-microsoft-com:vml" Requires="v">
                <p:oleObj name="Equation" r:id="rId17" imgW="2882900" imgH="546100" progId="Equation.3">
                  <p:embed/>
                </p:oleObj>
              </mc:Choice>
              <mc:Fallback>
                <p:oleObj name="Equation" r:id="rId17" imgW="2882900" imgH="546100" progId="Equation.3">
                  <p:embed/>
                  <p:pic>
                    <p:nvPicPr>
                      <p:cNvPr id="0" name="图片 42082"/>
                      <p:cNvPicPr>
                        <a:picLocks noChangeAspect="1" noChangeArrowheads="1"/>
                      </p:cNvPicPr>
                      <p:nvPr/>
                    </p:nvPicPr>
                    <p:blipFill>
                      <a:blip r:embed="rId18">
                        <a:biLevel thresh="50000"/>
                        <a:grayscl/>
                        <a:extLst>
                          <a:ext uri="{28A0092B-C50C-407E-A947-70E740481C1C}">
                            <a14:useLocalDpi xmlns:a14="http://schemas.microsoft.com/office/drawing/2010/main" val="0"/>
                          </a:ext>
                        </a:extLst>
                      </a:blip>
                      <a:srcRect/>
                      <a:stretch>
                        <a:fillRect/>
                      </a:stretch>
                    </p:blipFill>
                    <p:spPr bwMode="auto">
                      <a:xfrm>
                        <a:off x="6770688" y="2903686"/>
                        <a:ext cx="2144712"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 name="Object 20"/>
          <p:cNvGraphicFramePr>
            <a:graphicFrameLocks noChangeAspect="1"/>
          </p:cNvGraphicFramePr>
          <p:nvPr/>
        </p:nvGraphicFramePr>
        <p:xfrm>
          <a:off x="1331913" y="3406924"/>
          <a:ext cx="1903412" cy="538162"/>
        </p:xfrm>
        <a:graphic>
          <a:graphicData uri="http://schemas.openxmlformats.org/presentationml/2006/ole">
            <mc:AlternateContent xmlns:mc="http://schemas.openxmlformats.org/markup-compatibility/2006">
              <mc:Choice xmlns:v="urn:schemas-microsoft-com:vml" Requires="v">
                <p:oleObj name="Equation" r:id="rId19" imgW="1016000" imgH="292100" progId="Equation.3">
                  <p:embed/>
                </p:oleObj>
              </mc:Choice>
              <mc:Fallback>
                <p:oleObj name="Equation" r:id="rId19" imgW="1016000" imgH="292100" progId="Equation.3">
                  <p:embed/>
                  <p:pic>
                    <p:nvPicPr>
                      <p:cNvPr id="0" name="图片 42083"/>
                      <p:cNvPicPr>
                        <a:picLocks noChangeAspect="1" noChangeArrowheads="1"/>
                      </p:cNvPicPr>
                      <p:nvPr/>
                    </p:nvPicPr>
                    <p:blipFill>
                      <a:blip r:embed="rId20">
                        <a:biLevel thresh="50000"/>
                        <a:grayscl/>
                        <a:extLst>
                          <a:ext uri="{28A0092B-C50C-407E-A947-70E740481C1C}">
                            <a14:useLocalDpi xmlns:a14="http://schemas.microsoft.com/office/drawing/2010/main" val="0"/>
                          </a:ext>
                        </a:extLst>
                      </a:blip>
                      <a:srcRect/>
                      <a:stretch>
                        <a:fillRect/>
                      </a:stretch>
                    </p:blipFill>
                    <p:spPr bwMode="auto">
                      <a:xfrm>
                        <a:off x="1331913" y="3406924"/>
                        <a:ext cx="190341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7" name="Rectangle 21"/>
          <p:cNvSpPr>
            <a:spLocks noChangeArrowheads="1"/>
          </p:cNvSpPr>
          <p:nvPr/>
        </p:nvSpPr>
        <p:spPr bwMode="auto">
          <a:xfrm>
            <a:off x="4495800" y="4907111"/>
            <a:ext cx="4191000" cy="9144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38" name="Object 22"/>
          <p:cNvGraphicFramePr>
            <a:graphicFrameLocks noChangeAspect="1"/>
          </p:cNvGraphicFramePr>
          <p:nvPr/>
        </p:nvGraphicFramePr>
        <p:xfrm>
          <a:off x="1243013" y="4811861"/>
          <a:ext cx="3897312" cy="628650"/>
        </p:xfrm>
        <a:graphic>
          <a:graphicData uri="http://schemas.openxmlformats.org/presentationml/2006/ole">
            <mc:AlternateContent xmlns:mc="http://schemas.openxmlformats.org/markup-compatibility/2006">
              <mc:Choice xmlns:v="urn:schemas-microsoft-com:vml" Requires="v">
                <p:oleObj name="Equation" r:id="rId21" imgW="1993900" imgH="317500" progId="Equation.3">
                  <p:embed/>
                </p:oleObj>
              </mc:Choice>
              <mc:Fallback>
                <p:oleObj name="Equation" r:id="rId21" imgW="1993900" imgH="317500" progId="Equation.3">
                  <p:embed/>
                  <p:pic>
                    <p:nvPicPr>
                      <p:cNvPr id="0" name="图片 42084"/>
                      <p:cNvPicPr>
                        <a:picLocks noChangeAspect="1" noChangeArrowheads="1"/>
                      </p:cNvPicPr>
                      <p:nvPr/>
                    </p:nvPicPr>
                    <p:blipFill>
                      <a:blip r:embed="rId22">
                        <a:biLevel thresh="50000"/>
                        <a:grayscl/>
                        <a:extLst>
                          <a:ext uri="{28A0092B-C50C-407E-A947-70E740481C1C}">
                            <a14:useLocalDpi xmlns:a14="http://schemas.microsoft.com/office/drawing/2010/main" val="0"/>
                          </a:ext>
                        </a:extLst>
                      </a:blip>
                      <a:srcRect/>
                      <a:stretch>
                        <a:fillRect/>
                      </a:stretch>
                    </p:blipFill>
                    <p:spPr bwMode="auto">
                      <a:xfrm>
                        <a:off x="1243013" y="4811861"/>
                        <a:ext cx="3897312"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p:cNvGraphicFramePr>
            <a:graphicFrameLocks noChangeAspect="1"/>
          </p:cNvGraphicFramePr>
          <p:nvPr/>
        </p:nvGraphicFramePr>
        <p:xfrm>
          <a:off x="5053013" y="4811861"/>
          <a:ext cx="3633787" cy="628650"/>
        </p:xfrm>
        <a:graphic>
          <a:graphicData uri="http://schemas.openxmlformats.org/presentationml/2006/ole">
            <mc:AlternateContent xmlns:mc="http://schemas.openxmlformats.org/markup-compatibility/2006">
              <mc:Choice xmlns:v="urn:schemas-microsoft-com:vml" Requires="v">
                <p:oleObj name="Equation" r:id="rId23" imgW="1866900" imgH="317500" progId="Equation.3">
                  <p:embed/>
                </p:oleObj>
              </mc:Choice>
              <mc:Fallback>
                <p:oleObj name="Equation" r:id="rId23" imgW="1866900" imgH="317500" progId="Equation.3">
                  <p:embed/>
                  <p:pic>
                    <p:nvPicPr>
                      <p:cNvPr id="0" name="图片 42085"/>
                      <p:cNvPicPr>
                        <a:picLocks noChangeAspect="1" noChangeArrowheads="1"/>
                      </p:cNvPicPr>
                      <p:nvPr/>
                    </p:nvPicPr>
                    <p:blipFill>
                      <a:blip r:embed="rId24">
                        <a:biLevel thresh="50000"/>
                        <a:grayscl/>
                        <a:extLst>
                          <a:ext uri="{28A0092B-C50C-407E-A947-70E740481C1C}">
                            <a14:useLocalDpi xmlns:a14="http://schemas.microsoft.com/office/drawing/2010/main" val="0"/>
                          </a:ext>
                        </a:extLst>
                      </a:blip>
                      <a:srcRect/>
                      <a:stretch>
                        <a:fillRect/>
                      </a:stretch>
                    </p:blipFill>
                    <p:spPr bwMode="auto">
                      <a:xfrm>
                        <a:off x="5053013" y="4811861"/>
                        <a:ext cx="3633787"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24"/>
          <p:cNvGraphicFramePr>
            <a:graphicFrameLocks noChangeAspect="1"/>
          </p:cNvGraphicFramePr>
          <p:nvPr/>
        </p:nvGraphicFramePr>
        <p:xfrm>
          <a:off x="3276600" y="3454549"/>
          <a:ext cx="2379663" cy="538162"/>
        </p:xfrm>
        <a:graphic>
          <a:graphicData uri="http://schemas.openxmlformats.org/presentationml/2006/ole">
            <mc:AlternateContent xmlns:mc="http://schemas.openxmlformats.org/markup-compatibility/2006">
              <mc:Choice xmlns:v="urn:schemas-microsoft-com:vml" Requires="v">
                <p:oleObj name="Equation" r:id="rId25" imgW="1270000" imgH="292100" progId="Equation.3">
                  <p:embed/>
                </p:oleObj>
              </mc:Choice>
              <mc:Fallback>
                <p:oleObj name="Equation" r:id="rId25" imgW="1270000" imgH="292100" progId="Equation.3">
                  <p:embed/>
                  <p:pic>
                    <p:nvPicPr>
                      <p:cNvPr id="0" name="图片 4208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76600" y="3454549"/>
                        <a:ext cx="237966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1" name="Object 25"/>
          <p:cNvGraphicFramePr>
            <a:graphicFrameLocks noChangeAspect="1"/>
          </p:cNvGraphicFramePr>
          <p:nvPr/>
        </p:nvGraphicFramePr>
        <p:xfrm>
          <a:off x="5638800" y="3378349"/>
          <a:ext cx="2538413" cy="603250"/>
        </p:xfrm>
        <a:graphic>
          <a:graphicData uri="http://schemas.openxmlformats.org/presentationml/2006/ole">
            <mc:AlternateContent xmlns:mc="http://schemas.openxmlformats.org/markup-compatibility/2006">
              <mc:Choice xmlns:v="urn:schemas-microsoft-com:vml" Requires="v">
                <p:oleObj name="Equation" r:id="rId27" imgW="1358900" imgH="317500" progId="Equation.3">
                  <p:embed/>
                </p:oleObj>
              </mc:Choice>
              <mc:Fallback>
                <p:oleObj name="Equation" r:id="rId27" imgW="1358900" imgH="317500" progId="Equation.3">
                  <p:embed/>
                  <p:pic>
                    <p:nvPicPr>
                      <p:cNvPr id="0" name="图片 4208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8800" y="3378349"/>
                        <a:ext cx="25384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2" name="Object 26"/>
          <p:cNvGraphicFramePr>
            <a:graphicFrameLocks noChangeAspect="1"/>
          </p:cNvGraphicFramePr>
          <p:nvPr/>
        </p:nvGraphicFramePr>
        <p:xfrm>
          <a:off x="8229600" y="3492649"/>
          <a:ext cx="603250" cy="442912"/>
        </p:xfrm>
        <a:graphic>
          <a:graphicData uri="http://schemas.openxmlformats.org/presentationml/2006/ole">
            <mc:AlternateContent xmlns:mc="http://schemas.openxmlformats.org/markup-compatibility/2006">
              <mc:Choice xmlns:v="urn:schemas-microsoft-com:vml" Requires="v">
                <p:oleObj name="Equation" r:id="rId29" imgW="317500" imgH="241300" progId="Equation.3">
                  <p:embed/>
                </p:oleObj>
              </mc:Choice>
              <mc:Fallback>
                <p:oleObj name="Equation" r:id="rId29" imgW="317500" imgH="241300" progId="Equation.3">
                  <p:embed/>
                  <p:pic>
                    <p:nvPicPr>
                      <p:cNvPr id="0" name="图片 4208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229600" y="3492649"/>
                        <a:ext cx="6032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3" name="Text Box 27"/>
          <p:cNvSpPr txBox="1">
            <a:spLocks noChangeArrowheads="1"/>
          </p:cNvSpPr>
          <p:nvPr/>
        </p:nvSpPr>
        <p:spPr bwMode="auto">
          <a:xfrm>
            <a:off x="5756275" y="585961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使</a:t>
            </a:r>
          </a:p>
        </p:txBody>
      </p:sp>
      <p:sp>
        <p:nvSpPr>
          <p:cNvPr id="9244" name="Line 28"/>
          <p:cNvSpPr>
            <a:spLocks noChangeShapeType="1"/>
          </p:cNvSpPr>
          <p:nvPr/>
        </p:nvSpPr>
        <p:spPr bwMode="auto">
          <a:xfrm>
            <a:off x="1752600" y="5421461"/>
            <a:ext cx="83820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5" name="Line 29"/>
          <p:cNvSpPr>
            <a:spLocks noChangeShapeType="1"/>
          </p:cNvSpPr>
          <p:nvPr/>
        </p:nvSpPr>
        <p:spPr bwMode="auto">
          <a:xfrm>
            <a:off x="3124200" y="5421461"/>
            <a:ext cx="83820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6" name="Line 30"/>
          <p:cNvSpPr>
            <a:spLocks noChangeShapeType="1"/>
          </p:cNvSpPr>
          <p:nvPr/>
        </p:nvSpPr>
        <p:spPr bwMode="auto">
          <a:xfrm>
            <a:off x="5257800" y="5421461"/>
            <a:ext cx="99060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7" name="Line 31"/>
          <p:cNvSpPr>
            <a:spLocks noChangeShapeType="1"/>
          </p:cNvSpPr>
          <p:nvPr/>
        </p:nvSpPr>
        <p:spPr bwMode="auto">
          <a:xfrm>
            <a:off x="7543800" y="5421461"/>
            <a:ext cx="99060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8" name="Rectangle 32"/>
          <p:cNvSpPr>
            <a:spLocks noChangeArrowheads="1"/>
          </p:cNvSpPr>
          <p:nvPr/>
        </p:nvSpPr>
        <p:spPr bwMode="auto">
          <a:xfrm>
            <a:off x="1143000" y="4830911"/>
            <a:ext cx="7543800" cy="6858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9249" name="Object 33"/>
          <p:cNvGraphicFramePr>
            <a:graphicFrameLocks noChangeAspect="1"/>
          </p:cNvGraphicFramePr>
          <p:nvPr/>
        </p:nvGraphicFramePr>
        <p:xfrm>
          <a:off x="762000" y="5326211"/>
          <a:ext cx="2870200" cy="457200"/>
        </p:xfrm>
        <a:graphic>
          <a:graphicData uri="http://schemas.openxmlformats.org/presentationml/2006/ole">
            <mc:AlternateContent xmlns:mc="http://schemas.openxmlformats.org/markup-compatibility/2006">
              <mc:Choice xmlns:v="urn:schemas-microsoft-com:vml" Requires="v">
                <p:oleObj name="Equation" r:id="rId31" imgW="3822700" imgH="609600" progId="Equation.3">
                  <p:embed/>
                </p:oleObj>
              </mc:Choice>
              <mc:Fallback>
                <p:oleObj name="Equation" r:id="rId31" imgW="3822700" imgH="609600" progId="Equation.3">
                  <p:embed/>
                  <p:pic>
                    <p:nvPicPr>
                      <p:cNvPr id="0" name="图片 42089"/>
                      <p:cNvPicPr>
                        <a:picLocks noChangeAspect="1" noChangeArrowheads="1"/>
                      </p:cNvPicPr>
                      <p:nvPr/>
                    </p:nvPicPr>
                    <p:blipFill>
                      <a:blip r:embed="rId32">
                        <a:biLevel thresh="50000"/>
                        <a:grayscl/>
                        <a:extLst>
                          <a:ext uri="{28A0092B-C50C-407E-A947-70E740481C1C}">
                            <a14:useLocalDpi xmlns:a14="http://schemas.microsoft.com/office/drawing/2010/main" val="0"/>
                          </a:ext>
                        </a:extLst>
                      </a:blip>
                      <a:srcRect/>
                      <a:stretch>
                        <a:fillRect/>
                      </a:stretch>
                    </p:blipFill>
                    <p:spPr bwMode="auto">
                      <a:xfrm>
                        <a:off x="762000" y="5326211"/>
                        <a:ext cx="287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0" name="Object 34"/>
          <p:cNvGraphicFramePr>
            <a:graphicFrameLocks noChangeAspect="1"/>
          </p:cNvGraphicFramePr>
          <p:nvPr/>
        </p:nvGraphicFramePr>
        <p:xfrm>
          <a:off x="3733800" y="5377011"/>
          <a:ext cx="1714500" cy="406400"/>
        </p:xfrm>
        <a:graphic>
          <a:graphicData uri="http://schemas.openxmlformats.org/presentationml/2006/ole">
            <mc:AlternateContent xmlns:mc="http://schemas.openxmlformats.org/markup-compatibility/2006">
              <mc:Choice xmlns:v="urn:schemas-microsoft-com:vml" Requires="v">
                <p:oleObj name="Equation" r:id="rId33" imgW="2286000" imgH="546100" progId="Equation.3">
                  <p:embed/>
                </p:oleObj>
              </mc:Choice>
              <mc:Fallback>
                <p:oleObj name="Equation" r:id="rId33" imgW="2286000" imgH="546100" progId="Equation.3">
                  <p:embed/>
                  <p:pic>
                    <p:nvPicPr>
                      <p:cNvPr id="0" name="图片 42090"/>
                      <p:cNvPicPr>
                        <a:picLocks noChangeAspect="1" noChangeArrowheads="1"/>
                      </p:cNvPicPr>
                      <p:nvPr/>
                    </p:nvPicPr>
                    <p:blipFill>
                      <a:blip r:embed="rId34">
                        <a:biLevel thresh="50000"/>
                        <a:grayscl/>
                        <a:extLst>
                          <a:ext uri="{28A0092B-C50C-407E-A947-70E740481C1C}">
                            <a14:useLocalDpi xmlns:a14="http://schemas.microsoft.com/office/drawing/2010/main" val="0"/>
                          </a:ext>
                        </a:extLst>
                      </a:blip>
                      <a:srcRect/>
                      <a:stretch>
                        <a:fillRect/>
                      </a:stretch>
                    </p:blipFill>
                    <p:spPr bwMode="auto">
                      <a:xfrm>
                        <a:off x="3733800" y="5377011"/>
                        <a:ext cx="1714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1" name="Object 35"/>
          <p:cNvGraphicFramePr>
            <a:graphicFrameLocks noChangeAspect="1"/>
          </p:cNvGraphicFramePr>
          <p:nvPr/>
        </p:nvGraphicFramePr>
        <p:xfrm>
          <a:off x="5562600" y="5338911"/>
          <a:ext cx="2743200" cy="444500"/>
        </p:xfrm>
        <a:graphic>
          <a:graphicData uri="http://schemas.openxmlformats.org/presentationml/2006/ole">
            <mc:AlternateContent xmlns:mc="http://schemas.openxmlformats.org/markup-compatibility/2006">
              <mc:Choice xmlns:v="urn:schemas-microsoft-com:vml" Requires="v">
                <p:oleObj name="Equation" r:id="rId35" imgW="3657600" imgH="596900" progId="Equation.3">
                  <p:embed/>
                </p:oleObj>
              </mc:Choice>
              <mc:Fallback>
                <p:oleObj name="Equation" r:id="rId35" imgW="3657600" imgH="596900" progId="Equation.3">
                  <p:embed/>
                  <p:pic>
                    <p:nvPicPr>
                      <p:cNvPr id="0" name="图片 42091"/>
                      <p:cNvPicPr>
                        <a:picLocks noChangeAspect="1" noChangeArrowheads="1"/>
                      </p:cNvPicPr>
                      <p:nvPr/>
                    </p:nvPicPr>
                    <p:blipFill>
                      <a:blip r:embed="rId36">
                        <a:biLevel thresh="50000"/>
                        <a:grayscl/>
                        <a:extLst>
                          <a:ext uri="{28A0092B-C50C-407E-A947-70E740481C1C}">
                            <a14:useLocalDpi xmlns:a14="http://schemas.microsoft.com/office/drawing/2010/main" val="0"/>
                          </a:ext>
                        </a:extLst>
                      </a:blip>
                      <a:srcRect/>
                      <a:stretch>
                        <a:fillRect/>
                      </a:stretch>
                    </p:blipFill>
                    <p:spPr bwMode="auto">
                      <a:xfrm>
                        <a:off x="5562600" y="5338911"/>
                        <a:ext cx="274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2" name="Text Box 36"/>
          <p:cNvSpPr txBox="1">
            <a:spLocks noChangeArrowheads="1"/>
          </p:cNvSpPr>
          <p:nvPr/>
        </p:nvSpPr>
        <p:spPr bwMode="auto">
          <a:xfrm>
            <a:off x="304800" y="5889774"/>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dirty="0">
                <a:latin typeface="微软雅黑" panose="020B0503020204020204" pitchFamily="34" charset="-122"/>
                <a:ea typeface="微软雅黑" panose="020B0503020204020204" pitchFamily="34" charset="-122"/>
              </a:rPr>
              <a:t>故由</a:t>
            </a:r>
            <a:r>
              <a:rPr kumimoji="1" lang="zh-CN" altLang="en-US" sz="2800" b="1" dirty="0">
                <a:solidFill>
                  <a:srgbClr val="008000"/>
                </a:solidFill>
                <a:latin typeface="微软雅黑" panose="020B0503020204020204" pitchFamily="34" charset="-122"/>
                <a:ea typeface="微软雅黑" panose="020B0503020204020204" pitchFamily="34" charset="-122"/>
              </a:rPr>
              <a:t>零点定理</a:t>
            </a:r>
            <a:r>
              <a:rPr kumimoji="1" lang="zh-CN" altLang="en-US" sz="2800" dirty="0">
                <a:latin typeface="微软雅黑" panose="020B0503020204020204" pitchFamily="34" charset="-122"/>
                <a:ea typeface="微软雅黑" panose="020B0503020204020204" pitchFamily="34" charset="-122"/>
              </a:rPr>
              <a:t>知 </a:t>
            </a:r>
            <a:r>
              <a:rPr kumimoji="1" lang="en-US" altLang="zh-CN" sz="28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存在</a:t>
            </a:r>
          </a:p>
        </p:txBody>
      </p:sp>
      <p:graphicFrame>
        <p:nvGraphicFramePr>
          <p:cNvPr id="9253" name="Object 37"/>
          <p:cNvGraphicFramePr>
            <a:graphicFrameLocks noChangeAspect="1"/>
          </p:cNvGraphicFramePr>
          <p:nvPr/>
        </p:nvGraphicFramePr>
        <p:xfrm>
          <a:off x="3962400" y="5948511"/>
          <a:ext cx="1803400" cy="444500"/>
        </p:xfrm>
        <a:graphic>
          <a:graphicData uri="http://schemas.openxmlformats.org/presentationml/2006/ole">
            <mc:AlternateContent xmlns:mc="http://schemas.openxmlformats.org/markup-compatibility/2006">
              <mc:Choice xmlns:v="urn:schemas-microsoft-com:vml" Requires="v">
                <p:oleObj name="Equation" r:id="rId37" imgW="2400300" imgH="596900" progId="Equation.3">
                  <p:embed/>
                </p:oleObj>
              </mc:Choice>
              <mc:Fallback>
                <p:oleObj name="Equation" r:id="rId37" imgW="2400300" imgH="596900" progId="Equation.3">
                  <p:embed/>
                  <p:pic>
                    <p:nvPicPr>
                      <p:cNvPr id="0" name="图片 42092"/>
                      <p:cNvPicPr>
                        <a:picLocks noChangeAspect="1" noChangeArrowheads="1"/>
                      </p:cNvPicPr>
                      <p:nvPr/>
                    </p:nvPicPr>
                    <p:blipFill>
                      <a:blip r:embed="rId38">
                        <a:biLevel thresh="50000"/>
                        <a:grayscl/>
                        <a:extLst>
                          <a:ext uri="{28A0092B-C50C-407E-A947-70E740481C1C}">
                            <a14:useLocalDpi xmlns:a14="http://schemas.microsoft.com/office/drawing/2010/main" val="0"/>
                          </a:ext>
                        </a:extLst>
                      </a:blip>
                      <a:srcRect/>
                      <a:stretch>
                        <a:fillRect/>
                      </a:stretch>
                    </p:blipFill>
                    <p:spPr bwMode="auto">
                      <a:xfrm>
                        <a:off x="3962400" y="5948511"/>
                        <a:ext cx="1803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4" name="Object 38"/>
          <p:cNvGraphicFramePr>
            <a:graphicFrameLocks noChangeAspect="1"/>
          </p:cNvGraphicFramePr>
          <p:nvPr/>
        </p:nvGraphicFramePr>
        <p:xfrm>
          <a:off x="6165257" y="5926286"/>
          <a:ext cx="1614086" cy="527050"/>
        </p:xfrm>
        <a:graphic>
          <a:graphicData uri="http://schemas.openxmlformats.org/presentationml/2006/ole">
            <mc:AlternateContent xmlns:mc="http://schemas.openxmlformats.org/markup-compatibility/2006">
              <mc:Choice xmlns:v="urn:schemas-microsoft-com:vml" Requires="v">
                <p:oleObj name="Equation" r:id="rId39" imgW="14935200" imgH="4876800" progId="Equation.DSMT4">
                  <p:embed/>
                </p:oleObj>
              </mc:Choice>
              <mc:Fallback>
                <p:oleObj name="Equation" r:id="rId39" imgW="14935200" imgH="4876800" progId="Equation.DSMT4">
                  <p:embed/>
                  <p:pic>
                    <p:nvPicPr>
                      <p:cNvPr id="0" name="图片 42093"/>
                      <p:cNvPicPr>
                        <a:picLocks noChangeAspect="1" noChangeArrowheads="1"/>
                      </p:cNvPicPr>
                      <p:nvPr/>
                    </p:nvPicPr>
                    <p:blipFill>
                      <a:blip r:embed="rId40">
                        <a:biLevel thresh="50000"/>
                        <a:grayscl/>
                      </a:blip>
                      <a:srcRect/>
                      <a:stretch>
                        <a:fillRect/>
                      </a:stretch>
                    </p:blipFill>
                    <p:spPr bwMode="auto">
                      <a:xfrm>
                        <a:off x="6165257" y="5926286"/>
                        <a:ext cx="1614086"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 name="Text Box 41"/>
          <p:cNvSpPr txBox="1">
            <a:spLocks noChangeArrowheads="1"/>
          </p:cNvSpPr>
          <p:nvPr/>
        </p:nvSpPr>
        <p:spPr bwMode="auto">
          <a:xfrm>
            <a:off x="609600" y="406891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当</a:t>
            </a:r>
          </a:p>
        </p:txBody>
      </p:sp>
      <p:graphicFrame>
        <p:nvGraphicFramePr>
          <p:cNvPr id="9258" name="Object 42"/>
          <p:cNvGraphicFramePr>
            <a:graphicFrameLocks noChangeAspect="1"/>
          </p:cNvGraphicFramePr>
          <p:nvPr/>
        </p:nvGraphicFramePr>
        <p:xfrm>
          <a:off x="1066800" y="4068911"/>
          <a:ext cx="2220913" cy="538163"/>
        </p:xfrm>
        <a:graphic>
          <a:graphicData uri="http://schemas.openxmlformats.org/presentationml/2006/ole">
            <mc:AlternateContent xmlns:mc="http://schemas.openxmlformats.org/markup-compatibility/2006">
              <mc:Choice xmlns:v="urn:schemas-microsoft-com:vml" Requires="v">
                <p:oleObj name="Equation" r:id="rId41" imgW="1181100" imgH="292100" progId="Equation.3">
                  <p:embed/>
                </p:oleObj>
              </mc:Choice>
              <mc:Fallback>
                <p:oleObj name="Equation" r:id="rId41" imgW="1181100" imgH="292100" progId="Equation.3">
                  <p:embed/>
                  <p:pic>
                    <p:nvPicPr>
                      <p:cNvPr id="0" name="图片 42094"/>
                      <p:cNvPicPr>
                        <a:picLocks noChangeAspect="1" noChangeArrowheads="1"/>
                      </p:cNvPicPr>
                      <p:nvPr/>
                    </p:nvPicPr>
                    <p:blipFill>
                      <a:blip r:embed="rId42">
                        <a:biLevel thresh="50000"/>
                        <a:grayscl/>
                        <a:extLst>
                          <a:ext uri="{28A0092B-C50C-407E-A947-70E740481C1C}">
                            <a14:useLocalDpi xmlns:a14="http://schemas.microsoft.com/office/drawing/2010/main" val="0"/>
                          </a:ext>
                        </a:extLst>
                      </a:blip>
                      <a:srcRect/>
                      <a:stretch>
                        <a:fillRect/>
                      </a:stretch>
                    </p:blipFill>
                    <p:spPr bwMode="auto">
                      <a:xfrm>
                        <a:off x="1066800" y="4068911"/>
                        <a:ext cx="222091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9" name="Text Box 43"/>
          <p:cNvSpPr txBox="1">
            <a:spLocks noChangeArrowheads="1"/>
          </p:cNvSpPr>
          <p:nvPr/>
        </p:nvSpPr>
        <p:spPr bwMode="auto">
          <a:xfrm>
            <a:off x="3276600" y="4083199"/>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时</a:t>
            </a:r>
            <a:r>
              <a:rPr kumimoji="1" lang="en-US" altLang="zh-CN" sz="2800">
                <a:latin typeface="微软雅黑" panose="020B0503020204020204" pitchFamily="34" charset="-122"/>
                <a:ea typeface="微软雅黑" panose="020B0503020204020204" pitchFamily="34" charset="-122"/>
              </a:rPr>
              <a:t>,</a:t>
            </a:r>
          </a:p>
        </p:txBody>
      </p:sp>
      <p:sp>
        <p:nvSpPr>
          <p:cNvPr id="9260" name="Text Box 44"/>
          <p:cNvSpPr txBox="1">
            <a:spLocks noChangeArrowheads="1"/>
          </p:cNvSpPr>
          <p:nvPr/>
        </p:nvSpPr>
        <p:spPr bwMode="auto">
          <a:xfrm>
            <a:off x="3886200" y="406891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取</a:t>
            </a:r>
          </a:p>
        </p:txBody>
      </p:sp>
      <p:graphicFrame>
        <p:nvGraphicFramePr>
          <p:cNvPr id="9261" name="Object 45"/>
          <p:cNvGraphicFramePr>
            <a:graphicFrameLocks noChangeAspect="1"/>
          </p:cNvGraphicFramePr>
          <p:nvPr/>
        </p:nvGraphicFramePr>
        <p:xfrm>
          <a:off x="4419600" y="4068911"/>
          <a:ext cx="1023938" cy="563563"/>
        </p:xfrm>
        <a:graphic>
          <a:graphicData uri="http://schemas.openxmlformats.org/presentationml/2006/ole">
            <mc:AlternateContent xmlns:mc="http://schemas.openxmlformats.org/markup-compatibility/2006">
              <mc:Choice xmlns:v="urn:schemas-microsoft-com:vml" Requires="v">
                <p:oleObj name="Equation" r:id="rId43" imgW="520700" imgH="292100" progId="Equation.3">
                  <p:embed/>
                </p:oleObj>
              </mc:Choice>
              <mc:Fallback>
                <p:oleObj name="Equation" r:id="rId43" imgW="520700" imgH="292100" progId="Equation.3">
                  <p:embed/>
                  <p:pic>
                    <p:nvPicPr>
                      <p:cNvPr id="0" name="图片 42095"/>
                      <p:cNvPicPr>
                        <a:picLocks noChangeAspect="1" noChangeArrowheads="1"/>
                      </p:cNvPicPr>
                      <p:nvPr/>
                    </p:nvPicPr>
                    <p:blipFill>
                      <a:blip r:embed="rId44">
                        <a:biLevel thresh="50000"/>
                        <a:grayscl/>
                        <a:extLst>
                          <a:ext uri="{28A0092B-C50C-407E-A947-70E740481C1C}">
                            <a14:useLocalDpi xmlns:a14="http://schemas.microsoft.com/office/drawing/2010/main" val="0"/>
                          </a:ext>
                        </a:extLst>
                      </a:blip>
                      <a:srcRect/>
                      <a:stretch>
                        <a:fillRect/>
                      </a:stretch>
                    </p:blipFill>
                    <p:spPr bwMode="auto">
                      <a:xfrm>
                        <a:off x="4419600" y="4068911"/>
                        <a:ext cx="10239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2" name="Text Box 46"/>
          <p:cNvSpPr txBox="1">
            <a:spLocks noChangeArrowheads="1"/>
          </p:cNvSpPr>
          <p:nvPr/>
        </p:nvSpPr>
        <p:spPr bwMode="auto">
          <a:xfrm>
            <a:off x="5410200" y="406891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微软雅黑" panose="020B0503020204020204" pitchFamily="34" charset="-122"/>
                <a:ea typeface="微软雅黑" panose="020B0503020204020204" pitchFamily="34" charset="-122"/>
              </a:rPr>
              <a:t>或</a:t>
            </a:r>
          </a:p>
        </p:txBody>
      </p:sp>
      <p:graphicFrame>
        <p:nvGraphicFramePr>
          <p:cNvPr id="9263" name="Object 47"/>
          <p:cNvGraphicFramePr>
            <a:graphicFrameLocks noChangeAspect="1"/>
          </p:cNvGraphicFramePr>
          <p:nvPr/>
        </p:nvGraphicFramePr>
        <p:xfrm>
          <a:off x="5943600" y="4068911"/>
          <a:ext cx="1057275" cy="563563"/>
        </p:xfrm>
        <a:graphic>
          <a:graphicData uri="http://schemas.openxmlformats.org/presentationml/2006/ole">
            <mc:AlternateContent xmlns:mc="http://schemas.openxmlformats.org/markup-compatibility/2006">
              <mc:Choice xmlns:v="urn:schemas-microsoft-com:vml" Requires="v">
                <p:oleObj name="Equation" r:id="rId45" imgW="546100" imgH="292100" progId="Equation.3">
                  <p:embed/>
                </p:oleObj>
              </mc:Choice>
              <mc:Fallback>
                <p:oleObj name="Equation" r:id="rId45" imgW="546100" imgH="292100" progId="Equation.3">
                  <p:embed/>
                  <p:pic>
                    <p:nvPicPr>
                      <p:cNvPr id="0" name="图片 42096"/>
                      <p:cNvPicPr>
                        <a:picLocks noChangeAspect="1" noChangeArrowheads="1"/>
                      </p:cNvPicPr>
                      <p:nvPr/>
                    </p:nvPicPr>
                    <p:blipFill>
                      <a:blip r:embed="rId46">
                        <a:biLevel thresh="50000"/>
                        <a:grayscl/>
                        <a:extLst>
                          <a:ext uri="{28A0092B-C50C-407E-A947-70E740481C1C}">
                            <a14:useLocalDpi xmlns:a14="http://schemas.microsoft.com/office/drawing/2010/main" val="0"/>
                          </a:ext>
                        </a:extLst>
                      </a:blip>
                      <a:srcRect/>
                      <a:stretch>
                        <a:fillRect/>
                      </a:stretch>
                    </p:blipFill>
                    <p:spPr bwMode="auto">
                      <a:xfrm>
                        <a:off x="5943600" y="4068911"/>
                        <a:ext cx="105727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4" name="Text Box 48"/>
          <p:cNvSpPr txBox="1">
            <a:spLocks noChangeArrowheads="1"/>
          </p:cNvSpPr>
          <p:nvPr/>
        </p:nvSpPr>
        <p:spPr bwMode="auto">
          <a:xfrm>
            <a:off x="6934200" y="4145111"/>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则有</a:t>
            </a:r>
          </a:p>
        </p:txBody>
      </p:sp>
      <p:graphicFrame>
        <p:nvGraphicFramePr>
          <p:cNvPr id="9265" name="Object 49"/>
          <p:cNvGraphicFramePr>
            <a:graphicFrameLocks noChangeAspect="1"/>
          </p:cNvGraphicFramePr>
          <p:nvPr/>
        </p:nvGraphicFramePr>
        <p:xfrm>
          <a:off x="1931988" y="4754711"/>
          <a:ext cx="3098800" cy="479425"/>
        </p:xfrm>
        <a:graphic>
          <a:graphicData uri="http://schemas.openxmlformats.org/presentationml/2006/ole">
            <mc:AlternateContent xmlns:mc="http://schemas.openxmlformats.org/markup-compatibility/2006">
              <mc:Choice xmlns:v="urn:schemas-microsoft-com:vml" Requires="v">
                <p:oleObj name="Equation" r:id="rId47" imgW="4127500" imgH="647700" progId="Equation.3">
                  <p:embed/>
                </p:oleObj>
              </mc:Choice>
              <mc:Fallback>
                <p:oleObj name="Equation" r:id="rId47" imgW="4127500" imgH="647700" progId="Equation.3">
                  <p:embed/>
                  <p:pic>
                    <p:nvPicPr>
                      <p:cNvPr id="0" name="图片 42097"/>
                      <p:cNvPicPr>
                        <a:picLocks noChangeAspect="1" noChangeArrowheads="1"/>
                      </p:cNvPicPr>
                      <p:nvPr/>
                    </p:nvPicPr>
                    <p:blipFill>
                      <a:blip r:embed="rId48">
                        <a:biLevel thresh="50000"/>
                        <a:grayscl/>
                        <a:extLst>
                          <a:ext uri="{28A0092B-C50C-407E-A947-70E740481C1C}">
                            <a14:useLocalDpi xmlns:a14="http://schemas.microsoft.com/office/drawing/2010/main" val="0"/>
                          </a:ext>
                        </a:extLst>
                      </a:blip>
                      <a:srcRect/>
                      <a:stretch>
                        <a:fillRect/>
                      </a:stretch>
                    </p:blipFill>
                    <p:spPr bwMode="auto">
                      <a:xfrm>
                        <a:off x="1931988" y="4754711"/>
                        <a:ext cx="3098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6" name="Text Box 50"/>
          <p:cNvSpPr txBox="1">
            <a:spLocks noChangeArrowheads="1"/>
          </p:cNvSpPr>
          <p:nvPr/>
        </p:nvSpPr>
        <p:spPr bwMode="auto">
          <a:xfrm>
            <a:off x="7375525" y="935186"/>
            <a:ext cx="101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证明</a:t>
            </a:r>
            <a:r>
              <a:rPr kumimoji="1" lang="en-US" altLang="zh-CN" sz="2800">
                <a:latin typeface="微软雅黑" panose="020B0503020204020204" pitchFamily="34" charset="-122"/>
                <a:ea typeface="微软雅黑" panose="020B0503020204020204" pitchFamily="34" charset="-122"/>
              </a:rPr>
              <a:t>:</a:t>
            </a:r>
          </a:p>
        </p:txBody>
      </p:sp>
      <p:sp>
        <p:nvSpPr>
          <p:cNvPr id="9267" name="Freeform 51"/>
          <p:cNvSpPr/>
          <p:nvPr/>
        </p:nvSpPr>
        <p:spPr bwMode="auto">
          <a:xfrm>
            <a:off x="914400" y="2697311"/>
            <a:ext cx="5181600" cy="2286000"/>
          </a:xfrm>
          <a:custGeom>
            <a:avLst/>
            <a:gdLst>
              <a:gd name="T0" fmla="*/ 0 w 3264"/>
              <a:gd name="T1" fmla="*/ 0 h 1440"/>
              <a:gd name="T2" fmla="*/ 2064 w 3264"/>
              <a:gd name="T3" fmla="*/ 0 h 1440"/>
              <a:gd name="T4" fmla="*/ 3264 w 3264"/>
              <a:gd name="T5" fmla="*/ 1440 h 1440"/>
            </a:gdLst>
            <a:ahLst/>
            <a:cxnLst>
              <a:cxn ang="0">
                <a:pos x="T0" y="T1"/>
              </a:cxn>
              <a:cxn ang="0">
                <a:pos x="T2" y="T3"/>
              </a:cxn>
              <a:cxn ang="0">
                <a:pos x="T4" y="T5"/>
              </a:cxn>
            </a:cxnLst>
            <a:rect l="0" t="0" r="r" b="b"/>
            <a:pathLst>
              <a:path w="3264" h="1440">
                <a:moveTo>
                  <a:pt x="0" y="0"/>
                </a:moveTo>
                <a:lnTo>
                  <a:pt x="2064" y="0"/>
                </a:lnTo>
                <a:lnTo>
                  <a:pt x="3264" y="1440"/>
                </a:lnTo>
              </a:path>
            </a:pathLst>
          </a:custGeom>
          <a:noFill/>
          <a:ln w="28575">
            <a:solidFill>
              <a:schemeClr val="accent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left)">
                                      <p:cBhvr>
                                        <p:cTn id="7" dur="500"/>
                                        <p:tgtEl>
                                          <p:spTgt spid="9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67"/>
                                        </p:tgtEl>
                                        <p:attrNameLst>
                                          <p:attrName>style.visibility</p:attrName>
                                        </p:attrNameLst>
                                      </p:cBhvr>
                                      <p:to>
                                        <p:strVal val="visible"/>
                                      </p:to>
                                    </p:set>
                                    <p:animEffect transition="in" filter="wipe(left)">
                                      <p:cBhvr>
                                        <p:cTn id="12" dur="500"/>
                                        <p:tgtEl>
                                          <p:spTgt spid="926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18"/>
                                        </p:tgtEl>
                                        <p:attrNameLst>
                                          <p:attrName>style.visibility</p:attrName>
                                        </p:attrNameLst>
                                      </p:cBhvr>
                                      <p:to>
                                        <p:strVal val="visible"/>
                                      </p:to>
                                    </p:set>
                                    <p:animEffect transition="in" filter="wipe(left)">
                                      <p:cBhvr>
                                        <p:cTn id="16" dur="500"/>
                                        <p:tgtEl>
                                          <p:spTgt spid="92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32"/>
                                        </p:tgtEl>
                                        <p:attrNameLst>
                                          <p:attrName>style.visibility</p:attrName>
                                        </p:attrNameLst>
                                      </p:cBhvr>
                                      <p:to>
                                        <p:strVal val="visible"/>
                                      </p:to>
                                    </p:set>
                                    <p:animEffect transition="in" filter="wipe(left)">
                                      <p:cBhvr>
                                        <p:cTn id="21" dur="500"/>
                                        <p:tgtEl>
                                          <p:spTgt spid="923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233"/>
                                        </p:tgtEl>
                                        <p:attrNameLst>
                                          <p:attrName>style.visibility</p:attrName>
                                        </p:attrNameLst>
                                      </p:cBhvr>
                                      <p:to>
                                        <p:strVal val="visible"/>
                                      </p:to>
                                    </p:set>
                                    <p:animEffect transition="in" filter="wipe(left)">
                                      <p:cBhvr>
                                        <p:cTn id="25" dur="500"/>
                                        <p:tgtEl>
                                          <p:spTgt spid="92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9267"/>
                                        </p:tgtEl>
                                      </p:cBhvr>
                                    </p:animEffect>
                                    <p:set>
                                      <p:cBhvr>
                                        <p:cTn id="30" dur="1" fill="hold">
                                          <p:stCondLst>
                                            <p:cond delay="499"/>
                                          </p:stCondLst>
                                        </p:cTn>
                                        <p:tgtEl>
                                          <p:spTgt spid="9267"/>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237"/>
                                        </p:tgtEl>
                                        <p:attrNameLst>
                                          <p:attrName>style.visibility</p:attrName>
                                        </p:attrNameLst>
                                      </p:cBhvr>
                                      <p:to>
                                        <p:strVal val="visible"/>
                                      </p:to>
                                    </p:set>
                                    <p:animEffect transition="in" filter="wipe(left)">
                                      <p:cBhvr>
                                        <p:cTn id="34" dur="500"/>
                                        <p:tgtEl>
                                          <p:spTgt spid="923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234"/>
                                        </p:tgtEl>
                                        <p:attrNameLst>
                                          <p:attrName>style.visibility</p:attrName>
                                        </p:attrNameLst>
                                      </p:cBhvr>
                                      <p:to>
                                        <p:strVal val="visible"/>
                                      </p:to>
                                    </p:set>
                                    <p:animEffect transition="in" filter="wipe(left)">
                                      <p:cBhvr>
                                        <p:cTn id="39" dur="500"/>
                                        <p:tgtEl>
                                          <p:spTgt spid="923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9235"/>
                                        </p:tgtEl>
                                        <p:attrNameLst>
                                          <p:attrName>style.visibility</p:attrName>
                                        </p:attrNameLst>
                                      </p:cBhvr>
                                      <p:to>
                                        <p:strVal val="visible"/>
                                      </p:to>
                                    </p:set>
                                    <p:animEffect transition="in" filter="wipe(left)">
                                      <p:cBhvr>
                                        <p:cTn id="43" dur="500"/>
                                        <p:tgtEl>
                                          <p:spTgt spid="923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236"/>
                                        </p:tgtEl>
                                        <p:attrNameLst>
                                          <p:attrName>style.visibility</p:attrName>
                                        </p:attrNameLst>
                                      </p:cBhvr>
                                      <p:to>
                                        <p:strVal val="visible"/>
                                      </p:to>
                                    </p:set>
                                    <p:animEffect transition="in" filter="wipe(left)">
                                      <p:cBhvr>
                                        <p:cTn id="48" dur="500"/>
                                        <p:tgtEl>
                                          <p:spTgt spid="92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9238"/>
                                        </p:tgtEl>
                                        <p:attrNameLst>
                                          <p:attrName>style.visibility</p:attrName>
                                        </p:attrNameLst>
                                      </p:cBhvr>
                                      <p:to>
                                        <p:strVal val="visible"/>
                                      </p:to>
                                    </p:set>
                                    <p:animEffect transition="in" filter="wipe(left)">
                                      <p:cBhvr>
                                        <p:cTn id="53" dur="500"/>
                                        <p:tgtEl>
                                          <p:spTgt spid="923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9239"/>
                                        </p:tgtEl>
                                        <p:attrNameLst>
                                          <p:attrName>style.visibility</p:attrName>
                                        </p:attrNameLst>
                                      </p:cBhvr>
                                      <p:to>
                                        <p:strVal val="visible"/>
                                      </p:to>
                                    </p:set>
                                    <p:animEffect transition="in" filter="wipe(left)">
                                      <p:cBhvr>
                                        <p:cTn id="58" dur="500"/>
                                        <p:tgtEl>
                                          <p:spTgt spid="92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244"/>
                                        </p:tgtEl>
                                        <p:attrNameLst>
                                          <p:attrName>style.visibility</p:attrName>
                                        </p:attrNameLst>
                                      </p:cBhvr>
                                      <p:to>
                                        <p:strVal val="visible"/>
                                      </p:to>
                                    </p:set>
                                    <p:animEffect transition="in" filter="wipe(left)">
                                      <p:cBhvr>
                                        <p:cTn id="63" dur="500"/>
                                        <p:tgtEl>
                                          <p:spTgt spid="9244"/>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9245"/>
                                        </p:tgtEl>
                                        <p:attrNameLst>
                                          <p:attrName>style.visibility</p:attrName>
                                        </p:attrNameLst>
                                      </p:cBhvr>
                                      <p:to>
                                        <p:strVal val="visible"/>
                                      </p:to>
                                    </p:set>
                                    <p:animEffect transition="in" filter="wipe(left)">
                                      <p:cBhvr>
                                        <p:cTn id="67" dur="500"/>
                                        <p:tgtEl>
                                          <p:spTgt spid="92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246"/>
                                        </p:tgtEl>
                                        <p:attrNameLst>
                                          <p:attrName>style.visibility</p:attrName>
                                        </p:attrNameLst>
                                      </p:cBhvr>
                                      <p:to>
                                        <p:strVal val="visible"/>
                                      </p:to>
                                    </p:set>
                                    <p:animEffect transition="in" filter="wipe(left)">
                                      <p:cBhvr>
                                        <p:cTn id="72" dur="500"/>
                                        <p:tgtEl>
                                          <p:spTgt spid="9246"/>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9247"/>
                                        </p:tgtEl>
                                        <p:attrNameLst>
                                          <p:attrName>style.visibility</p:attrName>
                                        </p:attrNameLst>
                                      </p:cBhvr>
                                      <p:to>
                                        <p:strVal val="visible"/>
                                      </p:to>
                                    </p:set>
                                    <p:animEffect transition="in" filter="wipe(left)">
                                      <p:cBhvr>
                                        <p:cTn id="76" dur="500"/>
                                        <p:tgtEl>
                                          <p:spTgt spid="924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9240"/>
                                        </p:tgtEl>
                                        <p:attrNameLst>
                                          <p:attrName>style.visibility</p:attrName>
                                        </p:attrNameLst>
                                      </p:cBhvr>
                                      <p:to>
                                        <p:strVal val="visible"/>
                                      </p:to>
                                    </p:set>
                                    <p:animEffect transition="in" filter="wipe(left)">
                                      <p:cBhvr>
                                        <p:cTn id="81" dur="500"/>
                                        <p:tgtEl>
                                          <p:spTgt spid="9240"/>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9241"/>
                                        </p:tgtEl>
                                        <p:attrNameLst>
                                          <p:attrName>style.visibility</p:attrName>
                                        </p:attrNameLst>
                                      </p:cBhvr>
                                      <p:to>
                                        <p:strVal val="visible"/>
                                      </p:to>
                                    </p:set>
                                    <p:animEffect transition="in" filter="wipe(left)">
                                      <p:cBhvr>
                                        <p:cTn id="85" dur="500"/>
                                        <p:tgtEl>
                                          <p:spTgt spid="924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9231"/>
                                        </p:tgtEl>
                                        <p:attrNameLst>
                                          <p:attrName>style.visibility</p:attrName>
                                        </p:attrNameLst>
                                      </p:cBhvr>
                                      <p:to>
                                        <p:strVal val="visible"/>
                                      </p:to>
                                    </p:set>
                                    <p:animEffect transition="in" filter="wipe(left)">
                                      <p:cBhvr>
                                        <p:cTn id="90" dur="500"/>
                                        <p:tgtEl>
                                          <p:spTgt spid="923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9242"/>
                                        </p:tgtEl>
                                        <p:attrNameLst>
                                          <p:attrName>style.visibility</p:attrName>
                                        </p:attrNameLst>
                                      </p:cBhvr>
                                      <p:to>
                                        <p:strVal val="visible"/>
                                      </p:to>
                                    </p:set>
                                    <p:animEffect transition="in" filter="wipe(left)">
                                      <p:cBhvr>
                                        <p:cTn id="95" dur="500"/>
                                        <p:tgtEl>
                                          <p:spTgt spid="924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9248"/>
                                        </p:tgtEl>
                                        <p:attrNameLst>
                                          <p:attrName>style.visibility</p:attrName>
                                        </p:attrNameLst>
                                      </p:cBhvr>
                                      <p:to>
                                        <p:strVal val="visible"/>
                                      </p:to>
                                    </p:set>
                                    <p:animEffect transition="in" filter="wipe(left)">
                                      <p:cBhvr>
                                        <p:cTn id="100" dur="500"/>
                                        <p:tgtEl>
                                          <p:spTgt spid="924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9257"/>
                                        </p:tgtEl>
                                        <p:attrNameLst>
                                          <p:attrName>style.visibility</p:attrName>
                                        </p:attrNameLst>
                                      </p:cBhvr>
                                      <p:to>
                                        <p:strVal val="visible"/>
                                      </p:to>
                                    </p:set>
                                    <p:animEffect transition="in" filter="wipe(left)">
                                      <p:cBhvr>
                                        <p:cTn id="105" dur="500"/>
                                        <p:tgtEl>
                                          <p:spTgt spid="9257"/>
                                        </p:tgtEl>
                                      </p:cBhvr>
                                    </p:animEffect>
                                  </p:childTnLst>
                                </p:cTn>
                              </p:par>
                            </p:childTnLst>
                          </p:cTn>
                        </p:par>
                        <p:par>
                          <p:cTn id="106" fill="hold">
                            <p:stCondLst>
                              <p:cond delay="500"/>
                            </p:stCondLst>
                            <p:childTnLst>
                              <p:par>
                                <p:cTn id="107" presetID="22" presetClass="entr" presetSubtype="8" fill="hold" nodeType="afterEffect">
                                  <p:stCondLst>
                                    <p:cond delay="0"/>
                                  </p:stCondLst>
                                  <p:childTnLst>
                                    <p:set>
                                      <p:cBhvr>
                                        <p:cTn id="108" dur="1" fill="hold">
                                          <p:stCondLst>
                                            <p:cond delay="0"/>
                                          </p:stCondLst>
                                        </p:cTn>
                                        <p:tgtEl>
                                          <p:spTgt spid="9258"/>
                                        </p:tgtEl>
                                        <p:attrNameLst>
                                          <p:attrName>style.visibility</p:attrName>
                                        </p:attrNameLst>
                                      </p:cBhvr>
                                      <p:to>
                                        <p:strVal val="visible"/>
                                      </p:to>
                                    </p:set>
                                    <p:animEffect transition="in" filter="wipe(left)">
                                      <p:cBhvr>
                                        <p:cTn id="109" dur="500"/>
                                        <p:tgtEl>
                                          <p:spTgt spid="9258"/>
                                        </p:tgtEl>
                                      </p:cBhvr>
                                    </p:animEffec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9259"/>
                                        </p:tgtEl>
                                        <p:attrNameLst>
                                          <p:attrName>style.visibility</p:attrName>
                                        </p:attrNameLst>
                                      </p:cBhvr>
                                      <p:to>
                                        <p:strVal val="visible"/>
                                      </p:to>
                                    </p:set>
                                    <p:animEffect transition="in" filter="wipe(left)">
                                      <p:cBhvr>
                                        <p:cTn id="113" dur="500"/>
                                        <p:tgtEl>
                                          <p:spTgt spid="925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9260"/>
                                        </p:tgtEl>
                                        <p:attrNameLst>
                                          <p:attrName>style.visibility</p:attrName>
                                        </p:attrNameLst>
                                      </p:cBhvr>
                                      <p:to>
                                        <p:strVal val="visible"/>
                                      </p:to>
                                    </p:set>
                                    <p:animEffect transition="in" filter="wipe(left)">
                                      <p:cBhvr>
                                        <p:cTn id="118" dur="500"/>
                                        <p:tgtEl>
                                          <p:spTgt spid="9260"/>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9261"/>
                                        </p:tgtEl>
                                        <p:attrNameLst>
                                          <p:attrName>style.visibility</p:attrName>
                                        </p:attrNameLst>
                                      </p:cBhvr>
                                      <p:to>
                                        <p:strVal val="visible"/>
                                      </p:to>
                                    </p:set>
                                    <p:animEffect transition="in" filter="wipe(left)">
                                      <p:cBhvr>
                                        <p:cTn id="122" dur="500"/>
                                        <p:tgtEl>
                                          <p:spTgt spid="9261"/>
                                        </p:tgtEl>
                                      </p:cBhvr>
                                    </p:animEffect>
                                  </p:childTnLst>
                                </p:cTn>
                              </p:par>
                            </p:childTnLst>
                          </p:cTn>
                        </p:par>
                        <p:par>
                          <p:cTn id="123" fill="hold">
                            <p:stCondLst>
                              <p:cond delay="1000"/>
                            </p:stCondLst>
                            <p:childTnLst>
                              <p:par>
                                <p:cTn id="124" presetID="22" presetClass="entr" presetSubtype="8" fill="hold" grpId="0" nodeType="afterEffect">
                                  <p:stCondLst>
                                    <p:cond delay="0"/>
                                  </p:stCondLst>
                                  <p:childTnLst>
                                    <p:set>
                                      <p:cBhvr>
                                        <p:cTn id="125" dur="1" fill="hold">
                                          <p:stCondLst>
                                            <p:cond delay="0"/>
                                          </p:stCondLst>
                                        </p:cTn>
                                        <p:tgtEl>
                                          <p:spTgt spid="9262"/>
                                        </p:tgtEl>
                                        <p:attrNameLst>
                                          <p:attrName>style.visibility</p:attrName>
                                        </p:attrNameLst>
                                      </p:cBhvr>
                                      <p:to>
                                        <p:strVal val="visible"/>
                                      </p:to>
                                    </p:set>
                                    <p:animEffect transition="in" filter="wipe(left)">
                                      <p:cBhvr>
                                        <p:cTn id="126" dur="500"/>
                                        <p:tgtEl>
                                          <p:spTgt spid="9262"/>
                                        </p:tgtEl>
                                      </p:cBhvr>
                                    </p:animEffect>
                                  </p:childTnLst>
                                </p:cTn>
                              </p:par>
                            </p:childTnLst>
                          </p:cTn>
                        </p:par>
                        <p:par>
                          <p:cTn id="127" fill="hold">
                            <p:stCondLst>
                              <p:cond delay="1500"/>
                            </p:stCondLst>
                            <p:childTnLst>
                              <p:par>
                                <p:cTn id="128" presetID="22" presetClass="entr" presetSubtype="8" fill="hold" nodeType="afterEffect">
                                  <p:stCondLst>
                                    <p:cond delay="0"/>
                                  </p:stCondLst>
                                  <p:childTnLst>
                                    <p:set>
                                      <p:cBhvr>
                                        <p:cTn id="129" dur="1" fill="hold">
                                          <p:stCondLst>
                                            <p:cond delay="0"/>
                                          </p:stCondLst>
                                        </p:cTn>
                                        <p:tgtEl>
                                          <p:spTgt spid="9263"/>
                                        </p:tgtEl>
                                        <p:attrNameLst>
                                          <p:attrName>style.visibility</p:attrName>
                                        </p:attrNameLst>
                                      </p:cBhvr>
                                      <p:to>
                                        <p:strVal val="visible"/>
                                      </p:to>
                                    </p:set>
                                    <p:animEffect transition="in" filter="wipe(left)">
                                      <p:cBhvr>
                                        <p:cTn id="130" dur="500"/>
                                        <p:tgtEl>
                                          <p:spTgt spid="926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9264"/>
                                        </p:tgtEl>
                                        <p:attrNameLst>
                                          <p:attrName>style.visibility</p:attrName>
                                        </p:attrNameLst>
                                      </p:cBhvr>
                                      <p:to>
                                        <p:strVal val="visible"/>
                                      </p:to>
                                    </p:set>
                                    <p:animEffect transition="in" filter="wipe(left)">
                                      <p:cBhvr>
                                        <p:cTn id="135" dur="500"/>
                                        <p:tgtEl>
                                          <p:spTgt spid="9264"/>
                                        </p:tgtEl>
                                      </p:cBhvr>
                                    </p:animEffect>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9265"/>
                                        </p:tgtEl>
                                        <p:attrNameLst>
                                          <p:attrName>style.visibility</p:attrName>
                                        </p:attrNameLst>
                                      </p:cBhvr>
                                      <p:to>
                                        <p:strVal val="visible"/>
                                      </p:to>
                                    </p:set>
                                    <p:animEffect transition="in" filter="wipe(left)">
                                      <p:cBhvr>
                                        <p:cTn id="139" dur="500"/>
                                        <p:tgtEl>
                                          <p:spTgt spid="926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9249"/>
                                        </p:tgtEl>
                                        <p:attrNameLst>
                                          <p:attrName>style.visibility</p:attrName>
                                        </p:attrNameLst>
                                      </p:cBhvr>
                                      <p:to>
                                        <p:strVal val="visible"/>
                                      </p:to>
                                    </p:set>
                                    <p:animEffect transition="in" filter="wipe(left)">
                                      <p:cBhvr>
                                        <p:cTn id="144" dur="500"/>
                                        <p:tgtEl>
                                          <p:spTgt spid="92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9250"/>
                                        </p:tgtEl>
                                        <p:attrNameLst>
                                          <p:attrName>style.visibility</p:attrName>
                                        </p:attrNameLst>
                                      </p:cBhvr>
                                      <p:to>
                                        <p:strVal val="visible"/>
                                      </p:to>
                                    </p:set>
                                    <p:animEffect transition="in" filter="wipe(left)">
                                      <p:cBhvr>
                                        <p:cTn id="149" dur="500"/>
                                        <p:tgtEl>
                                          <p:spTgt spid="9250"/>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9251"/>
                                        </p:tgtEl>
                                        <p:attrNameLst>
                                          <p:attrName>style.visibility</p:attrName>
                                        </p:attrNameLst>
                                      </p:cBhvr>
                                      <p:to>
                                        <p:strVal val="visible"/>
                                      </p:to>
                                    </p:set>
                                    <p:animEffect transition="in" filter="wipe(left)">
                                      <p:cBhvr>
                                        <p:cTn id="154" dur="500"/>
                                        <p:tgtEl>
                                          <p:spTgt spid="9251"/>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9252"/>
                                        </p:tgtEl>
                                        <p:attrNameLst>
                                          <p:attrName>style.visibility</p:attrName>
                                        </p:attrNameLst>
                                      </p:cBhvr>
                                      <p:to>
                                        <p:strVal val="visible"/>
                                      </p:to>
                                    </p:set>
                                    <p:animEffect transition="in" filter="wipe(left)">
                                      <p:cBhvr>
                                        <p:cTn id="159" dur="500"/>
                                        <p:tgtEl>
                                          <p:spTgt spid="9252"/>
                                        </p:tgtEl>
                                      </p:cBhvr>
                                    </p:animEffect>
                                  </p:childTnLst>
                                </p:cTn>
                              </p:par>
                            </p:childTnLst>
                          </p:cTn>
                        </p:par>
                        <p:par>
                          <p:cTn id="160" fill="hold">
                            <p:stCondLst>
                              <p:cond delay="500"/>
                            </p:stCondLst>
                            <p:childTnLst>
                              <p:par>
                                <p:cTn id="161" presetID="22" presetClass="entr" presetSubtype="8" fill="hold" nodeType="afterEffect">
                                  <p:stCondLst>
                                    <p:cond delay="0"/>
                                  </p:stCondLst>
                                  <p:childTnLst>
                                    <p:set>
                                      <p:cBhvr>
                                        <p:cTn id="162" dur="1" fill="hold">
                                          <p:stCondLst>
                                            <p:cond delay="0"/>
                                          </p:stCondLst>
                                        </p:cTn>
                                        <p:tgtEl>
                                          <p:spTgt spid="9253"/>
                                        </p:tgtEl>
                                        <p:attrNameLst>
                                          <p:attrName>style.visibility</p:attrName>
                                        </p:attrNameLst>
                                      </p:cBhvr>
                                      <p:to>
                                        <p:strVal val="visible"/>
                                      </p:to>
                                    </p:set>
                                    <p:animEffect transition="in" filter="wipe(left)">
                                      <p:cBhvr>
                                        <p:cTn id="163" dur="500"/>
                                        <p:tgtEl>
                                          <p:spTgt spid="925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9243"/>
                                        </p:tgtEl>
                                        <p:attrNameLst>
                                          <p:attrName>style.visibility</p:attrName>
                                        </p:attrNameLst>
                                      </p:cBhvr>
                                      <p:to>
                                        <p:strVal val="visible"/>
                                      </p:to>
                                    </p:set>
                                    <p:animEffect transition="in" filter="wipe(left)">
                                      <p:cBhvr>
                                        <p:cTn id="168" dur="500"/>
                                        <p:tgtEl>
                                          <p:spTgt spid="9243"/>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9254"/>
                                        </p:tgtEl>
                                        <p:attrNameLst>
                                          <p:attrName>style.visibility</p:attrName>
                                        </p:attrNameLst>
                                      </p:cBhvr>
                                      <p:to>
                                        <p:strVal val="visible"/>
                                      </p:to>
                                    </p:set>
                                    <p:animEffect transition="in" filter="wipe(left)">
                                      <p:cBhvr>
                                        <p:cTn id="172" dur="500"/>
                                        <p:tgtEl>
                                          <p:spTgt spid="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autoUpdateAnimBg="0"/>
      <p:bldP spid="9231" grpId="0" animBg="1"/>
      <p:bldP spid="9232" grpId="0" autoUpdateAnimBg="0"/>
      <p:bldP spid="9234" grpId="0" autoUpdateAnimBg="0"/>
      <p:bldP spid="9237" grpId="0" animBg="1"/>
      <p:bldP spid="9243" grpId="0" autoUpdateAnimBg="0"/>
      <p:bldP spid="9244" grpId="0" animBg="1"/>
      <p:bldP spid="9245" grpId="0" animBg="1"/>
      <p:bldP spid="9246" grpId="0" animBg="1"/>
      <p:bldP spid="9247" grpId="0" animBg="1"/>
      <p:bldP spid="9248" grpId="0" animBg="1"/>
      <p:bldP spid="9252" grpId="0" autoUpdateAnimBg="0"/>
      <p:bldP spid="9257" grpId="0" autoUpdateAnimBg="0"/>
      <p:bldP spid="9259" grpId="0" autoUpdateAnimBg="0"/>
      <p:bldP spid="9260" grpId="0" autoUpdateAnimBg="0"/>
      <p:bldP spid="9262" grpId="0" autoUpdateAnimBg="0"/>
      <p:bldP spid="9264" grpId="0" autoUpdateAnimBg="0"/>
      <p:bldP spid="9267" grpId="0" animBg="1"/>
      <p:bldP spid="926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1784102" y="2365981"/>
          <a:ext cx="4508500" cy="457200"/>
        </p:xfrm>
        <a:graphic>
          <a:graphicData uri="http://schemas.openxmlformats.org/presentationml/2006/ole">
            <mc:AlternateContent xmlns:mc="http://schemas.openxmlformats.org/markup-compatibility/2006">
              <mc:Choice xmlns:v="urn:schemas-microsoft-com:vml" Requires="v">
                <p:oleObj name="Equation" r:id="rId2" imgW="6007100" imgH="609600" progId="Equation.3">
                  <p:embed/>
                </p:oleObj>
              </mc:Choice>
              <mc:Fallback>
                <p:oleObj name="Equation" r:id="rId2" imgW="6007100" imgH="609600" progId="Equation.3">
                  <p:embed/>
                  <p:pic>
                    <p:nvPicPr>
                      <p:cNvPr id="0" name="图片 30261"/>
                      <p:cNvPicPr preferRelativeResize="0">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784102" y="2365981"/>
                        <a:ext cx="4508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4"/>
          <p:cNvGraphicFramePr>
            <a:graphicFrameLocks noChangeAspect="1"/>
          </p:cNvGraphicFramePr>
          <p:nvPr/>
        </p:nvGraphicFramePr>
        <p:xfrm>
          <a:off x="2195736" y="980728"/>
          <a:ext cx="1844040" cy="474980"/>
        </p:xfrm>
        <a:graphic>
          <a:graphicData uri="http://schemas.openxmlformats.org/presentationml/2006/ole">
            <mc:AlternateContent xmlns:mc="http://schemas.openxmlformats.org/markup-compatibility/2006">
              <mc:Choice xmlns:v="urn:schemas-microsoft-com:vml" Requires="v">
                <p:oleObj name="Equation" r:id="rId4" imgW="2235200" imgH="571500" progId="Equation.3">
                  <p:embed/>
                </p:oleObj>
              </mc:Choice>
              <mc:Fallback>
                <p:oleObj name="Equation" r:id="rId4" imgW="2235200" imgH="571500" progId="Equation.3">
                  <p:embed/>
                  <p:pic>
                    <p:nvPicPr>
                      <p:cNvPr id="0" name="图片 30262"/>
                      <p:cNvPicPr preferRelativeResize="0">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195736" y="980728"/>
                        <a:ext cx="1844040" cy="474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5"/>
          <p:cNvSpPr txBox="1">
            <a:spLocks noChangeArrowheads="1"/>
          </p:cNvSpPr>
          <p:nvPr/>
        </p:nvSpPr>
        <p:spPr bwMode="auto">
          <a:xfrm>
            <a:off x="4012952" y="1005493"/>
            <a:ext cx="4887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latin typeface="微软雅黑" panose="020B0503020204020204" pitchFamily="34" charset="-122"/>
                <a:ea typeface="微软雅黑" panose="020B0503020204020204" pitchFamily="34" charset="-122"/>
              </a:rPr>
              <a:t>至少有一个不超过 </a:t>
            </a:r>
            <a:r>
              <a:rPr kumimoji="1" lang="en-US" altLang="zh-CN" sz="2800">
                <a:latin typeface="微软雅黑" panose="020B0503020204020204" pitchFamily="34" charset="-122"/>
                <a:ea typeface="微软雅黑" panose="020B0503020204020204" pitchFamily="34" charset="-122"/>
              </a:rPr>
              <a:t>4 </a:t>
            </a:r>
            <a:r>
              <a:rPr kumimoji="1" lang="zh-CN" altLang="en-US" sz="2800">
                <a:latin typeface="微软雅黑" panose="020B0503020204020204" pitchFamily="34" charset="-122"/>
                <a:ea typeface="微软雅黑" panose="020B0503020204020204" pitchFamily="34" charset="-122"/>
              </a:rPr>
              <a:t>的正根 </a:t>
            </a:r>
            <a:r>
              <a:rPr kumimoji="1" lang="en-US" altLang="zh-CN" sz="2800">
                <a:latin typeface="微软雅黑" panose="020B0503020204020204" pitchFamily="34" charset="-122"/>
                <a:ea typeface="微软雅黑" panose="020B0503020204020204" pitchFamily="34" charset="-122"/>
              </a:rPr>
              <a:t>. </a:t>
            </a:r>
          </a:p>
        </p:txBody>
      </p:sp>
      <p:sp>
        <p:nvSpPr>
          <p:cNvPr id="17414" name="Text Box 6"/>
          <p:cNvSpPr txBox="1">
            <a:spLocks noChangeArrowheads="1"/>
          </p:cNvSpPr>
          <p:nvPr/>
        </p:nvSpPr>
        <p:spPr bwMode="auto">
          <a:xfrm>
            <a:off x="903982" y="1727806"/>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b="1" dirty="0">
                <a:solidFill>
                  <a:srgbClr val="FF0000"/>
                </a:solidFill>
                <a:latin typeface="微软雅黑" panose="020B0503020204020204" pitchFamily="34" charset="-122"/>
                <a:ea typeface="微软雅黑" panose="020B0503020204020204" pitchFamily="34" charset="-122"/>
              </a:rPr>
              <a:t>证：</a:t>
            </a:r>
          </a:p>
        </p:txBody>
      </p:sp>
      <p:sp>
        <p:nvSpPr>
          <p:cNvPr id="17415" name="Text Box 7"/>
          <p:cNvSpPr txBox="1">
            <a:spLocks noChangeArrowheads="1"/>
          </p:cNvSpPr>
          <p:nvPr/>
        </p:nvSpPr>
        <p:spPr bwMode="auto">
          <a:xfrm>
            <a:off x="611560" y="986443"/>
            <a:ext cx="16466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FF0000"/>
                </a:solidFill>
                <a:latin typeface="微软雅黑" panose="020B0503020204020204" pitchFamily="34" charset="-122"/>
                <a:ea typeface="微软雅黑" panose="020B0503020204020204" pitchFamily="34" charset="-122"/>
              </a:rPr>
              <a:t>Ex4 </a:t>
            </a:r>
            <a:r>
              <a:rPr kumimoji="1" lang="zh-CN" altLang="en-US" sz="2800" dirty="0">
                <a:latin typeface="微软雅黑" panose="020B0503020204020204" pitchFamily="34" charset="-122"/>
                <a:ea typeface="微软雅黑" panose="020B0503020204020204" pitchFamily="34" charset="-122"/>
              </a:rPr>
              <a:t>证明</a:t>
            </a:r>
          </a:p>
        </p:txBody>
      </p:sp>
      <p:sp>
        <p:nvSpPr>
          <p:cNvPr id="17416" name="Text Box 8"/>
          <p:cNvSpPr txBox="1">
            <a:spLocks noChangeArrowheads="1"/>
          </p:cNvSpPr>
          <p:nvPr/>
        </p:nvSpPr>
        <p:spPr bwMode="auto">
          <a:xfrm>
            <a:off x="1659632" y="172304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令</a:t>
            </a:r>
          </a:p>
        </p:txBody>
      </p:sp>
      <p:graphicFrame>
        <p:nvGraphicFramePr>
          <p:cNvPr id="17417" name="Object 9"/>
          <p:cNvGraphicFramePr>
            <a:graphicFrameLocks noChangeAspect="1"/>
          </p:cNvGraphicFramePr>
          <p:nvPr/>
        </p:nvGraphicFramePr>
        <p:xfrm>
          <a:off x="2142232" y="1705581"/>
          <a:ext cx="2717800" cy="508000"/>
        </p:xfrm>
        <a:graphic>
          <a:graphicData uri="http://schemas.openxmlformats.org/presentationml/2006/ole">
            <mc:AlternateContent xmlns:mc="http://schemas.openxmlformats.org/markup-compatibility/2006">
              <mc:Choice xmlns:v="urn:schemas-microsoft-com:vml" Requires="v">
                <p:oleObj name="Equation" r:id="rId6" imgW="3619500" imgH="673100" progId="Equation.3">
                  <p:embed/>
                </p:oleObj>
              </mc:Choice>
              <mc:Fallback>
                <p:oleObj name="Equation" r:id="rId6" imgW="3619500" imgH="673100" progId="Equation.3">
                  <p:embed/>
                  <p:pic>
                    <p:nvPicPr>
                      <p:cNvPr id="0" name="图片 30263"/>
                      <p:cNvPicPr preferRelativeResize="0">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142232" y="1705581"/>
                        <a:ext cx="2717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Text Box 10"/>
          <p:cNvSpPr txBox="1">
            <a:spLocks noChangeArrowheads="1"/>
          </p:cNvSpPr>
          <p:nvPr/>
        </p:nvSpPr>
        <p:spPr bwMode="auto">
          <a:xfrm>
            <a:off x="6279902" y="2304068"/>
            <a:ext cx="1187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微软雅黑" panose="020B0503020204020204" pitchFamily="34" charset="-122"/>
                <a:ea typeface="微软雅黑" panose="020B0503020204020204" pitchFamily="34" charset="-122"/>
              </a:rPr>
              <a:t>且</a:t>
            </a:r>
          </a:p>
        </p:txBody>
      </p:sp>
      <p:graphicFrame>
        <p:nvGraphicFramePr>
          <p:cNvPr id="17419" name="Object 11"/>
          <p:cNvGraphicFramePr>
            <a:graphicFrameLocks noChangeAspect="1"/>
          </p:cNvGraphicFramePr>
          <p:nvPr/>
        </p:nvGraphicFramePr>
        <p:xfrm>
          <a:off x="1626939" y="3102581"/>
          <a:ext cx="1016000" cy="406400"/>
        </p:xfrm>
        <a:graphic>
          <a:graphicData uri="http://schemas.openxmlformats.org/presentationml/2006/ole">
            <mc:AlternateContent xmlns:mc="http://schemas.openxmlformats.org/markup-compatibility/2006">
              <mc:Choice xmlns:v="urn:schemas-microsoft-com:vml" Requires="v">
                <p:oleObj name="Equation" r:id="rId8" imgW="1358900" imgH="546100" progId="Equation.3">
                  <p:embed/>
                </p:oleObj>
              </mc:Choice>
              <mc:Fallback>
                <p:oleObj name="Equation" r:id="rId8" imgW="1358900" imgH="546100" progId="Equation.3">
                  <p:embed/>
                  <p:pic>
                    <p:nvPicPr>
                      <p:cNvPr id="0" name="图片 30264"/>
                      <p:cNvPicPr preferRelativeResize="0">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626939" y="3102581"/>
                        <a:ext cx="1016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2"/>
          <p:cNvGraphicFramePr>
            <a:graphicFrameLocks noChangeAspect="1"/>
          </p:cNvGraphicFramePr>
          <p:nvPr/>
        </p:nvGraphicFramePr>
        <p:xfrm>
          <a:off x="2744539" y="3000981"/>
          <a:ext cx="1244600" cy="431800"/>
        </p:xfrm>
        <a:graphic>
          <a:graphicData uri="http://schemas.openxmlformats.org/presentationml/2006/ole">
            <mc:AlternateContent xmlns:mc="http://schemas.openxmlformats.org/markup-compatibility/2006">
              <mc:Choice xmlns:v="urn:schemas-microsoft-com:vml" Requires="v">
                <p:oleObj name="Equation" r:id="rId10" imgW="1663700" imgH="571500" progId="Equation.3">
                  <p:embed/>
                </p:oleObj>
              </mc:Choice>
              <mc:Fallback>
                <p:oleObj name="Equation" r:id="rId10" imgW="1663700" imgH="571500" progId="Equation.3">
                  <p:embed/>
                  <p:pic>
                    <p:nvPicPr>
                      <p:cNvPr id="0" name="图片 30265"/>
                      <p:cNvPicPr preferRelativeResize="0">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2744539" y="3000981"/>
                        <a:ext cx="1244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3"/>
          <p:cNvGraphicFramePr>
            <a:graphicFrameLocks noChangeAspect="1"/>
          </p:cNvGraphicFramePr>
          <p:nvPr/>
        </p:nvGraphicFramePr>
        <p:xfrm>
          <a:off x="1587252" y="3813781"/>
          <a:ext cx="1028700" cy="406400"/>
        </p:xfrm>
        <a:graphic>
          <a:graphicData uri="http://schemas.openxmlformats.org/presentationml/2006/ole">
            <mc:AlternateContent xmlns:mc="http://schemas.openxmlformats.org/markup-compatibility/2006">
              <mc:Choice xmlns:v="urn:schemas-microsoft-com:vml" Requires="v">
                <p:oleObj name="Equation" r:id="rId12" imgW="1371600" imgH="546100" progId="Equation.3">
                  <p:embed/>
                </p:oleObj>
              </mc:Choice>
              <mc:Fallback>
                <p:oleObj name="Equation" r:id="rId12" imgW="1371600" imgH="546100" progId="Equation.3">
                  <p:embed/>
                  <p:pic>
                    <p:nvPicPr>
                      <p:cNvPr id="0" name="图片 30266"/>
                      <p:cNvPicPr preferRelativeResize="0">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1587252" y="3813781"/>
                        <a:ext cx="1028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2" name="Object 14"/>
          <p:cNvGraphicFramePr>
            <a:graphicFrameLocks noChangeAspect="1"/>
          </p:cNvGraphicFramePr>
          <p:nvPr/>
        </p:nvGraphicFramePr>
        <p:xfrm>
          <a:off x="2698502" y="3737581"/>
          <a:ext cx="1625600" cy="431800"/>
        </p:xfrm>
        <a:graphic>
          <a:graphicData uri="http://schemas.openxmlformats.org/presentationml/2006/ole">
            <mc:AlternateContent xmlns:mc="http://schemas.openxmlformats.org/markup-compatibility/2006">
              <mc:Choice xmlns:v="urn:schemas-microsoft-com:vml" Requires="v">
                <p:oleObj name="Equation" r:id="rId14" imgW="2171700" imgH="571500" progId="Equation.3">
                  <p:embed/>
                </p:oleObj>
              </mc:Choice>
              <mc:Fallback>
                <p:oleObj name="Equation" r:id="rId14" imgW="2171700" imgH="571500" progId="Equation.3">
                  <p:embed/>
                  <p:pic>
                    <p:nvPicPr>
                      <p:cNvPr id="0" name="图片 30267"/>
                      <p:cNvPicPr preferRelativeResize="0">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698502" y="3737581"/>
                        <a:ext cx="1625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3" name="Object 15"/>
          <p:cNvGraphicFramePr>
            <a:graphicFrameLocks noChangeAspect="1"/>
          </p:cNvGraphicFramePr>
          <p:nvPr/>
        </p:nvGraphicFramePr>
        <p:xfrm>
          <a:off x="4070102" y="3127981"/>
          <a:ext cx="495300" cy="317500"/>
        </p:xfrm>
        <a:graphic>
          <a:graphicData uri="http://schemas.openxmlformats.org/presentationml/2006/ole">
            <mc:AlternateContent xmlns:mc="http://schemas.openxmlformats.org/markup-compatibility/2006">
              <mc:Choice xmlns:v="urn:schemas-microsoft-com:vml" Requires="v">
                <p:oleObj name="Equation" r:id="rId16" imgW="660400" imgH="419100" progId="Equation.3">
                  <p:embed/>
                </p:oleObj>
              </mc:Choice>
              <mc:Fallback>
                <p:oleObj name="Equation" r:id="rId16" imgW="660400" imgH="419100" progId="Equation.3">
                  <p:embed/>
                  <p:pic>
                    <p:nvPicPr>
                      <p:cNvPr id="0" name="图片 30268"/>
                      <p:cNvPicPr preferRelativeResize="0">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4070102" y="3127981"/>
                        <a:ext cx="495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16"/>
          <p:cNvGraphicFramePr>
            <a:graphicFrameLocks noChangeAspect="1"/>
          </p:cNvGraphicFramePr>
          <p:nvPr/>
        </p:nvGraphicFramePr>
        <p:xfrm>
          <a:off x="4425702" y="3813781"/>
          <a:ext cx="1524000" cy="317500"/>
        </p:xfrm>
        <a:graphic>
          <a:graphicData uri="http://schemas.openxmlformats.org/presentationml/2006/ole">
            <mc:AlternateContent xmlns:mc="http://schemas.openxmlformats.org/markup-compatibility/2006">
              <mc:Choice xmlns:v="urn:schemas-microsoft-com:vml" Requires="v">
                <p:oleObj name="Equation" r:id="rId18" imgW="2032000" imgH="419100" progId="Equation.3">
                  <p:embed/>
                </p:oleObj>
              </mc:Choice>
              <mc:Fallback>
                <p:oleObj name="Equation" r:id="rId18" imgW="2032000" imgH="419100" progId="Equation.3">
                  <p:embed/>
                  <p:pic>
                    <p:nvPicPr>
                      <p:cNvPr id="0" name="图片 30269"/>
                      <p:cNvPicPr preferRelativeResize="0">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425702" y="3813781"/>
                        <a:ext cx="152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Text Box 17"/>
          <p:cNvSpPr txBox="1">
            <a:spLocks noChangeArrowheads="1"/>
          </p:cNvSpPr>
          <p:nvPr/>
        </p:nvSpPr>
        <p:spPr bwMode="auto">
          <a:xfrm>
            <a:off x="755650" y="4471006"/>
            <a:ext cx="254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根据零点定理 </a:t>
            </a:r>
            <a:r>
              <a:rPr kumimoji="1" lang="en-US" altLang="zh-CN" sz="2800">
                <a:latin typeface="微软雅黑" panose="020B0503020204020204" pitchFamily="34" charset="-122"/>
                <a:ea typeface="微软雅黑" panose="020B0503020204020204" pitchFamily="34" charset="-122"/>
              </a:rPr>
              <a:t>,</a:t>
            </a:r>
          </a:p>
        </p:txBody>
      </p:sp>
      <p:graphicFrame>
        <p:nvGraphicFramePr>
          <p:cNvPr id="17426" name="Object 18"/>
          <p:cNvGraphicFramePr>
            <a:graphicFrameLocks noChangeAspect="1"/>
          </p:cNvGraphicFramePr>
          <p:nvPr/>
        </p:nvGraphicFramePr>
        <p:xfrm>
          <a:off x="808037" y="5185381"/>
          <a:ext cx="1528763" cy="403225"/>
        </p:xfrm>
        <a:graphic>
          <a:graphicData uri="http://schemas.openxmlformats.org/presentationml/2006/ole">
            <mc:AlternateContent xmlns:mc="http://schemas.openxmlformats.org/markup-compatibility/2006">
              <mc:Choice xmlns:v="urn:schemas-microsoft-com:vml" Requires="v">
                <p:oleObj name="Equation" r:id="rId20" imgW="2044700" imgH="546100" progId="Equation.3">
                  <p:embed/>
                </p:oleObj>
              </mc:Choice>
              <mc:Fallback>
                <p:oleObj name="Equation" r:id="rId20" imgW="2044700" imgH="546100" progId="Equation.3">
                  <p:embed/>
                  <p:pic>
                    <p:nvPicPr>
                      <p:cNvPr id="0" name="图片 30270"/>
                      <p:cNvPicPr preferRelativeResize="0">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808037" y="5185381"/>
                        <a:ext cx="152876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7" name="Object 19"/>
          <p:cNvGraphicFramePr>
            <a:graphicFrameLocks noChangeAspect="1"/>
          </p:cNvGraphicFramePr>
          <p:nvPr/>
        </p:nvGraphicFramePr>
        <p:xfrm>
          <a:off x="2425700" y="5167918"/>
          <a:ext cx="1892300" cy="444500"/>
        </p:xfrm>
        <a:graphic>
          <a:graphicData uri="http://schemas.openxmlformats.org/presentationml/2006/ole">
            <mc:AlternateContent xmlns:mc="http://schemas.openxmlformats.org/markup-compatibility/2006">
              <mc:Choice xmlns:v="urn:schemas-microsoft-com:vml" Requires="v">
                <p:oleObj name="Equation" r:id="rId22" imgW="2527300" imgH="596900" progId="Equation.3">
                  <p:embed/>
                </p:oleObj>
              </mc:Choice>
              <mc:Fallback>
                <p:oleObj name="Equation" r:id="rId22" imgW="2527300" imgH="596900" progId="Equation.3">
                  <p:embed/>
                  <p:pic>
                    <p:nvPicPr>
                      <p:cNvPr id="0" name="图片 30271"/>
                      <p:cNvPicPr preferRelativeResize="0">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2425700" y="5167918"/>
                        <a:ext cx="1892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8" name="Text Box 20"/>
          <p:cNvSpPr txBox="1">
            <a:spLocks noChangeArrowheads="1"/>
          </p:cNvSpPr>
          <p:nvPr/>
        </p:nvSpPr>
        <p:spPr bwMode="auto">
          <a:xfrm>
            <a:off x="4330700" y="5107593"/>
            <a:ext cx="21900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原命题得证 </a:t>
            </a:r>
            <a:r>
              <a:rPr kumimoji="1" lang="en-US" altLang="zh-CN" sz="2800">
                <a:latin typeface="微软雅黑" panose="020B0503020204020204" pitchFamily="34" charset="-122"/>
                <a:ea typeface="微软雅黑" panose="020B0503020204020204" pitchFamily="34" charset="-122"/>
              </a:rPr>
              <a:t>.</a:t>
            </a:r>
          </a:p>
        </p:txBody>
      </p:sp>
      <p:graphicFrame>
        <p:nvGraphicFramePr>
          <p:cNvPr id="17429" name="Object 21"/>
          <p:cNvGraphicFramePr>
            <a:graphicFrameLocks noChangeAspect="1"/>
          </p:cNvGraphicFramePr>
          <p:nvPr/>
        </p:nvGraphicFramePr>
        <p:xfrm>
          <a:off x="4737100" y="4553556"/>
          <a:ext cx="889000" cy="403225"/>
        </p:xfrm>
        <a:graphic>
          <a:graphicData uri="http://schemas.openxmlformats.org/presentationml/2006/ole">
            <mc:AlternateContent xmlns:mc="http://schemas.openxmlformats.org/markup-compatibility/2006">
              <mc:Choice xmlns:v="urn:schemas-microsoft-com:vml" Requires="v">
                <p:oleObj name="Equation" r:id="rId24" imgW="1181100" imgH="546100" progId="Equation.3">
                  <p:embed/>
                </p:oleObj>
              </mc:Choice>
              <mc:Fallback>
                <p:oleObj name="Equation" r:id="rId24" imgW="1181100" imgH="546100" progId="Equation.3">
                  <p:embed/>
                  <p:pic>
                    <p:nvPicPr>
                      <p:cNvPr id="0" name="图片 30272"/>
                      <p:cNvPicPr preferRelativeResize="0">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4737100" y="4553556"/>
                        <a:ext cx="8890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0" name="Text Box 22"/>
          <p:cNvSpPr txBox="1">
            <a:spLocks noChangeArrowheads="1"/>
          </p:cNvSpPr>
          <p:nvPr/>
        </p:nvSpPr>
        <p:spPr bwMode="auto">
          <a:xfrm>
            <a:off x="5619750" y="4423381"/>
            <a:ext cx="3560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微软雅黑" panose="020B0503020204020204" pitchFamily="34" charset="-122"/>
                <a:ea typeface="微软雅黑" panose="020B0503020204020204" pitchFamily="34" charset="-122"/>
              </a:rPr>
              <a:t>内至少存在一点</a:t>
            </a:r>
          </a:p>
        </p:txBody>
      </p:sp>
      <p:sp>
        <p:nvSpPr>
          <p:cNvPr id="17431" name="Text Box 23"/>
          <p:cNvSpPr txBox="1">
            <a:spLocks noChangeArrowheads="1"/>
          </p:cNvSpPr>
          <p:nvPr/>
        </p:nvSpPr>
        <p:spPr bwMode="auto">
          <a:xfrm>
            <a:off x="3181350" y="4423381"/>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微软雅黑" panose="020B0503020204020204" pitchFamily="34" charset="-122"/>
                <a:ea typeface="微软雅黑" panose="020B0503020204020204" pitchFamily="34" charset="-122"/>
              </a:rPr>
              <a:t>在开区间</a:t>
            </a:r>
          </a:p>
        </p:txBody>
      </p:sp>
      <p:sp>
        <p:nvSpPr>
          <p:cNvPr id="17432" name="Text Box 24"/>
          <p:cNvSpPr txBox="1">
            <a:spLocks noChangeArrowheads="1"/>
          </p:cNvSpPr>
          <p:nvPr/>
        </p:nvSpPr>
        <p:spPr bwMode="auto">
          <a:xfrm>
            <a:off x="939552" y="2342168"/>
            <a:ext cx="141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微软雅黑" panose="020B0503020204020204" pitchFamily="34" charset="-122"/>
                <a:ea typeface="微软雅黑" panose="020B0503020204020204" pitchFamily="34" charset="-122"/>
              </a:rPr>
              <a:t>显然</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wipe(left)">
                                      <p:cBhvr>
                                        <p:cTn id="7" dur="500"/>
                                        <p:tgtEl>
                                          <p:spTgt spid="174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416">
                                            <p:txEl>
                                              <p:pRg st="0" end="0"/>
                                            </p:txEl>
                                          </p:spTgt>
                                        </p:tgtEl>
                                        <p:attrNameLst>
                                          <p:attrName>style.visibility</p:attrName>
                                        </p:attrNameLst>
                                      </p:cBhvr>
                                      <p:to>
                                        <p:strVal val="visible"/>
                                      </p:to>
                                    </p:set>
                                    <p:animEffect transition="in" filter="wipe(left)">
                                      <p:cBhvr>
                                        <p:cTn id="11" dur="500"/>
                                        <p:tgtEl>
                                          <p:spTgt spid="17416">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417"/>
                                        </p:tgtEl>
                                        <p:attrNameLst>
                                          <p:attrName>style.visibility</p:attrName>
                                        </p:attrNameLst>
                                      </p:cBhvr>
                                      <p:to>
                                        <p:strVal val="visible"/>
                                      </p:to>
                                    </p:set>
                                    <p:animEffect transition="in" filter="wipe(left)">
                                      <p:cBhvr>
                                        <p:cTn id="15" dur="500"/>
                                        <p:tgtEl>
                                          <p:spTgt spid="174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432">
                                            <p:txEl>
                                              <p:pRg st="0" end="0"/>
                                            </p:txEl>
                                          </p:spTgt>
                                        </p:tgtEl>
                                        <p:attrNameLst>
                                          <p:attrName>style.visibility</p:attrName>
                                        </p:attrNameLst>
                                      </p:cBhvr>
                                      <p:to>
                                        <p:strVal val="visible"/>
                                      </p:to>
                                    </p:set>
                                    <p:animEffect transition="in" filter="wipe(left)">
                                      <p:cBhvr>
                                        <p:cTn id="20" dur="500"/>
                                        <p:tgtEl>
                                          <p:spTgt spid="17432">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7410"/>
                                        </p:tgtEl>
                                        <p:attrNameLst>
                                          <p:attrName>style.visibility</p:attrName>
                                        </p:attrNameLst>
                                      </p:cBhvr>
                                      <p:to>
                                        <p:strVal val="visible"/>
                                      </p:to>
                                    </p:set>
                                    <p:animEffect transition="in" filter="wipe(left)">
                                      <p:cBhvr>
                                        <p:cTn id="24" dur="500"/>
                                        <p:tgtEl>
                                          <p:spTgt spid="174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418">
                                            <p:txEl>
                                              <p:pRg st="0" end="0"/>
                                            </p:txEl>
                                          </p:spTgt>
                                        </p:tgtEl>
                                        <p:attrNameLst>
                                          <p:attrName>style.visibility</p:attrName>
                                        </p:attrNameLst>
                                      </p:cBhvr>
                                      <p:to>
                                        <p:strVal val="visible"/>
                                      </p:to>
                                    </p:set>
                                    <p:animEffect transition="in" filter="wipe(left)">
                                      <p:cBhvr>
                                        <p:cTn id="29" dur="500"/>
                                        <p:tgtEl>
                                          <p:spTgt spid="17418">
                                            <p:txEl>
                                              <p:pRg st="0" end="0"/>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7419"/>
                                        </p:tgtEl>
                                        <p:attrNameLst>
                                          <p:attrName>style.visibility</p:attrName>
                                        </p:attrNameLst>
                                      </p:cBhvr>
                                      <p:to>
                                        <p:strVal val="visible"/>
                                      </p:to>
                                    </p:set>
                                    <p:animEffect transition="in" filter="wipe(left)">
                                      <p:cBhvr>
                                        <p:cTn id="33" dur="500"/>
                                        <p:tgtEl>
                                          <p:spTgt spid="174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420"/>
                                        </p:tgtEl>
                                        <p:attrNameLst>
                                          <p:attrName>style.visibility</p:attrName>
                                        </p:attrNameLst>
                                      </p:cBhvr>
                                      <p:to>
                                        <p:strVal val="visible"/>
                                      </p:to>
                                    </p:set>
                                    <p:animEffect transition="in" filter="wipe(left)">
                                      <p:cBhvr>
                                        <p:cTn id="38" dur="500"/>
                                        <p:tgtEl>
                                          <p:spTgt spid="174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423"/>
                                        </p:tgtEl>
                                        <p:attrNameLst>
                                          <p:attrName>style.visibility</p:attrName>
                                        </p:attrNameLst>
                                      </p:cBhvr>
                                      <p:to>
                                        <p:strVal val="visible"/>
                                      </p:to>
                                    </p:set>
                                    <p:animEffect transition="in" filter="wipe(left)">
                                      <p:cBhvr>
                                        <p:cTn id="43" dur="500"/>
                                        <p:tgtEl>
                                          <p:spTgt spid="174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421"/>
                                        </p:tgtEl>
                                        <p:attrNameLst>
                                          <p:attrName>style.visibility</p:attrName>
                                        </p:attrNameLst>
                                      </p:cBhvr>
                                      <p:to>
                                        <p:strVal val="visible"/>
                                      </p:to>
                                    </p:set>
                                    <p:animEffect transition="in" filter="wipe(left)">
                                      <p:cBhvr>
                                        <p:cTn id="48" dur="500"/>
                                        <p:tgtEl>
                                          <p:spTgt spid="174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7422"/>
                                        </p:tgtEl>
                                        <p:attrNameLst>
                                          <p:attrName>style.visibility</p:attrName>
                                        </p:attrNameLst>
                                      </p:cBhvr>
                                      <p:to>
                                        <p:strVal val="visible"/>
                                      </p:to>
                                    </p:set>
                                    <p:animEffect transition="in" filter="wipe(left)">
                                      <p:cBhvr>
                                        <p:cTn id="53" dur="500"/>
                                        <p:tgtEl>
                                          <p:spTgt spid="174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7424"/>
                                        </p:tgtEl>
                                        <p:attrNameLst>
                                          <p:attrName>style.visibility</p:attrName>
                                        </p:attrNameLst>
                                      </p:cBhvr>
                                      <p:to>
                                        <p:strVal val="visible"/>
                                      </p:to>
                                    </p:set>
                                    <p:animEffect transition="in" filter="wipe(left)">
                                      <p:cBhvr>
                                        <p:cTn id="58" dur="500"/>
                                        <p:tgtEl>
                                          <p:spTgt spid="174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425">
                                            <p:txEl>
                                              <p:pRg st="0" end="0"/>
                                            </p:txEl>
                                          </p:spTgt>
                                        </p:tgtEl>
                                        <p:attrNameLst>
                                          <p:attrName>style.visibility</p:attrName>
                                        </p:attrNameLst>
                                      </p:cBhvr>
                                      <p:to>
                                        <p:strVal val="visible"/>
                                      </p:to>
                                    </p:set>
                                    <p:animEffect transition="in" filter="wipe(left)">
                                      <p:cBhvr>
                                        <p:cTn id="63" dur="500"/>
                                        <p:tgtEl>
                                          <p:spTgt spid="1742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431">
                                            <p:txEl>
                                              <p:pRg st="0" end="0"/>
                                            </p:txEl>
                                          </p:spTgt>
                                        </p:tgtEl>
                                        <p:attrNameLst>
                                          <p:attrName>style.visibility</p:attrName>
                                        </p:attrNameLst>
                                      </p:cBhvr>
                                      <p:to>
                                        <p:strVal val="visible"/>
                                      </p:to>
                                    </p:set>
                                    <p:animEffect transition="in" filter="wipe(left)">
                                      <p:cBhvr>
                                        <p:cTn id="68" dur="500"/>
                                        <p:tgtEl>
                                          <p:spTgt spid="17431">
                                            <p:txEl>
                                              <p:pRg st="0" end="0"/>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7429"/>
                                        </p:tgtEl>
                                        <p:attrNameLst>
                                          <p:attrName>style.visibility</p:attrName>
                                        </p:attrNameLst>
                                      </p:cBhvr>
                                      <p:to>
                                        <p:strVal val="visible"/>
                                      </p:to>
                                    </p:set>
                                    <p:animEffect transition="in" filter="wipe(left)">
                                      <p:cBhvr>
                                        <p:cTn id="72" dur="500"/>
                                        <p:tgtEl>
                                          <p:spTgt spid="174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430">
                                            <p:txEl>
                                              <p:pRg st="0" end="0"/>
                                            </p:txEl>
                                          </p:spTgt>
                                        </p:tgtEl>
                                        <p:attrNameLst>
                                          <p:attrName>style.visibility</p:attrName>
                                        </p:attrNameLst>
                                      </p:cBhvr>
                                      <p:to>
                                        <p:strVal val="visible"/>
                                      </p:to>
                                    </p:set>
                                    <p:animEffect transition="in" filter="wipe(left)">
                                      <p:cBhvr>
                                        <p:cTn id="77" dur="500"/>
                                        <p:tgtEl>
                                          <p:spTgt spid="17430">
                                            <p:txEl>
                                              <p:pRg st="0" end="0"/>
                                            </p:txEl>
                                          </p:spTgt>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7426"/>
                                        </p:tgtEl>
                                        <p:attrNameLst>
                                          <p:attrName>style.visibility</p:attrName>
                                        </p:attrNameLst>
                                      </p:cBhvr>
                                      <p:to>
                                        <p:strVal val="visible"/>
                                      </p:to>
                                    </p:set>
                                    <p:animEffect transition="in" filter="wipe(left)">
                                      <p:cBhvr>
                                        <p:cTn id="81" dur="500"/>
                                        <p:tgtEl>
                                          <p:spTgt spid="17426"/>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17427"/>
                                        </p:tgtEl>
                                        <p:attrNameLst>
                                          <p:attrName>style.visibility</p:attrName>
                                        </p:attrNameLst>
                                      </p:cBhvr>
                                      <p:to>
                                        <p:strVal val="visible"/>
                                      </p:to>
                                    </p:set>
                                    <p:animEffect transition="in" filter="wipe(left)">
                                      <p:cBhvr>
                                        <p:cTn id="85" dur="500"/>
                                        <p:tgtEl>
                                          <p:spTgt spid="1742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7428">
                                            <p:txEl>
                                              <p:pRg st="0" end="0"/>
                                            </p:txEl>
                                          </p:spTgt>
                                        </p:tgtEl>
                                        <p:attrNameLst>
                                          <p:attrName>style.visibility</p:attrName>
                                        </p:attrNameLst>
                                      </p:cBhvr>
                                      <p:to>
                                        <p:strVal val="visible"/>
                                      </p:to>
                                    </p:set>
                                    <p:animEffect transition="in" filter="wipe(left)">
                                      <p:cBhvr>
                                        <p:cTn id="90" dur="500"/>
                                        <p:tgtEl>
                                          <p:spTgt spid="174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6" grpId="0" build="p" autoUpdateAnimBg="0" advAuto="0"/>
      <p:bldP spid="17418" grpId="0" build="p" autoUpdateAnimBg="0"/>
      <p:bldP spid="17425" grpId="0" build="p" autoUpdateAnimBg="0"/>
      <p:bldP spid="17428" grpId="0" build="p" autoUpdateAnimBg="0"/>
      <p:bldP spid="17430" grpId="0" build="p" autoUpdateAnimBg="0"/>
      <p:bldP spid="17431" grpId="0" build="p" autoUpdateAnimBg="0"/>
      <p:bldP spid="1743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5"/>
              <p:cNvSpPr>
                <a:spLocks noChangeArrowheads="1"/>
              </p:cNvSpPr>
              <p:nvPr/>
            </p:nvSpPr>
            <p:spPr bwMode="auto">
              <a:xfrm>
                <a:off x="655703" y="1124744"/>
                <a:ext cx="7832593"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a:r>
                  <a:rPr kumimoji="0" lang="en-US" altLang="zh-CN" sz="2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Ex5 </a:t>
                </a:r>
                <a:r>
                  <a:rPr kumimoji="0" lang="en-US" altLang="zh-CN" sz="2800" b="0" i="0" u="none" strike="noStrike" cap="none" normalizeH="0" baseline="0" dirty="0">
                    <a:ln>
                      <a:noFill/>
                    </a:ln>
                    <a:effectLst/>
                    <a:latin typeface="微软雅黑" panose="020B0503020204020204" pitchFamily="34" charset="-122"/>
                    <a:ea typeface="微软雅黑" panose="020B0503020204020204" pitchFamily="34" charset="-122"/>
                    <a:cs typeface="宋体" panose="02010600030101010101" pitchFamily="2" charset="-122"/>
                  </a:rPr>
                  <a:t> </a:t>
                </a:r>
                <a:r>
                  <a:rPr kumimoji="0" lang="zh-CN" sz="2800" b="0" i="0" u="none" strike="noStrike" cap="none" normalizeH="0" baseline="0" dirty="0">
                    <a:ln>
                      <a:noFill/>
                    </a:ln>
                    <a:effectLst/>
                    <a:latin typeface="微软雅黑" panose="020B0503020204020204" pitchFamily="34" charset="-122"/>
                    <a:ea typeface="微软雅黑" panose="020B0503020204020204" pitchFamily="34" charset="-122"/>
                    <a:cs typeface="宋体" panose="02010600030101010101" pitchFamily="2" charset="-122"/>
                  </a:rPr>
                  <a:t>确定</a:t>
                </a:r>
                <a14:m>
                  <m:oMath xmlns:m="http://schemas.openxmlformats.org/officeDocument/2006/math">
                    <m:r>
                      <a:rPr lang="zh-CN" altLang="en-US" sz="2800" i="1">
                        <a:latin typeface="Cambria Math" panose="02040503050406030204"/>
                      </a:rPr>
                      <m:t>𝑎</m:t>
                    </m:r>
                    <m:r>
                      <a:rPr lang="zh-CN" altLang="en-US" sz="2800">
                        <a:latin typeface="Cambria Math" panose="02040503050406030204"/>
                      </a:rPr>
                      <m:t>,</m:t>
                    </m:r>
                    <m:r>
                      <a:rPr lang="zh-CN" altLang="en-US" sz="2800" i="1" smtClean="0">
                        <a:latin typeface="Cambria Math" panose="02040503050406030204"/>
                      </a:rPr>
                      <m:t>𝑏</m:t>
                    </m:r>
                  </m:oMath>
                </a14:m>
                <a:r>
                  <a:rPr lang="zh-CN" altLang="zh-CN" sz="2800" dirty="0">
                    <a:latin typeface="微软雅黑" panose="020B0503020204020204" pitchFamily="34" charset="-122"/>
                    <a:ea typeface="微软雅黑" panose="020B0503020204020204" pitchFamily="34" charset="-122"/>
                    <a:cs typeface="宋体" panose="02010600030101010101" pitchFamily="2" charset="-122"/>
                  </a:rPr>
                  <a:t>值，使得下列函数在</a:t>
                </a:r>
                <a14:m>
                  <m:oMath xmlns:m="http://schemas.openxmlformats.org/officeDocument/2006/math">
                    <m:r>
                      <a:rPr lang="zh-CN" altLang="en-US" sz="2800" i="1">
                        <a:latin typeface="Cambria Math" panose="02040503050406030204"/>
                      </a:rPr>
                      <m:t>𝑥</m:t>
                    </m:r>
                    <m:r>
                      <a:rPr lang="zh-CN" altLang="en-US" sz="2800">
                        <a:latin typeface="Cambria Math" panose="02040503050406030204"/>
                      </a:rPr>
                      <m:t>=0</m:t>
                    </m:r>
                  </m:oMath>
                </a14:m>
                <a:r>
                  <a:rPr lang="zh-CN" altLang="en-US" sz="2800" dirty="0">
                    <a:latin typeface="微软雅黑" panose="020B0503020204020204" pitchFamily="34" charset="-122"/>
                    <a:ea typeface="微软雅黑" panose="020B0503020204020204" pitchFamily="34" charset="-122"/>
                  </a:rPr>
                  <a:t>处连续。</a:t>
                </a:r>
              </a:p>
            </p:txBody>
          </p:sp>
        </mc:Choice>
        <mc:Fallback xmlns="">
          <p:sp>
            <p:nvSpPr>
              <p:cNvPr id="8" name="Rectangle 5"/>
              <p:cNvSpPr>
                <a:spLocks noRot="1" noChangeAspect="1" noMove="1" noResize="1" noEditPoints="1" noAdjustHandles="1" noChangeArrowheads="1" noChangeShapeType="1" noTextEdit="1"/>
              </p:cNvSpPr>
              <p:nvPr/>
            </p:nvSpPr>
            <p:spPr bwMode="auto">
              <a:xfrm>
                <a:off x="655703" y="1124744"/>
                <a:ext cx="7832593" cy="523220"/>
              </a:xfrm>
              <a:prstGeom prst="rect">
                <a:avLst/>
              </a:prstGeom>
              <a:blipFill rotWithShape="1">
                <a:blip r:embed="rId3"/>
                <a:stretch>
                  <a:fillRect l="-5" t="-30" r="-483" b="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852791" y="1848972"/>
                <a:ext cx="5370766" cy="25896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a:rPr>
                        <m:t>𝑓</m:t>
                      </m:r>
                      <m:r>
                        <a:rPr lang="zh-CN" altLang="en-US" sz="3200">
                          <a:latin typeface="Cambria Math" panose="02040503050406030204"/>
                        </a:rPr>
                        <m:t>(</m:t>
                      </m:r>
                      <m:r>
                        <a:rPr lang="zh-CN" altLang="en-US" sz="3200" i="1">
                          <a:latin typeface="Cambria Math" panose="02040503050406030204"/>
                        </a:rPr>
                        <m:t>𝑥</m:t>
                      </m:r>
                      <m:r>
                        <a:rPr lang="zh-CN" altLang="en-US" sz="3200">
                          <a:latin typeface="Cambria Math" panose="02040503050406030204"/>
                        </a:rPr>
                        <m:t>)=</m:t>
                      </m:r>
                      <m:d>
                        <m:dPr>
                          <m:begChr m:val="{"/>
                          <m:endChr m:val=""/>
                          <m:ctrlPr>
                            <a:rPr lang="zh-CN" altLang="en-US" sz="3200" i="1">
                              <a:latin typeface="Cambria Math" panose="02040503050406030204" pitchFamily="18" charset="0"/>
                            </a:rPr>
                          </m:ctrlPr>
                        </m:dPr>
                        <m:e>
                          <m:m>
                            <m:mPr>
                              <m:mcs>
                                <m:mc>
                                  <m:mcPr>
                                    <m:count m:val="1"/>
                                    <m:mcJc m:val="center"/>
                                  </m:mcPr>
                                </m:mc>
                              </m:mcs>
                              <m:ctrlPr>
                                <a:rPr lang="zh-CN" altLang="en-US" sz="3200" i="1">
                                  <a:latin typeface="Cambria Math" panose="02040503050406030204" pitchFamily="18" charset="0"/>
                                </a:rPr>
                              </m:ctrlPr>
                            </m:mPr>
                            <m:mr>
                              <m:e>
                                <m:f>
                                  <m:fPr>
                                    <m:ctrlPr>
                                      <a:rPr lang="zh-CN" altLang="en-US" sz="3200" i="1">
                                        <a:latin typeface="Cambria Math" panose="02040503050406030204" pitchFamily="18" charset="0"/>
                                      </a:rPr>
                                    </m:ctrlPr>
                                  </m:fPr>
                                  <m:num>
                                    <m:d>
                                      <m:dPr>
                                        <m:begChr m:val=""/>
                                        <m:ctrlPr>
                                          <a:rPr lang="zh-CN" altLang="en-US" sz="3200" i="1">
                                            <a:latin typeface="Cambria Math" panose="02040503050406030204" pitchFamily="18" charset="0"/>
                                          </a:rPr>
                                        </m:ctrlPr>
                                      </m:dPr>
                                      <m:e>
                                        <m:r>
                                          <m:rPr>
                                            <m:sty m:val="p"/>
                                          </m:rPr>
                                          <a:rPr lang="zh-CN" altLang="en-US" sz="3200">
                                            <a:latin typeface="Cambria Math" panose="02040503050406030204"/>
                                          </a:rPr>
                                          <m:t>ln</m:t>
                                        </m:r>
                                        <m:r>
                                          <a:rPr lang="zh-CN" altLang="en-US" sz="3200">
                                            <a:latin typeface="Cambria Math" panose="02040503050406030204"/>
                                          </a:rPr>
                                          <m:t>(1−2</m:t>
                                        </m:r>
                                        <m:r>
                                          <a:rPr lang="zh-CN" altLang="en-US" sz="3200" i="1">
                                            <a:latin typeface="Cambria Math" panose="02040503050406030204"/>
                                          </a:rPr>
                                          <m:t>𝑥</m:t>
                                        </m:r>
                                      </m:e>
                                    </m:d>
                                  </m:num>
                                  <m:den>
                                    <m:r>
                                      <a:rPr lang="zh-CN" altLang="en-US" sz="3200" i="1">
                                        <a:latin typeface="Cambria Math" panose="02040503050406030204"/>
                                      </a:rPr>
                                      <m:t>𝑥</m:t>
                                    </m:r>
                                  </m:den>
                                </m:f>
                                <m:r>
                                  <a:rPr lang="zh-CN" altLang="en-US" sz="3200">
                                    <a:latin typeface="Cambria Math" panose="02040503050406030204"/>
                                  </a:rPr>
                                  <m:t>,</m:t>
                                </m:r>
                                <m:r>
                                  <a:rPr lang="zh-CN" altLang="en-US" sz="3200" i="1">
                                    <a:latin typeface="Cambria Math" panose="02040503050406030204"/>
                                  </a:rPr>
                                  <m:t>𝑥</m:t>
                                </m:r>
                                <m:r>
                                  <a:rPr lang="zh-CN" altLang="en-US" sz="3200">
                                    <a:latin typeface="Cambria Math" panose="02040503050406030204"/>
                                  </a:rPr>
                                  <m:t>&lt;0,</m:t>
                                </m:r>
                              </m:e>
                            </m:mr>
                            <m:mr>
                              <m:e>
                                <m:r>
                                  <m:rPr>
                                    <m:nor/>
                                  </m:rPr>
                                  <a:rPr lang="zh-CN" altLang="en-US" sz="3200" i="1">
                                    <a:latin typeface="Cambria Math" panose="02040503050406030204" pitchFamily="18" charset="0"/>
                                  </a:rPr>
                                  <m:t>       </m:t>
                                </m:r>
                                <m:r>
                                  <a:rPr lang="zh-CN" altLang="en-US" sz="3200" i="1">
                                    <a:latin typeface="Cambria Math" panose="02040503050406030204"/>
                                  </a:rPr>
                                  <m:t>𝑎</m:t>
                                </m:r>
                                <m:r>
                                  <a:rPr lang="zh-CN" altLang="en-US" sz="3200">
                                    <a:latin typeface="Cambria Math" panose="02040503050406030204"/>
                                  </a:rPr>
                                  <m:t>,</m:t>
                                </m:r>
                                <m:r>
                                  <m:rPr>
                                    <m:nor/>
                                  </m:rPr>
                                  <a:rPr lang="zh-CN" altLang="en-US" sz="3200" i="1">
                                    <a:latin typeface="Cambria Math" panose="02040503050406030204" pitchFamily="18" charset="0"/>
                                  </a:rPr>
                                  <m:t>       </m:t>
                                </m:r>
                                <m:r>
                                  <a:rPr lang="zh-CN" altLang="en-US" sz="3200" i="1">
                                    <a:latin typeface="Cambria Math" panose="02040503050406030204"/>
                                  </a:rPr>
                                  <m:t>𝑥</m:t>
                                </m:r>
                                <m:r>
                                  <a:rPr lang="zh-CN" altLang="en-US" sz="3200">
                                    <a:latin typeface="Cambria Math" panose="02040503050406030204"/>
                                  </a:rPr>
                                  <m:t>=0,</m:t>
                                </m:r>
                              </m:e>
                            </m:mr>
                            <m:mr>
                              <m:e>
                                <m:f>
                                  <m:fPr>
                                    <m:ctrlPr>
                                      <a:rPr lang="zh-CN" altLang="en-US" sz="3200" i="1">
                                        <a:latin typeface="Cambria Math" panose="02040503050406030204" pitchFamily="18" charset="0"/>
                                      </a:rPr>
                                    </m:ctrlPr>
                                  </m:fPr>
                                  <m:num>
                                    <m:sSup>
                                      <m:sSupPr>
                                        <m:ctrlPr>
                                          <a:rPr lang="zh-CN" altLang="en-US" sz="3200" i="1">
                                            <a:latin typeface="Cambria Math" panose="02040503050406030204" pitchFamily="18" charset="0"/>
                                          </a:rPr>
                                        </m:ctrlPr>
                                      </m:sSupPr>
                                      <m:e>
                                        <m:r>
                                          <a:rPr lang="zh-CN" altLang="en-US" sz="3200" i="1">
                                            <a:latin typeface="Cambria Math" panose="02040503050406030204"/>
                                          </a:rPr>
                                          <m:t>𝑒</m:t>
                                        </m:r>
                                      </m:e>
                                      <m:sup>
                                        <m:r>
                                          <a:rPr lang="zh-CN" altLang="en-US" sz="3200" i="1">
                                            <a:latin typeface="Cambria Math" panose="02040503050406030204"/>
                                          </a:rPr>
                                          <m:t>𝑏𝑥</m:t>
                                        </m:r>
                                      </m:sup>
                                    </m:sSup>
                                    <m:r>
                                      <a:rPr lang="zh-CN" altLang="en-US" sz="3200">
                                        <a:latin typeface="Cambria Math" panose="02040503050406030204"/>
                                      </a:rPr>
                                      <m:t>+</m:t>
                                    </m:r>
                                    <m:r>
                                      <a:rPr lang="zh-CN" altLang="en-US" sz="3200" i="1">
                                        <a:latin typeface="Cambria Math" panose="02040503050406030204"/>
                                      </a:rPr>
                                      <m:t>𝑏𝑥</m:t>
                                    </m:r>
                                    <m:r>
                                      <a:rPr lang="zh-CN" altLang="en-US" sz="3200">
                                        <a:latin typeface="Cambria Math" panose="02040503050406030204"/>
                                      </a:rPr>
                                      <m:t>−1</m:t>
                                    </m:r>
                                  </m:num>
                                  <m:den>
                                    <m:r>
                                      <a:rPr lang="zh-CN" altLang="en-US" sz="3200" i="1">
                                        <a:latin typeface="Cambria Math" panose="02040503050406030204"/>
                                      </a:rPr>
                                      <m:t>𝑥</m:t>
                                    </m:r>
                                  </m:den>
                                </m:f>
                                <m:r>
                                  <a:rPr lang="zh-CN" altLang="en-US" sz="3200">
                                    <a:latin typeface="Cambria Math" panose="02040503050406030204"/>
                                  </a:rPr>
                                  <m:t>,</m:t>
                                </m:r>
                                <m:r>
                                  <a:rPr lang="zh-CN" altLang="en-US" sz="3200" i="1">
                                    <a:latin typeface="Cambria Math" panose="02040503050406030204"/>
                                  </a:rPr>
                                  <m:t>𝑥</m:t>
                                </m:r>
                                <m:r>
                                  <a:rPr lang="zh-CN" altLang="en-US" sz="3200">
                                    <a:latin typeface="Cambria Math" panose="02040503050406030204"/>
                                  </a:rPr>
                                  <m:t>&gt;0.</m:t>
                                </m:r>
                              </m:e>
                            </m:mr>
                          </m:m>
                        </m:e>
                      </m:d>
                    </m:oMath>
                  </m:oMathPara>
                </a14:m>
                <a:endParaRPr lang="zh-CN" altLang="en-US" sz="3200" dirty="0"/>
              </a:p>
            </p:txBody>
          </p:sp>
        </mc:Choice>
        <mc:Fallback xmlns="">
          <p:sp>
            <p:nvSpPr>
              <p:cNvPr id="13" name="矩形 12"/>
              <p:cNvSpPr>
                <a:spLocks noRot="1" noChangeAspect="1" noMove="1" noResize="1" noEditPoints="1" noAdjustHandles="1" noChangeArrowheads="1" noChangeShapeType="1" noTextEdit="1"/>
              </p:cNvSpPr>
              <p:nvPr/>
            </p:nvSpPr>
            <p:spPr>
              <a:xfrm>
                <a:off x="1852791" y="1848972"/>
                <a:ext cx="5370766" cy="2589620"/>
              </a:xfrm>
              <a:prstGeom prst="rect">
                <a:avLst/>
              </a:prstGeom>
              <a:blipFill rotWithShape="1">
                <a:blip r:embed="rId4"/>
                <a:stretch>
                  <a:fillRect l="-9" t="-19" r="8" b="22"/>
                </a:stretch>
              </a:blipFill>
            </p:spPr>
            <p:txBody>
              <a:bodyPr/>
              <a:lstStyle/>
              <a:p>
                <a:r>
                  <a:rPr lang="zh-CN" altLang="en-US">
                    <a:noFill/>
                  </a:rPr>
                  <a:t> </a:t>
                </a:r>
              </a:p>
            </p:txBody>
          </p:sp>
        </mc:Fallback>
      </mc:AlternateContent>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55976" y="2736369"/>
            <a:ext cx="4626919" cy="3572951"/>
            <a:chOff x="6159695" y="1854572"/>
            <a:chExt cx="4626919" cy="3572951"/>
          </a:xfrm>
        </p:grpSpPr>
        <p:grpSp>
          <p:nvGrpSpPr>
            <p:cNvPr id="3" name="组合 2"/>
            <p:cNvGrpSpPr/>
            <p:nvPr/>
          </p:nvGrpSpPr>
          <p:grpSpPr>
            <a:xfrm>
              <a:off x="6159695" y="1854572"/>
              <a:ext cx="4626919" cy="3572951"/>
              <a:chOff x="6159695" y="1854572"/>
              <a:chExt cx="4626919" cy="3572951"/>
            </a:xfrm>
          </p:grpSpPr>
          <p:sp>
            <p:nvSpPr>
              <p:cNvPr id="5" name="Line 53"/>
              <p:cNvSpPr>
                <a:spLocks noChangeShapeType="1"/>
              </p:cNvSpPr>
              <p:nvPr/>
            </p:nvSpPr>
            <p:spPr bwMode="auto">
              <a:xfrm>
                <a:off x="6270781" y="4738891"/>
                <a:ext cx="4129605" cy="0"/>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 name="Line 79"/>
              <p:cNvSpPr>
                <a:spLocks noChangeShapeType="1"/>
              </p:cNvSpPr>
              <p:nvPr/>
            </p:nvSpPr>
            <p:spPr bwMode="auto">
              <a:xfrm flipV="1">
                <a:off x="7135641" y="2147737"/>
                <a:ext cx="0" cy="3279786"/>
              </a:xfrm>
              <a:prstGeom prst="line">
                <a:avLst/>
              </a:prstGeom>
              <a:noFill/>
              <a:ln w="19050" cap="flat">
                <a:solidFill>
                  <a:schemeClr val="tx1"/>
                </a:solidFill>
                <a:prstDash val="solid"/>
                <a:miter lim="800000"/>
                <a:tailEnd type="stealth"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7" name="TextBox 6"/>
                  <p:cNvSpPr txBox="1"/>
                  <p:nvPr/>
                </p:nvSpPr>
                <p:spPr>
                  <a:xfrm>
                    <a:off x="10318537" y="4333850"/>
                    <a:ext cx="4680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𝑥</m:t>
                          </m:r>
                        </m:oMath>
                      </m:oMathPara>
                    </a14:m>
                    <a:endParaRPr lang="zh-CN" alt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0318537" y="4333850"/>
                    <a:ext cx="468077" cy="523220"/>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178813" y="1854572"/>
                    <a:ext cx="4729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𝑦</m:t>
                          </m:r>
                        </m:oMath>
                      </m:oMathPara>
                    </a14:m>
                    <a:endParaRPr lang="zh-CN" alt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7178813" y="1854572"/>
                    <a:ext cx="472950" cy="52322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98852" y="4732360"/>
                    <a:ext cx="406894" cy="3933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𝑂</m:t>
                          </m:r>
                        </m:oMath>
                      </m:oMathPara>
                    </a14:m>
                    <a:endParaRPr lang="zh-CN" alt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7098852" y="4732360"/>
                    <a:ext cx="406894" cy="393399"/>
                  </a:xfrm>
                  <a:prstGeom prst="rect">
                    <a:avLst/>
                  </a:prstGeom>
                  <a:blipFill rotWithShape="1">
                    <a:blip r:embed="rId4"/>
                  </a:blipFill>
                </p:spPr>
                <p:txBody>
                  <a:bodyPr/>
                  <a:lstStyle/>
                  <a:p>
                    <a:r>
                      <a:rPr lang="zh-CN" altLang="en-US">
                        <a:noFill/>
                      </a:rPr>
                      <a:t> </a:t>
                    </a:r>
                  </a:p>
                </p:txBody>
              </p:sp>
            </mc:Fallback>
          </mc:AlternateContent>
          <p:cxnSp>
            <p:nvCxnSpPr>
              <p:cNvPr id="10" name="直接连接符 9"/>
              <p:cNvCxnSpPr/>
              <p:nvPr/>
            </p:nvCxnSpPr>
            <p:spPr bwMode="auto">
              <a:xfrm>
                <a:off x="9319501" y="2920862"/>
                <a:ext cx="0" cy="1825002"/>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11" name="直接连接符 10"/>
              <p:cNvCxnSpPr/>
              <p:nvPr/>
            </p:nvCxnSpPr>
            <p:spPr bwMode="auto">
              <a:xfrm flipH="1">
                <a:off x="7198097" y="2889491"/>
                <a:ext cx="2661962" cy="0"/>
              </a:xfrm>
              <a:prstGeom prst="line">
                <a:avLst/>
              </a:prstGeom>
              <a:solidFill>
                <a:schemeClr val="accent1"/>
              </a:solidFill>
              <a:ln w="19050" cap="flat" cmpd="sng" algn="ctr">
                <a:solidFill>
                  <a:schemeClr val="tx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12" name="TextBox 11"/>
                  <p:cNvSpPr txBox="1"/>
                  <p:nvPr/>
                </p:nvSpPr>
                <p:spPr>
                  <a:xfrm>
                    <a:off x="8999280" y="2160448"/>
                    <a:ext cx="164769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a:rPr>
                            <m:t>𝑦</m:t>
                          </m:r>
                          <m:r>
                            <a:rPr lang="en-US" altLang="zh-CN" sz="2800" b="0" i="1" smtClean="0">
                              <a:solidFill>
                                <a:srgbClr val="FF0000"/>
                              </a:solidFill>
                              <a:latin typeface="Cambria Math" panose="02040503050406030204"/>
                            </a:rPr>
                            <m:t>=</m:t>
                          </m:r>
                          <m:r>
                            <a:rPr lang="en-US" altLang="zh-CN" sz="2800" i="1" smtClean="0">
                              <a:solidFill>
                                <a:srgbClr val="FF0000"/>
                              </a:solidFill>
                              <a:latin typeface="Cambria Math" panose="02040503050406030204"/>
                            </a:rPr>
                            <m:t>𝑓</m:t>
                          </m:r>
                          <m:r>
                            <a:rPr lang="en-US" altLang="zh-CN" sz="2800" b="0" i="1" smtClean="0">
                              <a:solidFill>
                                <a:srgbClr val="FF0000"/>
                              </a:solidFill>
                              <a:latin typeface="Cambria Math" panose="02040503050406030204"/>
                            </a:rPr>
                            <m:t>(</m:t>
                          </m:r>
                          <m:r>
                            <a:rPr lang="en-US" altLang="zh-CN" sz="2800" b="0" i="1" smtClean="0">
                              <a:solidFill>
                                <a:srgbClr val="FF0000"/>
                              </a:solidFill>
                              <a:latin typeface="Cambria Math" panose="02040503050406030204"/>
                            </a:rPr>
                            <m:t>𝑥</m:t>
                          </m:r>
                          <m:r>
                            <a:rPr lang="en-US" altLang="zh-CN" sz="2800" b="0" i="1" smtClean="0">
                              <a:solidFill>
                                <a:srgbClr val="FF0000"/>
                              </a:solidFill>
                              <a:latin typeface="Cambria Math" panose="02040503050406030204"/>
                            </a:rPr>
                            <m:t>)</m:t>
                          </m:r>
                        </m:oMath>
                      </m:oMathPara>
                    </a14:m>
                    <a:endParaRPr lang="zh-CN" altLang="en-US" sz="2800"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999280" y="2160448"/>
                    <a:ext cx="1647695" cy="52322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159695" y="2630501"/>
                    <a:ext cx="10001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7030A0"/>
                              </a:solidFill>
                              <a:latin typeface="Cambria Math" panose="02040503050406030204"/>
                            </a:rPr>
                            <m:t>𝒇</m:t>
                          </m:r>
                          <m:r>
                            <a:rPr lang="zh-CN" altLang="en-US" sz="2400" b="1">
                              <a:solidFill>
                                <a:srgbClr val="7030A0"/>
                              </a:solidFill>
                              <a:latin typeface="Cambria Math" panose="02040503050406030204"/>
                            </a:rPr>
                            <m:t>(</m:t>
                          </m:r>
                          <m:sSub>
                            <m:sSubPr>
                              <m:ctrlPr>
                                <a:rPr lang="zh-CN" altLang="en-US" sz="2400" b="1" i="1">
                                  <a:solidFill>
                                    <a:srgbClr val="7030A0"/>
                                  </a:solidFill>
                                  <a:latin typeface="Cambria Math" panose="02040503050406030204" pitchFamily="18" charset="0"/>
                                </a:rPr>
                              </m:ctrlPr>
                            </m:sSubPr>
                            <m:e>
                              <m:r>
                                <a:rPr lang="zh-CN" altLang="en-US" sz="2400" b="1" i="1">
                                  <a:solidFill>
                                    <a:srgbClr val="7030A0"/>
                                  </a:solidFill>
                                  <a:latin typeface="Cambria Math" panose="02040503050406030204"/>
                                </a:rPr>
                                <m:t>𝒙</m:t>
                              </m:r>
                            </m:e>
                            <m:sub>
                              <m:r>
                                <a:rPr lang="zh-CN" altLang="en-US" sz="2400" b="1" i="1">
                                  <a:solidFill>
                                    <a:srgbClr val="7030A0"/>
                                  </a:solidFill>
                                  <a:latin typeface="Cambria Math" panose="02040503050406030204"/>
                                </a:rPr>
                                <m:t>𝟎</m:t>
                              </m:r>
                            </m:sub>
                          </m:sSub>
                          <m:r>
                            <a:rPr lang="zh-CN" altLang="en-US" sz="2400" b="1">
                              <a:solidFill>
                                <a:srgbClr val="7030A0"/>
                              </a:solidFill>
                              <a:latin typeface="Cambria Math" panose="02040503050406030204"/>
                            </a:rPr>
                            <m:t>)</m:t>
                          </m:r>
                        </m:oMath>
                      </m:oMathPara>
                    </a14:m>
                    <a:endParaRPr lang="zh-CN" altLang="en-US" sz="2400" b="1" dirty="0">
                      <a:solidFill>
                        <a:srgbClr val="7030A0"/>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6159695" y="2630501"/>
                    <a:ext cx="1000146" cy="461665"/>
                  </a:xfrm>
                  <a:prstGeom prst="rect">
                    <a:avLst/>
                  </a:prstGeom>
                  <a:blipFill rotWithShape="1">
                    <a:blip r:embed="rId6"/>
                  </a:blipFill>
                </p:spPr>
                <p:txBody>
                  <a:bodyPr/>
                  <a:lstStyle/>
                  <a:p>
                    <a:r>
                      <a:rPr lang="zh-CN" altLang="en-US">
                        <a:noFill/>
                      </a:rPr>
                      <a:t> </a:t>
                    </a:r>
                  </a:p>
                </p:txBody>
              </p:sp>
            </mc:Fallback>
          </mc:AlternateContent>
          <p:sp>
            <p:nvSpPr>
              <p:cNvPr id="14" name="椭圆 13"/>
              <p:cNvSpPr/>
              <p:nvPr/>
            </p:nvSpPr>
            <p:spPr>
              <a:xfrm>
                <a:off x="9255915" y="2838713"/>
                <a:ext cx="122707" cy="122707"/>
              </a:xfrm>
              <a:prstGeom prst="ellipse">
                <a:avLst/>
              </a:prstGeom>
              <a:solidFill>
                <a:srgbClr val="FF0000"/>
              </a:solidFill>
              <a:ln w="28575">
                <a:solidFill>
                  <a:srgbClr val="FF0000"/>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5" name="Freeform 7"/>
              <p:cNvSpPr/>
              <p:nvPr/>
            </p:nvSpPr>
            <p:spPr bwMode="auto">
              <a:xfrm rot="977185" flipH="1">
                <a:off x="6787779" y="2505889"/>
                <a:ext cx="3469803" cy="2391220"/>
              </a:xfrm>
              <a:custGeom>
                <a:avLst/>
                <a:gdLst>
                  <a:gd name="T0" fmla="*/ 6 w 2359"/>
                  <a:gd name="T1" fmla="*/ 525 h 1563"/>
                  <a:gd name="T2" fmla="*/ 26 w 2359"/>
                  <a:gd name="T3" fmla="*/ 521 h 1563"/>
                  <a:gd name="T4" fmla="*/ 48 w 2359"/>
                  <a:gd name="T5" fmla="*/ 517 h 1563"/>
                  <a:gd name="T6" fmla="*/ 97 w 2359"/>
                  <a:gd name="T7" fmla="*/ 505 h 1563"/>
                  <a:gd name="T8" fmla="*/ 108 w 2359"/>
                  <a:gd name="T9" fmla="*/ 501 h 1563"/>
                  <a:gd name="T10" fmla="*/ 286 w 2359"/>
                  <a:gd name="T11" fmla="*/ 433 h 1563"/>
                  <a:gd name="T12" fmla="*/ 529 w 2359"/>
                  <a:gd name="T13" fmla="*/ 302 h 1563"/>
                  <a:gd name="T14" fmla="*/ 770 w 2359"/>
                  <a:gd name="T15" fmla="*/ 162 h 1563"/>
                  <a:gd name="T16" fmla="*/ 1013 w 2359"/>
                  <a:gd name="T17" fmla="*/ 50 h 1563"/>
                  <a:gd name="T18" fmla="*/ 1025 w 2359"/>
                  <a:gd name="T19" fmla="*/ 45 h 1563"/>
                  <a:gd name="T20" fmla="*/ 1062 w 2359"/>
                  <a:gd name="T21" fmla="*/ 33 h 1563"/>
                  <a:gd name="T22" fmla="*/ 1086 w 2359"/>
                  <a:gd name="T23" fmla="*/ 26 h 1563"/>
                  <a:gd name="T24" fmla="*/ 1110 w 2359"/>
                  <a:gd name="T25" fmla="*/ 20 h 1563"/>
                  <a:gd name="T26" fmla="*/ 1133 w 2359"/>
                  <a:gd name="T27" fmla="*/ 15 h 1563"/>
                  <a:gd name="T28" fmla="*/ 1144 w 2359"/>
                  <a:gd name="T29" fmla="*/ 12 h 1563"/>
                  <a:gd name="T30" fmla="*/ 1162 w 2359"/>
                  <a:gd name="T31" fmla="*/ 9 h 1563"/>
                  <a:gd name="T32" fmla="*/ 1173 w 2359"/>
                  <a:gd name="T33" fmla="*/ 8 h 1563"/>
                  <a:gd name="T34" fmla="*/ 1185 w 2359"/>
                  <a:gd name="T35" fmla="*/ 6 h 1563"/>
                  <a:gd name="T36" fmla="*/ 1205 w 2359"/>
                  <a:gd name="T37" fmla="*/ 3 h 1563"/>
                  <a:gd name="T38" fmla="*/ 1217 w 2359"/>
                  <a:gd name="T39" fmla="*/ 2 h 1563"/>
                  <a:gd name="T40" fmla="*/ 1230 w 2359"/>
                  <a:gd name="T41" fmla="*/ 1 h 1563"/>
                  <a:gd name="T42" fmla="*/ 1239 w 2359"/>
                  <a:gd name="T43" fmla="*/ 0 h 1563"/>
                  <a:gd name="T44" fmla="*/ 1244 w 2359"/>
                  <a:gd name="T45" fmla="*/ 0 h 1563"/>
                  <a:gd name="T46" fmla="*/ 1252 w 2359"/>
                  <a:gd name="T47" fmla="*/ 0 h 1563"/>
                  <a:gd name="T48" fmla="*/ 1256 w 2359"/>
                  <a:gd name="T49" fmla="*/ 0 h 1563"/>
                  <a:gd name="T50" fmla="*/ 1260 w 2359"/>
                  <a:gd name="T51" fmla="*/ 0 h 1563"/>
                  <a:gd name="T52" fmla="*/ 1264 w 2359"/>
                  <a:gd name="T53" fmla="*/ 0 h 1563"/>
                  <a:gd name="T54" fmla="*/ 1268 w 2359"/>
                  <a:gd name="T55" fmla="*/ 0 h 1563"/>
                  <a:gd name="T56" fmla="*/ 1271 w 2359"/>
                  <a:gd name="T57" fmla="*/ 0 h 1563"/>
                  <a:gd name="T58" fmla="*/ 1275 w 2359"/>
                  <a:gd name="T59" fmla="*/ 0 h 1563"/>
                  <a:gd name="T60" fmla="*/ 1278 w 2359"/>
                  <a:gd name="T61" fmla="*/ 0 h 1563"/>
                  <a:gd name="T62" fmla="*/ 1284 w 2359"/>
                  <a:gd name="T63" fmla="*/ 0 h 1563"/>
                  <a:gd name="T64" fmla="*/ 1288 w 2359"/>
                  <a:gd name="T65" fmla="*/ 0 h 1563"/>
                  <a:gd name="T66" fmla="*/ 1293 w 2359"/>
                  <a:gd name="T67" fmla="*/ 0 h 1563"/>
                  <a:gd name="T68" fmla="*/ 1300 w 2359"/>
                  <a:gd name="T69" fmla="*/ 0 h 1563"/>
                  <a:gd name="T70" fmla="*/ 1307 w 2359"/>
                  <a:gd name="T71" fmla="*/ 1 h 1563"/>
                  <a:gd name="T72" fmla="*/ 1317 w 2359"/>
                  <a:gd name="T73" fmla="*/ 1 h 1563"/>
                  <a:gd name="T74" fmla="*/ 1330 w 2359"/>
                  <a:gd name="T75" fmla="*/ 3 h 1563"/>
                  <a:gd name="T76" fmla="*/ 1342 w 2359"/>
                  <a:gd name="T77" fmla="*/ 4 h 1563"/>
                  <a:gd name="T78" fmla="*/ 1355 w 2359"/>
                  <a:gd name="T79" fmla="*/ 6 h 1563"/>
                  <a:gd name="T80" fmla="*/ 1367 w 2359"/>
                  <a:gd name="T81" fmla="*/ 8 h 1563"/>
                  <a:gd name="T82" fmla="*/ 1379 w 2359"/>
                  <a:gd name="T83" fmla="*/ 10 h 1563"/>
                  <a:gd name="T84" fmla="*/ 1401 w 2359"/>
                  <a:gd name="T85" fmla="*/ 15 h 1563"/>
                  <a:gd name="T86" fmla="*/ 1422 w 2359"/>
                  <a:gd name="T87" fmla="*/ 21 h 1563"/>
                  <a:gd name="T88" fmla="*/ 1445 w 2359"/>
                  <a:gd name="T89" fmla="*/ 28 h 1563"/>
                  <a:gd name="T90" fmla="*/ 1469 w 2359"/>
                  <a:gd name="T91" fmla="*/ 37 h 1563"/>
                  <a:gd name="T92" fmla="*/ 1481 w 2359"/>
                  <a:gd name="T93" fmla="*/ 42 h 1563"/>
                  <a:gd name="T94" fmla="*/ 1500 w 2359"/>
                  <a:gd name="T95" fmla="*/ 50 h 1563"/>
                  <a:gd name="T96" fmla="*/ 1542 w 2359"/>
                  <a:gd name="T97" fmla="*/ 71 h 1563"/>
                  <a:gd name="T98" fmla="*/ 1587 w 2359"/>
                  <a:gd name="T99" fmla="*/ 99 h 1563"/>
                  <a:gd name="T100" fmla="*/ 1599 w 2359"/>
                  <a:gd name="T101" fmla="*/ 107 h 1563"/>
                  <a:gd name="T102" fmla="*/ 1780 w 2359"/>
                  <a:gd name="T103" fmla="*/ 278 h 1563"/>
                  <a:gd name="T104" fmla="*/ 2022 w 2359"/>
                  <a:gd name="T105" fmla="*/ 665 h 1563"/>
                  <a:gd name="T106" fmla="*/ 2261 w 2359"/>
                  <a:gd name="T107" fmla="*/ 1253 h 1563"/>
                  <a:gd name="T108" fmla="*/ 2314 w 2359"/>
                  <a:gd name="T109" fmla="*/ 1415 h 1563"/>
                  <a:gd name="T110" fmla="*/ 2336 w 2359"/>
                  <a:gd name="T111" fmla="*/ 1488 h 1563"/>
                  <a:gd name="T112" fmla="*/ 2349 w 2359"/>
                  <a:gd name="T113" fmla="*/ 1530 h 1563"/>
                  <a:gd name="T114" fmla="*/ 2356 w 2359"/>
                  <a:gd name="T115" fmla="*/ 1555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59" h="1563">
                    <a:moveTo>
                      <a:pt x="0" y="525"/>
                    </a:moveTo>
                    <a:lnTo>
                      <a:pt x="1" y="525"/>
                    </a:lnTo>
                    <a:lnTo>
                      <a:pt x="1" y="525"/>
                    </a:lnTo>
                    <a:lnTo>
                      <a:pt x="3" y="525"/>
                    </a:lnTo>
                    <a:lnTo>
                      <a:pt x="6" y="525"/>
                    </a:lnTo>
                    <a:lnTo>
                      <a:pt x="12" y="524"/>
                    </a:lnTo>
                    <a:lnTo>
                      <a:pt x="23" y="521"/>
                    </a:lnTo>
                    <a:lnTo>
                      <a:pt x="24" y="521"/>
                    </a:lnTo>
                    <a:lnTo>
                      <a:pt x="25" y="521"/>
                    </a:lnTo>
                    <a:lnTo>
                      <a:pt x="26" y="521"/>
                    </a:lnTo>
                    <a:lnTo>
                      <a:pt x="29" y="520"/>
                    </a:lnTo>
                    <a:lnTo>
                      <a:pt x="35" y="519"/>
                    </a:lnTo>
                    <a:lnTo>
                      <a:pt x="46" y="517"/>
                    </a:lnTo>
                    <a:lnTo>
                      <a:pt x="47" y="517"/>
                    </a:lnTo>
                    <a:lnTo>
                      <a:pt x="48" y="517"/>
                    </a:lnTo>
                    <a:lnTo>
                      <a:pt x="50" y="516"/>
                    </a:lnTo>
                    <a:lnTo>
                      <a:pt x="53" y="516"/>
                    </a:lnTo>
                    <a:lnTo>
                      <a:pt x="59" y="514"/>
                    </a:lnTo>
                    <a:lnTo>
                      <a:pt x="71" y="511"/>
                    </a:lnTo>
                    <a:lnTo>
                      <a:pt x="97" y="505"/>
                    </a:lnTo>
                    <a:lnTo>
                      <a:pt x="97" y="504"/>
                    </a:lnTo>
                    <a:lnTo>
                      <a:pt x="98" y="504"/>
                    </a:lnTo>
                    <a:lnTo>
                      <a:pt x="100" y="504"/>
                    </a:lnTo>
                    <a:lnTo>
                      <a:pt x="103" y="503"/>
                    </a:lnTo>
                    <a:lnTo>
                      <a:pt x="108" y="501"/>
                    </a:lnTo>
                    <a:lnTo>
                      <a:pt x="120" y="498"/>
                    </a:lnTo>
                    <a:lnTo>
                      <a:pt x="143" y="490"/>
                    </a:lnTo>
                    <a:lnTo>
                      <a:pt x="189" y="474"/>
                    </a:lnTo>
                    <a:lnTo>
                      <a:pt x="239" y="453"/>
                    </a:lnTo>
                    <a:lnTo>
                      <a:pt x="286" y="433"/>
                    </a:lnTo>
                    <a:lnTo>
                      <a:pt x="336" y="408"/>
                    </a:lnTo>
                    <a:lnTo>
                      <a:pt x="386" y="382"/>
                    </a:lnTo>
                    <a:lnTo>
                      <a:pt x="432" y="357"/>
                    </a:lnTo>
                    <a:lnTo>
                      <a:pt x="482" y="329"/>
                    </a:lnTo>
                    <a:lnTo>
                      <a:pt x="529" y="302"/>
                    </a:lnTo>
                    <a:lnTo>
                      <a:pt x="574" y="275"/>
                    </a:lnTo>
                    <a:lnTo>
                      <a:pt x="624" y="246"/>
                    </a:lnTo>
                    <a:lnTo>
                      <a:pt x="671" y="219"/>
                    </a:lnTo>
                    <a:lnTo>
                      <a:pt x="721" y="190"/>
                    </a:lnTo>
                    <a:lnTo>
                      <a:pt x="770" y="162"/>
                    </a:lnTo>
                    <a:lnTo>
                      <a:pt x="816" y="138"/>
                    </a:lnTo>
                    <a:lnTo>
                      <a:pt x="866" y="113"/>
                    </a:lnTo>
                    <a:lnTo>
                      <a:pt x="913" y="91"/>
                    </a:lnTo>
                    <a:lnTo>
                      <a:pt x="963" y="69"/>
                    </a:lnTo>
                    <a:lnTo>
                      <a:pt x="1013" y="50"/>
                    </a:lnTo>
                    <a:lnTo>
                      <a:pt x="1013" y="50"/>
                    </a:lnTo>
                    <a:lnTo>
                      <a:pt x="1014" y="49"/>
                    </a:lnTo>
                    <a:lnTo>
                      <a:pt x="1016" y="49"/>
                    </a:lnTo>
                    <a:lnTo>
                      <a:pt x="1019" y="48"/>
                    </a:lnTo>
                    <a:lnTo>
                      <a:pt x="1025" y="45"/>
                    </a:lnTo>
                    <a:lnTo>
                      <a:pt x="1036" y="42"/>
                    </a:lnTo>
                    <a:lnTo>
                      <a:pt x="1059" y="34"/>
                    </a:lnTo>
                    <a:lnTo>
                      <a:pt x="1060" y="34"/>
                    </a:lnTo>
                    <a:lnTo>
                      <a:pt x="1060" y="34"/>
                    </a:lnTo>
                    <a:lnTo>
                      <a:pt x="1062" y="33"/>
                    </a:lnTo>
                    <a:lnTo>
                      <a:pt x="1065" y="32"/>
                    </a:lnTo>
                    <a:lnTo>
                      <a:pt x="1072" y="30"/>
                    </a:lnTo>
                    <a:lnTo>
                      <a:pt x="1084" y="27"/>
                    </a:lnTo>
                    <a:lnTo>
                      <a:pt x="1085" y="26"/>
                    </a:lnTo>
                    <a:lnTo>
                      <a:pt x="1086" y="26"/>
                    </a:lnTo>
                    <a:lnTo>
                      <a:pt x="1087" y="26"/>
                    </a:lnTo>
                    <a:lnTo>
                      <a:pt x="1090" y="25"/>
                    </a:lnTo>
                    <a:lnTo>
                      <a:pt x="1097" y="24"/>
                    </a:lnTo>
                    <a:lnTo>
                      <a:pt x="1109" y="20"/>
                    </a:lnTo>
                    <a:lnTo>
                      <a:pt x="1110" y="20"/>
                    </a:lnTo>
                    <a:lnTo>
                      <a:pt x="1110" y="20"/>
                    </a:lnTo>
                    <a:lnTo>
                      <a:pt x="1112" y="19"/>
                    </a:lnTo>
                    <a:lnTo>
                      <a:pt x="1115" y="19"/>
                    </a:lnTo>
                    <a:lnTo>
                      <a:pt x="1121" y="17"/>
                    </a:lnTo>
                    <a:lnTo>
                      <a:pt x="1133" y="15"/>
                    </a:lnTo>
                    <a:lnTo>
                      <a:pt x="1133" y="15"/>
                    </a:lnTo>
                    <a:lnTo>
                      <a:pt x="1134" y="15"/>
                    </a:lnTo>
                    <a:lnTo>
                      <a:pt x="1136" y="14"/>
                    </a:lnTo>
                    <a:lnTo>
                      <a:pt x="1138" y="14"/>
                    </a:lnTo>
                    <a:lnTo>
                      <a:pt x="1144" y="12"/>
                    </a:lnTo>
                    <a:lnTo>
                      <a:pt x="1156" y="10"/>
                    </a:lnTo>
                    <a:lnTo>
                      <a:pt x="1157" y="10"/>
                    </a:lnTo>
                    <a:lnTo>
                      <a:pt x="1157" y="10"/>
                    </a:lnTo>
                    <a:lnTo>
                      <a:pt x="1159" y="10"/>
                    </a:lnTo>
                    <a:lnTo>
                      <a:pt x="1162" y="9"/>
                    </a:lnTo>
                    <a:lnTo>
                      <a:pt x="1167" y="8"/>
                    </a:lnTo>
                    <a:lnTo>
                      <a:pt x="1168" y="8"/>
                    </a:lnTo>
                    <a:lnTo>
                      <a:pt x="1169" y="8"/>
                    </a:lnTo>
                    <a:lnTo>
                      <a:pt x="1170" y="8"/>
                    </a:lnTo>
                    <a:lnTo>
                      <a:pt x="1173" y="8"/>
                    </a:lnTo>
                    <a:lnTo>
                      <a:pt x="1179" y="7"/>
                    </a:lnTo>
                    <a:lnTo>
                      <a:pt x="1180" y="7"/>
                    </a:lnTo>
                    <a:lnTo>
                      <a:pt x="1181" y="6"/>
                    </a:lnTo>
                    <a:lnTo>
                      <a:pt x="1182" y="6"/>
                    </a:lnTo>
                    <a:lnTo>
                      <a:pt x="1185" y="6"/>
                    </a:lnTo>
                    <a:lnTo>
                      <a:pt x="1190" y="5"/>
                    </a:lnTo>
                    <a:lnTo>
                      <a:pt x="1202" y="3"/>
                    </a:lnTo>
                    <a:lnTo>
                      <a:pt x="1203" y="3"/>
                    </a:lnTo>
                    <a:lnTo>
                      <a:pt x="1204" y="3"/>
                    </a:lnTo>
                    <a:lnTo>
                      <a:pt x="1205" y="3"/>
                    </a:lnTo>
                    <a:lnTo>
                      <a:pt x="1208" y="3"/>
                    </a:lnTo>
                    <a:lnTo>
                      <a:pt x="1214" y="2"/>
                    </a:lnTo>
                    <a:lnTo>
                      <a:pt x="1215" y="2"/>
                    </a:lnTo>
                    <a:lnTo>
                      <a:pt x="1216" y="2"/>
                    </a:lnTo>
                    <a:lnTo>
                      <a:pt x="1217" y="2"/>
                    </a:lnTo>
                    <a:lnTo>
                      <a:pt x="1221" y="2"/>
                    </a:lnTo>
                    <a:lnTo>
                      <a:pt x="1227" y="1"/>
                    </a:lnTo>
                    <a:lnTo>
                      <a:pt x="1228" y="1"/>
                    </a:lnTo>
                    <a:lnTo>
                      <a:pt x="1228" y="1"/>
                    </a:lnTo>
                    <a:lnTo>
                      <a:pt x="1230" y="1"/>
                    </a:lnTo>
                    <a:lnTo>
                      <a:pt x="1233" y="1"/>
                    </a:lnTo>
                    <a:lnTo>
                      <a:pt x="1234" y="0"/>
                    </a:lnTo>
                    <a:lnTo>
                      <a:pt x="1234" y="0"/>
                    </a:lnTo>
                    <a:lnTo>
                      <a:pt x="1236" y="0"/>
                    </a:lnTo>
                    <a:lnTo>
                      <a:pt x="1239" y="0"/>
                    </a:lnTo>
                    <a:lnTo>
                      <a:pt x="1240" y="0"/>
                    </a:lnTo>
                    <a:lnTo>
                      <a:pt x="1241" y="0"/>
                    </a:lnTo>
                    <a:lnTo>
                      <a:pt x="1243" y="0"/>
                    </a:lnTo>
                    <a:lnTo>
                      <a:pt x="1243" y="0"/>
                    </a:lnTo>
                    <a:lnTo>
                      <a:pt x="1244" y="0"/>
                    </a:lnTo>
                    <a:lnTo>
                      <a:pt x="1246" y="0"/>
                    </a:lnTo>
                    <a:lnTo>
                      <a:pt x="1246" y="0"/>
                    </a:lnTo>
                    <a:lnTo>
                      <a:pt x="1247" y="0"/>
                    </a:lnTo>
                    <a:lnTo>
                      <a:pt x="1249" y="0"/>
                    </a:lnTo>
                    <a:lnTo>
                      <a:pt x="1252" y="0"/>
                    </a:lnTo>
                    <a:lnTo>
                      <a:pt x="1252" y="0"/>
                    </a:lnTo>
                    <a:lnTo>
                      <a:pt x="1253" y="0"/>
                    </a:lnTo>
                    <a:lnTo>
                      <a:pt x="1254" y="0"/>
                    </a:lnTo>
                    <a:lnTo>
                      <a:pt x="1255" y="0"/>
                    </a:lnTo>
                    <a:lnTo>
                      <a:pt x="1256" y="0"/>
                    </a:lnTo>
                    <a:lnTo>
                      <a:pt x="1257" y="0"/>
                    </a:lnTo>
                    <a:lnTo>
                      <a:pt x="1258" y="0"/>
                    </a:lnTo>
                    <a:lnTo>
                      <a:pt x="1259" y="0"/>
                    </a:lnTo>
                    <a:lnTo>
                      <a:pt x="1260" y="0"/>
                    </a:lnTo>
                    <a:lnTo>
                      <a:pt x="1260" y="0"/>
                    </a:lnTo>
                    <a:lnTo>
                      <a:pt x="1261" y="0"/>
                    </a:lnTo>
                    <a:lnTo>
                      <a:pt x="1262" y="0"/>
                    </a:lnTo>
                    <a:lnTo>
                      <a:pt x="1263" y="0"/>
                    </a:lnTo>
                    <a:lnTo>
                      <a:pt x="1263" y="0"/>
                    </a:lnTo>
                    <a:lnTo>
                      <a:pt x="1264" y="0"/>
                    </a:lnTo>
                    <a:lnTo>
                      <a:pt x="1265" y="0"/>
                    </a:lnTo>
                    <a:lnTo>
                      <a:pt x="1266" y="0"/>
                    </a:lnTo>
                    <a:lnTo>
                      <a:pt x="1266" y="0"/>
                    </a:lnTo>
                    <a:lnTo>
                      <a:pt x="1267" y="0"/>
                    </a:lnTo>
                    <a:lnTo>
                      <a:pt x="1268" y="0"/>
                    </a:lnTo>
                    <a:lnTo>
                      <a:pt x="1268" y="0"/>
                    </a:lnTo>
                    <a:lnTo>
                      <a:pt x="1269" y="0"/>
                    </a:lnTo>
                    <a:lnTo>
                      <a:pt x="1270" y="0"/>
                    </a:lnTo>
                    <a:lnTo>
                      <a:pt x="1271" y="0"/>
                    </a:lnTo>
                    <a:lnTo>
                      <a:pt x="1271" y="0"/>
                    </a:lnTo>
                    <a:lnTo>
                      <a:pt x="1272" y="0"/>
                    </a:lnTo>
                    <a:lnTo>
                      <a:pt x="1273" y="0"/>
                    </a:lnTo>
                    <a:lnTo>
                      <a:pt x="1273" y="0"/>
                    </a:lnTo>
                    <a:lnTo>
                      <a:pt x="1274" y="0"/>
                    </a:lnTo>
                    <a:lnTo>
                      <a:pt x="1275" y="0"/>
                    </a:lnTo>
                    <a:lnTo>
                      <a:pt x="1275" y="0"/>
                    </a:lnTo>
                    <a:lnTo>
                      <a:pt x="1276" y="0"/>
                    </a:lnTo>
                    <a:lnTo>
                      <a:pt x="1277" y="0"/>
                    </a:lnTo>
                    <a:lnTo>
                      <a:pt x="1278" y="0"/>
                    </a:lnTo>
                    <a:lnTo>
                      <a:pt x="1278" y="0"/>
                    </a:lnTo>
                    <a:lnTo>
                      <a:pt x="1279" y="0"/>
                    </a:lnTo>
                    <a:lnTo>
                      <a:pt x="1281" y="0"/>
                    </a:lnTo>
                    <a:lnTo>
                      <a:pt x="1281" y="0"/>
                    </a:lnTo>
                    <a:lnTo>
                      <a:pt x="1282" y="0"/>
                    </a:lnTo>
                    <a:lnTo>
                      <a:pt x="1284" y="0"/>
                    </a:lnTo>
                    <a:lnTo>
                      <a:pt x="1284" y="0"/>
                    </a:lnTo>
                    <a:lnTo>
                      <a:pt x="1285" y="0"/>
                    </a:lnTo>
                    <a:lnTo>
                      <a:pt x="1287" y="0"/>
                    </a:lnTo>
                    <a:lnTo>
                      <a:pt x="1287" y="0"/>
                    </a:lnTo>
                    <a:lnTo>
                      <a:pt x="1288" y="0"/>
                    </a:lnTo>
                    <a:lnTo>
                      <a:pt x="1290" y="0"/>
                    </a:lnTo>
                    <a:lnTo>
                      <a:pt x="1290" y="0"/>
                    </a:lnTo>
                    <a:lnTo>
                      <a:pt x="1291" y="0"/>
                    </a:lnTo>
                    <a:lnTo>
                      <a:pt x="1293" y="0"/>
                    </a:lnTo>
                    <a:lnTo>
                      <a:pt x="1293" y="0"/>
                    </a:lnTo>
                    <a:lnTo>
                      <a:pt x="1294" y="0"/>
                    </a:lnTo>
                    <a:lnTo>
                      <a:pt x="1295" y="0"/>
                    </a:lnTo>
                    <a:lnTo>
                      <a:pt x="1298" y="0"/>
                    </a:lnTo>
                    <a:lnTo>
                      <a:pt x="1299" y="0"/>
                    </a:lnTo>
                    <a:lnTo>
                      <a:pt x="1300" y="0"/>
                    </a:lnTo>
                    <a:lnTo>
                      <a:pt x="1301" y="0"/>
                    </a:lnTo>
                    <a:lnTo>
                      <a:pt x="1305" y="0"/>
                    </a:lnTo>
                    <a:lnTo>
                      <a:pt x="1305" y="0"/>
                    </a:lnTo>
                    <a:lnTo>
                      <a:pt x="1306" y="0"/>
                    </a:lnTo>
                    <a:lnTo>
                      <a:pt x="1307" y="1"/>
                    </a:lnTo>
                    <a:lnTo>
                      <a:pt x="1311" y="1"/>
                    </a:lnTo>
                    <a:lnTo>
                      <a:pt x="1311" y="1"/>
                    </a:lnTo>
                    <a:lnTo>
                      <a:pt x="1312" y="1"/>
                    </a:lnTo>
                    <a:lnTo>
                      <a:pt x="1314" y="1"/>
                    </a:lnTo>
                    <a:lnTo>
                      <a:pt x="1317" y="1"/>
                    </a:lnTo>
                    <a:lnTo>
                      <a:pt x="1323" y="2"/>
                    </a:lnTo>
                    <a:lnTo>
                      <a:pt x="1324" y="2"/>
                    </a:lnTo>
                    <a:lnTo>
                      <a:pt x="1325" y="2"/>
                    </a:lnTo>
                    <a:lnTo>
                      <a:pt x="1326" y="2"/>
                    </a:lnTo>
                    <a:lnTo>
                      <a:pt x="1330" y="3"/>
                    </a:lnTo>
                    <a:lnTo>
                      <a:pt x="1336" y="3"/>
                    </a:lnTo>
                    <a:lnTo>
                      <a:pt x="1337" y="3"/>
                    </a:lnTo>
                    <a:lnTo>
                      <a:pt x="1337" y="3"/>
                    </a:lnTo>
                    <a:lnTo>
                      <a:pt x="1339" y="4"/>
                    </a:lnTo>
                    <a:lnTo>
                      <a:pt x="1342" y="4"/>
                    </a:lnTo>
                    <a:lnTo>
                      <a:pt x="1349" y="5"/>
                    </a:lnTo>
                    <a:lnTo>
                      <a:pt x="1349" y="5"/>
                    </a:lnTo>
                    <a:lnTo>
                      <a:pt x="1350" y="5"/>
                    </a:lnTo>
                    <a:lnTo>
                      <a:pt x="1352" y="5"/>
                    </a:lnTo>
                    <a:lnTo>
                      <a:pt x="1355" y="6"/>
                    </a:lnTo>
                    <a:lnTo>
                      <a:pt x="1361" y="7"/>
                    </a:lnTo>
                    <a:lnTo>
                      <a:pt x="1362" y="7"/>
                    </a:lnTo>
                    <a:lnTo>
                      <a:pt x="1362" y="7"/>
                    </a:lnTo>
                    <a:lnTo>
                      <a:pt x="1364" y="8"/>
                    </a:lnTo>
                    <a:lnTo>
                      <a:pt x="1367" y="8"/>
                    </a:lnTo>
                    <a:lnTo>
                      <a:pt x="1373" y="9"/>
                    </a:lnTo>
                    <a:lnTo>
                      <a:pt x="1374" y="9"/>
                    </a:lnTo>
                    <a:lnTo>
                      <a:pt x="1375" y="9"/>
                    </a:lnTo>
                    <a:lnTo>
                      <a:pt x="1376" y="9"/>
                    </a:lnTo>
                    <a:lnTo>
                      <a:pt x="1379" y="10"/>
                    </a:lnTo>
                    <a:lnTo>
                      <a:pt x="1386" y="11"/>
                    </a:lnTo>
                    <a:lnTo>
                      <a:pt x="1398" y="14"/>
                    </a:lnTo>
                    <a:lnTo>
                      <a:pt x="1399" y="15"/>
                    </a:lnTo>
                    <a:lnTo>
                      <a:pt x="1399" y="15"/>
                    </a:lnTo>
                    <a:lnTo>
                      <a:pt x="1401" y="15"/>
                    </a:lnTo>
                    <a:lnTo>
                      <a:pt x="1404" y="16"/>
                    </a:lnTo>
                    <a:lnTo>
                      <a:pt x="1410" y="17"/>
                    </a:lnTo>
                    <a:lnTo>
                      <a:pt x="1421" y="20"/>
                    </a:lnTo>
                    <a:lnTo>
                      <a:pt x="1422" y="21"/>
                    </a:lnTo>
                    <a:lnTo>
                      <a:pt x="1422" y="21"/>
                    </a:lnTo>
                    <a:lnTo>
                      <a:pt x="1424" y="21"/>
                    </a:lnTo>
                    <a:lnTo>
                      <a:pt x="1427" y="22"/>
                    </a:lnTo>
                    <a:lnTo>
                      <a:pt x="1433" y="24"/>
                    </a:lnTo>
                    <a:lnTo>
                      <a:pt x="1444" y="28"/>
                    </a:lnTo>
                    <a:lnTo>
                      <a:pt x="1445" y="28"/>
                    </a:lnTo>
                    <a:lnTo>
                      <a:pt x="1446" y="28"/>
                    </a:lnTo>
                    <a:lnTo>
                      <a:pt x="1447" y="29"/>
                    </a:lnTo>
                    <a:lnTo>
                      <a:pt x="1450" y="30"/>
                    </a:lnTo>
                    <a:lnTo>
                      <a:pt x="1457" y="32"/>
                    </a:lnTo>
                    <a:lnTo>
                      <a:pt x="1469" y="37"/>
                    </a:lnTo>
                    <a:lnTo>
                      <a:pt x="1470" y="37"/>
                    </a:lnTo>
                    <a:lnTo>
                      <a:pt x="1471" y="37"/>
                    </a:lnTo>
                    <a:lnTo>
                      <a:pt x="1472" y="38"/>
                    </a:lnTo>
                    <a:lnTo>
                      <a:pt x="1475" y="39"/>
                    </a:lnTo>
                    <a:lnTo>
                      <a:pt x="1481" y="42"/>
                    </a:lnTo>
                    <a:lnTo>
                      <a:pt x="1494" y="47"/>
                    </a:lnTo>
                    <a:lnTo>
                      <a:pt x="1495" y="48"/>
                    </a:lnTo>
                    <a:lnTo>
                      <a:pt x="1496" y="48"/>
                    </a:lnTo>
                    <a:lnTo>
                      <a:pt x="1497" y="49"/>
                    </a:lnTo>
                    <a:lnTo>
                      <a:pt x="1500" y="50"/>
                    </a:lnTo>
                    <a:lnTo>
                      <a:pt x="1506" y="52"/>
                    </a:lnTo>
                    <a:lnTo>
                      <a:pt x="1517" y="59"/>
                    </a:lnTo>
                    <a:lnTo>
                      <a:pt x="1541" y="71"/>
                    </a:lnTo>
                    <a:lnTo>
                      <a:pt x="1541" y="71"/>
                    </a:lnTo>
                    <a:lnTo>
                      <a:pt x="1542" y="71"/>
                    </a:lnTo>
                    <a:lnTo>
                      <a:pt x="1543" y="72"/>
                    </a:lnTo>
                    <a:lnTo>
                      <a:pt x="1546" y="74"/>
                    </a:lnTo>
                    <a:lnTo>
                      <a:pt x="1552" y="77"/>
                    </a:lnTo>
                    <a:lnTo>
                      <a:pt x="1564" y="84"/>
                    </a:lnTo>
                    <a:lnTo>
                      <a:pt x="1587" y="99"/>
                    </a:lnTo>
                    <a:lnTo>
                      <a:pt x="1587" y="99"/>
                    </a:lnTo>
                    <a:lnTo>
                      <a:pt x="1588" y="100"/>
                    </a:lnTo>
                    <a:lnTo>
                      <a:pt x="1590" y="101"/>
                    </a:lnTo>
                    <a:lnTo>
                      <a:pt x="1593" y="103"/>
                    </a:lnTo>
                    <a:lnTo>
                      <a:pt x="1599" y="107"/>
                    </a:lnTo>
                    <a:lnTo>
                      <a:pt x="1611" y="116"/>
                    </a:lnTo>
                    <a:lnTo>
                      <a:pt x="1636" y="135"/>
                    </a:lnTo>
                    <a:lnTo>
                      <a:pt x="1682" y="175"/>
                    </a:lnTo>
                    <a:lnTo>
                      <a:pt x="1733" y="225"/>
                    </a:lnTo>
                    <a:lnTo>
                      <a:pt x="1780" y="278"/>
                    </a:lnTo>
                    <a:lnTo>
                      <a:pt x="1826" y="337"/>
                    </a:lnTo>
                    <a:lnTo>
                      <a:pt x="1876" y="408"/>
                    </a:lnTo>
                    <a:lnTo>
                      <a:pt x="1922" y="482"/>
                    </a:lnTo>
                    <a:lnTo>
                      <a:pt x="1973" y="569"/>
                    </a:lnTo>
                    <a:lnTo>
                      <a:pt x="2022" y="665"/>
                    </a:lnTo>
                    <a:lnTo>
                      <a:pt x="2068" y="761"/>
                    </a:lnTo>
                    <a:lnTo>
                      <a:pt x="2118" y="875"/>
                    </a:lnTo>
                    <a:lnTo>
                      <a:pt x="2165" y="990"/>
                    </a:lnTo>
                    <a:lnTo>
                      <a:pt x="2211" y="1112"/>
                    </a:lnTo>
                    <a:lnTo>
                      <a:pt x="2261" y="1253"/>
                    </a:lnTo>
                    <a:lnTo>
                      <a:pt x="2307" y="1394"/>
                    </a:lnTo>
                    <a:lnTo>
                      <a:pt x="2308" y="1397"/>
                    </a:lnTo>
                    <a:lnTo>
                      <a:pt x="2309" y="1400"/>
                    </a:lnTo>
                    <a:lnTo>
                      <a:pt x="2310" y="1404"/>
                    </a:lnTo>
                    <a:lnTo>
                      <a:pt x="2314" y="1415"/>
                    </a:lnTo>
                    <a:lnTo>
                      <a:pt x="2320" y="1435"/>
                    </a:lnTo>
                    <a:lnTo>
                      <a:pt x="2333" y="1477"/>
                    </a:lnTo>
                    <a:lnTo>
                      <a:pt x="2334" y="1480"/>
                    </a:lnTo>
                    <a:lnTo>
                      <a:pt x="2335" y="1483"/>
                    </a:lnTo>
                    <a:lnTo>
                      <a:pt x="2336" y="1488"/>
                    </a:lnTo>
                    <a:lnTo>
                      <a:pt x="2339" y="1498"/>
                    </a:lnTo>
                    <a:lnTo>
                      <a:pt x="2346" y="1520"/>
                    </a:lnTo>
                    <a:lnTo>
                      <a:pt x="2347" y="1522"/>
                    </a:lnTo>
                    <a:lnTo>
                      <a:pt x="2347" y="1525"/>
                    </a:lnTo>
                    <a:lnTo>
                      <a:pt x="2349" y="1530"/>
                    </a:lnTo>
                    <a:lnTo>
                      <a:pt x="2353" y="1541"/>
                    </a:lnTo>
                    <a:lnTo>
                      <a:pt x="2353" y="1544"/>
                    </a:lnTo>
                    <a:lnTo>
                      <a:pt x="2354" y="1547"/>
                    </a:lnTo>
                    <a:lnTo>
                      <a:pt x="2356" y="1552"/>
                    </a:lnTo>
                    <a:lnTo>
                      <a:pt x="2356" y="1555"/>
                    </a:lnTo>
                    <a:lnTo>
                      <a:pt x="2357" y="1558"/>
                    </a:lnTo>
                    <a:lnTo>
                      <a:pt x="2358" y="1561"/>
                    </a:lnTo>
                    <a:lnTo>
                      <a:pt x="2359" y="1563"/>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mc:AlternateContent xmlns:mc="http://schemas.openxmlformats.org/markup-compatibility/2006" xmlns:a14="http://schemas.microsoft.com/office/drawing/2010/main">
          <mc:Choice Requires="a14">
            <p:sp>
              <p:nvSpPr>
                <p:cNvPr id="4" name="TextBox 3"/>
                <p:cNvSpPr txBox="1"/>
                <p:nvPr/>
              </p:nvSpPr>
              <p:spPr>
                <a:xfrm>
                  <a:off x="9159949" y="4691202"/>
                  <a:ext cx="6208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a:rPr>
                              <m:t>𝑥</m:t>
                            </m:r>
                          </m:e>
                          <m:sub>
                            <m:r>
                              <a:rPr lang="en-US" altLang="zh-CN" sz="2800" b="0" i="1" smtClean="0">
                                <a:latin typeface="Cambria Math" panose="02040503050406030204"/>
                              </a:rPr>
                              <m:t>0</m:t>
                            </m:r>
                          </m:sub>
                        </m:sSub>
                      </m:oMath>
                    </m:oMathPara>
                  </a14:m>
                  <a:endParaRPr lang="zh-CN" alt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9159949" y="4691202"/>
                  <a:ext cx="620811" cy="523220"/>
                </a:xfrm>
                <a:prstGeom prst="rect">
                  <a:avLst/>
                </a:prstGeom>
                <a:blipFill rotWithShape="1">
                  <a:blip r:embed="rId7"/>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矩形 15"/>
              <p:cNvSpPr/>
              <p:nvPr/>
            </p:nvSpPr>
            <p:spPr>
              <a:xfrm>
                <a:off x="179512" y="2207920"/>
                <a:ext cx="5038239" cy="2582117"/>
              </a:xfrm>
              <a:prstGeom prst="rect">
                <a:avLst/>
              </a:prstGeom>
            </p:spPr>
            <p:txBody>
              <a:bodyPr wrap="none">
                <a:spAutoFit/>
              </a:bodyPr>
              <a:lstStyle/>
              <a:p>
                <a:pPr lvl="0">
                  <a:lnSpc>
                    <a:spcPct val="150000"/>
                  </a:lnSpc>
                </a:pPr>
                <a:r>
                  <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    (1)  </a:t>
                </a:r>
                <a14:m>
                  <m:oMath xmlns:m="http://schemas.openxmlformats.org/officeDocument/2006/math">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en-US" altLang="zh-CN" sz="2800" i="1">
                        <a:solidFill>
                          <a:schemeClr val="tx1"/>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rPr>
                  <a:t>在某</a:t>
                </a:r>
                <a14:m>
                  <m:oMath xmlns:m="http://schemas.openxmlformats.org/officeDocument/2006/math">
                    <m:sSub>
                      <m:sSubPr>
                        <m:ctrlPr>
                          <a:rPr lang="zh-CN" altLang="en-US" sz="2800" i="1">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a:rPr>
                          <m:t>𝑈</m:t>
                        </m:r>
                        <m:r>
                          <a:rPr lang="en-US" altLang="zh-CN" sz="2800" b="0" i="1" smtClean="0">
                            <a:solidFill>
                              <a:schemeClr val="tx1"/>
                            </a:solidFill>
                            <a:latin typeface="Cambria Math" panose="02040503050406030204"/>
                          </a:rPr>
                          <m:t>(</m:t>
                        </m:r>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en-US" altLang="zh-CN" sz="2800" b="0" i="0" smtClean="0">
                        <a:solidFill>
                          <a:schemeClr val="tx1"/>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有定义；</a:t>
                </a:r>
                <a:endPar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    (2)  </a:t>
                </a:r>
                <a:r>
                  <a:rPr lang="zh-CN" altLang="en-US"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极限</a:t>
                </a:r>
                <a14:m>
                  <m:oMath xmlns:m="http://schemas.openxmlformats.org/officeDocument/2006/math">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lim>
                    </m:limLow>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en-US" altLang="zh-CN" sz="2800" b="0" i="1" smtClean="0">
                        <a:solidFill>
                          <a:schemeClr val="tx1"/>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存在；</a:t>
                </a:r>
                <a:endPar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    (3)  </a:t>
                </a:r>
                <a14:m>
                  <m:oMath xmlns:m="http://schemas.openxmlformats.org/officeDocument/2006/math">
                    <m:limLow>
                      <m:limLowPr>
                        <m:ctrlPr>
                          <a:rPr lang="zh-CN" altLang="en-US" sz="2800" i="1">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lim>
                    </m:limLow>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m:t>
                    </m:r>
                    <m:r>
                      <m:rPr>
                        <m:nor/>
                      </m:rPr>
                      <a:rPr lang="zh-CN" altLang="en-US" sz="2800" i="1">
                        <a:solidFill>
                          <a:schemeClr val="tx1"/>
                        </a:solidFill>
                        <a:latin typeface="微软雅黑" panose="020B0503020204020204" pitchFamily="34" charset="-122"/>
                        <a:ea typeface="微软雅黑" panose="020B0503020204020204" pitchFamily="34" charset="-122"/>
                      </a:rPr>
                      <m:t> </m:t>
                    </m:r>
                    <m:r>
                      <a:rPr lang="zh-CN" altLang="en-US" sz="2800">
                        <a:solidFill>
                          <a:schemeClr val="tx1"/>
                        </a:solidFill>
                        <a:latin typeface="Cambria Math" panose="02040503050406030204"/>
                      </a:rPr>
                      <m:t>.</m:t>
                    </m:r>
                  </m:oMath>
                </a14:m>
                <a:endParaRPr lang="zh-CN" altLang="en-US" sz="28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179512" y="2207920"/>
                <a:ext cx="5038239" cy="2582117"/>
              </a:xfrm>
              <a:prstGeom prst="rect">
                <a:avLst/>
              </a:prstGeom>
              <a:blipFill rotWithShape="1">
                <a:blip r:embed="rId8"/>
                <a:stretch>
                  <a:fillRect l="-9" t="-1" r="-278" b="9"/>
                </a:stretch>
              </a:blipFill>
            </p:spPr>
            <p:txBody>
              <a:bodyPr/>
              <a:lstStyle/>
              <a:p>
                <a:r>
                  <a:rPr lang="zh-CN" altLang="en-US">
                    <a:noFill/>
                  </a:rPr>
                  <a:t> </a:t>
                </a:r>
              </a:p>
            </p:txBody>
          </p:sp>
        </mc:Fallback>
      </mc:AlternateContent>
      <p:grpSp>
        <p:nvGrpSpPr>
          <p:cNvPr id="17" name="组合 16"/>
          <p:cNvGrpSpPr/>
          <p:nvPr/>
        </p:nvGrpSpPr>
        <p:grpSpPr>
          <a:xfrm>
            <a:off x="6862295" y="5506369"/>
            <a:ext cx="1341623" cy="235610"/>
            <a:chOff x="4550389" y="4575479"/>
            <a:chExt cx="1574435" cy="276495"/>
          </a:xfrm>
        </p:grpSpPr>
        <p:sp>
          <p:nvSpPr>
            <p:cNvPr id="18" name="右箭头 17"/>
            <p:cNvSpPr/>
            <p:nvPr/>
          </p:nvSpPr>
          <p:spPr>
            <a:xfrm>
              <a:off x="4550389" y="4583661"/>
              <a:ext cx="648070" cy="268313"/>
            </a:xfrm>
            <a:prstGeom prst="rightArrow">
              <a:avLst/>
            </a:prstGeom>
            <a:solidFill>
              <a:srgbClr val="00B0F0"/>
            </a:solidFill>
            <a:ln>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右箭头 18"/>
            <p:cNvSpPr/>
            <p:nvPr/>
          </p:nvSpPr>
          <p:spPr>
            <a:xfrm rot="10800000">
              <a:off x="5476754" y="4575479"/>
              <a:ext cx="648070" cy="268313"/>
            </a:xfrm>
            <a:prstGeom prst="rightArrow">
              <a:avLst/>
            </a:prstGeom>
            <a:solidFill>
              <a:srgbClr val="00B0F0"/>
            </a:solidFill>
            <a:ln>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20" name="组合 19"/>
          <p:cNvGrpSpPr/>
          <p:nvPr/>
        </p:nvGrpSpPr>
        <p:grpSpPr>
          <a:xfrm>
            <a:off x="5220071" y="3360684"/>
            <a:ext cx="220092" cy="805422"/>
            <a:chOff x="3044299" y="2341086"/>
            <a:chExt cx="258285" cy="945187"/>
          </a:xfrm>
          <a:solidFill>
            <a:srgbClr val="7030A0"/>
          </a:solidFill>
        </p:grpSpPr>
        <p:sp>
          <p:nvSpPr>
            <p:cNvPr id="21" name="右箭头 20"/>
            <p:cNvSpPr/>
            <p:nvPr/>
          </p:nvSpPr>
          <p:spPr>
            <a:xfrm rot="16200000">
              <a:off x="2959852" y="2943541"/>
              <a:ext cx="427179" cy="258285"/>
            </a:xfrm>
            <a:prstGeom prst="rightArrow">
              <a:avLst/>
            </a:prstGeom>
            <a:grpFill/>
            <a:ln>
              <a:solidFill>
                <a:srgbClr val="7030A0"/>
              </a:solidFill>
            </a:ln>
          </p:spPr>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右箭头 21"/>
            <p:cNvSpPr/>
            <p:nvPr/>
          </p:nvSpPr>
          <p:spPr>
            <a:xfrm rot="5400000">
              <a:off x="2967395" y="2417991"/>
              <a:ext cx="409143" cy="255333"/>
            </a:xfrm>
            <a:prstGeom prst="rightArrow">
              <a:avLst/>
            </a:prstGeom>
            <a:grpFill/>
            <a:ln>
              <a:solidFill>
                <a:srgbClr val="7030A0"/>
              </a:solidFill>
            </a:ln>
          </p:spPr>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mc:AlternateContent xmlns:mc="http://schemas.openxmlformats.org/markup-compatibility/2006" xmlns:a14="http://schemas.microsoft.com/office/drawing/2010/main">
        <mc:Choice Requires="a14">
          <p:sp>
            <p:nvSpPr>
              <p:cNvPr id="23" name="矩形 22"/>
              <p:cNvSpPr/>
              <p:nvPr/>
            </p:nvSpPr>
            <p:spPr>
              <a:xfrm>
                <a:off x="827584" y="1062484"/>
                <a:ext cx="2682850" cy="738664"/>
              </a:xfrm>
              <a:prstGeom prst="rect">
                <a:avLst/>
              </a:prstGeom>
            </p:spPr>
            <p:txBody>
              <a:bodyPr wrap="none">
                <a:spAutoFit/>
              </a:bodyPr>
              <a:lstStyle/>
              <a:p>
                <a:pPr lvl="0">
                  <a:lnSpc>
                    <a:spcPct val="150000"/>
                  </a:lnSpc>
                </a:pPr>
                <a14:m>
                  <m:oMath xmlns:m="http://schemas.openxmlformats.org/officeDocument/2006/math">
                    <m:r>
                      <a:rPr lang="zh-CN" altLang="en-US" sz="2800" i="1" smtClean="0">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en-US" altLang="zh-CN" sz="2800" i="1">
                        <a:solidFill>
                          <a:schemeClr val="tx1"/>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rPr>
                  <a:t>在点</a:t>
                </a:r>
                <a14:m>
                  <m:oMath xmlns:m="http://schemas.openxmlformats.org/officeDocument/2006/math">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oMath>
                </a14:m>
                <a:r>
                  <a:rPr lang="zh-CN"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连续</a:t>
                </a:r>
                <a:endParaRPr lang="en-US" altLang="zh-CN" sz="2800" dirty="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827584" y="1062484"/>
                <a:ext cx="2682850" cy="738664"/>
              </a:xfrm>
              <a:prstGeom prst="rect">
                <a:avLst/>
              </a:prstGeom>
              <a:blipFill rotWithShape="1">
                <a:blip r:embed="rId9"/>
                <a:stretch>
                  <a:fillRect l="-7" t="-17" r="-1509" b="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211960" y="1175224"/>
                <a:ext cx="2978123" cy="7067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zh-CN" altLang="en-US" sz="2800" i="1" smtClean="0">
                              <a:solidFill>
                                <a:schemeClr val="tx1"/>
                              </a:solidFill>
                              <a:latin typeface="Cambria Math" panose="02040503050406030204" pitchFamily="18" charset="0"/>
                            </a:rPr>
                          </m:ctrlPr>
                        </m:limLowPr>
                        <m:e>
                          <m:r>
                            <m:rPr>
                              <m:sty m:val="p"/>
                            </m:rPr>
                            <a:rPr lang="zh-CN" altLang="en-US" sz="2800">
                              <a:solidFill>
                                <a:schemeClr val="tx1"/>
                              </a:solidFill>
                              <a:latin typeface="Cambria Math" panose="02040503050406030204"/>
                            </a:rPr>
                            <m:t>lim</m:t>
                          </m:r>
                        </m:e>
                        <m:lim>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lim>
                      </m:limLow>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m:t>
                      </m:r>
                    </m:oMath>
                  </m:oMathPara>
                </a14:m>
                <a:endParaRPr lang="zh-CN" altLang="en-US" sz="2800" dirty="0">
                  <a:solidFill>
                    <a:schemeClr val="tx1"/>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4211960" y="1175224"/>
                <a:ext cx="2978123" cy="706797"/>
              </a:xfrm>
              <a:prstGeom prst="rect">
                <a:avLst/>
              </a:prstGeom>
              <a:blipFill rotWithShape="1">
                <a:blip r:embed="rId10"/>
                <a:stretch>
                  <a:fillRect t="-67" r="21" b="73"/>
                </a:stretch>
              </a:blipFill>
            </p:spPr>
            <p:txBody>
              <a:bodyPr/>
              <a:lstStyle/>
              <a:p>
                <a:r>
                  <a:rPr lang="zh-CN" altLang="en-US">
                    <a:noFill/>
                  </a:rPr>
                  <a:t> </a:t>
                </a:r>
              </a:p>
            </p:txBody>
          </p:sp>
        </mc:Fallback>
      </mc:AlternateContent>
      <p:sp>
        <p:nvSpPr>
          <p:cNvPr id="25" name="左右箭头 24"/>
          <p:cNvSpPr/>
          <p:nvPr/>
        </p:nvSpPr>
        <p:spPr>
          <a:xfrm>
            <a:off x="3510434" y="1364527"/>
            <a:ext cx="760585" cy="259319"/>
          </a:xfrm>
          <a:prstGeom prst="leftRightArrow">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p:stCondLst>
                              <p:cond delay="500"/>
                            </p:stCondLst>
                            <p:childTnLst>
                              <p:par>
                                <p:cTn id="24" presetID="16" presetClass="entr" presetSubtype="21"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childTnLst>
                          </p:cTn>
                        </p:par>
                        <p:par>
                          <p:cTn id="27" fill="hold">
                            <p:stCondLst>
                              <p:cond delay="1000"/>
                            </p:stCondLst>
                            <p:childTnLst>
                              <p:par>
                                <p:cTn id="28" presetID="16" presetClass="entr" presetSubtype="26"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left)">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6">
                                            <p:txEl>
                                              <p:pRg st="1" end="1"/>
                                            </p:txEl>
                                          </p:spTgt>
                                        </p:tgtEl>
                                        <p:attrNameLst>
                                          <p:attrName>style.visibility</p:attrName>
                                        </p:attrNameLst>
                                      </p:cBhvr>
                                      <p:to>
                                        <p:strVal val="visible"/>
                                      </p:to>
                                    </p:set>
                                    <p:animEffect transition="in" filter="wipe(left)">
                                      <p:cBhvr>
                                        <p:cTn id="40" dur="500"/>
                                        <p:tgtEl>
                                          <p:spTgt spid="1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animEffect transition="in" filter="wipe(left)">
                                      <p:cBhvr>
                                        <p:cTn id="4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23045" y="908720"/>
                <a:ext cx="8125419" cy="3489225"/>
              </a:xfrm>
              <a:prstGeom prst="rect">
                <a:avLst/>
              </a:prstGeom>
            </p:spPr>
            <p:txBody>
              <a:bodyPr wrap="square">
                <a:spAutoFit/>
              </a:bodyPr>
              <a:lstStyle/>
              <a:p>
                <a:pPr>
                  <a:lnSpc>
                    <a:spcPct val="130000"/>
                  </a:lnSpc>
                </a:pPr>
                <a:r>
                  <a:rPr lang="zh-CN" altLang="en-US" sz="2800" b="1" dirty="0">
                    <a:solidFill>
                      <a:srgbClr val="FF0000"/>
                    </a:solidFill>
                    <a:latin typeface="微软雅黑" panose="020B0503020204020204" pitchFamily="34" charset="-122"/>
                    <a:ea typeface="微软雅黑" panose="020B0503020204020204" pitchFamily="34" charset="-122"/>
                  </a:rPr>
                  <a:t>定义</a:t>
                </a:r>
                <a:r>
                  <a:rPr lang="en-US" altLang="zh-CN" sz="2800" b="1" dirty="0">
                    <a:solidFill>
                      <a:srgbClr val="FF0000"/>
                    </a:solidFill>
                    <a:latin typeface="微软雅黑" panose="020B0503020204020204" pitchFamily="34" charset="-122"/>
                    <a:ea typeface="微软雅黑" panose="020B0503020204020204" pitchFamily="34" charset="-122"/>
                  </a:rPr>
                  <a:t>2  </a:t>
                </a:r>
                <a:r>
                  <a:rPr lang="en-US" altLang="zh-CN" sz="2800" dirty="0">
                    <a:solidFill>
                      <a:schemeClr val="tx1"/>
                    </a:solidFill>
                    <a:latin typeface="微软雅黑" panose="020B0503020204020204" pitchFamily="34" charset="-122"/>
                    <a:ea typeface="微软雅黑" panose="020B0503020204020204" pitchFamily="34" charset="-122"/>
                  </a:rPr>
                  <a:t>(1) </a:t>
                </a:r>
                <a:r>
                  <a:rPr lang="zh-CN" altLang="en-US" sz="2800" dirty="0">
                    <a:solidFill>
                      <a:schemeClr val="tx1"/>
                    </a:solidFill>
                    <a:latin typeface="微软雅黑" panose="020B0503020204020204" pitchFamily="34" charset="-122"/>
                    <a:ea typeface="微软雅黑" panose="020B0503020204020204" pitchFamily="34" charset="-122"/>
                  </a:rPr>
                  <a:t>设函数</a:t>
                </a:r>
                <a14:m>
                  <m:oMath xmlns:m="http://schemas.openxmlformats.org/officeDocument/2006/math">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en-US" altLang="zh-CN" sz="2800" b="0" i="1" smtClean="0">
                        <a:solidFill>
                          <a:schemeClr val="tx1"/>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rPr>
                  <a:t>在区间</a:t>
                </a:r>
                <a14:m>
                  <m:oMath xmlns:m="http://schemas.openxmlformats.org/officeDocument/2006/math">
                    <m:d>
                      <m:dPr>
                        <m:begChr m:val="["/>
                        <m:ctrlPr>
                          <a:rPr lang="zh-CN" altLang="en-US" sz="2800" i="1">
                            <a:solidFill>
                              <a:schemeClr val="tx1"/>
                            </a:solidFill>
                            <a:latin typeface="Cambria Math" panose="02040503050406030204" pitchFamily="18" charset="0"/>
                          </a:rPr>
                        </m:ctrlPr>
                      </m:dPr>
                      <m:e>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m:t>
                        </m:r>
                        <m:r>
                          <m:rPr>
                            <m:nor/>
                          </m:rPr>
                          <a:rPr lang="zh-CN" altLang="en-US" sz="2800" i="1">
                            <a:solidFill>
                              <a:schemeClr val="tx1"/>
                            </a:solidFill>
                            <a:latin typeface="Cambria Math" panose="02040503050406030204" pitchFamily="18" charset="0"/>
                          </a:rPr>
                          <m:t> </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𝛿</m:t>
                        </m:r>
                      </m:e>
                    </m:d>
                  </m:oMath>
                </a14:m>
                <a:r>
                  <a:rPr lang="zh-CN" altLang="en-US" sz="2800" dirty="0">
                    <a:solidFill>
                      <a:schemeClr val="tx1"/>
                    </a:solidFill>
                    <a:latin typeface="微软雅黑" panose="020B0503020204020204" pitchFamily="34" charset="-122"/>
                    <a:ea typeface="微软雅黑" panose="020B0503020204020204" pitchFamily="34" charset="-122"/>
                  </a:rPr>
                  <a:t>内有定</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2800" dirty="0">
                    <a:solidFill>
                      <a:schemeClr val="tx1"/>
                    </a:solidFill>
                    <a:latin typeface="微软雅黑" panose="020B0503020204020204" pitchFamily="34" charset="-122"/>
                    <a:ea typeface="微软雅黑" panose="020B0503020204020204" pitchFamily="34" charset="-122"/>
                  </a:rPr>
                  <a:t>义，若</a:t>
                </a:r>
                <a14:m>
                  <m:oMath xmlns:m="http://schemas.openxmlformats.org/officeDocument/2006/math">
                    <m:limLow>
                      <m:limLowPr>
                        <m:ctrlPr>
                          <a:rPr lang="zh-CN" altLang="en-US" sz="2800" b="1" i="1" smtClean="0">
                            <a:solidFill>
                              <a:srgbClr val="C00000"/>
                            </a:solidFill>
                            <a:latin typeface="Cambria Math" panose="02040503050406030204" pitchFamily="18" charset="0"/>
                          </a:rPr>
                        </m:ctrlPr>
                      </m:limLowPr>
                      <m:e>
                        <m:r>
                          <a:rPr lang="zh-CN" altLang="en-US" sz="2800" b="1" i="0">
                            <a:solidFill>
                              <a:srgbClr val="C00000"/>
                            </a:solidFill>
                            <a:latin typeface="Cambria Math" panose="02040503050406030204"/>
                          </a:rPr>
                          <m:t>𝐥𝐢𝐦</m:t>
                        </m:r>
                      </m:e>
                      <m:lim>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sSubSup>
                          <m:sSubSupPr>
                            <m:ctrlPr>
                              <a:rPr lang="zh-CN" altLang="en-US" sz="2800" b="1" i="1">
                                <a:solidFill>
                                  <a:srgbClr val="C00000"/>
                                </a:solidFill>
                                <a:latin typeface="Cambria Math" panose="02040503050406030204" pitchFamily="18" charset="0"/>
                              </a:rPr>
                            </m:ctrlPr>
                          </m:sSubSup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up>
                            <m:r>
                              <a:rPr lang="zh-CN" altLang="en-US" sz="2800" b="1">
                                <a:solidFill>
                                  <a:srgbClr val="C00000"/>
                                </a:solidFill>
                                <a:latin typeface="Cambria Math" panose="02040503050406030204"/>
                              </a:rPr>
                              <m:t>+</m:t>
                            </m:r>
                          </m:sup>
                        </m:sSubSup>
                      </m:lim>
                    </m:limLow>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r>
                      <a:rPr lang="en-US" altLang="zh-CN" sz="2800" b="1" i="1" smtClean="0">
                        <a:solidFill>
                          <a:srgbClr val="C00000"/>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rPr>
                  <a:t>，则称函数</a:t>
                </a:r>
                <a14:m>
                  <m:oMath xmlns:m="http://schemas.openxmlformats.org/officeDocument/2006/math">
                    <m:r>
                      <a:rPr lang="zh-CN" altLang="en-US" sz="2800" i="1" smtClean="0">
                        <a:solidFill>
                          <a:srgbClr val="0000FF"/>
                        </a:solidFill>
                        <a:latin typeface="Cambria Math" panose="02040503050406030204"/>
                      </a:rPr>
                      <m:t>𝑓</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𝑥</m:t>
                    </m:r>
                    <m:r>
                      <a:rPr lang="en-US" altLang="zh-CN" sz="2800" b="0" i="1" smtClean="0">
                        <a:solidFill>
                          <a:srgbClr val="0000FF"/>
                        </a:solidFill>
                        <a:latin typeface="Cambria Math" panose="02040503050406030204"/>
                      </a:rPr>
                      <m:t>)</m:t>
                    </m:r>
                  </m:oMath>
                </a14:m>
                <a:r>
                  <a:rPr lang="zh-CN" altLang="en-US" sz="2800" dirty="0">
                    <a:solidFill>
                      <a:srgbClr val="0000FF"/>
                    </a:solidFill>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solidFill>
                              <a:srgbClr val="0000FF"/>
                            </a:solidFill>
                            <a:latin typeface="Cambria Math" panose="02040503050406030204" pitchFamily="18" charset="0"/>
                          </a:rPr>
                        </m:ctrlPr>
                      </m:sSubPr>
                      <m:e>
                        <m:r>
                          <a:rPr lang="zh-CN" altLang="en-US" sz="2800" i="1">
                            <a:solidFill>
                              <a:srgbClr val="0000FF"/>
                            </a:solidFill>
                            <a:latin typeface="Cambria Math" panose="02040503050406030204"/>
                          </a:rPr>
                          <m:t>𝑥</m:t>
                        </m:r>
                      </m:e>
                      <m:sub>
                        <m:r>
                          <a:rPr lang="zh-CN" altLang="en-US" sz="2800">
                            <a:solidFill>
                              <a:srgbClr val="0000FF"/>
                            </a:solidFill>
                            <a:latin typeface="Cambria Math" panose="02040503050406030204"/>
                          </a:rPr>
                          <m:t>0</m:t>
                        </m:r>
                      </m:sub>
                    </m:sSub>
                  </m:oMath>
                </a14:m>
                <a:r>
                  <a:rPr lang="zh-CN" altLang="en-US" sz="2800" dirty="0">
                    <a:solidFill>
                      <a:srgbClr val="0000FF"/>
                    </a:solidFill>
                    <a:latin typeface="微软雅黑" panose="020B0503020204020204" pitchFamily="34" charset="-122"/>
                    <a:ea typeface="微软雅黑" panose="020B0503020204020204" pitchFamily="34" charset="-122"/>
                  </a:rPr>
                  <a:t>处右</a:t>
                </a:r>
                <a:endParaRPr lang="en-US" altLang="zh-CN" sz="2800" dirty="0">
                  <a:solidFill>
                    <a:srgbClr val="0000FF"/>
                  </a:solidFill>
                  <a:latin typeface="微软雅黑" panose="020B0503020204020204" pitchFamily="34" charset="-122"/>
                  <a:ea typeface="微软雅黑" panose="020B0503020204020204" pitchFamily="34" charset="-122"/>
                </a:endParaRPr>
              </a:p>
              <a:p>
                <a:pPr>
                  <a:lnSpc>
                    <a:spcPct val="130000"/>
                  </a:lnSpc>
                </a:pPr>
                <a:r>
                  <a:rPr lang="zh-CN" altLang="en-US" sz="2800" dirty="0">
                    <a:solidFill>
                      <a:srgbClr val="0000FF"/>
                    </a:solidFill>
                    <a:latin typeface="微软雅黑" panose="020B0503020204020204" pitchFamily="34" charset="-122"/>
                    <a:ea typeface="微软雅黑" panose="020B0503020204020204" pitchFamily="34" charset="-122"/>
                  </a:rPr>
                  <a:t>连续</a:t>
                </a:r>
                <a:r>
                  <a:rPr lang="zh-CN" altLang="en-US" sz="2800" dirty="0">
                    <a:solidFill>
                      <a:schemeClr val="tx1"/>
                    </a:solidFill>
                    <a:latin typeface="微软雅黑" panose="020B0503020204020204" pitchFamily="34" charset="-122"/>
                    <a:ea typeface="微软雅黑" panose="020B0503020204020204" pitchFamily="34" charset="-122"/>
                  </a:rPr>
                  <a:t>．</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chemeClr val="tx1"/>
                    </a:solidFill>
                    <a:latin typeface="微软雅黑" panose="020B0503020204020204" pitchFamily="34" charset="-122"/>
                    <a:ea typeface="微软雅黑" panose="020B0503020204020204" pitchFamily="34" charset="-122"/>
                  </a:rPr>
                  <a:t>(2) </a:t>
                </a:r>
                <a:r>
                  <a:rPr lang="zh-CN" altLang="en-US" sz="2800" dirty="0">
                    <a:solidFill>
                      <a:schemeClr val="tx1"/>
                    </a:solidFill>
                    <a:latin typeface="微软雅黑" panose="020B0503020204020204" pitchFamily="34" charset="-122"/>
                    <a:ea typeface="微软雅黑" panose="020B0503020204020204" pitchFamily="34" charset="-122"/>
                  </a:rPr>
                  <a:t>设函数</a:t>
                </a:r>
                <a14:m>
                  <m:oMath xmlns:m="http://schemas.openxmlformats.org/officeDocument/2006/math">
                    <m:r>
                      <a:rPr lang="zh-CN" altLang="en-US" sz="2800" i="1">
                        <a:solidFill>
                          <a:schemeClr val="tx1"/>
                        </a:solidFill>
                        <a:latin typeface="Cambria Math" panose="02040503050406030204"/>
                      </a:rPr>
                      <m:t>𝑓</m:t>
                    </m:r>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𝑥</m:t>
                    </m:r>
                    <m:r>
                      <a:rPr lang="en-US" altLang="zh-CN" sz="2800" i="1">
                        <a:solidFill>
                          <a:schemeClr val="tx1"/>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rPr>
                  <a:t>在区间</a:t>
                </a:r>
                <a14:m>
                  <m:oMath xmlns:m="http://schemas.openxmlformats.org/officeDocument/2006/math">
                    <m:d>
                      <m:dPr>
                        <m:endChr m:val="]"/>
                        <m:ctrlPr>
                          <a:rPr lang="zh-CN" altLang="en-US" sz="2800" i="1">
                            <a:solidFill>
                              <a:schemeClr val="tx1"/>
                            </a:solidFill>
                            <a:latin typeface="Cambria Math" panose="02040503050406030204" pitchFamily="18" charset="0"/>
                          </a:rPr>
                        </m:ctrlPr>
                      </m:dPr>
                      <m:e>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r>
                          <a:rPr lang="zh-CN" altLang="en-US" sz="2800">
                            <a:solidFill>
                              <a:schemeClr val="tx1"/>
                            </a:solidFill>
                            <a:latin typeface="Cambria Math" panose="02040503050406030204"/>
                          </a:rPr>
                          <m:t>−</m:t>
                        </m:r>
                        <m:r>
                          <a:rPr lang="zh-CN" altLang="en-US" sz="2800" i="1">
                            <a:solidFill>
                              <a:schemeClr val="tx1"/>
                            </a:solidFill>
                            <a:latin typeface="Cambria Math" panose="02040503050406030204"/>
                          </a:rPr>
                          <m:t>𝛿</m:t>
                        </m:r>
                        <m:r>
                          <a:rPr lang="zh-CN" altLang="en-US" sz="2800">
                            <a:solidFill>
                              <a:schemeClr val="tx1"/>
                            </a:solidFill>
                            <a:latin typeface="Cambria Math" panose="02040503050406030204"/>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a:rPr>
                              <m:t>𝑥</m:t>
                            </m:r>
                          </m:e>
                          <m:sub>
                            <m:r>
                              <a:rPr lang="zh-CN" altLang="en-US" sz="2800">
                                <a:solidFill>
                                  <a:schemeClr val="tx1"/>
                                </a:solidFill>
                                <a:latin typeface="Cambria Math" panose="02040503050406030204"/>
                              </a:rPr>
                              <m:t>0</m:t>
                            </m:r>
                          </m:sub>
                        </m:sSub>
                      </m:e>
                    </m:d>
                  </m:oMath>
                </a14:m>
                <a:r>
                  <a:rPr lang="zh-CN" altLang="en-US" sz="2800" dirty="0">
                    <a:solidFill>
                      <a:schemeClr val="tx1"/>
                    </a:solidFill>
                    <a:latin typeface="微软雅黑" panose="020B0503020204020204" pitchFamily="34" charset="-122"/>
                    <a:ea typeface="微软雅黑" panose="020B0503020204020204" pitchFamily="34" charset="-122"/>
                  </a:rPr>
                  <a:t>内有定义，若</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30000"/>
                  </a:lnSpc>
                </a:pPr>
                <a14:m>
                  <m:oMath xmlns:m="http://schemas.openxmlformats.org/officeDocument/2006/math">
                    <m:limLow>
                      <m:limLowPr>
                        <m:ctrlPr>
                          <a:rPr lang="zh-CN" altLang="en-US" sz="2800" b="1" i="1" smtClean="0">
                            <a:solidFill>
                              <a:srgbClr val="C00000"/>
                            </a:solidFill>
                            <a:latin typeface="Cambria Math" panose="02040503050406030204" pitchFamily="18" charset="0"/>
                          </a:rPr>
                        </m:ctrlPr>
                      </m:limLowPr>
                      <m:e>
                        <m:r>
                          <a:rPr lang="zh-CN" altLang="en-US" sz="2800" b="1" i="0">
                            <a:solidFill>
                              <a:srgbClr val="C00000"/>
                            </a:solidFill>
                            <a:latin typeface="Cambria Math" panose="02040503050406030204"/>
                          </a:rPr>
                          <m:t>𝐥𝐢𝐦</m:t>
                        </m:r>
                      </m:e>
                      <m:lim>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sSubSup>
                          <m:sSubSupPr>
                            <m:ctrlPr>
                              <a:rPr lang="zh-CN" altLang="en-US" sz="2800" b="1" i="1">
                                <a:solidFill>
                                  <a:srgbClr val="C00000"/>
                                </a:solidFill>
                                <a:latin typeface="Cambria Math" panose="02040503050406030204" pitchFamily="18" charset="0"/>
                              </a:rPr>
                            </m:ctrlPr>
                          </m:sSubSup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up>
                            <m:r>
                              <a:rPr lang="en-US" altLang="zh-CN" sz="2800" b="1" i="1" smtClean="0">
                                <a:solidFill>
                                  <a:srgbClr val="C00000"/>
                                </a:solidFill>
                                <a:latin typeface="Cambria Math" panose="02040503050406030204"/>
                              </a:rPr>
                              <m:t>−</m:t>
                            </m:r>
                          </m:sup>
                        </m:sSubSup>
                      </m:lim>
                    </m:limLow>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r>
                      <a:rPr lang="en-US" altLang="zh-CN" sz="2800" b="1" i="1">
                        <a:solidFill>
                          <a:srgbClr val="C00000"/>
                        </a:solidFill>
                        <a:latin typeface="Cambria Math" panose="02040503050406030204"/>
                      </a:rPr>
                      <m:t>)</m:t>
                    </m:r>
                  </m:oMath>
                </a14:m>
                <a:r>
                  <a:rPr lang="zh-CN" altLang="en-US" sz="2800" dirty="0">
                    <a:solidFill>
                      <a:schemeClr val="tx1"/>
                    </a:solidFill>
                    <a:latin typeface="微软雅黑" panose="020B0503020204020204" pitchFamily="34" charset="-122"/>
                    <a:ea typeface="微软雅黑" panose="020B0503020204020204" pitchFamily="34" charset="-122"/>
                  </a:rPr>
                  <a:t>，则称函数</a:t>
                </a:r>
                <a14:m>
                  <m:oMath xmlns:m="http://schemas.openxmlformats.org/officeDocument/2006/math">
                    <m:r>
                      <a:rPr lang="zh-CN" altLang="en-US" sz="2800" i="1" smtClean="0">
                        <a:solidFill>
                          <a:srgbClr val="0000FF"/>
                        </a:solidFill>
                        <a:latin typeface="Cambria Math" panose="02040503050406030204"/>
                      </a:rPr>
                      <m:t>𝑓</m:t>
                    </m:r>
                    <m:r>
                      <a:rPr lang="zh-CN" altLang="en-US" sz="2800">
                        <a:solidFill>
                          <a:srgbClr val="0000FF"/>
                        </a:solidFill>
                        <a:latin typeface="Cambria Math" panose="02040503050406030204"/>
                      </a:rPr>
                      <m:t>(</m:t>
                    </m:r>
                    <m:r>
                      <a:rPr lang="zh-CN" altLang="en-US" sz="2800" i="1">
                        <a:solidFill>
                          <a:srgbClr val="0000FF"/>
                        </a:solidFill>
                        <a:latin typeface="Cambria Math" panose="02040503050406030204"/>
                      </a:rPr>
                      <m:t>𝑥</m:t>
                    </m:r>
                    <m:r>
                      <a:rPr lang="en-US" altLang="zh-CN" sz="2800" i="1">
                        <a:solidFill>
                          <a:srgbClr val="0000FF"/>
                        </a:solidFill>
                        <a:latin typeface="Cambria Math" panose="02040503050406030204"/>
                      </a:rPr>
                      <m:t>)</m:t>
                    </m:r>
                  </m:oMath>
                </a14:m>
                <a:r>
                  <a:rPr lang="zh-CN" altLang="en-US" sz="2800" dirty="0">
                    <a:solidFill>
                      <a:srgbClr val="0000FF"/>
                    </a:solidFill>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solidFill>
                              <a:srgbClr val="0000FF"/>
                            </a:solidFill>
                            <a:latin typeface="Cambria Math" panose="02040503050406030204" pitchFamily="18" charset="0"/>
                          </a:rPr>
                        </m:ctrlPr>
                      </m:sSubPr>
                      <m:e>
                        <m:r>
                          <a:rPr lang="zh-CN" altLang="en-US" sz="2800" i="1">
                            <a:solidFill>
                              <a:srgbClr val="0000FF"/>
                            </a:solidFill>
                            <a:latin typeface="Cambria Math" panose="02040503050406030204"/>
                          </a:rPr>
                          <m:t>𝑥</m:t>
                        </m:r>
                      </m:e>
                      <m:sub>
                        <m:r>
                          <a:rPr lang="zh-CN" altLang="en-US" sz="2800">
                            <a:solidFill>
                              <a:srgbClr val="0000FF"/>
                            </a:solidFill>
                            <a:latin typeface="Cambria Math" panose="02040503050406030204"/>
                          </a:rPr>
                          <m:t>0</m:t>
                        </m:r>
                      </m:sub>
                    </m:sSub>
                  </m:oMath>
                </a14:m>
                <a:r>
                  <a:rPr lang="zh-CN" altLang="en-US" sz="2800" dirty="0">
                    <a:solidFill>
                      <a:srgbClr val="0000FF"/>
                    </a:solidFill>
                    <a:latin typeface="微软雅黑" panose="020B0503020204020204" pitchFamily="34" charset="-122"/>
                    <a:ea typeface="微软雅黑" panose="020B0503020204020204" pitchFamily="34" charset="-122"/>
                  </a:rPr>
                  <a:t>处左连续</a:t>
                </a:r>
                <a:r>
                  <a:rPr lang="zh-CN" altLang="en-US" sz="2800" dirty="0">
                    <a:solidFill>
                      <a:schemeClr val="tx1"/>
                    </a:solidFill>
                    <a:latin typeface="微软雅黑" panose="020B0503020204020204" pitchFamily="34" charset="-122"/>
                    <a:ea typeface="微软雅黑" panose="020B0503020204020204" pitchFamily="34" charset="-122"/>
                  </a:rPr>
                  <a:t>．</a:t>
                </a:r>
              </a:p>
            </p:txBody>
          </p:sp>
        </mc:Choice>
        <mc:Fallback xmlns="">
          <p:sp>
            <p:nvSpPr>
              <p:cNvPr id="2" name="矩形 1"/>
              <p:cNvSpPr>
                <a:spLocks noRot="1" noChangeAspect="1" noMove="1" noResize="1" noEditPoints="1" noAdjustHandles="1" noChangeArrowheads="1" noChangeShapeType="1" noTextEdit="1"/>
              </p:cNvSpPr>
              <p:nvPr/>
            </p:nvSpPr>
            <p:spPr>
              <a:xfrm>
                <a:off x="623045" y="908720"/>
                <a:ext cx="8125419" cy="3489225"/>
              </a:xfrm>
              <a:prstGeom prst="rect">
                <a:avLst/>
              </a:prstGeom>
              <a:blipFill rotWithShape="1">
                <a:blip r:embed="rId2"/>
                <a:stretch>
                  <a:fillRect l="-1" t="-1" r="1" b="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11560" y="4869160"/>
                <a:ext cx="7920880" cy="954107"/>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2800" b="1" dirty="0">
                    <a:solidFill>
                      <a:srgbClr val="FFFF00"/>
                    </a:solidFill>
                    <a:latin typeface="微软雅黑" panose="020B0503020204020204" pitchFamily="34" charset="-122"/>
                    <a:ea typeface="微软雅黑" panose="020B0503020204020204" pitchFamily="34" charset="-122"/>
                  </a:rPr>
                  <a:t>函数</a:t>
                </a:r>
                <a14:m>
                  <m:oMath xmlns:m="http://schemas.openxmlformats.org/officeDocument/2006/math">
                    <m:r>
                      <a:rPr lang="zh-CN" altLang="en-US" sz="2800" b="1" i="1">
                        <a:solidFill>
                          <a:srgbClr val="FFFF00"/>
                        </a:solidFill>
                        <a:latin typeface="Cambria Math" panose="02040503050406030204"/>
                      </a:rPr>
                      <m:t>𝒇</m:t>
                    </m:r>
                    <m:r>
                      <a:rPr lang="zh-CN" altLang="en-US" sz="2800" b="1">
                        <a:solidFill>
                          <a:srgbClr val="FFFF00"/>
                        </a:solidFill>
                        <a:latin typeface="Cambria Math" panose="02040503050406030204"/>
                      </a:rPr>
                      <m:t>(</m:t>
                    </m:r>
                    <m:r>
                      <a:rPr lang="zh-CN" altLang="en-US" sz="2800" b="1" i="1">
                        <a:solidFill>
                          <a:srgbClr val="FFFF00"/>
                        </a:solidFill>
                        <a:latin typeface="Cambria Math" panose="02040503050406030204"/>
                      </a:rPr>
                      <m:t>𝒙</m:t>
                    </m:r>
                    <m:r>
                      <a:rPr lang="en-US" altLang="zh-CN" sz="2800" b="1" i="1">
                        <a:solidFill>
                          <a:srgbClr val="FFFF00"/>
                        </a:solidFill>
                        <a:latin typeface="Cambria Math" panose="02040503050406030204"/>
                      </a:rPr>
                      <m:t>)</m:t>
                    </m:r>
                  </m:oMath>
                </a14:m>
                <a:r>
                  <a:rPr lang="zh-CN" altLang="en-US" sz="2800" b="1" dirty="0">
                    <a:solidFill>
                      <a:srgbClr val="FFFF00"/>
                    </a:solidFill>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b="1" i="1">
                            <a:solidFill>
                              <a:srgbClr val="FFFF00"/>
                            </a:solidFill>
                            <a:latin typeface="Cambria Math" panose="02040503050406030204" pitchFamily="18" charset="0"/>
                          </a:rPr>
                        </m:ctrlPr>
                      </m:sSubPr>
                      <m:e>
                        <m:r>
                          <a:rPr lang="zh-CN" altLang="en-US" sz="2800" b="1" i="1">
                            <a:solidFill>
                              <a:srgbClr val="FFFF00"/>
                            </a:solidFill>
                            <a:latin typeface="Cambria Math" panose="02040503050406030204"/>
                          </a:rPr>
                          <m:t>𝒙</m:t>
                        </m:r>
                      </m:e>
                      <m:sub>
                        <m:r>
                          <a:rPr lang="zh-CN" altLang="en-US" sz="2800" b="1" i="1">
                            <a:solidFill>
                              <a:srgbClr val="FFFF00"/>
                            </a:solidFill>
                            <a:latin typeface="Cambria Math" panose="02040503050406030204"/>
                          </a:rPr>
                          <m:t>𝟎</m:t>
                        </m:r>
                      </m:sub>
                    </m:sSub>
                  </m:oMath>
                </a14:m>
                <a:r>
                  <a:rPr lang="zh-CN" altLang="en-US" sz="2800" b="1" dirty="0">
                    <a:solidFill>
                      <a:srgbClr val="FFFF00"/>
                    </a:solidFill>
                    <a:latin typeface="微软雅黑" panose="020B0503020204020204" pitchFamily="34" charset="-122"/>
                    <a:ea typeface="微软雅黑" panose="020B0503020204020204" pitchFamily="34" charset="-122"/>
                  </a:rPr>
                  <a:t>处连续，当且仅当它在</a:t>
                </a:r>
                <a14:m>
                  <m:oMath xmlns:m="http://schemas.openxmlformats.org/officeDocument/2006/math">
                    <m:sSub>
                      <m:sSubPr>
                        <m:ctrlPr>
                          <a:rPr lang="zh-CN" altLang="en-US" sz="2800" b="1" i="1">
                            <a:solidFill>
                              <a:srgbClr val="FFFF00"/>
                            </a:solidFill>
                            <a:latin typeface="Cambria Math" panose="02040503050406030204" pitchFamily="18" charset="0"/>
                          </a:rPr>
                        </m:ctrlPr>
                      </m:sSubPr>
                      <m:e>
                        <m:r>
                          <a:rPr lang="zh-CN" altLang="en-US" sz="2800" b="1" i="1">
                            <a:solidFill>
                              <a:srgbClr val="FFFF00"/>
                            </a:solidFill>
                            <a:latin typeface="Cambria Math" panose="02040503050406030204"/>
                          </a:rPr>
                          <m:t>𝒙</m:t>
                        </m:r>
                      </m:e>
                      <m:sub>
                        <m:r>
                          <a:rPr lang="zh-CN" altLang="en-US" sz="2800" b="1" i="1">
                            <a:solidFill>
                              <a:srgbClr val="FFFF00"/>
                            </a:solidFill>
                            <a:latin typeface="Cambria Math" panose="02040503050406030204"/>
                          </a:rPr>
                          <m:t>𝟎</m:t>
                        </m:r>
                      </m:sub>
                    </m:sSub>
                  </m:oMath>
                </a14:m>
                <a:r>
                  <a:rPr lang="zh-CN" altLang="en-US" sz="2800" b="1" dirty="0">
                    <a:solidFill>
                      <a:srgbClr val="FFFF00"/>
                    </a:solidFill>
                    <a:latin typeface="微软雅黑" panose="020B0503020204020204" pitchFamily="34" charset="-122"/>
                    <a:ea typeface="微软雅黑" panose="020B0503020204020204" pitchFamily="34" charset="-122"/>
                  </a:rPr>
                  <a:t>处左连续</a:t>
                </a:r>
                <a:endParaRPr lang="en-US" altLang="zh-CN" sz="2800" b="1" dirty="0">
                  <a:solidFill>
                    <a:srgbClr val="FFFF00"/>
                  </a:solidFill>
                  <a:latin typeface="微软雅黑" panose="020B0503020204020204" pitchFamily="34" charset="-122"/>
                  <a:ea typeface="微软雅黑" panose="020B0503020204020204" pitchFamily="34" charset="-122"/>
                </a:endParaRPr>
              </a:p>
              <a:p>
                <a:r>
                  <a:rPr lang="zh-CN" altLang="en-US" sz="2800" b="1" dirty="0">
                    <a:solidFill>
                      <a:srgbClr val="FFFF00"/>
                    </a:solidFill>
                    <a:latin typeface="微软雅黑" panose="020B0503020204020204" pitchFamily="34" charset="-122"/>
                    <a:ea typeface="微软雅黑" panose="020B0503020204020204" pitchFamily="34" charset="-122"/>
                  </a:rPr>
                  <a:t>和右连续．</a:t>
                </a:r>
              </a:p>
            </p:txBody>
          </p:sp>
        </mc:Choice>
        <mc:Fallback xmlns="">
          <p:sp>
            <p:nvSpPr>
              <p:cNvPr id="3" name="矩形 2"/>
              <p:cNvSpPr>
                <a:spLocks noRot="1" noChangeAspect="1" noMove="1" noResize="1" noEditPoints="1" noAdjustHandles="1" noChangeArrowheads="1" noChangeShapeType="1" noTextEdit="1"/>
              </p:cNvSpPr>
              <p:nvPr/>
            </p:nvSpPr>
            <p:spPr>
              <a:xfrm>
                <a:off x="611560" y="4869160"/>
                <a:ext cx="7920880" cy="954107"/>
              </a:xfrm>
              <a:prstGeom prst="rect">
                <a:avLst/>
              </a:prstGeom>
              <a:blipFill rotWithShape="1">
                <a:blip r:embed="rId3"/>
                <a:stretch>
                  <a:fillRect l="-490" t="-1662" r="-482" b="-6423"/>
                </a:stretch>
              </a:blipFill>
            </p:spPr>
            <p:style>
              <a:lnRef idx="1">
                <a:schemeClr val="accent1"/>
              </a:lnRef>
              <a:fillRef idx="3">
                <a:schemeClr val="accent1"/>
              </a:fillRef>
              <a:effectRef idx="2">
                <a:schemeClr val="accent1"/>
              </a:effectRef>
              <a:fontRef idx="minor">
                <a:schemeClr val="lt1"/>
              </a:fontRef>
            </p:style>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left)">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bg/>
                                          </p:spTgt>
                                        </p:tgtEl>
                                        <p:attrNameLst>
                                          <p:attrName>style.visibility</p:attrName>
                                        </p:attrNameLst>
                                      </p:cBhvr>
                                      <p:to>
                                        <p:strVal val="visible"/>
                                      </p:to>
                                    </p:set>
                                    <p:animEffect transition="in" filter="wipe(left)">
                                      <p:cBhvr>
                                        <p:cTn id="29" dur="500"/>
                                        <p:tgtEl>
                                          <p:spTgt spid="3">
                                            <p:bg/>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left)">
                                      <p:cBhvr>
                                        <p:cTn id="33" dur="500"/>
                                        <p:tgtEl>
                                          <p:spTgt spid="3">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611560" y="2060848"/>
                <a:ext cx="8091421" cy="2893100"/>
              </a:xfrm>
              <a:prstGeom prst="rect">
                <a:avLst/>
              </a:prstGeom>
            </p:spPr>
            <p:txBody>
              <a:bodyPr wrap="square">
                <a:spAutoFit/>
              </a:bodyPr>
              <a:lstStyle/>
              <a:p>
                <a:pPr>
                  <a:lnSpc>
                    <a:spcPct val="130000"/>
                  </a:lnSpc>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若函数</a:t>
                </a:r>
                <a14:m>
                  <m:oMath xmlns:m="http://schemas.openxmlformats.org/officeDocument/2006/math">
                    <m:r>
                      <a:rPr lang="en-US" altLang="zh-CN" sz="2800" i="1">
                        <a:latin typeface="Cambria Math" panose="02040503050406030204"/>
                        <a:ea typeface="微软雅黑" panose="020B0503020204020204" pitchFamily="34" charset="-122"/>
                      </a:rPr>
                      <m:t>𝑓</m:t>
                    </m:r>
                    <m:r>
                      <a:rPr lang="en-US" altLang="zh-CN" sz="2800" i="1">
                        <a:latin typeface="Cambria Math" panose="02040503050406030204"/>
                        <a:ea typeface="微软雅黑" panose="020B0503020204020204" pitchFamily="34" charset="-122"/>
                      </a:rPr>
                      <m:t>(</m:t>
                    </m:r>
                    <m:r>
                      <a:rPr lang="en-US" altLang="zh-CN" sz="2800" i="1">
                        <a:latin typeface="Cambria Math" panose="02040503050406030204"/>
                        <a:ea typeface="微软雅黑" panose="020B0503020204020204" pitchFamily="34" charset="-122"/>
                      </a:rPr>
                      <m:t>𝑥</m:t>
                    </m:r>
                    <m:r>
                      <a:rPr lang="en-US" altLang="zh-CN" sz="2800" i="1">
                        <a:latin typeface="Cambria Math" panose="02040503050406030204"/>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在开区间</a:t>
                </a:r>
                <a14:m>
                  <m:oMath xmlns:m="http://schemas.openxmlformats.org/officeDocument/2006/math">
                    <m:r>
                      <a:rPr lang="en-US" altLang="zh-CN" sz="2800" i="1">
                        <a:latin typeface="Cambria Math" panose="02040503050406030204"/>
                        <a:ea typeface="微软雅黑" panose="020B0503020204020204" pitchFamily="34" charset="-122"/>
                      </a:rPr>
                      <m:t>(</m:t>
                    </m:r>
                    <m:r>
                      <a:rPr lang="en-US" altLang="zh-CN" sz="2800" i="1">
                        <a:latin typeface="Cambria Math" panose="02040503050406030204"/>
                        <a:ea typeface="微软雅黑" panose="020B0503020204020204" pitchFamily="34" charset="-122"/>
                      </a:rPr>
                      <m:t>𝑎</m:t>
                    </m:r>
                    <m:r>
                      <a:rPr lang="en-US" altLang="zh-CN" sz="2800" i="1">
                        <a:latin typeface="Cambria Math" panose="02040503050406030204"/>
                        <a:ea typeface="微软雅黑" panose="020B0503020204020204" pitchFamily="34" charset="-122"/>
                      </a:rPr>
                      <m:t>,</m:t>
                    </m:r>
                    <m:r>
                      <a:rPr lang="en-US" altLang="zh-CN" sz="2800" i="1">
                        <a:latin typeface="Cambria Math" panose="02040503050406030204"/>
                        <a:ea typeface="微软雅黑" panose="020B0503020204020204" pitchFamily="34" charset="-122"/>
                      </a:rPr>
                      <m:t>𝑏</m:t>
                    </m:r>
                    <m:r>
                      <a:rPr lang="en-US" altLang="zh-CN" sz="2800" i="1">
                        <a:latin typeface="Cambria Math" panose="02040503050406030204"/>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内连续，且在</a:t>
                </a:r>
                <a14:m>
                  <m:oMath xmlns:m="http://schemas.openxmlformats.org/officeDocument/2006/math">
                    <m:r>
                      <a:rPr lang="zh-CN" altLang="en-US" sz="2800" i="1">
                        <a:latin typeface="Cambria Math" panose="02040503050406030204"/>
                      </a:rPr>
                      <m:t>𝑥</m:t>
                    </m:r>
                    <m:r>
                      <a:rPr lang="zh-CN" altLang="en-US" sz="2800">
                        <a:latin typeface="Cambria Math" panose="02040503050406030204"/>
                      </a:rPr>
                      <m:t>=</m:t>
                    </m:r>
                    <m:r>
                      <a:rPr lang="zh-CN" altLang="en-US" sz="2800" i="1">
                        <a:latin typeface="Cambria Math" panose="02040503050406030204"/>
                      </a:rPr>
                      <m:t>𝑎</m:t>
                    </m:r>
                  </m:oMath>
                </a14:m>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r>
                      <a:rPr lang="zh-CN" altLang="en-US" sz="2800" i="1">
                        <a:latin typeface="Cambria Math" panose="02040503050406030204"/>
                      </a:rPr>
                      <m:t>𝑥</m:t>
                    </m:r>
                    <m:r>
                      <a:rPr lang="zh-CN" altLang="en-US" sz="2800">
                        <a:latin typeface="Cambria Math" panose="02040503050406030204"/>
                      </a:rPr>
                      <m:t>=</m:t>
                    </m:r>
                    <m:r>
                      <a:rPr lang="en-US" altLang="zh-CN" sz="2800" i="1">
                        <a:latin typeface="Cambria Math" panose="02040503050406030204"/>
                      </a:rPr>
                      <m:t>𝑏</m:t>
                    </m:r>
                  </m:oMath>
                </a14:m>
                <a:r>
                  <a:rPr lang="zh-CN" altLang="en-US" sz="2800" dirty="0">
                    <a:latin typeface="微软雅黑" panose="020B0503020204020204" pitchFamily="34" charset="-122"/>
                    <a:ea typeface="微软雅黑" panose="020B0503020204020204" pitchFamily="34" charset="-122"/>
                  </a:rPr>
                  <a:t>处分别右连续和左连续，则称函数</a:t>
                </a:r>
                <a14:m>
                  <m:oMath xmlns:m="http://schemas.openxmlformats.org/officeDocument/2006/math">
                    <m:r>
                      <a:rPr lang="en-US" altLang="zh-CN" sz="2800" i="1">
                        <a:latin typeface="Cambria Math" panose="02040503050406030204"/>
                        <a:ea typeface="微软雅黑" panose="020B0503020204020204" pitchFamily="34" charset="-122"/>
                      </a:rPr>
                      <m:t>𝑓</m:t>
                    </m:r>
                    <m:r>
                      <a:rPr lang="en-US" altLang="zh-CN" sz="2800" i="1">
                        <a:latin typeface="Cambria Math" panose="02040503050406030204"/>
                        <a:ea typeface="微软雅黑" panose="020B0503020204020204" pitchFamily="34" charset="-122"/>
                      </a:rPr>
                      <m:t>(</m:t>
                    </m:r>
                    <m:r>
                      <a:rPr lang="en-US" altLang="zh-CN" sz="2800" i="1">
                        <a:latin typeface="Cambria Math" panose="02040503050406030204"/>
                        <a:ea typeface="微软雅黑" panose="020B0503020204020204" pitchFamily="34" charset="-122"/>
                      </a:rPr>
                      <m:t>𝑥</m:t>
                    </m:r>
                    <m:r>
                      <a:rPr lang="en-US" altLang="zh-CN" sz="2800" i="1">
                        <a:latin typeface="Cambria Math" panose="02040503050406030204"/>
                        <a:ea typeface="微软雅黑" panose="020B0503020204020204" pitchFamily="34" charset="-122"/>
                      </a:rPr>
                      <m:t>)</m:t>
                    </m:r>
                  </m:oMath>
                </a14:m>
                <a:r>
                  <a:rPr lang="zh-CN" altLang="en-US" sz="2800" b="1" dirty="0">
                    <a:solidFill>
                      <a:srgbClr val="003399"/>
                    </a:solidFill>
                    <a:latin typeface="微软雅黑" panose="020B0503020204020204" pitchFamily="34" charset="-122"/>
                    <a:ea typeface="微软雅黑" panose="020B0503020204020204" pitchFamily="34" charset="-122"/>
                  </a:rPr>
                  <a:t>在</a:t>
                </a:r>
                <a:endParaRPr lang="en-US" altLang="zh-CN" sz="2800" b="1" dirty="0">
                  <a:solidFill>
                    <a:srgbClr val="003399"/>
                  </a:solidFill>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03399"/>
                    </a:solidFill>
                    <a:latin typeface="微软雅黑" panose="020B0503020204020204" pitchFamily="34" charset="-122"/>
                    <a:ea typeface="微软雅黑" panose="020B0503020204020204" pitchFamily="34" charset="-122"/>
                  </a:rPr>
                  <a:t>闭区间</a:t>
                </a:r>
                <a14:m>
                  <m:oMath xmlns:m="http://schemas.openxmlformats.org/officeDocument/2006/math">
                    <m:r>
                      <a:rPr lang="en-US" altLang="zh-CN" sz="2800" b="1" i="1">
                        <a:solidFill>
                          <a:srgbClr val="003399"/>
                        </a:solidFill>
                        <a:latin typeface="Cambria Math" panose="02040503050406030204"/>
                        <a:ea typeface="微软雅黑" panose="020B0503020204020204" pitchFamily="34" charset="-122"/>
                      </a:rPr>
                      <m:t>[</m:t>
                    </m:r>
                    <m:r>
                      <a:rPr lang="en-US" altLang="zh-CN" sz="2800" b="1" i="1">
                        <a:solidFill>
                          <a:srgbClr val="003399"/>
                        </a:solidFill>
                        <a:latin typeface="Cambria Math" panose="02040503050406030204"/>
                        <a:ea typeface="微软雅黑" panose="020B0503020204020204" pitchFamily="34" charset="-122"/>
                      </a:rPr>
                      <m:t>𝒂</m:t>
                    </m:r>
                    <m:r>
                      <a:rPr lang="en-US" altLang="zh-CN" sz="2800" b="1" i="1">
                        <a:solidFill>
                          <a:srgbClr val="003399"/>
                        </a:solidFill>
                        <a:latin typeface="Cambria Math" panose="02040503050406030204"/>
                        <a:ea typeface="微软雅黑" panose="020B0503020204020204" pitchFamily="34" charset="-122"/>
                      </a:rPr>
                      <m:t>,</m:t>
                    </m:r>
                    <m:r>
                      <a:rPr lang="en-US" altLang="zh-CN" sz="2800" b="1" i="1">
                        <a:solidFill>
                          <a:srgbClr val="003399"/>
                        </a:solidFill>
                        <a:latin typeface="Cambria Math" panose="02040503050406030204"/>
                        <a:ea typeface="微软雅黑" panose="020B0503020204020204" pitchFamily="34" charset="-122"/>
                      </a:rPr>
                      <m:t>𝒃</m:t>
                    </m:r>
                    <m:r>
                      <a:rPr lang="en-US" altLang="zh-CN" sz="2800" b="1" i="1">
                        <a:solidFill>
                          <a:srgbClr val="003399"/>
                        </a:solidFill>
                        <a:latin typeface="Cambria Math" panose="02040503050406030204"/>
                        <a:ea typeface="微软雅黑" panose="020B0503020204020204" pitchFamily="34" charset="-122"/>
                      </a:rPr>
                      <m:t>]</m:t>
                    </m:r>
                  </m:oMath>
                </a14:m>
                <a:r>
                  <a:rPr lang="zh-CN" altLang="en-US" sz="2800" b="1" dirty="0">
                    <a:solidFill>
                      <a:srgbClr val="003399"/>
                    </a:solidFill>
                    <a:latin typeface="微软雅黑" panose="020B0503020204020204" pitchFamily="34" charset="-122"/>
                    <a:ea typeface="微软雅黑" panose="020B0503020204020204" pitchFamily="34" charset="-122"/>
                  </a:rPr>
                  <a:t>上连续</a:t>
                </a:r>
                <a:r>
                  <a:rPr lang="en-US" altLang="zh-CN" sz="2800" dirty="0">
                    <a:latin typeface="微软雅黑" panose="020B0503020204020204" pitchFamily="34" charset="-122"/>
                    <a:ea typeface="微软雅黑" panose="020B0503020204020204" pitchFamily="34" charset="-122"/>
                  </a:rPr>
                  <a:t>. </a:t>
                </a:r>
              </a:p>
              <a:p>
                <a:pPr>
                  <a:lnSpc>
                    <a:spcPct val="130000"/>
                  </a:lnSpc>
                </a:pPr>
                <a:r>
                  <a:rPr lang="zh-CN" altLang="en-US" sz="2800" dirty="0">
                    <a:latin typeface="微软雅黑" panose="020B0503020204020204" pitchFamily="34" charset="-122"/>
                    <a:ea typeface="微软雅黑" panose="020B0503020204020204" pitchFamily="34" charset="-122"/>
                  </a:rPr>
                  <a:t>记为</a:t>
                </a:r>
                <a:endParaRPr lang="en-US" altLang="zh-CN" sz="2800" dirty="0">
                  <a:latin typeface="微软雅黑" panose="020B0503020204020204" pitchFamily="34" charset="-122"/>
                  <a:ea typeface="微软雅黑" panose="020B0503020204020204" pitchFamily="34" charset="-122"/>
                </a:endParaRPr>
              </a:p>
              <a:p>
                <a:pPr>
                  <a:lnSpc>
                    <a:spcPct val="130000"/>
                  </a:lnSpc>
                </a:pPr>
                <a14:m>
                  <m:oMath xmlns:m="http://schemas.openxmlformats.org/officeDocument/2006/math">
                    <m:r>
                      <a:rPr lang="en-US" altLang="zh-CN" sz="2800" smtClean="0">
                        <a:solidFill>
                          <a:srgbClr val="0000FF"/>
                        </a:solidFill>
                        <a:latin typeface="Cambria Math" panose="02040503050406030204"/>
                      </a:rPr>
                      <m:t> </m:t>
                    </m:r>
                    <m:r>
                      <a:rPr lang="zh-CN" altLang="en-US" sz="2800" b="1" i="1">
                        <a:solidFill>
                          <a:srgbClr val="0000FF"/>
                        </a:solidFill>
                        <a:latin typeface="Cambria Math" panose="02040503050406030204"/>
                      </a:rPr>
                      <m:t>𝒇</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𝒙</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𝑪</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𝒂</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𝒃</m:t>
                    </m:r>
                    <m:r>
                      <a:rPr lang="zh-CN" altLang="en-US" sz="2800" b="1">
                        <a:solidFill>
                          <a:srgbClr val="0000FF"/>
                        </a:solidFill>
                        <a:latin typeface="Cambria Math" panose="02040503050406030204"/>
                      </a:rPr>
                      <m:t>]</m:t>
                    </m:r>
                  </m:oMath>
                </a14:m>
                <a:r>
                  <a:rPr lang="en-US" altLang="zh-CN" sz="2800" b="1" dirty="0">
                    <a:solidFill>
                      <a:srgbClr val="0000FF"/>
                    </a:solidFill>
                    <a:latin typeface="微软雅黑" panose="020B0503020204020204" pitchFamily="34" charset="-122"/>
                    <a:ea typeface="微软雅黑" panose="020B0503020204020204" pitchFamily="34" charset="-122"/>
                  </a:rPr>
                  <a: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611560" y="2060848"/>
                <a:ext cx="8091421" cy="2893100"/>
              </a:xfrm>
              <a:prstGeom prst="rect">
                <a:avLst/>
              </a:prstGeom>
              <a:blipFill rotWithShape="1">
                <a:blip r:embed="rId2"/>
                <a:stretch>
                  <a:fillRect l="-1" t="-9" r="4" b="11"/>
                </a:stretch>
              </a:blipFill>
            </p:spPr>
            <p:txBody>
              <a:bodyPr/>
              <a:lstStyle/>
              <a:p>
                <a:r>
                  <a:rPr lang="zh-CN" altLang="en-US">
                    <a:noFill/>
                  </a:rPr>
                  <a:t> </a:t>
                </a:r>
              </a:p>
            </p:txBody>
          </p:sp>
        </mc:Fallback>
      </mc:AlternateContent>
      <p:grpSp>
        <p:nvGrpSpPr>
          <p:cNvPr id="2" name="组合 1"/>
          <p:cNvGrpSpPr/>
          <p:nvPr/>
        </p:nvGrpSpPr>
        <p:grpSpPr>
          <a:xfrm>
            <a:off x="3743819" y="3255367"/>
            <a:ext cx="5179480" cy="3341985"/>
            <a:chOff x="6537089" y="2473027"/>
            <a:chExt cx="5179480" cy="3341985"/>
          </a:xfrm>
        </p:grpSpPr>
        <p:sp>
          <p:nvSpPr>
            <p:cNvPr id="3" name="椭圆 2"/>
            <p:cNvSpPr/>
            <p:nvPr/>
          </p:nvSpPr>
          <p:spPr>
            <a:xfrm>
              <a:off x="9637540" y="3110240"/>
              <a:ext cx="144016" cy="144016"/>
            </a:xfrm>
            <a:prstGeom prst="ellipse">
              <a:avLst/>
            </a:prstGeom>
            <a:solidFill>
              <a:srgbClr val="FF0000"/>
            </a:solidFill>
            <a:ln>
              <a:solidFill>
                <a:srgbClr val="FF0000"/>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4" name="组合 3"/>
            <p:cNvGrpSpPr/>
            <p:nvPr/>
          </p:nvGrpSpPr>
          <p:grpSpPr>
            <a:xfrm>
              <a:off x="6537089" y="2473027"/>
              <a:ext cx="5179480" cy="3341985"/>
              <a:chOff x="6537089" y="2473027"/>
              <a:chExt cx="5179480" cy="3341985"/>
            </a:xfrm>
          </p:grpSpPr>
          <p:sp>
            <p:nvSpPr>
              <p:cNvPr id="5" name="Freeform 7"/>
              <p:cNvSpPr/>
              <p:nvPr/>
            </p:nvSpPr>
            <p:spPr bwMode="auto">
              <a:xfrm>
                <a:off x="7306370" y="2973710"/>
                <a:ext cx="3469803" cy="2481262"/>
              </a:xfrm>
              <a:custGeom>
                <a:avLst/>
                <a:gdLst>
                  <a:gd name="T0" fmla="*/ 6 w 2359"/>
                  <a:gd name="T1" fmla="*/ 525 h 1563"/>
                  <a:gd name="T2" fmla="*/ 26 w 2359"/>
                  <a:gd name="T3" fmla="*/ 521 h 1563"/>
                  <a:gd name="T4" fmla="*/ 48 w 2359"/>
                  <a:gd name="T5" fmla="*/ 517 h 1563"/>
                  <a:gd name="T6" fmla="*/ 97 w 2359"/>
                  <a:gd name="T7" fmla="*/ 505 h 1563"/>
                  <a:gd name="T8" fmla="*/ 108 w 2359"/>
                  <a:gd name="T9" fmla="*/ 501 h 1563"/>
                  <a:gd name="T10" fmla="*/ 286 w 2359"/>
                  <a:gd name="T11" fmla="*/ 433 h 1563"/>
                  <a:gd name="T12" fmla="*/ 529 w 2359"/>
                  <a:gd name="T13" fmla="*/ 302 h 1563"/>
                  <a:gd name="T14" fmla="*/ 770 w 2359"/>
                  <a:gd name="T15" fmla="*/ 162 h 1563"/>
                  <a:gd name="T16" fmla="*/ 1013 w 2359"/>
                  <a:gd name="T17" fmla="*/ 50 h 1563"/>
                  <a:gd name="T18" fmla="*/ 1025 w 2359"/>
                  <a:gd name="T19" fmla="*/ 45 h 1563"/>
                  <a:gd name="T20" fmla="*/ 1062 w 2359"/>
                  <a:gd name="T21" fmla="*/ 33 h 1563"/>
                  <a:gd name="T22" fmla="*/ 1086 w 2359"/>
                  <a:gd name="T23" fmla="*/ 26 h 1563"/>
                  <a:gd name="T24" fmla="*/ 1110 w 2359"/>
                  <a:gd name="T25" fmla="*/ 20 h 1563"/>
                  <a:gd name="T26" fmla="*/ 1133 w 2359"/>
                  <a:gd name="T27" fmla="*/ 15 h 1563"/>
                  <a:gd name="T28" fmla="*/ 1144 w 2359"/>
                  <a:gd name="T29" fmla="*/ 12 h 1563"/>
                  <a:gd name="T30" fmla="*/ 1162 w 2359"/>
                  <a:gd name="T31" fmla="*/ 9 h 1563"/>
                  <a:gd name="T32" fmla="*/ 1173 w 2359"/>
                  <a:gd name="T33" fmla="*/ 8 h 1563"/>
                  <a:gd name="T34" fmla="*/ 1185 w 2359"/>
                  <a:gd name="T35" fmla="*/ 6 h 1563"/>
                  <a:gd name="T36" fmla="*/ 1205 w 2359"/>
                  <a:gd name="T37" fmla="*/ 3 h 1563"/>
                  <a:gd name="T38" fmla="*/ 1217 w 2359"/>
                  <a:gd name="T39" fmla="*/ 2 h 1563"/>
                  <a:gd name="T40" fmla="*/ 1230 w 2359"/>
                  <a:gd name="T41" fmla="*/ 1 h 1563"/>
                  <a:gd name="T42" fmla="*/ 1239 w 2359"/>
                  <a:gd name="T43" fmla="*/ 0 h 1563"/>
                  <a:gd name="T44" fmla="*/ 1244 w 2359"/>
                  <a:gd name="T45" fmla="*/ 0 h 1563"/>
                  <a:gd name="T46" fmla="*/ 1252 w 2359"/>
                  <a:gd name="T47" fmla="*/ 0 h 1563"/>
                  <a:gd name="T48" fmla="*/ 1256 w 2359"/>
                  <a:gd name="T49" fmla="*/ 0 h 1563"/>
                  <a:gd name="T50" fmla="*/ 1260 w 2359"/>
                  <a:gd name="T51" fmla="*/ 0 h 1563"/>
                  <a:gd name="T52" fmla="*/ 1264 w 2359"/>
                  <a:gd name="T53" fmla="*/ 0 h 1563"/>
                  <a:gd name="T54" fmla="*/ 1268 w 2359"/>
                  <a:gd name="T55" fmla="*/ 0 h 1563"/>
                  <a:gd name="T56" fmla="*/ 1271 w 2359"/>
                  <a:gd name="T57" fmla="*/ 0 h 1563"/>
                  <a:gd name="T58" fmla="*/ 1275 w 2359"/>
                  <a:gd name="T59" fmla="*/ 0 h 1563"/>
                  <a:gd name="T60" fmla="*/ 1278 w 2359"/>
                  <a:gd name="T61" fmla="*/ 0 h 1563"/>
                  <a:gd name="T62" fmla="*/ 1284 w 2359"/>
                  <a:gd name="T63" fmla="*/ 0 h 1563"/>
                  <a:gd name="T64" fmla="*/ 1288 w 2359"/>
                  <a:gd name="T65" fmla="*/ 0 h 1563"/>
                  <a:gd name="T66" fmla="*/ 1293 w 2359"/>
                  <a:gd name="T67" fmla="*/ 0 h 1563"/>
                  <a:gd name="T68" fmla="*/ 1300 w 2359"/>
                  <a:gd name="T69" fmla="*/ 0 h 1563"/>
                  <a:gd name="T70" fmla="*/ 1307 w 2359"/>
                  <a:gd name="T71" fmla="*/ 1 h 1563"/>
                  <a:gd name="T72" fmla="*/ 1317 w 2359"/>
                  <a:gd name="T73" fmla="*/ 1 h 1563"/>
                  <a:gd name="T74" fmla="*/ 1330 w 2359"/>
                  <a:gd name="T75" fmla="*/ 3 h 1563"/>
                  <a:gd name="T76" fmla="*/ 1342 w 2359"/>
                  <a:gd name="T77" fmla="*/ 4 h 1563"/>
                  <a:gd name="T78" fmla="*/ 1355 w 2359"/>
                  <a:gd name="T79" fmla="*/ 6 h 1563"/>
                  <a:gd name="T80" fmla="*/ 1367 w 2359"/>
                  <a:gd name="T81" fmla="*/ 8 h 1563"/>
                  <a:gd name="T82" fmla="*/ 1379 w 2359"/>
                  <a:gd name="T83" fmla="*/ 10 h 1563"/>
                  <a:gd name="T84" fmla="*/ 1401 w 2359"/>
                  <a:gd name="T85" fmla="*/ 15 h 1563"/>
                  <a:gd name="T86" fmla="*/ 1422 w 2359"/>
                  <a:gd name="T87" fmla="*/ 21 h 1563"/>
                  <a:gd name="T88" fmla="*/ 1445 w 2359"/>
                  <a:gd name="T89" fmla="*/ 28 h 1563"/>
                  <a:gd name="T90" fmla="*/ 1469 w 2359"/>
                  <a:gd name="T91" fmla="*/ 37 h 1563"/>
                  <a:gd name="T92" fmla="*/ 1481 w 2359"/>
                  <a:gd name="T93" fmla="*/ 42 h 1563"/>
                  <a:gd name="T94" fmla="*/ 1500 w 2359"/>
                  <a:gd name="T95" fmla="*/ 50 h 1563"/>
                  <a:gd name="T96" fmla="*/ 1542 w 2359"/>
                  <a:gd name="T97" fmla="*/ 71 h 1563"/>
                  <a:gd name="T98" fmla="*/ 1587 w 2359"/>
                  <a:gd name="T99" fmla="*/ 99 h 1563"/>
                  <a:gd name="T100" fmla="*/ 1599 w 2359"/>
                  <a:gd name="T101" fmla="*/ 107 h 1563"/>
                  <a:gd name="T102" fmla="*/ 1780 w 2359"/>
                  <a:gd name="T103" fmla="*/ 278 h 1563"/>
                  <a:gd name="T104" fmla="*/ 2022 w 2359"/>
                  <a:gd name="T105" fmla="*/ 665 h 1563"/>
                  <a:gd name="T106" fmla="*/ 2261 w 2359"/>
                  <a:gd name="T107" fmla="*/ 1253 h 1563"/>
                  <a:gd name="T108" fmla="*/ 2314 w 2359"/>
                  <a:gd name="T109" fmla="*/ 1415 h 1563"/>
                  <a:gd name="T110" fmla="*/ 2336 w 2359"/>
                  <a:gd name="T111" fmla="*/ 1488 h 1563"/>
                  <a:gd name="T112" fmla="*/ 2349 w 2359"/>
                  <a:gd name="T113" fmla="*/ 1530 h 1563"/>
                  <a:gd name="T114" fmla="*/ 2356 w 2359"/>
                  <a:gd name="T115" fmla="*/ 1555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59" h="1563">
                    <a:moveTo>
                      <a:pt x="0" y="525"/>
                    </a:moveTo>
                    <a:lnTo>
                      <a:pt x="1" y="525"/>
                    </a:lnTo>
                    <a:lnTo>
                      <a:pt x="1" y="525"/>
                    </a:lnTo>
                    <a:lnTo>
                      <a:pt x="3" y="525"/>
                    </a:lnTo>
                    <a:lnTo>
                      <a:pt x="6" y="525"/>
                    </a:lnTo>
                    <a:lnTo>
                      <a:pt x="12" y="524"/>
                    </a:lnTo>
                    <a:lnTo>
                      <a:pt x="23" y="521"/>
                    </a:lnTo>
                    <a:lnTo>
                      <a:pt x="24" y="521"/>
                    </a:lnTo>
                    <a:lnTo>
                      <a:pt x="25" y="521"/>
                    </a:lnTo>
                    <a:lnTo>
                      <a:pt x="26" y="521"/>
                    </a:lnTo>
                    <a:lnTo>
                      <a:pt x="29" y="520"/>
                    </a:lnTo>
                    <a:lnTo>
                      <a:pt x="35" y="519"/>
                    </a:lnTo>
                    <a:lnTo>
                      <a:pt x="46" y="517"/>
                    </a:lnTo>
                    <a:lnTo>
                      <a:pt x="47" y="517"/>
                    </a:lnTo>
                    <a:lnTo>
                      <a:pt x="48" y="517"/>
                    </a:lnTo>
                    <a:lnTo>
                      <a:pt x="50" y="516"/>
                    </a:lnTo>
                    <a:lnTo>
                      <a:pt x="53" y="516"/>
                    </a:lnTo>
                    <a:lnTo>
                      <a:pt x="59" y="514"/>
                    </a:lnTo>
                    <a:lnTo>
                      <a:pt x="71" y="511"/>
                    </a:lnTo>
                    <a:lnTo>
                      <a:pt x="97" y="505"/>
                    </a:lnTo>
                    <a:lnTo>
                      <a:pt x="97" y="504"/>
                    </a:lnTo>
                    <a:lnTo>
                      <a:pt x="98" y="504"/>
                    </a:lnTo>
                    <a:lnTo>
                      <a:pt x="100" y="504"/>
                    </a:lnTo>
                    <a:lnTo>
                      <a:pt x="103" y="503"/>
                    </a:lnTo>
                    <a:lnTo>
                      <a:pt x="108" y="501"/>
                    </a:lnTo>
                    <a:lnTo>
                      <a:pt x="120" y="498"/>
                    </a:lnTo>
                    <a:lnTo>
                      <a:pt x="143" y="490"/>
                    </a:lnTo>
                    <a:lnTo>
                      <a:pt x="189" y="474"/>
                    </a:lnTo>
                    <a:lnTo>
                      <a:pt x="239" y="453"/>
                    </a:lnTo>
                    <a:lnTo>
                      <a:pt x="286" y="433"/>
                    </a:lnTo>
                    <a:lnTo>
                      <a:pt x="336" y="408"/>
                    </a:lnTo>
                    <a:lnTo>
                      <a:pt x="386" y="382"/>
                    </a:lnTo>
                    <a:lnTo>
                      <a:pt x="432" y="357"/>
                    </a:lnTo>
                    <a:lnTo>
                      <a:pt x="482" y="329"/>
                    </a:lnTo>
                    <a:lnTo>
                      <a:pt x="529" y="302"/>
                    </a:lnTo>
                    <a:lnTo>
                      <a:pt x="574" y="275"/>
                    </a:lnTo>
                    <a:lnTo>
                      <a:pt x="624" y="246"/>
                    </a:lnTo>
                    <a:lnTo>
                      <a:pt x="671" y="219"/>
                    </a:lnTo>
                    <a:lnTo>
                      <a:pt x="721" y="190"/>
                    </a:lnTo>
                    <a:lnTo>
                      <a:pt x="770" y="162"/>
                    </a:lnTo>
                    <a:lnTo>
                      <a:pt x="816" y="138"/>
                    </a:lnTo>
                    <a:lnTo>
                      <a:pt x="866" y="113"/>
                    </a:lnTo>
                    <a:lnTo>
                      <a:pt x="913" y="91"/>
                    </a:lnTo>
                    <a:lnTo>
                      <a:pt x="963" y="69"/>
                    </a:lnTo>
                    <a:lnTo>
                      <a:pt x="1013" y="50"/>
                    </a:lnTo>
                    <a:lnTo>
                      <a:pt x="1013" y="50"/>
                    </a:lnTo>
                    <a:lnTo>
                      <a:pt x="1014" y="49"/>
                    </a:lnTo>
                    <a:lnTo>
                      <a:pt x="1016" y="49"/>
                    </a:lnTo>
                    <a:lnTo>
                      <a:pt x="1019" y="48"/>
                    </a:lnTo>
                    <a:lnTo>
                      <a:pt x="1025" y="45"/>
                    </a:lnTo>
                    <a:lnTo>
                      <a:pt x="1036" y="42"/>
                    </a:lnTo>
                    <a:lnTo>
                      <a:pt x="1059" y="34"/>
                    </a:lnTo>
                    <a:lnTo>
                      <a:pt x="1060" y="34"/>
                    </a:lnTo>
                    <a:lnTo>
                      <a:pt x="1060" y="34"/>
                    </a:lnTo>
                    <a:lnTo>
                      <a:pt x="1062" y="33"/>
                    </a:lnTo>
                    <a:lnTo>
                      <a:pt x="1065" y="32"/>
                    </a:lnTo>
                    <a:lnTo>
                      <a:pt x="1072" y="30"/>
                    </a:lnTo>
                    <a:lnTo>
                      <a:pt x="1084" y="27"/>
                    </a:lnTo>
                    <a:lnTo>
                      <a:pt x="1085" y="26"/>
                    </a:lnTo>
                    <a:lnTo>
                      <a:pt x="1086" y="26"/>
                    </a:lnTo>
                    <a:lnTo>
                      <a:pt x="1087" y="26"/>
                    </a:lnTo>
                    <a:lnTo>
                      <a:pt x="1090" y="25"/>
                    </a:lnTo>
                    <a:lnTo>
                      <a:pt x="1097" y="24"/>
                    </a:lnTo>
                    <a:lnTo>
                      <a:pt x="1109" y="20"/>
                    </a:lnTo>
                    <a:lnTo>
                      <a:pt x="1110" y="20"/>
                    </a:lnTo>
                    <a:lnTo>
                      <a:pt x="1110" y="20"/>
                    </a:lnTo>
                    <a:lnTo>
                      <a:pt x="1112" y="19"/>
                    </a:lnTo>
                    <a:lnTo>
                      <a:pt x="1115" y="19"/>
                    </a:lnTo>
                    <a:lnTo>
                      <a:pt x="1121" y="17"/>
                    </a:lnTo>
                    <a:lnTo>
                      <a:pt x="1133" y="15"/>
                    </a:lnTo>
                    <a:lnTo>
                      <a:pt x="1133" y="15"/>
                    </a:lnTo>
                    <a:lnTo>
                      <a:pt x="1134" y="15"/>
                    </a:lnTo>
                    <a:lnTo>
                      <a:pt x="1136" y="14"/>
                    </a:lnTo>
                    <a:lnTo>
                      <a:pt x="1138" y="14"/>
                    </a:lnTo>
                    <a:lnTo>
                      <a:pt x="1144" y="12"/>
                    </a:lnTo>
                    <a:lnTo>
                      <a:pt x="1156" y="10"/>
                    </a:lnTo>
                    <a:lnTo>
                      <a:pt x="1157" y="10"/>
                    </a:lnTo>
                    <a:lnTo>
                      <a:pt x="1157" y="10"/>
                    </a:lnTo>
                    <a:lnTo>
                      <a:pt x="1159" y="10"/>
                    </a:lnTo>
                    <a:lnTo>
                      <a:pt x="1162" y="9"/>
                    </a:lnTo>
                    <a:lnTo>
                      <a:pt x="1167" y="8"/>
                    </a:lnTo>
                    <a:lnTo>
                      <a:pt x="1168" y="8"/>
                    </a:lnTo>
                    <a:lnTo>
                      <a:pt x="1169" y="8"/>
                    </a:lnTo>
                    <a:lnTo>
                      <a:pt x="1170" y="8"/>
                    </a:lnTo>
                    <a:lnTo>
                      <a:pt x="1173" y="8"/>
                    </a:lnTo>
                    <a:lnTo>
                      <a:pt x="1179" y="7"/>
                    </a:lnTo>
                    <a:lnTo>
                      <a:pt x="1180" y="7"/>
                    </a:lnTo>
                    <a:lnTo>
                      <a:pt x="1181" y="6"/>
                    </a:lnTo>
                    <a:lnTo>
                      <a:pt x="1182" y="6"/>
                    </a:lnTo>
                    <a:lnTo>
                      <a:pt x="1185" y="6"/>
                    </a:lnTo>
                    <a:lnTo>
                      <a:pt x="1190" y="5"/>
                    </a:lnTo>
                    <a:lnTo>
                      <a:pt x="1202" y="3"/>
                    </a:lnTo>
                    <a:lnTo>
                      <a:pt x="1203" y="3"/>
                    </a:lnTo>
                    <a:lnTo>
                      <a:pt x="1204" y="3"/>
                    </a:lnTo>
                    <a:lnTo>
                      <a:pt x="1205" y="3"/>
                    </a:lnTo>
                    <a:lnTo>
                      <a:pt x="1208" y="3"/>
                    </a:lnTo>
                    <a:lnTo>
                      <a:pt x="1214" y="2"/>
                    </a:lnTo>
                    <a:lnTo>
                      <a:pt x="1215" y="2"/>
                    </a:lnTo>
                    <a:lnTo>
                      <a:pt x="1216" y="2"/>
                    </a:lnTo>
                    <a:lnTo>
                      <a:pt x="1217" y="2"/>
                    </a:lnTo>
                    <a:lnTo>
                      <a:pt x="1221" y="2"/>
                    </a:lnTo>
                    <a:lnTo>
                      <a:pt x="1227" y="1"/>
                    </a:lnTo>
                    <a:lnTo>
                      <a:pt x="1228" y="1"/>
                    </a:lnTo>
                    <a:lnTo>
                      <a:pt x="1228" y="1"/>
                    </a:lnTo>
                    <a:lnTo>
                      <a:pt x="1230" y="1"/>
                    </a:lnTo>
                    <a:lnTo>
                      <a:pt x="1233" y="1"/>
                    </a:lnTo>
                    <a:lnTo>
                      <a:pt x="1234" y="0"/>
                    </a:lnTo>
                    <a:lnTo>
                      <a:pt x="1234" y="0"/>
                    </a:lnTo>
                    <a:lnTo>
                      <a:pt x="1236" y="0"/>
                    </a:lnTo>
                    <a:lnTo>
                      <a:pt x="1239" y="0"/>
                    </a:lnTo>
                    <a:lnTo>
                      <a:pt x="1240" y="0"/>
                    </a:lnTo>
                    <a:lnTo>
                      <a:pt x="1241" y="0"/>
                    </a:lnTo>
                    <a:lnTo>
                      <a:pt x="1243" y="0"/>
                    </a:lnTo>
                    <a:lnTo>
                      <a:pt x="1243" y="0"/>
                    </a:lnTo>
                    <a:lnTo>
                      <a:pt x="1244" y="0"/>
                    </a:lnTo>
                    <a:lnTo>
                      <a:pt x="1246" y="0"/>
                    </a:lnTo>
                    <a:lnTo>
                      <a:pt x="1246" y="0"/>
                    </a:lnTo>
                    <a:lnTo>
                      <a:pt x="1247" y="0"/>
                    </a:lnTo>
                    <a:lnTo>
                      <a:pt x="1249" y="0"/>
                    </a:lnTo>
                    <a:lnTo>
                      <a:pt x="1252" y="0"/>
                    </a:lnTo>
                    <a:lnTo>
                      <a:pt x="1252" y="0"/>
                    </a:lnTo>
                    <a:lnTo>
                      <a:pt x="1253" y="0"/>
                    </a:lnTo>
                    <a:lnTo>
                      <a:pt x="1254" y="0"/>
                    </a:lnTo>
                    <a:lnTo>
                      <a:pt x="1255" y="0"/>
                    </a:lnTo>
                    <a:lnTo>
                      <a:pt x="1256" y="0"/>
                    </a:lnTo>
                    <a:lnTo>
                      <a:pt x="1257" y="0"/>
                    </a:lnTo>
                    <a:lnTo>
                      <a:pt x="1258" y="0"/>
                    </a:lnTo>
                    <a:lnTo>
                      <a:pt x="1259" y="0"/>
                    </a:lnTo>
                    <a:lnTo>
                      <a:pt x="1260" y="0"/>
                    </a:lnTo>
                    <a:lnTo>
                      <a:pt x="1260" y="0"/>
                    </a:lnTo>
                    <a:lnTo>
                      <a:pt x="1261" y="0"/>
                    </a:lnTo>
                    <a:lnTo>
                      <a:pt x="1262" y="0"/>
                    </a:lnTo>
                    <a:lnTo>
                      <a:pt x="1263" y="0"/>
                    </a:lnTo>
                    <a:lnTo>
                      <a:pt x="1263" y="0"/>
                    </a:lnTo>
                    <a:lnTo>
                      <a:pt x="1264" y="0"/>
                    </a:lnTo>
                    <a:lnTo>
                      <a:pt x="1265" y="0"/>
                    </a:lnTo>
                    <a:lnTo>
                      <a:pt x="1266" y="0"/>
                    </a:lnTo>
                    <a:lnTo>
                      <a:pt x="1266" y="0"/>
                    </a:lnTo>
                    <a:lnTo>
                      <a:pt x="1267" y="0"/>
                    </a:lnTo>
                    <a:lnTo>
                      <a:pt x="1268" y="0"/>
                    </a:lnTo>
                    <a:lnTo>
                      <a:pt x="1268" y="0"/>
                    </a:lnTo>
                    <a:lnTo>
                      <a:pt x="1269" y="0"/>
                    </a:lnTo>
                    <a:lnTo>
                      <a:pt x="1270" y="0"/>
                    </a:lnTo>
                    <a:lnTo>
                      <a:pt x="1271" y="0"/>
                    </a:lnTo>
                    <a:lnTo>
                      <a:pt x="1271" y="0"/>
                    </a:lnTo>
                    <a:lnTo>
                      <a:pt x="1272" y="0"/>
                    </a:lnTo>
                    <a:lnTo>
                      <a:pt x="1273" y="0"/>
                    </a:lnTo>
                    <a:lnTo>
                      <a:pt x="1273" y="0"/>
                    </a:lnTo>
                    <a:lnTo>
                      <a:pt x="1274" y="0"/>
                    </a:lnTo>
                    <a:lnTo>
                      <a:pt x="1275" y="0"/>
                    </a:lnTo>
                    <a:lnTo>
                      <a:pt x="1275" y="0"/>
                    </a:lnTo>
                    <a:lnTo>
                      <a:pt x="1276" y="0"/>
                    </a:lnTo>
                    <a:lnTo>
                      <a:pt x="1277" y="0"/>
                    </a:lnTo>
                    <a:lnTo>
                      <a:pt x="1278" y="0"/>
                    </a:lnTo>
                    <a:lnTo>
                      <a:pt x="1278" y="0"/>
                    </a:lnTo>
                    <a:lnTo>
                      <a:pt x="1279" y="0"/>
                    </a:lnTo>
                    <a:lnTo>
                      <a:pt x="1281" y="0"/>
                    </a:lnTo>
                    <a:lnTo>
                      <a:pt x="1281" y="0"/>
                    </a:lnTo>
                    <a:lnTo>
                      <a:pt x="1282" y="0"/>
                    </a:lnTo>
                    <a:lnTo>
                      <a:pt x="1284" y="0"/>
                    </a:lnTo>
                    <a:lnTo>
                      <a:pt x="1284" y="0"/>
                    </a:lnTo>
                    <a:lnTo>
                      <a:pt x="1285" y="0"/>
                    </a:lnTo>
                    <a:lnTo>
                      <a:pt x="1287" y="0"/>
                    </a:lnTo>
                    <a:lnTo>
                      <a:pt x="1287" y="0"/>
                    </a:lnTo>
                    <a:lnTo>
                      <a:pt x="1288" y="0"/>
                    </a:lnTo>
                    <a:lnTo>
                      <a:pt x="1290" y="0"/>
                    </a:lnTo>
                    <a:lnTo>
                      <a:pt x="1290" y="0"/>
                    </a:lnTo>
                    <a:lnTo>
                      <a:pt x="1291" y="0"/>
                    </a:lnTo>
                    <a:lnTo>
                      <a:pt x="1293" y="0"/>
                    </a:lnTo>
                    <a:lnTo>
                      <a:pt x="1293" y="0"/>
                    </a:lnTo>
                    <a:lnTo>
                      <a:pt x="1294" y="0"/>
                    </a:lnTo>
                    <a:lnTo>
                      <a:pt x="1295" y="0"/>
                    </a:lnTo>
                    <a:lnTo>
                      <a:pt x="1298" y="0"/>
                    </a:lnTo>
                    <a:lnTo>
                      <a:pt x="1299" y="0"/>
                    </a:lnTo>
                    <a:lnTo>
                      <a:pt x="1300" y="0"/>
                    </a:lnTo>
                    <a:lnTo>
                      <a:pt x="1301" y="0"/>
                    </a:lnTo>
                    <a:lnTo>
                      <a:pt x="1305" y="0"/>
                    </a:lnTo>
                    <a:lnTo>
                      <a:pt x="1305" y="0"/>
                    </a:lnTo>
                    <a:lnTo>
                      <a:pt x="1306" y="0"/>
                    </a:lnTo>
                    <a:lnTo>
                      <a:pt x="1307" y="1"/>
                    </a:lnTo>
                    <a:lnTo>
                      <a:pt x="1311" y="1"/>
                    </a:lnTo>
                    <a:lnTo>
                      <a:pt x="1311" y="1"/>
                    </a:lnTo>
                    <a:lnTo>
                      <a:pt x="1312" y="1"/>
                    </a:lnTo>
                    <a:lnTo>
                      <a:pt x="1314" y="1"/>
                    </a:lnTo>
                    <a:lnTo>
                      <a:pt x="1317" y="1"/>
                    </a:lnTo>
                    <a:lnTo>
                      <a:pt x="1323" y="2"/>
                    </a:lnTo>
                    <a:lnTo>
                      <a:pt x="1324" y="2"/>
                    </a:lnTo>
                    <a:lnTo>
                      <a:pt x="1325" y="2"/>
                    </a:lnTo>
                    <a:lnTo>
                      <a:pt x="1326" y="2"/>
                    </a:lnTo>
                    <a:lnTo>
                      <a:pt x="1330" y="3"/>
                    </a:lnTo>
                    <a:lnTo>
                      <a:pt x="1336" y="3"/>
                    </a:lnTo>
                    <a:lnTo>
                      <a:pt x="1337" y="3"/>
                    </a:lnTo>
                    <a:lnTo>
                      <a:pt x="1337" y="3"/>
                    </a:lnTo>
                    <a:lnTo>
                      <a:pt x="1339" y="4"/>
                    </a:lnTo>
                    <a:lnTo>
                      <a:pt x="1342" y="4"/>
                    </a:lnTo>
                    <a:lnTo>
                      <a:pt x="1349" y="5"/>
                    </a:lnTo>
                    <a:lnTo>
                      <a:pt x="1349" y="5"/>
                    </a:lnTo>
                    <a:lnTo>
                      <a:pt x="1350" y="5"/>
                    </a:lnTo>
                    <a:lnTo>
                      <a:pt x="1352" y="5"/>
                    </a:lnTo>
                    <a:lnTo>
                      <a:pt x="1355" y="6"/>
                    </a:lnTo>
                    <a:lnTo>
                      <a:pt x="1361" y="7"/>
                    </a:lnTo>
                    <a:lnTo>
                      <a:pt x="1362" y="7"/>
                    </a:lnTo>
                    <a:lnTo>
                      <a:pt x="1362" y="7"/>
                    </a:lnTo>
                    <a:lnTo>
                      <a:pt x="1364" y="8"/>
                    </a:lnTo>
                    <a:lnTo>
                      <a:pt x="1367" y="8"/>
                    </a:lnTo>
                    <a:lnTo>
                      <a:pt x="1373" y="9"/>
                    </a:lnTo>
                    <a:lnTo>
                      <a:pt x="1374" y="9"/>
                    </a:lnTo>
                    <a:lnTo>
                      <a:pt x="1375" y="9"/>
                    </a:lnTo>
                    <a:lnTo>
                      <a:pt x="1376" y="9"/>
                    </a:lnTo>
                    <a:lnTo>
                      <a:pt x="1379" y="10"/>
                    </a:lnTo>
                    <a:lnTo>
                      <a:pt x="1386" y="11"/>
                    </a:lnTo>
                    <a:lnTo>
                      <a:pt x="1398" y="14"/>
                    </a:lnTo>
                    <a:lnTo>
                      <a:pt x="1399" y="15"/>
                    </a:lnTo>
                    <a:lnTo>
                      <a:pt x="1399" y="15"/>
                    </a:lnTo>
                    <a:lnTo>
                      <a:pt x="1401" y="15"/>
                    </a:lnTo>
                    <a:lnTo>
                      <a:pt x="1404" y="16"/>
                    </a:lnTo>
                    <a:lnTo>
                      <a:pt x="1410" y="17"/>
                    </a:lnTo>
                    <a:lnTo>
                      <a:pt x="1421" y="20"/>
                    </a:lnTo>
                    <a:lnTo>
                      <a:pt x="1422" y="21"/>
                    </a:lnTo>
                    <a:lnTo>
                      <a:pt x="1422" y="21"/>
                    </a:lnTo>
                    <a:lnTo>
                      <a:pt x="1424" y="21"/>
                    </a:lnTo>
                    <a:lnTo>
                      <a:pt x="1427" y="22"/>
                    </a:lnTo>
                    <a:lnTo>
                      <a:pt x="1433" y="24"/>
                    </a:lnTo>
                    <a:lnTo>
                      <a:pt x="1444" y="28"/>
                    </a:lnTo>
                    <a:lnTo>
                      <a:pt x="1445" y="28"/>
                    </a:lnTo>
                    <a:lnTo>
                      <a:pt x="1446" y="28"/>
                    </a:lnTo>
                    <a:lnTo>
                      <a:pt x="1447" y="29"/>
                    </a:lnTo>
                    <a:lnTo>
                      <a:pt x="1450" y="30"/>
                    </a:lnTo>
                    <a:lnTo>
                      <a:pt x="1457" y="32"/>
                    </a:lnTo>
                    <a:lnTo>
                      <a:pt x="1469" y="37"/>
                    </a:lnTo>
                    <a:lnTo>
                      <a:pt x="1470" y="37"/>
                    </a:lnTo>
                    <a:lnTo>
                      <a:pt x="1471" y="37"/>
                    </a:lnTo>
                    <a:lnTo>
                      <a:pt x="1472" y="38"/>
                    </a:lnTo>
                    <a:lnTo>
                      <a:pt x="1475" y="39"/>
                    </a:lnTo>
                    <a:lnTo>
                      <a:pt x="1481" y="42"/>
                    </a:lnTo>
                    <a:lnTo>
                      <a:pt x="1494" y="47"/>
                    </a:lnTo>
                    <a:lnTo>
                      <a:pt x="1495" y="48"/>
                    </a:lnTo>
                    <a:lnTo>
                      <a:pt x="1496" y="48"/>
                    </a:lnTo>
                    <a:lnTo>
                      <a:pt x="1497" y="49"/>
                    </a:lnTo>
                    <a:lnTo>
                      <a:pt x="1500" y="50"/>
                    </a:lnTo>
                    <a:lnTo>
                      <a:pt x="1506" y="52"/>
                    </a:lnTo>
                    <a:lnTo>
                      <a:pt x="1517" y="59"/>
                    </a:lnTo>
                    <a:lnTo>
                      <a:pt x="1541" y="71"/>
                    </a:lnTo>
                    <a:lnTo>
                      <a:pt x="1541" y="71"/>
                    </a:lnTo>
                    <a:lnTo>
                      <a:pt x="1542" y="71"/>
                    </a:lnTo>
                    <a:lnTo>
                      <a:pt x="1543" y="72"/>
                    </a:lnTo>
                    <a:lnTo>
                      <a:pt x="1546" y="74"/>
                    </a:lnTo>
                    <a:lnTo>
                      <a:pt x="1552" y="77"/>
                    </a:lnTo>
                    <a:lnTo>
                      <a:pt x="1564" y="84"/>
                    </a:lnTo>
                    <a:lnTo>
                      <a:pt x="1587" y="99"/>
                    </a:lnTo>
                    <a:lnTo>
                      <a:pt x="1587" y="99"/>
                    </a:lnTo>
                    <a:lnTo>
                      <a:pt x="1588" y="100"/>
                    </a:lnTo>
                    <a:lnTo>
                      <a:pt x="1590" y="101"/>
                    </a:lnTo>
                    <a:lnTo>
                      <a:pt x="1593" y="103"/>
                    </a:lnTo>
                    <a:lnTo>
                      <a:pt x="1599" y="107"/>
                    </a:lnTo>
                    <a:lnTo>
                      <a:pt x="1611" y="116"/>
                    </a:lnTo>
                    <a:lnTo>
                      <a:pt x="1636" y="135"/>
                    </a:lnTo>
                    <a:lnTo>
                      <a:pt x="1682" y="175"/>
                    </a:lnTo>
                    <a:lnTo>
                      <a:pt x="1733" y="225"/>
                    </a:lnTo>
                    <a:lnTo>
                      <a:pt x="1780" y="278"/>
                    </a:lnTo>
                    <a:lnTo>
                      <a:pt x="1826" y="337"/>
                    </a:lnTo>
                    <a:lnTo>
                      <a:pt x="1876" y="408"/>
                    </a:lnTo>
                    <a:lnTo>
                      <a:pt x="1922" y="482"/>
                    </a:lnTo>
                    <a:lnTo>
                      <a:pt x="1973" y="569"/>
                    </a:lnTo>
                    <a:lnTo>
                      <a:pt x="2022" y="665"/>
                    </a:lnTo>
                    <a:lnTo>
                      <a:pt x="2068" y="761"/>
                    </a:lnTo>
                    <a:lnTo>
                      <a:pt x="2118" y="875"/>
                    </a:lnTo>
                    <a:lnTo>
                      <a:pt x="2165" y="990"/>
                    </a:lnTo>
                    <a:lnTo>
                      <a:pt x="2211" y="1112"/>
                    </a:lnTo>
                    <a:lnTo>
                      <a:pt x="2261" y="1253"/>
                    </a:lnTo>
                    <a:lnTo>
                      <a:pt x="2307" y="1394"/>
                    </a:lnTo>
                    <a:lnTo>
                      <a:pt x="2308" y="1397"/>
                    </a:lnTo>
                    <a:lnTo>
                      <a:pt x="2309" y="1400"/>
                    </a:lnTo>
                    <a:lnTo>
                      <a:pt x="2310" y="1404"/>
                    </a:lnTo>
                    <a:lnTo>
                      <a:pt x="2314" y="1415"/>
                    </a:lnTo>
                    <a:lnTo>
                      <a:pt x="2320" y="1435"/>
                    </a:lnTo>
                    <a:lnTo>
                      <a:pt x="2333" y="1477"/>
                    </a:lnTo>
                    <a:lnTo>
                      <a:pt x="2334" y="1480"/>
                    </a:lnTo>
                    <a:lnTo>
                      <a:pt x="2335" y="1483"/>
                    </a:lnTo>
                    <a:lnTo>
                      <a:pt x="2336" y="1488"/>
                    </a:lnTo>
                    <a:lnTo>
                      <a:pt x="2339" y="1498"/>
                    </a:lnTo>
                    <a:lnTo>
                      <a:pt x="2346" y="1520"/>
                    </a:lnTo>
                    <a:lnTo>
                      <a:pt x="2347" y="1522"/>
                    </a:lnTo>
                    <a:lnTo>
                      <a:pt x="2347" y="1525"/>
                    </a:lnTo>
                    <a:lnTo>
                      <a:pt x="2349" y="1530"/>
                    </a:lnTo>
                    <a:lnTo>
                      <a:pt x="2353" y="1541"/>
                    </a:lnTo>
                    <a:lnTo>
                      <a:pt x="2353" y="1544"/>
                    </a:lnTo>
                    <a:lnTo>
                      <a:pt x="2354" y="1547"/>
                    </a:lnTo>
                    <a:lnTo>
                      <a:pt x="2356" y="1552"/>
                    </a:lnTo>
                    <a:lnTo>
                      <a:pt x="2356" y="1555"/>
                    </a:lnTo>
                    <a:lnTo>
                      <a:pt x="2357" y="1558"/>
                    </a:lnTo>
                    <a:lnTo>
                      <a:pt x="2358" y="1561"/>
                    </a:lnTo>
                    <a:lnTo>
                      <a:pt x="2359" y="1563"/>
                    </a:lnTo>
                  </a:path>
                </a:pathLst>
              </a:custGeom>
              <a:noFill/>
              <a:ln w="28575" cap="sq">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cxnSp>
            <p:nvCxnSpPr>
              <p:cNvPr id="6" name="直接箭头连接符 5"/>
              <p:cNvCxnSpPr/>
              <p:nvPr/>
            </p:nvCxnSpPr>
            <p:spPr bwMode="auto">
              <a:xfrm>
                <a:off x="6561355" y="4374852"/>
                <a:ext cx="4824536" cy="0"/>
              </a:xfrm>
              <a:prstGeom prst="straightConnector1">
                <a:avLst/>
              </a:prstGeom>
              <a:solidFill>
                <a:schemeClr val="accent1"/>
              </a:solidFill>
              <a:ln w="19050" cap="flat" cmpd="sng" algn="ctr">
                <a:solidFill>
                  <a:schemeClr val="tx1"/>
                </a:solidFill>
                <a:prstDash val="solid"/>
                <a:round/>
                <a:headEnd type="none" w="sm" len="sm"/>
                <a:tailEnd type="stealth" w="lg" len="lg"/>
              </a:ln>
              <a:effectLst/>
            </p:spPr>
          </p:cxnSp>
          <p:cxnSp>
            <p:nvCxnSpPr>
              <p:cNvPr id="7" name="直接箭头连接符 6"/>
              <p:cNvCxnSpPr/>
              <p:nvPr/>
            </p:nvCxnSpPr>
            <p:spPr bwMode="auto">
              <a:xfrm flipV="1">
                <a:off x="6887741" y="2617043"/>
                <a:ext cx="0" cy="3197969"/>
              </a:xfrm>
              <a:prstGeom prst="straightConnector1">
                <a:avLst/>
              </a:prstGeom>
              <a:solidFill>
                <a:schemeClr val="accent1"/>
              </a:solidFill>
              <a:ln w="19050" cap="flat" cmpd="sng" algn="ctr">
                <a:solidFill>
                  <a:schemeClr val="tx1"/>
                </a:solidFill>
                <a:prstDash val="solid"/>
                <a:round/>
                <a:headEnd type="none" w="sm" len="sm"/>
                <a:tailEnd type="stealth" w="lg" len="lg"/>
              </a:ln>
              <a:effectLst/>
            </p:spPr>
          </p:cxnSp>
          <p:cxnSp>
            <p:nvCxnSpPr>
              <p:cNvPr id="8" name="直接连接符 7"/>
              <p:cNvCxnSpPr/>
              <p:nvPr/>
            </p:nvCxnSpPr>
            <p:spPr bwMode="auto">
              <a:xfrm flipH="1" flipV="1">
                <a:off x="6888147" y="3182248"/>
                <a:ext cx="2856552" cy="0"/>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9" name="直接连接符 8"/>
              <p:cNvCxnSpPr/>
              <p:nvPr/>
            </p:nvCxnSpPr>
            <p:spPr bwMode="auto">
              <a:xfrm flipH="1">
                <a:off x="7290604" y="3807147"/>
                <a:ext cx="0" cy="567705"/>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10" name="直接连接符 9"/>
              <p:cNvCxnSpPr/>
              <p:nvPr/>
            </p:nvCxnSpPr>
            <p:spPr bwMode="auto">
              <a:xfrm flipH="1">
                <a:off x="10787526" y="4374852"/>
                <a:ext cx="4413" cy="1067420"/>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11" name="直接连接符 10"/>
              <p:cNvCxnSpPr/>
              <p:nvPr/>
            </p:nvCxnSpPr>
            <p:spPr bwMode="auto">
              <a:xfrm flipH="1">
                <a:off x="9700604" y="3307432"/>
                <a:ext cx="4413" cy="1067420"/>
              </a:xfrm>
              <a:prstGeom prst="line">
                <a:avLst/>
              </a:prstGeom>
              <a:solidFill>
                <a:schemeClr val="accent1"/>
              </a:solidFill>
              <a:ln w="19050" cap="flat" cmpd="sng" algn="ctr">
                <a:solidFill>
                  <a:schemeClr val="tx1"/>
                </a:solidFill>
                <a:prstDash val="dash"/>
                <a:round/>
                <a:headEnd type="none" w="sm" len="sm"/>
                <a:tailEnd type="none" w="sm" len="sm"/>
              </a:ln>
              <a:effectLst/>
            </p:spPr>
          </p:cxnSp>
          <mc:AlternateContent xmlns:mc="http://schemas.openxmlformats.org/markup-compatibility/2006" xmlns:a14="http://schemas.microsoft.com/office/drawing/2010/main">
            <mc:Choice Requires="a14">
              <p:sp>
                <p:nvSpPr>
                  <p:cNvPr id="12" name="矩形 11"/>
                  <p:cNvSpPr/>
                  <p:nvPr/>
                </p:nvSpPr>
                <p:spPr>
                  <a:xfrm>
                    <a:off x="7043838" y="4290563"/>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a:ea typeface="微软雅黑" panose="020B0503020204020204" pitchFamily="34" charset="-122"/>
                            </a:rPr>
                            <m:t>𝑎</m:t>
                          </m:r>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7043838" y="4290563"/>
                    <a:ext cx="440633"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555856" y="3913187"/>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𝑏</m:t>
                          </m:r>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0555856" y="3913187"/>
                    <a:ext cx="440633"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9448755" y="4302844"/>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𝑥</m:t>
                          </m:r>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9448755" y="4302844"/>
                    <a:ext cx="440633" cy="4616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1275936" y="4123052"/>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𝑥</m:t>
                          </m:r>
                        </m:oMath>
                      </m:oMathPara>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1275936" y="4123052"/>
                    <a:ext cx="440633" cy="4616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537089" y="4318610"/>
                    <a:ext cx="4775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𝑂</m:t>
                          </m:r>
                        </m:oMath>
                      </m:oMathPara>
                    </a14:m>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537089" y="4318610"/>
                    <a:ext cx="477502" cy="46166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849971" y="2473027"/>
                    <a:ext cx="440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𝑦</m:t>
                          </m:r>
                        </m:oMath>
                      </m:oMathPara>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6849971" y="2473027"/>
                    <a:ext cx="440633" cy="461665"/>
                  </a:xfrm>
                  <a:prstGeom prst="rect">
                    <a:avLst/>
                  </a:prstGeom>
                  <a:blipFill rotWithShape="1">
                    <a:blip r:embed="rId7"/>
                  </a:blipFill>
                </p:spPr>
                <p:txBody>
                  <a:bodyPr/>
                  <a:lstStyle/>
                  <a:p>
                    <a:r>
                      <a:rPr lang="zh-CN" altLang="en-US">
                        <a:noFill/>
                      </a:rPr>
                      <a:t> </a:t>
                    </a:r>
                  </a:p>
                </p:txBody>
              </p:sp>
            </mc:Fallback>
          </mc:AlternateContent>
          <p:cxnSp>
            <p:nvCxnSpPr>
              <p:cNvPr id="18" name="直接连接符 17"/>
              <p:cNvCxnSpPr/>
              <p:nvPr/>
            </p:nvCxnSpPr>
            <p:spPr bwMode="auto">
              <a:xfrm flipH="1">
                <a:off x="6897269" y="5454972"/>
                <a:ext cx="3888000" cy="0"/>
              </a:xfrm>
              <a:prstGeom prst="line">
                <a:avLst/>
              </a:prstGeom>
              <a:solidFill>
                <a:schemeClr val="accent1"/>
              </a:solidFill>
              <a:ln w="19050" cap="flat" cmpd="sng" algn="ctr">
                <a:solidFill>
                  <a:schemeClr val="tx1"/>
                </a:solidFill>
                <a:prstDash val="dash"/>
                <a:round/>
                <a:headEnd type="none" w="sm" len="sm"/>
                <a:tailEnd type="none" w="sm" len="sm"/>
              </a:ln>
              <a:effectLst/>
            </p:spPr>
          </p:cxnSp>
          <p:cxnSp>
            <p:nvCxnSpPr>
              <p:cNvPr id="19" name="直接连接符 18"/>
              <p:cNvCxnSpPr>
                <a:stCxn id="5" idx="0"/>
              </p:cNvCxnSpPr>
              <p:nvPr/>
            </p:nvCxnSpPr>
            <p:spPr bwMode="auto">
              <a:xfrm flipH="1">
                <a:off x="6903913" y="3807147"/>
                <a:ext cx="411282" cy="0"/>
              </a:xfrm>
              <a:prstGeom prst="line">
                <a:avLst/>
              </a:prstGeom>
              <a:solidFill>
                <a:schemeClr val="accent1"/>
              </a:solidFill>
              <a:ln w="19050" cap="flat" cmpd="sng" algn="ctr">
                <a:solidFill>
                  <a:schemeClr val="tx1"/>
                </a:solidFill>
                <a:prstDash val="dash"/>
                <a:round/>
                <a:headEnd type="none" w="sm" len="sm"/>
                <a:tailEnd type="none" w="sm" len="sm"/>
              </a:ln>
              <a:effectLst/>
            </p:spPr>
          </p:cxnSp>
        </p:grpSp>
      </p:grpSp>
      <mc:AlternateContent xmlns:mc="http://schemas.openxmlformats.org/markup-compatibility/2006" xmlns:a14="http://schemas.microsoft.com/office/drawing/2010/main">
        <mc:Choice Requires="a14">
          <p:sp>
            <p:nvSpPr>
              <p:cNvPr id="20" name="矩形 19"/>
              <p:cNvSpPr/>
              <p:nvPr/>
            </p:nvSpPr>
            <p:spPr>
              <a:xfrm>
                <a:off x="611561" y="836712"/>
                <a:ext cx="8334924" cy="1212640"/>
              </a:xfrm>
              <a:prstGeom prst="rect">
                <a:avLst/>
              </a:prstGeom>
            </p:spPr>
            <p:txBody>
              <a:bodyPr wrap="square">
                <a:spAutoFit/>
              </a:bodyPr>
              <a:lstStyle/>
              <a:p>
                <a:pPr>
                  <a:lnSpc>
                    <a:spcPct val="130000"/>
                  </a:lnSpc>
                </a:pPr>
                <a:r>
                  <a:rPr lang="zh-CN" altLang="en-US" sz="2800" b="1" dirty="0">
                    <a:solidFill>
                      <a:srgbClr val="FF0000"/>
                    </a:solidFill>
                    <a:latin typeface="微软雅黑" panose="020B0503020204020204" pitchFamily="34" charset="-122"/>
                    <a:ea typeface="微软雅黑" panose="020B0503020204020204" pitchFamily="34" charset="-122"/>
                  </a:rPr>
                  <a:t>定义</a:t>
                </a:r>
                <a:r>
                  <a:rPr lang="en-US" altLang="zh-CN" sz="2800" b="1" dirty="0">
                    <a:solidFill>
                      <a:srgbClr val="FF0000"/>
                    </a:solidFill>
                    <a:latin typeface="微软雅黑" panose="020B0503020204020204" pitchFamily="34" charset="-122"/>
                    <a:ea typeface="微软雅黑" panose="020B0503020204020204" pitchFamily="34" charset="-122"/>
                  </a:rPr>
                  <a:t>3  </a:t>
                </a: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若</a:t>
                </a:r>
                <a14:m>
                  <m:oMath xmlns:m="http://schemas.openxmlformats.org/officeDocument/2006/math">
                    <m:r>
                      <a:rPr lang="en-US" altLang="zh-CN" sz="2800" b="0" i="1" smtClean="0">
                        <a:latin typeface="Cambria Math" panose="02040503050406030204"/>
                        <a:ea typeface="微软雅黑" panose="020B0503020204020204" pitchFamily="34" charset="-122"/>
                      </a:rPr>
                      <m:t>𝑓</m:t>
                    </m:r>
                    <m:r>
                      <a:rPr lang="en-US" altLang="zh-CN" sz="2800" b="0" i="1" smtClean="0">
                        <a:latin typeface="Cambria Math" panose="02040503050406030204"/>
                        <a:ea typeface="微软雅黑" panose="020B0503020204020204" pitchFamily="34" charset="-122"/>
                      </a:rPr>
                      <m:t>(</m:t>
                    </m:r>
                    <m:r>
                      <a:rPr lang="en-US" altLang="zh-CN" sz="2800" b="0" i="1" smtClean="0">
                        <a:latin typeface="Cambria Math" panose="02040503050406030204"/>
                        <a:ea typeface="微软雅黑" panose="020B0503020204020204" pitchFamily="34" charset="-122"/>
                      </a:rPr>
                      <m:t>𝑥</m:t>
                    </m:r>
                    <m:r>
                      <a:rPr lang="en-US" altLang="zh-CN" sz="2800" b="0" i="1" smtClean="0">
                        <a:latin typeface="Cambria Math" panose="02040503050406030204"/>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在开区间 </a:t>
                </a:r>
                <a14:m>
                  <m:oMath xmlns:m="http://schemas.openxmlformats.org/officeDocument/2006/math">
                    <m:r>
                      <a:rPr lang="en-US" altLang="zh-CN" sz="2800" b="0" i="1" smtClean="0">
                        <a:latin typeface="Cambria Math" panose="02040503050406030204"/>
                        <a:ea typeface="微软雅黑" panose="020B0503020204020204" pitchFamily="34" charset="-122"/>
                      </a:rPr>
                      <m:t>(</m:t>
                    </m:r>
                    <m:r>
                      <a:rPr lang="en-US" altLang="zh-CN" sz="2800" b="0" i="1" smtClean="0">
                        <a:latin typeface="Cambria Math" panose="02040503050406030204"/>
                        <a:ea typeface="微软雅黑" panose="020B0503020204020204" pitchFamily="34" charset="-122"/>
                      </a:rPr>
                      <m:t>𝑎</m:t>
                    </m:r>
                    <m:r>
                      <a:rPr lang="en-US" altLang="zh-CN" sz="2800" b="0" i="1" smtClean="0">
                        <a:latin typeface="Cambria Math" panose="02040503050406030204"/>
                        <a:ea typeface="微软雅黑" panose="020B0503020204020204" pitchFamily="34" charset="-122"/>
                      </a:rPr>
                      <m:t>,</m:t>
                    </m:r>
                    <m:r>
                      <a:rPr lang="en-US" altLang="zh-CN" sz="2800" b="0" i="1" smtClean="0">
                        <a:latin typeface="Cambria Math" panose="02040503050406030204"/>
                        <a:ea typeface="微软雅黑" panose="020B0503020204020204" pitchFamily="34" charset="-122"/>
                      </a:rPr>
                      <m:t>𝑏</m:t>
                    </m:r>
                    <m:r>
                      <a:rPr lang="en-US" altLang="zh-CN" sz="2800" b="0" i="1" smtClean="0">
                        <a:latin typeface="Cambria Math" panose="02040503050406030204"/>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 内每一点连续，</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则称</a:t>
                </a:r>
                <a14:m>
                  <m:oMath xmlns:m="http://schemas.openxmlformats.org/officeDocument/2006/math">
                    <m:r>
                      <a:rPr lang="en-US" altLang="zh-CN" sz="2800" i="1">
                        <a:latin typeface="Cambria Math" panose="02040503050406030204"/>
                        <a:ea typeface="微软雅黑" panose="020B0503020204020204" pitchFamily="34" charset="-122"/>
                      </a:rPr>
                      <m:t>𝑓</m:t>
                    </m:r>
                    <m:r>
                      <a:rPr lang="en-US" altLang="zh-CN" sz="2800" i="1">
                        <a:latin typeface="Cambria Math" panose="02040503050406030204"/>
                        <a:ea typeface="微软雅黑" panose="020B0503020204020204" pitchFamily="34" charset="-122"/>
                      </a:rPr>
                      <m:t>(</m:t>
                    </m:r>
                    <m:r>
                      <a:rPr lang="en-US" altLang="zh-CN" sz="2800" i="1">
                        <a:latin typeface="Cambria Math" panose="02040503050406030204"/>
                        <a:ea typeface="微软雅黑" panose="020B0503020204020204" pitchFamily="34" charset="-122"/>
                      </a:rPr>
                      <m:t>𝑥</m:t>
                    </m:r>
                    <m:r>
                      <a:rPr lang="en-US" altLang="zh-CN" sz="2800" i="1">
                        <a:latin typeface="Cambria Math" panose="02040503050406030204"/>
                        <a:ea typeface="微软雅黑" panose="020B0503020204020204" pitchFamily="34" charset="-122"/>
                      </a:rPr>
                      <m:t>)</m:t>
                    </m:r>
                  </m:oMath>
                </a14:m>
                <a:r>
                  <a:rPr lang="zh-CN" altLang="en-US" sz="2800" dirty="0">
                    <a:solidFill>
                      <a:schemeClr val="tx1"/>
                    </a:solidFill>
                    <a:latin typeface="微软雅黑" panose="020B0503020204020204" pitchFamily="34" charset="-122"/>
                    <a:ea typeface="微软雅黑" panose="020B0503020204020204" pitchFamily="34" charset="-122"/>
                  </a:rPr>
                  <a:t>在</a:t>
                </a:r>
                <a:r>
                  <a:rPr lang="zh-CN" altLang="en-US" sz="2800" b="1" dirty="0">
                    <a:solidFill>
                      <a:srgbClr val="003399"/>
                    </a:solidFill>
                    <a:latin typeface="微软雅黑" panose="020B0503020204020204" pitchFamily="34" charset="-122"/>
                    <a:ea typeface="微软雅黑" panose="020B0503020204020204" pitchFamily="34" charset="-122"/>
                  </a:rPr>
                  <a:t>区间</a:t>
                </a:r>
                <a14:m>
                  <m:oMath xmlns:m="http://schemas.openxmlformats.org/officeDocument/2006/math">
                    <m:r>
                      <a:rPr lang="en-US" altLang="zh-CN" sz="2800" b="1" i="1">
                        <a:solidFill>
                          <a:srgbClr val="003399"/>
                        </a:solidFill>
                        <a:latin typeface="Cambria Math" panose="02040503050406030204"/>
                        <a:ea typeface="微软雅黑" panose="020B0503020204020204" pitchFamily="34" charset="-122"/>
                      </a:rPr>
                      <m:t>(</m:t>
                    </m:r>
                    <m:r>
                      <a:rPr lang="en-US" altLang="zh-CN" sz="2800" b="1" i="1">
                        <a:solidFill>
                          <a:srgbClr val="003399"/>
                        </a:solidFill>
                        <a:latin typeface="Cambria Math" panose="02040503050406030204"/>
                        <a:ea typeface="微软雅黑" panose="020B0503020204020204" pitchFamily="34" charset="-122"/>
                      </a:rPr>
                      <m:t>𝒂</m:t>
                    </m:r>
                    <m:r>
                      <a:rPr lang="en-US" altLang="zh-CN" sz="2800" b="1" i="1">
                        <a:solidFill>
                          <a:srgbClr val="003399"/>
                        </a:solidFill>
                        <a:latin typeface="Cambria Math" panose="02040503050406030204"/>
                        <a:ea typeface="微软雅黑" panose="020B0503020204020204" pitchFamily="34" charset="-122"/>
                      </a:rPr>
                      <m:t>,</m:t>
                    </m:r>
                    <m:r>
                      <a:rPr lang="en-US" altLang="zh-CN" sz="2800" b="1" i="1">
                        <a:solidFill>
                          <a:srgbClr val="003399"/>
                        </a:solidFill>
                        <a:latin typeface="Cambria Math" panose="02040503050406030204"/>
                        <a:ea typeface="微软雅黑" panose="020B0503020204020204" pitchFamily="34" charset="-122"/>
                      </a:rPr>
                      <m:t>𝒃</m:t>
                    </m:r>
                    <m:r>
                      <a:rPr lang="en-US" altLang="zh-CN" sz="2800" b="1" i="1">
                        <a:solidFill>
                          <a:srgbClr val="003399"/>
                        </a:solidFill>
                        <a:latin typeface="Cambria Math" panose="02040503050406030204"/>
                        <a:ea typeface="微软雅黑" panose="020B0503020204020204" pitchFamily="34" charset="-122"/>
                      </a:rPr>
                      <m:t>)</m:t>
                    </m:r>
                  </m:oMath>
                </a14:m>
                <a:r>
                  <a:rPr lang="zh-CN" altLang="en-US" sz="2800" b="1" dirty="0">
                    <a:solidFill>
                      <a:srgbClr val="003399"/>
                    </a:solidFill>
                    <a:latin typeface="微软雅黑" panose="020B0503020204020204" pitchFamily="34" charset="-122"/>
                    <a:ea typeface="微软雅黑" panose="020B0503020204020204" pitchFamily="34" charset="-122"/>
                  </a:rPr>
                  <a:t>内连续</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记为</a:t>
                </a:r>
                <a:r>
                  <a:rPr lang="en-US" altLang="zh-CN" sz="2800" dirty="0">
                    <a:latin typeface="微软雅黑" panose="020B0503020204020204" pitchFamily="34" charset="-122"/>
                    <a:ea typeface="微软雅黑" panose="020B0503020204020204" pitchFamily="34" charset="-122"/>
                  </a:rPr>
                  <a:t> </a:t>
                </a:r>
                <a14:m>
                  <m:oMath xmlns:m="http://schemas.openxmlformats.org/officeDocument/2006/math">
                    <m:r>
                      <a:rPr lang="zh-CN" altLang="en-US" sz="2800" b="1" i="1" smtClean="0">
                        <a:solidFill>
                          <a:srgbClr val="0000FF"/>
                        </a:solidFill>
                        <a:latin typeface="Cambria Math" panose="02040503050406030204"/>
                      </a:rPr>
                      <m:t>𝒇</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𝒙</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𝑪</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𝒂</m:t>
                    </m:r>
                    <m:r>
                      <a:rPr lang="zh-CN" altLang="en-US" sz="2800" b="1">
                        <a:solidFill>
                          <a:srgbClr val="0000FF"/>
                        </a:solidFill>
                        <a:latin typeface="Cambria Math" panose="02040503050406030204"/>
                      </a:rPr>
                      <m:t>,</m:t>
                    </m:r>
                    <m:r>
                      <a:rPr lang="zh-CN" altLang="en-US" sz="2800" b="1" i="1">
                        <a:solidFill>
                          <a:srgbClr val="0000FF"/>
                        </a:solidFill>
                        <a:latin typeface="Cambria Math" panose="02040503050406030204"/>
                      </a:rPr>
                      <m:t>𝒃</m:t>
                    </m:r>
                    <m:r>
                      <a:rPr lang="zh-CN" altLang="en-US" sz="2800" b="1">
                        <a:solidFill>
                          <a:srgbClr val="0000FF"/>
                        </a:solidFill>
                        <a:latin typeface="Cambria Math" panose="02040503050406030204"/>
                      </a:rPr>
                      <m:t>)</m:t>
                    </m:r>
                    <m:r>
                      <m:rPr>
                        <m:nor/>
                      </m:rPr>
                      <a:rPr lang="zh-CN" altLang="en-US" sz="2800" i="1">
                        <a:solidFill>
                          <a:srgbClr val="0000FF"/>
                        </a:solidFill>
                        <a:latin typeface="微软雅黑" panose="020B0503020204020204" pitchFamily="34" charset="-122"/>
                        <a:ea typeface="微软雅黑" panose="020B0503020204020204" pitchFamily="34" charset="-122"/>
                      </a:rPr>
                      <m:t> </m:t>
                    </m:r>
                    <m:r>
                      <a:rPr lang="zh-CN" altLang="en-US" sz="2800">
                        <a:latin typeface="Cambria Math" panose="02040503050406030204"/>
                      </a:rPr>
                      <m:t>.</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0" name="矩形 19"/>
              <p:cNvSpPr>
                <a:spLocks noRot="1" noChangeAspect="1" noMove="1" noResize="1" noEditPoints="1" noAdjustHandles="1" noChangeArrowheads="1" noChangeShapeType="1" noTextEdit="1"/>
              </p:cNvSpPr>
              <p:nvPr/>
            </p:nvSpPr>
            <p:spPr>
              <a:xfrm>
                <a:off x="611561" y="836712"/>
                <a:ext cx="8334924" cy="1212640"/>
              </a:xfrm>
              <a:prstGeom prst="rect">
                <a:avLst/>
              </a:prstGeom>
              <a:blipFill rotWithShape="1">
                <a:blip r:embed="rId8"/>
                <a:stretch>
                  <a:fillRect l="-1" t="-34" r="7" b="17"/>
                </a:stretch>
              </a:blipFill>
            </p:spPr>
            <p:txBody>
              <a:bodyPr/>
              <a:lstStyle/>
              <a:p>
                <a:r>
                  <a:rPr lang="zh-CN" altLang="en-US">
                    <a:noFill/>
                  </a:rPr>
                  <a:t> </a:t>
                </a:r>
              </a:p>
            </p:txBody>
          </p:sp>
        </mc:Fallback>
      </mc:AlternateContent>
      <p:sp>
        <p:nvSpPr>
          <p:cNvPr id="22" name="矩形 21"/>
          <p:cNvSpPr/>
          <p:nvPr/>
        </p:nvSpPr>
        <p:spPr>
          <a:xfrm>
            <a:off x="3695070" y="5415607"/>
            <a:ext cx="1261884"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右连续</a:t>
            </a:r>
          </a:p>
        </p:txBody>
      </p:sp>
      <p:sp>
        <p:nvSpPr>
          <p:cNvPr id="23" name="矩形 22"/>
          <p:cNvSpPr/>
          <p:nvPr/>
        </p:nvSpPr>
        <p:spPr>
          <a:xfrm>
            <a:off x="7068733" y="4358654"/>
            <a:ext cx="1261884"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左连续</a:t>
            </a:r>
          </a:p>
        </p:txBody>
      </p:sp>
      <p:sp>
        <p:nvSpPr>
          <p:cNvPr id="24" name="矩形 23"/>
          <p:cNvSpPr/>
          <p:nvPr/>
        </p:nvSpPr>
        <p:spPr>
          <a:xfrm>
            <a:off x="6153215" y="5460069"/>
            <a:ext cx="902811"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连续</a:t>
            </a:r>
          </a:p>
        </p:txBody>
      </p:sp>
      <p:sp>
        <p:nvSpPr>
          <p:cNvPr id="25" name="右箭头 24"/>
          <p:cNvSpPr/>
          <p:nvPr/>
        </p:nvSpPr>
        <p:spPr>
          <a:xfrm flipH="1">
            <a:off x="4510231" y="5065952"/>
            <a:ext cx="409982" cy="180000"/>
          </a:xfrm>
          <a:prstGeom prst="rightArrow">
            <a:avLst/>
          </a:prstGeom>
          <a:solidFill>
            <a:srgbClr val="C00000"/>
          </a:solidFill>
          <a:ln w="19050"/>
        </p:spPr>
        <p:style>
          <a:lnRef idx="3">
            <a:schemeClr val="lt1"/>
          </a:lnRef>
          <a:fillRef idx="1">
            <a:schemeClr val="accent2"/>
          </a:fillRef>
          <a:effectRef idx="1">
            <a:schemeClr val="accent2"/>
          </a:effectRef>
          <a:fontRef idx="minor">
            <a:schemeClr val="lt1"/>
          </a:fontRef>
        </p:style>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右箭头 25"/>
          <p:cNvSpPr/>
          <p:nvPr/>
        </p:nvSpPr>
        <p:spPr>
          <a:xfrm>
            <a:off x="7545535" y="5067826"/>
            <a:ext cx="409982" cy="180000"/>
          </a:xfrm>
          <a:prstGeom prst="rightArrow">
            <a:avLst/>
          </a:prstGeom>
          <a:solidFill>
            <a:srgbClr val="C00000"/>
          </a:solidFill>
          <a:ln w="19050"/>
        </p:spPr>
        <p:style>
          <a:lnRef idx="3">
            <a:schemeClr val="lt1"/>
          </a:lnRef>
          <a:fillRef idx="1">
            <a:schemeClr val="accent2"/>
          </a:fillRef>
          <a:effectRef idx="1">
            <a:schemeClr val="accent2"/>
          </a:effectRef>
          <a:fontRef idx="minor">
            <a:schemeClr val="lt1"/>
          </a:fontRef>
        </p:style>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27" name="组合 26"/>
          <p:cNvGrpSpPr/>
          <p:nvPr/>
        </p:nvGrpSpPr>
        <p:grpSpPr>
          <a:xfrm>
            <a:off x="6482026" y="5067826"/>
            <a:ext cx="852805" cy="182058"/>
            <a:chOff x="9275296" y="4285486"/>
            <a:chExt cx="852805" cy="182058"/>
          </a:xfrm>
          <a:solidFill>
            <a:srgbClr val="7030A0"/>
          </a:solidFill>
        </p:grpSpPr>
        <p:sp>
          <p:nvSpPr>
            <p:cNvPr id="28" name="右箭头 27"/>
            <p:cNvSpPr/>
            <p:nvPr/>
          </p:nvSpPr>
          <p:spPr>
            <a:xfrm flipH="1">
              <a:off x="9718119" y="4287544"/>
              <a:ext cx="409982" cy="180000"/>
            </a:xfrm>
            <a:prstGeom prst="rightArrow">
              <a:avLst/>
            </a:prstGeom>
            <a:grpFill/>
            <a:ln w="19050"/>
          </p:spPr>
          <p:style>
            <a:lnRef idx="3">
              <a:schemeClr val="lt1"/>
            </a:lnRef>
            <a:fillRef idx="1">
              <a:schemeClr val="accent2"/>
            </a:fillRef>
            <a:effectRef idx="1">
              <a:schemeClr val="accent2"/>
            </a:effectRef>
            <a:fontRef idx="minor">
              <a:schemeClr val="lt1"/>
            </a:fontRef>
          </p:style>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9" name="右箭头 28"/>
            <p:cNvSpPr/>
            <p:nvPr/>
          </p:nvSpPr>
          <p:spPr>
            <a:xfrm>
              <a:off x="9275296" y="4285486"/>
              <a:ext cx="409982" cy="180000"/>
            </a:xfrm>
            <a:prstGeom prst="rightArrow">
              <a:avLst/>
            </a:prstGeom>
            <a:grpFill/>
            <a:ln w="19050"/>
          </p:spPr>
          <p:style>
            <a:lnRef idx="3">
              <a:schemeClr val="lt1"/>
            </a:lnRef>
            <a:fillRef idx="1">
              <a:schemeClr val="accent2"/>
            </a:fillRef>
            <a:effectRef idx="1">
              <a:schemeClr val="accent2"/>
            </a:effectRef>
            <a:fontRef idx="minor">
              <a:schemeClr val="lt1"/>
            </a:fontRef>
          </p:style>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sp>
        <p:nvSpPr>
          <p:cNvPr id="30" name="右箭头 29"/>
          <p:cNvSpPr/>
          <p:nvPr/>
        </p:nvSpPr>
        <p:spPr>
          <a:xfrm rot="16200000" flipH="1">
            <a:off x="3994201" y="4366567"/>
            <a:ext cx="204992" cy="180000"/>
          </a:xfrm>
          <a:prstGeom prst="rightArrow">
            <a:avLst/>
          </a:prstGeom>
          <a:ln w="19050">
            <a:solidFill>
              <a:srgbClr val="C00000"/>
            </a:solidFill>
          </a:ln>
        </p:spPr>
        <p:style>
          <a:lnRef idx="3">
            <a:schemeClr val="lt1"/>
          </a:lnRef>
          <a:fillRef idx="1">
            <a:schemeClr val="accent2"/>
          </a:fillRef>
          <a:effectRef idx="1">
            <a:schemeClr val="accent2"/>
          </a:effectRef>
          <a:fontRef idx="minor">
            <a:schemeClr val="lt1"/>
          </a:fontRef>
        </p:style>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1" name="右箭头 30"/>
          <p:cNvSpPr/>
          <p:nvPr/>
        </p:nvSpPr>
        <p:spPr>
          <a:xfrm rot="5400000">
            <a:off x="3930605" y="5959220"/>
            <a:ext cx="315580" cy="240608"/>
          </a:xfrm>
          <a:prstGeom prst="rightArrow">
            <a:avLst/>
          </a:prstGeom>
          <a:solidFill>
            <a:srgbClr val="C00000"/>
          </a:solidFill>
          <a:ln w="19050">
            <a:solidFill>
              <a:srgbClr val="C00000"/>
            </a:solidFill>
          </a:ln>
        </p:spPr>
        <p:style>
          <a:lnRef idx="3">
            <a:schemeClr val="lt1"/>
          </a:lnRef>
          <a:fillRef idx="1">
            <a:schemeClr val="accent2"/>
          </a:fillRef>
          <a:effectRef idx="1">
            <a:schemeClr val="accent2"/>
          </a:effectRef>
          <a:fontRef idx="minor">
            <a:schemeClr val="lt1"/>
          </a:fontRef>
        </p:style>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32" name="组合 31"/>
          <p:cNvGrpSpPr/>
          <p:nvPr/>
        </p:nvGrpSpPr>
        <p:grpSpPr>
          <a:xfrm>
            <a:off x="4002192" y="3613492"/>
            <a:ext cx="183924" cy="715102"/>
            <a:chOff x="6795462" y="2831152"/>
            <a:chExt cx="183924" cy="715102"/>
          </a:xfrm>
          <a:solidFill>
            <a:srgbClr val="7030A0"/>
          </a:solidFill>
        </p:grpSpPr>
        <p:sp>
          <p:nvSpPr>
            <p:cNvPr id="33" name="右箭头 32"/>
            <p:cNvSpPr/>
            <p:nvPr/>
          </p:nvSpPr>
          <p:spPr>
            <a:xfrm rot="5400000">
              <a:off x="6725457" y="2901157"/>
              <a:ext cx="323529" cy="183519"/>
            </a:xfrm>
            <a:prstGeom prst="rightArrow">
              <a:avLst/>
            </a:prstGeom>
            <a:grpFill/>
            <a:ln w="19050"/>
          </p:spPr>
          <p:style>
            <a:lnRef idx="3">
              <a:schemeClr val="lt1"/>
            </a:lnRef>
            <a:fillRef idx="1">
              <a:schemeClr val="accent2"/>
            </a:fillRef>
            <a:effectRef idx="1">
              <a:schemeClr val="accent2"/>
            </a:effectRef>
            <a:fontRef idx="minor">
              <a:schemeClr val="lt1"/>
            </a:fontRef>
          </p:style>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4" name="右箭头 33"/>
            <p:cNvSpPr/>
            <p:nvPr/>
          </p:nvSpPr>
          <p:spPr>
            <a:xfrm rot="16200000" flipV="1">
              <a:off x="6725862" y="3292730"/>
              <a:ext cx="323529" cy="183519"/>
            </a:xfrm>
            <a:prstGeom prst="rightArrow">
              <a:avLst/>
            </a:prstGeom>
            <a:grpFill/>
            <a:ln w="19050"/>
          </p:spPr>
          <p:style>
            <a:lnRef idx="3">
              <a:schemeClr val="lt1"/>
            </a:lnRef>
            <a:fillRef idx="1">
              <a:schemeClr val="accent2"/>
            </a:fillRef>
            <a:effectRef idx="1">
              <a:schemeClr val="accent2"/>
            </a:effectRef>
            <a:fontRef idx="minor">
              <a:schemeClr val="lt1"/>
            </a:fontRef>
          </p:style>
          <p:txBody>
            <a:bodyPr wrap="squar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wipe(left)">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
                                            <p:txEl>
                                              <p:pRg st="1" end="1"/>
                                            </p:txEl>
                                          </p:spTgt>
                                        </p:tgtEl>
                                        <p:attrNameLst>
                                          <p:attrName>style.visibility</p:attrName>
                                        </p:attrNameLst>
                                      </p:cBhvr>
                                      <p:to>
                                        <p:strVal val="visible"/>
                                      </p:to>
                                    </p:set>
                                    <p:animEffect transition="in" filter="wipe(left)">
                                      <p:cBhvr>
                                        <p:cTn id="21" dur="500"/>
                                        <p:tgtEl>
                                          <p:spTgt spid="21">
                                            <p:txEl>
                                              <p:pRg st="1" end="1"/>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animEffect transition="in" filter="wipe(left)">
                                      <p:cBhvr>
                                        <p:cTn id="25" dur="500"/>
                                        <p:tgtEl>
                                          <p:spTgt spid="2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wipe(left)">
                                      <p:cBhvr>
                                        <p:cTn id="30" dur="500"/>
                                        <p:tgtEl>
                                          <p:spTgt spid="21">
                                            <p:txEl>
                                              <p:pRg st="3" end="3"/>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1">
                                            <p:txEl>
                                              <p:pRg st="4" end="4"/>
                                            </p:txEl>
                                          </p:spTgt>
                                        </p:tgtEl>
                                        <p:attrNameLst>
                                          <p:attrName>style.visibility</p:attrName>
                                        </p:attrNameLst>
                                      </p:cBhvr>
                                      <p:to>
                                        <p:strVal val="visible"/>
                                      </p:to>
                                    </p:set>
                                    <p:animEffect transition="in" filter="wipe(left)">
                                      <p:cBhvr>
                                        <p:cTn id="34" dur="500"/>
                                        <p:tgtEl>
                                          <p:spTgt spid="2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6"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arn(inHorizontal)">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up)">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500"/>
                                        <p:tgtEl>
                                          <p:spTgt spid="2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up)">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0" grpId="0" uiExpand="1" build="p"/>
      <p:bldP spid="22" grpId="0"/>
      <p:bldP spid="23" grpId="0"/>
      <p:bldP spid="24" grpId="0"/>
      <p:bldP spid="25" grpId="0" animBg="1"/>
      <p:bldP spid="26"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83568" y="918468"/>
                <a:ext cx="7909395" cy="2893100"/>
              </a:xfrm>
              <a:prstGeom prst="rect">
                <a:avLst/>
              </a:prstGeom>
            </p:spPr>
            <p:txBody>
              <a:bodyPr wrap="square">
                <a:spAutoFit/>
              </a:bodyPr>
              <a:lstStyle/>
              <a:p>
                <a:pPr>
                  <a:lnSpc>
                    <a:spcPct val="130000"/>
                  </a:lnSpc>
                </a:pPr>
                <a:r>
                  <a:rPr lang="zh-CN" altLang="en-US" sz="2800" b="1" dirty="0">
                    <a:solidFill>
                      <a:srgbClr val="FF0000"/>
                    </a:solidFill>
                    <a:latin typeface="微软雅黑" panose="020B0503020204020204" pitchFamily="34" charset="-122"/>
                    <a:ea typeface="微软雅黑" panose="020B0503020204020204" pitchFamily="34" charset="-122"/>
                  </a:rPr>
                  <a:t>例</a:t>
                </a:r>
                <a:r>
                  <a:rPr lang="en-US" altLang="zh-CN" sz="2800" b="1" dirty="0">
                    <a:solidFill>
                      <a:srgbClr val="FF0000"/>
                    </a:solidFill>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设函数</a:t>
                </a:r>
                <a14:m>
                  <m:oMath xmlns:m="http://schemas.openxmlformats.org/officeDocument/2006/math">
                    <m:r>
                      <a:rPr lang="en-US" altLang="zh-CN" sz="2800" b="0" i="1" dirty="0" smtClean="0">
                        <a:latin typeface="Cambria Math" panose="02040503050406030204"/>
                      </a:rPr>
                      <m:t>𝑓</m:t>
                    </m:r>
                    <m:r>
                      <a:rPr lang="en-US" altLang="zh-CN" sz="2800" b="0" i="1" dirty="0" smtClean="0">
                        <a:latin typeface="Cambria Math" panose="02040503050406030204"/>
                      </a:rPr>
                      <m:t>(</m:t>
                    </m:r>
                    <m:r>
                      <a:rPr lang="en-US" altLang="zh-CN" sz="2800" b="0" i="1" dirty="0" smtClean="0">
                        <a:latin typeface="Cambria Math" panose="02040503050406030204"/>
                      </a:rPr>
                      <m:t>𝑥</m:t>
                    </m:r>
                    <m:r>
                      <a:rPr lang="en-US" altLang="zh-CN" sz="2800" b="0" i="1" dirty="0" smtClean="0">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a:rPr>
                          <m:t>−∞,+∞</m:t>
                        </m:r>
                      </m:e>
                    </m:d>
                  </m:oMath>
                </a14:m>
                <a:r>
                  <a:rPr lang="zh-CN" altLang="en-US" sz="2800" dirty="0">
                    <a:latin typeface="微软雅黑" panose="020B0503020204020204" pitchFamily="34" charset="-122"/>
                    <a:ea typeface="微软雅黑" panose="020B0503020204020204" pitchFamily="34" charset="-122"/>
                  </a:rPr>
                  <a:t>内有定义，且对</a:t>
                </a:r>
                <a:endParaRPr lang="en-US" altLang="zh-CN" sz="2800" dirty="0">
                  <a:latin typeface="微软雅黑" panose="020B0503020204020204" pitchFamily="34" charset="-122"/>
                  <a:ea typeface="微软雅黑" panose="020B0503020204020204" pitchFamily="34" charset="-122"/>
                </a:endParaRPr>
              </a:p>
              <a:p>
                <a:pPr>
                  <a:lnSpc>
                    <a:spcPct val="130000"/>
                  </a:lnSpc>
                </a:pPr>
                <a14:m>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a:rPr>
                          <m:t>−∞,</m:t>
                        </m:r>
                        <m:r>
                          <a:rPr lang="zh-CN" altLang="en-US" sz="2800" i="1" smtClean="0">
                            <a:latin typeface="Cambria Math" panose="02040503050406030204"/>
                          </a:rPr>
                          <m:t> </m:t>
                        </m:r>
                        <m:r>
                          <a:rPr lang="zh-CN" altLang="en-US" sz="2800">
                            <a:latin typeface="Cambria Math" panose="02040503050406030204"/>
                          </a:rPr>
                          <m:t>+∞</m:t>
                        </m:r>
                      </m:e>
                    </m:d>
                  </m:oMath>
                </a14:m>
                <a:r>
                  <a:rPr lang="zh-CN" altLang="en-US" sz="2800" dirty="0">
                    <a:latin typeface="微软雅黑" panose="020B0503020204020204" pitchFamily="34" charset="-122"/>
                    <a:ea typeface="微软雅黑" panose="020B0503020204020204" pitchFamily="34" charset="-122"/>
                  </a:rPr>
                  <a:t>内的任何</a:t>
                </a:r>
                <a14:m>
                  <m:oMath xmlns:m="http://schemas.openxmlformats.org/officeDocument/2006/math">
                    <m:r>
                      <a:rPr lang="en-US" altLang="zh-CN" sz="2800" b="0" i="1" smtClean="0">
                        <a:latin typeface="Cambria Math" panose="02040503050406030204"/>
                      </a:rPr>
                      <m:t>𝑥</m:t>
                    </m:r>
                    <m:r>
                      <a:rPr lang="en-US" altLang="zh-CN" sz="2800" b="0" i="1" smtClean="0">
                        <a:latin typeface="Cambria Math" panose="02040503050406030204"/>
                      </a:rPr>
                      <m:t>,</m:t>
                    </m:r>
                    <m:r>
                      <a:rPr lang="en-US" altLang="zh-CN" sz="2800" b="0" i="1" smtClean="0">
                        <a:latin typeface="Cambria Math" panose="02040503050406030204"/>
                      </a:rPr>
                      <m:t>𝑦</m:t>
                    </m:r>
                  </m:oMath>
                </a14:m>
                <a:r>
                  <a:rPr lang="zh-CN" altLang="en-US" sz="2800" dirty="0">
                    <a:latin typeface="微软雅黑" panose="020B0503020204020204" pitchFamily="34" charset="-122"/>
                    <a:ea typeface="微软雅黑" panose="020B0503020204020204" pitchFamily="34" charset="-122"/>
                  </a:rPr>
                  <a:t>满足</a:t>
                </a:r>
              </a:p>
              <a:p>
                <a:pPr>
                  <a:lnSpc>
                    <a:spcPct val="130000"/>
                  </a:lnSpc>
                </a:pPr>
                <a14:m>
                  <m:oMathPara xmlns:m="http://schemas.openxmlformats.org/officeDocument/2006/math">
                    <m:oMathParaPr>
                      <m:jc m:val="centerGroup"/>
                    </m:oMathParaPr>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a:rPr lang="zh-CN" altLang="en-US" sz="2800" i="1">
                              <a:latin typeface="Cambria Math" panose="02040503050406030204"/>
                            </a:rPr>
                            <m:t>𝑦</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zh-CN" altLang="en-US" sz="2800">
                              <a:latin typeface="Cambria Math" panose="02040503050406030204"/>
                            </a:rPr>
                            <m:t>)+</m:t>
                          </m:r>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𝑦</m:t>
                          </m:r>
                        </m:e>
                      </m:d>
                      <m:r>
                        <a:rPr lang="en-US" altLang="zh-CN" sz="2800" b="0" i="1" smtClean="0">
                          <a:latin typeface="Cambria Math" panose="02040503050406030204"/>
                        </a:rPr>
                        <m:t>.</m:t>
                      </m:r>
                    </m:oMath>
                  </m:oMathPara>
                </a14:m>
                <a:endParaRPr lang="zh-CN" altLang="en-US"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证明：</a:t>
                </a:r>
                <a14:m>
                  <m:oMath xmlns:m="http://schemas.openxmlformats.org/officeDocument/2006/math">
                    <m:r>
                      <a:rPr lang="en-US" altLang="zh-CN" sz="2800" i="1" dirty="0">
                        <a:latin typeface="Cambria Math" panose="02040503050406030204"/>
                      </a:rPr>
                      <m:t>𝑓</m:t>
                    </m:r>
                    <m:r>
                      <a:rPr lang="en-US" altLang="zh-CN" sz="2800" i="1" dirty="0">
                        <a:latin typeface="Cambria Math" panose="02040503050406030204"/>
                      </a:rPr>
                      <m:t>(</m:t>
                    </m:r>
                    <m:r>
                      <a:rPr lang="en-US" altLang="zh-CN" sz="2800" i="1" dirty="0">
                        <a:latin typeface="Cambria Math" panose="02040503050406030204"/>
                      </a:rPr>
                      <m:t>𝑥</m:t>
                    </m:r>
                    <m:r>
                      <a:rPr lang="en-US" altLang="zh-CN" sz="2800" i="1" dirty="0">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d>
                      <m:dPr>
                        <m:ctrlPr>
                          <a:rPr lang="zh-CN" altLang="en-US" sz="2800" i="1">
                            <a:latin typeface="Cambria Math" panose="02040503050406030204" pitchFamily="18" charset="0"/>
                          </a:rPr>
                        </m:ctrlPr>
                      </m:dPr>
                      <m:e>
                        <m:r>
                          <a:rPr lang="zh-CN" altLang="en-US" sz="2800">
                            <a:latin typeface="Cambria Math" panose="02040503050406030204"/>
                          </a:rPr>
                          <m:t>−∞,+∞</m:t>
                        </m:r>
                      </m:e>
                    </m:d>
                  </m:oMath>
                </a14:m>
                <a:r>
                  <a:rPr lang="zh-CN" altLang="en-US" sz="2800" dirty="0">
                    <a:latin typeface="微软雅黑" panose="020B0503020204020204" pitchFamily="34" charset="-122"/>
                    <a:ea typeface="微软雅黑" panose="020B0503020204020204" pitchFamily="34" charset="-122"/>
                  </a:rPr>
                  <a:t>内连续的充要条件是该函</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数在</a:t>
                </a:r>
                <a14:m>
                  <m:oMath xmlns:m="http://schemas.openxmlformats.org/officeDocument/2006/math">
                    <m:r>
                      <a:rPr lang="zh-CN" altLang="en-US" sz="2800" i="1">
                        <a:latin typeface="Cambria Math" panose="02040503050406030204"/>
                      </a:rPr>
                      <m:t>𝑥</m:t>
                    </m:r>
                    <m:r>
                      <a:rPr lang="zh-CN" altLang="en-US" sz="2800">
                        <a:latin typeface="Cambria Math" panose="02040503050406030204"/>
                      </a:rPr>
                      <m:t>=0</m:t>
                    </m:r>
                  </m:oMath>
                </a14:m>
                <a:r>
                  <a:rPr lang="zh-CN" altLang="en-US" sz="2800" dirty="0">
                    <a:latin typeface="微软雅黑" panose="020B0503020204020204" pitchFamily="34" charset="-122"/>
                    <a:ea typeface="微软雅黑" panose="020B0503020204020204" pitchFamily="34" charset="-122"/>
                  </a:rPr>
                  <a:t>处连续．</a:t>
                </a:r>
              </a:p>
            </p:txBody>
          </p:sp>
        </mc:Choice>
        <mc:Fallback xmlns="">
          <p:sp>
            <p:nvSpPr>
              <p:cNvPr id="2" name="矩形 1"/>
              <p:cNvSpPr>
                <a:spLocks noRot="1" noChangeAspect="1" noMove="1" noResize="1" noEditPoints="1" noAdjustHandles="1" noChangeArrowheads="1" noChangeShapeType="1" noTextEdit="1"/>
              </p:cNvSpPr>
              <p:nvPr/>
            </p:nvSpPr>
            <p:spPr>
              <a:xfrm>
                <a:off x="683568" y="918468"/>
                <a:ext cx="7909395" cy="2893100"/>
              </a:xfrm>
              <a:prstGeom prst="rect">
                <a:avLst/>
              </a:prstGeom>
              <a:blipFill rotWithShape="1">
                <a:blip r:embed="rId3"/>
                <a:stretch>
                  <a:fillRect l="-4" t="-9" r="2" b="10"/>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683568" y="1052736"/>
                <a:ext cx="8208912" cy="4154984"/>
              </a:xfrm>
              <a:prstGeom prst="rect">
                <a:avLst/>
              </a:prstGeom>
            </p:spPr>
            <p:txBody>
              <a:bodyPr wrap="square">
                <a:spAutoFit/>
              </a:bodyPr>
              <a:lstStyle/>
              <a:p>
                <a:pPr marL="457200" indent="-457200">
                  <a:lnSpc>
                    <a:spcPct val="130000"/>
                  </a:lnSpc>
                  <a:spcBef>
                    <a:spcPts val="600"/>
                  </a:spcBef>
                  <a:spcAft>
                    <a:spcPts val="600"/>
                  </a:spcAft>
                  <a:buClr>
                    <a:srgbClr val="00B0F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多项式函数</a:t>
                </a:r>
                <a:endParaRPr lang="en-US" altLang="zh-CN" sz="2800" dirty="0">
                  <a:latin typeface="微软雅黑" panose="020B0503020204020204" pitchFamily="34" charset="-122"/>
                  <a:ea typeface="微软雅黑" panose="020B0503020204020204" pitchFamily="34" charset="-122"/>
                </a:endParaRPr>
              </a:p>
              <a:p>
                <a:pPr algn="ctr">
                  <a:lnSpc>
                    <a:spcPct val="130000"/>
                  </a:lnSpc>
                  <a:spcBef>
                    <a:spcPts val="600"/>
                  </a:spcBef>
                  <a:spcAft>
                    <a:spcPts val="600"/>
                  </a:spcAft>
                  <a:buClr>
                    <a:srgbClr val="00B0F0"/>
                  </a:buClr>
                </a:pPr>
                <a:r>
                  <a:rPr lang="zh-CN" altLang="en-US" sz="2800" dirty="0">
                    <a:latin typeface="微软雅黑" panose="020B0503020204020204" pitchFamily="34" charset="-122"/>
                    <a:ea typeface="微软雅黑" panose="020B0503020204020204" pitchFamily="34" charset="-122"/>
                  </a:rPr>
                  <a:t> </a:t>
                </a:r>
                <a14:m>
                  <m:oMath xmlns:m="http://schemas.openxmlformats.org/officeDocument/2006/math">
                    <m:r>
                      <a:rPr lang="zh-CN" altLang="en-US" sz="3200" i="1" smtClean="0">
                        <a:solidFill>
                          <a:srgbClr val="C00000"/>
                        </a:solidFill>
                        <a:latin typeface="Cambria Math" panose="02040503050406030204"/>
                      </a:rPr>
                      <m:t>𝑃</m:t>
                    </m:r>
                    <m:r>
                      <a:rPr lang="zh-CN" altLang="en-US" sz="3200">
                        <a:solidFill>
                          <a:srgbClr val="C00000"/>
                        </a:solidFill>
                        <a:latin typeface="Cambria Math" panose="02040503050406030204"/>
                      </a:rPr>
                      <m:t>(</m:t>
                    </m:r>
                    <m:r>
                      <a:rPr lang="zh-CN" altLang="en-US" sz="3200" i="1">
                        <a:solidFill>
                          <a:srgbClr val="C00000"/>
                        </a:solidFill>
                        <a:latin typeface="Cambria Math" panose="02040503050406030204"/>
                      </a:rPr>
                      <m:t>𝑥</m:t>
                    </m:r>
                    <m:r>
                      <a:rPr lang="zh-CN" altLang="en-US" sz="3200">
                        <a:solidFill>
                          <a:srgbClr val="C00000"/>
                        </a:solidFill>
                        <a:latin typeface="Cambria Math" panose="02040503050406030204"/>
                      </a:rPr>
                      <m:t>)=</m:t>
                    </m:r>
                    <m:sSub>
                      <m:sSubPr>
                        <m:ctrlPr>
                          <a:rPr lang="zh-CN" altLang="en-US" sz="3200" i="1">
                            <a:solidFill>
                              <a:srgbClr val="C00000"/>
                            </a:solidFill>
                            <a:latin typeface="Cambria Math" panose="02040503050406030204" pitchFamily="18" charset="0"/>
                          </a:rPr>
                        </m:ctrlPr>
                      </m:sSubPr>
                      <m:e>
                        <m:r>
                          <a:rPr lang="zh-CN" altLang="en-US" sz="3200" i="1">
                            <a:solidFill>
                              <a:srgbClr val="C00000"/>
                            </a:solidFill>
                            <a:latin typeface="Cambria Math" panose="02040503050406030204"/>
                          </a:rPr>
                          <m:t>𝑎</m:t>
                        </m:r>
                      </m:e>
                      <m:sub>
                        <m:r>
                          <a:rPr lang="zh-CN" altLang="en-US" sz="3200" i="1">
                            <a:solidFill>
                              <a:srgbClr val="C00000"/>
                            </a:solidFill>
                            <a:latin typeface="Cambria Math" panose="02040503050406030204"/>
                          </a:rPr>
                          <m:t>𝑛</m:t>
                        </m:r>
                      </m:sub>
                    </m:sSub>
                    <m:sSup>
                      <m:sSupPr>
                        <m:ctrlPr>
                          <a:rPr lang="zh-CN" altLang="en-US" sz="3200" i="1">
                            <a:solidFill>
                              <a:srgbClr val="C00000"/>
                            </a:solidFill>
                            <a:latin typeface="Cambria Math" panose="02040503050406030204" pitchFamily="18" charset="0"/>
                          </a:rPr>
                        </m:ctrlPr>
                      </m:sSupPr>
                      <m:e>
                        <m:r>
                          <a:rPr lang="zh-CN" altLang="en-US" sz="3200" i="1">
                            <a:solidFill>
                              <a:srgbClr val="C00000"/>
                            </a:solidFill>
                            <a:latin typeface="Cambria Math" panose="02040503050406030204"/>
                          </a:rPr>
                          <m:t>𝑥</m:t>
                        </m:r>
                      </m:e>
                      <m:sup>
                        <m:r>
                          <a:rPr lang="zh-CN" altLang="en-US" sz="3200" i="1">
                            <a:solidFill>
                              <a:srgbClr val="C00000"/>
                            </a:solidFill>
                            <a:latin typeface="Cambria Math" panose="02040503050406030204"/>
                          </a:rPr>
                          <m:t>𝑛</m:t>
                        </m:r>
                      </m:sup>
                    </m:sSup>
                    <m:r>
                      <a:rPr lang="zh-CN" altLang="en-US" sz="3200">
                        <a:solidFill>
                          <a:srgbClr val="C00000"/>
                        </a:solidFill>
                        <a:latin typeface="Cambria Math" panose="02040503050406030204"/>
                      </a:rPr>
                      <m:t>+</m:t>
                    </m:r>
                    <m:sSub>
                      <m:sSubPr>
                        <m:ctrlPr>
                          <a:rPr lang="zh-CN" altLang="en-US" sz="3200" i="1">
                            <a:solidFill>
                              <a:srgbClr val="C00000"/>
                            </a:solidFill>
                            <a:latin typeface="Cambria Math" panose="02040503050406030204" pitchFamily="18" charset="0"/>
                          </a:rPr>
                        </m:ctrlPr>
                      </m:sSubPr>
                      <m:e>
                        <m:r>
                          <a:rPr lang="zh-CN" altLang="en-US" sz="3200" i="1">
                            <a:solidFill>
                              <a:srgbClr val="C00000"/>
                            </a:solidFill>
                            <a:latin typeface="Cambria Math" panose="02040503050406030204"/>
                          </a:rPr>
                          <m:t>𝑎</m:t>
                        </m:r>
                      </m:e>
                      <m:sub>
                        <m:r>
                          <a:rPr lang="zh-CN" altLang="en-US" sz="3200" i="1">
                            <a:solidFill>
                              <a:srgbClr val="C00000"/>
                            </a:solidFill>
                            <a:latin typeface="Cambria Math" panose="02040503050406030204"/>
                          </a:rPr>
                          <m:t>𝑛</m:t>
                        </m:r>
                        <m:r>
                          <a:rPr lang="zh-CN" altLang="en-US" sz="3200">
                            <a:solidFill>
                              <a:srgbClr val="C00000"/>
                            </a:solidFill>
                            <a:latin typeface="Cambria Math" panose="02040503050406030204"/>
                          </a:rPr>
                          <m:t>−1</m:t>
                        </m:r>
                      </m:sub>
                    </m:sSub>
                    <m:sSup>
                      <m:sSupPr>
                        <m:ctrlPr>
                          <a:rPr lang="zh-CN" altLang="en-US" sz="3200" i="1">
                            <a:solidFill>
                              <a:srgbClr val="C00000"/>
                            </a:solidFill>
                            <a:latin typeface="Cambria Math" panose="02040503050406030204" pitchFamily="18" charset="0"/>
                          </a:rPr>
                        </m:ctrlPr>
                      </m:sSupPr>
                      <m:e>
                        <m:r>
                          <a:rPr lang="zh-CN" altLang="en-US" sz="3200" i="1">
                            <a:solidFill>
                              <a:srgbClr val="C00000"/>
                            </a:solidFill>
                            <a:latin typeface="Cambria Math" panose="02040503050406030204"/>
                          </a:rPr>
                          <m:t>𝑥</m:t>
                        </m:r>
                      </m:e>
                      <m:sup>
                        <m:r>
                          <a:rPr lang="zh-CN" altLang="en-US" sz="3200" i="1">
                            <a:solidFill>
                              <a:srgbClr val="C00000"/>
                            </a:solidFill>
                            <a:latin typeface="Cambria Math" panose="02040503050406030204"/>
                          </a:rPr>
                          <m:t>𝑛</m:t>
                        </m:r>
                        <m:r>
                          <a:rPr lang="zh-CN" altLang="en-US" sz="3200">
                            <a:solidFill>
                              <a:srgbClr val="C00000"/>
                            </a:solidFill>
                            <a:latin typeface="Cambria Math" panose="02040503050406030204"/>
                          </a:rPr>
                          <m:t>−1</m:t>
                        </m:r>
                      </m:sup>
                    </m:sSup>
                    <m:r>
                      <a:rPr lang="zh-CN" altLang="en-US" sz="3200">
                        <a:solidFill>
                          <a:srgbClr val="C00000"/>
                        </a:solidFill>
                        <a:latin typeface="Cambria Math" panose="02040503050406030204"/>
                      </a:rPr>
                      <m:t>+⋯+</m:t>
                    </m:r>
                    <m:sSub>
                      <m:sSubPr>
                        <m:ctrlPr>
                          <a:rPr lang="zh-CN" altLang="en-US" sz="3200" i="1">
                            <a:solidFill>
                              <a:srgbClr val="C00000"/>
                            </a:solidFill>
                            <a:latin typeface="Cambria Math" panose="02040503050406030204" pitchFamily="18" charset="0"/>
                          </a:rPr>
                        </m:ctrlPr>
                      </m:sSubPr>
                      <m:e>
                        <m:r>
                          <a:rPr lang="zh-CN" altLang="en-US" sz="3200" i="1">
                            <a:solidFill>
                              <a:srgbClr val="C00000"/>
                            </a:solidFill>
                            <a:latin typeface="Cambria Math" panose="02040503050406030204"/>
                          </a:rPr>
                          <m:t>𝑎</m:t>
                        </m:r>
                      </m:e>
                      <m:sub>
                        <m:r>
                          <a:rPr lang="zh-CN" altLang="en-US" sz="3200">
                            <a:solidFill>
                              <a:srgbClr val="C00000"/>
                            </a:solidFill>
                            <a:latin typeface="Cambria Math" panose="02040503050406030204"/>
                          </a:rPr>
                          <m:t>1</m:t>
                        </m:r>
                      </m:sub>
                    </m:sSub>
                    <m:r>
                      <a:rPr lang="zh-CN" altLang="en-US" sz="3200" i="1">
                        <a:solidFill>
                          <a:srgbClr val="C00000"/>
                        </a:solidFill>
                        <a:latin typeface="Cambria Math" panose="02040503050406030204"/>
                      </a:rPr>
                      <m:t>𝑥</m:t>
                    </m:r>
                    <m:r>
                      <a:rPr lang="zh-CN" altLang="en-US" sz="3200">
                        <a:solidFill>
                          <a:srgbClr val="C00000"/>
                        </a:solidFill>
                        <a:latin typeface="Cambria Math" panose="02040503050406030204"/>
                      </a:rPr>
                      <m:t>+</m:t>
                    </m:r>
                    <m:sSub>
                      <m:sSubPr>
                        <m:ctrlPr>
                          <a:rPr lang="zh-CN" altLang="en-US" sz="3200" i="1">
                            <a:solidFill>
                              <a:srgbClr val="C00000"/>
                            </a:solidFill>
                            <a:latin typeface="Cambria Math" panose="02040503050406030204" pitchFamily="18" charset="0"/>
                          </a:rPr>
                        </m:ctrlPr>
                      </m:sSubPr>
                      <m:e>
                        <m:r>
                          <a:rPr lang="zh-CN" altLang="en-US" sz="3200" i="1">
                            <a:solidFill>
                              <a:srgbClr val="C00000"/>
                            </a:solidFill>
                            <a:latin typeface="Cambria Math" panose="02040503050406030204"/>
                          </a:rPr>
                          <m:t>𝑎</m:t>
                        </m:r>
                      </m:e>
                      <m:sub>
                        <m:r>
                          <a:rPr lang="zh-CN" altLang="en-US" sz="3200">
                            <a:solidFill>
                              <a:srgbClr val="C00000"/>
                            </a:solidFill>
                            <a:latin typeface="Cambria Math" panose="02040503050406030204"/>
                          </a:rPr>
                          <m:t>0</m:t>
                        </m:r>
                      </m:sub>
                    </m:sSub>
                  </m:oMath>
                </a14:m>
                <a:r>
                  <a:rPr lang="zh-CN" altLang="en-US" sz="3200" dirty="0">
                    <a:solidFill>
                      <a:srgbClr val="C00000"/>
                    </a:solidFill>
                    <a:latin typeface="微软雅黑" panose="020B0503020204020204" pitchFamily="34" charset="-122"/>
                    <a:ea typeface="微软雅黑" panose="020B0503020204020204" pitchFamily="34" charset="-122"/>
                  </a:rPr>
                  <a:t> </a:t>
                </a:r>
                <a:endParaRPr lang="en-US" altLang="zh-CN" sz="2800" dirty="0">
                  <a:solidFill>
                    <a:srgbClr val="C00000"/>
                  </a:solidFill>
                  <a:latin typeface="微软雅黑" panose="020B0503020204020204" pitchFamily="34" charset="-122"/>
                  <a:ea typeface="微软雅黑" panose="020B0503020204020204" pitchFamily="34" charset="-122"/>
                </a:endParaRPr>
              </a:p>
              <a:p>
                <a:pPr>
                  <a:lnSpc>
                    <a:spcPct val="130000"/>
                  </a:lnSpc>
                  <a:spcBef>
                    <a:spcPts val="600"/>
                  </a:spcBef>
                  <a:spcAft>
                    <a:spcPts val="600"/>
                  </a:spcAft>
                  <a:buClr>
                    <a:srgbClr val="00B0F0"/>
                  </a:buClr>
                </a:pPr>
                <a:r>
                  <a:rPr lang="zh-CN" altLang="en-US" sz="2800" dirty="0">
                    <a:latin typeface="微软雅黑" panose="020B0503020204020204" pitchFamily="34" charset="-122"/>
                    <a:ea typeface="微软雅黑" panose="020B0503020204020204" pitchFamily="34" charset="-122"/>
                  </a:rPr>
                  <a:t>     在</a:t>
                </a:r>
                <a14:m>
                  <m:oMath xmlns:m="http://schemas.openxmlformats.org/officeDocument/2006/math">
                    <m:r>
                      <a:rPr lang="zh-CN" altLang="en-US" sz="2800">
                        <a:latin typeface="Cambria Math" panose="02040503050406030204"/>
                      </a:rPr>
                      <m:t>ℝ</m:t>
                    </m:r>
                  </m:oMath>
                </a14:m>
                <a:r>
                  <a:rPr lang="zh-CN" altLang="en-US" sz="2800" dirty="0">
                    <a:latin typeface="微软雅黑" panose="020B0503020204020204" pitchFamily="34" charset="-122"/>
                    <a:ea typeface="微软雅黑" panose="020B0503020204020204" pitchFamily="34" charset="-122"/>
                  </a:rPr>
                  <a:t>中任何点处都连续．</a:t>
                </a:r>
                <a:endParaRPr lang="en-US" altLang="zh-CN" sz="2800" dirty="0">
                  <a:latin typeface="微软雅黑" panose="020B0503020204020204" pitchFamily="34" charset="-122"/>
                  <a:ea typeface="微软雅黑" panose="020B0503020204020204" pitchFamily="34" charset="-122"/>
                </a:endParaRPr>
              </a:p>
              <a:p>
                <a:pPr marL="457200" indent="-457200">
                  <a:lnSpc>
                    <a:spcPct val="130000"/>
                  </a:lnSpc>
                  <a:buClr>
                    <a:srgbClr val="00B0F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正弦函数 </a:t>
                </a:r>
                <a14:m>
                  <m:oMath xmlns:m="http://schemas.openxmlformats.org/officeDocument/2006/math">
                    <m:r>
                      <m:rPr>
                        <m:sty m:val="p"/>
                      </m:rPr>
                      <a:rPr lang="en-US" altLang="zh-CN" sz="3200" b="0" i="0" smtClean="0">
                        <a:solidFill>
                          <a:srgbClr val="C00000"/>
                        </a:solidFill>
                        <a:latin typeface="Cambria Math" panose="02040503050406030204"/>
                        <a:ea typeface="微软雅黑" panose="020B0503020204020204" pitchFamily="34" charset="-122"/>
                      </a:rPr>
                      <m:t>sin</m:t>
                    </m:r>
                    <m:r>
                      <a:rPr lang="en-US" altLang="zh-CN" sz="3200" b="0" i="1" smtClean="0">
                        <a:solidFill>
                          <a:srgbClr val="C00000"/>
                        </a:solidFill>
                        <a:latin typeface="Cambria Math" panose="02040503050406030204"/>
                        <a:ea typeface="微软雅黑" panose="020B0503020204020204" pitchFamily="34" charset="-122"/>
                      </a:rPr>
                      <m:t>𝑥</m:t>
                    </m:r>
                  </m:oMath>
                </a14:m>
                <a:r>
                  <a:rPr lang="zh-CN" altLang="en-US" sz="3200" dirty="0">
                    <a:solidFill>
                      <a:srgbClr val="C0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和余弦函数 </a:t>
                </a:r>
                <a14:m>
                  <m:oMath xmlns:m="http://schemas.openxmlformats.org/officeDocument/2006/math">
                    <m:r>
                      <m:rPr>
                        <m:sty m:val="p"/>
                      </m:rPr>
                      <a:rPr lang="en-US" altLang="zh-CN" sz="3200" b="0" i="0" smtClean="0">
                        <a:solidFill>
                          <a:srgbClr val="C00000"/>
                        </a:solidFill>
                        <a:latin typeface="Cambria Math" panose="02040503050406030204"/>
                        <a:ea typeface="微软雅黑" panose="020B0503020204020204" pitchFamily="34" charset="-122"/>
                      </a:rPr>
                      <m:t>cos</m:t>
                    </m:r>
                    <m:r>
                      <a:rPr lang="en-US" altLang="zh-CN" sz="3200" i="1">
                        <a:solidFill>
                          <a:srgbClr val="C00000"/>
                        </a:solidFill>
                        <a:latin typeface="Cambria Math" panose="02040503050406030204"/>
                        <a:ea typeface="微软雅黑" panose="020B0503020204020204" pitchFamily="34" charset="-122"/>
                      </a:rPr>
                      <m:t>𝑥</m:t>
                    </m:r>
                  </m:oMath>
                </a14:m>
                <a:r>
                  <a:rPr lang="zh-CN" altLang="en-US" sz="3200" dirty="0">
                    <a:solidFill>
                      <a:srgbClr val="C0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r>
                      <a:rPr lang="zh-CN" altLang="en-US" sz="2800">
                        <a:latin typeface="Cambria Math" panose="02040503050406030204"/>
                      </a:rPr>
                      <m:t>ℝ</m:t>
                    </m:r>
                  </m:oMath>
                </a14:m>
                <a:r>
                  <a:rPr lang="zh-CN" altLang="en-US" sz="2800" dirty="0">
                    <a:latin typeface="微软雅黑" panose="020B0503020204020204" pitchFamily="34" charset="-122"/>
                    <a:ea typeface="微软雅黑" panose="020B0503020204020204" pitchFamily="34" charset="-122"/>
                  </a:rPr>
                  <a:t>中的任何</a:t>
                </a:r>
                <a:endParaRPr lang="en-US" altLang="zh-CN" sz="2800" dirty="0">
                  <a:latin typeface="微软雅黑" panose="020B0503020204020204" pitchFamily="34" charset="-122"/>
                  <a:ea typeface="微软雅黑" panose="020B0503020204020204" pitchFamily="34" charset="-122"/>
                </a:endParaRPr>
              </a:p>
              <a:p>
                <a:pPr>
                  <a:lnSpc>
                    <a:spcPct val="130000"/>
                  </a:lnSpc>
                  <a:buClr>
                    <a:srgbClr val="00B0F0"/>
                  </a:buClr>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点处都连续．</a:t>
                </a:r>
                <a:endParaRPr lang="en-US" altLang="zh-CN" sz="2800" dirty="0">
                  <a:latin typeface="微软雅黑" panose="020B0503020204020204" pitchFamily="34" charset="-122"/>
                  <a:ea typeface="微软雅黑" panose="020B0503020204020204" pitchFamily="34" charset="-122"/>
                </a:endParaRPr>
              </a:p>
              <a:p>
                <a:pPr marL="457200" indent="-457200">
                  <a:lnSpc>
                    <a:spcPct val="130000"/>
                  </a:lnSpc>
                  <a:spcBef>
                    <a:spcPts val="600"/>
                  </a:spcBef>
                  <a:spcAft>
                    <a:spcPts val="600"/>
                  </a:spcAft>
                  <a:buClr>
                    <a:srgbClr val="00B0F0"/>
                  </a:buCl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对数函数 </a:t>
                </a:r>
                <a14:m>
                  <m:oMath xmlns:m="http://schemas.openxmlformats.org/officeDocument/2006/math">
                    <m:r>
                      <m:rPr>
                        <m:sty m:val="p"/>
                      </m:rPr>
                      <a:rPr lang="en-US" altLang="zh-CN" sz="3200" b="0" i="0" smtClean="0">
                        <a:solidFill>
                          <a:srgbClr val="C00000"/>
                        </a:solidFill>
                        <a:latin typeface="Cambria Math" panose="02040503050406030204"/>
                        <a:ea typeface="微软雅黑" panose="020B0503020204020204" pitchFamily="34" charset="-122"/>
                      </a:rPr>
                      <m:t>ln</m:t>
                    </m:r>
                    <m:r>
                      <a:rPr lang="en-US" altLang="zh-CN" sz="3200" b="0" i="1" smtClean="0">
                        <a:solidFill>
                          <a:srgbClr val="C00000"/>
                        </a:solidFill>
                        <a:latin typeface="Cambria Math" panose="02040503050406030204"/>
                        <a:ea typeface="微软雅黑" panose="020B0503020204020204" pitchFamily="34" charset="-122"/>
                      </a:rPr>
                      <m:t>𝑥</m:t>
                    </m:r>
                  </m:oMath>
                </a14:m>
                <a:r>
                  <a:rPr lang="zh-CN" altLang="en-US" sz="3200" dirty="0">
                    <a:solidFill>
                      <a:srgbClr val="C0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p>
                      <m:sSupPr>
                        <m:ctrlPr>
                          <a:rPr lang="zh-CN" altLang="en-US" sz="2800" i="1">
                            <a:latin typeface="Cambria Math" panose="02040503050406030204" pitchFamily="18" charset="0"/>
                          </a:rPr>
                        </m:ctrlPr>
                      </m:sSupPr>
                      <m:e>
                        <m:r>
                          <a:rPr lang="zh-CN" altLang="en-US" sz="2800">
                            <a:latin typeface="Cambria Math" panose="02040503050406030204"/>
                          </a:rPr>
                          <m:t>ℝ</m:t>
                        </m:r>
                      </m:e>
                      <m:sup>
                        <m:r>
                          <a:rPr lang="zh-CN" altLang="en-US" sz="2800">
                            <a:latin typeface="Cambria Math" panose="02040503050406030204"/>
                          </a:rPr>
                          <m:t>+</m:t>
                        </m:r>
                      </m:sup>
                    </m:sSup>
                  </m:oMath>
                </a14:m>
                <a:r>
                  <a:rPr lang="zh-CN" altLang="en-US" sz="2800" dirty="0">
                    <a:latin typeface="微软雅黑" panose="020B0503020204020204" pitchFamily="34" charset="-122"/>
                    <a:ea typeface="微软雅黑" panose="020B0503020204020204" pitchFamily="34" charset="-122"/>
                  </a:rPr>
                  <a:t>中的任何点处连续．</a:t>
                </a:r>
              </a:p>
            </p:txBody>
          </p:sp>
        </mc:Choice>
        <mc:Fallback xmlns="">
          <p:sp>
            <p:nvSpPr>
              <p:cNvPr id="3" name="矩形 2"/>
              <p:cNvSpPr>
                <a:spLocks noRot="1" noChangeAspect="1" noMove="1" noResize="1" noEditPoints="1" noAdjustHandles="1" noChangeArrowheads="1" noChangeShapeType="1" noTextEdit="1"/>
              </p:cNvSpPr>
              <p:nvPr/>
            </p:nvSpPr>
            <p:spPr>
              <a:xfrm>
                <a:off x="683568" y="1052736"/>
                <a:ext cx="8208912" cy="4154984"/>
              </a:xfrm>
              <a:prstGeom prst="rect">
                <a:avLst/>
              </a:prstGeom>
              <a:blipFill rotWithShape="1">
                <a:blip r:embed="rId3"/>
                <a:stretch>
                  <a:fillRect l="-4" t="-13" r="7" b="2"/>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 name="Text Box 4"/>
              <p:cNvSpPr txBox="1">
                <a:spLocks noChangeArrowheads="1"/>
              </p:cNvSpPr>
              <p:nvPr/>
            </p:nvSpPr>
            <p:spPr bwMode="auto">
              <a:xfrm>
                <a:off x="771450" y="2609438"/>
                <a:ext cx="8481070" cy="333610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spcBef>
                    <a:spcPts val="600"/>
                  </a:spcBef>
                  <a:spcAft>
                    <a:spcPts val="600"/>
                  </a:spcAft>
                </a:pPr>
                <a:r>
                  <a:rPr kumimoji="0" lang="en-US" alt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(1) </a:t>
                </a:r>
                <a:r>
                  <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en-US" altLang="zh-CN" sz="2800" i="1">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点</a:t>
                </a:r>
                <a:r>
                  <a:rPr lang="zh-CN" altLang="en-US" sz="28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无定义</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800" dirty="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spcAft>
                    <a:spcPts val="600"/>
                  </a:spcAft>
                </a:pPr>
                <a:r>
                  <a:rPr lang="en-US" altLang="zh-CN" sz="2800" dirty="0">
                    <a:latin typeface="微软雅黑" panose="020B0503020204020204" pitchFamily="34" charset="-122"/>
                    <a:ea typeface="微软雅黑" panose="020B0503020204020204" pitchFamily="34" charset="-122"/>
                    <a:cs typeface="宋体" panose="02010600030101010101" pitchFamily="2" charset="-122"/>
                  </a:rPr>
                  <a:t>(2) </a:t>
                </a:r>
                <a:r>
                  <a:rPr lang="zh-CN" altLang="zh-CN" sz="2800" dirty="0">
                    <a:latin typeface="微软雅黑" panose="020B0503020204020204" pitchFamily="34" charset="-122"/>
                    <a:ea typeface="微软雅黑" panose="020B0503020204020204" pitchFamily="34" charset="-122"/>
                    <a:cs typeface="宋体" panose="02010600030101010101" pitchFamily="2" charset="-122"/>
                  </a:rPr>
                  <a:t>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en-US" altLang="zh-CN" sz="2800" i="1">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点有定义，但</a:t>
                </a:r>
                <a14:m>
                  <m:oMath xmlns:m="http://schemas.openxmlformats.org/officeDocument/2006/math">
                    <m:limLow>
                      <m:limLowPr>
                        <m:ctrlPr>
                          <a:rPr lang="zh-CN" altLang="en-US" sz="2800" b="1" i="1" smtClean="0">
                            <a:solidFill>
                              <a:srgbClr val="C00000"/>
                            </a:solidFill>
                            <a:latin typeface="Cambria Math" panose="02040503050406030204" pitchFamily="18" charset="0"/>
                          </a:rPr>
                        </m:ctrlPr>
                      </m:limLowPr>
                      <m:e>
                        <m:r>
                          <a:rPr lang="zh-CN" altLang="en-US" sz="2800" b="1" i="0">
                            <a:solidFill>
                              <a:srgbClr val="C00000"/>
                            </a:solidFill>
                            <a:latin typeface="Cambria Math" panose="02040503050406030204"/>
                          </a:rPr>
                          <m:t>𝐥𝐢𝐦</m:t>
                        </m:r>
                      </m:e>
                      <m:lim>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lim>
                    </m:limLow>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𝒙</m:t>
                    </m:r>
                    <m:r>
                      <a:rPr lang="en-US" altLang="zh-CN" sz="2800" b="1" i="1" smtClean="0">
                        <a:solidFill>
                          <a:srgbClr val="C00000"/>
                        </a:solidFill>
                        <a:latin typeface="Cambria Math" panose="02040503050406030204"/>
                      </a:rPr>
                      <m:t>)</m:t>
                    </m:r>
                  </m:oMath>
                </a14:m>
                <a:r>
                  <a:rPr lang="zh-CN" altLang="en-US" sz="28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不存在</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800" dirty="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spcAft>
                    <a:spcPts val="600"/>
                  </a:spcAft>
                </a:pPr>
                <a:r>
                  <a:rPr lang="en-US" altLang="zh-CN" sz="2800" dirty="0">
                    <a:latin typeface="微软雅黑" panose="020B0503020204020204" pitchFamily="34" charset="-122"/>
                    <a:ea typeface="微软雅黑" panose="020B0503020204020204" pitchFamily="34" charset="-122"/>
                    <a:cs typeface="宋体" panose="02010600030101010101" pitchFamily="2" charset="-122"/>
                  </a:rPr>
                  <a:t>(3) </a:t>
                </a:r>
                <a:r>
                  <a:rPr lang="zh-CN" altLang="zh-CN" sz="2800" dirty="0">
                    <a:latin typeface="微软雅黑" panose="020B0503020204020204" pitchFamily="34" charset="-122"/>
                    <a:ea typeface="微软雅黑" panose="020B0503020204020204" pitchFamily="34" charset="-122"/>
                    <a:cs typeface="宋体" panose="02010600030101010101" pitchFamily="2" charset="-122"/>
                  </a:rPr>
                  <a:t>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en-US" altLang="zh-CN" sz="2800" i="1">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点有定义，且</a:t>
                </a:r>
                <a14:m>
                  <m:oMath xmlns:m="http://schemas.openxmlformats.org/officeDocument/2006/math">
                    <m:limLow>
                      <m:limLowPr>
                        <m:ctrlPr>
                          <a:rPr lang="zh-CN" altLang="en-US" sz="2800" i="1">
                            <a:latin typeface="Cambria Math" panose="02040503050406030204" pitchFamily="18" charset="0"/>
                          </a:rPr>
                        </m:ctrlPr>
                      </m:limLowPr>
                      <m:e>
                        <m:r>
                          <m:rPr>
                            <m:sty m:val="p"/>
                          </m:rPr>
                          <a:rPr lang="zh-CN" altLang="en-US" sz="2800">
                            <a:latin typeface="Cambria Math" panose="02040503050406030204"/>
                          </a:rPr>
                          <m:t>lim</m:t>
                        </m:r>
                      </m:e>
                      <m:lim>
                        <m:r>
                          <a:rPr lang="zh-CN" altLang="en-US" sz="2800" i="1">
                            <a:latin typeface="Cambria Math" panose="02040503050406030204"/>
                          </a:rPr>
                          <m:t>𝑥</m:t>
                        </m:r>
                        <m:r>
                          <a:rPr lang="zh-CN" altLang="en-US" sz="2800">
                            <a:latin typeface="Cambria Math" panose="02040503050406030204"/>
                          </a:rPr>
                          <m:t>→</m:t>
                        </m:r>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lim>
                    </m:limLow>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en-US" altLang="zh-CN" sz="2800" i="1">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cs typeface="宋体" panose="02010600030101010101" pitchFamily="2" charset="-122"/>
                  </a:rPr>
                  <a:t>存在，但</a:t>
                </a:r>
                <a:endParaRPr lang="en-US" altLang="zh-CN" sz="2800" dirty="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limLow>
                        <m:limLowPr>
                          <m:ctrlPr>
                            <a:rPr lang="zh-CN" altLang="en-US" sz="2800" b="1" i="1" smtClean="0">
                              <a:solidFill>
                                <a:srgbClr val="C00000"/>
                              </a:solidFill>
                              <a:latin typeface="Cambria Math" panose="02040503050406030204" pitchFamily="18" charset="0"/>
                            </a:rPr>
                          </m:ctrlPr>
                        </m:limLowPr>
                        <m:e>
                          <m:r>
                            <a:rPr lang="zh-CN" altLang="en-US" sz="2800" b="1" i="0">
                              <a:solidFill>
                                <a:srgbClr val="C00000"/>
                              </a:solidFill>
                              <a:latin typeface="Cambria Math" panose="02040503050406030204"/>
                            </a:rPr>
                            <m:t>𝐥𝐢𝐦</m:t>
                          </m:r>
                        </m:e>
                        <m:lim>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lim>
                      </m:limLow>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𝒙</m:t>
                      </m:r>
                      <m:r>
                        <a:rPr lang="zh-CN" altLang="en-US" sz="2800" b="1">
                          <a:solidFill>
                            <a:srgbClr val="C00000"/>
                          </a:solidFill>
                          <a:latin typeface="Cambria Math" panose="02040503050406030204"/>
                        </a:rPr>
                        <m:t>)≠</m:t>
                      </m:r>
                      <m:r>
                        <a:rPr lang="zh-CN" altLang="en-US" sz="2800" b="1" i="1">
                          <a:solidFill>
                            <a:srgbClr val="C00000"/>
                          </a:solidFill>
                          <a:latin typeface="Cambria Math" panose="02040503050406030204"/>
                        </a:rPr>
                        <m:t>𝒇</m:t>
                      </m:r>
                      <m:r>
                        <a:rPr lang="zh-CN" altLang="en-US" sz="2800" b="1">
                          <a:solidFill>
                            <a:srgbClr val="C00000"/>
                          </a:solidFill>
                          <a:latin typeface="Cambria Math" panose="02040503050406030204"/>
                        </a:rPr>
                        <m:t>(</m:t>
                      </m:r>
                      <m:sSub>
                        <m:sSubPr>
                          <m:ctrlPr>
                            <a:rPr lang="zh-CN" altLang="en-US" sz="2800" b="1" i="1">
                              <a:solidFill>
                                <a:srgbClr val="C00000"/>
                              </a:solidFill>
                              <a:latin typeface="Cambria Math" panose="02040503050406030204" pitchFamily="18" charset="0"/>
                            </a:rPr>
                          </m:ctrlPr>
                        </m:sSubPr>
                        <m:e>
                          <m:r>
                            <a:rPr lang="zh-CN" altLang="en-US" sz="2800" b="1" i="1">
                              <a:solidFill>
                                <a:srgbClr val="C00000"/>
                              </a:solidFill>
                              <a:latin typeface="Cambria Math" panose="02040503050406030204"/>
                            </a:rPr>
                            <m:t>𝒙</m:t>
                          </m:r>
                        </m:e>
                        <m:sub>
                          <m:r>
                            <a:rPr lang="zh-CN" altLang="en-US" sz="2800" b="1" i="1">
                              <a:solidFill>
                                <a:srgbClr val="C00000"/>
                              </a:solidFill>
                              <a:latin typeface="Cambria Math" panose="02040503050406030204"/>
                            </a:rPr>
                            <m:t>𝟎</m:t>
                          </m:r>
                        </m:sub>
                      </m:sSub>
                      <m:r>
                        <a:rPr lang="zh-CN" altLang="en-US" sz="2800" b="1">
                          <a:solidFill>
                            <a:srgbClr val="C00000"/>
                          </a:solidFill>
                          <a:latin typeface="Cambria Math" panose="02040503050406030204"/>
                        </a:rPr>
                        <m:t>).</m:t>
                      </m:r>
                    </m:oMath>
                  </m:oMathPara>
                </a14:m>
                <a:endParaRPr lang="en-US" altLang="zh-CN" sz="2800" b="1" dirty="0">
                  <a:solidFill>
                    <a:srgbClr val="C00000"/>
                  </a:solidFill>
                </a:endParaRPr>
              </a:p>
              <a:p>
                <a:pPr>
                  <a:spcBef>
                    <a:spcPts val="600"/>
                  </a:spcBef>
                  <a:spcAft>
                    <a:spcPts val="600"/>
                  </a:spcAft>
                </a:pPr>
                <a:r>
                  <a:rPr lang="zh-CN" altLang="en-US" sz="2800" dirty="0">
                    <a:latin typeface="微软雅黑" panose="020B0503020204020204" pitchFamily="34" charset="-122"/>
                    <a:ea typeface="微软雅黑" panose="020B0503020204020204" pitchFamily="34" charset="-122"/>
                    <a:cs typeface="宋体" panose="02010600030101010101" pitchFamily="2" charset="-122"/>
                  </a:rPr>
                  <a:t>则称</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lang="zh-CN" altLang="zh-CN" sz="2800" dirty="0">
                    <a:latin typeface="微软雅黑" panose="020B0503020204020204" pitchFamily="34" charset="-122"/>
                    <a:ea typeface="微软雅黑" panose="020B0503020204020204" pitchFamily="34" charset="-122"/>
                    <a:cs typeface="宋体" panose="02010600030101010101" pitchFamily="2" charset="-122"/>
                  </a:rPr>
                  <a:t>为</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en-US" altLang="zh-CN" sz="2800" i="1">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的</a:t>
                </a:r>
                <a:r>
                  <a:rPr lang="zh-CN" altLang="zh-CN" sz="2800" b="1" dirty="0">
                    <a:solidFill>
                      <a:srgbClr val="0000FF"/>
                    </a:solidFill>
                    <a:latin typeface="微软雅黑" panose="020B0503020204020204" pitchFamily="34" charset="-122"/>
                    <a:ea typeface="微软雅黑" panose="020B0503020204020204" pitchFamily="34" charset="-122"/>
                    <a:cs typeface="宋体" panose="02010600030101010101" pitchFamily="2" charset="-122"/>
                  </a:rPr>
                  <a:t>间断点</a:t>
                </a:r>
                <a:r>
                  <a:rPr lang="zh-CN" altLang="zh-CN" sz="2800"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2800" dirty="0">
                    <a:solidFill>
                      <a:srgbClr val="FFFF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2800" dirty="0">
                  <a:latin typeface="微软雅黑" panose="020B0503020204020204" pitchFamily="34" charset="-122"/>
                  <a:ea typeface="微软雅黑" panose="020B0503020204020204" pitchFamily="34" charset="-122"/>
                  <a:cs typeface="宋体" panose="02010600030101010101" pitchFamily="2" charset="-122"/>
                </a:endParaRPr>
              </a:p>
            </p:txBody>
          </p:sp>
        </mc:Choice>
        <mc:Fallback xmlns="">
          <p:sp>
            <p:nvSpPr>
              <p:cNvPr id="38" name="Text Box 4"/>
              <p:cNvSpPr txBox="1">
                <a:spLocks noRot="1" noChangeAspect="1" noMove="1" noResize="1" noEditPoints="1" noAdjustHandles="1" noChangeArrowheads="1" noChangeShapeType="1" noTextEdit="1"/>
              </p:cNvSpPr>
              <p:nvPr/>
            </p:nvSpPr>
            <p:spPr bwMode="auto">
              <a:xfrm>
                <a:off x="771450" y="2609438"/>
                <a:ext cx="8481070" cy="3336106"/>
              </a:xfrm>
              <a:prstGeom prst="rect">
                <a:avLst/>
              </a:prstGeom>
              <a:blipFill rotWithShape="1">
                <a:blip r:embed="rId2"/>
                <a:stretch>
                  <a:fillRect l="-7" t="-7" r="7" b="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 Box 21"/>
              <p:cNvSpPr txBox="1">
                <a:spLocks noChangeArrowheads="1"/>
              </p:cNvSpPr>
              <p:nvPr/>
            </p:nvSpPr>
            <p:spPr bwMode="auto">
              <a:xfrm>
                <a:off x="683568" y="1041397"/>
                <a:ext cx="8064896" cy="112037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lnSpc>
                    <a:spcPts val="4200"/>
                  </a:lnSpc>
                </a:pPr>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设</a:t>
                </a:r>
                <a:r>
                  <a:rPr lang="zh-CN" altLang="en-US" sz="2800" dirty="0">
                    <a:latin typeface="微软雅黑" panose="020B0503020204020204" pitchFamily="34" charset="-122"/>
                    <a:ea typeface="微软雅黑" panose="020B0503020204020204" pitchFamily="34" charset="-122"/>
                    <a:cs typeface="宋体" panose="02010600030101010101" pitchFamily="2" charset="-122"/>
                  </a:rPr>
                  <a:t>函数</a:t>
                </a:r>
                <a14:m>
                  <m:oMath xmlns:m="http://schemas.openxmlformats.org/officeDocument/2006/math">
                    <m:r>
                      <a:rPr lang="zh-CN" altLang="en-US" sz="2800" i="1">
                        <a:latin typeface="Cambria Math" panose="02040503050406030204"/>
                      </a:rPr>
                      <m:t>𝑓</m:t>
                    </m:r>
                    <m:r>
                      <a:rPr lang="zh-CN" altLang="en-US" sz="2800">
                        <a:latin typeface="Cambria Math" panose="02040503050406030204"/>
                      </a:rPr>
                      <m:t>(</m:t>
                    </m:r>
                    <m:r>
                      <a:rPr lang="zh-CN" altLang="en-US" sz="2800" i="1">
                        <a:latin typeface="Cambria Math" panose="02040503050406030204"/>
                      </a:rPr>
                      <m:t>𝑥</m:t>
                    </m:r>
                    <m:r>
                      <a:rPr lang="en-US" altLang="zh-CN" sz="2800" i="1">
                        <a:latin typeface="Cambria Math" panose="02040503050406030204"/>
                      </a:rPr>
                      <m:t>)</m:t>
                    </m:r>
                  </m:oMath>
                </a14:m>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a:rPr>
                          <m:t>𝑥</m:t>
                        </m:r>
                      </m:e>
                      <m:sub>
                        <m:r>
                          <a:rPr lang="zh-CN" altLang="en-US" sz="2800">
                            <a:latin typeface="Cambria Math" panose="02040503050406030204"/>
                          </a:rPr>
                          <m:t>0</m:t>
                        </m:r>
                      </m:sub>
                    </m:sSub>
                  </m:oMath>
                </a14:m>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的某去心邻域有定义，</a:t>
                </a:r>
                <a:r>
                  <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若下列情形</a:t>
                </a:r>
                <a:endParaRPr kumimoji="0" lang="en-US" alt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lvl="0">
                  <a:lnSpc>
                    <a:spcPts val="4200"/>
                  </a:lnSpc>
                </a:pPr>
                <a:r>
                  <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至少有一成立，</a:t>
                </a:r>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则</a:t>
                </a:r>
                <a14:m>
                  <m:oMath xmlns:m="http://schemas.openxmlformats.org/officeDocument/2006/math">
                    <m:r>
                      <a:rPr lang="zh-CN" altLang="en-US" sz="2800" b="0" i="1">
                        <a:latin typeface="Cambria Math" panose="02040503050406030204"/>
                      </a:rPr>
                      <m:t>𝑓</m:t>
                    </m:r>
                    <m:r>
                      <a:rPr lang="zh-CN" altLang="en-US" sz="2800" b="0">
                        <a:latin typeface="Cambria Math" panose="02040503050406030204"/>
                      </a:rPr>
                      <m:t>(</m:t>
                    </m:r>
                    <m:r>
                      <a:rPr lang="zh-CN" altLang="en-US" sz="2800" b="0" i="1">
                        <a:latin typeface="Cambria Math" panose="02040503050406030204"/>
                      </a:rPr>
                      <m:t>𝑥</m:t>
                    </m:r>
                    <m:r>
                      <a:rPr lang="en-US" altLang="zh-CN" sz="2800" b="0" i="1">
                        <a:latin typeface="Cambria Math" panose="02040503050406030204"/>
                      </a:rPr>
                      <m:t>)</m:t>
                    </m:r>
                  </m:oMath>
                </a14:m>
                <a:r>
                  <a:rPr lang="zh-CN" altLang="en-US" sz="2800" dirty="0">
                    <a:latin typeface="微软雅黑" panose="020B0503020204020204" pitchFamily="34" charset="-122"/>
                    <a:ea typeface="微软雅黑" panose="020B0503020204020204" pitchFamily="34" charset="-122"/>
                  </a:rPr>
                  <a:t>在</a:t>
                </a:r>
                <a14:m>
                  <m:oMath xmlns:m="http://schemas.openxmlformats.org/officeDocument/2006/math">
                    <m:sSub>
                      <m:sSubPr>
                        <m:ctrlPr>
                          <a:rPr lang="zh-CN" altLang="en-US" sz="2800" i="1">
                            <a:latin typeface="Cambria Math" panose="02040503050406030204" pitchFamily="18" charset="0"/>
                          </a:rPr>
                        </m:ctrlPr>
                      </m:sSubPr>
                      <m:e>
                        <m:r>
                          <a:rPr lang="zh-CN" altLang="en-US" sz="2800" b="0" i="1">
                            <a:latin typeface="Cambria Math" panose="02040503050406030204"/>
                          </a:rPr>
                          <m:t>𝑥</m:t>
                        </m:r>
                      </m:e>
                      <m:sub>
                        <m:r>
                          <a:rPr lang="zh-CN" altLang="en-US" sz="2800" b="0">
                            <a:latin typeface="Cambria Math" panose="02040503050406030204"/>
                          </a:rPr>
                          <m:t>0</m:t>
                        </m:r>
                      </m:sub>
                    </m:sSub>
                  </m:oMath>
                </a14:m>
                <a:r>
                  <a:rPr kumimoji="0" lang="zh-CN" altLang="en-US"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点不连续</a:t>
                </a:r>
                <a:r>
                  <a:rPr kumimoji="0" lang="en-US" alt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a:t>
                </a:r>
                <a:endParaRPr kumimoji="0" lang="zh-CN" sz="28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mc:Choice>
        <mc:Fallback xmlns="">
          <p:sp>
            <p:nvSpPr>
              <p:cNvPr id="39" name="Text Box 21"/>
              <p:cNvSpPr txBox="1">
                <a:spLocks noRot="1" noChangeAspect="1" noMove="1" noResize="1" noEditPoints="1" noAdjustHandles="1" noChangeArrowheads="1" noChangeShapeType="1" noTextEdit="1"/>
              </p:cNvSpPr>
              <p:nvPr/>
            </p:nvSpPr>
            <p:spPr bwMode="auto">
              <a:xfrm>
                <a:off x="683568" y="1041397"/>
                <a:ext cx="8064896" cy="1120371"/>
              </a:xfrm>
              <a:prstGeom prst="rect">
                <a:avLst/>
              </a:prstGeom>
              <a:blipFill rotWithShape="1">
                <a:blip r:embed="rId3"/>
                <a:stretch>
                  <a:fillRect l="-4" t="-56" r="1" b="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0" name="圆角矩形 39"/>
          <p:cNvSpPr/>
          <p:nvPr/>
        </p:nvSpPr>
        <p:spPr>
          <a:xfrm>
            <a:off x="539552" y="2403787"/>
            <a:ext cx="8496944" cy="3797260"/>
          </a:xfrm>
          <a:prstGeom prst="roundRect">
            <a:avLst>
              <a:gd name="adj" fmla="val 4212"/>
            </a:avLst>
          </a:prstGeom>
          <a:ln>
            <a:solidFill>
              <a:schemeClr val="tx1"/>
            </a:solidFill>
          </a:ln>
        </p:spPr>
        <p:txBody>
          <a:bodyPr wrap="none" rtlCol="0" anchor="ctr">
            <a:spAutoFit/>
          </a:bodyPr>
          <a:lstStyle/>
          <a:p>
            <a:pPr algn="ctr"/>
            <a:endParaRPr lang="zh-CN" altLang="en-US" sz="2800" dirty="0">
              <a:solidFill>
                <a:prstClr val="white"/>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left)">
                                      <p:cBhvr>
                                        <p:cTn id="7" dur="500"/>
                                        <p:tgtEl>
                                          <p:spTgt spid="3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animEffect transition="in" filter="wipe(left)">
                                      <p:cBhvr>
                                        <p:cTn id="11" dur="500"/>
                                        <p:tgtEl>
                                          <p:spTgt spid="3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8">
                                            <p:txEl>
                                              <p:pRg st="0" end="0"/>
                                            </p:txEl>
                                          </p:spTgt>
                                        </p:tgtEl>
                                        <p:attrNameLst>
                                          <p:attrName>style.visibility</p:attrName>
                                        </p:attrNameLst>
                                      </p:cBhvr>
                                      <p:to>
                                        <p:strVal val="visible"/>
                                      </p:to>
                                    </p:set>
                                    <p:animEffect transition="in" filter="wipe(left)">
                                      <p:cBhvr>
                                        <p:cTn id="20" dur="500"/>
                                        <p:tgtEl>
                                          <p:spTgt spid="3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
                                            <p:txEl>
                                              <p:pRg st="1" end="1"/>
                                            </p:txEl>
                                          </p:spTgt>
                                        </p:tgtEl>
                                        <p:attrNameLst>
                                          <p:attrName>style.visibility</p:attrName>
                                        </p:attrNameLst>
                                      </p:cBhvr>
                                      <p:to>
                                        <p:strVal val="visible"/>
                                      </p:to>
                                    </p:set>
                                    <p:animEffect transition="in" filter="wipe(left)">
                                      <p:cBhvr>
                                        <p:cTn id="25" dur="500"/>
                                        <p:tgtEl>
                                          <p:spTgt spid="3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
                                            <p:txEl>
                                              <p:pRg st="2" end="2"/>
                                            </p:txEl>
                                          </p:spTgt>
                                        </p:tgtEl>
                                        <p:attrNameLst>
                                          <p:attrName>style.visibility</p:attrName>
                                        </p:attrNameLst>
                                      </p:cBhvr>
                                      <p:to>
                                        <p:strVal val="visible"/>
                                      </p:to>
                                    </p:set>
                                    <p:animEffect transition="in" filter="wipe(left)">
                                      <p:cBhvr>
                                        <p:cTn id="30" dur="500"/>
                                        <p:tgtEl>
                                          <p:spTgt spid="3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8">
                                            <p:txEl>
                                              <p:pRg st="3" end="3"/>
                                            </p:txEl>
                                          </p:spTgt>
                                        </p:tgtEl>
                                        <p:attrNameLst>
                                          <p:attrName>style.visibility</p:attrName>
                                        </p:attrNameLst>
                                      </p:cBhvr>
                                      <p:to>
                                        <p:strVal val="visible"/>
                                      </p:to>
                                    </p:set>
                                    <p:animEffect transition="in" filter="wipe(left)">
                                      <p:cBhvr>
                                        <p:cTn id="35" dur="500"/>
                                        <p:tgtEl>
                                          <p:spTgt spid="38">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
                                            <p:txEl>
                                              <p:pRg st="4" end="4"/>
                                            </p:txEl>
                                          </p:spTgt>
                                        </p:tgtEl>
                                        <p:attrNameLst>
                                          <p:attrName>style.visibility</p:attrName>
                                        </p:attrNameLst>
                                      </p:cBhvr>
                                      <p:to>
                                        <p:strVal val="visible"/>
                                      </p:to>
                                    </p:set>
                                    <p:animEffect transition="in" filter="wipe(left)">
                                      <p:cBhvr>
                                        <p:cTn id="40" dur="500"/>
                                        <p:tgtEl>
                                          <p:spTgt spid="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b60cec26-674a-4a9b-82fb-5d04a665705a"/>
  <p:tag name="COMMONDATA" val="eyJoZGlkIjoiNDc3NTBjNzVkMDEyZDc0NTE2NjNmYWZlNWZjZmU1ZmQ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Microsoft Office PowerPoint</Application>
  <PresentationFormat>全屏显示(4:3)</PresentationFormat>
  <Paragraphs>342</Paragraphs>
  <Slides>39</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8" baseType="lpstr">
      <vt:lpstr>宋体</vt:lpstr>
      <vt:lpstr>微软雅黑</vt:lpstr>
      <vt:lpstr>Arial</vt:lpstr>
      <vt:lpstr>Calibri</vt:lpstr>
      <vt:lpstr>Cambria Math</vt:lpstr>
      <vt:lpstr>Times New Roman</vt:lpstr>
      <vt:lpstr>Wingdings</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Ex3  设</vt:lpstr>
      <vt:lpstr>Ex3. 设</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函数的连续性与间断点 </dc:title>
  <dc:creator>liuxiongwei</dc:creator>
  <cp:lastModifiedBy>yu junwu</cp:lastModifiedBy>
  <cp:revision>48</cp:revision>
  <dcterms:created xsi:type="dcterms:W3CDTF">2014-02-05T03:07:00Z</dcterms:created>
  <dcterms:modified xsi:type="dcterms:W3CDTF">2022-09-18T23:24:39Z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45A571EFDC214AD48146C25C4B67E6DC</vt:lpwstr>
  </property>
  <property fmtid="{D5CDD505-2E9C-101B-9397-08002B2CF9AE}" pid="3" name="KSOProductBuildVer">
    <vt:lpwstr>2052-11.1.0.11744</vt:lpwstr>
  </property>
</Properties>
</file>