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99" r:id="rId2"/>
    <p:sldId id="301" r:id="rId3"/>
    <p:sldId id="256" r:id="rId4"/>
    <p:sldId id="300" r:id="rId5"/>
    <p:sldId id="258" r:id="rId6"/>
    <p:sldId id="260" r:id="rId7"/>
    <p:sldId id="261" r:id="rId8"/>
    <p:sldId id="264" r:id="rId9"/>
    <p:sldId id="265" r:id="rId10"/>
    <p:sldId id="266" r:id="rId11"/>
    <p:sldId id="267" r:id="rId12"/>
    <p:sldId id="274" r:id="rId13"/>
    <p:sldId id="275" r:id="rId14"/>
    <p:sldId id="276" r:id="rId15"/>
    <p:sldId id="278" r:id="rId16"/>
    <p:sldId id="279" r:id="rId17"/>
    <p:sldId id="280" r:id="rId18"/>
    <p:sldId id="303" r:id="rId19"/>
    <p:sldId id="312" r:id="rId20"/>
    <p:sldId id="306" r:id="rId21"/>
    <p:sldId id="307" r:id="rId22"/>
    <p:sldId id="308" r:id="rId23"/>
    <p:sldId id="313" r:id="rId24"/>
    <p:sldId id="314" r:id="rId25"/>
    <p:sldId id="310" r:id="rId26"/>
    <p:sldId id="311" r:id="rId27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112" autoAdjust="0"/>
  </p:normalViewPr>
  <p:slideViewPr>
    <p:cSldViewPr>
      <p:cViewPr varScale="1">
        <p:scale>
          <a:sx n="84" d="100"/>
          <a:sy n="84" d="100"/>
        </p:scale>
        <p:origin x="40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image" Target="../media/image91.emf"/><Relationship Id="rId7" Type="http://schemas.openxmlformats.org/officeDocument/2006/relationships/image" Target="../media/image95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6" Type="http://schemas.openxmlformats.org/officeDocument/2006/relationships/image" Target="../media/image94.emf"/><Relationship Id="rId11" Type="http://schemas.openxmlformats.org/officeDocument/2006/relationships/image" Target="../media/image99.emf"/><Relationship Id="rId5" Type="http://schemas.openxmlformats.org/officeDocument/2006/relationships/image" Target="../media/image93.emf"/><Relationship Id="rId10" Type="http://schemas.openxmlformats.org/officeDocument/2006/relationships/image" Target="../media/image98.emf"/><Relationship Id="rId4" Type="http://schemas.openxmlformats.org/officeDocument/2006/relationships/image" Target="../media/image92.emf"/><Relationship Id="rId9" Type="http://schemas.openxmlformats.org/officeDocument/2006/relationships/image" Target="../media/image97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image" Target="../media/image112.emf"/><Relationship Id="rId18" Type="http://schemas.openxmlformats.org/officeDocument/2006/relationships/image" Target="../media/image117.emf"/><Relationship Id="rId3" Type="http://schemas.openxmlformats.org/officeDocument/2006/relationships/image" Target="../media/image102.emf"/><Relationship Id="rId7" Type="http://schemas.openxmlformats.org/officeDocument/2006/relationships/image" Target="../media/image106.emf"/><Relationship Id="rId12" Type="http://schemas.openxmlformats.org/officeDocument/2006/relationships/image" Target="../media/image111.emf"/><Relationship Id="rId17" Type="http://schemas.openxmlformats.org/officeDocument/2006/relationships/image" Target="../media/image116.emf"/><Relationship Id="rId2" Type="http://schemas.openxmlformats.org/officeDocument/2006/relationships/image" Target="../media/image101.emf"/><Relationship Id="rId16" Type="http://schemas.openxmlformats.org/officeDocument/2006/relationships/image" Target="../media/image115.emf"/><Relationship Id="rId1" Type="http://schemas.openxmlformats.org/officeDocument/2006/relationships/image" Target="../media/image100.emf"/><Relationship Id="rId6" Type="http://schemas.openxmlformats.org/officeDocument/2006/relationships/image" Target="../media/image105.emf"/><Relationship Id="rId11" Type="http://schemas.openxmlformats.org/officeDocument/2006/relationships/image" Target="../media/image110.emf"/><Relationship Id="rId5" Type="http://schemas.openxmlformats.org/officeDocument/2006/relationships/image" Target="../media/image104.emf"/><Relationship Id="rId15" Type="http://schemas.openxmlformats.org/officeDocument/2006/relationships/image" Target="../media/image114.emf"/><Relationship Id="rId10" Type="http://schemas.openxmlformats.org/officeDocument/2006/relationships/image" Target="../media/image109.emf"/><Relationship Id="rId4" Type="http://schemas.openxmlformats.org/officeDocument/2006/relationships/image" Target="../media/image103.emf"/><Relationship Id="rId9" Type="http://schemas.openxmlformats.org/officeDocument/2006/relationships/image" Target="../media/image108.emf"/><Relationship Id="rId14" Type="http://schemas.openxmlformats.org/officeDocument/2006/relationships/image" Target="../media/image113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image" Target="../media/image120.emf"/><Relationship Id="rId7" Type="http://schemas.openxmlformats.org/officeDocument/2006/relationships/image" Target="../media/image124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6" Type="http://schemas.openxmlformats.org/officeDocument/2006/relationships/image" Target="../media/image123.emf"/><Relationship Id="rId11" Type="http://schemas.openxmlformats.org/officeDocument/2006/relationships/image" Target="../media/image128.emf"/><Relationship Id="rId5" Type="http://schemas.openxmlformats.org/officeDocument/2006/relationships/image" Target="../media/image122.emf"/><Relationship Id="rId10" Type="http://schemas.openxmlformats.org/officeDocument/2006/relationships/image" Target="../media/image127.emf"/><Relationship Id="rId4" Type="http://schemas.openxmlformats.org/officeDocument/2006/relationships/image" Target="../media/image121.emf"/><Relationship Id="rId9" Type="http://schemas.openxmlformats.org/officeDocument/2006/relationships/image" Target="../media/image12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3" Type="http://schemas.openxmlformats.org/officeDocument/2006/relationships/image" Target="../media/image131.emf"/><Relationship Id="rId7" Type="http://schemas.openxmlformats.org/officeDocument/2006/relationships/image" Target="../media/image135.emf"/><Relationship Id="rId12" Type="http://schemas.openxmlformats.org/officeDocument/2006/relationships/image" Target="../media/image140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11" Type="http://schemas.openxmlformats.org/officeDocument/2006/relationships/image" Target="../media/image139.emf"/><Relationship Id="rId5" Type="http://schemas.openxmlformats.org/officeDocument/2006/relationships/image" Target="../media/image133.emf"/><Relationship Id="rId10" Type="http://schemas.openxmlformats.org/officeDocument/2006/relationships/image" Target="../media/image138.emf"/><Relationship Id="rId4" Type="http://schemas.openxmlformats.org/officeDocument/2006/relationships/image" Target="../media/image132.emf"/><Relationship Id="rId9" Type="http://schemas.openxmlformats.org/officeDocument/2006/relationships/image" Target="../media/image137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13" Type="http://schemas.openxmlformats.org/officeDocument/2006/relationships/image" Target="../media/image153.emf"/><Relationship Id="rId3" Type="http://schemas.openxmlformats.org/officeDocument/2006/relationships/image" Target="../media/image143.emf"/><Relationship Id="rId7" Type="http://schemas.openxmlformats.org/officeDocument/2006/relationships/image" Target="../media/image147.emf"/><Relationship Id="rId12" Type="http://schemas.openxmlformats.org/officeDocument/2006/relationships/image" Target="../media/image152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Relationship Id="rId6" Type="http://schemas.openxmlformats.org/officeDocument/2006/relationships/image" Target="../media/image146.emf"/><Relationship Id="rId11" Type="http://schemas.openxmlformats.org/officeDocument/2006/relationships/image" Target="../media/image151.emf"/><Relationship Id="rId5" Type="http://schemas.openxmlformats.org/officeDocument/2006/relationships/image" Target="../media/image145.emf"/><Relationship Id="rId10" Type="http://schemas.openxmlformats.org/officeDocument/2006/relationships/image" Target="../media/image150.emf"/><Relationship Id="rId4" Type="http://schemas.openxmlformats.org/officeDocument/2006/relationships/image" Target="../media/image144.emf"/><Relationship Id="rId9" Type="http://schemas.openxmlformats.org/officeDocument/2006/relationships/image" Target="../media/image14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3" Type="http://schemas.openxmlformats.org/officeDocument/2006/relationships/image" Target="../media/image157.emf"/><Relationship Id="rId7" Type="http://schemas.openxmlformats.org/officeDocument/2006/relationships/image" Target="../media/image161.emf"/><Relationship Id="rId12" Type="http://schemas.openxmlformats.org/officeDocument/2006/relationships/image" Target="../media/image166.emf"/><Relationship Id="rId2" Type="http://schemas.openxmlformats.org/officeDocument/2006/relationships/image" Target="../media/image156.emf"/><Relationship Id="rId1" Type="http://schemas.openxmlformats.org/officeDocument/2006/relationships/image" Target="../media/image155.emf"/><Relationship Id="rId6" Type="http://schemas.openxmlformats.org/officeDocument/2006/relationships/image" Target="../media/image160.emf"/><Relationship Id="rId11" Type="http://schemas.openxmlformats.org/officeDocument/2006/relationships/image" Target="../media/image165.emf"/><Relationship Id="rId5" Type="http://schemas.openxmlformats.org/officeDocument/2006/relationships/image" Target="../media/image159.emf"/><Relationship Id="rId10" Type="http://schemas.openxmlformats.org/officeDocument/2006/relationships/image" Target="../media/image164.emf"/><Relationship Id="rId4" Type="http://schemas.openxmlformats.org/officeDocument/2006/relationships/image" Target="../media/image158.emf"/><Relationship Id="rId9" Type="http://schemas.openxmlformats.org/officeDocument/2006/relationships/image" Target="../media/image163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5" Type="http://schemas.openxmlformats.org/officeDocument/2006/relationships/image" Target="../media/image156.emf"/><Relationship Id="rId4" Type="http://schemas.openxmlformats.org/officeDocument/2006/relationships/image" Target="../media/image155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image" Target="../media/image182.emf"/><Relationship Id="rId3" Type="http://schemas.openxmlformats.org/officeDocument/2006/relationships/image" Target="../media/image172.emf"/><Relationship Id="rId7" Type="http://schemas.openxmlformats.org/officeDocument/2006/relationships/image" Target="../media/image176.emf"/><Relationship Id="rId12" Type="http://schemas.openxmlformats.org/officeDocument/2006/relationships/image" Target="../media/image181.emf"/><Relationship Id="rId2" Type="http://schemas.openxmlformats.org/officeDocument/2006/relationships/image" Target="../media/image171.emf"/><Relationship Id="rId1" Type="http://schemas.openxmlformats.org/officeDocument/2006/relationships/image" Target="../media/image170.emf"/><Relationship Id="rId6" Type="http://schemas.openxmlformats.org/officeDocument/2006/relationships/image" Target="../media/image175.emf"/><Relationship Id="rId11" Type="http://schemas.openxmlformats.org/officeDocument/2006/relationships/image" Target="../media/image180.emf"/><Relationship Id="rId5" Type="http://schemas.openxmlformats.org/officeDocument/2006/relationships/image" Target="../media/image174.emf"/><Relationship Id="rId10" Type="http://schemas.openxmlformats.org/officeDocument/2006/relationships/image" Target="../media/image179.emf"/><Relationship Id="rId4" Type="http://schemas.openxmlformats.org/officeDocument/2006/relationships/image" Target="../media/image173.emf"/><Relationship Id="rId9" Type="http://schemas.openxmlformats.org/officeDocument/2006/relationships/image" Target="../media/image178.emf"/><Relationship Id="rId14" Type="http://schemas.openxmlformats.org/officeDocument/2006/relationships/image" Target="../media/image183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13" Type="http://schemas.openxmlformats.org/officeDocument/2006/relationships/image" Target="../media/image196.emf"/><Relationship Id="rId3" Type="http://schemas.openxmlformats.org/officeDocument/2006/relationships/image" Target="../media/image186.emf"/><Relationship Id="rId7" Type="http://schemas.openxmlformats.org/officeDocument/2006/relationships/image" Target="../media/image190.emf"/><Relationship Id="rId12" Type="http://schemas.openxmlformats.org/officeDocument/2006/relationships/image" Target="../media/image195.emf"/><Relationship Id="rId2" Type="http://schemas.openxmlformats.org/officeDocument/2006/relationships/image" Target="../media/image185.emf"/><Relationship Id="rId1" Type="http://schemas.openxmlformats.org/officeDocument/2006/relationships/image" Target="../media/image184.emf"/><Relationship Id="rId6" Type="http://schemas.openxmlformats.org/officeDocument/2006/relationships/image" Target="../media/image189.emf"/><Relationship Id="rId11" Type="http://schemas.openxmlformats.org/officeDocument/2006/relationships/image" Target="../media/image194.emf"/><Relationship Id="rId5" Type="http://schemas.openxmlformats.org/officeDocument/2006/relationships/image" Target="../media/image188.emf"/><Relationship Id="rId10" Type="http://schemas.openxmlformats.org/officeDocument/2006/relationships/image" Target="../media/image193.emf"/><Relationship Id="rId4" Type="http://schemas.openxmlformats.org/officeDocument/2006/relationships/image" Target="../media/image187.emf"/><Relationship Id="rId9" Type="http://schemas.openxmlformats.org/officeDocument/2006/relationships/image" Target="../media/image19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4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31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12" Type="http://schemas.openxmlformats.org/officeDocument/2006/relationships/image" Target="../media/image30.emf"/><Relationship Id="rId2" Type="http://schemas.openxmlformats.org/officeDocument/2006/relationships/image" Target="../media/image20.emf"/><Relationship Id="rId16" Type="http://schemas.openxmlformats.org/officeDocument/2006/relationships/image" Target="../media/image34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23.emf"/><Relationship Id="rId15" Type="http://schemas.openxmlformats.org/officeDocument/2006/relationships/image" Target="../media/image3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Relationship Id="rId14" Type="http://schemas.openxmlformats.org/officeDocument/2006/relationships/image" Target="../media/image32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Relationship Id="rId9" Type="http://schemas.openxmlformats.org/officeDocument/2006/relationships/image" Target="../media/image52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image" Target="../media/image65.emf"/><Relationship Id="rId3" Type="http://schemas.openxmlformats.org/officeDocument/2006/relationships/image" Target="../media/image55.wmf"/><Relationship Id="rId7" Type="http://schemas.openxmlformats.org/officeDocument/2006/relationships/image" Target="../media/image59.emf"/><Relationship Id="rId12" Type="http://schemas.openxmlformats.org/officeDocument/2006/relationships/image" Target="../media/image64.emf"/><Relationship Id="rId2" Type="http://schemas.openxmlformats.org/officeDocument/2006/relationships/image" Target="../media/image54.wmf"/><Relationship Id="rId16" Type="http://schemas.openxmlformats.org/officeDocument/2006/relationships/image" Target="../media/image68.emf"/><Relationship Id="rId1" Type="http://schemas.openxmlformats.org/officeDocument/2006/relationships/image" Target="../media/image53.emf"/><Relationship Id="rId6" Type="http://schemas.openxmlformats.org/officeDocument/2006/relationships/image" Target="../media/image58.emf"/><Relationship Id="rId11" Type="http://schemas.openxmlformats.org/officeDocument/2006/relationships/image" Target="../media/image63.emf"/><Relationship Id="rId5" Type="http://schemas.openxmlformats.org/officeDocument/2006/relationships/image" Target="../media/image57.emf"/><Relationship Id="rId15" Type="http://schemas.openxmlformats.org/officeDocument/2006/relationships/image" Target="../media/image67.emf"/><Relationship Id="rId10" Type="http://schemas.openxmlformats.org/officeDocument/2006/relationships/image" Target="../media/image62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Relationship Id="rId14" Type="http://schemas.openxmlformats.org/officeDocument/2006/relationships/image" Target="../media/image6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85A66-CB3B-4438-8D27-DC5C0A62FE88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D5BAC-02F7-4910-A25D-FD42C8BB6C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30422-22A8-441F-A1DF-F7B9C2979346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EC0D92D-3E24-4CEA-B5AB-6E3A6167B34B}" type="slidenum">
              <a:rPr lang="en-US" altLang="zh-CN"/>
              <a:t>3</a:t>
            </a:fld>
            <a:endParaRPr lang="en-US" altLang="zh-CN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EC0D92D-3E24-4CEA-B5AB-6E3A6167B34B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A535E55-BE04-425D-9E24-65A883501A2E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dirty="0" smtClean="0">
              <a:latin typeface="Times New Roman" panose="02020603050405020304" pitchFamily="18" charset="0"/>
              <a:ea typeface="楷体_GB231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564E47-2864-45DE-8EAE-CC38FD29A986}" type="slidenum">
              <a:rPr lang="en-US" altLang="zh-CN"/>
              <a:t>11</a:t>
            </a:fld>
            <a:endParaRPr lang="en-US" altLang="zh-CN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977E-AF77-4701-B8AF-434CA56125D7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977E-AF77-4701-B8AF-434CA56125D7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D5BAC-02F7-4910-A25D-FD42C8BB6C68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977E-AF77-4701-B8AF-434CA56125D7}" type="slidenum">
              <a:rPr lang="en-US" altLang="zh-CN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899592" y="241484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罗尔定理与拉格朗日中值定理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260648"/>
            <a:ext cx="3728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一、罗尔</a:t>
            </a:r>
            <a:r>
              <a:rPr lang="en-US" altLang="zh-CN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800" b="1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Rolle</a:t>
            </a:r>
            <a:r>
              <a:rPr lang="en-US" altLang="zh-CN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260648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二、拉格朗日中值定理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 userDrawn="1"/>
        </p:nvSpPr>
        <p:spPr>
          <a:xfrm>
            <a:off x="899592" y="24148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5350" eaLnBrk="0" hangingPunct="0">
              <a:buClr>
                <a:srgbClr val="0000FF"/>
              </a:buClr>
              <a:buSzPct val="120000"/>
              <a:tabLst>
                <a:tab pos="136525" algn="l"/>
              </a:tabLst>
            </a:pPr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内容小结与练习</a:t>
            </a:r>
            <a:endParaRPr lang="zh-CN" altLang="en-US" sz="28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/>
                </a:solidFill>
              </a:rPr>
              <a:t>2022/10/13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175448" y="6488668"/>
            <a:ext cx="4968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mtClean="0">
                <a:solidFill>
                  <a:prstClr val="white">
                    <a:lumMod val="65000"/>
                  </a:prstClr>
                </a:solidFill>
              </a:rPr>
              <a:t>School of Mathematics in HNUST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73.emf"/><Relationship Id="rId3" Type="http://schemas.openxmlformats.org/officeDocument/2006/relationships/image" Target="../media/image81.png"/><Relationship Id="rId7" Type="http://schemas.openxmlformats.org/officeDocument/2006/relationships/image" Target="../media/image70.e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72.emf"/><Relationship Id="rId5" Type="http://schemas.openxmlformats.org/officeDocument/2006/relationships/image" Target="../media/image69.emf"/><Relationship Id="rId15" Type="http://schemas.openxmlformats.org/officeDocument/2006/relationships/image" Target="../media/image74.e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71.emf"/><Relationship Id="rId14" Type="http://schemas.openxmlformats.org/officeDocument/2006/relationships/oleObject" Target="../embeddings/oleObject6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80.emf"/><Relationship Id="rId18" Type="http://schemas.openxmlformats.org/officeDocument/2006/relationships/image" Target="../media/image96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99.png"/><Relationship Id="rId7" Type="http://schemas.openxmlformats.org/officeDocument/2006/relationships/image" Target="../media/image77.e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82.e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75.bin"/><Relationship Id="rId20" Type="http://schemas.openxmlformats.org/officeDocument/2006/relationships/image" Target="../media/image98.png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9.emf"/><Relationship Id="rId5" Type="http://schemas.openxmlformats.org/officeDocument/2006/relationships/image" Target="../media/image76.emf"/><Relationship Id="rId15" Type="http://schemas.openxmlformats.org/officeDocument/2006/relationships/image" Target="../media/image81.emf"/><Relationship Id="rId23" Type="http://schemas.openxmlformats.org/officeDocument/2006/relationships/image" Target="../media/image83.emf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97.png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8.emf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2.png"/><Relationship Id="rId5" Type="http://schemas.openxmlformats.org/officeDocument/2006/relationships/image" Target="../media/image84.emf"/><Relationship Id="rId10" Type="http://schemas.openxmlformats.org/officeDocument/2006/relationships/image" Target="../media/image105.png"/><Relationship Id="rId4" Type="http://schemas.openxmlformats.org/officeDocument/2006/relationships/oleObject" Target="../embeddings/oleObject77.bin"/><Relationship Id="rId9" Type="http://schemas.openxmlformats.org/officeDocument/2006/relationships/image" Target="../media/image10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oleObject" Target="../embeddings/oleObject79.bin"/><Relationship Id="rId7" Type="http://schemas.openxmlformats.org/officeDocument/2006/relationships/image" Target="../media/image87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0.bin"/><Relationship Id="rId5" Type="http://schemas.openxmlformats.org/officeDocument/2006/relationships/image" Target="../media/image107.png"/><Relationship Id="rId10" Type="http://schemas.openxmlformats.org/officeDocument/2006/relationships/image" Target="../media/image110.png"/><Relationship Id="rId4" Type="http://schemas.openxmlformats.org/officeDocument/2006/relationships/image" Target="../media/image86.emf"/><Relationship Id="rId9" Type="http://schemas.openxmlformats.org/officeDocument/2006/relationships/image" Target="../media/image8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95.emf"/><Relationship Id="rId26" Type="http://schemas.openxmlformats.org/officeDocument/2006/relationships/image" Target="../media/image99.emf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92.e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94.emf"/><Relationship Id="rId20" Type="http://schemas.openxmlformats.org/officeDocument/2006/relationships/image" Target="../media/image96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2.png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98.emf"/><Relationship Id="rId5" Type="http://schemas.openxmlformats.org/officeDocument/2006/relationships/image" Target="../media/image89.emf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10" Type="http://schemas.openxmlformats.org/officeDocument/2006/relationships/image" Target="../media/image91.emf"/><Relationship Id="rId19" Type="http://schemas.openxmlformats.org/officeDocument/2006/relationships/oleObject" Target="../embeddings/oleObject89.bin"/><Relationship Id="rId4" Type="http://schemas.openxmlformats.org/officeDocument/2006/relationships/oleObject" Target="../embeddings/oleObject82.bin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3.emf"/><Relationship Id="rId22" Type="http://schemas.openxmlformats.org/officeDocument/2006/relationships/image" Target="../media/image97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8.png"/><Relationship Id="rId18" Type="http://schemas.openxmlformats.org/officeDocument/2006/relationships/oleObject" Target="../embeddings/oleObject100.bin"/><Relationship Id="rId26" Type="http://schemas.openxmlformats.org/officeDocument/2006/relationships/oleObject" Target="../embeddings/oleObject104.bin"/><Relationship Id="rId39" Type="http://schemas.openxmlformats.org/officeDocument/2006/relationships/image" Target="../media/image117.emf"/><Relationship Id="rId21" Type="http://schemas.openxmlformats.org/officeDocument/2006/relationships/image" Target="../media/image108.emf"/><Relationship Id="rId34" Type="http://schemas.openxmlformats.org/officeDocument/2006/relationships/oleObject" Target="../embeddings/oleObject108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04.emf"/><Relationship Id="rId17" Type="http://schemas.openxmlformats.org/officeDocument/2006/relationships/image" Target="../media/image106.emf"/><Relationship Id="rId25" Type="http://schemas.openxmlformats.org/officeDocument/2006/relationships/image" Target="../media/image110.emf"/><Relationship Id="rId33" Type="http://schemas.openxmlformats.org/officeDocument/2006/relationships/image" Target="../media/image114.emf"/><Relationship Id="rId38" Type="http://schemas.openxmlformats.org/officeDocument/2006/relationships/oleObject" Target="../embeddings/oleObject110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99.bin"/><Relationship Id="rId20" Type="http://schemas.openxmlformats.org/officeDocument/2006/relationships/oleObject" Target="../embeddings/oleObject101.bin"/><Relationship Id="rId29" Type="http://schemas.openxmlformats.org/officeDocument/2006/relationships/image" Target="../media/image112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97.bin"/><Relationship Id="rId24" Type="http://schemas.openxmlformats.org/officeDocument/2006/relationships/oleObject" Target="../embeddings/oleObject103.bin"/><Relationship Id="rId32" Type="http://schemas.openxmlformats.org/officeDocument/2006/relationships/oleObject" Target="../embeddings/oleObject107.bin"/><Relationship Id="rId37" Type="http://schemas.openxmlformats.org/officeDocument/2006/relationships/image" Target="../media/image116.emf"/><Relationship Id="rId5" Type="http://schemas.openxmlformats.org/officeDocument/2006/relationships/oleObject" Target="../embeddings/oleObject94.bin"/><Relationship Id="rId15" Type="http://schemas.openxmlformats.org/officeDocument/2006/relationships/image" Target="../media/image105.emf"/><Relationship Id="rId23" Type="http://schemas.openxmlformats.org/officeDocument/2006/relationships/image" Target="../media/image109.emf"/><Relationship Id="rId28" Type="http://schemas.openxmlformats.org/officeDocument/2006/relationships/oleObject" Target="../embeddings/oleObject105.bin"/><Relationship Id="rId36" Type="http://schemas.openxmlformats.org/officeDocument/2006/relationships/oleObject" Target="../embeddings/oleObject109.bin"/><Relationship Id="rId10" Type="http://schemas.openxmlformats.org/officeDocument/2006/relationships/image" Target="../media/image103.emf"/><Relationship Id="rId19" Type="http://schemas.openxmlformats.org/officeDocument/2006/relationships/image" Target="../media/image107.emf"/><Relationship Id="rId31" Type="http://schemas.openxmlformats.org/officeDocument/2006/relationships/image" Target="../media/image113.emf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96.bin"/><Relationship Id="rId14" Type="http://schemas.openxmlformats.org/officeDocument/2006/relationships/oleObject" Target="../embeddings/oleObject98.bin"/><Relationship Id="rId22" Type="http://schemas.openxmlformats.org/officeDocument/2006/relationships/oleObject" Target="../embeddings/oleObject102.bin"/><Relationship Id="rId27" Type="http://schemas.openxmlformats.org/officeDocument/2006/relationships/image" Target="../media/image111.emf"/><Relationship Id="rId30" Type="http://schemas.openxmlformats.org/officeDocument/2006/relationships/oleObject" Target="../embeddings/oleObject106.bin"/><Relationship Id="rId35" Type="http://schemas.openxmlformats.org/officeDocument/2006/relationships/image" Target="../media/image115.emf"/><Relationship Id="rId8" Type="http://schemas.openxmlformats.org/officeDocument/2006/relationships/image" Target="../media/image102.emf"/><Relationship Id="rId3" Type="http://schemas.openxmlformats.org/officeDocument/2006/relationships/oleObject" Target="../embeddings/oleObject9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25.e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22.e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24.emf"/><Relationship Id="rId20" Type="http://schemas.openxmlformats.org/officeDocument/2006/relationships/image" Target="../media/image126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9.e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28.e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10" Type="http://schemas.openxmlformats.org/officeDocument/2006/relationships/image" Target="../media/image121.emf"/><Relationship Id="rId19" Type="http://schemas.openxmlformats.org/officeDocument/2006/relationships/oleObject" Target="../embeddings/oleObject119.bin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23.emf"/><Relationship Id="rId22" Type="http://schemas.openxmlformats.org/officeDocument/2006/relationships/image" Target="../media/image1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13.emf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5.png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5" Type="http://schemas.openxmlformats.org/officeDocument/2006/relationships/image" Target="../media/image24.png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4.emf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97.png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3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80.emf"/><Relationship Id="rId17" Type="http://schemas.openxmlformats.org/officeDocument/2006/relationships/image" Target="../media/image96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82.emf"/><Relationship Id="rId20" Type="http://schemas.openxmlformats.org/officeDocument/2006/relationships/image" Target="../media/image99.png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79.emf"/><Relationship Id="rId19" Type="http://schemas.openxmlformats.org/officeDocument/2006/relationships/image" Target="../media/image98.png"/><Relationship Id="rId4" Type="http://schemas.openxmlformats.org/officeDocument/2006/relationships/image" Target="../media/image76.e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81.emf"/><Relationship Id="rId22" Type="http://schemas.openxmlformats.org/officeDocument/2006/relationships/image" Target="../media/image8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0.wmf"/><Relationship Id="rId3" Type="http://schemas.openxmlformats.org/officeDocument/2006/relationships/image" Target="../media/image11.png"/><Relationship Id="rId7" Type="http://schemas.openxmlformats.org/officeDocument/2006/relationships/image" Target="../media/image7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36.emf"/><Relationship Id="rId26" Type="http://schemas.openxmlformats.org/officeDocument/2006/relationships/image" Target="../media/image140.emf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3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3.emf"/><Relationship Id="rId17" Type="http://schemas.openxmlformats.org/officeDocument/2006/relationships/oleObject" Target="../embeddings/oleObject141.bin"/><Relationship Id="rId25" Type="http://schemas.openxmlformats.org/officeDocument/2006/relationships/oleObject" Target="../embeddings/oleObject14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35.emf"/><Relationship Id="rId20" Type="http://schemas.openxmlformats.org/officeDocument/2006/relationships/image" Target="../media/image137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38.bin"/><Relationship Id="rId24" Type="http://schemas.openxmlformats.org/officeDocument/2006/relationships/image" Target="../media/image139.emf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oleObject" Target="../embeddings/oleObject144.bin"/><Relationship Id="rId10" Type="http://schemas.openxmlformats.org/officeDocument/2006/relationships/image" Target="../media/image132.emf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34.emf"/><Relationship Id="rId22" Type="http://schemas.openxmlformats.org/officeDocument/2006/relationships/image" Target="../media/image13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45.emf"/><Relationship Id="rId18" Type="http://schemas.openxmlformats.org/officeDocument/2006/relationships/oleObject" Target="../embeddings/oleObject153.bin"/><Relationship Id="rId26" Type="http://schemas.openxmlformats.org/officeDocument/2006/relationships/oleObject" Target="../embeddings/oleObject157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49.emf"/><Relationship Id="rId7" Type="http://schemas.openxmlformats.org/officeDocument/2006/relationships/image" Target="../media/image142.emf"/><Relationship Id="rId12" Type="http://schemas.openxmlformats.org/officeDocument/2006/relationships/oleObject" Target="../embeddings/oleObject150.bin"/><Relationship Id="rId17" Type="http://schemas.openxmlformats.org/officeDocument/2006/relationships/image" Target="../media/image147.emf"/><Relationship Id="rId25" Type="http://schemas.openxmlformats.org/officeDocument/2006/relationships/image" Target="../media/image151.e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52.bin"/><Relationship Id="rId20" Type="http://schemas.openxmlformats.org/officeDocument/2006/relationships/oleObject" Target="../embeddings/oleObject154.bin"/><Relationship Id="rId29" Type="http://schemas.openxmlformats.org/officeDocument/2006/relationships/image" Target="../media/image153.e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44.emf"/><Relationship Id="rId24" Type="http://schemas.openxmlformats.org/officeDocument/2006/relationships/oleObject" Target="../embeddings/oleObject156.bin"/><Relationship Id="rId5" Type="http://schemas.openxmlformats.org/officeDocument/2006/relationships/image" Target="../media/image141.emf"/><Relationship Id="rId15" Type="http://schemas.openxmlformats.org/officeDocument/2006/relationships/image" Target="../media/image146.emf"/><Relationship Id="rId23" Type="http://schemas.openxmlformats.org/officeDocument/2006/relationships/image" Target="../media/image150.emf"/><Relationship Id="rId28" Type="http://schemas.openxmlformats.org/officeDocument/2006/relationships/oleObject" Target="../embeddings/oleObject158.bin"/><Relationship Id="rId10" Type="http://schemas.openxmlformats.org/officeDocument/2006/relationships/oleObject" Target="../embeddings/oleObject149.bin"/><Relationship Id="rId19" Type="http://schemas.openxmlformats.org/officeDocument/2006/relationships/image" Target="../media/image148.e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43.emf"/><Relationship Id="rId14" Type="http://schemas.openxmlformats.org/officeDocument/2006/relationships/oleObject" Target="../embeddings/oleObject151.bin"/><Relationship Id="rId22" Type="http://schemas.openxmlformats.org/officeDocument/2006/relationships/oleObject" Target="../embeddings/oleObject155.bin"/><Relationship Id="rId27" Type="http://schemas.openxmlformats.org/officeDocument/2006/relationships/image" Target="../media/image152.emf"/><Relationship Id="rId30" Type="http://schemas.openxmlformats.org/officeDocument/2006/relationships/image" Target="../media/image18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8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62.emf"/><Relationship Id="rId26" Type="http://schemas.openxmlformats.org/officeDocument/2006/relationships/image" Target="../media/image166.emf"/><Relationship Id="rId3" Type="http://schemas.openxmlformats.org/officeDocument/2006/relationships/oleObject" Target="../embeddings/oleObject160.bin"/><Relationship Id="rId21" Type="http://schemas.openxmlformats.org/officeDocument/2006/relationships/oleObject" Target="../embeddings/oleObject169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59.emf"/><Relationship Id="rId17" Type="http://schemas.openxmlformats.org/officeDocument/2006/relationships/oleObject" Target="../embeddings/oleObject167.bin"/><Relationship Id="rId25" Type="http://schemas.openxmlformats.org/officeDocument/2006/relationships/oleObject" Target="../embeddings/oleObject17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61.emf"/><Relationship Id="rId20" Type="http://schemas.openxmlformats.org/officeDocument/2006/relationships/image" Target="../media/image163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6.emf"/><Relationship Id="rId11" Type="http://schemas.openxmlformats.org/officeDocument/2006/relationships/oleObject" Target="../embeddings/oleObject164.bin"/><Relationship Id="rId24" Type="http://schemas.openxmlformats.org/officeDocument/2006/relationships/image" Target="../media/image165.emf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170.bin"/><Relationship Id="rId10" Type="http://schemas.openxmlformats.org/officeDocument/2006/relationships/image" Target="../media/image158.e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55.e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60.emf"/><Relationship Id="rId22" Type="http://schemas.openxmlformats.org/officeDocument/2006/relationships/image" Target="../media/image16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5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0" Type="http://schemas.openxmlformats.org/officeDocument/2006/relationships/image" Target="../media/image155.e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7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77.emf"/><Relationship Id="rId26" Type="http://schemas.openxmlformats.org/officeDocument/2006/relationships/image" Target="../media/image181.emf"/><Relationship Id="rId3" Type="http://schemas.openxmlformats.org/officeDocument/2006/relationships/oleObject" Target="../embeddings/oleObject177.bin"/><Relationship Id="rId21" Type="http://schemas.openxmlformats.org/officeDocument/2006/relationships/oleObject" Target="../embeddings/oleObject186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74.emf"/><Relationship Id="rId17" Type="http://schemas.openxmlformats.org/officeDocument/2006/relationships/oleObject" Target="../embeddings/oleObject184.bin"/><Relationship Id="rId25" Type="http://schemas.openxmlformats.org/officeDocument/2006/relationships/oleObject" Target="../embeddings/oleObject188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76.emf"/><Relationship Id="rId20" Type="http://schemas.openxmlformats.org/officeDocument/2006/relationships/image" Target="../media/image178.emf"/><Relationship Id="rId29" Type="http://schemas.openxmlformats.org/officeDocument/2006/relationships/oleObject" Target="../embeddings/oleObject190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1.emf"/><Relationship Id="rId11" Type="http://schemas.openxmlformats.org/officeDocument/2006/relationships/oleObject" Target="../embeddings/oleObject181.bin"/><Relationship Id="rId24" Type="http://schemas.openxmlformats.org/officeDocument/2006/relationships/image" Target="../media/image180.emf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23" Type="http://schemas.openxmlformats.org/officeDocument/2006/relationships/oleObject" Target="../embeddings/oleObject187.bin"/><Relationship Id="rId28" Type="http://schemas.openxmlformats.org/officeDocument/2006/relationships/image" Target="../media/image182.emf"/><Relationship Id="rId10" Type="http://schemas.openxmlformats.org/officeDocument/2006/relationships/image" Target="../media/image173.emf"/><Relationship Id="rId19" Type="http://schemas.openxmlformats.org/officeDocument/2006/relationships/oleObject" Target="../embeddings/oleObject185.bin"/><Relationship Id="rId4" Type="http://schemas.openxmlformats.org/officeDocument/2006/relationships/image" Target="../media/image170.e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75.emf"/><Relationship Id="rId22" Type="http://schemas.openxmlformats.org/officeDocument/2006/relationships/image" Target="../media/image179.emf"/><Relationship Id="rId27" Type="http://schemas.openxmlformats.org/officeDocument/2006/relationships/oleObject" Target="../embeddings/oleObject189.bin"/><Relationship Id="rId30" Type="http://schemas.openxmlformats.org/officeDocument/2006/relationships/image" Target="../media/image183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emf"/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191.emf"/><Relationship Id="rId26" Type="http://schemas.openxmlformats.org/officeDocument/2006/relationships/image" Target="../media/image195.emf"/><Relationship Id="rId3" Type="http://schemas.openxmlformats.org/officeDocument/2006/relationships/oleObject" Target="../embeddings/oleObject191.bin"/><Relationship Id="rId21" Type="http://schemas.openxmlformats.org/officeDocument/2006/relationships/oleObject" Target="../embeddings/oleObject200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88.emf"/><Relationship Id="rId17" Type="http://schemas.openxmlformats.org/officeDocument/2006/relationships/oleObject" Target="../embeddings/oleObject198.bin"/><Relationship Id="rId25" Type="http://schemas.openxmlformats.org/officeDocument/2006/relationships/oleObject" Target="../embeddings/oleObject202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90.emf"/><Relationship Id="rId20" Type="http://schemas.openxmlformats.org/officeDocument/2006/relationships/image" Target="../media/image192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85.emf"/><Relationship Id="rId11" Type="http://schemas.openxmlformats.org/officeDocument/2006/relationships/oleObject" Target="../embeddings/oleObject195.bin"/><Relationship Id="rId24" Type="http://schemas.openxmlformats.org/officeDocument/2006/relationships/image" Target="../media/image194.emf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23" Type="http://schemas.openxmlformats.org/officeDocument/2006/relationships/oleObject" Target="../embeddings/oleObject201.bin"/><Relationship Id="rId28" Type="http://schemas.openxmlformats.org/officeDocument/2006/relationships/image" Target="../media/image196.emf"/><Relationship Id="rId10" Type="http://schemas.openxmlformats.org/officeDocument/2006/relationships/image" Target="../media/image187.emf"/><Relationship Id="rId19" Type="http://schemas.openxmlformats.org/officeDocument/2006/relationships/oleObject" Target="../embeddings/oleObject199.bin"/><Relationship Id="rId4" Type="http://schemas.openxmlformats.org/officeDocument/2006/relationships/image" Target="../media/image184.e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189.emf"/><Relationship Id="rId22" Type="http://schemas.openxmlformats.org/officeDocument/2006/relationships/image" Target="../media/image193.emf"/><Relationship Id="rId27" Type="http://schemas.openxmlformats.org/officeDocument/2006/relationships/oleObject" Target="../embeddings/oleObject20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1.bin"/><Relationship Id="rId26" Type="http://schemas.openxmlformats.org/officeDocument/2006/relationships/image" Target="../media/image27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22.png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11.bin"/><Relationship Id="rId25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emf"/><Relationship Id="rId20" Type="http://schemas.openxmlformats.org/officeDocument/2006/relationships/image" Target="../media/image21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25.png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0.bin"/><Relationship Id="rId23" Type="http://schemas.openxmlformats.org/officeDocument/2006/relationships/image" Target="../media/image24.png"/><Relationship Id="rId10" Type="http://schemas.openxmlformats.org/officeDocument/2006/relationships/image" Target="../media/image13.emf"/><Relationship Id="rId19" Type="http://schemas.openxmlformats.org/officeDocument/2006/relationships/image" Target="../media/image15.emf"/><Relationship Id="rId4" Type="http://schemas.openxmlformats.org/officeDocument/2006/relationships/image" Target="../media/image16.png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4.emf"/><Relationship Id="rId2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6.emf"/><Relationship Id="rId26" Type="http://schemas.openxmlformats.org/officeDocument/2006/relationships/image" Target="../media/image30.e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34" Type="http://schemas.openxmlformats.org/officeDocument/2006/relationships/image" Target="../media/image34.emf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3.e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3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29" Type="http://schemas.openxmlformats.org/officeDocument/2006/relationships/oleObject" Target="../embeddings/oleObject2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9.emf"/><Relationship Id="rId32" Type="http://schemas.openxmlformats.org/officeDocument/2006/relationships/image" Target="../media/image33.e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31.emf"/><Relationship Id="rId10" Type="http://schemas.openxmlformats.org/officeDocument/2006/relationships/image" Target="../media/image22.emf"/><Relationship Id="rId19" Type="http://schemas.openxmlformats.org/officeDocument/2006/relationships/oleObject" Target="../embeddings/oleObject20.bin"/><Relationship Id="rId31" Type="http://schemas.openxmlformats.org/officeDocument/2006/relationships/oleObject" Target="../embeddings/oleObject26.bin"/><Relationship Id="rId4" Type="http://schemas.openxmlformats.org/officeDocument/2006/relationships/image" Target="../media/image19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4.emf"/><Relationship Id="rId22" Type="http://schemas.openxmlformats.org/officeDocument/2006/relationships/image" Target="../media/image28.emf"/><Relationship Id="rId27" Type="http://schemas.openxmlformats.org/officeDocument/2006/relationships/oleObject" Target="../embeddings/oleObject24.bin"/><Relationship Id="rId30" Type="http://schemas.openxmlformats.org/officeDocument/2006/relationships/image" Target="../media/image32.emf"/><Relationship Id="rId8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42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9.e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emf"/><Relationship Id="rId20" Type="http://schemas.openxmlformats.org/officeDocument/2006/relationships/image" Target="../media/image43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8.e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4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1.bin"/><Relationship Id="rId18" Type="http://schemas.openxmlformats.org/officeDocument/2006/relationships/oleObject" Target="../embeddings/oleObject43.bin"/><Relationship Id="rId3" Type="http://schemas.openxmlformats.org/officeDocument/2006/relationships/oleObject" Target="../embeddings/oleObject37.bin"/><Relationship Id="rId21" Type="http://schemas.openxmlformats.org/officeDocument/2006/relationships/image" Target="../media/image51.emf"/><Relationship Id="rId7" Type="http://schemas.openxmlformats.org/officeDocument/2006/relationships/image" Target="../media/image45.emf"/><Relationship Id="rId12" Type="http://schemas.openxmlformats.org/officeDocument/2006/relationships/image" Target="../media/image47.emf"/><Relationship Id="rId17" Type="http://schemas.openxmlformats.org/officeDocument/2006/relationships/image" Target="../media/image49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0.bin"/><Relationship Id="rId5" Type="http://schemas.openxmlformats.org/officeDocument/2006/relationships/image" Target="../media/image54.png"/><Relationship Id="rId15" Type="http://schemas.openxmlformats.org/officeDocument/2006/relationships/image" Target="../media/image60.png"/><Relationship Id="rId23" Type="http://schemas.openxmlformats.org/officeDocument/2006/relationships/image" Target="../media/image52.emf"/><Relationship Id="rId10" Type="http://schemas.openxmlformats.org/officeDocument/2006/relationships/image" Target="../media/image57.png"/><Relationship Id="rId19" Type="http://schemas.openxmlformats.org/officeDocument/2006/relationships/image" Target="../media/image50.emf"/><Relationship Id="rId4" Type="http://schemas.openxmlformats.org/officeDocument/2006/relationships/image" Target="../media/image44.emf"/><Relationship Id="rId9" Type="http://schemas.openxmlformats.org/officeDocument/2006/relationships/image" Target="../media/image46.emf"/><Relationship Id="rId14" Type="http://schemas.openxmlformats.org/officeDocument/2006/relationships/image" Target="../media/image48.emf"/><Relationship Id="rId22" Type="http://schemas.openxmlformats.org/officeDocument/2006/relationships/oleObject" Target="../embeddings/oleObject45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1.bin"/><Relationship Id="rId18" Type="http://schemas.openxmlformats.org/officeDocument/2006/relationships/image" Target="../media/image60.emf"/><Relationship Id="rId26" Type="http://schemas.openxmlformats.org/officeDocument/2006/relationships/image" Target="../media/image64.e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34" Type="http://schemas.openxmlformats.org/officeDocument/2006/relationships/image" Target="../media/image68.emf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7.emf"/><Relationship Id="rId17" Type="http://schemas.openxmlformats.org/officeDocument/2006/relationships/oleObject" Target="../embeddings/oleObject53.bin"/><Relationship Id="rId25" Type="http://schemas.openxmlformats.org/officeDocument/2006/relationships/oleObject" Target="../embeddings/oleObject57.bin"/><Relationship Id="rId3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emf"/><Relationship Id="rId20" Type="http://schemas.openxmlformats.org/officeDocument/2006/relationships/image" Target="../media/image61.emf"/><Relationship Id="rId29" Type="http://schemas.openxmlformats.org/officeDocument/2006/relationships/oleObject" Target="../embeddings/oleObject59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0.bin"/><Relationship Id="rId24" Type="http://schemas.openxmlformats.org/officeDocument/2006/relationships/image" Target="../media/image63.emf"/><Relationship Id="rId32" Type="http://schemas.openxmlformats.org/officeDocument/2006/relationships/image" Target="../media/image67.emf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56.bin"/><Relationship Id="rId28" Type="http://schemas.openxmlformats.org/officeDocument/2006/relationships/image" Target="../media/image65.emf"/><Relationship Id="rId10" Type="http://schemas.openxmlformats.org/officeDocument/2006/relationships/image" Target="../media/image56.emf"/><Relationship Id="rId19" Type="http://schemas.openxmlformats.org/officeDocument/2006/relationships/oleObject" Target="../embeddings/oleObject54.bin"/><Relationship Id="rId31" Type="http://schemas.openxmlformats.org/officeDocument/2006/relationships/oleObject" Target="../embeddings/oleObject60.bin"/><Relationship Id="rId4" Type="http://schemas.openxmlformats.org/officeDocument/2006/relationships/image" Target="../media/image53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8.emf"/><Relationship Id="rId22" Type="http://schemas.openxmlformats.org/officeDocument/2006/relationships/image" Target="../media/image62.emf"/><Relationship Id="rId27" Type="http://schemas.openxmlformats.org/officeDocument/2006/relationships/oleObject" Target="../embeddings/oleObject58.bin"/><Relationship Id="rId30" Type="http://schemas.openxmlformats.org/officeDocument/2006/relationships/image" Target="../media/image66.emf"/><Relationship Id="rId8" Type="http://schemas.openxmlformats.org/officeDocument/2006/relationships/image" Target="../media/image5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3857" y="952013"/>
            <a:ext cx="6336704" cy="2724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一位驾驶员在某高速公路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出口处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领到一张超速行驶罚单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理由是从七点进入高速到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九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点到达出口行驶了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240km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，而该路段的限速为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110km/h.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试问该罚单是否合理？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2"/>
          <a:stretch>
            <a:fillRect/>
          </a:stretch>
        </p:blipFill>
        <p:spPr>
          <a:xfrm flipH="1">
            <a:off x="6142655" y="2856877"/>
            <a:ext cx="2989865" cy="328451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75" y="1052736"/>
            <a:ext cx="1806710" cy="1709798"/>
          </a:xfrm>
          <a:prstGeom prst="roundRect">
            <a:avLst>
              <a:gd name="adj" fmla="val 5243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bg2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35921" sx="1000" sy="1000" algn="ctr" rotWithShape="0">
              <a:schemeClr val="bg2"/>
            </a:outerShdw>
            <a:reflection blurRad="12700" endPos="0" dist="5000" dir="5400000" sy="-100000" algn="bl" rotWithShape="0"/>
          </a:effectLst>
        </p:spPr>
      </p:pic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660480" y="2530236"/>
          <a:ext cx="1270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0" name="Equation" r:id="rId6" imgW="3048000" imgH="3962400" progId="Equation.DSMT4">
                  <p:embed/>
                </p:oleObj>
              </mc:Choice>
              <mc:Fallback>
                <p:oleObj name="Equation" r:id="rId6" imgW="3048000" imgH="3962400" progId="Equation.DSMT4">
                  <p:embed/>
                  <p:pic>
                    <p:nvPicPr>
                      <p:cNvPr id="0" name="图片 3486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60480" y="2530236"/>
                        <a:ext cx="1270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605601" y="3801834"/>
            <a:ext cx="1904390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平均速度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277739" y="3634695"/>
          <a:ext cx="3604260" cy="92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1" name="Equation" r:id="rId8" imgW="78638400" imgH="20116800" progId="Equation.DSMT4">
                  <p:embed/>
                </p:oleObj>
              </mc:Choice>
              <mc:Fallback>
                <p:oleObj name="Equation" r:id="rId8" imgW="78638400" imgH="20116800" progId="Equation.DSMT4">
                  <p:embed/>
                  <p:pic>
                    <p:nvPicPr>
                      <p:cNvPr id="0" name="图片 3486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77739" y="3634695"/>
                        <a:ext cx="3604260" cy="922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627697" y="4725144"/>
            <a:ext cx="557231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是否存在某一时刻的瞬时速度恰好是平均速度？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"/>
              <p:cNvSpPr txBox="1">
                <a:spLocks noChangeArrowheads="1"/>
              </p:cNvSpPr>
              <p:nvPr/>
            </p:nvSpPr>
            <p:spPr bwMode="auto">
              <a:xfrm>
                <a:off x="611560" y="3573016"/>
                <a:ext cx="8027058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上图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没有水平切线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但有平行于弦的切线存在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即存在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𝜉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∈ (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, 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),  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使得</a:t>
                </a:r>
                <a:endParaRPr kumimoji="0" lang="zh-CN" sz="1800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3573016"/>
                <a:ext cx="8027058" cy="1384995"/>
              </a:xfrm>
              <a:prstGeom prst="rect">
                <a:avLst/>
              </a:prstGeom>
              <a:blipFill rotWithShape="1">
                <a:blip r:embed="rId3"/>
                <a:stretch>
                  <a:fillRect l="-1" t="-37" r="1" b="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771800" y="4841334"/>
          <a:ext cx="3326607" cy="963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" name="Equation" r:id="rId4" imgW="1816100" imgH="520700" progId="Equation.DSMT4">
                  <p:embed/>
                </p:oleObj>
              </mc:Choice>
              <mc:Fallback>
                <p:oleObj name="Equation" r:id="rId4" imgW="1816100" imgH="520700" progId="Equation.DSMT4">
                  <p:embed/>
                  <p:pic>
                    <p:nvPicPr>
                      <p:cNvPr id="0" name="图片 9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841334"/>
                        <a:ext cx="3326607" cy="963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81291" y="5958499"/>
            <a:ext cx="3313112" cy="5286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拉格朗日中值定理</a:t>
            </a:r>
            <a:endParaRPr kumimoji="0" lang="zh-CN" sz="18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Group 5"/>
          <p:cNvGrpSpPr/>
          <p:nvPr/>
        </p:nvGrpSpPr>
        <p:grpSpPr bwMode="auto">
          <a:xfrm>
            <a:off x="2771800" y="836267"/>
            <a:ext cx="3883026" cy="2808289"/>
            <a:chOff x="3061" y="2069"/>
            <a:chExt cx="2446" cy="1769"/>
          </a:xfrm>
        </p:grpSpPr>
        <p:grpSp>
          <p:nvGrpSpPr>
            <p:cNvPr id="7" name="Group 6"/>
            <p:cNvGrpSpPr/>
            <p:nvPr/>
          </p:nvGrpSpPr>
          <p:grpSpPr bwMode="auto">
            <a:xfrm>
              <a:off x="3061" y="2296"/>
              <a:ext cx="2268" cy="1542"/>
              <a:chOff x="1927" y="2478"/>
              <a:chExt cx="2268" cy="1542"/>
            </a:xfrm>
          </p:grpSpPr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2154" y="2478"/>
                <a:ext cx="0" cy="154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1927" y="3743"/>
                <a:ext cx="22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2404" y="3328"/>
                <a:ext cx="0" cy="416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 flipH="1">
                <a:off x="3858" y="2690"/>
                <a:ext cx="0" cy="1053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 flipV="1">
                <a:off x="2411" y="2683"/>
                <a:ext cx="1447" cy="6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4"/>
              <p:cNvSpPr/>
              <p:nvPr/>
            </p:nvSpPr>
            <p:spPr bwMode="auto">
              <a:xfrm>
                <a:off x="2381" y="2659"/>
                <a:ext cx="1497" cy="680"/>
              </a:xfrm>
              <a:custGeom>
                <a:avLst/>
                <a:gdLst>
                  <a:gd name="T0" fmla="*/ 0 w 1452"/>
                  <a:gd name="T1" fmla="*/ 680 h 680"/>
                  <a:gd name="T2" fmla="*/ 545 w 1452"/>
                  <a:gd name="T3" fmla="*/ 227 h 680"/>
                  <a:gd name="T4" fmla="*/ 1452 w 1452"/>
                  <a:gd name="T5" fmla="*/ 0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52" h="680">
                    <a:moveTo>
                      <a:pt x="0" y="680"/>
                    </a:moveTo>
                    <a:cubicBezTo>
                      <a:pt x="151" y="510"/>
                      <a:pt x="303" y="340"/>
                      <a:pt x="545" y="227"/>
                    </a:cubicBezTo>
                    <a:cubicBezTo>
                      <a:pt x="787" y="114"/>
                      <a:pt x="1119" y="57"/>
                      <a:pt x="1452" y="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5329" y="3475"/>
            <a:ext cx="17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4" name="Equation" r:id="rId6" imgW="165100" imgH="190500" progId="Equation.DSMT4">
                    <p:embed/>
                  </p:oleObj>
                </mc:Choice>
                <mc:Fallback>
                  <p:oleObj name="Equation" r:id="rId6" imgW="165100" imgH="190500" progId="Equation.DSMT4">
                    <p:embed/>
                    <p:pic>
                      <p:nvPicPr>
                        <p:cNvPr id="0" name="图片 94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9" y="3475"/>
                          <a:ext cx="178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3089" y="3540"/>
            <a:ext cx="21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5" name="Equation" r:id="rId8" imgW="203200" imgH="241300" progId="Equation.DSMT4">
                    <p:embed/>
                  </p:oleObj>
                </mc:Choice>
                <mc:Fallback>
                  <p:oleObj name="Equation" r:id="rId8" imgW="203200" imgH="241300" progId="Equation.DSMT4">
                    <p:embed/>
                    <p:pic>
                      <p:nvPicPr>
                        <p:cNvPr id="0" name="图片 94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9" y="3540"/>
                          <a:ext cx="214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3198" y="2069"/>
            <a:ext cx="19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" name="Equation" r:id="rId10" imgW="190500" imgH="215900" progId="Equation.DSMT4">
                    <p:embed/>
                  </p:oleObj>
                </mc:Choice>
                <mc:Fallback>
                  <p:oleObj name="Equation" r:id="rId10" imgW="190500" imgH="215900" progId="Equation.DSMT4">
                    <p:embed/>
                    <p:pic>
                      <p:nvPicPr>
                        <p:cNvPr id="0" name="图片 94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069"/>
                          <a:ext cx="19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3470" y="3566"/>
            <a:ext cx="17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7" name="Equation" r:id="rId12" imgW="165100" imgH="190500" progId="Equation.DSMT4">
                    <p:embed/>
                  </p:oleObj>
                </mc:Choice>
                <mc:Fallback>
                  <p:oleObj name="Equation" r:id="rId12" imgW="165100" imgH="190500" progId="Equation.DSMT4">
                    <p:embed/>
                    <p:pic>
                      <p:nvPicPr>
                        <p:cNvPr id="0" name="图片 94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3566"/>
                          <a:ext cx="178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4921" y="3585"/>
            <a:ext cx="17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8" name="Equation" r:id="rId14" imgW="165100" imgH="241300" progId="Equation.DSMT4">
                    <p:embed/>
                  </p:oleObj>
                </mc:Choice>
                <mc:Fallback>
                  <p:oleObj name="Equation" r:id="rId14" imgW="165100" imgH="241300" progId="Equation.DSMT4">
                    <p:embed/>
                    <p:pic>
                      <p:nvPicPr>
                        <p:cNvPr id="0" name="图片 94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3585"/>
                          <a:ext cx="17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3894163" y="1456980"/>
            <a:ext cx="1255713" cy="2260052"/>
            <a:chOff x="5981703" y="3905252"/>
            <a:chExt cx="1255713" cy="2260052"/>
          </a:xfrm>
        </p:grpSpPr>
        <p:sp>
          <p:nvSpPr>
            <p:cNvPr id="22" name="Line 11"/>
            <p:cNvSpPr>
              <a:spLocks noChangeShapeType="1"/>
            </p:cNvSpPr>
            <p:nvPr/>
          </p:nvSpPr>
          <p:spPr bwMode="auto">
            <a:xfrm>
              <a:off x="6523041" y="4289427"/>
              <a:ext cx="0" cy="1371601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 flipV="1">
              <a:off x="5981703" y="3905252"/>
              <a:ext cx="1255713" cy="5746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6358099" y="5667622"/>
            <a:ext cx="310833" cy="497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9" name="Equation" r:id="rId16" imgW="165100" imgH="266700" progId="Equation.DSMT4">
                    <p:embed/>
                  </p:oleObj>
                </mc:Choice>
                <mc:Fallback>
                  <p:oleObj name="Equation" r:id="rId16" imgW="165100" imgH="266700" progId="Equation.DSMT4">
                    <p:embed/>
                    <p:pic>
                      <p:nvPicPr>
                        <p:cNvPr id="0" name="图片 94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8099" y="5667622"/>
                          <a:ext cx="310833" cy="4976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1370014" y="3289772"/>
            <a:ext cx="5105400" cy="2934825"/>
            <a:chOff x="914400" y="3409606"/>
            <a:chExt cx="3382963" cy="1944687"/>
          </a:xfrm>
        </p:grpSpPr>
        <p:sp>
          <p:nvSpPr>
            <p:cNvPr id="60" name="Rectangle 72"/>
            <p:cNvSpPr>
              <a:spLocks noChangeArrowheads="1"/>
            </p:cNvSpPr>
            <p:nvPr/>
          </p:nvSpPr>
          <p:spPr bwMode="auto">
            <a:xfrm>
              <a:off x="914400" y="3409606"/>
              <a:ext cx="3382963" cy="19446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1" name="Group 13"/>
            <p:cNvGrpSpPr/>
            <p:nvPr/>
          </p:nvGrpSpPr>
          <p:grpSpPr bwMode="auto">
            <a:xfrm>
              <a:off x="2019300" y="4027143"/>
              <a:ext cx="307975" cy="1295400"/>
              <a:chOff x="4318" y="432"/>
              <a:chExt cx="194" cy="816"/>
            </a:xfrm>
          </p:grpSpPr>
          <p:graphicFrame>
            <p:nvGraphicFramePr>
              <p:cNvPr id="79" name="Object 14"/>
              <p:cNvGraphicFramePr>
                <a:graphicFrameLocks noChangeAspect="1"/>
              </p:cNvGraphicFramePr>
              <p:nvPr/>
            </p:nvGraphicFramePr>
            <p:xfrm>
              <a:off x="4318" y="935"/>
              <a:ext cx="194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76" name="公式" r:id="rId4" imgW="165100" imgH="266700" progId="Equation.3">
                      <p:embed/>
                    </p:oleObj>
                  </mc:Choice>
                  <mc:Fallback>
                    <p:oleObj name="公式" r:id="rId4" imgW="165100" imgH="266700" progId="Equation.3">
                      <p:embed/>
                      <p:pic>
                        <p:nvPicPr>
                          <p:cNvPr id="0" name="图片 104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8" y="935"/>
                            <a:ext cx="194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" name="Line 15"/>
              <p:cNvSpPr>
                <a:spLocks noChangeShapeType="1"/>
              </p:cNvSpPr>
              <p:nvPr/>
            </p:nvSpPr>
            <p:spPr bwMode="auto">
              <a:xfrm>
                <a:off x="4407" y="432"/>
                <a:ext cx="9" cy="4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2" name="Group 16"/>
            <p:cNvGrpSpPr/>
            <p:nvPr/>
          </p:nvGrpSpPr>
          <p:grpSpPr bwMode="auto">
            <a:xfrm>
              <a:off x="1031875" y="3493743"/>
              <a:ext cx="2895600" cy="1781175"/>
              <a:chOff x="3696" y="240"/>
              <a:chExt cx="1824" cy="1122"/>
            </a:xfrm>
          </p:grpSpPr>
          <p:sp>
            <p:nvSpPr>
              <p:cNvPr id="68" name="Line 17"/>
              <p:cNvSpPr>
                <a:spLocks noChangeShapeType="1"/>
              </p:cNvSpPr>
              <p:nvPr/>
            </p:nvSpPr>
            <p:spPr bwMode="auto">
              <a:xfrm>
                <a:off x="3936" y="1074"/>
                <a:ext cx="14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Line 18"/>
              <p:cNvSpPr>
                <a:spLocks noChangeShapeType="1"/>
              </p:cNvSpPr>
              <p:nvPr/>
            </p:nvSpPr>
            <p:spPr bwMode="auto">
              <a:xfrm flipV="1">
                <a:off x="3936" y="336"/>
                <a:ext cx="0" cy="7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70" name="Object 19"/>
              <p:cNvGraphicFramePr>
                <a:graphicFrameLocks noChangeAspect="1"/>
              </p:cNvGraphicFramePr>
              <p:nvPr/>
            </p:nvGraphicFramePr>
            <p:xfrm>
              <a:off x="5278" y="1097"/>
              <a:ext cx="194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77" name="公式" r:id="rId6" imgW="165100" imgH="190500" progId="Equation.3">
                      <p:embed/>
                    </p:oleObj>
                  </mc:Choice>
                  <mc:Fallback>
                    <p:oleObj name="公式" r:id="rId6" imgW="165100" imgH="190500" progId="Equation.3">
                      <p:embed/>
                      <p:pic>
                        <p:nvPicPr>
                          <p:cNvPr id="0" name="图片 104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8" y="1097"/>
                            <a:ext cx="194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" name="Object 20"/>
              <p:cNvGraphicFramePr>
                <a:graphicFrameLocks noChangeAspect="1"/>
              </p:cNvGraphicFramePr>
              <p:nvPr/>
            </p:nvGraphicFramePr>
            <p:xfrm>
              <a:off x="3696" y="288"/>
              <a:ext cx="216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78" name="公式" r:id="rId8" imgW="190500" imgH="215900" progId="Equation.3">
                      <p:embed/>
                    </p:oleObj>
                  </mc:Choice>
                  <mc:Fallback>
                    <p:oleObj name="公式" r:id="rId8" imgW="190500" imgH="215900" progId="Equation.3">
                      <p:embed/>
                      <p:pic>
                        <p:nvPicPr>
                          <p:cNvPr id="0" name="图片 104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88"/>
                            <a:ext cx="216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" name="Object 21"/>
              <p:cNvGraphicFramePr>
                <a:graphicFrameLocks noChangeAspect="1"/>
              </p:cNvGraphicFramePr>
              <p:nvPr/>
            </p:nvGraphicFramePr>
            <p:xfrm>
              <a:off x="3742" y="930"/>
              <a:ext cx="194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79" name="公式" r:id="rId10" imgW="165100" imgH="190500" progId="Equation.3">
                      <p:embed/>
                    </p:oleObj>
                  </mc:Choice>
                  <mc:Fallback>
                    <p:oleObj name="公式" r:id="rId10" imgW="165100" imgH="190500" progId="Equation.3">
                      <p:embed/>
                      <p:pic>
                        <p:nvPicPr>
                          <p:cNvPr id="0" name="图片 104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2" y="930"/>
                            <a:ext cx="194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" name="Line 22"/>
              <p:cNvSpPr>
                <a:spLocks noChangeShapeType="1"/>
              </p:cNvSpPr>
              <p:nvPr/>
            </p:nvSpPr>
            <p:spPr bwMode="auto">
              <a:xfrm>
                <a:off x="4176" y="864"/>
                <a:ext cx="0" cy="2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Line 23"/>
              <p:cNvSpPr>
                <a:spLocks noChangeShapeType="1"/>
              </p:cNvSpPr>
              <p:nvPr/>
            </p:nvSpPr>
            <p:spPr bwMode="auto">
              <a:xfrm>
                <a:off x="5088" y="594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75" name="Object 24"/>
              <p:cNvGraphicFramePr>
                <a:graphicFrameLocks noChangeAspect="1"/>
              </p:cNvGraphicFramePr>
              <p:nvPr/>
            </p:nvGraphicFramePr>
            <p:xfrm>
              <a:off x="4080" y="1097"/>
              <a:ext cx="194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80" name="公式" r:id="rId12" imgW="165100" imgH="190500" progId="Equation.3">
                      <p:embed/>
                    </p:oleObj>
                  </mc:Choice>
                  <mc:Fallback>
                    <p:oleObj name="公式" r:id="rId12" imgW="165100" imgH="190500" progId="Equation.3">
                      <p:embed/>
                      <p:pic>
                        <p:nvPicPr>
                          <p:cNvPr id="0" name="图片 104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097"/>
                            <a:ext cx="194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6" name="Object 25"/>
              <p:cNvGraphicFramePr>
                <a:graphicFrameLocks noChangeAspect="1"/>
              </p:cNvGraphicFramePr>
              <p:nvPr/>
            </p:nvGraphicFramePr>
            <p:xfrm>
              <a:off x="4992" y="1088"/>
              <a:ext cx="194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81" name="公式" r:id="rId14" imgW="165100" imgH="241300" progId="Equation.3">
                      <p:embed/>
                    </p:oleObj>
                  </mc:Choice>
                  <mc:Fallback>
                    <p:oleObj name="公式" r:id="rId14" imgW="165100" imgH="241300" progId="Equation.3">
                      <p:embed/>
                      <p:pic>
                        <p:nvPicPr>
                          <p:cNvPr id="0" name="图片 104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1088"/>
                            <a:ext cx="194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" name="Object 26"/>
              <p:cNvGraphicFramePr>
                <a:graphicFrameLocks noChangeAspect="1"/>
              </p:cNvGraphicFramePr>
              <p:nvPr/>
            </p:nvGraphicFramePr>
            <p:xfrm>
              <a:off x="4752" y="240"/>
              <a:ext cx="768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82" name="公式" r:id="rId16" imgW="774700" imgH="266700" progId="Equation.3">
                      <p:embed/>
                    </p:oleObj>
                  </mc:Choice>
                  <mc:Fallback>
                    <p:oleObj name="公式" r:id="rId16" imgW="774700" imgH="266700" progId="Equation.3">
                      <p:embed/>
                      <p:pic>
                        <p:nvPicPr>
                          <p:cNvPr id="0" name="图片 104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40"/>
                            <a:ext cx="768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" name="Freeform 27"/>
              <p:cNvSpPr/>
              <p:nvPr/>
            </p:nvSpPr>
            <p:spPr bwMode="auto">
              <a:xfrm>
                <a:off x="4176" y="528"/>
                <a:ext cx="912" cy="344"/>
              </a:xfrm>
              <a:custGeom>
                <a:avLst/>
                <a:gdLst>
                  <a:gd name="T0" fmla="*/ 0 w 912"/>
                  <a:gd name="T1" fmla="*/ 336 h 344"/>
                  <a:gd name="T2" fmla="*/ 144 w 912"/>
                  <a:gd name="T3" fmla="*/ 96 h 344"/>
                  <a:gd name="T4" fmla="*/ 336 w 912"/>
                  <a:gd name="T5" fmla="*/ 48 h 344"/>
                  <a:gd name="T6" fmla="*/ 672 w 912"/>
                  <a:gd name="T7" fmla="*/ 336 h 344"/>
                  <a:gd name="T8" fmla="*/ 912 w 912"/>
                  <a:gd name="T9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344">
                    <a:moveTo>
                      <a:pt x="0" y="336"/>
                    </a:moveTo>
                    <a:cubicBezTo>
                      <a:pt x="44" y="240"/>
                      <a:pt x="88" y="144"/>
                      <a:pt x="144" y="96"/>
                    </a:cubicBezTo>
                    <a:cubicBezTo>
                      <a:pt x="200" y="48"/>
                      <a:pt x="248" y="8"/>
                      <a:pt x="336" y="48"/>
                    </a:cubicBezTo>
                    <a:cubicBezTo>
                      <a:pt x="424" y="88"/>
                      <a:pt x="576" y="344"/>
                      <a:pt x="672" y="336"/>
                    </a:cubicBezTo>
                    <a:cubicBezTo>
                      <a:pt x="768" y="328"/>
                      <a:pt x="872" y="56"/>
                      <a:pt x="912" y="0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 flipV="1">
              <a:off x="1793875" y="3950943"/>
              <a:ext cx="1447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Line 29"/>
            <p:cNvSpPr>
              <a:spLocks noChangeShapeType="1"/>
            </p:cNvSpPr>
            <p:nvPr/>
          </p:nvSpPr>
          <p:spPr bwMode="auto">
            <a:xfrm flipV="1">
              <a:off x="1900238" y="3874743"/>
              <a:ext cx="579437" cy="212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Line 30"/>
            <p:cNvSpPr>
              <a:spLocks noChangeShapeType="1"/>
            </p:cNvSpPr>
            <p:nvPr/>
          </p:nvSpPr>
          <p:spPr bwMode="auto">
            <a:xfrm flipV="1">
              <a:off x="2586038" y="4385918"/>
              <a:ext cx="579437" cy="212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Line 42"/>
            <p:cNvSpPr>
              <a:spLocks noChangeShapeType="1"/>
            </p:cNvSpPr>
            <p:nvPr/>
          </p:nvSpPr>
          <p:spPr bwMode="auto">
            <a:xfrm>
              <a:off x="1793875" y="4484343"/>
              <a:ext cx="0" cy="19367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Line 43"/>
            <p:cNvSpPr>
              <a:spLocks noChangeShapeType="1"/>
            </p:cNvSpPr>
            <p:nvPr/>
          </p:nvSpPr>
          <p:spPr bwMode="auto">
            <a:xfrm>
              <a:off x="3241675" y="3950943"/>
              <a:ext cx="0" cy="19367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" name="Line 38"/>
          <p:cNvSpPr>
            <a:spLocks noChangeShapeType="1"/>
          </p:cNvSpPr>
          <p:nvPr/>
        </p:nvSpPr>
        <p:spPr bwMode="auto">
          <a:xfrm flipV="1">
            <a:off x="2122287" y="4106731"/>
            <a:ext cx="3553725" cy="130670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 Box 5"/>
              <p:cNvSpPr txBox="1">
                <a:spLocks noChangeArrowheads="1"/>
              </p:cNvSpPr>
              <p:nvPr/>
            </p:nvSpPr>
            <p:spPr bwMode="auto">
              <a:xfrm>
                <a:off x="762000" y="1484784"/>
                <a:ext cx="419417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(1)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在区间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[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,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]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上连续</a:t>
                </a:r>
              </a:p>
            </p:txBody>
          </p:sp>
        </mc:Choice>
        <mc:Fallback xmlns="">
          <p:sp>
            <p:nvSpPr>
              <p:cNvPr id="82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484784"/>
                <a:ext cx="4194175" cy="523220"/>
              </a:xfrm>
              <a:prstGeom prst="rect">
                <a:avLst/>
              </a:prstGeom>
              <a:blipFill rotWithShape="1">
                <a:blip r:embed="rId18"/>
                <a:stretch>
                  <a:fillRect t="-29" b="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 Box 7"/>
              <p:cNvSpPr txBox="1">
                <a:spLocks noChangeArrowheads="1"/>
              </p:cNvSpPr>
              <p:nvPr/>
            </p:nvSpPr>
            <p:spPr bwMode="auto">
              <a:xfrm>
                <a:off x="762000" y="961564"/>
                <a:ext cx="791445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50000"/>
                  </a:spcBef>
                </a:pPr>
                <a:r>
                  <a:rPr lang="zh-CN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定理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2 (</a:t>
                </a:r>
                <a:r>
                  <a:rPr lang="zh-CN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拉格朗日中值定理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：如果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𝑦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</p:txBody>
          </p:sp>
        </mc:Choice>
        <mc:Fallback xmlns="">
          <p:sp>
            <p:nvSpPr>
              <p:cNvPr id="8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961564"/>
                <a:ext cx="7914456" cy="523220"/>
              </a:xfrm>
              <a:prstGeom prst="rect">
                <a:avLst/>
              </a:prstGeom>
              <a:blipFill rotWithShape="1">
                <a:blip r:embed="rId19"/>
                <a:stretch>
                  <a:fillRect t="-33" r="6" b="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 Box 8"/>
              <p:cNvSpPr txBox="1">
                <a:spLocks noChangeArrowheads="1"/>
              </p:cNvSpPr>
              <p:nvPr/>
            </p:nvSpPr>
            <p:spPr bwMode="auto">
              <a:xfrm>
                <a:off x="762000" y="2018184"/>
                <a:ext cx="42672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在区间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,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)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内可导</a:t>
                </a:r>
              </a:p>
            </p:txBody>
          </p:sp>
        </mc:Choice>
        <mc:Fallback xmlns="">
          <p:sp>
            <p:nvSpPr>
              <p:cNvPr id="8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018184"/>
                <a:ext cx="4267200" cy="523220"/>
              </a:xfrm>
              <a:prstGeom prst="rect">
                <a:avLst/>
              </a:prstGeom>
              <a:blipFill rotWithShape="1">
                <a:blip r:embed="rId20"/>
                <a:stretch>
                  <a:fillRect t="-29" b="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 Box 9"/>
              <p:cNvSpPr txBox="1">
                <a:spLocks noChangeArrowheads="1"/>
              </p:cNvSpPr>
              <p:nvPr/>
            </p:nvSpPr>
            <p:spPr bwMode="auto">
              <a:xfrm>
                <a:off x="971600" y="2568517"/>
                <a:ext cx="392467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至少存在一点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/>
                      </a:rPr>
                      <m:t>𝜉</m:t>
                    </m:r>
                    <m:r>
                      <a:rPr lang="zh-CN" altLang="en-US" sz="2800">
                        <a:latin typeface="Cambria Math" panose="02040503050406030204"/>
                      </a:rPr>
                      <m:t>∈(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𝑎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𝑏</m:t>
                    </m:r>
                    <m:r>
                      <a:rPr lang="zh-CN" altLang="en-US" sz="2800">
                        <a:latin typeface="Cambria Math" panose="02040503050406030204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2568517"/>
                <a:ext cx="3924672" cy="523220"/>
              </a:xfrm>
              <a:prstGeom prst="rect">
                <a:avLst/>
              </a:prstGeom>
              <a:blipFill rotWithShape="1">
                <a:blip r:embed="rId21"/>
                <a:stretch>
                  <a:fillRect l="-1" t="-110" r="11" b="1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 Box 11"/>
          <p:cNvSpPr txBox="1">
            <a:spLocks noChangeArrowheads="1"/>
          </p:cNvSpPr>
          <p:nvPr/>
        </p:nvSpPr>
        <p:spPr bwMode="auto">
          <a:xfrm>
            <a:off x="4781600" y="2551584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</a:p>
        </p:txBody>
      </p:sp>
      <p:graphicFrame>
        <p:nvGraphicFramePr>
          <p:cNvPr id="87" name="Object 12"/>
          <p:cNvGraphicFramePr>
            <a:graphicFrameLocks noChangeAspect="1"/>
          </p:cNvGraphicFramePr>
          <p:nvPr/>
        </p:nvGraphicFramePr>
        <p:xfrm>
          <a:off x="5287888" y="2343939"/>
          <a:ext cx="3352800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3" name="Equation" r:id="rId22" imgW="4064000" imgH="1130300" progId="Equation.3">
                  <p:embed/>
                </p:oleObj>
              </mc:Choice>
              <mc:Fallback>
                <p:oleObj name="Equation" r:id="rId22" imgW="4064000" imgH="1130300" progId="Equation.3">
                  <p:embed/>
                  <p:pic>
                    <p:nvPicPr>
                      <p:cNvPr id="0" name="图片 104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888" y="2343939"/>
                        <a:ext cx="3352800" cy="93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AutoShape 39"/>
          <p:cNvSpPr>
            <a:spLocks noChangeArrowheads="1"/>
          </p:cNvSpPr>
          <p:nvPr/>
        </p:nvSpPr>
        <p:spPr bwMode="auto">
          <a:xfrm>
            <a:off x="457200" y="2765897"/>
            <a:ext cx="586408" cy="152400"/>
          </a:xfrm>
          <a:prstGeom prst="rightArrow">
            <a:avLst>
              <a:gd name="adj1" fmla="val 50000"/>
              <a:gd name="adj2" fmla="val 1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/>
      <p:bldP spid="83" grpId="0"/>
      <p:bldP spid="84" grpId="0"/>
      <p:bldP spid="85" grpId="0"/>
      <p:bldP spid="86" grpId="0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3456166"/>
            <a:ext cx="6985000" cy="609600"/>
          </a:xfrm>
          <a:prstGeom prst="rect">
            <a:avLst/>
          </a:prstGeom>
        </p:spPr>
        <p:txBody>
          <a:bodyPr/>
          <a:lstStyle/>
          <a:p>
            <a:pPr marL="457200" indent="-457200" algn="l"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拉格朗日中值定理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的有限增量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433" name="Object 25"/>
          <p:cNvGraphicFramePr>
            <a:graphicFrameLocks noChangeAspect="1"/>
          </p:cNvGraphicFramePr>
          <p:nvPr/>
        </p:nvGraphicFramePr>
        <p:xfrm>
          <a:off x="1763274" y="4944300"/>
          <a:ext cx="6035390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4" imgW="6654800" imgH="596900" progId="Equation.3">
                  <p:embed/>
                </p:oleObj>
              </mc:Choice>
              <mc:Fallback>
                <p:oleObj name="Equation" r:id="rId4" imgW="6654800" imgH="596900" progId="Equation.3">
                  <p:embed/>
                  <p:pic>
                    <p:nvPicPr>
                      <p:cNvPr id="0" name="图片 12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274" y="4944300"/>
                        <a:ext cx="6035390" cy="537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435" name="Text Box 27"/>
              <p:cNvSpPr txBox="1">
                <a:spLocks noChangeArrowheads="1"/>
              </p:cNvSpPr>
              <p:nvPr/>
            </p:nvSpPr>
            <p:spPr bwMode="auto">
              <a:xfrm>
                <a:off x="965448" y="4197269"/>
                <a:ext cx="526273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/>
                      </a:rPr>
                      <m:t>𝑎</m:t>
                    </m:r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𝑏</m:t>
                    </m:r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/>
                          </a:rPr>
                          <m:t>0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𝛥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 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435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5448" y="4197269"/>
                <a:ext cx="5262736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5" t="-106" r="2" b="1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4790364" y="4222687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sp>
        <p:nvSpPr>
          <p:cNvPr id="17437" name="AutoShape 29"/>
          <p:cNvSpPr/>
          <p:nvPr/>
        </p:nvSpPr>
        <p:spPr bwMode="auto">
          <a:xfrm rot="16200000">
            <a:off x="4034086" y="4689726"/>
            <a:ext cx="144462" cy="1611613"/>
          </a:xfrm>
          <a:prstGeom prst="leftBrace">
            <a:avLst>
              <a:gd name="adj1" fmla="val 76832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438" name="Object 30"/>
          <p:cNvGraphicFramePr>
            <a:graphicFrameLocks noChangeAspect="1"/>
          </p:cNvGraphicFramePr>
          <p:nvPr/>
        </p:nvGraphicFramePr>
        <p:xfrm>
          <a:off x="3973513" y="5569281"/>
          <a:ext cx="321170" cy="52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7" imgW="317500" imgH="520700" progId="Equation.3">
                  <p:embed/>
                </p:oleObj>
              </mc:Choice>
              <mc:Fallback>
                <p:oleObj name="Equation" r:id="rId7" imgW="317500" imgH="520700" progId="Equation.3">
                  <p:embed/>
                  <p:pic>
                    <p:nvPicPr>
                      <p:cNvPr id="0" name="图片 12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13" y="5569281"/>
                        <a:ext cx="321170" cy="524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23"/>
              <p:cNvSpPr txBox="1">
                <a:spLocks noChangeArrowheads="1"/>
              </p:cNvSpPr>
              <p:nvPr/>
            </p:nvSpPr>
            <p:spPr bwMode="auto">
              <a:xfrm>
                <a:off x="379586" y="822343"/>
                <a:ext cx="8426450" cy="12988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457200" indent="-457200">
                  <a:lnSpc>
                    <a:spcPct val="140000"/>
                  </a:lnSpc>
                  <a:buClr>
                    <a:srgbClr val="C00000"/>
                  </a:buClr>
                  <a:buFont typeface="Wingdings" panose="05000000000000000000" pitchFamily="2" charset="2"/>
                  <a:buChar char="l"/>
                </a:pPr>
                <a:r>
                  <a:rPr kumimoji="0" lang="zh-CN" sz="2800" b="1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拉格朗日中值公式等价于</a:t>
                </a:r>
                <a:endParaRPr kumimoji="0" lang="en-US" altLang="zh-CN" sz="2800" b="1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𝑓</m:t>
                      </m:r>
                      <m:r>
                        <a:rPr lang="zh-CN" altLang="en-US" sz="28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𝑏</m:t>
                      </m:r>
                      <m:r>
                        <a:rPr lang="zh-CN" altLang="en-US" sz="28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)−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𝑓</m:t>
                      </m:r>
                      <m:r>
                        <a:rPr lang="zh-CN" altLang="en-US" sz="28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𝑎</m:t>
                      </m:r>
                      <m:r>
                        <a:rPr lang="zh-CN" altLang="en-US" sz="28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)=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80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𝜉</m:t>
                          </m:r>
                        </m:e>
                      </m:d>
                      <m:d>
                        <m:d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𝑏</m:t>
                          </m:r>
                          <m:r>
                            <a:rPr lang="zh-CN" altLang="en-US" sz="2800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−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/>
                            </a:rPr>
                            <m:t>𝑎</m:t>
                          </m:r>
                        </m:e>
                      </m:d>
                      <m:r>
                        <a:rPr lang="zh-CN" altLang="en-US" sz="28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charset="0"/>
                        </a:rPr>
                        <m:t> 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𝑎</m:t>
                      </m:r>
                      <m:r>
                        <a:rPr lang="zh-CN" altLang="en-US" sz="28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&lt;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𝜉</m:t>
                      </m:r>
                      <m:r>
                        <a:rPr lang="zh-CN" altLang="en-US" sz="28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&lt;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𝑏</m:t>
                      </m:r>
                      <m:r>
                        <a:rPr lang="zh-CN" altLang="en-US" sz="2800">
                          <a:solidFill>
                            <a:srgbClr val="0000FF"/>
                          </a:solidFill>
                          <a:latin typeface="Cambria Math" panose="02040503050406030204"/>
                        </a:rPr>
                        <m:t>,</m:t>
                      </m:r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 Box 3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586" y="822343"/>
                <a:ext cx="8426450" cy="1298817"/>
              </a:xfrm>
              <a:prstGeom prst="rect">
                <a:avLst/>
              </a:prstGeom>
              <a:blipFill rotWithShape="1">
                <a:blip r:embed="rId9"/>
                <a:stretch>
                  <a:fillRect l="-6" t="-1" r="6" b="2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325"/>
              <p:cNvSpPr txBox="1">
                <a:spLocks noChangeArrowheads="1"/>
              </p:cNvSpPr>
              <p:nvPr/>
            </p:nvSpPr>
            <p:spPr bwMode="auto">
              <a:xfrm>
                <a:off x="885229" y="2074880"/>
                <a:ext cx="8151267" cy="12988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这个式子说明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函数在区间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kumimoji="0" lang="en-US" altLang="zh-CN" sz="2800" i="1" u="none" strike="noStrike" cap="none" normalizeH="0" baseline="0" dirty="0" err="1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0" lang="en-US" altLang="zh-CN" sz="2800" i="1" u="none" strike="noStrike" cap="none" normalizeH="0" baseline="0" dirty="0" err="1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,</m:t>
                    </m:r>
                    <m:r>
                      <a:rPr kumimoji="0" lang="en-US" altLang="zh-CN" sz="2800" i="1" u="none" strike="noStrike" cap="none" normalizeH="0" baseline="0" dirty="0" err="1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的增量等于区间</a:t>
                </a:r>
                <a:endParaRPr kumimoji="0" lang="en-US" altLang="zh-CN" sz="280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, 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内某点处的导数与区间长度的乘积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endParaRPr kumimoji="0" lang="zh-CN" altLang="zh-CN" sz="2800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Text Box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5229" y="2074880"/>
                <a:ext cx="8151267" cy="1298817"/>
              </a:xfrm>
              <a:prstGeom prst="rect">
                <a:avLst/>
              </a:prstGeom>
              <a:blipFill rotWithShape="1">
                <a:blip r:embed="rId10"/>
                <a:stretch>
                  <a:fillRect t="-26" r="5" b="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17435" grpId="0" build="p" autoUpdateAnimBg="0"/>
      <p:bldP spid="17436" grpId="0" autoUpdateAnimBg="0"/>
      <p:bldP spid="17437" grpId="0" animBg="1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96874" y="1504384"/>
            <a:ext cx="862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kumimoji="0" lang="zh-CN" altLang="zh-CN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19811" y="1476207"/>
          <a:ext cx="5259705" cy="654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3" name="Equation" r:id="rId3" imgW="2730500" imgH="342900" progId="Equation.DSMT4">
                  <p:embed/>
                </p:oleObj>
              </mc:Choice>
              <mc:Fallback>
                <p:oleObj name="Equation" r:id="rId3" imgW="2730500" imgH="342900" progId="Equation.DSMT4">
                  <p:embed/>
                  <p:pic>
                    <p:nvPicPr>
                      <p:cNvPr id="0" name="图片 133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811" y="1476207"/>
                        <a:ext cx="5259705" cy="654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468313" y="2801372"/>
                <a:ext cx="842486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一般地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只有当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CN" sz="280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Δ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→0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𝑑𝑦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代替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CN" sz="280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Δ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𝑦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时所产生的</a:t>
                </a:r>
                <a:endParaRPr kumimoji="0" lang="zh-CN" sz="1800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2801372"/>
                <a:ext cx="8424862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4" t="-74" b="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85428" y="2123907"/>
          <a:ext cx="7482682" cy="654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4" name="Equation" r:id="rId6" imgW="3873500" imgH="342900" progId="Equation.DSMT4">
                  <p:embed/>
                </p:oleObj>
              </mc:Choice>
              <mc:Fallback>
                <p:oleObj name="Equation" r:id="rId6" imgW="3873500" imgH="342900" progId="Equation.DSMT4">
                  <p:embed/>
                  <p:pic>
                    <p:nvPicPr>
                      <p:cNvPr id="0" name="图片 13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428" y="2123907"/>
                        <a:ext cx="7482682" cy="654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 bwMode="auto">
          <a:xfrm>
            <a:off x="468313" y="3304612"/>
            <a:ext cx="8424862" cy="595313"/>
            <a:chOff x="295" y="1870"/>
            <a:chExt cx="5307" cy="375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95" y="1870"/>
              <a:ext cx="53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800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误差才趋于零</a:t>
              </a:r>
              <a:r>
                <a:rPr kumimoji="0" lang="en-US" altLang="zh-CN" sz="2800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kumimoji="0" lang="zh-CN" sz="2800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而                               给出了自变量</a:t>
              </a:r>
              <a:endParaRPr kumimoji="0" lang="zh-CN" sz="1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2064" y="1870"/>
            <a:ext cx="1946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5" name="Equation" r:id="rId8" imgW="1765300" imgH="342900" progId="Equation.DSMT4">
                    <p:embed/>
                  </p:oleObj>
                </mc:Choice>
                <mc:Fallback>
                  <p:oleObj name="Equation" r:id="rId8" imgW="1765300" imgH="342900" progId="Equation.DSMT4">
                    <p:embed/>
                    <p:pic>
                      <p:nvPicPr>
                        <p:cNvPr id="0" name="图片 133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870"/>
                          <a:ext cx="1946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68313" y="4510350"/>
            <a:ext cx="84248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拉格朗日中值定理也叫做有限增量定理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0" lang="zh-CN" altLang="zh-CN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468313" y="3880872"/>
                <a:ext cx="842486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取得有限增量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CN" sz="280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Δ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时，函数增量的准确表达式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endParaRPr kumimoji="0" lang="zh-CN" altLang="zh-CN" sz="1800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8313" y="3880872"/>
                <a:ext cx="8424862" cy="523220"/>
              </a:xfrm>
              <a:prstGeom prst="rect">
                <a:avLst/>
              </a:prstGeom>
              <a:blipFill rotWithShape="1">
                <a:blip r:embed="rId10"/>
                <a:stretch>
                  <a:fillRect l="-4" t="-74" b="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68313" y="5211197"/>
            <a:ext cx="8424862" cy="954107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有限增量公式建立了函数在区间上的改变量与导数的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关系，使我们能用导数研究函数在区间上的变化性态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0" lang="zh-CN" altLang="zh-CN" sz="180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12"/>
          <p:cNvGrpSpPr/>
          <p:nvPr/>
        </p:nvGrpSpPr>
        <p:grpSpPr bwMode="auto">
          <a:xfrm>
            <a:off x="971551" y="856684"/>
            <a:ext cx="7056439" cy="1223963"/>
            <a:chOff x="612" y="300"/>
            <a:chExt cx="4445" cy="771"/>
          </a:xfrm>
        </p:grpSpPr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515" y="300"/>
              <a:ext cx="1542" cy="330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280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有限增量公式</a:t>
              </a:r>
              <a:endParaRPr kumimoji="0" lang="zh-CN" sz="180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612" y="708"/>
              <a:ext cx="3402" cy="363"/>
            </a:xfrm>
            <a:prstGeom prst="wedgeRoundRectCallout">
              <a:avLst>
                <a:gd name="adj1" fmla="val 35718"/>
                <a:gd name="adj2" fmla="val -68458"/>
                <a:gd name="adj3" fmla="val 16667"/>
              </a:avLst>
            </a:prstGeom>
            <a:noFill/>
            <a:ln w="28575">
              <a:solidFill>
                <a:srgbClr val="008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609600" y="985688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推论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600200" y="985688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若函数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505200" y="985688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在区间 </a:t>
            </a:r>
            <a:r>
              <a:rPr kumimoji="1" lang="en-US" altLang="zh-CN" sz="2800" i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上满足</a:t>
            </a: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6105862" y="1018708"/>
          <a:ext cx="163449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9" name="Equation" r:id="rId4" imgW="1981200" imgH="558800" progId="Equation.3">
                  <p:embed/>
                </p:oleObj>
              </mc:Choice>
              <mc:Fallback>
                <p:oleObj name="Equation" r:id="rId4" imgW="1981200" imgH="558800" progId="Equation.3">
                  <p:embed/>
                  <p:pic>
                    <p:nvPicPr>
                      <p:cNvPr id="0" name="图片 146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862" y="1018708"/>
                        <a:ext cx="1634490" cy="46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7694240" y="98072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7" name="Text Box 9"/>
              <p:cNvSpPr txBox="1">
                <a:spLocks noChangeArrowheads="1"/>
              </p:cNvSpPr>
              <p:nvPr/>
            </p:nvSpPr>
            <p:spPr bwMode="auto">
              <a:xfrm>
                <a:off x="1556160" y="1519088"/>
                <a:ext cx="409596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:r>
                  <a:rPr kumimoji="1" lang="zh-CN" altLang="en-US" sz="2800" i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en-US" altLang="zh-CN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 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上必为常数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741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6160" y="1519088"/>
                <a:ext cx="4095960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10" t="-32" r="15" b="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2819400" y="1046013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0" name="Equation" r:id="rId7" imgW="977900" imgH="546100" progId="Equation.3">
                  <p:embed/>
                </p:oleObj>
              </mc:Choice>
              <mc:Fallback>
                <p:oleObj name="Equation" r:id="rId7" imgW="977900" imgH="546100" progId="Equation.3">
                  <p:embed/>
                  <p:pic>
                    <p:nvPicPr>
                      <p:cNvPr id="0" name="图片 146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046013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609600" y="2181448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800" i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上任取两点</a:t>
            </a:r>
          </a:p>
        </p:txBody>
      </p: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3733800" y="2229073"/>
          <a:ext cx="234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1" name="Equation" r:id="rId9" imgW="3136900" imgH="596900" progId="Equation.3">
                  <p:embed/>
                </p:oleObj>
              </mc:Choice>
              <mc:Fallback>
                <p:oleObj name="Equation" r:id="rId9" imgW="3136900" imgH="596900" progId="Equation.3">
                  <p:embed/>
                  <p:pic>
                    <p:nvPicPr>
                      <p:cNvPr id="0" name="图片 146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29073"/>
                        <a:ext cx="234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6172200" y="2208436"/>
          <a:ext cx="2590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2" name="Equation" r:id="rId11" imgW="3454400" imgH="622300" progId="Equation.3">
                  <p:embed/>
                </p:oleObj>
              </mc:Choice>
              <mc:Fallback>
                <p:oleObj name="Equation" r:id="rId11" imgW="3454400" imgH="622300" progId="Equation.3">
                  <p:embed/>
                  <p:pic>
                    <p:nvPicPr>
                      <p:cNvPr id="0" name="图片 146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208436"/>
                        <a:ext cx="2590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15280" y="2714848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日中值公式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</a:t>
            </a:r>
          </a:p>
        </p:txBody>
      </p:sp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6127750" y="3345086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3" name="Equation" r:id="rId13" imgW="660400" imgH="419100" progId="Equation.3">
                  <p:embed/>
                </p:oleObj>
              </mc:Choice>
              <mc:Fallback>
                <p:oleObj name="Equation" r:id="rId13" imgW="660400" imgH="419100" progId="Equation.3">
                  <p:embed/>
                  <p:pic>
                    <p:nvPicPr>
                      <p:cNvPr id="0" name="图片 146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3345086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1612900" y="3291111"/>
          <a:ext cx="2044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4" name="Equation" r:id="rId15" imgW="2730500" imgH="596900" progId="Equation.3">
                  <p:embed/>
                </p:oleObj>
              </mc:Choice>
              <mc:Fallback>
                <p:oleObj name="Equation" r:id="rId15" imgW="2730500" imgH="596900" progId="Equation.3">
                  <p:embed/>
                  <p:pic>
                    <p:nvPicPr>
                      <p:cNvPr id="0" name="图片 146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3291111"/>
                        <a:ext cx="2044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3759200" y="3291111"/>
          <a:ext cx="233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5" name="Equation" r:id="rId17" imgW="3111500" imgH="596900" progId="Equation.3">
                  <p:embed/>
                </p:oleObj>
              </mc:Choice>
              <mc:Fallback>
                <p:oleObj name="Equation" r:id="rId17" imgW="3111500" imgH="596900" progId="Equation.3">
                  <p:embed/>
                  <p:pic>
                    <p:nvPicPr>
                      <p:cNvPr id="0" name="图片 14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3291111"/>
                        <a:ext cx="2336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6908800" y="3256186"/>
          <a:ext cx="184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6" name="Equation" r:id="rId19" imgW="2451100" imgH="596900" progId="Equation.3">
                  <p:embed/>
                </p:oleObj>
              </mc:Choice>
              <mc:Fallback>
                <p:oleObj name="Equation" r:id="rId19" imgW="2451100" imgH="596900" progId="Equation.3">
                  <p:embed/>
                  <p:pic>
                    <p:nvPicPr>
                      <p:cNvPr id="0" name="图片 146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3256186"/>
                        <a:ext cx="184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2133600" y="3946748"/>
          <a:ext cx="274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7" name="Equation" r:id="rId21" imgW="3657600" imgH="596900" progId="Equation.3">
                  <p:embed/>
                </p:oleObj>
              </mc:Choice>
              <mc:Fallback>
                <p:oleObj name="Equation" r:id="rId21" imgW="3657600" imgH="596900" progId="Equation.3">
                  <p:embed/>
                  <p:pic>
                    <p:nvPicPr>
                      <p:cNvPr id="0" name="图片 146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946748"/>
                        <a:ext cx="2743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8" name="Group 20"/>
          <p:cNvGrpSpPr/>
          <p:nvPr/>
        </p:nvGrpSpPr>
        <p:grpSpPr bwMode="auto">
          <a:xfrm>
            <a:off x="616868" y="4481736"/>
            <a:ext cx="3886200" cy="519112"/>
            <a:chOff x="145" y="3705"/>
            <a:chExt cx="2448" cy="327"/>
          </a:xfrm>
        </p:grpSpPr>
        <p:sp>
          <p:nvSpPr>
            <p:cNvPr id="17429" name="Text Box 21"/>
            <p:cNvSpPr txBox="1">
              <a:spLocks noChangeArrowheads="1"/>
            </p:cNvSpPr>
            <p:nvPr/>
          </p:nvSpPr>
          <p:spPr bwMode="auto">
            <a:xfrm>
              <a:off x="145" y="3705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由          的任意性知</a:t>
              </a:r>
              <a:r>
                <a:rPr kumimoji="1" lang="en-US" altLang="zh-CN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</a:p>
          </p:txBody>
        </p:sp>
        <p:graphicFrame>
          <p:nvGraphicFramePr>
            <p:cNvPr id="17430" name="Object 22"/>
            <p:cNvGraphicFramePr>
              <a:graphicFrameLocks noChangeAspect="1"/>
            </p:cNvGraphicFramePr>
            <p:nvPr/>
          </p:nvGraphicFramePr>
          <p:xfrm>
            <a:off x="456" y="3732"/>
            <a:ext cx="5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98" name="Equation" r:id="rId23" imgW="1066800" imgH="596900" progId="Equation.3">
                    <p:embed/>
                  </p:oleObj>
                </mc:Choice>
                <mc:Fallback>
                  <p:oleObj name="Equation" r:id="rId23" imgW="1066800" imgH="596900" progId="Equation.3">
                    <p:embed/>
                    <p:pic>
                      <p:nvPicPr>
                        <p:cNvPr id="0" name="图片 146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" y="3732"/>
                          <a:ext cx="50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31" name="Object 23"/>
          <p:cNvGraphicFramePr>
            <a:graphicFrameLocks noChangeAspect="1"/>
          </p:cNvGraphicFramePr>
          <p:nvPr/>
        </p:nvGraphicFramePr>
        <p:xfrm>
          <a:off x="4084984" y="4573811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99" name="Equation" r:id="rId25" imgW="977900" imgH="546100" progId="Equation.3">
                  <p:embed/>
                </p:oleObj>
              </mc:Choice>
              <mc:Fallback>
                <p:oleObj name="Equation" r:id="rId25" imgW="977900" imgH="546100" progId="Equation.3">
                  <p:embed/>
                  <p:pic>
                    <p:nvPicPr>
                      <p:cNvPr id="0" name="图片 146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984" y="4573811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4793704" y="4481736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zh-CN" altLang="en-US" sz="2800" i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i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800" i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上为常数 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 autoUpdateAnimBg="0"/>
      <p:bldP spid="17422" grpId="0" autoUpdateAnimBg="0"/>
      <p:bldP spid="174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0231" y="955576"/>
            <a:ext cx="2743200" cy="457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证明等式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920404" y="749076"/>
          <a:ext cx="5684044" cy="934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0" name="Equation" r:id="rId3" imgW="6896100" imgH="1130300" progId="Equation.3">
                  <p:embed/>
                </p:oleObj>
              </mc:Choice>
              <mc:Fallback>
                <p:oleObj name="Equation" r:id="rId3" imgW="6896100" imgH="1130300" progId="Equation.3">
                  <p:embed/>
                  <p:pic>
                    <p:nvPicPr>
                      <p:cNvPr id="0" name="图片 168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0404" y="749076"/>
                        <a:ext cx="5684044" cy="9342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3400" y="1569417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704975" y="1631330"/>
          <a:ext cx="38576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1" name="Equation" r:id="rId5" imgW="5143500" imgH="546100" progId="Equation.3">
                  <p:embed/>
                </p:oleObj>
              </mc:Choice>
              <mc:Fallback>
                <p:oleObj name="Equation" r:id="rId5" imgW="5143500" imgH="546100" progId="Equation.3">
                  <p:embed/>
                  <p:pic>
                    <p:nvPicPr>
                      <p:cNvPr id="0" name="图片 168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1631330"/>
                        <a:ext cx="38576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616575" y="1596405"/>
          <a:ext cx="20796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2" name="Equation" r:id="rId7" imgW="2794000" imgH="609600" progId="Equation.3">
                  <p:embed/>
                </p:oleObj>
              </mc:Choice>
              <mc:Fallback>
                <p:oleObj name="Equation" r:id="rId7" imgW="2794000" imgH="609600" progId="Equation.3">
                  <p:embed/>
                  <p:pic>
                    <p:nvPicPr>
                      <p:cNvPr id="0" name="图片 168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1596405"/>
                        <a:ext cx="20796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941513" y="2342530"/>
          <a:ext cx="110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3" name="Equation" r:id="rId9" imgW="1473200" imgH="558800" progId="Equation.3">
                  <p:embed/>
                </p:oleObj>
              </mc:Choice>
              <mc:Fallback>
                <p:oleObj name="Equation" r:id="rId9" imgW="1473200" imgH="558800" progId="Equation.3">
                  <p:embed/>
                  <p:pic>
                    <p:nvPicPr>
                      <p:cNvPr id="0" name="图片 168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2342530"/>
                        <a:ext cx="110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287338" y="2987055"/>
            <a:ext cx="2074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由推论可知</a:t>
            </a:r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2451100" y="3129930"/>
          <a:ext cx="433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4" name="Equation" r:id="rId11" imgW="5778500" imgH="546100" progId="Equation.3">
                  <p:embed/>
                </p:oleObj>
              </mc:Choice>
              <mc:Fallback>
                <p:oleObj name="Equation" r:id="rId11" imgW="5778500" imgH="546100" progId="Equation.3">
                  <p:embed/>
                  <p:pic>
                    <p:nvPicPr>
                      <p:cNvPr id="0" name="图片 168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9930"/>
                        <a:ext cx="4330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6705600" y="3017217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(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43" name="Text Box 11"/>
              <p:cNvSpPr txBox="1">
                <a:spLocks noChangeArrowheads="1"/>
              </p:cNvSpPr>
              <p:nvPr/>
            </p:nvSpPr>
            <p:spPr bwMode="auto">
              <a:xfrm>
                <a:off x="609600" y="3701430"/>
                <a:ext cx="222726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=0 </m:t>
                    </m:r>
                  </m:oMath>
                </a14:m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</a:t>
                </a:r>
              </a:p>
            </p:txBody>
          </p:sp>
        </mc:Choice>
        <mc:Fallback xmlns="">
          <p:sp>
            <p:nvSpPr>
              <p:cNvPr id="18443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701430"/>
                <a:ext cx="2227263" cy="523220"/>
              </a:xfrm>
              <a:prstGeom prst="rect">
                <a:avLst/>
              </a:prstGeom>
              <a:blipFill rotWithShape="1">
                <a:blip r:embed="rId13"/>
                <a:stretch>
                  <a:fillRect t="-3" r="14" b="1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2666504" y="3536330"/>
          <a:ext cx="1041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5" name="Equation" r:id="rId14" imgW="1384300" imgH="1130300" progId="Equation.3">
                  <p:embed/>
                </p:oleObj>
              </mc:Choice>
              <mc:Fallback>
                <p:oleObj name="Equation" r:id="rId14" imgW="1384300" imgH="1130300" progId="Equation.3">
                  <p:embed/>
                  <p:pic>
                    <p:nvPicPr>
                      <p:cNvPr id="0" name="图片 168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504" y="3536330"/>
                        <a:ext cx="1041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609600" y="4268416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又</a:t>
            </a:r>
          </a:p>
        </p:txBody>
      </p:sp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1043608" y="4149080"/>
          <a:ext cx="165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6" name="Equation" r:id="rId16" imgW="2197100" imgH="1130300" progId="Equation.3">
                  <p:embed/>
                </p:oleObj>
              </mc:Choice>
              <mc:Fallback>
                <p:oleObj name="Equation" r:id="rId16" imgW="2197100" imgH="1130300" progId="Equation.3">
                  <p:embed/>
                  <p:pic>
                    <p:nvPicPr>
                      <p:cNvPr id="0" name="图片 168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149080"/>
                        <a:ext cx="1651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7" name="Group 15"/>
          <p:cNvGrpSpPr/>
          <p:nvPr/>
        </p:nvGrpSpPr>
        <p:grpSpPr bwMode="auto">
          <a:xfrm>
            <a:off x="2743200" y="4311278"/>
            <a:ext cx="5791200" cy="533400"/>
            <a:chOff x="1824" y="2544"/>
            <a:chExt cx="3648" cy="336"/>
          </a:xfrm>
        </p:grpSpPr>
        <p:sp>
          <p:nvSpPr>
            <p:cNvPr id="18448" name="Text Box 16"/>
            <p:cNvSpPr txBox="1">
              <a:spLocks noChangeArrowheads="1"/>
            </p:cNvSpPr>
            <p:nvPr/>
          </p:nvSpPr>
          <p:spPr bwMode="auto">
            <a:xfrm>
              <a:off x="1824" y="2544"/>
              <a:ext cx="36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故所证等式在定义域            上成立</a:t>
              </a:r>
              <a:r>
                <a:rPr kumimoji="1" lang="en-US" altLang="zh-CN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</a:p>
          </p:txBody>
        </p:sp>
        <p:graphicFrame>
          <p:nvGraphicFramePr>
            <p:cNvPr id="18449" name="Object 17"/>
            <p:cNvGraphicFramePr>
              <a:graphicFrameLocks noChangeAspect="1"/>
            </p:cNvGraphicFramePr>
            <p:nvPr/>
          </p:nvGraphicFramePr>
          <p:xfrm>
            <a:off x="3936" y="2570"/>
            <a:ext cx="646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7" name="公式" r:id="rId18" imgW="558800" imgH="266700" progId="Equation.3">
                    <p:embed/>
                  </p:oleObj>
                </mc:Choice>
                <mc:Fallback>
                  <p:oleObj name="公式" r:id="rId18" imgW="558800" imgH="266700" progId="Equation.3">
                    <p:embed/>
                    <p:pic>
                      <p:nvPicPr>
                        <p:cNvPr id="0" name="图片 168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570"/>
                          <a:ext cx="646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73" name="Group 41"/>
          <p:cNvGrpSpPr/>
          <p:nvPr/>
        </p:nvGrpSpPr>
        <p:grpSpPr bwMode="auto">
          <a:xfrm>
            <a:off x="569913" y="5936878"/>
            <a:ext cx="7458075" cy="850900"/>
            <a:chOff x="359" y="3612"/>
            <a:chExt cx="4698" cy="536"/>
          </a:xfrm>
        </p:grpSpPr>
        <p:sp>
          <p:nvSpPr>
            <p:cNvPr id="18451" name="Text Box 19"/>
            <p:cNvSpPr txBox="1">
              <a:spLocks noChangeArrowheads="1"/>
            </p:cNvSpPr>
            <p:nvPr/>
          </p:nvSpPr>
          <p:spPr bwMode="auto">
            <a:xfrm>
              <a:off x="359" y="3708"/>
              <a:ext cx="11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练习证明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</a:p>
          </p:txBody>
        </p:sp>
        <p:graphicFrame>
          <p:nvGraphicFramePr>
            <p:cNvPr id="18452" name="Object 20"/>
            <p:cNvGraphicFramePr>
              <a:graphicFrameLocks noChangeAspect="1"/>
            </p:cNvGraphicFramePr>
            <p:nvPr/>
          </p:nvGraphicFramePr>
          <p:xfrm>
            <a:off x="3785" y="3756"/>
            <a:ext cx="12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8" name="Equation" r:id="rId20" imgW="2692400" imgH="546100" progId="Equation.3">
                    <p:embed/>
                  </p:oleObj>
                </mc:Choice>
                <mc:Fallback>
                  <p:oleObj name="Equation" r:id="rId20" imgW="2692400" imgH="546100" progId="Equation.3">
                    <p:embed/>
                    <p:pic>
                      <p:nvPicPr>
                        <p:cNvPr id="0" name="图片 168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5" y="3756"/>
                          <a:ext cx="127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3" name="Object 21"/>
            <p:cNvGraphicFramePr>
              <a:graphicFrameLocks noChangeAspect="1"/>
            </p:cNvGraphicFramePr>
            <p:nvPr/>
          </p:nvGraphicFramePr>
          <p:xfrm>
            <a:off x="1473" y="3612"/>
            <a:ext cx="2168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9" name="Equation" r:id="rId22" imgW="4584700" imgH="1130300" progId="Equation.3">
                    <p:embed/>
                  </p:oleObj>
                </mc:Choice>
                <mc:Fallback>
                  <p:oleObj name="Equation" r:id="rId22" imgW="4584700" imgH="1130300" progId="Equation.3">
                    <p:embed/>
                    <p:pic>
                      <p:nvPicPr>
                        <p:cNvPr id="0" name="图片 168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3612"/>
                          <a:ext cx="2168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54" name="Object 22"/>
          <p:cNvGraphicFramePr>
            <a:graphicFrameLocks noChangeAspect="1"/>
          </p:cNvGraphicFramePr>
          <p:nvPr/>
        </p:nvGraphicFramePr>
        <p:xfrm>
          <a:off x="3136900" y="2080592"/>
          <a:ext cx="113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0" name="Equation" r:id="rId24" imgW="1511300" imgH="1219200" progId="Equation.3">
                  <p:embed/>
                </p:oleObj>
              </mc:Choice>
              <mc:Fallback>
                <p:oleObj name="Equation" r:id="rId24" imgW="1511300" imgH="1219200" progId="Equation.3">
                  <p:embed/>
                  <p:pic>
                    <p:nvPicPr>
                      <p:cNvPr id="0" name="图片 168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2080592"/>
                        <a:ext cx="1130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23"/>
          <p:cNvGraphicFramePr>
            <a:graphicFrameLocks noChangeAspect="1"/>
          </p:cNvGraphicFramePr>
          <p:nvPr/>
        </p:nvGraphicFramePr>
        <p:xfrm>
          <a:off x="4394200" y="2088530"/>
          <a:ext cx="139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1" name="Equation" r:id="rId26" imgW="1866900" imgH="1219200" progId="Equation.3">
                  <p:embed/>
                </p:oleObj>
              </mc:Choice>
              <mc:Fallback>
                <p:oleObj name="Equation" r:id="rId26" imgW="1866900" imgH="1219200" progId="Equation.3">
                  <p:embed/>
                  <p:pic>
                    <p:nvPicPr>
                      <p:cNvPr id="0" name="图片 168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2088530"/>
                        <a:ext cx="1397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24"/>
          <p:cNvGraphicFramePr>
            <a:graphicFrameLocks noChangeAspect="1"/>
          </p:cNvGraphicFramePr>
          <p:nvPr/>
        </p:nvGraphicFramePr>
        <p:xfrm>
          <a:off x="6011863" y="234253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2" name="Equation" r:id="rId28" imgW="660400" imgH="419100" progId="Equation.3">
                  <p:embed/>
                </p:oleObj>
              </mc:Choice>
              <mc:Fallback>
                <p:oleObj name="Equation" r:id="rId28" imgW="660400" imgH="419100" progId="Equation.3">
                  <p:embed/>
                  <p:pic>
                    <p:nvPicPr>
                      <p:cNvPr id="0" name="图片 168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34253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539750" y="4966916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1460500" y="4966916"/>
            <a:ext cx="1054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欲证</a:t>
            </a:r>
          </a:p>
        </p:txBody>
      </p:sp>
      <p:graphicFrame>
        <p:nvGraphicFramePr>
          <p:cNvPr id="18459" name="Object 27"/>
          <p:cNvGraphicFramePr>
            <a:graphicFrameLocks noChangeAspect="1"/>
          </p:cNvGraphicFramePr>
          <p:nvPr/>
        </p:nvGraphicFramePr>
        <p:xfrm>
          <a:off x="2286000" y="4993903"/>
          <a:ext cx="8572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3" name="Equation" r:id="rId30" imgW="457200" imgH="241300" progId="Equation.3">
                  <p:embed/>
                </p:oleObj>
              </mc:Choice>
              <mc:Fallback>
                <p:oleObj name="Equation" r:id="rId30" imgW="457200" imgH="241300" progId="Equation.3">
                  <p:embed/>
                  <p:pic>
                    <p:nvPicPr>
                      <p:cNvPr id="0" name="图片 168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993903"/>
                        <a:ext cx="8572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3048000" y="4966916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</a:p>
        </p:txBody>
      </p:sp>
      <p:graphicFrame>
        <p:nvGraphicFramePr>
          <p:cNvPr id="18461" name="Object 29"/>
          <p:cNvGraphicFramePr>
            <a:graphicFrameLocks noChangeAspect="1"/>
          </p:cNvGraphicFramePr>
          <p:nvPr/>
        </p:nvGraphicFramePr>
        <p:xfrm>
          <a:off x="3478213" y="5070103"/>
          <a:ext cx="158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4" name="Equation" r:id="rId32" imgW="2120900" imgH="596900" progId="Equation.3">
                  <p:embed/>
                </p:oleObj>
              </mc:Choice>
              <mc:Fallback>
                <p:oleObj name="Equation" r:id="rId32" imgW="2120900" imgH="596900" progId="Equation.3">
                  <p:embed/>
                  <p:pic>
                    <p:nvPicPr>
                      <p:cNvPr id="0" name="图片 168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5070103"/>
                        <a:ext cx="1587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5119688" y="5008191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只需证在</a:t>
            </a:r>
            <a:r>
              <a:rPr kumimoji="1" lang="zh-CN" altLang="en-US" sz="2800" i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i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</a:p>
        </p:txBody>
      </p:sp>
      <p:graphicFrame>
        <p:nvGraphicFramePr>
          <p:cNvPr id="18463" name="Object 31"/>
          <p:cNvGraphicFramePr>
            <a:graphicFrameLocks noChangeAspect="1"/>
          </p:cNvGraphicFramePr>
          <p:nvPr/>
        </p:nvGraphicFramePr>
        <p:xfrm>
          <a:off x="7340600" y="5070103"/>
          <a:ext cx="144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5" name="Equation" r:id="rId34" imgW="1930400" imgH="558800" progId="Equation.3">
                  <p:embed/>
                </p:oleObj>
              </mc:Choice>
              <mc:Fallback>
                <p:oleObj name="Equation" r:id="rId34" imgW="1930400" imgH="558800" progId="Equation.3">
                  <p:embed/>
                  <p:pic>
                    <p:nvPicPr>
                      <p:cNvPr id="0" name="图片 168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0" y="5070103"/>
                        <a:ext cx="1447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4" name="Object 32"/>
          <p:cNvGraphicFramePr>
            <a:graphicFrameLocks noChangeAspect="1"/>
          </p:cNvGraphicFramePr>
          <p:nvPr/>
        </p:nvGraphicFramePr>
        <p:xfrm>
          <a:off x="1524000" y="5638428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6" name="Equation" r:id="rId36" imgW="2247900" imgH="596900" progId="Equation.3">
                  <p:embed/>
                </p:oleObj>
              </mc:Choice>
              <mc:Fallback>
                <p:oleObj name="Equation" r:id="rId36" imgW="2247900" imgH="596900" progId="Equation.3">
                  <p:embed/>
                  <p:pic>
                    <p:nvPicPr>
                      <p:cNvPr id="0" name="图片 168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638428"/>
                        <a:ext cx="168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5" name="Object 33"/>
          <p:cNvGraphicFramePr>
            <a:graphicFrameLocks noChangeAspect="1"/>
          </p:cNvGraphicFramePr>
          <p:nvPr/>
        </p:nvGraphicFramePr>
        <p:xfrm>
          <a:off x="3276600" y="5603503"/>
          <a:ext cx="217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7" name="Equation" r:id="rId38" imgW="2895600" imgH="609600" progId="Equation.3">
                  <p:embed/>
                </p:oleObj>
              </mc:Choice>
              <mc:Fallback>
                <p:oleObj name="Equation" r:id="rId38" imgW="2895600" imgH="609600" progId="Equation.3">
                  <p:embed/>
                  <p:pic>
                    <p:nvPicPr>
                      <p:cNvPr id="0" name="图片 168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603503"/>
                        <a:ext cx="2171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40" grpId="0" autoUpdateAnimBg="0"/>
      <p:bldP spid="18442" grpId="0" autoUpdateAnimBg="0"/>
      <p:bldP spid="18443" grpId="0" autoUpdateAnimBg="0"/>
      <p:bldP spid="18445" grpId="0" autoUpdateAnimBg="0"/>
      <p:bldP spid="18457" grpId="0" autoUpdateAnimBg="0"/>
      <p:bldP spid="18458" grpId="0" autoUpdateAnimBg="0"/>
      <p:bldP spid="18460" grpId="0" autoUpdateAnimBg="0"/>
      <p:bldP spid="1846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5536" y="1022052"/>
            <a:ext cx="3200400" cy="5334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证明不等式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67544" y="1806277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558156" y="1860252"/>
          <a:ext cx="228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" name="Equation" r:id="rId3" imgW="3048000" imgH="546100" progId="Equation.3">
                  <p:embed/>
                </p:oleObj>
              </mc:Choice>
              <mc:Fallback>
                <p:oleObj name="Equation" r:id="rId3" imgW="3048000" imgH="546100" progId="Equation.3">
                  <p:embed/>
                  <p:pic>
                    <p:nvPicPr>
                      <p:cNvPr id="0" name="图片 176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156" y="1860252"/>
                        <a:ext cx="2286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3920356" y="1860252"/>
          <a:ext cx="471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2" name="Equation" r:id="rId5" imgW="6286500" imgH="609600" progId="Equation.3">
                  <p:embed/>
                </p:oleObj>
              </mc:Choice>
              <mc:Fallback>
                <p:oleObj name="Equation" r:id="rId5" imgW="6286500" imgH="609600" progId="Equation.3">
                  <p:embed/>
                  <p:pic>
                    <p:nvPicPr>
                      <p:cNvPr id="0" name="图片 176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0356" y="1860252"/>
                        <a:ext cx="4711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97334" y="2415877"/>
            <a:ext cx="2532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中值定理条件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97334" y="3871615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97334" y="4832052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97334" y="5898852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3527625" y="767608"/>
          <a:ext cx="4932807" cy="1029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3" name="Equation" r:id="rId7" imgW="5435600" imgH="1130300" progId="Equation.3">
                  <p:embed/>
                </p:oleObj>
              </mc:Choice>
              <mc:Fallback>
                <p:oleObj name="Equation" r:id="rId7" imgW="5435600" imgH="1130300" progId="Equation.3">
                  <p:embed/>
                  <p:pic>
                    <p:nvPicPr>
                      <p:cNvPr id="0" name="图片 176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625" y="767608"/>
                        <a:ext cx="4932807" cy="1029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1708596" y="3130252"/>
          <a:ext cx="204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4" name="Equation" r:id="rId9" imgW="2730500" imgH="546100" progId="Equation.3">
                  <p:embed/>
                </p:oleObj>
              </mc:Choice>
              <mc:Fallback>
                <p:oleObj name="Equation" r:id="rId9" imgW="2730500" imgH="546100" progId="Equation.3">
                  <p:embed/>
                  <p:pic>
                    <p:nvPicPr>
                      <p:cNvPr id="0" name="图片 176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596" y="3130252"/>
                        <a:ext cx="204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2032446" y="3957340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5" name="Equation" r:id="rId11" imgW="1612900" imgH="546100" progId="Equation.3">
                  <p:embed/>
                </p:oleObj>
              </mc:Choice>
              <mc:Fallback>
                <p:oleObj name="Equation" r:id="rId11" imgW="1612900" imgH="546100" progId="Equation.3">
                  <p:embed/>
                  <p:pic>
                    <p:nvPicPr>
                      <p:cNvPr id="0" name="图片 176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446" y="3957340"/>
                        <a:ext cx="120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3308796" y="3689052"/>
          <a:ext cx="3073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6" name="Equation" r:id="rId13" imgW="4102100" imgH="1231900" progId="Equation.3">
                  <p:embed/>
                </p:oleObj>
              </mc:Choice>
              <mc:Fallback>
                <p:oleObj name="Equation" r:id="rId13" imgW="4102100" imgH="1231900" progId="Equation.3">
                  <p:embed/>
                  <p:pic>
                    <p:nvPicPr>
                      <p:cNvPr id="0" name="图片 177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796" y="3689052"/>
                        <a:ext cx="3073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3613596" y="4666952"/>
          <a:ext cx="698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7" name="Equation" r:id="rId15" imgW="927100" imgH="1231900" progId="Equation.3">
                  <p:embed/>
                </p:oleObj>
              </mc:Choice>
              <mc:Fallback>
                <p:oleObj name="Equation" r:id="rId15" imgW="927100" imgH="1231900" progId="Equation.3">
                  <p:embed/>
                  <p:pic>
                    <p:nvPicPr>
                      <p:cNvPr id="0" name="图片 177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596" y="4666952"/>
                        <a:ext cx="698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2572196" y="4692352"/>
          <a:ext cx="965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8" name="Equation" r:id="rId17" imgW="1282700" imgH="1130300" progId="Equation.3">
                  <p:embed/>
                </p:oleObj>
              </mc:Choice>
              <mc:Fallback>
                <p:oleObj name="Equation" r:id="rId17" imgW="1282700" imgH="1130300" progId="Equation.3">
                  <p:embed/>
                  <p:pic>
                    <p:nvPicPr>
                      <p:cNvPr id="0" name="图片 177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2196" y="4692352"/>
                        <a:ext cx="965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4375596" y="4997152"/>
          <a:ext cx="5080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9" name="Equation" r:id="rId19" imgW="673100" imgH="342900" progId="Equation.3">
                  <p:embed/>
                </p:oleObj>
              </mc:Choice>
              <mc:Fallback>
                <p:oleObj name="Equation" r:id="rId19" imgW="673100" imgH="342900" progId="Equation.3">
                  <p:embed/>
                  <p:pic>
                    <p:nvPicPr>
                      <p:cNvPr id="0" name="图片 177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596" y="4997152"/>
                        <a:ext cx="5080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17"/>
          <p:cNvGraphicFramePr>
            <a:graphicFrameLocks noChangeAspect="1"/>
          </p:cNvGraphicFramePr>
          <p:nvPr/>
        </p:nvGraphicFramePr>
        <p:xfrm>
          <a:off x="1987996" y="5746452"/>
          <a:ext cx="439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0" name="Equation" r:id="rId21" imgW="5854700" imgH="1130300" progId="Equation.3">
                  <p:embed/>
                </p:oleObj>
              </mc:Choice>
              <mc:Fallback>
                <p:oleObj name="Equation" r:id="rId21" imgW="5854700" imgH="1130300" progId="Equation.3">
                  <p:embed/>
                  <p:pic>
                    <p:nvPicPr>
                      <p:cNvPr id="0" name="图片 17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996" y="5746452"/>
                        <a:ext cx="4394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8"/>
          <p:cNvGraphicFramePr>
            <a:graphicFrameLocks noChangeAspect="1"/>
          </p:cNvGraphicFramePr>
          <p:nvPr/>
        </p:nvGraphicFramePr>
        <p:xfrm>
          <a:off x="3791396" y="3123902"/>
          <a:ext cx="3530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1" name="Equation" r:id="rId23" imgW="4711700" imgH="558800" progId="Equation.3">
                  <p:embed/>
                </p:oleObj>
              </mc:Choice>
              <mc:Fallback>
                <p:oleObj name="Equation" r:id="rId23" imgW="4711700" imgH="558800" progId="Equation.3">
                  <p:embed/>
                  <p:pic>
                    <p:nvPicPr>
                      <p:cNvPr id="0" name="图片 177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396" y="3123902"/>
                        <a:ext cx="3530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Text Box 19"/>
          <p:cNvSpPr txBox="1">
            <a:spLocks noChangeArrowheads="1"/>
          </p:cNvSpPr>
          <p:nvPr/>
        </p:nvSpPr>
        <p:spPr bwMode="auto">
          <a:xfrm>
            <a:off x="2876996" y="2393652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因此应有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19462" grpId="0" autoUpdateAnimBg="0"/>
      <p:bldP spid="19463" grpId="0" autoUpdateAnimBg="0"/>
      <p:bldP spid="19464" grpId="0" autoUpdateAnimBg="0"/>
      <p:bldP spid="19465" grpId="0" autoUpdateAnimBg="0"/>
      <p:bldP spid="1947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"/>
              <p:cNvSpPr txBox="1">
                <a:spLocks noChangeArrowheads="1"/>
              </p:cNvSpPr>
              <p:nvPr/>
            </p:nvSpPr>
            <p:spPr bwMode="auto">
              <a:xfrm>
                <a:off x="450850" y="779683"/>
                <a:ext cx="8513763" cy="2505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 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, 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上连续，在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, 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内二阶可导，又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的图形与联结 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𝐴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, 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)),   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𝐵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, 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)) 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两点的弦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4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交于点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𝐶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𝑐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, 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𝑐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)) (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≤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𝑐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≤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，证明在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, 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内至少存</a:t>
                </a:r>
              </a:p>
              <a:p>
                <a:pPr>
                  <a:lnSpc>
                    <a:spcPct val="140000"/>
                  </a:lnSpc>
                </a:pP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在一点 </a:t>
                </a:r>
                <a14:m>
                  <m:oMath xmlns:m="http://schemas.openxmlformats.org/officeDocument/2006/math">
                    <m:r>
                      <a:rPr kumimoji="0" lang="en-US" altLang="zh-CN" sz="280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</a:rPr>
                      <m:t>𝜉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″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𝜉</m:t>
                    </m:r>
                    <m:r>
                      <a:rPr lang="zh-CN" altLang="en-US" sz="2800">
                        <a:latin typeface="Cambria Math" panose="02040503050406030204"/>
                      </a:rPr>
                      <m:t>)=0.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0850" y="779683"/>
                <a:ext cx="8513763" cy="2505301"/>
              </a:xfrm>
              <a:prstGeom prst="rect">
                <a:avLst/>
              </a:prstGeom>
              <a:blipFill rotWithShape="1">
                <a:blip r:embed="rId2"/>
                <a:stretch>
                  <a:fillRect t="-21" r="4" b="-209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4633384" y="5733256"/>
                <a:ext cx="633412" cy="5730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54000" tIns="45720" rIns="54000" bIns="45720" numCol="1" anchor="t" anchorCtr="0" compatLnSpc="1"/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i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/>
                          <a:ea typeface="微软雅黑" panose="020B0503020204020204" pitchFamily="34" charset="-122"/>
                        </a:rPr>
                        <m:t>𝑐</m:t>
                      </m:r>
                    </m:oMath>
                  </m:oMathPara>
                </a14:m>
                <a:endParaRPr kumimoji="0" lang="zh-CN" altLang="zh-CN" sz="2800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3384" y="5733256"/>
                <a:ext cx="633412" cy="573088"/>
              </a:xfrm>
              <a:prstGeom prst="rect">
                <a:avLst/>
              </a:prstGeom>
              <a:blipFill rotWithShape="1">
                <a:blip r:embed="rId3"/>
                <a:stretch>
                  <a:fillRect l="-67" t="-83" r="17" b="28"/>
                </a:stretch>
              </a:blipFill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02683" y="4077072"/>
            <a:ext cx="633413" cy="6096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4000" tIns="45720" rIns="5400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i="1" u="none" strike="noStrike" cap="none" normalizeH="0" baseline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kumimoji="0" lang="zh-CN" altLang="zh-CN" sz="2800" i="0" u="none" strike="noStrike" cap="none" normalizeH="0" baseline="0" smtClean="0">
              <a:ln>
                <a:noFill/>
              </a:ln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646863" y="4183063"/>
            <a:ext cx="633412" cy="6096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4000" tIns="45720" rIns="5400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i="1" u="none" strike="noStrike" cap="none" normalizeH="0" baseline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kumimoji="0" lang="zh-CN" altLang="zh-CN" sz="2800" i="0" u="none" strike="noStrike" cap="none" normalizeH="0" baseline="0" smtClean="0">
              <a:ln>
                <a:noFill/>
              </a:ln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930525" y="4532313"/>
            <a:ext cx="633413" cy="60960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4000" tIns="45720" rIns="5400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i="1" u="none" strike="noStrike" cap="none" normalizeH="0" baseline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kumimoji="0" lang="zh-CN" altLang="zh-CN" sz="2800" i="0" u="none" strike="noStrike" cap="none" normalizeH="0" baseline="0" smtClean="0">
              <a:ln>
                <a:noFill/>
              </a:ln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573838" y="5853113"/>
            <a:ext cx="633412" cy="57308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4000" tIns="45720" rIns="5400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i="1" u="none" strike="noStrike" cap="none" normalizeH="0" baseline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kumimoji="0" lang="zh-CN" altLang="zh-CN" sz="2800" i="0" u="none" strike="noStrike" cap="none" normalizeH="0" baseline="0" smtClean="0">
              <a:ln>
                <a:noFill/>
              </a:ln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127375" y="5803900"/>
            <a:ext cx="638175" cy="57308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4000" tIns="45720" rIns="5400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i="1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kumimoji="0" lang="zh-CN" altLang="zh-CN" sz="280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699792" y="3212976"/>
            <a:ext cx="633412" cy="57308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4000" tIns="45720" rIns="5400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i="1" u="none" strike="noStrike" cap="none" normalizeH="0" baseline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endParaRPr kumimoji="0" lang="zh-CN" altLang="zh-CN" sz="2800" i="0" u="none" strike="noStrike" cap="none" normalizeH="0" baseline="0" smtClean="0">
              <a:ln>
                <a:noFill/>
              </a:ln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466980" y="5589240"/>
            <a:ext cx="633412" cy="57308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4000" tIns="45720" rIns="5400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i="1" u="none" strike="noStrike" cap="none" normalizeH="0" baseline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endParaRPr kumimoji="0" lang="zh-CN" altLang="zh-CN" sz="2800" i="0" u="none" strike="noStrike" cap="none" normalizeH="0" baseline="0" smtClean="0">
              <a:ln>
                <a:noFill/>
              </a:ln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425700" y="5876925"/>
            <a:ext cx="633413" cy="576263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4000" tIns="45720" rIns="5400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i="1" u="none" strike="noStrike" cap="none" normalizeH="0" baseline="0" smtClean="0">
                <a:ln>
                  <a:noFill/>
                </a:ln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endParaRPr kumimoji="0" lang="zh-CN" altLang="zh-CN" sz="2800" i="0" u="none" strike="noStrike" cap="none" normalizeH="0" baseline="0" smtClean="0">
              <a:ln>
                <a:noFill/>
              </a:ln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660650" y="3582988"/>
            <a:ext cx="0" cy="2293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652713" y="5880100"/>
            <a:ext cx="4838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3251200" y="4021138"/>
            <a:ext cx="3430588" cy="1163637"/>
          </a:xfrm>
          <a:custGeom>
            <a:avLst/>
            <a:gdLst>
              <a:gd name="T0" fmla="*/ 0 w 1950"/>
              <a:gd name="T1" fmla="*/ 621 h 951"/>
              <a:gd name="T2" fmla="*/ 435 w 1950"/>
              <a:gd name="T3" fmla="*/ 150 h 951"/>
              <a:gd name="T4" fmla="*/ 1500 w 1950"/>
              <a:gd name="T5" fmla="*/ 921 h 951"/>
              <a:gd name="T6" fmla="*/ 1950 w 1950"/>
              <a:gd name="T7" fmla="*/ 330 h 9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50" h="951">
                <a:moveTo>
                  <a:pt x="0" y="621"/>
                </a:moveTo>
                <a:cubicBezTo>
                  <a:pt x="72" y="543"/>
                  <a:pt x="135" y="300"/>
                  <a:pt x="435" y="150"/>
                </a:cubicBezTo>
                <a:cubicBezTo>
                  <a:pt x="735" y="0"/>
                  <a:pt x="1240" y="923"/>
                  <a:pt x="1500" y="921"/>
                </a:cubicBezTo>
                <a:cubicBezTo>
                  <a:pt x="1752" y="951"/>
                  <a:pt x="1856" y="453"/>
                  <a:pt x="1950" y="330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16"/>
          <p:cNvSpPr/>
          <p:nvPr/>
        </p:nvSpPr>
        <p:spPr bwMode="auto">
          <a:xfrm>
            <a:off x="3254375" y="4387850"/>
            <a:ext cx="3454400" cy="385763"/>
          </a:xfrm>
          <a:custGeom>
            <a:avLst/>
            <a:gdLst>
              <a:gd name="T0" fmla="*/ 0 w 1962"/>
              <a:gd name="T1" fmla="*/ 315 h 315"/>
              <a:gd name="T2" fmla="*/ 1962 w 1962"/>
              <a:gd name="T3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62" h="315">
                <a:moveTo>
                  <a:pt x="0" y="315"/>
                </a:moveTo>
                <a:lnTo>
                  <a:pt x="1962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268663" y="4773613"/>
            <a:ext cx="0" cy="10858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6700838" y="4387850"/>
            <a:ext cx="0" cy="151447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4957763" y="4556125"/>
            <a:ext cx="0" cy="13398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Group 20"/>
          <p:cNvGrpSpPr/>
          <p:nvPr/>
        </p:nvGrpSpPr>
        <p:grpSpPr bwMode="auto">
          <a:xfrm>
            <a:off x="3502025" y="4064000"/>
            <a:ext cx="3122613" cy="2317750"/>
            <a:chOff x="2206" y="2560"/>
            <a:chExt cx="1967" cy="1460"/>
          </a:xfrm>
        </p:grpSpPr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2206" y="2560"/>
              <a:ext cx="798" cy="11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558" y="2633"/>
              <a:ext cx="0" cy="10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3375" y="3202"/>
              <a:ext cx="798" cy="11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772" y="3245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387" y="3659"/>
                  <a:ext cx="402" cy="3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4000" tIns="45720" rIns="54000" bIns="45720" numCol="1" anchor="t" anchorCtr="0" compatLnSpc="1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800" i="1" u="none" strike="noStrike" cap="none" normalizeH="0" baseline="0" dirty="0" smtClean="0">
                            <a:ln>
                              <a:noFill/>
                            </a:ln>
                            <a:effectLst/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kumimoji="0" lang="en-US" altLang="zh-CN" sz="2800" i="1" u="none" strike="noStrike" cap="none" normalizeH="0" baseline="-25000" dirty="0" smtClean="0">
                            <a:ln>
                              <a:noFill/>
                            </a:ln>
                            <a:effectLst/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1</m:t>
                        </m:r>
                      </m:oMath>
                    </m:oMathPara>
                  </a14:m>
                  <a:endParaRPr kumimoji="0" lang="zh-CN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" name="Text 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87" y="3659"/>
                  <a:ext cx="402" cy="361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703" y="3659"/>
                  <a:ext cx="402" cy="3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54000" tIns="45720" rIns="54000" bIns="45720" numCol="1" anchor="t" anchorCtr="0" compatLnSpc="1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CN" sz="2800" i="1" u="none" strike="noStrike" cap="none" normalizeH="0" baseline="0" dirty="0" smtClean="0">
                            <a:ln>
                              <a:noFill/>
                            </a:ln>
                            <a:effectLst/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kumimoji="0" lang="en-US" altLang="zh-CN" sz="2800" i="1" u="none" strike="noStrike" cap="none" normalizeH="0" baseline="-25000" dirty="0" smtClean="0">
                            <a:ln>
                              <a:noFill/>
                            </a:ln>
                            <a:effectLst/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2</m:t>
                        </m:r>
                      </m:oMath>
                    </m:oMathPara>
                  </a14:m>
                  <a:endParaRPr kumimoji="0" lang="zh-CN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7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03" y="3659"/>
                  <a:ext cx="402" cy="361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矩形 27"/>
          <p:cNvSpPr/>
          <p:nvPr/>
        </p:nvSpPr>
        <p:spPr>
          <a:xfrm>
            <a:off x="3953112" y="322080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3535" y="984129"/>
                <a:ext cx="6396828" cy="4317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定理</m:t>
                    </m:r>
                    <m:r>
                      <m:rPr>
                        <m:nor/>
                      </m:rPr>
                      <a:rPr lang="en-US" altLang="zh-CN" sz="2800" b="1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1 (</m:t>
                    </m:r>
                    <m:r>
                      <m:rPr>
                        <m:nor/>
                      </m:rPr>
                      <a:rPr lang="zh-CN" altLang="en-US" sz="2800" b="1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罗尔定理</m:t>
                    </m:r>
                    <m:r>
                      <m:rPr>
                        <m:nor/>
                      </m:rPr>
                      <a:rPr lang="en-US" altLang="zh-CN" sz="2800" b="1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endParaRPr lang="en-US" altLang="zh-CN" sz="2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   如果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满足条件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:</a:t>
                </a:r>
                <a:endPara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(1)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/>
                      </a:rPr>
                      <m:t>[</m:t>
                    </m:r>
                    <m:r>
                      <a:rPr lang="en-US" altLang="zh-CN" sz="2800" b="0" i="1" dirty="0" smtClean="0">
                        <a:latin typeface="Cambria Math" panose="02040503050406030204"/>
                      </a:rPr>
                      <m:t>𝑎</m:t>
                    </m:r>
                    <m:r>
                      <a:rPr lang="en-US" altLang="zh-CN" sz="2800" b="0" i="1" dirty="0" smtClean="0">
                        <a:latin typeface="Cambria Math" panose="02040503050406030204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/>
                      </a:rPr>
                      <m:t>𝑏</m:t>
                    </m:r>
                    <m:r>
                      <a:rPr lang="en-US" altLang="zh-CN" sz="2800" b="0" i="1" dirty="0" smtClean="0">
                        <a:latin typeface="Cambria Math" panose="02040503050406030204"/>
                      </a:rPr>
                      <m:t>]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上连续；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(2)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𝑏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内可导；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(3)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 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>
                  <a:lnSpc>
                    <a:spcPct val="140000"/>
                  </a:lnSpc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</a:t>
                </a:r>
                <a:r>
                  <a:rPr lang="zh-CN" altLang="en-US" sz="2800" b="1" dirty="0" smtClean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至少存在一点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𝝃</m:t>
                    </m:r>
                    <m:r>
                      <a:rPr lang="zh-CN" altLang="en-US" sz="2800" b="1" i="1" smtClean="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∈</m:t>
                    </m:r>
                    <m:r>
                      <a:rPr lang="en-US" altLang="zh-CN" sz="2800" b="1" i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𝒂</m:t>
                    </m:r>
                    <m:r>
                      <a:rPr lang="en-US" altLang="zh-CN" sz="2800" b="1" i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,</m:t>
                    </m:r>
                    <m:r>
                      <a:rPr lang="en-US" altLang="zh-CN" sz="2800" b="1" i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𝒃</m:t>
                    </m:r>
                    <m:r>
                      <a:rPr lang="en-US" altLang="zh-CN" sz="2800" b="1" i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，使得</a:t>
                </a:r>
                <a:endParaRPr lang="en-US" altLang="zh-CN" sz="2800" b="1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𝝃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𝟎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35" y="984129"/>
                <a:ext cx="6396828" cy="4317079"/>
              </a:xfrm>
              <a:prstGeom prst="rect">
                <a:avLst/>
              </a:prstGeom>
              <a:blipFill rotWithShape="1">
                <a:blip r:embed="rId3"/>
                <a:stretch>
                  <a:fillRect l="-10" t="-12" r="7" b="-2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125"/>
          <p:cNvSpPr>
            <a:spLocks noChangeShapeType="1"/>
          </p:cNvSpPr>
          <p:nvPr/>
        </p:nvSpPr>
        <p:spPr bwMode="auto">
          <a:xfrm flipV="1">
            <a:off x="5893400" y="1972085"/>
            <a:ext cx="84957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endParaRPr lang="zh-CN" altLang="en-US"/>
          </a:p>
        </p:txBody>
      </p:sp>
      <p:sp>
        <p:nvSpPr>
          <p:cNvPr id="5" name="Line 126"/>
          <p:cNvSpPr>
            <a:spLocks noChangeShapeType="1"/>
          </p:cNvSpPr>
          <p:nvPr/>
        </p:nvSpPr>
        <p:spPr bwMode="auto">
          <a:xfrm flipV="1">
            <a:off x="6742979" y="3476826"/>
            <a:ext cx="709978" cy="74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endParaRPr lang="zh-CN" altLang="en-US"/>
          </a:p>
        </p:txBody>
      </p:sp>
      <p:sp>
        <p:nvSpPr>
          <p:cNvPr id="6" name="Line 128"/>
          <p:cNvSpPr>
            <a:spLocks noChangeShapeType="1"/>
          </p:cNvSpPr>
          <p:nvPr/>
        </p:nvSpPr>
        <p:spPr bwMode="auto">
          <a:xfrm>
            <a:off x="6318189" y="1988026"/>
            <a:ext cx="0" cy="1749921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endParaRPr lang="zh-CN" altLang="en-US"/>
          </a:p>
        </p:txBody>
      </p:sp>
      <p:sp>
        <p:nvSpPr>
          <p:cNvPr id="7" name="Line 120"/>
          <p:cNvSpPr>
            <a:spLocks noChangeShapeType="1"/>
          </p:cNvSpPr>
          <p:nvPr/>
        </p:nvSpPr>
        <p:spPr bwMode="auto">
          <a:xfrm>
            <a:off x="5238408" y="2685555"/>
            <a:ext cx="0" cy="105239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endParaRPr lang="zh-CN" altLang="en-US" i="1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594268" y="3627727"/>
          <a:ext cx="251460" cy="281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4" imgW="165100" imgH="190500" progId="Equation.DSMT4">
                  <p:embed/>
                </p:oleObj>
              </mc:Choice>
              <mc:Fallback>
                <p:oleObj name="Equation" r:id="rId4" imgW="165100" imgH="190500" progId="Equation.DSMT4">
                  <p:embed/>
                  <p:pic>
                    <p:nvPicPr>
                      <p:cNvPr id="0" name="图片 46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4268" y="3627727"/>
                        <a:ext cx="251460" cy="281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115"/>
          <p:cNvSpPr>
            <a:spLocks noChangeShapeType="1"/>
          </p:cNvSpPr>
          <p:nvPr/>
        </p:nvSpPr>
        <p:spPr bwMode="auto">
          <a:xfrm>
            <a:off x="4458712" y="3737948"/>
            <a:ext cx="411559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endParaRPr lang="zh-CN" altLang="en-US"/>
          </a:p>
        </p:txBody>
      </p:sp>
      <p:sp>
        <p:nvSpPr>
          <p:cNvPr id="10" name="Line 116"/>
          <p:cNvSpPr>
            <a:spLocks noChangeShapeType="1"/>
          </p:cNvSpPr>
          <p:nvPr/>
        </p:nvSpPr>
        <p:spPr bwMode="auto">
          <a:xfrm flipV="1">
            <a:off x="4852006" y="1002790"/>
            <a:ext cx="4763" cy="2834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885288" y="923903"/>
          <a:ext cx="27305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Equation" r:id="rId6" imgW="190500" imgH="215900" progId="Equation.DSMT4">
                  <p:embed/>
                </p:oleObj>
              </mc:Choice>
              <mc:Fallback>
                <p:oleObj name="Equation" r:id="rId6" imgW="190500" imgH="215900" progId="Equation.DSMT4">
                  <p:embed/>
                  <p:pic>
                    <p:nvPicPr>
                      <p:cNvPr id="0" name="图片 46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5288" y="923903"/>
                        <a:ext cx="27305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094473" y="3717032"/>
          <a:ext cx="302154" cy="335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Equation" r:id="rId8" imgW="165100" imgH="190500" progId="Equation.DSMT4">
                  <p:embed/>
                </p:oleObj>
              </mc:Choice>
              <mc:Fallback>
                <p:oleObj name="Equation" r:id="rId8" imgW="165100" imgH="190500" progId="Equation.DSMT4">
                  <p:embed/>
                  <p:pic>
                    <p:nvPicPr>
                      <p:cNvPr id="0" name="图片 46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473" y="3717032"/>
                        <a:ext cx="302154" cy="335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8005080" y="3675443"/>
          <a:ext cx="302154" cy="43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Equation" r:id="rId10" imgW="165100" imgH="241300" progId="Equation.DSMT4">
                  <p:embed/>
                </p:oleObj>
              </mc:Choice>
              <mc:Fallback>
                <p:oleObj name="Equation" r:id="rId10" imgW="165100" imgH="241300" progId="Equation.DSMT4">
                  <p:embed/>
                  <p:pic>
                    <p:nvPicPr>
                      <p:cNvPr id="0" name="图片 46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5080" y="3675443"/>
                        <a:ext cx="302154" cy="431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124"/>
          <p:cNvSpPr/>
          <p:nvPr/>
        </p:nvSpPr>
        <p:spPr bwMode="auto">
          <a:xfrm rot="1455776">
            <a:off x="5367469" y="2067804"/>
            <a:ext cx="2625725" cy="1223963"/>
          </a:xfrm>
          <a:custGeom>
            <a:avLst/>
            <a:gdLst>
              <a:gd name="T0" fmla="*/ 0 w 912"/>
              <a:gd name="T1" fmla="*/ 2147483647 h 344"/>
              <a:gd name="T2" fmla="*/ 2147483647 w 912"/>
              <a:gd name="T3" fmla="*/ 2147483647 h 344"/>
              <a:gd name="T4" fmla="*/ 2147483647 w 912"/>
              <a:gd name="T5" fmla="*/ 1340816577 h 344"/>
              <a:gd name="T6" fmla="*/ 2147483647 w 912"/>
              <a:gd name="T7" fmla="*/ 2147483647 h 344"/>
              <a:gd name="T8" fmla="*/ 2147483647 w 912"/>
              <a:gd name="T9" fmla="*/ 0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2"/>
              <a:gd name="T16" fmla="*/ 0 h 344"/>
              <a:gd name="T17" fmla="*/ 912 w 912"/>
              <a:gd name="T18" fmla="*/ 344 h 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2" h="344">
                <a:moveTo>
                  <a:pt x="0" y="336"/>
                </a:moveTo>
                <a:cubicBezTo>
                  <a:pt x="44" y="240"/>
                  <a:pt x="88" y="144"/>
                  <a:pt x="144" y="96"/>
                </a:cubicBezTo>
                <a:cubicBezTo>
                  <a:pt x="200" y="48"/>
                  <a:pt x="248" y="8"/>
                  <a:pt x="336" y="48"/>
                </a:cubicBezTo>
                <a:cubicBezTo>
                  <a:pt x="424" y="88"/>
                  <a:pt x="576" y="344"/>
                  <a:pt x="672" y="336"/>
                </a:cubicBezTo>
                <a:cubicBezTo>
                  <a:pt x="768" y="328"/>
                  <a:pt x="872" y="56"/>
                  <a:pt x="912" y="0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endParaRPr lang="zh-CN" altLang="en-US"/>
          </a:p>
        </p:txBody>
      </p:sp>
      <p:sp>
        <p:nvSpPr>
          <p:cNvPr id="15" name="Line 129"/>
          <p:cNvSpPr>
            <a:spLocks noChangeShapeType="1"/>
          </p:cNvSpPr>
          <p:nvPr/>
        </p:nvSpPr>
        <p:spPr bwMode="auto">
          <a:xfrm>
            <a:off x="8134099" y="2714355"/>
            <a:ext cx="0" cy="945841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endParaRPr lang="zh-CN" altLang="en-US"/>
          </a:p>
        </p:txBody>
      </p:sp>
      <p:sp>
        <p:nvSpPr>
          <p:cNvPr id="16" name="Line 130"/>
          <p:cNvSpPr>
            <a:spLocks noChangeShapeType="1"/>
          </p:cNvSpPr>
          <p:nvPr/>
        </p:nvSpPr>
        <p:spPr bwMode="auto">
          <a:xfrm flipV="1">
            <a:off x="5263707" y="2679409"/>
            <a:ext cx="286499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endParaRPr lang="zh-CN" altLang="en-US"/>
          </a:p>
        </p:txBody>
      </p:sp>
      <p:sp>
        <p:nvSpPr>
          <p:cNvPr id="17" name="Rectangle 72"/>
          <p:cNvSpPr>
            <a:spLocks noChangeArrowheads="1"/>
          </p:cNvSpPr>
          <p:nvPr/>
        </p:nvSpPr>
        <p:spPr bwMode="auto">
          <a:xfrm>
            <a:off x="6868322" y="3388931"/>
            <a:ext cx="28575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charset="-122"/>
                <a:cs typeface="宋体" panose="02010600030101010101" pitchFamily="2" charset="-122"/>
              </a:rPr>
              <a:t>●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8" name="Rectangle 73"/>
          <p:cNvSpPr>
            <a:spLocks noChangeArrowheads="1"/>
          </p:cNvSpPr>
          <p:nvPr/>
        </p:nvSpPr>
        <p:spPr bwMode="auto">
          <a:xfrm>
            <a:off x="6175314" y="1847986"/>
            <a:ext cx="285750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楷体_GB2312" charset="-122"/>
                <a:cs typeface="宋体" panose="02010600030101010101" pitchFamily="2" charset="-122"/>
              </a:rPr>
              <a:t>●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8053640" y="2367089"/>
                <a:ext cx="4635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/>
                        </a:rPr>
                        <m:t>𝐵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640" y="2367089"/>
                <a:ext cx="463588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123" t="-96" r="131" b="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863366" y="2252690"/>
                <a:ext cx="4601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/>
                        </a:rPr>
                        <m:t>𝐴</m:t>
                      </m:r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366" y="2252690"/>
                <a:ext cx="460191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116" t="-75" r="76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4427984" y="3292334"/>
                <a:ext cx="5172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/>
                        </a:rPr>
                        <m:t>𝑂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292334"/>
                <a:ext cx="517257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25" t="-94" r="96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108499" y="3658297"/>
                <a:ext cx="4908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>
                          <a:latin typeface="Cambria Math" panose="02040503050406030204"/>
                        </a:rPr>
                        <m:t>𝝃</m:t>
                      </m:r>
                    </m:oMath>
                  </m:oMathPara>
                </a14:m>
                <a:endParaRPr lang="zh-CN" altLang="en-US" sz="3200" b="1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499" y="3658297"/>
                <a:ext cx="490840" cy="584775"/>
              </a:xfrm>
              <a:prstGeom prst="rect">
                <a:avLst/>
              </a:prstGeom>
              <a:blipFill rotWithShape="1">
                <a:blip r:embed="rId15"/>
                <a:stretch>
                  <a:fillRect l="-88" t="-11" r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/>
          <p:nvPr/>
        </p:nvCxnSpPr>
        <p:spPr bwMode="auto">
          <a:xfrm flipH="1">
            <a:off x="6680331" y="1585053"/>
            <a:ext cx="693264" cy="8347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516511" y="987008"/>
                <a:ext cx="16476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/>
                            </a:rPr>
                            <m:t>𝑦</m:t>
                          </m:r>
                          <m:r>
                            <a:rPr lang="zh-CN" altLang="en-US" sz="2800">
                              <a:solidFill>
                                <a:srgbClr val="C00000"/>
                              </a:solidFill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/>
                            </a:rPr>
                            <m:t>𝑓</m:t>
                          </m:r>
                          <m:r>
                            <a:rPr lang="zh-CN" altLang="en-US" sz="2800">
                              <a:solidFill>
                                <a:srgbClr val="C00000"/>
                              </a:solidFill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C00000"/>
                              </a:solidFill>
                              <a:latin typeface="Cambria Math" panose="02040503050406030204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511" y="987008"/>
                <a:ext cx="1647631" cy="523220"/>
              </a:xfrm>
              <a:prstGeom prst="rect">
                <a:avLst/>
              </a:prstGeom>
              <a:blipFill rotWithShape="1">
                <a:blip r:embed="rId16"/>
                <a:stretch>
                  <a:fillRect l="-9" t="-42" r="35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ine 69"/>
          <p:cNvSpPr>
            <a:spLocks noChangeShapeType="1"/>
          </p:cNvSpPr>
          <p:nvPr/>
        </p:nvSpPr>
        <p:spPr bwMode="auto">
          <a:xfrm flipV="1">
            <a:off x="5213796" y="2679785"/>
            <a:ext cx="291491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6137208" y="1500687"/>
                <a:ext cx="4594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/>
                        </a:rPr>
                        <m:t>𝐶</m:t>
                      </m:r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208" y="1500687"/>
                <a:ext cx="459485" cy="461665"/>
              </a:xfrm>
              <a:prstGeom prst="rect">
                <a:avLst/>
              </a:prstGeom>
              <a:blipFill rotWithShape="1">
                <a:blip r:embed="rId17"/>
                <a:stretch>
                  <a:fillRect l="-124" t="-39" r="68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6893571" y="2927266"/>
                <a:ext cx="4838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/>
                        </a:rPr>
                        <m:t>𝐷</m:t>
                      </m:r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571" y="2927266"/>
                <a:ext cx="483850" cy="461665"/>
              </a:xfrm>
              <a:prstGeom prst="rect">
                <a:avLst/>
              </a:prstGeom>
              <a:blipFill rotWithShape="1">
                <a:blip r:embed="rId18"/>
                <a:stretch>
                  <a:fillRect l="-2" t="-119" r="129" b="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383535" y="5301208"/>
            <a:ext cx="836492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注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定理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条件只是充分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罗尔定理的三个假设条件缺一不可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  </a:t>
            </a:r>
            <a:endParaRPr kumimoji="0" lang="zh-CN" sz="280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370014" y="3289772"/>
            <a:ext cx="5105400" cy="2934825"/>
            <a:chOff x="914400" y="3409606"/>
            <a:chExt cx="3382963" cy="1944687"/>
          </a:xfrm>
        </p:grpSpPr>
        <p:sp>
          <p:nvSpPr>
            <p:cNvPr id="3" name="Rectangle 72"/>
            <p:cNvSpPr>
              <a:spLocks noChangeArrowheads="1"/>
            </p:cNvSpPr>
            <p:nvPr/>
          </p:nvSpPr>
          <p:spPr bwMode="auto">
            <a:xfrm>
              <a:off x="914400" y="3409606"/>
              <a:ext cx="3382963" cy="194468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Group 13"/>
            <p:cNvGrpSpPr/>
            <p:nvPr/>
          </p:nvGrpSpPr>
          <p:grpSpPr bwMode="auto">
            <a:xfrm>
              <a:off x="2019300" y="4027143"/>
              <a:ext cx="307975" cy="1295400"/>
              <a:chOff x="4318" y="432"/>
              <a:chExt cx="194" cy="816"/>
            </a:xfrm>
          </p:grpSpPr>
          <p:graphicFrame>
            <p:nvGraphicFramePr>
              <p:cNvPr id="22" name="Object 14"/>
              <p:cNvGraphicFramePr>
                <a:graphicFrameLocks noChangeAspect="1"/>
              </p:cNvGraphicFramePr>
              <p:nvPr/>
            </p:nvGraphicFramePr>
            <p:xfrm>
              <a:off x="4318" y="935"/>
              <a:ext cx="194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53" name="公式" r:id="rId3" imgW="165100" imgH="266700" progId="Equation.3">
                      <p:embed/>
                    </p:oleObj>
                  </mc:Choice>
                  <mc:Fallback>
                    <p:oleObj name="公式" r:id="rId3" imgW="165100" imgH="266700" progId="Equation.3">
                      <p:embed/>
                      <p:pic>
                        <p:nvPicPr>
                          <p:cNvPr id="0" name="图片 472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8" y="935"/>
                            <a:ext cx="194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4407" y="432"/>
                <a:ext cx="9" cy="4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" name="Group 16"/>
            <p:cNvGrpSpPr/>
            <p:nvPr/>
          </p:nvGrpSpPr>
          <p:grpSpPr bwMode="auto">
            <a:xfrm>
              <a:off x="1031875" y="3493743"/>
              <a:ext cx="2895600" cy="1781175"/>
              <a:chOff x="3696" y="240"/>
              <a:chExt cx="1824" cy="1122"/>
            </a:xfrm>
          </p:grpSpPr>
          <p:sp>
            <p:nvSpPr>
              <p:cNvPr id="11" name="Line 17"/>
              <p:cNvSpPr>
                <a:spLocks noChangeShapeType="1"/>
              </p:cNvSpPr>
              <p:nvPr/>
            </p:nvSpPr>
            <p:spPr bwMode="auto">
              <a:xfrm>
                <a:off x="3936" y="1074"/>
                <a:ext cx="14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Line 18"/>
              <p:cNvSpPr>
                <a:spLocks noChangeShapeType="1"/>
              </p:cNvSpPr>
              <p:nvPr/>
            </p:nvSpPr>
            <p:spPr bwMode="auto">
              <a:xfrm flipV="1">
                <a:off x="3936" y="336"/>
                <a:ext cx="0" cy="7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13" name="Object 19"/>
              <p:cNvGraphicFramePr>
                <a:graphicFrameLocks noChangeAspect="1"/>
              </p:cNvGraphicFramePr>
              <p:nvPr/>
            </p:nvGraphicFramePr>
            <p:xfrm>
              <a:off x="5278" y="1097"/>
              <a:ext cx="194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54" name="公式" r:id="rId5" imgW="165100" imgH="190500" progId="Equation.3">
                      <p:embed/>
                    </p:oleObj>
                  </mc:Choice>
                  <mc:Fallback>
                    <p:oleObj name="公式" r:id="rId5" imgW="165100" imgH="190500" progId="Equation.3">
                      <p:embed/>
                      <p:pic>
                        <p:nvPicPr>
                          <p:cNvPr id="0" name="图片 472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8" y="1097"/>
                            <a:ext cx="194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20"/>
              <p:cNvGraphicFramePr>
                <a:graphicFrameLocks noChangeAspect="1"/>
              </p:cNvGraphicFramePr>
              <p:nvPr/>
            </p:nvGraphicFramePr>
            <p:xfrm>
              <a:off x="3696" y="288"/>
              <a:ext cx="216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55" name="公式" r:id="rId7" imgW="190500" imgH="215900" progId="Equation.3">
                      <p:embed/>
                    </p:oleObj>
                  </mc:Choice>
                  <mc:Fallback>
                    <p:oleObj name="公式" r:id="rId7" imgW="190500" imgH="215900" progId="Equation.3">
                      <p:embed/>
                      <p:pic>
                        <p:nvPicPr>
                          <p:cNvPr id="0" name="图片 472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88"/>
                            <a:ext cx="216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21"/>
              <p:cNvGraphicFramePr>
                <a:graphicFrameLocks noChangeAspect="1"/>
              </p:cNvGraphicFramePr>
              <p:nvPr/>
            </p:nvGraphicFramePr>
            <p:xfrm>
              <a:off x="3742" y="930"/>
              <a:ext cx="194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56" name="公式" r:id="rId9" imgW="165100" imgH="190500" progId="Equation.3">
                      <p:embed/>
                    </p:oleObj>
                  </mc:Choice>
                  <mc:Fallback>
                    <p:oleObj name="公式" r:id="rId9" imgW="165100" imgH="190500" progId="Equation.3">
                      <p:embed/>
                      <p:pic>
                        <p:nvPicPr>
                          <p:cNvPr id="0" name="图片 472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2" y="930"/>
                            <a:ext cx="194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Line 22"/>
              <p:cNvSpPr>
                <a:spLocks noChangeShapeType="1"/>
              </p:cNvSpPr>
              <p:nvPr/>
            </p:nvSpPr>
            <p:spPr bwMode="auto">
              <a:xfrm>
                <a:off x="4176" y="864"/>
                <a:ext cx="0" cy="2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Line 23"/>
              <p:cNvSpPr>
                <a:spLocks noChangeShapeType="1"/>
              </p:cNvSpPr>
              <p:nvPr/>
            </p:nvSpPr>
            <p:spPr bwMode="auto">
              <a:xfrm>
                <a:off x="5088" y="594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18" name="Object 24"/>
              <p:cNvGraphicFramePr>
                <a:graphicFrameLocks noChangeAspect="1"/>
              </p:cNvGraphicFramePr>
              <p:nvPr/>
            </p:nvGraphicFramePr>
            <p:xfrm>
              <a:off x="4080" y="1097"/>
              <a:ext cx="194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57" name="公式" r:id="rId11" imgW="165100" imgH="190500" progId="Equation.3">
                      <p:embed/>
                    </p:oleObj>
                  </mc:Choice>
                  <mc:Fallback>
                    <p:oleObj name="公式" r:id="rId11" imgW="165100" imgH="190500" progId="Equation.3">
                      <p:embed/>
                      <p:pic>
                        <p:nvPicPr>
                          <p:cNvPr id="0" name="图片 472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097"/>
                            <a:ext cx="194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25"/>
              <p:cNvGraphicFramePr>
                <a:graphicFrameLocks noChangeAspect="1"/>
              </p:cNvGraphicFramePr>
              <p:nvPr/>
            </p:nvGraphicFramePr>
            <p:xfrm>
              <a:off x="4992" y="1088"/>
              <a:ext cx="194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58" name="公式" r:id="rId13" imgW="165100" imgH="241300" progId="Equation.3">
                      <p:embed/>
                    </p:oleObj>
                  </mc:Choice>
                  <mc:Fallback>
                    <p:oleObj name="公式" r:id="rId13" imgW="165100" imgH="241300" progId="Equation.3">
                      <p:embed/>
                      <p:pic>
                        <p:nvPicPr>
                          <p:cNvPr id="0" name="图片 472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1088"/>
                            <a:ext cx="194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26"/>
              <p:cNvGraphicFramePr>
                <a:graphicFrameLocks noChangeAspect="1"/>
              </p:cNvGraphicFramePr>
              <p:nvPr/>
            </p:nvGraphicFramePr>
            <p:xfrm>
              <a:off x="4752" y="240"/>
              <a:ext cx="768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59" name="公式" r:id="rId15" imgW="774700" imgH="266700" progId="Equation.3">
                      <p:embed/>
                    </p:oleObj>
                  </mc:Choice>
                  <mc:Fallback>
                    <p:oleObj name="公式" r:id="rId15" imgW="774700" imgH="266700" progId="Equation.3">
                      <p:embed/>
                      <p:pic>
                        <p:nvPicPr>
                          <p:cNvPr id="0" name="图片 472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40"/>
                            <a:ext cx="768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Freeform 27"/>
              <p:cNvSpPr/>
              <p:nvPr/>
            </p:nvSpPr>
            <p:spPr bwMode="auto">
              <a:xfrm>
                <a:off x="4176" y="528"/>
                <a:ext cx="912" cy="344"/>
              </a:xfrm>
              <a:custGeom>
                <a:avLst/>
                <a:gdLst>
                  <a:gd name="T0" fmla="*/ 0 w 912"/>
                  <a:gd name="T1" fmla="*/ 336 h 344"/>
                  <a:gd name="T2" fmla="*/ 144 w 912"/>
                  <a:gd name="T3" fmla="*/ 96 h 344"/>
                  <a:gd name="T4" fmla="*/ 336 w 912"/>
                  <a:gd name="T5" fmla="*/ 48 h 344"/>
                  <a:gd name="T6" fmla="*/ 672 w 912"/>
                  <a:gd name="T7" fmla="*/ 336 h 344"/>
                  <a:gd name="T8" fmla="*/ 912 w 912"/>
                  <a:gd name="T9" fmla="*/ 0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2" h="344">
                    <a:moveTo>
                      <a:pt x="0" y="336"/>
                    </a:moveTo>
                    <a:cubicBezTo>
                      <a:pt x="44" y="240"/>
                      <a:pt x="88" y="144"/>
                      <a:pt x="144" y="96"/>
                    </a:cubicBezTo>
                    <a:cubicBezTo>
                      <a:pt x="200" y="48"/>
                      <a:pt x="248" y="8"/>
                      <a:pt x="336" y="48"/>
                    </a:cubicBezTo>
                    <a:cubicBezTo>
                      <a:pt x="424" y="88"/>
                      <a:pt x="576" y="344"/>
                      <a:pt x="672" y="336"/>
                    </a:cubicBezTo>
                    <a:cubicBezTo>
                      <a:pt x="768" y="328"/>
                      <a:pt x="872" y="56"/>
                      <a:pt x="912" y="0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Line 28"/>
            <p:cNvSpPr>
              <a:spLocks noChangeShapeType="1"/>
            </p:cNvSpPr>
            <p:nvPr/>
          </p:nvSpPr>
          <p:spPr bwMode="auto">
            <a:xfrm flipV="1">
              <a:off x="1793875" y="3950943"/>
              <a:ext cx="14478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29"/>
            <p:cNvSpPr>
              <a:spLocks noChangeShapeType="1"/>
            </p:cNvSpPr>
            <p:nvPr/>
          </p:nvSpPr>
          <p:spPr bwMode="auto">
            <a:xfrm flipV="1">
              <a:off x="1900238" y="3874743"/>
              <a:ext cx="579437" cy="212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30"/>
            <p:cNvSpPr>
              <a:spLocks noChangeShapeType="1"/>
            </p:cNvSpPr>
            <p:nvPr/>
          </p:nvSpPr>
          <p:spPr bwMode="auto">
            <a:xfrm flipV="1">
              <a:off x="2586038" y="4385918"/>
              <a:ext cx="579437" cy="212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42"/>
            <p:cNvSpPr>
              <a:spLocks noChangeShapeType="1"/>
            </p:cNvSpPr>
            <p:nvPr/>
          </p:nvSpPr>
          <p:spPr bwMode="auto">
            <a:xfrm>
              <a:off x="1793875" y="4484343"/>
              <a:ext cx="0" cy="19367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43"/>
            <p:cNvSpPr>
              <a:spLocks noChangeShapeType="1"/>
            </p:cNvSpPr>
            <p:nvPr/>
          </p:nvSpPr>
          <p:spPr bwMode="auto">
            <a:xfrm>
              <a:off x="3241675" y="3950943"/>
              <a:ext cx="0" cy="19367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5"/>
              <p:cNvSpPr txBox="1">
                <a:spLocks noChangeArrowheads="1"/>
              </p:cNvSpPr>
              <p:nvPr/>
            </p:nvSpPr>
            <p:spPr bwMode="auto">
              <a:xfrm>
                <a:off x="762000" y="1484784"/>
                <a:ext cx="419417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(1)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在区间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[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,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]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上连续</a:t>
                </a:r>
              </a:p>
            </p:txBody>
          </p:sp>
        </mc:Choice>
        <mc:Fallback xmlns="">
          <p:sp>
            <p:nvSpPr>
              <p:cNvPr id="2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1484784"/>
                <a:ext cx="4194175" cy="523220"/>
              </a:xfrm>
              <a:prstGeom prst="rect">
                <a:avLst/>
              </a:prstGeom>
              <a:blipFill rotWithShape="1">
                <a:blip r:embed="rId17"/>
                <a:stretch>
                  <a:fillRect t="-29" b="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7"/>
              <p:cNvSpPr txBox="1">
                <a:spLocks noChangeArrowheads="1"/>
              </p:cNvSpPr>
              <p:nvPr/>
            </p:nvSpPr>
            <p:spPr bwMode="auto">
              <a:xfrm>
                <a:off x="762000" y="961564"/>
                <a:ext cx="791445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50000"/>
                  </a:spcBef>
                </a:pPr>
                <a:r>
                  <a:rPr lang="zh-CN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定理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2 (</a:t>
                </a:r>
                <a:r>
                  <a:rPr lang="zh-CN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拉格朗日中值定理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)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：如果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𝑦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=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</p:txBody>
          </p:sp>
        </mc:Choice>
        <mc:Fallback xmlns="">
          <p:sp>
            <p:nvSpPr>
              <p:cNvPr id="2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961564"/>
                <a:ext cx="7914456" cy="523220"/>
              </a:xfrm>
              <a:prstGeom prst="rect">
                <a:avLst/>
              </a:prstGeom>
              <a:blipFill rotWithShape="1">
                <a:blip r:embed="rId18"/>
                <a:stretch>
                  <a:fillRect t="-33" r="6" b="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8"/>
              <p:cNvSpPr txBox="1">
                <a:spLocks noChangeArrowheads="1"/>
              </p:cNvSpPr>
              <p:nvPr/>
            </p:nvSpPr>
            <p:spPr bwMode="auto">
              <a:xfrm>
                <a:off x="762000" y="2018184"/>
                <a:ext cx="42672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在区间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,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)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内可导</a:t>
                </a:r>
              </a:p>
            </p:txBody>
          </p:sp>
        </mc:Choice>
        <mc:Fallback xmlns="">
          <p:sp>
            <p:nvSpPr>
              <p:cNvPr id="27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2018184"/>
                <a:ext cx="4267200" cy="523220"/>
              </a:xfrm>
              <a:prstGeom prst="rect">
                <a:avLst/>
              </a:prstGeom>
              <a:blipFill rotWithShape="1">
                <a:blip r:embed="rId19"/>
                <a:stretch>
                  <a:fillRect t="-29" b="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9"/>
              <p:cNvSpPr txBox="1">
                <a:spLocks noChangeArrowheads="1"/>
              </p:cNvSpPr>
              <p:nvPr/>
            </p:nvSpPr>
            <p:spPr bwMode="auto">
              <a:xfrm>
                <a:off x="971600" y="2568517"/>
                <a:ext cx="392467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至少存在一点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/>
                      </a:rPr>
                      <m:t>𝜉</m:t>
                    </m:r>
                    <m:r>
                      <a:rPr lang="zh-CN" altLang="en-US" sz="2800">
                        <a:latin typeface="Cambria Math" panose="02040503050406030204"/>
                      </a:rPr>
                      <m:t>∈(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𝑎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𝑏</m:t>
                    </m:r>
                    <m:r>
                      <a:rPr lang="zh-CN" altLang="en-US" sz="2800">
                        <a:latin typeface="Cambria Math" panose="02040503050406030204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  <m:r>
                      <a:rPr lang="zh-CN" altLang="en-US" sz="2800">
                        <a:latin typeface="Cambria Math" panose="02040503050406030204"/>
                      </a:rPr>
                      <m:t>,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2568517"/>
                <a:ext cx="3924672" cy="523220"/>
              </a:xfrm>
              <a:prstGeom prst="rect">
                <a:avLst/>
              </a:prstGeom>
              <a:blipFill rotWithShape="1">
                <a:blip r:embed="rId20"/>
                <a:stretch>
                  <a:fillRect l="-1" t="-110" r="11" b="1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4781600" y="2551584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</a:p>
        </p:txBody>
      </p:sp>
      <p:graphicFrame>
        <p:nvGraphicFramePr>
          <p:cNvPr id="30" name="Object 12"/>
          <p:cNvGraphicFramePr>
            <a:graphicFrameLocks noChangeAspect="1"/>
          </p:cNvGraphicFramePr>
          <p:nvPr/>
        </p:nvGraphicFramePr>
        <p:xfrm>
          <a:off x="5287888" y="2343939"/>
          <a:ext cx="3352800" cy="9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0" name="Equation" r:id="rId21" imgW="4064000" imgH="1130300" progId="Equation.3">
                  <p:embed/>
                </p:oleObj>
              </mc:Choice>
              <mc:Fallback>
                <p:oleObj name="Equation" r:id="rId21" imgW="4064000" imgH="1130300" progId="Equation.3">
                  <p:embed/>
                  <p:pic>
                    <p:nvPicPr>
                      <p:cNvPr id="0" name="图片 47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888" y="2343939"/>
                        <a:ext cx="3352800" cy="935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AutoShape 39"/>
          <p:cNvSpPr>
            <a:spLocks noChangeArrowheads="1"/>
          </p:cNvSpPr>
          <p:nvPr/>
        </p:nvSpPr>
        <p:spPr bwMode="auto">
          <a:xfrm>
            <a:off x="457200" y="2765897"/>
            <a:ext cx="586408" cy="152400"/>
          </a:xfrm>
          <a:prstGeom prst="rightArrow">
            <a:avLst>
              <a:gd name="adj1" fmla="val 50000"/>
              <a:gd name="adj2" fmla="val 1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2" y="1052736"/>
            <a:ext cx="5125511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 bwMode="auto">
          <a:xfrm>
            <a:off x="-106071" y="4319617"/>
            <a:ext cx="5256584" cy="53860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北京某过街天桥上的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599374" y="1176432"/>
          <a:ext cx="414909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4" name="Equation" r:id="rId4" imgW="90525600" imgH="9753600" progId="Equation.DSMT4">
                  <p:embed/>
                </p:oleObj>
              </mc:Choice>
              <mc:Fallback>
                <p:oleObj name="Equation" r:id="rId4" imgW="90525600" imgH="9753600" progId="Equation.DSMT4">
                  <p:embed/>
                  <p:pic>
                    <p:nvPicPr>
                      <p:cNvPr id="0" name="图片 359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9374" y="1176432"/>
                        <a:ext cx="414909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364088" y="1902450"/>
          <a:ext cx="3199130" cy="92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5" name="Equation" r:id="rId6" imgW="69799200" imgH="20116800" progId="Equation.DSMT4">
                  <p:embed/>
                </p:oleObj>
              </mc:Choice>
              <mc:Fallback>
                <p:oleObj name="Equation" r:id="rId6" imgW="69799200" imgH="20116800" progId="Equation.DSMT4">
                  <p:embed/>
                  <p:pic>
                    <p:nvPicPr>
                      <p:cNvPr id="0" name="图片 359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1902450"/>
                        <a:ext cx="3199130" cy="922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5258820" y="3128020"/>
            <a:ext cx="1672254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路程函数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865664" y="3175374"/>
          <a:ext cx="1398397" cy="476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6" name="Equation" r:id="rId8" imgW="27736800" imgH="9448800" progId="Equation.DSMT4">
                  <p:embed/>
                </p:oleObj>
              </mc:Choice>
              <mc:Fallback>
                <p:oleObj name="Equation" r:id="rId8" imgW="27736800" imgH="9448800" progId="Equation.DSMT4">
                  <p:embed/>
                  <p:pic>
                    <p:nvPicPr>
                      <p:cNvPr id="0" name="图片 359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5664" y="3175374"/>
                        <a:ext cx="1398397" cy="4763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345479" y="3832086"/>
          <a:ext cx="3171190" cy="92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7" name="Equation" r:id="rId10" imgW="69189600" imgH="20116800" progId="Equation.DSMT4">
                  <p:embed/>
                </p:oleObj>
              </mc:Choice>
              <mc:Fallback>
                <p:oleObj name="Equation" r:id="rId10" imgW="69189600" imgH="20116800" progId="Equation.DSMT4">
                  <p:embed/>
                  <p:pic>
                    <p:nvPicPr>
                      <p:cNvPr id="0" name="图片 359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479" y="3832086"/>
                        <a:ext cx="3171190" cy="922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300192" y="4847530"/>
          <a:ext cx="192786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8" name="Equation" r:id="rId12" imgW="42062400" imgH="19812000" progId="Equation.DSMT4">
                  <p:embed/>
                </p:oleObj>
              </mc:Choice>
              <mc:Fallback>
                <p:oleObj name="Equation" r:id="rId12" imgW="42062400" imgH="19812000" progId="Equation.DSMT4">
                  <p:embed/>
                  <p:pic>
                    <p:nvPicPr>
                      <p:cNvPr id="0" name="图片 359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4847530"/>
                        <a:ext cx="192786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019800" y="2123728"/>
            <a:ext cx="2362200" cy="11430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6197600" y="2250728"/>
          <a:ext cx="1041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2" name="Equation" r:id="rId3" imgW="1384300" imgH="1358900" progId="Equation.3">
                  <p:embed/>
                </p:oleObj>
              </mc:Choice>
              <mc:Fallback>
                <p:oleObj name="Equation" r:id="rId3" imgW="1384300" imgH="1358900" progId="Equation.3">
                  <p:embed/>
                  <p:pic>
                    <p:nvPicPr>
                      <p:cNvPr id="0" name="图片 400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2250728"/>
                        <a:ext cx="1041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7315200" y="2504728"/>
          <a:ext cx="83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3" name="Equation" r:id="rId5" imgW="1117600" imgH="673100" progId="Equation.3">
                  <p:embed/>
                </p:oleObj>
              </mc:Choice>
              <mc:Fallback>
                <p:oleObj name="Equation" r:id="rId5" imgW="1117600" imgH="673100" progId="Equation.3">
                  <p:embed/>
                  <p:pic>
                    <p:nvPicPr>
                      <p:cNvPr id="0" name="图片 400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504728"/>
                        <a:ext cx="838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6362700" y="2809528"/>
          <a:ext cx="660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4" name="Equation" r:id="rId7" imgW="876300" imgH="406400" progId="Equation.3">
                  <p:embed/>
                </p:oleObj>
              </mc:Choice>
              <mc:Fallback>
                <p:oleObj name="Equation" r:id="rId7" imgW="876300" imgH="406400" progId="Equation.3">
                  <p:embed/>
                  <p:pic>
                    <p:nvPicPr>
                      <p:cNvPr id="0" name="图片 40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2809528"/>
                        <a:ext cx="660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531812" y="980728"/>
            <a:ext cx="36081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Ex1. 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填空题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531813" y="152841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1752600" y="1514128"/>
          <a:ext cx="1435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5" name="Equation" r:id="rId9" imgW="1917700" imgH="673100" progId="Equation.3">
                  <p:embed/>
                </p:oleObj>
              </mc:Choice>
              <mc:Fallback>
                <p:oleObj name="Equation" r:id="rId9" imgW="1917700" imgH="673100" progId="Equation.3">
                  <p:embed/>
                  <p:pic>
                    <p:nvPicPr>
                      <p:cNvPr id="0" name="图片 400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14128"/>
                        <a:ext cx="1435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3124200" y="1528415"/>
            <a:ext cx="55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在区间 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[1, 2]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上满足拉格朗日定理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301625" y="2426940"/>
            <a:ext cx="2289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则中值</a:t>
            </a:r>
          </a:p>
        </p:txBody>
      </p:sp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2376488" y="2463453"/>
          <a:ext cx="18145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6" name="Equation" r:id="rId11" imgW="965200" imgH="266700" progId="Equation.3">
                  <p:embed/>
                </p:oleObj>
              </mc:Choice>
              <mc:Fallback>
                <p:oleObj name="Equation" r:id="rId11" imgW="965200" imgH="266700" progId="Equation.3">
                  <p:embed/>
                  <p:pic>
                    <p:nvPicPr>
                      <p:cNvPr id="0" name="图片 40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2463453"/>
                        <a:ext cx="18145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531813" y="3433415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301625" y="422399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V="1">
            <a:off x="762000" y="466690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1371600" y="4223990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个根 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它们分别在区间</a:t>
            </a:r>
          </a:p>
        </p:txBody>
      </p:sp>
      <p:graphicFrame>
        <p:nvGraphicFramePr>
          <p:cNvPr id="28689" name="Object 17"/>
          <p:cNvGraphicFramePr>
            <a:graphicFrameLocks noChangeAspect="1"/>
          </p:cNvGraphicFramePr>
          <p:nvPr/>
        </p:nvGraphicFramePr>
        <p:xfrm>
          <a:off x="3128963" y="2199928"/>
          <a:ext cx="655637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7" name="Equation" r:id="rId13" imgW="723900" imgH="749300" progId="Equation.3">
                  <p:embed/>
                </p:oleObj>
              </mc:Choice>
              <mc:Fallback>
                <p:oleObj name="Equation" r:id="rId13" imgW="723900" imgH="749300" progId="Equation.3">
                  <p:embed/>
                  <p:pic>
                    <p:nvPicPr>
                      <p:cNvPr id="0" name="图片 40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2199928"/>
                        <a:ext cx="655637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0" name="Object 18"/>
          <p:cNvGraphicFramePr>
            <a:graphicFrameLocks noChangeAspect="1"/>
          </p:cNvGraphicFramePr>
          <p:nvPr/>
        </p:nvGraphicFramePr>
        <p:xfrm>
          <a:off x="990600" y="4320828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8" name="Equation" r:id="rId15" imgW="254000" imgH="419100" progId="Equation.3">
                  <p:embed/>
                </p:oleObj>
              </mc:Choice>
              <mc:Fallback>
                <p:oleObj name="Equation" r:id="rId15" imgW="254000" imgH="419100" progId="Equation.3">
                  <p:embed/>
                  <p:pic>
                    <p:nvPicPr>
                      <p:cNvPr id="0" name="图片 40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20828"/>
                        <a:ext cx="190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Object 19"/>
          <p:cNvGraphicFramePr>
            <a:graphicFrameLocks noChangeAspect="1"/>
          </p:cNvGraphicFramePr>
          <p:nvPr/>
        </p:nvGraphicFramePr>
        <p:xfrm>
          <a:off x="7099300" y="3493740"/>
          <a:ext cx="135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9" name="Equation" r:id="rId17" imgW="1816100" imgH="558800" progId="Equation.3">
                  <p:embed/>
                </p:oleObj>
              </mc:Choice>
              <mc:Fallback>
                <p:oleObj name="Equation" r:id="rId17" imgW="1816100" imgH="558800" progId="Equation.3">
                  <p:embed/>
                  <p:pic>
                    <p:nvPicPr>
                      <p:cNvPr id="0" name="图片 40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3493740"/>
                        <a:ext cx="135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2" name="Object 20"/>
          <p:cNvGraphicFramePr>
            <a:graphicFrameLocks noChangeAspect="1"/>
          </p:cNvGraphicFramePr>
          <p:nvPr/>
        </p:nvGraphicFramePr>
        <p:xfrm>
          <a:off x="7099300" y="4308128"/>
          <a:ext cx="82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0" name="Equation" r:id="rId19" imgW="1104900" imgH="546100" progId="Equation.3">
                  <p:embed/>
                </p:oleObj>
              </mc:Choice>
              <mc:Fallback>
                <p:oleObj name="Equation" r:id="rId19" imgW="1104900" imgH="546100" progId="Equation.3">
                  <p:embed/>
                  <p:pic>
                    <p:nvPicPr>
                      <p:cNvPr id="0" name="图片 40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4308128"/>
                        <a:ext cx="825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21"/>
          <p:cNvGraphicFramePr>
            <a:graphicFrameLocks noChangeAspect="1"/>
          </p:cNvGraphicFramePr>
          <p:nvPr/>
        </p:nvGraphicFramePr>
        <p:xfrm>
          <a:off x="5041900" y="4308128"/>
          <a:ext cx="901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1" name="Equation" r:id="rId21" imgW="1206500" imgH="546100" progId="Equation.3">
                  <p:embed/>
                </p:oleObj>
              </mc:Choice>
              <mc:Fallback>
                <p:oleObj name="Equation" r:id="rId21" imgW="1206500" imgH="546100" progId="Equation.3">
                  <p:embed/>
                  <p:pic>
                    <p:nvPicPr>
                      <p:cNvPr id="0" name="图片 40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900" y="4308128"/>
                        <a:ext cx="901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4" name="Object 22"/>
          <p:cNvGraphicFramePr>
            <a:graphicFrameLocks noChangeAspect="1"/>
          </p:cNvGraphicFramePr>
          <p:nvPr/>
        </p:nvGraphicFramePr>
        <p:xfrm>
          <a:off x="6057900" y="4308128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2" name="Equation" r:id="rId23" imgW="1270000" imgH="546100" progId="Equation.3">
                  <p:embed/>
                </p:oleObj>
              </mc:Choice>
              <mc:Fallback>
                <p:oleObj name="Equation" r:id="rId23" imgW="1270000" imgH="546100" progId="Equation.3">
                  <p:embed/>
                  <p:pic>
                    <p:nvPicPr>
                      <p:cNvPr id="0" name="图片 40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900" y="4308128"/>
                        <a:ext cx="95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4953000" y="4714528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8153400" y="420970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aphicFrame>
        <p:nvGraphicFramePr>
          <p:cNvPr id="28703" name="Object 31"/>
          <p:cNvGraphicFramePr>
            <a:graphicFrameLocks noChangeAspect="1"/>
          </p:cNvGraphicFramePr>
          <p:nvPr/>
        </p:nvGraphicFramePr>
        <p:xfrm>
          <a:off x="1387475" y="3495328"/>
          <a:ext cx="49371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3" name="Equation" r:id="rId25" imgW="6591300" imgH="546100" progId="Equation.3">
                  <p:embed/>
                </p:oleObj>
              </mc:Choice>
              <mc:Fallback>
                <p:oleObj name="Equation" r:id="rId25" imgW="6591300" imgH="546100" progId="Equation.3">
                  <p:embed/>
                  <p:pic>
                    <p:nvPicPr>
                      <p:cNvPr id="0" name="图片 40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3495328"/>
                        <a:ext cx="49371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6248400" y="338102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方程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28685" grpId="0" autoUpdateAnimBg="0"/>
      <p:bldP spid="28686" grpId="0" autoUpdateAnimBg="0"/>
      <p:bldP spid="28687" grpId="0" animBg="1"/>
      <p:bldP spid="28688" grpId="0" autoUpdateAnimBg="0"/>
      <p:bldP spid="28695" grpId="0" animBg="1"/>
      <p:bldP spid="28702" grpId="0" autoUpdateAnimBg="0"/>
      <p:bldP spid="2870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8825" y="1177428"/>
            <a:ext cx="2452688" cy="661988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Ex2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456281" y="856015"/>
          <a:ext cx="4004151" cy="1159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3" name="Equation" r:id="rId4" imgW="4864100" imgH="1409700" progId="Equation.3">
                  <p:embed/>
                </p:oleObj>
              </mc:Choice>
              <mc:Fallback>
                <p:oleObj name="Equation" r:id="rId4" imgW="4864100" imgH="1409700" progId="Equation.3">
                  <p:embed/>
                  <p:pic>
                    <p:nvPicPr>
                      <p:cNvPr id="0" name="图片 41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281" y="856015"/>
                        <a:ext cx="4004151" cy="1159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2195736" y="1157619"/>
          <a:ext cx="887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4" name="公式" r:id="rId6" imgW="469900" imgH="266700" progId="Equation.3">
                  <p:embed/>
                </p:oleObj>
              </mc:Choice>
              <mc:Fallback>
                <p:oleObj name="公式" r:id="rId6" imgW="469900" imgH="266700" progId="Equation.3">
                  <p:embed/>
                  <p:pic>
                    <p:nvPicPr>
                      <p:cNvPr id="0" name="图片 41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157619"/>
                        <a:ext cx="8874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565910" y="2348880"/>
          <a:ext cx="634238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5" name="Equation" r:id="rId8" imgW="7683500" imgH="558800" progId="Equation.3">
                  <p:embed/>
                </p:oleObj>
              </mc:Choice>
              <mc:Fallback>
                <p:oleObj name="Equation" r:id="rId8" imgW="7683500" imgH="558800" progId="Equation.3">
                  <p:embed/>
                  <p:pic>
                    <p:nvPicPr>
                      <p:cNvPr id="0" name="图片 41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910" y="2348880"/>
                        <a:ext cx="6342380" cy="46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01625" y="313481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1619672" y="2996952"/>
          <a:ext cx="1215390" cy="65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6" name="Equation" r:id="rId10" imgW="1473200" imgH="800100" progId="Equation.3">
                  <p:embed/>
                </p:oleObj>
              </mc:Choice>
              <mc:Fallback>
                <p:oleObj name="Equation" r:id="rId10" imgW="1473200" imgH="800100" progId="Equation.3">
                  <p:embed/>
                  <p:pic>
                    <p:nvPicPr>
                      <p:cNvPr id="0" name="图片 41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996952"/>
                        <a:ext cx="1215390" cy="656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2939901" y="3028067"/>
          <a:ext cx="1718310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7" name="Equation" r:id="rId12" imgW="2082800" imgH="812800" progId="Equation.3">
                  <p:embed/>
                </p:oleObj>
              </mc:Choice>
              <mc:Fallback>
                <p:oleObj name="Equation" r:id="rId12" imgW="2082800" imgH="812800" progId="Equation.3">
                  <p:embed/>
                  <p:pic>
                    <p:nvPicPr>
                      <p:cNvPr id="0" name="图片 41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9901" y="3028067"/>
                        <a:ext cx="1718310" cy="670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4521686" y="3015367"/>
          <a:ext cx="1634490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8" name="Equation" r:id="rId14" imgW="1981200" imgH="812800" progId="Equation.3">
                  <p:embed/>
                </p:oleObj>
              </mc:Choice>
              <mc:Fallback>
                <p:oleObj name="Equation" r:id="rId14" imgW="1981200" imgH="812800" progId="Equation.3">
                  <p:embed/>
                  <p:pic>
                    <p:nvPicPr>
                      <p:cNvPr id="0" name="图片 41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686" y="3015367"/>
                        <a:ext cx="1634490" cy="670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6245562" y="3152527"/>
          <a:ext cx="149479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9" name="Equation" r:id="rId16" imgW="1816100" imgH="546100" progId="Equation.3">
                  <p:embed/>
                </p:oleObj>
              </mc:Choice>
              <mc:Fallback>
                <p:oleObj name="Equation" r:id="rId16" imgW="1816100" imgH="546100" progId="Equation.3">
                  <p:embed/>
                  <p:pic>
                    <p:nvPicPr>
                      <p:cNvPr id="0" name="图片 41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5562" y="3152527"/>
                        <a:ext cx="149479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744646" y="3717032"/>
          <a:ext cx="5123498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0" name="Equation" r:id="rId18" imgW="6210300" imgH="812800" progId="Equation.3">
                  <p:embed/>
                </p:oleObj>
              </mc:Choice>
              <mc:Fallback>
                <p:oleObj name="Equation" r:id="rId18" imgW="6210300" imgH="812800" progId="Equation.3">
                  <p:embed/>
                  <p:pic>
                    <p:nvPicPr>
                      <p:cNvPr id="0" name="图片 41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46" y="3717032"/>
                        <a:ext cx="5123498" cy="670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301625" y="4506416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</a:p>
        </p:txBody>
      </p:sp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2362200" y="4506416"/>
          <a:ext cx="1219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1" name="Equation" r:id="rId20" imgW="1625600" imgH="698500" progId="Equation.3">
                  <p:embed/>
                </p:oleObj>
              </mc:Choice>
              <mc:Fallback>
                <p:oleObj name="Equation" r:id="rId20" imgW="1625600" imgH="698500" progId="Equation.3">
                  <p:embed/>
                  <p:pic>
                    <p:nvPicPr>
                      <p:cNvPr id="0" name="图片 41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506416"/>
                        <a:ext cx="1219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762000" y="4519116"/>
          <a:ext cx="1092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2" name="Equation" r:id="rId22" imgW="1460500" imgH="596900" progId="Equation.3">
                  <p:embed/>
                </p:oleObj>
              </mc:Choice>
              <mc:Fallback>
                <p:oleObj name="Equation" r:id="rId22" imgW="1460500" imgH="596900" progId="Equation.3">
                  <p:embed/>
                  <p:pic>
                    <p:nvPicPr>
                      <p:cNvPr id="0" name="图片 41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19116"/>
                        <a:ext cx="1092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824038" y="4520704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</a:p>
        </p:txBody>
      </p:sp>
      <p:graphicFrame>
        <p:nvGraphicFramePr>
          <p:cNvPr id="31760" name="Object 16"/>
          <p:cNvGraphicFramePr>
            <a:graphicFrameLocks noChangeAspect="1"/>
          </p:cNvGraphicFramePr>
          <p:nvPr/>
        </p:nvGraphicFramePr>
        <p:xfrm>
          <a:off x="5831205" y="4475936"/>
          <a:ext cx="1634490" cy="67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3" name="Equation" r:id="rId24" imgW="1981200" imgH="812800" progId="Equation.3">
                  <p:embed/>
                </p:oleObj>
              </mc:Choice>
              <mc:Fallback>
                <p:oleObj name="Equation" r:id="rId24" imgW="1981200" imgH="812800" progId="Equation.3">
                  <p:embed/>
                  <p:pic>
                    <p:nvPicPr>
                      <p:cNvPr id="0" name="图片 41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1205" y="4475936"/>
                        <a:ext cx="1634490" cy="670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762000" y="5192216"/>
            <a:ext cx="35939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问：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可由此得出 </a:t>
            </a:r>
          </a:p>
        </p:txBody>
      </p:sp>
      <p:graphicFrame>
        <p:nvGraphicFramePr>
          <p:cNvPr id="31762" name="Object 18"/>
          <p:cNvGraphicFramePr>
            <a:graphicFrameLocks noChangeAspect="1"/>
          </p:cNvGraphicFramePr>
          <p:nvPr/>
        </p:nvGraphicFramePr>
        <p:xfrm>
          <a:off x="3971518" y="5154751"/>
          <a:ext cx="2472690" cy="824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4" name="Equation" r:id="rId26" imgW="2997200" imgH="1003300" progId="Equation.3">
                  <p:embed/>
                </p:oleObj>
              </mc:Choice>
              <mc:Fallback>
                <p:oleObj name="Equation" r:id="rId26" imgW="2997200" imgH="1003300" progId="Equation.3">
                  <p:embed/>
                  <p:pic>
                    <p:nvPicPr>
                      <p:cNvPr id="0" name="图片 41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518" y="5154751"/>
                        <a:ext cx="2472690" cy="824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304800" y="5877272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 </a:t>
            </a:r>
            <a:r>
              <a:rPr kumimoji="1"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1673225" y="6006232"/>
            <a:ext cx="1069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</a:p>
        </p:txBody>
      </p:sp>
      <p:graphicFrame>
        <p:nvGraphicFramePr>
          <p:cNvPr id="31765" name="Object 21"/>
          <p:cNvGraphicFramePr>
            <a:graphicFrameLocks noChangeAspect="1"/>
          </p:cNvGraphicFramePr>
          <p:nvPr/>
        </p:nvGraphicFramePr>
        <p:xfrm>
          <a:off x="2590800" y="6068144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5" name="Equation" r:id="rId28" imgW="1663700" imgH="546100" progId="Equation.3">
                  <p:embed/>
                </p:oleObj>
              </mc:Choice>
              <mc:Fallback>
                <p:oleObj name="Equation" r:id="rId28" imgW="1663700" imgH="546100" progId="Equation.3">
                  <p:embed/>
                  <p:pic>
                    <p:nvPicPr>
                      <p:cNvPr id="0" name="图片 41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6068144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766" name="Text Box 22"/>
              <p:cNvSpPr txBox="1">
                <a:spLocks noChangeArrowheads="1"/>
              </p:cNvSpPr>
              <p:nvPr/>
            </p:nvSpPr>
            <p:spPr bwMode="auto">
              <a:xfrm>
                <a:off x="3810000" y="6006232"/>
                <a:ext cx="502920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是依赖于</a:t>
                </a:r>
                <a14:m>
                  <m:oMath xmlns:m="http://schemas.openxmlformats.org/officeDocument/2006/math">
                    <m:r>
                      <a:rPr kumimoji="1" lang="zh-CN" altLang="en-US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的一个特殊的函数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1766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0" y="6006232"/>
                <a:ext cx="5029200" cy="519112"/>
              </a:xfrm>
              <a:prstGeom prst="rect">
                <a:avLst/>
              </a:prstGeom>
              <a:blipFill rotWithShape="1">
                <a:blip r:embed="rId30"/>
                <a:stretch>
                  <a:fillRect t="-77" b="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3581400" y="4506416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因此由上式得</a:t>
            </a:r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762744" y="1839416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应用拉格朗日中值定理得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2933526" y="1117402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上对函数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3" grpId="0" autoUpdateAnimBg="0"/>
      <p:bldP spid="31764" grpId="0" autoUpdateAnimBg="0"/>
      <p:bldP spid="3176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529208" y="908720"/>
                <a:ext cx="8219256" cy="17727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Ex3</a:t>
                </a:r>
                <a:r>
                  <a:rPr kumimoji="0" 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．</a:t>
                </a: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𝑏</m:t>
                        </m:r>
                      </m:e>
                    </m:d>
                  </m:oMath>
                </a14:m>
                <a:r>
                  <a:rPr kumimoji="0" lang="zh-CN" altLang="zh-CN" sz="2800" b="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内可导，且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  <m:r>
                      <a:rPr lang="zh-CN" altLang="en-US" sz="2800">
                        <a:latin typeface="Cambria Math" panose="02040503050406030204"/>
                      </a:rPr>
                      <m:t>≠1</m:t>
                    </m:r>
                  </m:oMath>
                </a14:m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r>
                  <a:rPr kumimoji="0" lang="zh-CN" altLang="zh-CN" sz="2800" b="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试证</a:t>
                </a:r>
                <a:endParaRPr kumimoji="0" lang="en-US" altLang="zh-CN" sz="2800" b="0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>
                  <a:lnSpc>
                    <a:spcPct val="130000"/>
                  </a:lnSpc>
                </a:pPr>
                <a:r>
                  <a:rPr kumimoji="0" lang="zh-CN" altLang="zh-CN" sz="2800" b="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明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𝑏</m:t>
                        </m:r>
                      </m:e>
                    </m:d>
                  </m:oMath>
                </a14:m>
                <a:r>
                  <a:rPr kumimoji="0" lang="zh-CN" altLang="zh-CN" sz="2800" b="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内内至多只有一个不动点，即方程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𝑎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,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𝑏</m:t>
                        </m:r>
                      </m:e>
                    </m:d>
                  </m:oMath>
                </a14:m>
                <a:r>
                  <a:rPr kumimoji="0" lang="zh-CN" altLang="zh-CN" sz="2800" b="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内内至多只有一个实数根．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208" y="908720"/>
                <a:ext cx="8219256" cy="1772793"/>
              </a:xfrm>
              <a:prstGeom prst="rect">
                <a:avLst/>
              </a:prstGeom>
              <a:blipFill rotWithShape="1">
                <a:blip r:embed="rId4"/>
                <a:stretch>
                  <a:fillRect l="-3" t="-2" r="1" b="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403350" y="3589640"/>
          <a:ext cx="437673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8" name="Equation" r:id="rId5" imgW="1790700" imgH="431800" progId="Equation.DSMT4">
                  <p:embed/>
                </p:oleObj>
              </mc:Choice>
              <mc:Fallback>
                <p:oleObj name="Equation" r:id="rId5" imgW="1790700" imgH="431800" progId="Equation.DSMT4">
                  <p:embed/>
                  <p:pic>
                    <p:nvPicPr>
                      <p:cNvPr id="0" name="图片 4200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589640"/>
                        <a:ext cx="4376738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553934" y="2823687"/>
                <a:ext cx="7978506" cy="32149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/>
              <a:p>
                <a:pPr lvl="0"/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Ex4. </a:t>
                </a: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>
                            <a:latin typeface="Cambria Math" panose="02040503050406030204"/>
                          </a:rPr>
                          <m:t>0,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 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1</m:t>
                        </m:r>
                      </m:e>
                    </m:d>
                  </m:oMath>
                </a14:m>
                <a:r>
                  <a:rPr kumimoji="0" lang="zh-CN" altLang="zh-CN" sz="2800" b="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上具有二阶导数，且</a:t>
                </a:r>
                <a:r>
                  <a:rPr kumimoji="0" lang="zh-CN" altLang="en-US" sz="2800" b="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</a:t>
                </a:r>
                <a:endParaRPr kumimoji="0" lang="en-US" altLang="zh-CN" sz="2800" b="0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/>
                        </a:rPr>
                        <m:t>𝑓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(0)=0,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 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𝑓</m:t>
                      </m:r>
                      <m:r>
                        <a:rPr lang="zh-CN" altLang="en-US" sz="2800">
                          <a:latin typeface="Cambria Math" panose="02040503050406030204"/>
                        </a:rPr>
                        <m:t>(1)=1,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 </m:t>
                      </m:r>
                      <m:r>
                        <a:rPr lang="zh-CN" altLang="en-US" sz="2800" i="1">
                          <a:latin typeface="Cambria Math" panose="02040503050406030204"/>
                        </a:rPr>
                        <m:t>𝑓</m:t>
                      </m:r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800">
                                  <a:latin typeface="Cambria Math" panose="02040503050406030204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zh-CN" altLang="en-US" sz="2800">
                          <a:latin typeface="Cambria Math" panose="02040503050406030204"/>
                        </a:rPr>
                        <m:t>&gt;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>
                              <a:latin typeface="Cambria Math" panose="02040503050406030204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>
                              <a:latin typeface="Cambria Math" panose="02040503050406030204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kumimoji="0" lang="zh-CN" altLang="zh-CN" sz="2800" b="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证明：</a:t>
                </a:r>
                <a:endParaRPr kumimoji="0" lang="en-US" altLang="zh-CN" sz="2800" b="0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kumimoji="0" lang="zh-CN" altLang="zh-CN" sz="2800" b="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kumimoji="0" lang="zh-CN" altLang="zh-CN" sz="2800" b="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）至少存在一点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𝜉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∈(0,1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″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𝜉</m:t>
                    </m:r>
                    <m:r>
                      <a:rPr lang="zh-CN" altLang="en-US" sz="2800">
                        <a:latin typeface="Cambria Math" panose="02040503050406030204"/>
                      </a:rPr>
                      <m:t>)&lt;2</m:t>
                    </m:r>
                  </m:oMath>
                </a14:m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</a:p>
              <a:p>
                <a:r>
                  <a:rPr kumimoji="0" lang="zh-CN" altLang="zh-CN" sz="2800" b="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kumimoji="0" lang="zh-CN" altLang="zh-CN" sz="2800" b="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）若对一切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∈(0,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 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1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𝑓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″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)≠2</m:t>
                    </m:r>
                  </m:oMath>
                </a14:m>
                <a:r>
                  <a:rPr kumimoji="0" lang="zh-CN" altLang="en-US" sz="2800" b="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，则当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∈(0,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 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1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时，恒有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)&gt;</m:t>
                    </m:r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3934" y="2823687"/>
                <a:ext cx="7978506" cy="3214919"/>
              </a:xfrm>
              <a:prstGeom prst="rect">
                <a:avLst/>
              </a:prstGeom>
              <a:blipFill rotWithShape="1">
                <a:blip r:embed="rId7"/>
                <a:stretch>
                  <a:fillRect l="-3" t="-15" r="7" b="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8344" y="980728"/>
            <a:ext cx="1549400" cy="5334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Ex5.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216224" y="1042641"/>
          <a:ext cx="77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9" name="Equation" r:id="rId3" imgW="1028700" imgH="546100" progId="Equation.3">
                  <p:embed/>
                </p:oleObj>
              </mc:Choice>
              <mc:Fallback>
                <p:oleObj name="Equation" r:id="rId3" imgW="1028700" imgH="546100" progId="Equation.3">
                  <p:embed/>
                  <p:pic>
                    <p:nvPicPr>
                      <p:cNvPr id="0" name="图片 48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224" y="1042641"/>
                        <a:ext cx="77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902024" y="980728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可导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试证在其两个零点间一定有</a:t>
            </a: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844624" y="1639541"/>
          <a:ext cx="193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0" name="Equation" r:id="rId5" imgW="2578100" imgH="558800" progId="Equation.3">
                  <p:embed/>
                </p:oleObj>
              </mc:Choice>
              <mc:Fallback>
                <p:oleObj name="Equation" r:id="rId5" imgW="2578100" imgH="558800" progId="Equation.3">
                  <p:embed/>
                  <p:pic>
                    <p:nvPicPr>
                      <p:cNvPr id="0" name="图片 48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624" y="1639541"/>
                        <a:ext cx="193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749624" y="1588741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的零点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.   </a:t>
            </a:r>
            <a:endParaRPr kumimoji="1" lang="en-US" altLang="zh-CN" sz="28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661988" y="2153494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625600" y="2132856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2146300" y="2228106"/>
          <a:ext cx="4025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1" name="Equation" r:id="rId7" imgW="5372100" imgH="596900" progId="Equation.3">
                  <p:embed/>
                </p:oleObj>
              </mc:Choice>
              <mc:Fallback>
                <p:oleObj name="Equation" r:id="rId7" imgW="5372100" imgH="596900" progId="Equation.3">
                  <p:embed/>
                  <p:pic>
                    <p:nvPicPr>
                      <p:cNvPr id="0" name="图片 48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2228106"/>
                        <a:ext cx="4025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1143000" y="2840881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欲证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2260600" y="2913906"/>
          <a:ext cx="200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2" name="Equation" r:id="rId9" imgW="2679700" imgH="596900" progId="Equation.3">
                  <p:embed/>
                </p:oleObj>
              </mc:Choice>
              <mc:Fallback>
                <p:oleObj name="Equation" r:id="rId9" imgW="2679700" imgH="596900" progId="Equation.3">
                  <p:embed/>
                  <p:pic>
                    <p:nvPicPr>
                      <p:cNvPr id="0" name="图片 48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913906"/>
                        <a:ext cx="200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4191000" y="2826594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</a:p>
        </p:txBody>
      </p:sp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4673600" y="2918669"/>
          <a:ext cx="248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3" name="Equation" r:id="rId11" imgW="3314700" imgH="558800" progId="Equation.3">
                  <p:embed/>
                </p:oleObj>
              </mc:Choice>
              <mc:Fallback>
                <p:oleObj name="Equation" r:id="rId11" imgW="3314700" imgH="558800" progId="Equation.3">
                  <p:embed/>
                  <p:pic>
                    <p:nvPicPr>
                      <p:cNvPr id="0" name="图片 48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2918669"/>
                        <a:ext cx="2489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1143000" y="3448894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只要证</a:t>
            </a:r>
          </a:p>
        </p:txBody>
      </p:sp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3124200" y="3548906"/>
          <a:ext cx="288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" name="Equation" r:id="rId13" imgW="3848100" imgH="558800" progId="Equation.3">
                  <p:embed/>
                </p:oleObj>
              </mc:Choice>
              <mc:Fallback>
                <p:oleObj name="Equation" r:id="rId13" imgW="3848100" imgH="558800" progId="Equation.3">
                  <p:embed/>
                  <p:pic>
                    <p:nvPicPr>
                      <p:cNvPr id="0" name="图片 48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48906"/>
                        <a:ext cx="2882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2759075" y="3475881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5" name="Equation" r:id="rId15" imgW="469900" imgH="571500" progId="Equation.3">
                  <p:embed/>
                </p:oleObj>
              </mc:Choice>
              <mc:Fallback>
                <p:oleObj name="Equation" r:id="rId15" imgW="469900" imgH="571500" progId="Equation.3">
                  <p:embed/>
                  <p:pic>
                    <p:nvPicPr>
                      <p:cNvPr id="0" name="图片 48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3475881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7"/>
          <p:cNvGraphicFramePr>
            <a:graphicFrameLocks noChangeAspect="1"/>
          </p:cNvGraphicFramePr>
          <p:nvPr/>
        </p:nvGraphicFramePr>
        <p:xfrm>
          <a:off x="4216400" y="3510806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6" name="Equation" r:id="rId17" imgW="469900" imgH="571500" progId="Equation.3">
                  <p:embed/>
                </p:oleObj>
              </mc:Choice>
              <mc:Fallback>
                <p:oleObj name="Equation" r:id="rId17" imgW="469900" imgH="571500" progId="Equation.3">
                  <p:embed/>
                  <p:pic>
                    <p:nvPicPr>
                      <p:cNvPr id="0" name="图片 48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3510806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1143000" y="4220419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亦即</a:t>
            </a:r>
          </a:p>
        </p:txBody>
      </p:sp>
      <p:graphicFrame>
        <p:nvGraphicFramePr>
          <p:cNvPr id="30739" name="Object 19"/>
          <p:cNvGraphicFramePr>
            <a:graphicFrameLocks noChangeAspect="1"/>
          </p:cNvGraphicFramePr>
          <p:nvPr/>
        </p:nvGraphicFramePr>
        <p:xfrm>
          <a:off x="2819400" y="4120406"/>
          <a:ext cx="2628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7" name="Equation" r:id="rId19" imgW="3505200" imgH="774700" progId="Equation.3">
                  <p:embed/>
                </p:oleObj>
              </mc:Choice>
              <mc:Fallback>
                <p:oleObj name="Equation" r:id="rId19" imgW="3505200" imgH="774700" progId="Equation.3">
                  <p:embed/>
                  <p:pic>
                    <p:nvPicPr>
                      <p:cNvPr id="0" name="图片 48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20406"/>
                        <a:ext cx="26289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228600" y="5039569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作辅助函数</a:t>
            </a:r>
          </a:p>
        </p:txBody>
      </p:sp>
      <p:graphicFrame>
        <p:nvGraphicFramePr>
          <p:cNvPr id="30741" name="Object 21"/>
          <p:cNvGraphicFramePr>
            <a:graphicFrameLocks noChangeAspect="1"/>
          </p:cNvGraphicFramePr>
          <p:nvPr/>
        </p:nvGraphicFramePr>
        <p:xfrm>
          <a:off x="2133600" y="5060206"/>
          <a:ext cx="233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8" name="Equation" r:id="rId21" imgW="3111500" imgH="673100" progId="Equation.3">
                  <p:embed/>
                </p:oleObj>
              </mc:Choice>
              <mc:Fallback>
                <p:oleObj name="Equation" r:id="rId21" imgW="3111500" imgH="673100" progId="Equation.3">
                  <p:embed/>
                  <p:pic>
                    <p:nvPicPr>
                      <p:cNvPr id="0" name="图片 48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60206"/>
                        <a:ext cx="233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4419600" y="5049094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</a:p>
        </p:txBody>
      </p:sp>
      <p:graphicFrame>
        <p:nvGraphicFramePr>
          <p:cNvPr id="30743" name="Object 23"/>
          <p:cNvGraphicFramePr>
            <a:graphicFrameLocks noChangeAspect="1"/>
          </p:cNvGraphicFramePr>
          <p:nvPr/>
        </p:nvGraphicFramePr>
        <p:xfrm>
          <a:off x="5308600" y="5161806"/>
          <a:ext cx="78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9" name="Equation" r:id="rId23" imgW="1054100" imgH="546100" progId="Equation.3">
                  <p:embed/>
                </p:oleObj>
              </mc:Choice>
              <mc:Fallback>
                <p:oleObj name="Equation" r:id="rId23" imgW="1054100" imgH="546100" progId="Equation.3">
                  <p:embed/>
                  <p:pic>
                    <p:nvPicPr>
                      <p:cNvPr id="0" name="图片 48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5161806"/>
                        <a:ext cx="78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6019800" y="5049094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</a:p>
        </p:txBody>
      </p:sp>
      <p:graphicFrame>
        <p:nvGraphicFramePr>
          <p:cNvPr id="30745" name="Object 25"/>
          <p:cNvGraphicFramePr>
            <a:graphicFrameLocks noChangeAspect="1"/>
          </p:cNvGraphicFramePr>
          <p:nvPr/>
        </p:nvGraphicFramePr>
        <p:xfrm>
          <a:off x="6540500" y="5111006"/>
          <a:ext cx="107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0" name="Equation" r:id="rId25" imgW="1435100" imgH="596900" progId="Equation.3">
                  <p:embed/>
                </p:oleObj>
              </mc:Choice>
              <mc:Fallback>
                <p:oleObj name="Equation" r:id="rId25" imgW="1435100" imgH="596900" progId="Equation.3">
                  <p:embed/>
                  <p:pic>
                    <p:nvPicPr>
                      <p:cNvPr id="0" name="图片 48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5111006"/>
                        <a:ext cx="107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7543800" y="5025281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上满足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253008" y="5658694"/>
            <a:ext cx="259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罗尔定理条件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autoUpdateAnimBg="0"/>
      <p:bldP spid="30728" grpId="0" autoUpdateAnimBg="0"/>
      <p:bldP spid="30730" grpId="0" autoUpdateAnimBg="0"/>
      <p:bldP spid="30732" grpId="0" autoUpdateAnimBg="0"/>
      <p:bldP spid="30734" grpId="0" autoUpdateAnimBg="0"/>
      <p:bldP spid="30738" grpId="0" autoUpdateAnimBg="0"/>
      <p:bldP spid="30740" grpId="0" autoUpdateAnimBg="0"/>
      <p:bldP spid="30742" grpId="0" autoUpdateAnimBg="0"/>
      <p:bldP spid="30744" grpId="0" autoUpdateAnimBg="0"/>
      <p:bldP spid="30746" grpId="0" autoUpdateAnimBg="0"/>
      <p:bldP spid="3074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1155576" y="2252390"/>
            <a:ext cx="4273624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051149" y="2420888"/>
          <a:ext cx="258603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Equation" r:id="rId3" imgW="990600" imgH="228600" progId="Equation.DSMT4">
                  <p:embed/>
                </p:oleObj>
              </mc:Choice>
              <mc:Fallback>
                <p:oleObj name="Equation" r:id="rId3" imgW="990600" imgH="228600" progId="Equation.DSMT4">
                  <p:embed/>
                  <p:pic>
                    <p:nvPicPr>
                      <p:cNvPr id="0" name="图片 49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149" y="2420888"/>
                        <a:ext cx="258603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79712" y="3355926"/>
          <a:ext cx="543401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Equation" r:id="rId5" imgW="2082800" imgH="431800" progId="Equation.DSMT4">
                  <p:embed/>
                </p:oleObj>
              </mc:Choice>
              <mc:Fallback>
                <p:oleObj name="Equation" r:id="rId5" imgW="2082800" imgH="431800" progId="Equation.DSMT4">
                  <p:embed/>
                  <p:pic>
                    <p:nvPicPr>
                      <p:cNvPr id="0" name="图片 49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355926"/>
                        <a:ext cx="5434012" cy="11271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FF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79712" y="4797376"/>
          <a:ext cx="590232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name="Equation" r:id="rId7" imgW="2260600" imgH="482600" progId="Equation.DSMT4">
                  <p:embed/>
                </p:oleObj>
              </mc:Choice>
              <mc:Fallback>
                <p:oleObj name="Equation" r:id="rId7" imgW="2260600" imgH="482600" progId="Equation.DSMT4">
                  <p:embed/>
                  <p:pic>
                    <p:nvPicPr>
                      <p:cNvPr id="0" name="图片 49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797376"/>
                        <a:ext cx="5902325" cy="12604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55749" y="2420888"/>
            <a:ext cx="2160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提示：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18344" y="980728"/>
            <a:ext cx="1549400" cy="5334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Ex5.  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2216224" y="1042641"/>
          <a:ext cx="77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Equation" r:id="rId9" imgW="1028700" imgH="546100" progId="Equation.3">
                  <p:embed/>
                </p:oleObj>
              </mc:Choice>
              <mc:Fallback>
                <p:oleObj name="Equation" r:id="rId9" imgW="1028700" imgH="546100" progId="Equation.3">
                  <p:embed/>
                  <p:pic>
                    <p:nvPicPr>
                      <p:cNvPr id="0" name="图片 49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224" y="1042641"/>
                        <a:ext cx="77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902024" y="980728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可导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试证在其两个零点间一定有</a:t>
            </a:r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844624" y="1639541"/>
          <a:ext cx="193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Equation" r:id="rId11" imgW="2578100" imgH="558800" progId="Equation.3">
                  <p:embed/>
                </p:oleObj>
              </mc:Choice>
              <mc:Fallback>
                <p:oleObj name="Equation" r:id="rId11" imgW="2578100" imgH="558800" progId="Equation.3">
                  <p:embed/>
                  <p:pic>
                    <p:nvPicPr>
                      <p:cNvPr id="0" name="图片 49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624" y="1639541"/>
                        <a:ext cx="193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749624" y="1588741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的零点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.   </a:t>
            </a:r>
            <a:endParaRPr kumimoji="1" lang="en-US" altLang="zh-CN" sz="28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95300" y="1776636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求证存在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2068513" y="1846486"/>
          <a:ext cx="15541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0" name="Equation" r:id="rId3" imgW="825500" imgH="266700" progId="Equation.3">
                  <p:embed/>
                </p:oleObj>
              </mc:Choice>
              <mc:Fallback>
                <p:oleObj name="Equation" r:id="rId3" imgW="825500" imgH="266700" progId="Equation.3">
                  <p:embed/>
                  <p:pic>
                    <p:nvPicPr>
                      <p:cNvPr id="0" name="图片 442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1846486"/>
                        <a:ext cx="15541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4041572" y="1772816"/>
          <a:ext cx="3554764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1" name="Equation" r:id="rId5" imgW="1676400" imgH="266700" progId="Equation.3">
                  <p:embed/>
                </p:oleObj>
              </mc:Choice>
              <mc:Fallback>
                <p:oleObj name="Equation" r:id="rId5" imgW="1676400" imgH="266700" progId="Equation.3">
                  <p:embed/>
                  <p:pic>
                    <p:nvPicPr>
                      <p:cNvPr id="0" name="图片 442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572" y="1772816"/>
                        <a:ext cx="3554764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543300" y="1778224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467544" y="1070199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Ex6.</a:t>
            </a:r>
            <a:r>
              <a:rPr kumimoji="1"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 </a:t>
            </a:r>
          </a:p>
        </p:txBody>
      </p:sp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2857500" y="1109886"/>
          <a:ext cx="760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2" name="Equation" r:id="rId7" imgW="406400" imgH="266700" progId="Equation.3">
                  <p:embed/>
                </p:oleObj>
              </mc:Choice>
              <mc:Fallback>
                <p:oleObj name="Equation" r:id="rId7" imgW="406400" imgH="266700" progId="Equation.3">
                  <p:embed/>
                  <p:pic>
                    <p:nvPicPr>
                      <p:cNvPr id="0" name="图片 442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109886"/>
                        <a:ext cx="760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5372100" y="1068611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可导，且</a:t>
            </a:r>
          </a:p>
        </p:txBody>
      </p:sp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6896100" y="1059086"/>
          <a:ext cx="1492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3" name="Equation" r:id="rId9" imgW="800100" imgH="266700" progId="Equation.3">
                  <p:embed/>
                </p:oleObj>
              </mc:Choice>
              <mc:Fallback>
                <p:oleObj name="Equation" r:id="rId9" imgW="800100" imgH="266700" progId="Equation.3">
                  <p:embed/>
                  <p:pic>
                    <p:nvPicPr>
                      <p:cNvPr id="0" name="图片 442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1059086"/>
                        <a:ext cx="1492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2400300" y="1052736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3619500" y="1054324"/>
            <a:ext cx="165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连续，</a:t>
            </a:r>
          </a:p>
        </p:txBody>
      </p:sp>
      <p:graphicFrame>
        <p:nvGraphicFramePr>
          <p:cNvPr id="36877" name="Object 13"/>
          <p:cNvGraphicFramePr>
            <a:graphicFrameLocks noChangeAspect="1"/>
          </p:cNvGraphicFramePr>
          <p:nvPr/>
        </p:nvGraphicFramePr>
        <p:xfrm>
          <a:off x="4610100" y="1116236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4" name="Equation" r:id="rId11" imgW="457200" imgH="266700" progId="Equation.3">
                  <p:embed/>
                </p:oleObj>
              </mc:Choice>
              <mc:Fallback>
                <p:oleObj name="Equation" r:id="rId11" imgW="457200" imgH="266700" progId="Equation.3">
                  <p:embed/>
                  <p:pic>
                    <p:nvPicPr>
                      <p:cNvPr id="0" name="图片 442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1116236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Object 14"/>
          <p:cNvGraphicFramePr>
            <a:graphicFrameLocks noChangeAspect="1"/>
          </p:cNvGraphicFramePr>
          <p:nvPr/>
        </p:nvGraphicFramePr>
        <p:xfrm>
          <a:off x="1638300" y="1059086"/>
          <a:ext cx="857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5" name="Equation" r:id="rId13" imgW="457200" imgH="266700" progId="Equation.3">
                  <p:embed/>
                </p:oleObj>
              </mc:Choice>
              <mc:Fallback>
                <p:oleObj name="Equation" r:id="rId13" imgW="457200" imgH="266700" progId="Equation.3">
                  <p:embed/>
                  <p:pic>
                    <p:nvPicPr>
                      <p:cNvPr id="0" name="图片 442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1059086"/>
                        <a:ext cx="857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858838" y="2619375"/>
            <a:ext cx="1181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证：</a:t>
            </a:r>
          </a:p>
        </p:txBody>
      </p:sp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3406775" y="2559050"/>
          <a:ext cx="23161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6" name="Equation" r:id="rId15" imgW="1231900" imgH="342900" progId="Equation.3">
                  <p:embed/>
                </p:oleObj>
              </mc:Choice>
              <mc:Fallback>
                <p:oleObj name="Equation" r:id="rId15" imgW="1231900" imgH="342900" progId="Equation.3">
                  <p:embed/>
                  <p:pic>
                    <p:nvPicPr>
                      <p:cNvPr id="0" name="图片 442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2559050"/>
                        <a:ext cx="23161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1" name="Object 17"/>
          <p:cNvGraphicFramePr>
            <a:graphicFrameLocks noChangeAspect="1"/>
          </p:cNvGraphicFramePr>
          <p:nvPr/>
        </p:nvGraphicFramePr>
        <p:xfrm>
          <a:off x="3162300" y="4203700"/>
          <a:ext cx="1585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7" name="公式" r:id="rId17" imgW="850900" imgH="266700" progId="Equation.3">
                  <p:embed/>
                </p:oleObj>
              </mc:Choice>
              <mc:Fallback>
                <p:oleObj name="公式" r:id="rId17" imgW="850900" imgH="266700" progId="Equation.3">
                  <p:embed/>
                  <p:pic>
                    <p:nvPicPr>
                      <p:cNvPr id="0" name="图片 442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203700"/>
                        <a:ext cx="1585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876300" y="414655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因此至少存在</a:t>
            </a: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876300" y="334645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显然</a:t>
            </a:r>
          </a:p>
        </p:txBody>
      </p:sp>
      <p:graphicFrame>
        <p:nvGraphicFramePr>
          <p:cNvPr id="36884" name="Object 20"/>
          <p:cNvGraphicFramePr>
            <a:graphicFrameLocks noChangeAspect="1"/>
          </p:cNvGraphicFramePr>
          <p:nvPr/>
        </p:nvGraphicFramePr>
        <p:xfrm>
          <a:off x="1714500" y="3395663"/>
          <a:ext cx="82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8" name="公式" r:id="rId19" imgW="444500" imgH="266700" progId="Equation.3">
                  <p:embed/>
                </p:oleObj>
              </mc:Choice>
              <mc:Fallback>
                <p:oleObj name="公式" r:id="rId19" imgW="444500" imgH="266700" progId="Equation.3">
                  <p:embed/>
                  <p:pic>
                    <p:nvPicPr>
                      <p:cNvPr id="0" name="图片 442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395663"/>
                        <a:ext cx="825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85" name="Group 21"/>
          <p:cNvGrpSpPr/>
          <p:nvPr/>
        </p:nvGrpSpPr>
        <p:grpSpPr bwMode="auto">
          <a:xfrm>
            <a:off x="2476500" y="3346450"/>
            <a:ext cx="5181600" cy="533400"/>
            <a:chOff x="1488" y="1968"/>
            <a:chExt cx="3264" cy="336"/>
          </a:xfrm>
        </p:grpSpPr>
        <p:sp>
          <p:nvSpPr>
            <p:cNvPr id="36886" name="Text Box 22"/>
            <p:cNvSpPr txBox="1">
              <a:spLocks noChangeArrowheads="1"/>
            </p:cNvSpPr>
            <p:nvPr/>
          </p:nvSpPr>
          <p:spPr bwMode="auto">
            <a:xfrm>
              <a:off x="1488" y="1968"/>
              <a:ext cx="32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        上满足罗尔定理条件</a:t>
              </a:r>
              <a:r>
                <a:rPr kumimoji="1" lang="en-US" altLang="zh-CN" sz="280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</a:p>
          </p:txBody>
        </p:sp>
        <p:graphicFrame>
          <p:nvGraphicFramePr>
            <p:cNvPr id="36887" name="Object 23"/>
            <p:cNvGraphicFramePr>
              <a:graphicFrameLocks noChangeAspect="1"/>
            </p:cNvGraphicFramePr>
            <p:nvPr/>
          </p:nvGraphicFramePr>
          <p:xfrm>
            <a:off x="1776" y="1984"/>
            <a:ext cx="47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69" name="Equation" r:id="rId21" imgW="406400" imgH="266700" progId="Equation.3">
                    <p:embed/>
                  </p:oleObj>
                </mc:Choice>
                <mc:Fallback>
                  <p:oleObj name="Equation" r:id="rId21" imgW="406400" imgH="266700" progId="Equation.3">
                    <p:embed/>
                    <p:pic>
                      <p:nvPicPr>
                        <p:cNvPr id="0" name="图片 4422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984"/>
                          <a:ext cx="47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888" name="Object 24"/>
          <p:cNvGraphicFramePr>
            <a:graphicFrameLocks noChangeAspect="1"/>
          </p:cNvGraphicFramePr>
          <p:nvPr/>
        </p:nvGraphicFramePr>
        <p:xfrm>
          <a:off x="1971675" y="4946650"/>
          <a:ext cx="1204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0" name="Equation" r:id="rId23" imgW="647700" imgH="266700" progId="Equation.3">
                  <p:embed/>
                </p:oleObj>
              </mc:Choice>
              <mc:Fallback>
                <p:oleObj name="Equation" r:id="rId23" imgW="647700" imgH="266700" progId="Equation.3">
                  <p:embed/>
                  <p:pic>
                    <p:nvPicPr>
                      <p:cNvPr id="0" name="图片 442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4946650"/>
                        <a:ext cx="1204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1104900" y="573881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  <p:graphicFrame>
        <p:nvGraphicFramePr>
          <p:cNvPr id="36890" name="Object 26"/>
          <p:cNvGraphicFramePr>
            <a:graphicFrameLocks noChangeAspect="1"/>
          </p:cNvGraphicFramePr>
          <p:nvPr/>
        </p:nvGraphicFramePr>
        <p:xfrm>
          <a:off x="2628900" y="5800725"/>
          <a:ext cx="3014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1" name="Equation" r:id="rId25" imgW="1612900" imgH="266700" progId="Equation.3">
                  <p:embed/>
                </p:oleObj>
              </mc:Choice>
              <mc:Fallback>
                <p:oleObj name="Equation" r:id="rId25" imgW="1612900" imgH="266700" progId="Equation.3">
                  <p:embed/>
                  <p:pic>
                    <p:nvPicPr>
                      <p:cNvPr id="0" name="图片 442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5800725"/>
                        <a:ext cx="30146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1485900" y="2609850"/>
            <a:ext cx="2103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设辅助函数</a:t>
            </a:r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4762500" y="413861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使得</a:t>
            </a:r>
          </a:p>
        </p:txBody>
      </p:sp>
      <p:graphicFrame>
        <p:nvGraphicFramePr>
          <p:cNvPr id="36893" name="Object 29"/>
          <p:cNvGraphicFramePr>
            <a:graphicFrameLocks noChangeAspect="1"/>
          </p:cNvGraphicFramePr>
          <p:nvPr/>
        </p:nvGraphicFramePr>
        <p:xfrm>
          <a:off x="3238500" y="4822825"/>
          <a:ext cx="33639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2" name="Equation" r:id="rId27" imgW="1790700" imgH="342900" progId="Equation.3">
                  <p:embed/>
                </p:oleObj>
              </mc:Choice>
              <mc:Fallback>
                <p:oleObj name="Equation" r:id="rId27" imgW="1790700" imgH="342900" progId="Equation.3">
                  <p:embed/>
                  <p:pic>
                    <p:nvPicPr>
                      <p:cNvPr id="0" name="图片 442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822825"/>
                        <a:ext cx="336391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4" name="Object 30"/>
          <p:cNvGraphicFramePr>
            <a:graphicFrameLocks noChangeAspect="1"/>
          </p:cNvGraphicFramePr>
          <p:nvPr/>
        </p:nvGraphicFramePr>
        <p:xfrm>
          <a:off x="6591300" y="4991100"/>
          <a:ext cx="6651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73" name="Equation" r:id="rId29" imgW="355600" imgH="266700" progId="Equation.3">
                  <p:embed/>
                </p:oleObj>
              </mc:Choice>
              <mc:Fallback>
                <p:oleObj name="Equation" r:id="rId29" imgW="355600" imgH="266700" progId="Equation.3">
                  <p:embed/>
                  <p:pic>
                    <p:nvPicPr>
                      <p:cNvPr id="0" name="图片 442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4991100"/>
                        <a:ext cx="6651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9" grpId="0" autoUpdateAnimBg="0"/>
      <p:bldP spid="36882" grpId="0" build="p" autoUpdateAnimBg="0"/>
      <p:bldP spid="36883" grpId="0" autoUpdateAnimBg="0"/>
      <p:bldP spid="36889" grpId="0" build="p" autoUpdateAnimBg="0"/>
      <p:bldP spid="36891" grpId="0" autoUpdateAnimBg="0"/>
      <p:bldP spid="36892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691680" y="1016353"/>
          <a:ext cx="314325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8" name="Equation" r:id="rId3" imgW="3810000" imgH="558800" progId="Equation.3">
                  <p:embed/>
                </p:oleObj>
              </mc:Choice>
              <mc:Fallback>
                <p:oleObj name="Equation" r:id="rId3" imgW="3810000" imgH="558800" progId="Equation.3">
                  <p:embed/>
                  <p:pic>
                    <p:nvPicPr>
                      <p:cNvPr id="0" name="图片 452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016353"/>
                        <a:ext cx="3143250" cy="46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51520" y="989683"/>
            <a:ext cx="1799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Ex7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 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4742656" y="965671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证明对任意</a:t>
            </a:r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6652964" y="965870"/>
          <a:ext cx="20955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9" name="Equation" r:id="rId5" imgW="2540000" imgH="596900" progId="Equation.3">
                  <p:embed/>
                </p:oleObj>
              </mc:Choice>
              <mc:Fallback>
                <p:oleObj name="Equation" r:id="rId5" imgW="2540000" imgH="596900" progId="Equation.3">
                  <p:embed/>
                  <p:pic>
                    <p:nvPicPr>
                      <p:cNvPr id="0" name="图片 452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2964" y="965870"/>
                        <a:ext cx="20955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403648" y="1613743"/>
            <a:ext cx="563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2652394" y="1666131"/>
          <a:ext cx="442499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0" name="Equation" r:id="rId7" imgW="5372100" imgH="596900" progId="Equation.3">
                  <p:embed/>
                </p:oleObj>
              </mc:Choice>
              <mc:Fallback>
                <p:oleObj name="Equation" r:id="rId7" imgW="5372100" imgH="596900" progId="Equation.3">
                  <p:embed/>
                  <p:pic>
                    <p:nvPicPr>
                      <p:cNvPr id="0" name="图片 452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394" y="1666131"/>
                        <a:ext cx="442499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539750" y="235743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证：</a:t>
            </a:r>
          </a:p>
        </p:txBody>
      </p:sp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2438400" y="2444750"/>
          <a:ext cx="154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1" name="Equation" r:id="rId9" imgW="2070100" imgH="596900" progId="Equation.3">
                  <p:embed/>
                </p:oleObj>
              </mc:Choice>
              <mc:Fallback>
                <p:oleObj name="Equation" r:id="rId9" imgW="2070100" imgH="596900" progId="Equation.3">
                  <p:embed/>
                  <p:pic>
                    <p:nvPicPr>
                      <p:cNvPr id="0" name="图片 452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444750"/>
                        <a:ext cx="154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952500" y="3055938"/>
          <a:ext cx="445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2" name="Equation" r:id="rId11" imgW="5943600" imgH="596900" progId="Equation.3">
                  <p:embed/>
                </p:oleObj>
              </mc:Choice>
              <mc:Fallback>
                <p:oleObj name="Equation" r:id="rId11" imgW="5943600" imgH="596900" progId="Equation.3">
                  <p:embed/>
                  <p:pic>
                    <p:nvPicPr>
                      <p:cNvPr id="0" name="图片 452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3055938"/>
                        <a:ext cx="4457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1222375" y="4329113"/>
          <a:ext cx="1574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3" name="Equation" r:id="rId13" imgW="2095500" imgH="596900" progId="Equation.3">
                  <p:embed/>
                </p:oleObj>
              </mc:Choice>
              <mc:Fallback>
                <p:oleObj name="Equation" r:id="rId13" imgW="2095500" imgH="596900" progId="Equation.3">
                  <p:embed/>
                  <p:pic>
                    <p:nvPicPr>
                      <p:cNvPr id="0" name="图片 452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4329113"/>
                        <a:ext cx="1574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12"/>
          <p:cNvGraphicFramePr>
            <a:graphicFrameLocks noChangeAspect="1"/>
          </p:cNvGraphicFramePr>
          <p:nvPr/>
        </p:nvGraphicFramePr>
        <p:xfrm>
          <a:off x="1222375" y="4941888"/>
          <a:ext cx="326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4" name="Equation" r:id="rId15" imgW="4356100" imgH="596900" progId="Equation.3">
                  <p:embed/>
                </p:oleObj>
              </mc:Choice>
              <mc:Fallback>
                <p:oleObj name="Equation" r:id="rId15" imgW="4356100" imgH="596900" progId="Equation.3">
                  <p:embed/>
                  <p:pic>
                    <p:nvPicPr>
                      <p:cNvPr id="0" name="图片 452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4941888"/>
                        <a:ext cx="3263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990600" y="5648325"/>
          <a:ext cx="468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5" name="Equation" r:id="rId17" imgW="6248400" imgH="596900" progId="Equation.3">
                  <p:embed/>
                </p:oleObj>
              </mc:Choice>
              <mc:Fallback>
                <p:oleObj name="Equation" r:id="rId17" imgW="6248400" imgH="596900" progId="Equation.3">
                  <p:embed/>
                  <p:pic>
                    <p:nvPicPr>
                      <p:cNvPr id="0" name="图片 4523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648325"/>
                        <a:ext cx="4686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Object 14"/>
          <p:cNvGraphicFramePr>
            <a:graphicFrameLocks noChangeAspect="1"/>
          </p:cNvGraphicFramePr>
          <p:nvPr/>
        </p:nvGraphicFramePr>
        <p:xfrm>
          <a:off x="4427538" y="4337050"/>
          <a:ext cx="2692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6" name="Equation" r:id="rId19" imgW="3594100" imgH="596900" progId="Equation.3">
                  <p:embed/>
                </p:oleObj>
              </mc:Choice>
              <mc:Fallback>
                <p:oleObj name="Equation" r:id="rId19" imgW="3594100" imgH="596900" progId="Equation.3">
                  <p:embed/>
                  <p:pic>
                    <p:nvPicPr>
                      <p:cNvPr id="0" name="图片 4523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337050"/>
                        <a:ext cx="2692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1143000" y="235743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不妨设</a:t>
            </a:r>
          </a:p>
        </p:txBody>
      </p:sp>
      <p:graphicFrame>
        <p:nvGraphicFramePr>
          <p:cNvPr id="37905" name="Object 17"/>
          <p:cNvGraphicFramePr>
            <a:graphicFrameLocks noChangeAspect="1"/>
          </p:cNvGraphicFramePr>
          <p:nvPr/>
        </p:nvGraphicFramePr>
        <p:xfrm>
          <a:off x="1222375" y="3705225"/>
          <a:ext cx="58515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7" name="Equation" r:id="rId21" imgW="7810500" imgH="596900" progId="Equation.3">
                  <p:embed/>
                </p:oleObj>
              </mc:Choice>
              <mc:Fallback>
                <p:oleObj name="Equation" r:id="rId21" imgW="7810500" imgH="596900" progId="Equation.3">
                  <p:embed/>
                  <p:pic>
                    <p:nvPicPr>
                      <p:cNvPr id="0" name="图片 4523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3705225"/>
                        <a:ext cx="58515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18"/>
          <p:cNvGraphicFramePr>
            <a:graphicFrameLocks noChangeAspect="1"/>
          </p:cNvGraphicFramePr>
          <p:nvPr/>
        </p:nvGraphicFramePr>
        <p:xfrm>
          <a:off x="4953000" y="4941888"/>
          <a:ext cx="185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8" name="Equation" r:id="rId23" imgW="2476500" imgH="596900" progId="Equation.3">
                  <p:embed/>
                </p:oleObj>
              </mc:Choice>
              <mc:Fallback>
                <p:oleObj name="Equation" r:id="rId23" imgW="2476500" imgH="596900" progId="Equation.3">
                  <p:embed/>
                  <p:pic>
                    <p:nvPicPr>
                      <p:cNvPr id="0" name="图片 4523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941888"/>
                        <a:ext cx="185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19"/>
          <p:cNvGraphicFramePr>
            <a:graphicFrameLocks noChangeAspect="1"/>
          </p:cNvGraphicFramePr>
          <p:nvPr/>
        </p:nvGraphicFramePr>
        <p:xfrm>
          <a:off x="7164388" y="4349750"/>
          <a:ext cx="165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9" name="Equation" r:id="rId25" imgW="2197100" imgH="596900" progId="Equation.3">
                  <p:embed/>
                </p:oleObj>
              </mc:Choice>
              <mc:Fallback>
                <p:oleObj name="Equation" r:id="rId25" imgW="2197100" imgH="596900" progId="Equation.3">
                  <p:embed/>
                  <p:pic>
                    <p:nvPicPr>
                      <p:cNvPr id="0" name="图片 4523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349750"/>
                        <a:ext cx="165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20"/>
          <p:cNvGraphicFramePr>
            <a:graphicFrameLocks noChangeAspect="1"/>
          </p:cNvGraphicFramePr>
          <p:nvPr/>
        </p:nvGraphicFramePr>
        <p:xfrm>
          <a:off x="2832100" y="4349750"/>
          <a:ext cx="151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0" name="Equation" r:id="rId27" imgW="2019300" imgH="596900" progId="Equation.3">
                  <p:embed/>
                </p:oleObj>
              </mc:Choice>
              <mc:Fallback>
                <p:oleObj name="Equation" r:id="rId27" imgW="2019300" imgH="596900" progId="Equation.3">
                  <p:embed/>
                  <p:pic>
                    <p:nvPicPr>
                      <p:cNvPr id="0" name="图片 4523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4349750"/>
                        <a:ext cx="151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build="p" autoUpdateAnimBg="0"/>
      <p:bldP spid="3790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1834520" y="2708107"/>
            <a:ext cx="0" cy="828675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148720" y="2022307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中值定理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377320" y="3749507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444120" y="3435182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研究函数性质及曲线性态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444120" y="4093995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利用导数解决实际问题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942595" y="1409532"/>
            <a:ext cx="285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罗尔中值定理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2942595" y="1992145"/>
            <a:ext cx="3311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拉格朗日中值定理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2960058" y="2560470"/>
            <a:ext cx="2760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柯西中值定理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711320" y="1966745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泰勒公式 </a:t>
            </a:r>
            <a:endParaRPr kumimoji="1" lang="zh-CN" altLang="en-US" sz="24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84" name="Group 12"/>
          <p:cNvGrpSpPr/>
          <p:nvPr/>
        </p:nvGrpSpPr>
        <p:grpSpPr bwMode="auto">
          <a:xfrm>
            <a:off x="5949320" y="1750845"/>
            <a:ext cx="990600" cy="573087"/>
            <a:chOff x="3984" y="2085"/>
            <a:chExt cx="624" cy="361"/>
          </a:xfrm>
        </p:grpSpPr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>
              <a:off x="4019" y="2350"/>
              <a:ext cx="476" cy="96"/>
            </a:xfrm>
            <a:prstGeom prst="rightArrow">
              <a:avLst>
                <a:gd name="adj1" fmla="val 50000"/>
                <a:gd name="adj2" fmla="val 123958"/>
              </a:avLst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3984" y="2085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推广</a:t>
              </a:r>
            </a:p>
          </p:txBody>
        </p:sp>
      </p:grpSp>
      <p:sp>
        <p:nvSpPr>
          <p:cNvPr id="3087" name="AutoShape 15"/>
          <p:cNvSpPr/>
          <p:nvPr/>
        </p:nvSpPr>
        <p:spPr bwMode="auto">
          <a:xfrm>
            <a:off x="2769558" y="1565107"/>
            <a:ext cx="193675" cy="1447800"/>
          </a:xfrm>
          <a:prstGeom prst="leftBrace">
            <a:avLst>
              <a:gd name="adj1" fmla="val 62295"/>
              <a:gd name="adj2" fmla="val 50000"/>
            </a:avLst>
          </a:prstGeom>
          <a:noFill/>
          <a:ln w="38100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8" name="AutoShape 16"/>
          <p:cNvSpPr/>
          <p:nvPr/>
        </p:nvSpPr>
        <p:spPr bwMode="auto">
          <a:xfrm>
            <a:off x="2291720" y="3597107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1834520" y="2708107"/>
            <a:ext cx="0" cy="828675"/>
          </a:xfrm>
          <a:prstGeom prst="line">
            <a:avLst/>
          </a:prstGeom>
          <a:noFill/>
          <a:ln w="76200">
            <a:solidFill>
              <a:srgbClr val="008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148720" y="2022307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中值定理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1377320" y="3749507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444120" y="3435182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研究函数性质及曲线性态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444120" y="4093995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利用导数解决实际问题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942595" y="1409532"/>
            <a:ext cx="285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罗尔中值定理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2942595" y="1992145"/>
            <a:ext cx="3311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拉格朗日中值定理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2960058" y="2560470"/>
            <a:ext cx="2760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柯西中值定理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6711320" y="1966745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泰勒公式 </a:t>
            </a:r>
            <a:endParaRPr kumimoji="1" lang="zh-CN" altLang="en-US" sz="2400" b="1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84" name="Group 12"/>
          <p:cNvGrpSpPr/>
          <p:nvPr/>
        </p:nvGrpSpPr>
        <p:grpSpPr bwMode="auto">
          <a:xfrm>
            <a:off x="5949320" y="1750845"/>
            <a:ext cx="990600" cy="573087"/>
            <a:chOff x="3984" y="2085"/>
            <a:chExt cx="624" cy="361"/>
          </a:xfrm>
        </p:grpSpPr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>
              <a:off x="4019" y="2350"/>
              <a:ext cx="476" cy="96"/>
            </a:xfrm>
            <a:prstGeom prst="rightArrow">
              <a:avLst>
                <a:gd name="adj1" fmla="val 50000"/>
                <a:gd name="adj2" fmla="val 123958"/>
              </a:avLst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6" name="Text Box 14"/>
            <p:cNvSpPr txBox="1">
              <a:spLocks noChangeArrowheads="1"/>
            </p:cNvSpPr>
            <p:nvPr/>
          </p:nvSpPr>
          <p:spPr bwMode="auto">
            <a:xfrm>
              <a:off x="3984" y="2085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推广</a:t>
              </a:r>
            </a:p>
          </p:txBody>
        </p:sp>
      </p:grpSp>
      <p:sp>
        <p:nvSpPr>
          <p:cNvPr id="3087" name="AutoShape 15"/>
          <p:cNvSpPr/>
          <p:nvPr/>
        </p:nvSpPr>
        <p:spPr bwMode="auto">
          <a:xfrm>
            <a:off x="2769558" y="1565107"/>
            <a:ext cx="193675" cy="1447800"/>
          </a:xfrm>
          <a:prstGeom prst="leftBrace">
            <a:avLst>
              <a:gd name="adj1" fmla="val 62295"/>
              <a:gd name="adj2" fmla="val 50000"/>
            </a:avLst>
          </a:prstGeom>
          <a:noFill/>
          <a:ln w="38100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8" name="AutoShape 16"/>
          <p:cNvSpPr/>
          <p:nvPr/>
        </p:nvSpPr>
        <p:spPr bwMode="auto">
          <a:xfrm>
            <a:off x="2291720" y="3597107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83535" y="984129"/>
                <a:ext cx="6396828" cy="4317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4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b="1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定理</m:t>
                    </m:r>
                    <m:r>
                      <m:rPr>
                        <m:nor/>
                      </m:rPr>
                      <a:rPr lang="en-US" altLang="zh-CN" sz="2800" b="1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1 (</m:t>
                    </m:r>
                    <m:r>
                      <m:rPr>
                        <m:nor/>
                      </m:rPr>
                      <a:rPr lang="zh-CN" altLang="en-US" sz="2800" b="1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罗尔定理</m:t>
                    </m:r>
                    <m:r>
                      <m:rPr>
                        <m:nor/>
                      </m:rPr>
                      <a:rPr lang="en-US" altLang="zh-CN" sz="2800" b="1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endParaRPr lang="en-US" altLang="zh-CN" sz="28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   如果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满足条件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:</a:t>
                </a:r>
                <a:endPara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(1)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/>
                      </a:rPr>
                      <m:t>[</m:t>
                    </m:r>
                    <m:r>
                      <a:rPr lang="en-US" altLang="zh-CN" sz="2800" b="0" i="1" dirty="0" smtClean="0">
                        <a:latin typeface="Cambria Math" panose="02040503050406030204"/>
                      </a:rPr>
                      <m:t>𝑎</m:t>
                    </m:r>
                    <m:r>
                      <a:rPr lang="en-US" altLang="zh-CN" sz="2800" b="0" i="1" dirty="0" smtClean="0">
                        <a:latin typeface="Cambria Math" panose="02040503050406030204"/>
                      </a:rPr>
                      <m:t>,</m:t>
                    </m:r>
                    <m:r>
                      <a:rPr lang="en-US" altLang="zh-CN" sz="2800" b="0" i="1" dirty="0" smtClean="0">
                        <a:latin typeface="Cambria Math" panose="02040503050406030204"/>
                      </a:rPr>
                      <m:t>𝑏</m:t>
                    </m:r>
                    <m:r>
                      <a:rPr lang="en-US" altLang="zh-CN" sz="2800" b="0" i="1" dirty="0" smtClean="0">
                        <a:latin typeface="Cambria Math" panose="02040503050406030204"/>
                      </a:rPr>
                      <m:t>]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上连续；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>
                  <a:lnSpc>
                    <a:spcPct val="140000"/>
                  </a:lnSpc>
                </a:pP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(2)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𝑏</m:t>
                    </m:r>
                    <m:r>
                      <a:rPr lang="en-US" altLang="zh-CN" sz="2800" b="0" i="1" smtClean="0"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内可导；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40000"/>
                  </a:lnSpc>
                </a:pPr>
                <a:r>
                  <a:rPr lang="en-US" altLang="zh-CN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(3)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 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𝑎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  <a:p>
                <a:pPr>
                  <a:lnSpc>
                    <a:spcPct val="140000"/>
                  </a:lnSpc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那么</a:t>
                </a:r>
                <a:r>
                  <a:rPr lang="zh-CN" altLang="en-US" sz="2800" b="1" dirty="0" smtClean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至少存在一点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𝝃</m:t>
                    </m:r>
                    <m:r>
                      <a:rPr lang="zh-CN" altLang="en-US" sz="2800" b="1" i="1" smtClean="0">
                        <a:solidFill>
                          <a:srgbClr val="0000CC"/>
                        </a:solidFill>
                        <a:latin typeface="Cambria Math" panose="02040503050406030204"/>
                      </a:rPr>
                      <m:t>∈</m:t>
                    </m:r>
                    <m:r>
                      <a:rPr lang="en-US" altLang="zh-CN" sz="2800" b="1" i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𝒂</m:t>
                    </m:r>
                    <m:r>
                      <a:rPr lang="en-US" altLang="zh-CN" sz="2800" b="1" i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,</m:t>
                    </m:r>
                    <m:r>
                      <a:rPr lang="en-US" altLang="zh-CN" sz="2800" b="1" i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𝒃</m:t>
                    </m:r>
                    <m:r>
                      <a:rPr lang="en-US" altLang="zh-CN" sz="2800" b="1" i="1">
                        <a:solidFill>
                          <a:srgbClr val="0000CC"/>
                        </a:solidFill>
                        <a:latin typeface="Cambria Math" panose="02040503050406030204"/>
                      </a:rPr>
                      <m:t>)</m:t>
                    </m:r>
                  </m:oMath>
                </a14:m>
                <a:r>
                  <a:rPr lang="zh-CN" altLang="en-US" sz="2800" b="1" dirty="0" smtClean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，使得</a:t>
                </a:r>
                <a:endParaRPr lang="en-US" altLang="zh-CN" sz="2800" b="1" dirty="0" smtClean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4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𝝃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𝟎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.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35" y="984129"/>
                <a:ext cx="6396828" cy="4317079"/>
              </a:xfrm>
              <a:prstGeom prst="rect">
                <a:avLst/>
              </a:prstGeom>
              <a:blipFill rotWithShape="1">
                <a:blip r:embed="rId4"/>
                <a:stretch>
                  <a:fillRect l="-10" t="-12" r="7" b="-2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4427984" y="923903"/>
            <a:ext cx="4417744" cy="3319169"/>
            <a:chOff x="4427984" y="923903"/>
            <a:chExt cx="4417744" cy="3319169"/>
          </a:xfrm>
        </p:grpSpPr>
        <p:sp>
          <p:nvSpPr>
            <p:cNvPr id="49" name="Line 125"/>
            <p:cNvSpPr>
              <a:spLocks noChangeShapeType="1"/>
            </p:cNvSpPr>
            <p:nvPr/>
          </p:nvSpPr>
          <p:spPr bwMode="auto">
            <a:xfrm flipV="1">
              <a:off x="5893400" y="1972085"/>
              <a:ext cx="8495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50" name="Line 126"/>
            <p:cNvSpPr>
              <a:spLocks noChangeShapeType="1"/>
            </p:cNvSpPr>
            <p:nvPr/>
          </p:nvSpPr>
          <p:spPr bwMode="auto">
            <a:xfrm flipV="1">
              <a:off x="6742979" y="3476826"/>
              <a:ext cx="709978" cy="74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51" name="Line 128"/>
            <p:cNvSpPr>
              <a:spLocks noChangeShapeType="1"/>
            </p:cNvSpPr>
            <p:nvPr/>
          </p:nvSpPr>
          <p:spPr bwMode="auto">
            <a:xfrm>
              <a:off x="6318189" y="1988026"/>
              <a:ext cx="0" cy="1749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52" name="Line 120"/>
            <p:cNvSpPr>
              <a:spLocks noChangeShapeType="1"/>
            </p:cNvSpPr>
            <p:nvPr/>
          </p:nvSpPr>
          <p:spPr bwMode="auto">
            <a:xfrm>
              <a:off x="5238408" y="2685555"/>
              <a:ext cx="0" cy="10523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 i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3" name="对象 52"/>
                <p:cNvGraphicFramePr>
                  <a:graphicFrameLocks noChangeAspect="1"/>
                </p:cNvGraphicFramePr>
                <p:nvPr/>
              </p:nvGraphicFramePr>
              <p:xfrm>
                <a:off x="8594268" y="3627727"/>
                <a:ext cx="251460" cy="28114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093" name="Equation" r:id="rId5" imgW="165100" imgH="190500" progId="Equation.DSMT4">
                        <p:embed/>
                      </p:oleObj>
                    </mc:Choice>
                    <mc:Fallback>
                      <p:oleObj name="Equation" r:id="rId5" imgW="165100" imgH="190500" progId="Equation.DSMT4">
                        <p:embed/>
                        <p:pic>
                          <p:nvPicPr>
                            <p:cNvPr id="0" name="图片 120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lum bright="-100000"/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594268" y="3627727"/>
                              <a:ext cx="251460" cy="2811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3" name="对象 52"/>
                <p:cNvGraphicFramePr>
                  <a:graphicFrameLocks noChangeAspect="1"/>
                </p:cNvGraphicFramePr>
                <p:nvPr/>
              </p:nvGraphicFramePr>
              <p:xfrm>
                <a:off x="8594268" y="3627727"/>
                <a:ext cx="251460" cy="28114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089" name="Equation" r:id="rId7" imgW="165100" imgH="190500" progId="Equation.DSMT4">
                        <p:embed/>
                      </p:oleObj>
                    </mc:Choice>
                    <mc:Fallback>
                      <p:oleObj name="Equation" r:id="rId7" imgW="165100" imgH="190500" progId="Equation.DSMT4">
                        <p:embed/>
                        <p:pic>
                          <p:nvPicPr>
                            <p:cNvPr id="0" name="图片 120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594268" y="3627727"/>
                              <a:ext cx="251460" cy="28114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54" name="Line 115"/>
            <p:cNvSpPr>
              <a:spLocks noChangeShapeType="1"/>
            </p:cNvSpPr>
            <p:nvPr/>
          </p:nvSpPr>
          <p:spPr bwMode="auto">
            <a:xfrm>
              <a:off x="4458712" y="3737948"/>
              <a:ext cx="41155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55" name="Line 116"/>
            <p:cNvSpPr>
              <a:spLocks noChangeShapeType="1"/>
            </p:cNvSpPr>
            <p:nvPr/>
          </p:nvSpPr>
          <p:spPr bwMode="auto">
            <a:xfrm flipV="1">
              <a:off x="4852006" y="1002790"/>
              <a:ext cx="4763" cy="2834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6" name="对象 55"/>
                <p:cNvGraphicFramePr>
                  <a:graphicFrameLocks noChangeAspect="1"/>
                </p:cNvGraphicFramePr>
                <p:nvPr/>
              </p:nvGraphicFramePr>
              <p:xfrm>
                <a:off x="4885288" y="923903"/>
                <a:ext cx="273050" cy="3206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094" name="Equation" r:id="rId9" imgW="190500" imgH="215900" progId="Equation.DSMT4">
                        <p:embed/>
                      </p:oleObj>
                    </mc:Choice>
                    <mc:Fallback>
                      <p:oleObj name="Equation" r:id="rId9" imgW="190500" imgH="215900" progId="Equation.DSMT4">
                        <p:embed/>
                        <p:pic>
                          <p:nvPicPr>
                            <p:cNvPr id="0" name="图片 12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lum bright="-100000"/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85288" y="923903"/>
                              <a:ext cx="273050" cy="3206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2857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6" name="对象 55"/>
                <p:cNvGraphicFramePr>
                  <a:graphicFrameLocks noChangeAspect="1"/>
                </p:cNvGraphicFramePr>
                <p:nvPr/>
              </p:nvGraphicFramePr>
              <p:xfrm>
                <a:off x="4885288" y="923903"/>
                <a:ext cx="273050" cy="3206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090" name="Equation" r:id="rId11" imgW="190500" imgH="215900" progId="Equation.DSMT4">
                        <p:embed/>
                      </p:oleObj>
                    </mc:Choice>
                    <mc:Fallback>
                      <p:oleObj name="Equation" r:id="rId11" imgW="190500" imgH="215900" progId="Equation.DSMT4">
                        <p:embed/>
                        <p:pic>
                          <p:nvPicPr>
                            <p:cNvPr id="0" name="图片 12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85288" y="923903"/>
                              <a:ext cx="273050" cy="3206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857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7" name="对象 56"/>
                <p:cNvGraphicFramePr>
                  <a:graphicFrameLocks noChangeAspect="1"/>
                </p:cNvGraphicFramePr>
                <p:nvPr/>
              </p:nvGraphicFramePr>
              <p:xfrm>
                <a:off x="5094473" y="3717032"/>
                <a:ext cx="302154" cy="33596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095" name="Equation" r:id="rId13" imgW="165100" imgH="190500" progId="Equation.DSMT4">
                        <p:embed/>
                      </p:oleObj>
                    </mc:Choice>
                    <mc:Fallback>
                      <p:oleObj name="Equation" r:id="rId13" imgW="165100" imgH="190500" progId="Equation.DSMT4">
                        <p:embed/>
                        <p:pic>
                          <p:nvPicPr>
                            <p:cNvPr id="0" name="图片 12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lum bright="-100000"/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94473" y="3717032"/>
                              <a:ext cx="302154" cy="3359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7" name="对象 56"/>
                <p:cNvGraphicFramePr>
                  <a:graphicFrameLocks noChangeAspect="1"/>
                </p:cNvGraphicFramePr>
                <p:nvPr/>
              </p:nvGraphicFramePr>
              <p:xfrm>
                <a:off x="5094473" y="3717032"/>
                <a:ext cx="302154" cy="33596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091" name="Equation" r:id="rId15" imgW="165100" imgH="190500" progId="Equation.DSMT4">
                        <p:embed/>
                      </p:oleObj>
                    </mc:Choice>
                    <mc:Fallback>
                      <p:oleObj name="Equation" r:id="rId15" imgW="165100" imgH="190500" progId="Equation.DSMT4">
                        <p:embed/>
                        <p:pic>
                          <p:nvPicPr>
                            <p:cNvPr id="0" name="图片 12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94473" y="3717032"/>
                              <a:ext cx="302154" cy="3359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8" name="对象 57"/>
                <p:cNvGraphicFramePr>
                  <a:graphicFrameLocks noChangeAspect="1"/>
                </p:cNvGraphicFramePr>
                <p:nvPr/>
              </p:nvGraphicFramePr>
              <p:xfrm>
                <a:off x="8005080" y="3675443"/>
                <a:ext cx="302154" cy="43104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096" name="Equation" r:id="rId17" imgW="165100" imgH="241300" progId="Equation.DSMT4">
                        <p:embed/>
                      </p:oleObj>
                    </mc:Choice>
                    <mc:Fallback>
                      <p:oleObj name="Equation" r:id="rId17" imgW="165100" imgH="241300" progId="Equation.DSMT4">
                        <p:embed/>
                        <p:pic>
                          <p:nvPicPr>
                            <p:cNvPr id="0" name="图片 12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lum bright="-100000"/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005080" y="3675443"/>
                              <a:ext cx="302154" cy="4310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8" name="对象 57"/>
                <p:cNvGraphicFramePr>
                  <a:graphicFrameLocks noChangeAspect="1"/>
                </p:cNvGraphicFramePr>
                <p:nvPr/>
              </p:nvGraphicFramePr>
              <p:xfrm>
                <a:off x="8005080" y="3675443"/>
                <a:ext cx="302154" cy="43104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092" name="Equation" r:id="rId18" imgW="165100" imgH="241300" progId="Equation.DSMT4">
                        <p:embed/>
                      </p:oleObj>
                    </mc:Choice>
                    <mc:Fallback>
                      <p:oleObj name="Equation" r:id="rId18" imgW="165100" imgH="241300" progId="Equation.DSMT4">
                        <p:embed/>
                        <p:pic>
                          <p:nvPicPr>
                            <p:cNvPr id="0" name="图片 12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lum bright="-100000"/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005080" y="3675443"/>
                              <a:ext cx="302154" cy="4310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59" name="Freeform 124"/>
            <p:cNvSpPr/>
            <p:nvPr/>
          </p:nvSpPr>
          <p:spPr bwMode="auto">
            <a:xfrm rot="1455776">
              <a:off x="5367469" y="2067804"/>
              <a:ext cx="2625725" cy="1223963"/>
            </a:xfrm>
            <a:custGeom>
              <a:avLst/>
              <a:gdLst>
                <a:gd name="T0" fmla="*/ 0 w 912"/>
                <a:gd name="T1" fmla="*/ 2147483647 h 344"/>
                <a:gd name="T2" fmla="*/ 2147483647 w 912"/>
                <a:gd name="T3" fmla="*/ 2147483647 h 344"/>
                <a:gd name="T4" fmla="*/ 2147483647 w 912"/>
                <a:gd name="T5" fmla="*/ 1340816577 h 344"/>
                <a:gd name="T6" fmla="*/ 2147483647 w 912"/>
                <a:gd name="T7" fmla="*/ 2147483647 h 344"/>
                <a:gd name="T8" fmla="*/ 2147483647 w 912"/>
                <a:gd name="T9" fmla="*/ 0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344"/>
                <a:gd name="T17" fmla="*/ 912 w 912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344">
                  <a:moveTo>
                    <a:pt x="0" y="336"/>
                  </a:moveTo>
                  <a:cubicBezTo>
                    <a:pt x="44" y="240"/>
                    <a:pt x="88" y="144"/>
                    <a:pt x="144" y="96"/>
                  </a:cubicBezTo>
                  <a:cubicBezTo>
                    <a:pt x="200" y="48"/>
                    <a:pt x="248" y="8"/>
                    <a:pt x="336" y="48"/>
                  </a:cubicBezTo>
                  <a:cubicBezTo>
                    <a:pt x="424" y="88"/>
                    <a:pt x="576" y="344"/>
                    <a:pt x="672" y="336"/>
                  </a:cubicBezTo>
                  <a:cubicBezTo>
                    <a:pt x="768" y="328"/>
                    <a:pt x="872" y="56"/>
                    <a:pt x="912" y="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60" name="Line 129"/>
            <p:cNvSpPr>
              <a:spLocks noChangeShapeType="1"/>
            </p:cNvSpPr>
            <p:nvPr/>
          </p:nvSpPr>
          <p:spPr bwMode="auto">
            <a:xfrm>
              <a:off x="8134099" y="2714355"/>
              <a:ext cx="0" cy="9458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61" name="Line 130"/>
            <p:cNvSpPr>
              <a:spLocks noChangeShapeType="1"/>
            </p:cNvSpPr>
            <p:nvPr/>
          </p:nvSpPr>
          <p:spPr bwMode="auto">
            <a:xfrm flipV="1">
              <a:off x="5263707" y="2679409"/>
              <a:ext cx="28649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62" name="Rectangle 72"/>
            <p:cNvSpPr>
              <a:spLocks noChangeArrowheads="1"/>
            </p:cNvSpPr>
            <p:nvPr/>
          </p:nvSpPr>
          <p:spPr bwMode="auto">
            <a:xfrm>
              <a:off x="6868322" y="3388931"/>
              <a:ext cx="28575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楷体_GB2312" charset="-122"/>
                  <a:cs typeface="宋体" panose="02010600030101010101" pitchFamily="2" charset="-122"/>
                </a:rPr>
                <a:t>●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3" name="Rectangle 73"/>
            <p:cNvSpPr>
              <a:spLocks noChangeArrowheads="1"/>
            </p:cNvSpPr>
            <p:nvPr/>
          </p:nvSpPr>
          <p:spPr bwMode="auto">
            <a:xfrm>
              <a:off x="6175314" y="1847986"/>
              <a:ext cx="285750" cy="28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8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楷体_GB2312" charset="-122"/>
                  <a:cs typeface="宋体" panose="02010600030101010101" pitchFamily="2" charset="-122"/>
                </a:rPr>
                <a:t>●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/>
                <p:cNvSpPr/>
                <p:nvPr/>
              </p:nvSpPr>
              <p:spPr>
                <a:xfrm>
                  <a:off x="8053640" y="2367089"/>
                  <a:ext cx="46358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latin typeface="Cambria Math" panose="02040503050406030204"/>
                          </a:rPr>
                          <m:t>𝐵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4" name="矩形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3640" y="2367089"/>
                  <a:ext cx="463588" cy="461665"/>
                </a:xfrm>
                <a:prstGeom prst="rect">
                  <a:avLst/>
                </a:prstGeom>
                <a:blipFill rotWithShape="1">
                  <a:blip r:embed="rId2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/>
                <p:cNvSpPr/>
                <p:nvPr/>
              </p:nvSpPr>
              <p:spPr>
                <a:xfrm>
                  <a:off x="4863366" y="2252690"/>
                  <a:ext cx="4601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/>
                          </a:rPr>
                          <m:t>𝐴</m:t>
                        </m:r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65" name="矩形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3366" y="2252690"/>
                  <a:ext cx="460191" cy="461665"/>
                </a:xfrm>
                <a:prstGeom prst="rect">
                  <a:avLst/>
                </a:prstGeom>
                <a:blipFill rotWithShape="1">
                  <a:blip r:embed="rId2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65"/>
                <p:cNvSpPr/>
                <p:nvPr/>
              </p:nvSpPr>
              <p:spPr>
                <a:xfrm>
                  <a:off x="4427984" y="3292334"/>
                  <a:ext cx="5172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latin typeface="Cambria Math" panose="02040503050406030204"/>
                          </a:rPr>
                          <m:t>𝑂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6" name="矩形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984" y="3292334"/>
                  <a:ext cx="517257" cy="523220"/>
                </a:xfrm>
                <a:prstGeom prst="rect">
                  <a:avLst/>
                </a:prstGeom>
                <a:blipFill rotWithShape="1">
                  <a:blip r:embed="rId2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/>
                <p:cNvSpPr/>
                <p:nvPr/>
              </p:nvSpPr>
              <p:spPr>
                <a:xfrm>
                  <a:off x="6108499" y="3658297"/>
                  <a:ext cx="49084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200" b="1" i="1">
                            <a:latin typeface="Cambria Math" panose="02040503050406030204"/>
                          </a:rPr>
                          <m:t>𝝃</m:t>
                        </m:r>
                      </m:oMath>
                    </m:oMathPara>
                  </a14:m>
                  <a:endParaRPr lang="zh-CN" altLang="en-US" sz="3200" b="1" dirty="0"/>
                </a:p>
              </p:txBody>
            </p:sp>
          </mc:Choice>
          <mc:Fallback xmlns="">
            <p:sp>
              <p:nvSpPr>
                <p:cNvPr id="67" name="矩形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499" y="3658297"/>
                  <a:ext cx="490840" cy="584775"/>
                </a:xfrm>
                <a:prstGeom prst="rect">
                  <a:avLst/>
                </a:prstGeom>
                <a:blipFill rotWithShape="1">
                  <a:blip r:embed="rId2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接箭头连接符 67"/>
            <p:cNvCxnSpPr/>
            <p:nvPr/>
          </p:nvCxnSpPr>
          <p:spPr bwMode="auto">
            <a:xfrm flipH="1">
              <a:off x="6680331" y="1585053"/>
              <a:ext cx="693264" cy="83477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矩形 68"/>
                <p:cNvSpPr/>
                <p:nvPr/>
              </p:nvSpPr>
              <p:spPr>
                <a:xfrm>
                  <a:off x="6516511" y="987008"/>
                  <a:ext cx="164763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lang="zh-CN" alt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𝑦</m:t>
                            </m:r>
                            <m:r>
                              <a:rPr lang="zh-CN" altLang="en-US" sz="2800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=</m:t>
                            </m:r>
                            <m: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𝑓</m:t>
                            </m:r>
                            <m:r>
                              <a:rPr lang="zh-CN" altLang="en-US" sz="2800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C00000"/>
                                </a:solidFill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矩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6511" y="987008"/>
                  <a:ext cx="1647631" cy="523220"/>
                </a:xfrm>
                <a:prstGeom prst="rect">
                  <a:avLst/>
                </a:prstGeom>
                <a:blipFill rotWithShape="1">
                  <a:blip r:embed="rId2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Line 69"/>
            <p:cNvSpPr>
              <a:spLocks noChangeShapeType="1"/>
            </p:cNvSpPr>
            <p:nvPr/>
          </p:nvSpPr>
          <p:spPr bwMode="auto">
            <a:xfrm flipV="1">
              <a:off x="5213796" y="2679785"/>
              <a:ext cx="29149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/>
                <p:cNvSpPr/>
                <p:nvPr/>
              </p:nvSpPr>
              <p:spPr>
                <a:xfrm>
                  <a:off x="6137208" y="1500687"/>
                  <a:ext cx="45948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/>
                          </a:rPr>
                          <m:t>𝐶</m:t>
                        </m:r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71" name="矩形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7208" y="1500687"/>
                  <a:ext cx="459485" cy="461665"/>
                </a:xfrm>
                <a:prstGeom prst="rect">
                  <a:avLst/>
                </a:prstGeom>
                <a:blipFill rotWithShape="1">
                  <a:blip r:embed="rId2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/>
                <p:cNvSpPr/>
                <p:nvPr/>
              </p:nvSpPr>
              <p:spPr>
                <a:xfrm>
                  <a:off x="6893571" y="2927266"/>
                  <a:ext cx="4838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/>
                          </a:rPr>
                          <m:t>𝐷</m:t>
                        </m:r>
                      </m:oMath>
                    </m:oMathPara>
                  </a14:m>
                  <a:endParaRPr lang="zh-CN" altLang="en-US" sz="2400" i="1" dirty="0"/>
                </a:p>
              </p:txBody>
            </p:sp>
          </mc:Choice>
          <mc:Fallback xmlns="">
            <p:sp>
              <p:nvSpPr>
                <p:cNvPr id="72" name="矩形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571" y="2927266"/>
                  <a:ext cx="483850" cy="461665"/>
                </a:xfrm>
                <a:prstGeom prst="rect">
                  <a:avLst/>
                </a:prstGeom>
                <a:blipFill rotWithShape="1">
                  <a:blip r:embed="rId2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3792" y="942355"/>
            <a:ext cx="2667000" cy="5334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证明方程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878848" y="908298"/>
          <a:ext cx="2469198" cy="555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0" name="Equation" r:id="rId3" imgW="3009900" imgH="673100" progId="Equation.3">
                  <p:embed/>
                </p:oleObj>
              </mc:Choice>
              <mc:Fallback>
                <p:oleObj name="Equation" r:id="rId3" imgW="3009900" imgH="673100" progId="Equation.3">
                  <p:embed/>
                  <p:pic>
                    <p:nvPicPr>
                      <p:cNvPr id="0" name="图片 34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848" y="908298"/>
                        <a:ext cx="2469198" cy="555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221804" y="2555255"/>
          <a:ext cx="2705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1" name="Equation" r:id="rId5" imgW="3606800" imgH="673100" progId="Equation.3">
                  <p:embed/>
                </p:oleObj>
              </mc:Choice>
              <mc:Fallback>
                <p:oleObj name="Equation" r:id="rId5" imgW="3606800" imgH="673100" progId="Equation.3">
                  <p:embed/>
                  <p:pic>
                    <p:nvPicPr>
                      <p:cNvPr id="0" name="图片 34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804" y="2555255"/>
                        <a:ext cx="2705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237554" y="3198192"/>
          <a:ext cx="285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2" name="Equation" r:id="rId7" imgW="3810000" imgH="546100" progId="Equation.3">
                  <p:embed/>
                </p:oleObj>
              </mc:Choice>
              <mc:Fallback>
                <p:oleObj name="Equation" r:id="rId7" imgW="3810000" imgH="546100" progId="Equation.3">
                  <p:embed/>
                  <p:pic>
                    <p:nvPicPr>
                      <p:cNvPr id="0" name="图片 34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54" y="3198192"/>
                        <a:ext cx="285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269304" y="3723655"/>
          <a:ext cx="152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" name="Equation" r:id="rId9" imgW="2032000" imgH="596900" progId="Equation.3">
                  <p:embed/>
                </p:oleObj>
              </mc:Choice>
              <mc:Fallback>
                <p:oleObj name="Equation" r:id="rId9" imgW="2032000" imgH="596900" progId="Equation.3">
                  <p:embed/>
                  <p:pic>
                    <p:nvPicPr>
                      <p:cNvPr id="0" name="图片 34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04" y="3723655"/>
                        <a:ext cx="152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2250504" y="4662091"/>
          <a:ext cx="274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4" name="Equation" r:id="rId11" imgW="3657600" imgH="596900" progId="Equation.3">
                  <p:embed/>
                </p:oleObj>
              </mc:Choice>
              <mc:Fallback>
                <p:oleObj name="Equation" r:id="rId11" imgW="3657600" imgH="596900" progId="Equation.3">
                  <p:embed/>
                  <p:pic>
                    <p:nvPicPr>
                      <p:cNvPr id="0" name="图片 34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504" y="4662091"/>
                        <a:ext cx="2743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1285304" y="6228953"/>
          <a:ext cx="241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5" name="Equation" r:id="rId13" imgW="3213100" imgH="673100" progId="Equation.3">
                  <p:embed/>
                </p:oleObj>
              </mc:Choice>
              <mc:Fallback>
                <p:oleObj name="Equation" r:id="rId13" imgW="3213100" imgH="673100" progId="Equation.3">
                  <p:embed/>
                  <p:pic>
                    <p:nvPicPr>
                      <p:cNvPr id="0" name="图片 34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304" y="6228953"/>
                        <a:ext cx="2413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3799904" y="6355953"/>
          <a:ext cx="218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6" name="Equation" r:id="rId15" imgW="2908300" imgH="546100" progId="Equation.3">
                  <p:embed/>
                </p:oleObj>
              </mc:Choice>
              <mc:Fallback>
                <p:oleObj name="Equation" r:id="rId15" imgW="2908300" imgH="546100" progId="Equation.3">
                  <p:embed/>
                  <p:pic>
                    <p:nvPicPr>
                      <p:cNvPr id="0" name="图片 3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9904" y="6355953"/>
                        <a:ext cx="2184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5158680" y="941645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有且仅有一个小于</a:t>
            </a:r>
            <a:r>
              <a:rPr kumimoji="1"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366664" y="1484784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的正实根 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436240" y="2039317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1) 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存在性 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3968179" y="2537792"/>
            <a:ext cx="644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4485704" y="261240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7" name="Equation" r:id="rId17" imgW="977900" imgH="546100" progId="Equation.3">
                  <p:embed/>
                </p:oleObj>
              </mc:Choice>
              <mc:Fallback>
                <p:oleObj name="Equation" r:id="rId17" imgW="977900" imgH="546100" progId="Equation.3">
                  <p:embed/>
                  <p:pic>
                    <p:nvPicPr>
                      <p:cNvPr id="0" name="图片 34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5704" y="2612405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5187379" y="2537792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[0 , 1 ]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连续 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7819528" y="2544142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3088704" y="3085480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介值定理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知存在</a:t>
            </a:r>
          </a:p>
        </p:txBody>
      </p:sp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6104954" y="3131517"/>
          <a:ext cx="1555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8" name="Equation" r:id="rId19" imgW="2070100" imgH="596900" progId="Equation.3">
                  <p:embed/>
                </p:oleObj>
              </mc:Choice>
              <mc:Fallback>
                <p:oleObj name="Equation" r:id="rId19" imgW="2070100" imgH="596900" progId="Equation.3">
                  <p:embed/>
                  <p:pic>
                    <p:nvPicPr>
                      <p:cNvPr id="0" name="图片 34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4954" y="3131517"/>
                        <a:ext cx="15557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7660704" y="3085480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1869504" y="3680792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即方程有小于 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的正根</a:t>
            </a:r>
          </a:p>
        </p:txBody>
      </p:sp>
      <p:graphicFrame>
        <p:nvGraphicFramePr>
          <p:cNvPr id="14357" name="Object 21"/>
          <p:cNvGraphicFramePr>
            <a:graphicFrameLocks noChangeAspect="1"/>
          </p:cNvGraphicFramePr>
          <p:nvPr/>
        </p:nvGraphicFramePr>
        <p:xfrm>
          <a:off x="5587429" y="3763342"/>
          <a:ext cx="4730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9" name="Equation" r:id="rId21" imgW="622300" imgH="596900" progId="Equation.3">
                  <p:embed/>
                </p:oleObj>
              </mc:Choice>
              <mc:Fallback>
                <p:oleObj name="Equation" r:id="rId21" imgW="622300" imgH="596900" progId="Equation.3">
                  <p:embed/>
                  <p:pic>
                    <p:nvPicPr>
                      <p:cNvPr id="0" name="图片 3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7429" y="3763342"/>
                        <a:ext cx="4730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802704" y="4077072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唯一性 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726504" y="4581128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假设另有</a:t>
            </a:r>
          </a:p>
        </p:txBody>
      </p:sp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5006404" y="4681141"/>
          <a:ext cx="1892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0" name="Equation" r:id="rId23" imgW="2527300" imgH="609600" progId="Equation.3">
                  <p:embed/>
                </p:oleObj>
              </mc:Choice>
              <mc:Fallback>
                <p:oleObj name="Equation" r:id="rId23" imgW="2527300" imgH="609600" progId="Equation.3">
                  <p:embed/>
                  <p:pic>
                    <p:nvPicPr>
                      <p:cNvPr id="0" name="图片 3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404" y="4681141"/>
                        <a:ext cx="1892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25"/>
          <p:cNvGraphicFramePr>
            <a:graphicFrameLocks noChangeAspect="1"/>
          </p:cNvGraphicFramePr>
          <p:nvPr/>
        </p:nvGraphicFramePr>
        <p:xfrm>
          <a:off x="6974904" y="4704953"/>
          <a:ext cx="177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" name="Equation" r:id="rId25" imgW="2374900" imgH="609600" progId="Equation.3">
                  <p:embed/>
                </p:oleObj>
              </mc:Choice>
              <mc:Fallback>
                <p:oleObj name="Equation" r:id="rId25" imgW="2374900" imgH="609600" progId="Equation.3">
                  <p:embed/>
                  <p:pic>
                    <p:nvPicPr>
                      <p:cNvPr id="0" name="图片 3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4904" y="4704953"/>
                        <a:ext cx="1778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26"/>
          <p:cNvGraphicFramePr>
            <a:graphicFrameLocks noChangeAspect="1"/>
          </p:cNvGraphicFramePr>
          <p:nvPr/>
        </p:nvGraphicFramePr>
        <p:xfrm>
          <a:off x="269304" y="5174853"/>
          <a:ext cx="838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2" name="Equation" r:id="rId27" imgW="1117600" imgH="596900" progId="Equation.3">
                  <p:embed/>
                </p:oleObj>
              </mc:Choice>
              <mc:Fallback>
                <p:oleObj name="Equation" r:id="rId27" imgW="1117600" imgH="596900" progId="Equation.3">
                  <p:embed/>
                  <p:pic>
                    <p:nvPicPr>
                      <p:cNvPr id="0" name="图片 3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04" y="5174853"/>
                        <a:ext cx="838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1107504" y="5162153"/>
            <a:ext cx="597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为端点的区间满足罗尔定理条件 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6465317" y="5238353"/>
          <a:ext cx="22621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" name="Equation" r:id="rId29" imgW="3048000" imgH="622300" progId="Equation.3">
                  <p:embed/>
                </p:oleObj>
              </mc:Choice>
              <mc:Fallback>
                <p:oleObj name="Equation" r:id="rId29" imgW="3048000" imgH="622300" progId="Equation.3">
                  <p:embed/>
                  <p:pic>
                    <p:nvPicPr>
                      <p:cNvPr id="0" name="图片 3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317" y="5238353"/>
                        <a:ext cx="22621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42304" y="5695553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至少存在一点</a:t>
            </a:r>
          </a:p>
        </p:txBody>
      </p:sp>
      <p:graphicFrame>
        <p:nvGraphicFramePr>
          <p:cNvPr id="14366" name="Object 30"/>
          <p:cNvGraphicFramePr>
            <a:graphicFrameLocks noChangeAspect="1"/>
          </p:cNvGraphicFramePr>
          <p:nvPr/>
        </p:nvGraphicFramePr>
        <p:xfrm>
          <a:off x="2504504" y="5832078"/>
          <a:ext cx="35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" name="Equation" r:id="rId31" imgW="469900" imgH="520700" progId="Equation.3">
                  <p:embed/>
                </p:oleObj>
              </mc:Choice>
              <mc:Fallback>
                <p:oleObj name="Equation" r:id="rId31" imgW="469900" imgH="520700" progId="Equation.3">
                  <p:embed/>
                  <p:pic>
                    <p:nvPicPr>
                      <p:cNvPr id="0" name="图片 3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4504" y="5832078"/>
                        <a:ext cx="355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Object 31"/>
          <p:cNvGraphicFramePr>
            <a:graphicFrameLocks noChangeAspect="1"/>
          </p:cNvGraphicFramePr>
          <p:nvPr/>
        </p:nvGraphicFramePr>
        <p:xfrm>
          <a:off x="2936304" y="5819378"/>
          <a:ext cx="187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" name="Equation" r:id="rId33" imgW="2501900" imgH="596900" progId="Equation.3">
                  <p:embed/>
                </p:oleObj>
              </mc:Choice>
              <mc:Fallback>
                <p:oleObj name="Equation" r:id="rId33" imgW="2501900" imgH="596900" progId="Equation.3">
                  <p:embed/>
                  <p:pic>
                    <p:nvPicPr>
                      <p:cNvPr id="0" name="图片 35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304" y="5819378"/>
                        <a:ext cx="187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726504" y="6228953"/>
            <a:ext cx="925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5977954" y="6243241"/>
            <a:ext cx="1260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矛盾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6898704" y="6243241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故假设不真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726504" y="2564780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 autoUpdateAnimBg="0"/>
      <p:bldP spid="14349" grpId="0" autoUpdateAnimBg="0"/>
      <p:bldP spid="14351" grpId="0" autoUpdateAnimBg="0"/>
      <p:bldP spid="14352" grpId="0" autoUpdateAnimBg="0"/>
      <p:bldP spid="14353" grpId="0" autoUpdateAnimBg="0"/>
      <p:bldP spid="14355" grpId="0" autoUpdateAnimBg="0"/>
      <p:bldP spid="14356" grpId="0" autoUpdateAnimBg="0"/>
      <p:bldP spid="14358" grpId="0" autoUpdateAnimBg="0"/>
      <p:bldP spid="14359" grpId="0" autoUpdateAnimBg="0"/>
      <p:bldP spid="14363" grpId="0" autoUpdateAnimBg="0"/>
      <p:bldP spid="14365" grpId="0" autoUpdateAnimBg="0"/>
      <p:bldP spid="14368" grpId="0" autoUpdateAnimBg="0"/>
      <p:bldP spid="14369" grpId="0" autoUpdateAnimBg="0"/>
      <p:bldP spid="14370" grpId="0" autoUpdateAnimBg="0"/>
      <p:bldP spid="1437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64976" y="980728"/>
            <a:ext cx="1447800" cy="5334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746696" y="1077565"/>
          <a:ext cx="233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1" name="Equation" r:id="rId3" imgW="3111500" imgH="546100" progId="Equation.3">
                  <p:embed/>
                </p:oleObj>
              </mc:Choice>
              <mc:Fallback>
                <p:oleObj name="Equation" r:id="rId3" imgW="3111500" imgH="546100" progId="Equation.3">
                  <p:embed/>
                  <p:pic>
                    <p:nvPicPr>
                      <p:cNvPr id="0" name="图片 4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696" y="1077565"/>
                        <a:ext cx="233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083496" y="998190"/>
            <a:ext cx="1323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且在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4921696" y="1087090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2" name="Equation" r:id="rId5" imgW="1270000" imgH="546100" progId="Equation.3">
                  <p:embed/>
                </p:oleObj>
              </mc:Choice>
              <mc:Fallback>
                <p:oleObj name="Equation" r:id="rId5" imgW="1270000" imgH="546100" progId="Equation.3">
                  <p:embed/>
                  <p:pic>
                    <p:nvPicPr>
                      <p:cNvPr id="0" name="图片 4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696" y="1087090"/>
                        <a:ext cx="95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759896" y="1012478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内可导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至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168400" y="1647478"/>
            <a:ext cx="23567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少存在一点</a:t>
            </a:r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3137296" y="1768128"/>
          <a:ext cx="1625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" name="Equation" r:id="rId7" imgW="2171700" imgH="546100" progId="Equation.3">
                  <p:embed/>
                </p:oleObj>
              </mc:Choice>
              <mc:Fallback>
                <p:oleObj name="Equation" r:id="rId7" imgW="2171700" imgH="546100" progId="Equation.3">
                  <p:embed/>
                  <p:pic>
                    <p:nvPicPr>
                      <p:cNvPr id="0" name="图片 4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7296" y="1768128"/>
                        <a:ext cx="1625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4737496" y="1633190"/>
            <a:ext cx="88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5184660" y="1726535"/>
          <a:ext cx="332486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4" name="Equation" r:id="rId9" imgW="4025900" imgH="558800" progId="Equation.3">
                  <p:embed/>
                </p:oleObj>
              </mc:Choice>
              <mc:Fallback>
                <p:oleObj name="Equation" r:id="rId9" imgW="4025900" imgH="558800" progId="Equation.3">
                  <p:embed/>
                  <p:pic>
                    <p:nvPicPr>
                      <p:cNvPr id="0" name="图片 4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660" y="1726535"/>
                        <a:ext cx="3324860" cy="46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620713" y="2420888"/>
            <a:ext cx="1208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1676400" y="2420888"/>
            <a:ext cx="434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由结论可知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只需证</a:t>
            </a:r>
          </a:p>
        </p:txBody>
      </p:sp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1676400" y="3106688"/>
          <a:ext cx="397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" name="Equation" r:id="rId11" imgW="5295900" imgH="558800" progId="Equation.3">
                  <p:embed/>
                </p:oleObj>
              </mc:Choice>
              <mc:Fallback>
                <p:oleObj name="Equation" r:id="rId11" imgW="5295900" imgH="558800" progId="Equation.3">
                  <p:embed/>
                  <p:pic>
                    <p:nvPicPr>
                      <p:cNvPr id="0" name="图片 4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106688"/>
                        <a:ext cx="3975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914400" y="3830588"/>
            <a:ext cx="850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2286000" y="3754388"/>
          <a:ext cx="3009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6" name="Equation" r:id="rId13" imgW="4013200" imgH="863600" progId="Equation.3">
                  <p:embed/>
                </p:oleObj>
              </mc:Choice>
              <mc:Fallback>
                <p:oleObj name="Equation" r:id="rId13" imgW="4013200" imgH="863600" progId="Equation.3">
                  <p:embed/>
                  <p:pic>
                    <p:nvPicPr>
                      <p:cNvPr id="0" name="图片 4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754388"/>
                        <a:ext cx="3009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838200" y="5316488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</a:p>
        </p:txBody>
      </p:sp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1676400" y="5454601"/>
          <a:ext cx="78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7" name="Equation" r:id="rId15" imgW="1054100" imgH="546100" progId="Equation.3">
                  <p:embed/>
                </p:oleObj>
              </mc:Choice>
              <mc:Fallback>
                <p:oleObj name="Equation" r:id="rId15" imgW="1054100" imgH="546100" progId="Equation.3">
                  <p:embed/>
                  <p:pic>
                    <p:nvPicPr>
                      <p:cNvPr id="0" name="图片 4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454601"/>
                        <a:ext cx="78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2425700" y="5316488"/>
            <a:ext cx="850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</a:p>
        </p:txBody>
      </p:sp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2971800" y="5460951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8" name="Equation" r:id="rId17" imgW="1219200" imgH="520700" progId="Equation.3">
                  <p:embed/>
                </p:oleObj>
              </mc:Choice>
              <mc:Fallback>
                <p:oleObj name="Equation" r:id="rId17" imgW="1219200" imgH="520700" progId="Equation.3">
                  <p:embed/>
                  <p:pic>
                    <p:nvPicPr>
                      <p:cNvPr id="0" name="图片 4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60951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3886200" y="5378401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上满足罗尔定理条件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838200" y="4603701"/>
            <a:ext cx="850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  <p:graphicFrame>
        <p:nvGraphicFramePr>
          <p:cNvPr id="29718" name="Object 22"/>
          <p:cNvGraphicFramePr>
            <a:graphicFrameLocks noChangeAspect="1"/>
          </p:cNvGraphicFramePr>
          <p:nvPr/>
        </p:nvGraphicFramePr>
        <p:xfrm>
          <a:off x="2209800" y="4706888"/>
          <a:ext cx="260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9" name="Equation" r:id="rId19" imgW="3467100" imgH="546100" progId="Equation.3">
                  <p:embed/>
                </p:oleObj>
              </mc:Choice>
              <mc:Fallback>
                <p:oleObj name="Equation" r:id="rId19" imgW="3467100" imgH="546100" progId="Equation.3">
                  <p:embed/>
                  <p:pic>
                    <p:nvPicPr>
                      <p:cNvPr id="0" name="图片 4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706888"/>
                        <a:ext cx="2603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7" grpId="0" autoUpdateAnimBg="0"/>
      <p:bldP spid="29708" grpId="0" autoUpdateAnimBg="0"/>
      <p:bldP spid="29710" grpId="0" autoUpdateAnimBg="0"/>
      <p:bldP spid="29712" grpId="0" autoUpdateAnimBg="0"/>
      <p:bldP spid="29714" grpId="0" autoUpdateAnimBg="0"/>
      <p:bldP spid="29716" grpId="0" autoUpdateAnimBg="0"/>
      <p:bldP spid="2971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248400" y="3197696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使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95805" y="950962"/>
            <a:ext cx="3962400" cy="6096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zh-CN" sz="28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定理条件只是充分的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23850" y="1484784"/>
            <a:ext cx="8229600" cy="24018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700464" y="966018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本定理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可推广为</a:t>
            </a:r>
            <a:endParaRPr kumimoji="1" lang="zh-CN" altLang="en-US" sz="2800" i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041400" y="1803871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3" name="Equation" r:id="rId3" imgW="1765300" imgH="546100" progId="Equation.3">
                  <p:embed/>
                </p:oleObj>
              </mc:Choice>
              <mc:Fallback>
                <p:oleObj name="Equation" r:id="rId3" imgW="1765300" imgH="546100" progId="Equation.3">
                  <p:embed/>
                  <p:pic>
                    <p:nvPicPr>
                      <p:cNvPr id="0" name="图片 7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1803871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319" name="Text Box 7"/>
              <p:cNvSpPr txBox="1">
                <a:spLocks noChangeArrowheads="1"/>
              </p:cNvSpPr>
              <p:nvPr/>
            </p:nvSpPr>
            <p:spPr bwMode="auto">
              <a:xfrm>
                <a:off x="2286000" y="1713384"/>
                <a:ext cx="365760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,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)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内可导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</a:t>
                </a:r>
              </a:p>
            </p:txBody>
          </p:sp>
        </mc:Choice>
        <mc:Fallback xmlns="">
          <p:sp>
            <p:nvSpPr>
              <p:cNvPr id="1331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1713384"/>
                <a:ext cx="3657600" cy="519112"/>
              </a:xfrm>
              <a:prstGeom prst="rect">
                <a:avLst/>
              </a:prstGeom>
              <a:blipFill rotWithShape="1">
                <a:blip r:embed="rId5"/>
                <a:stretch>
                  <a:fillRect t="-30" b="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1960563" y="2388071"/>
          <a:ext cx="1765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4" name="Equation" r:id="rId6" imgW="2349500" imgH="876300" progId="Equation.3">
                  <p:embed/>
                </p:oleObj>
              </mc:Choice>
              <mc:Fallback>
                <p:oleObj name="Equation" r:id="rId6" imgW="2349500" imgH="876300" progId="Equation.3">
                  <p:embed/>
                  <p:pic>
                    <p:nvPicPr>
                      <p:cNvPr id="0" name="图片 7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2388071"/>
                        <a:ext cx="1765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810000" y="2388071"/>
          <a:ext cx="1460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" name="Equation" r:id="rId8" imgW="1943100" imgH="876300" progId="Equation.3">
                  <p:embed/>
                </p:oleObj>
              </mc:Choice>
              <mc:Fallback>
                <p:oleObj name="Equation" r:id="rId8" imgW="1943100" imgH="876300" progId="Equation.3">
                  <p:embed/>
                  <p:pic>
                    <p:nvPicPr>
                      <p:cNvPr id="0" name="图片 7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388071"/>
                        <a:ext cx="1460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322" name="Text Box 10"/>
              <p:cNvSpPr txBox="1">
                <a:spLocks noChangeArrowheads="1"/>
              </p:cNvSpPr>
              <p:nvPr/>
            </p:nvSpPr>
            <p:spPr bwMode="auto">
              <a:xfrm>
                <a:off x="1812925" y="3211984"/>
                <a:ext cx="42672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,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)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内至少存在一点</a:t>
                </a:r>
              </a:p>
            </p:txBody>
          </p:sp>
        </mc:Choice>
        <mc:Fallback xmlns="">
          <p:sp>
            <p:nvSpPr>
              <p:cNvPr id="13322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2925" y="3211984"/>
                <a:ext cx="4267200" cy="523220"/>
              </a:xfrm>
              <a:prstGeom prst="rect">
                <a:avLst/>
              </a:prstGeom>
              <a:blipFill rotWithShape="1">
                <a:blip r:embed="rId10"/>
                <a:stretch>
                  <a:fillRect t="-29" b="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5943600" y="3340571"/>
          <a:ext cx="31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" name="Equation" r:id="rId11" imgW="419100" imgH="520700" progId="Equation.3">
                  <p:embed/>
                </p:oleObj>
              </mc:Choice>
              <mc:Fallback>
                <p:oleObj name="Equation" r:id="rId11" imgW="419100" imgH="520700" progId="Equation.3">
                  <p:embed/>
                  <p:pic>
                    <p:nvPicPr>
                      <p:cNvPr id="0" name="图片 7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340571"/>
                        <a:ext cx="317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6781800" y="3310409"/>
          <a:ext cx="144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" name="Equation" r:id="rId13" imgW="1930400" imgH="558800" progId="Equation.3">
                  <p:embed/>
                </p:oleObj>
              </mc:Choice>
              <mc:Fallback>
                <p:oleObj name="Equation" r:id="rId13" imgW="1930400" imgH="558800" progId="Equation.3">
                  <p:embed/>
                  <p:pic>
                    <p:nvPicPr>
                      <p:cNvPr id="0" name="图片 7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310409"/>
                        <a:ext cx="1447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838200" y="445554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证明提示</a:t>
            </a:r>
            <a:r>
              <a:rPr kumimoji="1"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26" name="Text Box 14"/>
              <p:cNvSpPr txBox="1">
                <a:spLocks noChangeArrowheads="1"/>
              </p:cNvSpPr>
              <p:nvPr/>
            </p:nvSpPr>
            <p:spPr bwMode="auto">
              <a:xfrm>
                <a:off x="827088" y="5873180"/>
                <a:ext cx="6054725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</a:t>
                </a:r>
                <a:r>
                  <a:rPr kumimoji="1" lang="zh-CN" altLang="en-US" sz="28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𝐹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 </a:t>
                </a:r>
                <a14:m>
                  <m:oMath xmlns:m="http://schemas.openxmlformats.org/officeDocument/2006/math"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, 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] </m:t>
                    </m:r>
                  </m:oMath>
                </a14:m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上满足罗尔定理 </a:t>
                </a:r>
                <a:r>
                  <a:rPr kumimoji="1"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</a:p>
            </p:txBody>
          </p:sp>
        </mc:Choice>
        <mc:Fallback xmlns="">
          <p:sp>
            <p:nvSpPr>
              <p:cNvPr id="13326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088" y="5873180"/>
                <a:ext cx="6054725" cy="519113"/>
              </a:xfrm>
              <a:prstGeom prst="rect">
                <a:avLst/>
              </a:prstGeom>
              <a:blipFill rotWithShape="1">
                <a:blip r:embed="rId15"/>
                <a:stretch>
                  <a:fillRect l="-5" t="-13" r="5" b="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27" name="AutoShape 15"/>
          <p:cNvSpPr>
            <a:spLocks noChangeArrowheads="1"/>
          </p:cNvSpPr>
          <p:nvPr/>
        </p:nvSpPr>
        <p:spPr bwMode="auto">
          <a:xfrm>
            <a:off x="898525" y="3426296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2997200" y="4568255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8" name="Equation" r:id="rId16" imgW="1384300" imgH="546100" progId="Equation.3">
                  <p:embed/>
                </p:oleObj>
              </mc:Choice>
              <mc:Fallback>
                <p:oleObj name="Equation" r:id="rId16" imgW="1384300" imgH="546100" progId="Equation.3">
                  <p:embed/>
                  <p:pic>
                    <p:nvPicPr>
                      <p:cNvPr id="0" name="图片 7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4568255"/>
                        <a:ext cx="104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4343400" y="3888805"/>
          <a:ext cx="2362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9" name="Equation" r:id="rId18" imgW="3149600" imgH="673100" progId="Equation.3">
                  <p:embed/>
                </p:oleObj>
              </mc:Choice>
              <mc:Fallback>
                <p:oleObj name="Equation" r:id="rId18" imgW="3149600" imgH="673100" progId="Equation.3">
                  <p:embed/>
                  <p:pic>
                    <p:nvPicPr>
                      <p:cNvPr id="0" name="图片 7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888805"/>
                        <a:ext cx="2362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4381500" y="4566668"/>
          <a:ext cx="285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0" name="Equation" r:id="rId20" imgW="3810000" imgH="546100" progId="Equation.3">
                  <p:embed/>
                </p:oleObj>
              </mc:Choice>
              <mc:Fallback>
                <p:oleObj name="Equation" r:id="rId20" imgW="3810000" imgH="546100" progId="Equation.3">
                  <p:embed/>
                  <p:pic>
                    <p:nvPicPr>
                      <p:cNvPr id="0" name="图片 7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4566668"/>
                        <a:ext cx="2857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4419600" y="5031805"/>
          <a:ext cx="232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1" name="Equation" r:id="rId22" imgW="3098800" imgH="673100" progId="Equation.3">
                  <p:embed/>
                </p:oleObj>
              </mc:Choice>
              <mc:Fallback>
                <p:oleObj name="Equation" r:id="rId22" imgW="3098800" imgH="673100" progId="Equation.3">
                  <p:embed/>
                  <p:pic>
                    <p:nvPicPr>
                      <p:cNvPr id="0" name="图片 7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031805"/>
                        <a:ext cx="2324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AutoShape 20"/>
          <p:cNvSpPr/>
          <p:nvPr/>
        </p:nvSpPr>
        <p:spPr bwMode="auto">
          <a:xfrm>
            <a:off x="4116388" y="4060255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2857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678190" y="950962"/>
            <a:ext cx="1017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utoUpdateAnimBg="0"/>
      <p:bldP spid="13315" grpId="0" build="p" autoUpdateAnimBg="0"/>
      <p:bldP spid="13316" grpId="0" animBg="1"/>
      <p:bldP spid="13317" grpId="0" autoUpdateAnimBg="0"/>
      <p:bldP spid="13319" grpId="0" autoUpdateAnimBg="0"/>
      <p:bldP spid="13322" grpId="0" autoUpdateAnimBg="0"/>
      <p:bldP spid="13325" grpId="0" autoUpdateAnimBg="0"/>
      <p:bldP spid="13326" grpId="0" autoUpdateAnimBg="0"/>
      <p:bldP spid="13327" grpId="0" animBg="1"/>
      <p:bldP spid="133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678190" y="928614"/>
            <a:ext cx="71769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kumimoji="1"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条件条件不全具备</a:t>
            </a:r>
            <a:r>
              <a:rPr kumimoji="1"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结论不一定成立</a:t>
            </a:r>
            <a:r>
              <a:rPr kumimoji="1"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78190" y="1543152"/>
            <a:ext cx="10054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1259632" y="1821314"/>
          <a:ext cx="3478530" cy="110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0" name="Equation" r:id="rId3" imgW="4216400" imgH="1333500" progId="Equation.3">
                  <p:embed/>
                </p:oleObj>
              </mc:Choice>
              <mc:Fallback>
                <p:oleObj name="Equation" r:id="rId3" imgW="4216400" imgH="1333500" progId="Equation.3">
                  <p:embed/>
                  <p:pic>
                    <p:nvPicPr>
                      <p:cNvPr id="0" name="图片 86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821314"/>
                        <a:ext cx="3478530" cy="1103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5" name="Object 27"/>
          <p:cNvGraphicFramePr>
            <a:graphicFrameLocks noChangeAspect="1"/>
          </p:cNvGraphicFramePr>
          <p:nvPr/>
        </p:nvGraphicFramePr>
        <p:xfrm>
          <a:off x="827584" y="3778302"/>
          <a:ext cx="3294053" cy="65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1" name="Equation" r:id="rId5" imgW="30480000" imgH="6096000" progId="Equation.DSMT4">
                  <p:embed/>
                </p:oleObj>
              </mc:Choice>
              <mc:Fallback>
                <p:oleObj name="Equation" r:id="rId5" imgW="30480000" imgH="6096000" progId="Equation.DSMT4">
                  <p:embed/>
                  <p:pic>
                    <p:nvPicPr>
                      <p:cNvPr id="0" name="图片 86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778302"/>
                        <a:ext cx="3294053" cy="658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6" name="Object 28"/>
          <p:cNvGraphicFramePr>
            <a:graphicFrameLocks noChangeAspect="1"/>
          </p:cNvGraphicFramePr>
          <p:nvPr/>
        </p:nvGraphicFramePr>
        <p:xfrm>
          <a:off x="5312700" y="3766046"/>
          <a:ext cx="293170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2" name="Equation" r:id="rId7" imgW="27127200" imgH="4876800" progId="Equation.DSMT4">
                  <p:embed/>
                </p:oleObj>
              </mc:Choice>
              <mc:Fallback>
                <p:oleObj name="Equation" r:id="rId7" imgW="27127200" imgH="4876800" progId="Equation.DSMT4">
                  <p:embed/>
                  <p:pic>
                    <p:nvPicPr>
                      <p:cNvPr id="0" name="图片 86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2700" y="3766046"/>
                        <a:ext cx="293170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5241427" y="1489001"/>
            <a:ext cx="2858965" cy="2207937"/>
            <a:chOff x="4996190" y="1489001"/>
            <a:chExt cx="1958975" cy="1512888"/>
          </a:xfrm>
        </p:grpSpPr>
        <p:grpSp>
          <p:nvGrpSpPr>
            <p:cNvPr id="12302" name="Group 14"/>
            <p:cNvGrpSpPr/>
            <p:nvPr/>
          </p:nvGrpSpPr>
          <p:grpSpPr bwMode="auto">
            <a:xfrm>
              <a:off x="5131128" y="1611239"/>
              <a:ext cx="1795462" cy="1374775"/>
              <a:chOff x="469" y="2670"/>
              <a:chExt cx="1213" cy="930"/>
            </a:xfrm>
          </p:grpSpPr>
          <p:sp>
            <p:nvSpPr>
              <p:cNvPr id="12303" name="Line 15"/>
              <p:cNvSpPr>
                <a:spLocks noChangeShapeType="1"/>
              </p:cNvSpPr>
              <p:nvPr/>
            </p:nvSpPr>
            <p:spPr bwMode="auto">
              <a:xfrm flipV="1">
                <a:off x="720" y="2880"/>
                <a:ext cx="480" cy="48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304" name="Group 16"/>
              <p:cNvGrpSpPr/>
              <p:nvPr/>
            </p:nvGrpSpPr>
            <p:grpSpPr bwMode="auto">
              <a:xfrm>
                <a:off x="469" y="2670"/>
                <a:ext cx="1213" cy="930"/>
                <a:chOff x="469" y="2670"/>
                <a:chExt cx="1213" cy="930"/>
              </a:xfrm>
            </p:grpSpPr>
            <p:sp>
              <p:nvSpPr>
                <p:cNvPr id="12305" name="Line 17"/>
                <p:cNvSpPr>
                  <a:spLocks noChangeShapeType="1"/>
                </p:cNvSpPr>
                <p:nvPr/>
              </p:nvSpPr>
              <p:spPr bwMode="auto">
                <a:xfrm>
                  <a:off x="720" y="3360"/>
                  <a:ext cx="91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0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720" y="2736"/>
                  <a:ext cx="0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07" name="Line 19"/>
                <p:cNvSpPr>
                  <a:spLocks noChangeShapeType="1"/>
                </p:cNvSpPr>
                <p:nvPr/>
              </p:nvSpPr>
              <p:spPr bwMode="auto">
                <a:xfrm>
                  <a:off x="1222" y="2880"/>
                  <a:ext cx="0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aphicFrame>
              <p:nvGraphicFramePr>
                <p:cNvPr id="12308" name="Object 20"/>
                <p:cNvGraphicFramePr>
                  <a:graphicFrameLocks noChangeAspect="1"/>
                </p:cNvGraphicFramePr>
                <p:nvPr/>
              </p:nvGraphicFramePr>
              <p:xfrm>
                <a:off x="1488" y="3384"/>
                <a:ext cx="194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663" name="Equation" r:id="rId9" imgW="165100" imgH="190500" progId="Equation.3">
                        <p:embed/>
                      </p:oleObj>
                    </mc:Choice>
                    <mc:Fallback>
                      <p:oleObj name="Equation" r:id="rId9" imgW="165100" imgH="190500" progId="Equation.3">
                        <p:embed/>
                        <p:pic>
                          <p:nvPicPr>
                            <p:cNvPr id="0" name="图片 86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88" y="3384"/>
                              <a:ext cx="194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09" name="Object 21"/>
                <p:cNvGraphicFramePr>
                  <a:graphicFrameLocks noChangeAspect="1"/>
                </p:cNvGraphicFramePr>
                <p:nvPr/>
              </p:nvGraphicFramePr>
              <p:xfrm>
                <a:off x="1185" y="3375"/>
                <a:ext cx="111" cy="2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664" name="Equation" r:id="rId11" imgW="114300" imgH="215900" progId="Equation.3">
                        <p:embed/>
                      </p:oleObj>
                    </mc:Choice>
                    <mc:Fallback>
                      <p:oleObj name="Equation" r:id="rId11" imgW="114300" imgH="215900" progId="Equation.3">
                        <p:embed/>
                        <p:pic>
                          <p:nvPicPr>
                            <p:cNvPr id="0" name="图片 86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85" y="3375"/>
                              <a:ext cx="111" cy="2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10" name="Object 22"/>
                <p:cNvGraphicFramePr>
                  <a:graphicFrameLocks noChangeAspect="1"/>
                </p:cNvGraphicFramePr>
                <p:nvPr/>
              </p:nvGraphicFramePr>
              <p:xfrm>
                <a:off x="469" y="2670"/>
                <a:ext cx="216" cy="25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665" name="Equation" r:id="rId13" imgW="190500" imgH="215900" progId="Equation.3">
                        <p:embed/>
                      </p:oleObj>
                    </mc:Choice>
                    <mc:Fallback>
                      <p:oleObj name="Equation" r:id="rId13" imgW="190500" imgH="215900" progId="Equation.3">
                        <p:embed/>
                        <p:pic>
                          <p:nvPicPr>
                            <p:cNvPr id="0" name="图片 86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9" y="2670"/>
                              <a:ext cx="216" cy="25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11" name="Object 23"/>
                <p:cNvGraphicFramePr>
                  <a:graphicFrameLocks noChangeAspect="1"/>
                </p:cNvGraphicFramePr>
                <p:nvPr/>
              </p:nvGraphicFramePr>
              <p:xfrm>
                <a:off x="576" y="3360"/>
                <a:ext cx="194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666" name="Equation" r:id="rId15" imgW="165100" imgH="190500" progId="Equation.3">
                        <p:embed/>
                      </p:oleObj>
                    </mc:Choice>
                    <mc:Fallback>
                      <p:oleObj name="Equation" r:id="rId15" imgW="165100" imgH="190500" progId="Equation.3">
                        <p:embed/>
                        <p:pic>
                          <p:nvPicPr>
                            <p:cNvPr id="0" name="图片 86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6" y="3360"/>
                              <a:ext cx="194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312" name="Oval 24"/>
                <p:cNvSpPr>
                  <a:spLocks noChangeArrowheads="1"/>
                </p:cNvSpPr>
                <p:nvPr/>
              </p:nvSpPr>
              <p:spPr bwMode="auto">
                <a:xfrm>
                  <a:off x="1208" y="3342"/>
                  <a:ext cx="34" cy="3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accent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313" name="Oval 25"/>
              <p:cNvSpPr>
                <a:spLocks noChangeArrowheads="1"/>
              </p:cNvSpPr>
              <p:nvPr/>
            </p:nvSpPr>
            <p:spPr bwMode="auto">
              <a:xfrm>
                <a:off x="1200" y="2846"/>
                <a:ext cx="34" cy="3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346" name="Rectangle 58"/>
            <p:cNvSpPr>
              <a:spLocks noChangeArrowheads="1"/>
            </p:cNvSpPr>
            <p:nvPr/>
          </p:nvSpPr>
          <p:spPr bwMode="auto">
            <a:xfrm>
              <a:off x="4996190" y="1489001"/>
              <a:ext cx="1958975" cy="1512888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23349" y="4581451"/>
            <a:ext cx="3028571" cy="1943893"/>
            <a:chOff x="823349" y="4581451"/>
            <a:chExt cx="2392362" cy="1449387"/>
          </a:xfrm>
        </p:grpSpPr>
        <p:grpSp>
          <p:nvGrpSpPr>
            <p:cNvPr id="12317" name="Group 29"/>
            <p:cNvGrpSpPr/>
            <p:nvPr/>
          </p:nvGrpSpPr>
          <p:grpSpPr bwMode="auto">
            <a:xfrm>
              <a:off x="823349" y="4584626"/>
              <a:ext cx="2354262" cy="1374775"/>
              <a:chOff x="2248" y="2652"/>
              <a:chExt cx="1592" cy="930"/>
            </a:xfrm>
          </p:grpSpPr>
          <p:sp>
            <p:nvSpPr>
              <p:cNvPr id="12318" name="Line 30"/>
              <p:cNvSpPr>
                <a:spLocks noChangeShapeType="1"/>
              </p:cNvSpPr>
              <p:nvPr/>
            </p:nvSpPr>
            <p:spPr bwMode="auto">
              <a:xfrm flipV="1">
                <a:off x="2248" y="3342"/>
                <a:ext cx="154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19" name="Line 31"/>
              <p:cNvSpPr>
                <a:spLocks noChangeShapeType="1"/>
              </p:cNvSpPr>
              <p:nvPr/>
            </p:nvSpPr>
            <p:spPr bwMode="auto">
              <a:xfrm flipV="1">
                <a:off x="3022" y="2718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20" name="Line 32"/>
              <p:cNvSpPr>
                <a:spLocks noChangeShapeType="1"/>
              </p:cNvSpPr>
              <p:nvPr/>
            </p:nvSpPr>
            <p:spPr bwMode="auto">
              <a:xfrm flipV="1">
                <a:off x="3022" y="2856"/>
                <a:ext cx="480" cy="48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21" name="Line 33"/>
              <p:cNvSpPr>
                <a:spLocks noChangeShapeType="1"/>
              </p:cNvSpPr>
              <p:nvPr/>
            </p:nvSpPr>
            <p:spPr bwMode="auto">
              <a:xfrm>
                <a:off x="3502" y="286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12322" name="Object 34"/>
              <p:cNvGraphicFramePr>
                <a:graphicFrameLocks noChangeAspect="1"/>
              </p:cNvGraphicFramePr>
              <p:nvPr/>
            </p:nvGraphicFramePr>
            <p:xfrm>
              <a:off x="3646" y="3366"/>
              <a:ext cx="19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67" name="公式" r:id="rId17" imgW="165100" imgH="190500" progId="Equation.3">
                      <p:embed/>
                    </p:oleObj>
                  </mc:Choice>
                  <mc:Fallback>
                    <p:oleObj name="公式" r:id="rId17" imgW="165100" imgH="190500" progId="Equation.3">
                      <p:embed/>
                      <p:pic>
                        <p:nvPicPr>
                          <p:cNvPr id="0" name="图片 86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6" y="3366"/>
                            <a:ext cx="19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23" name="Object 35"/>
              <p:cNvGraphicFramePr>
                <a:graphicFrameLocks noChangeAspect="1"/>
              </p:cNvGraphicFramePr>
              <p:nvPr/>
            </p:nvGraphicFramePr>
            <p:xfrm>
              <a:off x="3454" y="3324"/>
              <a:ext cx="111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68" name="公式" r:id="rId19" imgW="114300" imgH="215900" progId="Equation.3">
                      <p:embed/>
                    </p:oleObj>
                  </mc:Choice>
                  <mc:Fallback>
                    <p:oleObj name="公式" r:id="rId19" imgW="114300" imgH="215900" progId="Equation.3">
                      <p:embed/>
                      <p:pic>
                        <p:nvPicPr>
                          <p:cNvPr id="0" name="图片 86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4" y="3324"/>
                            <a:ext cx="111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24" name="Object 36"/>
              <p:cNvGraphicFramePr>
                <a:graphicFrameLocks noChangeAspect="1"/>
              </p:cNvGraphicFramePr>
              <p:nvPr/>
            </p:nvGraphicFramePr>
            <p:xfrm>
              <a:off x="2830" y="2652"/>
              <a:ext cx="216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69" name="公式" r:id="rId21" imgW="190500" imgH="215900" progId="Equation.3">
                      <p:embed/>
                    </p:oleObj>
                  </mc:Choice>
                  <mc:Fallback>
                    <p:oleObj name="公式" r:id="rId21" imgW="190500" imgH="215900" progId="Equation.3">
                      <p:embed/>
                      <p:pic>
                        <p:nvPicPr>
                          <p:cNvPr id="0" name="图片 86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0" y="2652"/>
                            <a:ext cx="216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25" name="Object 37"/>
              <p:cNvGraphicFramePr>
                <a:graphicFrameLocks noChangeAspect="1"/>
              </p:cNvGraphicFramePr>
              <p:nvPr/>
            </p:nvGraphicFramePr>
            <p:xfrm>
              <a:off x="2924" y="3342"/>
              <a:ext cx="19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70" name="公式" r:id="rId23" imgW="165100" imgH="190500" progId="Equation.3">
                      <p:embed/>
                    </p:oleObj>
                  </mc:Choice>
                  <mc:Fallback>
                    <p:oleObj name="公式" r:id="rId23" imgW="165100" imgH="190500" progId="Equation.3">
                      <p:embed/>
                      <p:pic>
                        <p:nvPicPr>
                          <p:cNvPr id="0" name="图片 86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4" y="3342"/>
                            <a:ext cx="19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26" name="Line 38"/>
              <p:cNvSpPr>
                <a:spLocks noChangeShapeType="1"/>
              </p:cNvSpPr>
              <p:nvPr/>
            </p:nvSpPr>
            <p:spPr bwMode="auto">
              <a:xfrm rot="5400000" flipV="1">
                <a:off x="2542" y="2862"/>
                <a:ext cx="480" cy="48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27" name="Line 39"/>
              <p:cNvSpPr>
                <a:spLocks noChangeShapeType="1"/>
              </p:cNvSpPr>
              <p:nvPr/>
            </p:nvSpPr>
            <p:spPr bwMode="auto">
              <a:xfrm>
                <a:off x="2542" y="2844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12328" name="Object 40"/>
              <p:cNvGraphicFramePr>
                <a:graphicFrameLocks noChangeAspect="1"/>
              </p:cNvGraphicFramePr>
              <p:nvPr/>
            </p:nvGraphicFramePr>
            <p:xfrm>
              <a:off x="2421" y="3324"/>
              <a:ext cx="257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71" name="公式" r:id="rId25" imgW="266700" imgH="215900" progId="Equation.3">
                      <p:embed/>
                    </p:oleObj>
                  </mc:Choice>
                  <mc:Fallback>
                    <p:oleObj name="公式" r:id="rId25" imgW="266700" imgH="215900" progId="Equation.3">
                      <p:embed/>
                      <p:pic>
                        <p:nvPicPr>
                          <p:cNvPr id="0" name="图片 86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21" y="3324"/>
                            <a:ext cx="257" cy="2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839224" y="4581451"/>
              <a:ext cx="2376487" cy="1449387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465208" y="4453449"/>
            <a:ext cx="2774746" cy="2199895"/>
            <a:chOff x="6621790" y="3135239"/>
            <a:chExt cx="1903413" cy="1449387"/>
          </a:xfrm>
        </p:grpSpPr>
        <p:grpSp>
          <p:nvGrpSpPr>
            <p:cNvPr id="12329" name="Group 41"/>
            <p:cNvGrpSpPr/>
            <p:nvPr/>
          </p:nvGrpSpPr>
          <p:grpSpPr bwMode="auto">
            <a:xfrm>
              <a:off x="6621790" y="3138414"/>
              <a:ext cx="1795463" cy="1374775"/>
              <a:chOff x="4163" y="2670"/>
              <a:chExt cx="1213" cy="930"/>
            </a:xfrm>
          </p:grpSpPr>
          <p:sp>
            <p:nvSpPr>
              <p:cNvPr id="12330" name="Line 42"/>
              <p:cNvSpPr>
                <a:spLocks noChangeShapeType="1"/>
              </p:cNvSpPr>
              <p:nvPr/>
            </p:nvSpPr>
            <p:spPr bwMode="auto">
              <a:xfrm flipV="1">
                <a:off x="4414" y="2880"/>
                <a:ext cx="480" cy="48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331" name="Group 43"/>
              <p:cNvGrpSpPr/>
              <p:nvPr/>
            </p:nvGrpSpPr>
            <p:grpSpPr bwMode="auto">
              <a:xfrm>
                <a:off x="4163" y="2670"/>
                <a:ext cx="1213" cy="930"/>
                <a:chOff x="4163" y="2670"/>
                <a:chExt cx="1213" cy="930"/>
              </a:xfrm>
            </p:grpSpPr>
            <p:sp>
              <p:nvSpPr>
                <p:cNvPr id="12332" name="Line 44"/>
                <p:cNvSpPr>
                  <a:spLocks noChangeShapeType="1"/>
                </p:cNvSpPr>
                <p:nvPr/>
              </p:nvSpPr>
              <p:spPr bwMode="auto">
                <a:xfrm>
                  <a:off x="4414" y="3360"/>
                  <a:ext cx="91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33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4414" y="2736"/>
                  <a:ext cx="0" cy="6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34" name="Line 46"/>
                <p:cNvSpPr>
                  <a:spLocks noChangeShapeType="1"/>
                </p:cNvSpPr>
                <p:nvPr/>
              </p:nvSpPr>
              <p:spPr bwMode="auto">
                <a:xfrm>
                  <a:off x="4896" y="2880"/>
                  <a:ext cx="0" cy="48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aphicFrame>
              <p:nvGraphicFramePr>
                <p:cNvPr id="12335" name="Object 47"/>
                <p:cNvGraphicFramePr>
                  <a:graphicFrameLocks noChangeAspect="1"/>
                </p:cNvGraphicFramePr>
                <p:nvPr/>
              </p:nvGraphicFramePr>
              <p:xfrm>
                <a:off x="5182" y="3384"/>
                <a:ext cx="194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672" name="公式" r:id="rId27" imgW="165100" imgH="190500" progId="Equation.3">
                        <p:embed/>
                      </p:oleObj>
                    </mc:Choice>
                    <mc:Fallback>
                      <p:oleObj name="公式" r:id="rId27" imgW="165100" imgH="190500" progId="Equation.3">
                        <p:embed/>
                        <p:pic>
                          <p:nvPicPr>
                            <p:cNvPr id="0" name="图片 86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82" y="3384"/>
                              <a:ext cx="194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36" name="Object 48"/>
                <p:cNvGraphicFramePr>
                  <a:graphicFrameLocks noChangeAspect="1"/>
                </p:cNvGraphicFramePr>
                <p:nvPr/>
              </p:nvGraphicFramePr>
              <p:xfrm>
                <a:off x="4848" y="3342"/>
                <a:ext cx="111" cy="2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673" name="公式" r:id="rId29" imgW="114300" imgH="215900" progId="Equation.3">
                        <p:embed/>
                      </p:oleObj>
                    </mc:Choice>
                    <mc:Fallback>
                      <p:oleObj name="公式" r:id="rId29" imgW="114300" imgH="215900" progId="Equation.3">
                        <p:embed/>
                        <p:pic>
                          <p:nvPicPr>
                            <p:cNvPr id="0" name="图片 86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48" y="3342"/>
                              <a:ext cx="111" cy="2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37" name="Object 49"/>
                <p:cNvGraphicFramePr>
                  <a:graphicFrameLocks noChangeAspect="1"/>
                </p:cNvGraphicFramePr>
                <p:nvPr/>
              </p:nvGraphicFramePr>
              <p:xfrm>
                <a:off x="4163" y="2670"/>
                <a:ext cx="216" cy="25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674" name="公式" r:id="rId31" imgW="190500" imgH="215900" progId="Equation.3">
                        <p:embed/>
                      </p:oleObj>
                    </mc:Choice>
                    <mc:Fallback>
                      <p:oleObj name="公式" r:id="rId31" imgW="190500" imgH="215900" progId="Equation.3">
                        <p:embed/>
                        <p:pic>
                          <p:nvPicPr>
                            <p:cNvPr id="0" name="图片 86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63" y="2670"/>
                              <a:ext cx="216" cy="25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338" name="Object 50"/>
                <p:cNvGraphicFramePr>
                  <a:graphicFrameLocks noChangeAspect="1"/>
                </p:cNvGraphicFramePr>
                <p:nvPr/>
              </p:nvGraphicFramePr>
              <p:xfrm>
                <a:off x="4270" y="3360"/>
                <a:ext cx="194" cy="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675" name="公式" r:id="rId33" imgW="165100" imgH="190500" progId="Equation.3">
                        <p:embed/>
                      </p:oleObj>
                    </mc:Choice>
                    <mc:Fallback>
                      <p:oleObj name="公式" r:id="rId33" imgW="165100" imgH="190500" progId="Equation.3">
                        <p:embed/>
                        <p:pic>
                          <p:nvPicPr>
                            <p:cNvPr id="0" name="图片 86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0" y="3360"/>
                              <a:ext cx="194" cy="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6651953" y="3135239"/>
              <a:ext cx="1873250" cy="1449387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2015010-a90e-4fe3-9198-00c06b35d9dd"/>
  <p:tag name="COMMONDATA" val="eyJoZGlkIjoiNDc3NTBjNzVkMDEyZDc0NTE2NjNmYWZlNWZjZmU1ZmQifQ==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1218</Words>
  <Application>Microsoft Office PowerPoint</Application>
  <PresentationFormat>全屏显示(4:3)</PresentationFormat>
  <Paragraphs>239</Paragraphs>
  <Slides>26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楷体_GB2312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1_Office 主题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例1. 证明方程</vt:lpstr>
      <vt:lpstr>例2.  设</vt:lpstr>
      <vt:lpstr>1) 定理条件只是充分的.</vt:lpstr>
      <vt:lpstr>PowerPoint 演示文稿</vt:lpstr>
      <vt:lpstr>PowerPoint 演示文稿</vt:lpstr>
      <vt:lpstr>PowerPoint 演示文稿</vt:lpstr>
      <vt:lpstr>拉格朗日中值定理的有限增量形式</vt:lpstr>
      <vt:lpstr>PowerPoint 演示文稿</vt:lpstr>
      <vt:lpstr>PowerPoint 演示文稿</vt:lpstr>
      <vt:lpstr>例3. 证明等式</vt:lpstr>
      <vt:lpstr>例4. 证明不等式</vt:lpstr>
      <vt:lpstr>PowerPoint 演示文稿</vt:lpstr>
      <vt:lpstr>PowerPoint 演示文稿</vt:lpstr>
      <vt:lpstr>PowerPoint 演示文稿</vt:lpstr>
      <vt:lpstr>PowerPoint 演示文稿</vt:lpstr>
      <vt:lpstr>Ex2：在</vt:lpstr>
      <vt:lpstr>PowerPoint 演示文稿</vt:lpstr>
      <vt:lpstr>Ex5.  若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liuxiongwei</dc:creator>
  <cp:lastModifiedBy>Admin</cp:lastModifiedBy>
  <cp:revision>29</cp:revision>
  <dcterms:created xsi:type="dcterms:W3CDTF">2014-02-05T03:07:00Z</dcterms:created>
  <dcterms:modified xsi:type="dcterms:W3CDTF">2022-10-13T07:12:16Z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34C49F5B733545A286FF2E5BB4329D79</vt:lpwstr>
  </property>
  <property fmtid="{D5CDD505-2E9C-101B-9397-08002B2CF9AE}" pid="3" name="KSOProductBuildVer">
    <vt:lpwstr>2052-11.1.0.11744</vt:lpwstr>
  </property>
</Properties>
</file>